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tags/tag22.xml" ContentType="application/vnd.openxmlformats-officedocument.presentationml.tags+xml"/>
  <Override PartName="/ppt/notesSlides/notesSlide22.xml" ContentType="application/vnd.openxmlformats-officedocument.presentationml.notesSlide+xml"/>
  <Override PartName="/ppt/tags/tag23.xml" ContentType="application/vnd.openxmlformats-officedocument.presentationml.tags+xml"/>
  <Override PartName="/ppt/notesSlides/notesSlide23.xml" ContentType="application/vnd.openxmlformats-officedocument.presentationml.notesSlide+xml"/>
  <Override PartName="/ppt/tags/tag24.xml" ContentType="application/vnd.openxmlformats-officedocument.presentationml.tags+xml"/>
  <Override PartName="/ppt/notesSlides/notesSlide24.xml" ContentType="application/vnd.openxmlformats-officedocument.presentationml.notesSlide+xml"/>
  <Override PartName="/ppt/tags/tag25.xml" ContentType="application/vnd.openxmlformats-officedocument.presentationml.tags+xml"/>
  <Override PartName="/ppt/notesSlides/notesSlide25.xml" ContentType="application/vnd.openxmlformats-officedocument.presentationml.notesSlide+xml"/>
  <Override PartName="/ppt/tags/tag26.xml" ContentType="application/vnd.openxmlformats-officedocument.presentationml.tags+xml"/>
  <Override PartName="/ppt/notesSlides/notesSlide26.xml" ContentType="application/vnd.openxmlformats-officedocument.presentationml.notesSlide+xml"/>
  <Override PartName="/ppt/tags/tag27.xml" ContentType="application/vnd.openxmlformats-officedocument.presentationml.tags+xml"/>
  <Override PartName="/ppt/notesSlides/notesSlide27.xml" ContentType="application/vnd.openxmlformats-officedocument.presentationml.notesSlide+xml"/>
  <Override PartName="/ppt/tags/tag28.xml" ContentType="application/vnd.openxmlformats-officedocument.presentationml.tags+xml"/>
  <Override PartName="/ppt/notesSlides/notesSlide28.xml" ContentType="application/vnd.openxmlformats-officedocument.presentationml.notesSlide+xml"/>
  <Override PartName="/ppt/tags/tag29.xml" ContentType="application/vnd.openxmlformats-officedocument.presentationml.tags+xml"/>
  <Override PartName="/ppt/notesSlides/notesSlide29.xml" ContentType="application/vnd.openxmlformats-officedocument.presentationml.notesSlide+xml"/>
  <Override PartName="/ppt/tags/tag30.xml" ContentType="application/vnd.openxmlformats-officedocument.presentationml.tags+xml"/>
  <Override PartName="/ppt/notesSlides/notesSlide30.xml" ContentType="application/vnd.openxmlformats-officedocument.presentationml.notesSlide+xml"/>
  <Override PartName="/ppt/tags/tag31.xml" ContentType="application/vnd.openxmlformats-officedocument.presentationml.tags+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438" r:id="rId2"/>
    <p:sldId id="440" r:id="rId3"/>
    <p:sldId id="460" r:id="rId4"/>
    <p:sldId id="557" r:id="rId5"/>
    <p:sldId id="559" r:id="rId6"/>
    <p:sldId id="630" r:id="rId7"/>
    <p:sldId id="560" r:id="rId8"/>
    <p:sldId id="580" r:id="rId9"/>
    <p:sldId id="581" r:id="rId10"/>
    <p:sldId id="563" r:id="rId11"/>
    <p:sldId id="583" r:id="rId12"/>
    <p:sldId id="443" r:id="rId13"/>
    <p:sldId id="444" r:id="rId14"/>
    <p:sldId id="561" r:id="rId15"/>
    <p:sldId id="562" r:id="rId16"/>
    <p:sldId id="633" r:id="rId17"/>
    <p:sldId id="634" r:id="rId18"/>
    <p:sldId id="635" r:id="rId19"/>
    <p:sldId id="578" r:id="rId20"/>
    <p:sldId id="632" r:id="rId21"/>
    <p:sldId id="566" r:id="rId22"/>
    <p:sldId id="629" r:id="rId23"/>
    <p:sldId id="450" r:id="rId24"/>
    <p:sldId id="568" r:id="rId25"/>
    <p:sldId id="579" r:id="rId26"/>
    <p:sldId id="464" r:id="rId27"/>
    <p:sldId id="453" r:id="rId28"/>
    <p:sldId id="455" r:id="rId29"/>
    <p:sldId id="565" r:id="rId30"/>
    <p:sldId id="584" r:id="rId31"/>
    <p:sldId id="585" r:id="rId32"/>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94660"/>
  </p:normalViewPr>
  <p:slideViewPr>
    <p:cSldViewPr snapToGrid="0" showGuides="1">
      <p:cViewPr varScale="1">
        <p:scale>
          <a:sx n="75" d="100"/>
          <a:sy n="75" d="100"/>
        </p:scale>
        <p:origin x="919" y="31"/>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2F8BF4-8C1A-4CF8-9AAF-1660A270DB85}" type="datetimeFigureOut">
              <a:rPr lang="cs-CZ" smtClean="0"/>
              <a:t>27.10.2025</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6A9C36-3893-4CF4-981C-C9C549F9482B}" type="slidenum">
              <a:rPr lang="cs-CZ" smtClean="0"/>
              <a:t>‹#›</a:t>
            </a:fld>
            <a:endParaRPr lang="cs-CZ"/>
          </a:p>
        </p:txBody>
      </p:sp>
    </p:spTree>
    <p:extLst>
      <p:ext uri="{BB962C8B-B14F-4D97-AF65-F5344CB8AC3E}">
        <p14:creationId xmlns:p14="http://schemas.microsoft.com/office/powerpoint/2010/main" val="3980508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Zástupný symbol pro obrázek snímku 1"/>
          <p:cNvSpPr>
            <a:spLocks noGrp="1" noRot="1" noChangeAspect="1" noTextEdit="1"/>
          </p:cNvSpPr>
          <p:nvPr>
            <p:ph type="sldImg"/>
          </p:nvPr>
        </p:nvSpPr>
        <p:spPr>
          <a:xfrm>
            <a:off x="381000" y="685800"/>
            <a:ext cx="6096000" cy="3429000"/>
          </a:xfrm>
          <a:ln/>
        </p:spPr>
      </p:sp>
      <p:sp>
        <p:nvSpPr>
          <p:cNvPr id="69635" name="Zástupný symbol pro poznámky 2"/>
          <p:cNvSpPr>
            <a:spLocks noGrp="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cs-CZ" dirty="0"/>
              <a:t>Organismus nemůže změřit objem extracelulární tekutiny byretou. Má však mechanismy, jak detekovat změny objemu. Změny objemu extracelulární tekutiny se projeví změnou objemu cirkulující krve. Objem extracelulární tekutiny je detekován nepřímo, podle objemu krve. Objem krve je ale také odhadován nepřímo – podle napětí stěny srdečních síní</a:t>
            </a:r>
            <a:r>
              <a:rPr lang="en-US" dirty="0"/>
              <a:t> (</a:t>
            </a:r>
            <a:r>
              <a:rPr lang="cs-CZ" dirty="0"/>
              <a:t>tzv. nízkotlaké baroreceptory</a:t>
            </a:r>
            <a:r>
              <a:rPr lang="en-US" dirty="0"/>
              <a:t>)</a:t>
            </a:r>
            <a:r>
              <a:rPr lang="cs-CZ" dirty="0"/>
              <a:t> a podle napětí stěny arterií v </a:t>
            </a:r>
            <a:r>
              <a:rPr lang="en-US" dirty="0"/>
              <a:t>glomus </a:t>
            </a:r>
            <a:r>
              <a:rPr lang="en-US" dirty="0" err="1"/>
              <a:t>caroticus</a:t>
            </a:r>
            <a:r>
              <a:rPr lang="cs-CZ" dirty="0"/>
              <a:t> v oblouku aorty</a:t>
            </a:r>
            <a:r>
              <a:rPr lang="en-US" dirty="0"/>
              <a:t> (</a:t>
            </a:r>
            <a:r>
              <a:rPr lang="cs-CZ" dirty="0"/>
              <a:t>tzv. vysokotlaké baroreceptory</a:t>
            </a:r>
            <a:r>
              <a:rPr lang="en-US" dirty="0"/>
              <a:t>)</a:t>
            </a:r>
            <a:r>
              <a:rPr lang="cs-CZ" dirty="0"/>
              <a:t>. Proto mluvíme o </a:t>
            </a:r>
            <a:r>
              <a:rPr lang="en-US" b="1" dirty="0">
                <a:solidFill>
                  <a:schemeClr val="accent2"/>
                </a:solidFill>
              </a:rPr>
              <a:t>"</a:t>
            </a:r>
            <a:r>
              <a:rPr lang="en-US" b="1" dirty="0" err="1">
                <a:solidFill>
                  <a:schemeClr val="accent2"/>
                </a:solidFill>
              </a:rPr>
              <a:t>ef</a:t>
            </a:r>
            <a:r>
              <a:rPr lang="cs-CZ" b="1" dirty="0" err="1">
                <a:solidFill>
                  <a:schemeClr val="accent2"/>
                </a:solidFill>
              </a:rPr>
              <a:t>ektivním</a:t>
            </a:r>
            <a:r>
              <a:rPr lang="cs-CZ" b="1" dirty="0">
                <a:solidFill>
                  <a:schemeClr val="accent2"/>
                </a:solidFill>
              </a:rPr>
              <a:t> cirkulujícím objemu</a:t>
            </a:r>
            <a:r>
              <a:rPr lang="en-US" b="1" dirty="0">
                <a:solidFill>
                  <a:schemeClr val="accent2"/>
                </a:solidFill>
              </a:rPr>
              <a:t>„</a:t>
            </a:r>
            <a:r>
              <a:rPr lang="cs-CZ" b="1" dirty="0">
                <a:solidFill>
                  <a:schemeClr val="accent2"/>
                </a:solidFill>
              </a:rPr>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cs-CZ" b="1" dirty="0">
              <a:solidFill>
                <a:schemeClr val="accent2"/>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err="1">
                <a:solidFill>
                  <a:schemeClr val="accent2"/>
                </a:solidFill>
              </a:rPr>
              <a:t>Osmolarit</a:t>
            </a:r>
            <a:r>
              <a:rPr lang="cs-CZ" b="1" dirty="0">
                <a:solidFill>
                  <a:schemeClr val="accent2"/>
                </a:solidFill>
              </a:rPr>
              <a:t>a</a:t>
            </a:r>
            <a:r>
              <a:rPr lang="en-US" dirty="0"/>
              <a:t> – </a:t>
            </a:r>
            <a:r>
              <a:rPr lang="cs-CZ" dirty="0"/>
              <a:t>je detekována osmoreceptory v hypothalamu (a zřejmě i v játrech).</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cs-CZ"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cs-CZ" dirty="0"/>
              <a:t>Řízení objemu a osmolarity souvisí s </a:t>
            </a:r>
            <a:r>
              <a:rPr lang="cs-CZ" b="1" dirty="0">
                <a:solidFill>
                  <a:schemeClr val="accent2"/>
                </a:solidFill>
              </a:rPr>
              <a:t>řízením exkrece sodíku</a:t>
            </a:r>
            <a:r>
              <a:rPr lang="en-US" dirty="0"/>
              <a:t> a </a:t>
            </a:r>
            <a:r>
              <a:rPr lang="cs-CZ" b="1" dirty="0">
                <a:solidFill>
                  <a:schemeClr val="accent2"/>
                </a:solidFill>
              </a:rPr>
              <a:t>řízením osmolarity moči. Uplatňují se zde nervové i hormonální mechanismy.</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69636" name="Zástupný symbol pro číslo snímku 3"/>
          <p:cNvSpPr>
            <a:spLocks noGrp="1"/>
          </p:cNvSpPr>
          <p:nvPr>
            <p:ph type="sldNum" sz="quarter" idx="5"/>
          </p:nvPr>
        </p:nvSpPr>
        <p:spPr>
          <a:noFill/>
        </p:spPr>
        <p:txBody>
          <a:bodyPr/>
          <a:lstStyle/>
          <a:p>
            <a:fld id="{41903BEF-9C3D-431E-B15D-9CEF27B91E9F}" type="slidenum">
              <a:rPr lang="cs-CZ" smtClean="0"/>
              <a:pPr/>
              <a:t>1</a:t>
            </a:fld>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Vazopresin (neboli antidiuretický hormon) se syntetizuje a balí do vezikul v </a:t>
            </a:r>
            <a:r>
              <a:rPr lang="cs-CZ" dirty="0" err="1"/>
              <a:t>bunčřném</a:t>
            </a:r>
            <a:r>
              <a:rPr lang="cs-CZ" dirty="0"/>
              <a:t> těle neuronů v hypofýze. Vezikuly jsou transportována dolů do hypofýzy uvnitř axonu. V zadní hypofýze jsou </a:t>
            </a:r>
            <a:r>
              <a:rPr lang="cs-CZ" dirty="0" err="1"/>
              <a:t>vezikouly</a:t>
            </a:r>
            <a:r>
              <a:rPr lang="cs-CZ" dirty="0"/>
              <a:t> skladovány a uvolňovány do krve. Stimulem pro uvolnění vazopresinu je zvýšená </a:t>
            </a:r>
            <a:r>
              <a:rPr lang="cs-CZ" dirty="0" err="1"/>
              <a:t>oosmolarita</a:t>
            </a:r>
            <a:r>
              <a:rPr lang="cs-CZ" dirty="0"/>
              <a:t>, detekovaná </a:t>
            </a:r>
            <a:r>
              <a:rPr lang="cs-CZ" dirty="0" err="1"/>
              <a:t>hypothalamickými</a:t>
            </a:r>
            <a:r>
              <a:rPr lang="cs-CZ" dirty="0"/>
              <a:t> osmoreceptory. Částečně uvolnění vazopresinu stimuluje i pokles krevního tlaku detekovaný karotickými a aortálními baroreceptory. Vliv na uvolňování vazopresinu mají také atriální nízkotlaké tahové receptory, indikující pokles roztažení síní v důsledku snížení krevní náplně.</a:t>
            </a:r>
          </a:p>
          <a:p>
            <a:r>
              <a:rPr lang="cs-CZ" dirty="0"/>
              <a:t>Vazopresin v epiteliálních buňkách vodních </a:t>
            </a:r>
            <a:r>
              <a:rPr lang="cs-CZ" dirty="0" err="1"/>
              <a:t>kanálk</a:t>
            </a:r>
            <a:r>
              <a:rPr lang="cs-CZ" dirty="0"/>
              <a:t>§ ledvin vkládá vodní póry do apikální membrány, a voda podle osmotického gradientu se nasává ze sběracích kanálků do hypertonického prostředí dřeně ledvin</a:t>
            </a:r>
            <a:endParaRPr lang="en-US" dirty="0"/>
          </a:p>
        </p:txBody>
      </p:sp>
      <p:sp>
        <p:nvSpPr>
          <p:cNvPr id="4" name="Zástupný symbol pro číslo snímku 3"/>
          <p:cNvSpPr>
            <a:spLocks noGrp="1"/>
          </p:cNvSpPr>
          <p:nvPr>
            <p:ph type="sldNum" sz="quarter" idx="5"/>
          </p:nvPr>
        </p:nvSpPr>
        <p:spPr/>
        <p:txBody>
          <a:bodyPr/>
          <a:lstStyle/>
          <a:p>
            <a:fld id="{F1ACA957-3376-46E5-BB2A-C370FC50ABC8}" type="slidenum">
              <a:rPr lang="en-US" smtClean="0"/>
              <a:t>10</a:t>
            </a:fld>
            <a:endParaRPr lang="en-US"/>
          </a:p>
        </p:txBody>
      </p:sp>
    </p:spTree>
    <p:extLst>
      <p:ext uri="{BB962C8B-B14F-4D97-AF65-F5344CB8AC3E}">
        <p14:creationId xmlns:p14="http://schemas.microsoft.com/office/powerpoint/2010/main" val="304740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p:spPr>
        <p:txBody>
          <a:bodyPr/>
          <a:lstStyle/>
          <a:p>
            <a:fld id="{6DF0133B-20C7-4692-A5AD-C6FEAC913455}" type="slidenum">
              <a:rPr lang="cs-CZ" smtClean="0"/>
              <a:pPr/>
              <a:t>11</a:t>
            </a:fld>
            <a:endParaRPr lang="cs-CZ"/>
          </a:p>
        </p:txBody>
      </p:sp>
      <p:sp>
        <p:nvSpPr>
          <p:cNvPr id="233475" name="Rectangle 2"/>
          <p:cNvSpPr>
            <a:spLocks noGrp="1" noRot="1" noChangeAspect="1" noChangeArrowheads="1" noTextEdit="1"/>
          </p:cNvSpPr>
          <p:nvPr>
            <p:ph type="sldImg"/>
          </p:nvPr>
        </p:nvSpPr>
        <p:spPr>
          <a:ln/>
        </p:spPr>
      </p:sp>
      <p:sp>
        <p:nvSpPr>
          <p:cNvPr id="233476" name="Rectangle 3"/>
          <p:cNvSpPr>
            <a:spLocks noGrp="1" noChangeArrowheads="1"/>
          </p:cNvSpPr>
          <p:nvPr>
            <p:ph type="body" idx="1"/>
          </p:nvPr>
        </p:nvSpPr>
        <p:spPr>
          <a:noFill/>
          <a:ln/>
        </p:spPr>
        <p:txBody>
          <a:bodyPr/>
          <a:lstStyle/>
          <a:p>
            <a:pPr eaLnBrk="1" hangingPunct="1"/>
            <a:r>
              <a:rPr lang="cs-CZ" dirty="0"/>
              <a:t>Uvolňování vazopresinu tedy ovlivňuje jak osmolarita plazmy, přes centrální a zřejmě i jaterní osmoreceptory, tak i tlakové poměry v arteriálním řečišti detekované arteriálními karotickými a aortálními </a:t>
            </a:r>
            <a:r>
              <a:rPr lang="cs-CZ" dirty="0" err="1"/>
              <a:t>baroreceptiory</a:t>
            </a:r>
            <a:r>
              <a:rPr lang="cs-CZ" dirty="0"/>
              <a:t> tak i nízkotlakovými baroreceptory z srdečních síní.</a:t>
            </a:r>
          </a:p>
          <a:p>
            <a:pPr eaLnBrk="1" hangingPunct="1"/>
            <a:endParaRPr lang="cs-CZ"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cs-CZ" dirty="0"/>
              <a:t>Výdej vazopresinu, neboli antidiuretického hormonu je zpětnovazebně tlumen jeho hladinou v krvi.</a:t>
            </a:r>
            <a:endParaRPr lang="en-US" dirty="0"/>
          </a:p>
          <a:p>
            <a:pPr eaLnBrk="1" hangingPunct="1"/>
            <a:endParaRPr lang="cs-CZ" b="1" dirty="0"/>
          </a:p>
          <a:p>
            <a:pPr eaLnBrk="1" hangingPunct="1"/>
            <a:endParaRPr lang="cs-CZ" dirty="0"/>
          </a:p>
          <a:p>
            <a:pPr eaLnBrk="1" hangingPunct="1"/>
            <a:r>
              <a:rPr lang="cs-CZ" dirty="0"/>
              <a:t>Pokles objemu nebo tlaku krve vyvolávající aktivaci renin-</a:t>
            </a:r>
            <a:r>
              <a:rPr lang="cs-CZ" dirty="0" err="1"/>
              <a:t>angiotenzinového</a:t>
            </a:r>
            <a:r>
              <a:rPr lang="cs-CZ" dirty="0"/>
              <a:t> systému s následným zvýšením hladiny angiotenzinu 2 zcitlivuje osmoreceptory.</a:t>
            </a:r>
          </a:p>
          <a:p>
            <a:pPr eaLnBrk="1" hangingPunct="1"/>
            <a:endParaRPr lang="cs-CZ" dirty="0"/>
          </a:p>
          <a:p>
            <a:pPr eaLnBrk="1" hangingPunct="1"/>
            <a:r>
              <a:rPr lang="cs-CZ" dirty="0" err="1"/>
              <a:t>Nausea</a:t>
            </a:r>
            <a:r>
              <a:rPr lang="cs-CZ" dirty="0"/>
              <a:t> a zvracení cestou vagových vláken rovněž ovlivňuje uvolňování vazopresinu. </a:t>
            </a:r>
          </a:p>
          <a:p>
            <a:pPr eaLnBrk="1" hangingPunct="1"/>
            <a:endParaRPr lang="cs-CZ"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cs-CZ" dirty="0"/>
              <a:t>Na uvolňování vazopresinu, má vliv řada dalších faktorů. Zvýšení </a:t>
            </a:r>
            <a:r>
              <a:rPr lang="cs-CZ" dirty="0" err="1"/>
              <a:t>uvolňuvání</a:t>
            </a:r>
            <a:r>
              <a:rPr lang="cs-CZ" dirty="0"/>
              <a:t> stimuluje dopamin, hypoglykémie nebo hypoxie.  Tlumivý vliv má alkohol, glukokortikoidy nebo enkefaliny</a:t>
            </a:r>
          </a:p>
          <a:p>
            <a:pPr eaLnBrk="1" hangingPunct="1"/>
            <a:endParaRPr lang="cs-CZ" dirty="0"/>
          </a:p>
        </p:txBody>
      </p:sp>
    </p:spTree>
    <p:extLst>
      <p:ext uri="{BB962C8B-B14F-4D97-AF65-F5344CB8AC3E}">
        <p14:creationId xmlns:p14="http://schemas.microsoft.com/office/powerpoint/2010/main" val="265365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a:noFill/>
        </p:spPr>
        <p:txBody>
          <a:bodyPr/>
          <a:lstStyle/>
          <a:p>
            <a:fld id="{88021020-86C5-4A8A-A1E1-1C307E5F9DAD}" type="slidenum">
              <a:rPr lang="cs-CZ" smtClean="0"/>
              <a:pPr/>
              <a:t>12</a:t>
            </a:fld>
            <a:endParaRPr lang="cs-CZ"/>
          </a:p>
        </p:txBody>
      </p:sp>
      <p:sp>
        <p:nvSpPr>
          <p:cNvPr id="234499" name="Rectangle 2"/>
          <p:cNvSpPr>
            <a:spLocks noGrp="1" noRot="1" noChangeAspect="1" noChangeArrowheads="1" noTextEdit="1"/>
          </p:cNvSpPr>
          <p:nvPr>
            <p:ph type="sldImg"/>
          </p:nvPr>
        </p:nvSpPr>
        <p:spPr>
          <a:xfrm>
            <a:off x="381000" y="685800"/>
            <a:ext cx="6096000" cy="3429000"/>
          </a:xfrm>
          <a:ln/>
        </p:spPr>
      </p:sp>
      <p:sp>
        <p:nvSpPr>
          <p:cNvPr id="234500" name="Rectangle 3"/>
          <p:cNvSpPr>
            <a:spLocks noGrp="1" noChangeArrowheads="1"/>
          </p:cNvSpPr>
          <p:nvPr>
            <p:ph type="body" idx="1"/>
          </p:nvPr>
        </p:nvSpPr>
        <p:spPr>
          <a:noFill/>
          <a:ln/>
        </p:spPr>
        <p:txBody>
          <a:bodyPr/>
          <a:lstStyle/>
          <a:p>
            <a:pPr eaLnBrk="1" hangingPunct="1"/>
            <a:r>
              <a:rPr lang="cs-CZ" dirty="0"/>
              <a:t>Závislost hladiny ADH na osmolarit+ plazmy je skoro lineární. Při hypovolémii se křivka závislosti hladiny ADH na osmolaritě posouvá doleva – tj. </a:t>
            </a:r>
            <a:r>
              <a:rPr lang="cs-CZ" dirty="0" err="1"/>
              <a:t>atejná</a:t>
            </a:r>
            <a:r>
              <a:rPr lang="cs-CZ" dirty="0"/>
              <a:t> osmolarita vyvolá </a:t>
            </a:r>
            <a:r>
              <a:rPr lang="cs-CZ" dirty="0" err="1"/>
              <a:t>větčí</a:t>
            </a:r>
            <a:r>
              <a:rPr lang="cs-CZ" dirty="0"/>
              <a:t> výdej ADH. Zároveň se při </a:t>
            </a:r>
            <a:r>
              <a:rPr lang="cs-CZ" dirty="0" err="1"/>
              <a:t>hypovolémi</a:t>
            </a:r>
            <a:r>
              <a:rPr lang="cs-CZ" dirty="0"/>
              <a:t> posune práh pocitu žízně od normální osmolarity s nižším hodnotám – pocit žízně vzniká už při normální osmolaritě. Pro hypervolémii se citlivost na osmolaritě zase sníží.</a:t>
            </a:r>
            <a:endParaRPr lang="en-US" dirty="0"/>
          </a:p>
        </p:txBody>
      </p:sp>
    </p:spTree>
    <p:extLst>
      <p:ext uri="{BB962C8B-B14F-4D97-AF65-F5344CB8AC3E}">
        <p14:creationId xmlns:p14="http://schemas.microsoft.com/office/powerpoint/2010/main" val="199821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a:noFill/>
        </p:spPr>
        <p:txBody>
          <a:bodyPr/>
          <a:lstStyle/>
          <a:p>
            <a:fld id="{B6AD83EA-0D4C-433E-8EEB-11B705955BE4}" type="slidenum">
              <a:rPr lang="cs-CZ" smtClean="0"/>
              <a:pPr/>
              <a:t>13</a:t>
            </a:fld>
            <a:endParaRPr lang="cs-CZ"/>
          </a:p>
        </p:txBody>
      </p:sp>
      <p:sp>
        <p:nvSpPr>
          <p:cNvPr id="235523" name="Rectangle 2"/>
          <p:cNvSpPr>
            <a:spLocks noGrp="1" noRot="1" noChangeAspect="1" noChangeArrowheads="1" noTextEdit="1"/>
          </p:cNvSpPr>
          <p:nvPr>
            <p:ph type="sldImg"/>
          </p:nvPr>
        </p:nvSpPr>
        <p:spPr>
          <a:xfrm>
            <a:off x="381000" y="685800"/>
            <a:ext cx="6096000" cy="3429000"/>
          </a:xfrm>
          <a:ln/>
        </p:spPr>
      </p:sp>
      <p:sp>
        <p:nvSpPr>
          <p:cNvPr id="235524" name="Rectangle 3"/>
          <p:cNvSpPr>
            <a:spLocks noGrp="1" noChangeArrowheads="1"/>
          </p:cNvSpPr>
          <p:nvPr>
            <p:ph type="body" idx="1"/>
          </p:nvPr>
        </p:nvSpPr>
        <p:spPr>
          <a:noFill/>
          <a:ln/>
        </p:spPr>
        <p:txBody>
          <a:bodyPr/>
          <a:lstStyle/>
          <a:p>
            <a:pPr eaLnBrk="1" hangingPunct="1"/>
            <a:r>
              <a:rPr lang="cs-CZ" dirty="0"/>
              <a:t>Aby se ale projevil vliv efektivního cirkulujícího objemu na výdej ADH, musí se snížit efektivní cirkulující objem téměř o 10%.</a:t>
            </a:r>
            <a:endParaRPr lang="en-US" dirty="0"/>
          </a:p>
        </p:txBody>
      </p:sp>
    </p:spTree>
    <p:extLst>
      <p:ext uri="{BB962C8B-B14F-4D97-AF65-F5344CB8AC3E}">
        <p14:creationId xmlns:p14="http://schemas.microsoft.com/office/powerpoint/2010/main" val="35667148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Princip působení vazopresinu spočívá v regulaci propustnosti sběracích kanálků pro vodu. Při maximální hladině vazopresinu </a:t>
            </a:r>
            <a:r>
              <a:rPr lang="cs-CZ" dirty="0" err="1"/>
              <a:t>jr</a:t>
            </a:r>
            <a:r>
              <a:rPr lang="cs-CZ" dirty="0"/>
              <a:t> sběrací kanálek volně </a:t>
            </a:r>
            <a:r>
              <a:rPr lang="cs-CZ" dirty="0" err="1"/>
              <a:t>propusntý</a:t>
            </a:r>
            <a:r>
              <a:rPr lang="cs-CZ" dirty="0"/>
              <a:t> pro vodu. Voda opouští kanálek podle osmotického gradientu do hypertonického </a:t>
            </a:r>
            <a:r>
              <a:rPr lang="cs-CZ" dirty="0" err="1"/>
              <a:t>intersticia</a:t>
            </a:r>
            <a:r>
              <a:rPr lang="cs-CZ" dirty="0"/>
              <a:t> ledvin. Odtud je vstřebaná voda odváděna </a:t>
            </a:r>
            <a:r>
              <a:rPr lang="cs-CZ" dirty="0" err="1"/>
              <a:t>kapiláerami</a:t>
            </a:r>
            <a:r>
              <a:rPr lang="cs-CZ" dirty="0"/>
              <a:t> </a:t>
            </a:r>
            <a:r>
              <a:rPr lang="cs-CZ" dirty="0" err="1"/>
              <a:t>vasa</a:t>
            </a:r>
            <a:r>
              <a:rPr lang="cs-CZ" dirty="0"/>
              <a:t> </a:t>
            </a:r>
            <a:r>
              <a:rPr lang="cs-CZ" dirty="0" err="1"/>
              <a:t>recta</a:t>
            </a:r>
            <a:r>
              <a:rPr lang="cs-CZ" dirty="0"/>
              <a:t> z dřeně do organismu. Moč se zahušťuje. Vytváří se malé množství vysoce koncentrované moči.</a:t>
            </a:r>
          </a:p>
          <a:p>
            <a:endParaRPr lang="cs-CZ" dirty="0"/>
          </a:p>
          <a:p>
            <a:r>
              <a:rPr lang="cs-CZ" dirty="0"/>
              <a:t>Naopak, při absenci vazopresinu je kanálek nepropustný pro vodu a vytváří se velké množství hypotonické moči.</a:t>
            </a:r>
            <a:endParaRPr lang="en-US" dirty="0"/>
          </a:p>
        </p:txBody>
      </p:sp>
      <p:sp>
        <p:nvSpPr>
          <p:cNvPr id="4" name="Zástupný symbol pro číslo snímku 3"/>
          <p:cNvSpPr>
            <a:spLocks noGrp="1"/>
          </p:cNvSpPr>
          <p:nvPr>
            <p:ph type="sldNum" sz="quarter" idx="5"/>
          </p:nvPr>
        </p:nvSpPr>
        <p:spPr/>
        <p:txBody>
          <a:bodyPr/>
          <a:lstStyle/>
          <a:p>
            <a:fld id="{F1ACA957-3376-46E5-BB2A-C370FC50ABC8}" type="slidenum">
              <a:rPr lang="en-US" smtClean="0"/>
              <a:t>14</a:t>
            </a:fld>
            <a:endParaRPr lang="en-US"/>
          </a:p>
        </p:txBody>
      </p:sp>
    </p:spTree>
    <p:extLst>
      <p:ext uri="{BB962C8B-B14F-4D97-AF65-F5344CB8AC3E}">
        <p14:creationId xmlns:p14="http://schemas.microsoft.com/office/powerpoint/2010/main" val="1254014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Antidiuretický hormon vazopresin se v </a:t>
            </a:r>
            <a:r>
              <a:rPr lang="cs-CZ" dirty="0" err="1"/>
              <a:t>buˇkách</a:t>
            </a:r>
            <a:r>
              <a:rPr lang="cs-CZ" dirty="0"/>
              <a:t> sběracích kanálků váže na membránový receptor, pře systém cyklického </a:t>
            </a:r>
            <a:r>
              <a:rPr lang="cs-CZ" dirty="0" err="1"/>
              <a:t>adenozin</a:t>
            </a:r>
            <a:r>
              <a:rPr lang="cs-CZ" dirty="0"/>
              <a:t> </a:t>
            </a:r>
            <a:r>
              <a:rPr lang="cs-CZ" dirty="0" err="1"/>
              <a:t>monofusfátu</a:t>
            </a:r>
            <a:r>
              <a:rPr lang="cs-CZ" dirty="0"/>
              <a:t> se aktivuje </a:t>
            </a:r>
            <a:r>
              <a:rPr lang="cs-CZ" dirty="0" err="1"/>
              <a:t>peřesun</a:t>
            </a:r>
            <a:r>
              <a:rPr lang="cs-CZ" dirty="0"/>
              <a:t> vodních </a:t>
            </a:r>
            <a:r>
              <a:rPr lang="cs-CZ" dirty="0" err="1"/>
              <a:t>porů</a:t>
            </a:r>
            <a:r>
              <a:rPr lang="cs-CZ" dirty="0"/>
              <a:t>, tvořených vezikulami </a:t>
            </a:r>
            <a:r>
              <a:rPr lang="cs-CZ" dirty="0" err="1"/>
              <a:t>aquaporinu</a:t>
            </a:r>
            <a:r>
              <a:rPr lang="cs-CZ" dirty="0"/>
              <a:t> a jejich zabudování do membrány. Voda je pak nasávána do </a:t>
            </a:r>
            <a:r>
              <a:rPr lang="cs-CZ" dirty="0" err="1"/>
              <a:t>hpertonického</a:t>
            </a:r>
            <a:r>
              <a:rPr lang="cs-CZ" dirty="0"/>
              <a:t> </a:t>
            </a:r>
            <a:r>
              <a:rPr lang="cs-CZ" dirty="0" err="1"/>
              <a:t>intersticia</a:t>
            </a:r>
            <a:r>
              <a:rPr lang="cs-CZ" dirty="0"/>
              <a:t> dřeně ledvin a odtud přes </a:t>
            </a:r>
            <a:r>
              <a:rPr lang="cs-CZ" dirty="0" err="1"/>
              <a:t>vaza</a:t>
            </a:r>
            <a:r>
              <a:rPr lang="cs-CZ" dirty="0"/>
              <a:t> </a:t>
            </a:r>
            <a:r>
              <a:rPr lang="cs-CZ" dirty="0" err="1"/>
              <a:t>recta</a:t>
            </a:r>
            <a:r>
              <a:rPr lang="cs-CZ" dirty="0"/>
              <a:t> se dostává zpět ze dřeně ledvin do organismu</a:t>
            </a:r>
            <a:endParaRPr lang="en-US" dirty="0"/>
          </a:p>
        </p:txBody>
      </p:sp>
      <p:sp>
        <p:nvSpPr>
          <p:cNvPr id="4" name="Zástupný symbol pro číslo snímku 3"/>
          <p:cNvSpPr>
            <a:spLocks noGrp="1"/>
          </p:cNvSpPr>
          <p:nvPr>
            <p:ph type="sldNum" sz="quarter" idx="5"/>
          </p:nvPr>
        </p:nvSpPr>
        <p:spPr/>
        <p:txBody>
          <a:bodyPr/>
          <a:lstStyle/>
          <a:p>
            <a:fld id="{F1ACA957-3376-46E5-BB2A-C370FC50ABC8}" type="slidenum">
              <a:rPr lang="en-US" smtClean="0"/>
              <a:t>15</a:t>
            </a:fld>
            <a:endParaRPr lang="en-US"/>
          </a:p>
        </p:txBody>
      </p:sp>
    </p:spTree>
    <p:extLst>
      <p:ext uri="{BB962C8B-B14F-4D97-AF65-F5344CB8AC3E}">
        <p14:creationId xmlns:p14="http://schemas.microsoft.com/office/powerpoint/2010/main" val="35207223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Renin-angiotenzin-aldosteronový systém řídí především objem. Uplatní se hlavně v reakci na snížení objemu, provázeného následným snížením krevního tlaku. Snížený krevní tlak vede ke snížení glomerulární filtrace. Snížená glomerulární filtrace sníží transport sodíku a chloridů do tubulů. </a:t>
            </a:r>
          </a:p>
          <a:p>
            <a:r>
              <a:rPr lang="cs-CZ" dirty="0" err="1"/>
              <a:t>Macula</a:t>
            </a:r>
            <a:r>
              <a:rPr lang="cs-CZ" dirty="0"/>
              <a:t> </a:t>
            </a:r>
            <a:r>
              <a:rPr lang="cs-CZ" dirty="0" err="1"/>
              <a:t>densa</a:t>
            </a:r>
            <a:r>
              <a:rPr lang="cs-CZ" dirty="0"/>
              <a:t> se nachází na začátku distálního tubulu v místě kde tubulus </a:t>
            </a:r>
            <a:r>
              <a:rPr lang="cs-CZ" dirty="0" err="1"/>
              <a:t>procházá</a:t>
            </a:r>
            <a:r>
              <a:rPr lang="cs-CZ" dirty="0"/>
              <a:t> </a:t>
            </a:r>
            <a:r>
              <a:rPr lang="cs-CZ" dirty="0" err="1"/>
              <a:t>mezu</a:t>
            </a:r>
            <a:r>
              <a:rPr lang="cs-CZ" dirty="0"/>
              <a:t> aferentní a eferentní arteriolou.</a:t>
            </a:r>
          </a:p>
          <a:p>
            <a:r>
              <a:rPr lang="cs-CZ" dirty="0" err="1"/>
              <a:t>Macula</a:t>
            </a:r>
            <a:r>
              <a:rPr lang="cs-CZ" dirty="0"/>
              <a:t> </a:t>
            </a:r>
            <a:r>
              <a:rPr lang="cs-CZ" dirty="0" err="1"/>
              <a:t>densa</a:t>
            </a:r>
            <a:r>
              <a:rPr lang="cs-CZ" dirty="0"/>
              <a:t> je tvořena buňkami které jsou citlivé na hladinu sodíku.  S využitém </a:t>
            </a:r>
            <a:r>
              <a:rPr lang="cs-CZ" dirty="0" err="1"/>
              <a:t>parakrinní</a:t>
            </a:r>
            <a:r>
              <a:rPr lang="cs-CZ" dirty="0"/>
              <a:t> sekrece dojde k ovlivněni přilehlých granulárních buněk ve stěně aferentní arterioly, která uvolní renin. K jeho uvolnění vedou i nervové stimuly – kardiovaskulární řídící centrum v prodloužené míše v reakci na pokles krevního tlaku zvýší tonus sympatiku, který </a:t>
            </a:r>
            <a:r>
              <a:rPr lang="cs-CZ" dirty="0" err="1"/>
              <a:t>ovlněním</a:t>
            </a:r>
            <a:r>
              <a:rPr lang="cs-CZ" dirty="0"/>
              <a:t> granulárních buněk stimuluje sekreci reninu.</a:t>
            </a:r>
            <a:endParaRPr lang="en-US" dirty="0"/>
          </a:p>
        </p:txBody>
      </p:sp>
      <p:sp>
        <p:nvSpPr>
          <p:cNvPr id="4" name="Zástupný symbol pro číslo snímku 3"/>
          <p:cNvSpPr>
            <a:spLocks noGrp="1"/>
          </p:cNvSpPr>
          <p:nvPr>
            <p:ph type="sldNum" sz="quarter" idx="5"/>
          </p:nvPr>
        </p:nvSpPr>
        <p:spPr/>
        <p:txBody>
          <a:bodyPr/>
          <a:lstStyle/>
          <a:p>
            <a:fld id="{F1ACA957-3376-46E5-BB2A-C370FC50ABC8}" type="slidenum">
              <a:rPr lang="en-US" smtClean="0"/>
              <a:t>16</a:t>
            </a:fld>
            <a:endParaRPr lang="en-US"/>
          </a:p>
        </p:txBody>
      </p:sp>
    </p:spTree>
    <p:extLst>
      <p:ext uri="{BB962C8B-B14F-4D97-AF65-F5344CB8AC3E}">
        <p14:creationId xmlns:p14="http://schemas.microsoft.com/office/powerpoint/2010/main" val="25007797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Renin, produkovaný granulárními buňkami </a:t>
            </a:r>
            <a:r>
              <a:rPr lang="cs-CZ" dirty="0" err="1"/>
              <a:t>aferentí</a:t>
            </a:r>
            <a:r>
              <a:rPr lang="cs-CZ" dirty="0"/>
              <a:t> arterioly odštěpí z </a:t>
            </a:r>
            <a:r>
              <a:rPr lang="cs-CZ" dirty="0" err="1"/>
              <a:t>angiotenzinogenu</a:t>
            </a:r>
            <a:r>
              <a:rPr lang="cs-CZ" dirty="0"/>
              <a:t> produkovaného v játrech </a:t>
            </a:r>
            <a:r>
              <a:rPr lang="cs-CZ" dirty="0" err="1"/>
              <a:t>dekapeptid</a:t>
            </a:r>
            <a:r>
              <a:rPr lang="cs-CZ" dirty="0"/>
              <a:t> </a:t>
            </a:r>
            <a:r>
              <a:rPr lang="cs-CZ" dirty="0" err="1"/>
              <a:t>angiontenzin</a:t>
            </a:r>
            <a:r>
              <a:rPr lang="cs-CZ" dirty="0"/>
              <a:t> 1. Angiotenzin-konvertující enzym (ACE) z endotelu plicních kapilár odštěpením dvou aminokyselin vytvoří z angiotenzinu 1 aktivní účinnou látku – angiotenzin 2. </a:t>
            </a:r>
          </a:p>
          <a:p>
            <a:r>
              <a:rPr lang="cs-CZ" dirty="0"/>
              <a:t>Váže na AT receptor, který se nachází v kůře nadledvin, arteriolách, v prodloužené míše, hypothalamu a ledvinách.</a:t>
            </a:r>
            <a:endParaRPr lang="en-US" dirty="0"/>
          </a:p>
        </p:txBody>
      </p:sp>
      <p:sp>
        <p:nvSpPr>
          <p:cNvPr id="4" name="Zástupný symbol pro číslo snímku 3"/>
          <p:cNvSpPr>
            <a:spLocks noGrp="1"/>
          </p:cNvSpPr>
          <p:nvPr>
            <p:ph type="sldNum" sz="quarter" idx="5"/>
          </p:nvPr>
        </p:nvSpPr>
        <p:spPr/>
        <p:txBody>
          <a:bodyPr/>
          <a:lstStyle/>
          <a:p>
            <a:fld id="{F1ACA957-3376-46E5-BB2A-C370FC50ABC8}" type="slidenum">
              <a:rPr lang="en-US" smtClean="0"/>
              <a:t>17</a:t>
            </a:fld>
            <a:endParaRPr lang="en-US"/>
          </a:p>
        </p:txBody>
      </p:sp>
    </p:spTree>
    <p:extLst>
      <p:ext uri="{BB962C8B-B14F-4D97-AF65-F5344CB8AC3E}">
        <p14:creationId xmlns:p14="http://schemas.microsoft.com/office/powerpoint/2010/main" val="20918995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cs-CZ" dirty="0"/>
              <a:t>V arteriolách vyvolává vazokonstrikci a tím přispívá ke zvýšení sníženého krevního tlaku. V prodloužené míše zvyšuje reflexivní odpověď kardiovaskulárního řídícího centra na snížení krevního tlaku. V </a:t>
            </a:r>
            <a:r>
              <a:rPr lang="cs-CZ" dirty="0" err="1"/>
              <a:t>v</a:t>
            </a:r>
            <a:r>
              <a:rPr lang="cs-CZ" dirty="0"/>
              <a:t> proximálním tubulu zvyšuje ledvin </a:t>
            </a:r>
            <a:r>
              <a:rPr lang="cs-CZ" dirty="0" err="1"/>
              <a:t>reabsopci</a:t>
            </a:r>
            <a:r>
              <a:rPr lang="cs-CZ" dirty="0"/>
              <a:t> sodíku (a s ním osmoticky vázané vody), zvýší tak objem a tím i krevní tlak. V kůře nadledvin stimuluje uvolňování aldosteronu, který v korové části spojovacích kanálků a sběracích kanálků zvýší vstřebávání sodíku a vody. Angiotenzin 2 se také váže na AT receptory v hypotalamu, vede ke zvýšení hladiny vasopresinu neboli antidiuretického hormonu, který zvýší reabsorpci vody ze sběracích kanálků do dřeně ledvin čí</a:t>
            </a:r>
            <a:r>
              <a:rPr lang="cs-CZ" sz="1200" dirty="0">
                <a:solidFill>
                  <a:schemeClr val="tx1"/>
                </a:solidFill>
              </a:rPr>
              <a:t>mž přispívá ke zvýšení objemu udržování osmolarity. K tomu také přispívá </a:t>
            </a:r>
            <a:r>
              <a:rPr lang="cs-CZ" dirty="0"/>
              <a:t>stimulace pocitu žízně </a:t>
            </a:r>
            <a:r>
              <a:rPr lang="cs-CZ" dirty="0" err="1"/>
              <a:t>angiotenzinem</a:t>
            </a:r>
            <a:r>
              <a:rPr lang="cs-CZ" dirty="0"/>
              <a:t> 2.</a:t>
            </a:r>
            <a:endParaRPr lang="en-US" dirty="0"/>
          </a:p>
        </p:txBody>
      </p:sp>
      <p:sp>
        <p:nvSpPr>
          <p:cNvPr id="4" name="Zástupný symbol pro číslo snímku 3"/>
          <p:cNvSpPr>
            <a:spLocks noGrp="1"/>
          </p:cNvSpPr>
          <p:nvPr>
            <p:ph type="sldNum" sz="quarter" idx="5"/>
          </p:nvPr>
        </p:nvSpPr>
        <p:spPr/>
        <p:txBody>
          <a:bodyPr/>
          <a:lstStyle/>
          <a:p>
            <a:fld id="{F1ACA957-3376-46E5-BB2A-C370FC50ABC8}" type="slidenum">
              <a:rPr lang="en-US" smtClean="0"/>
              <a:t>18</a:t>
            </a:fld>
            <a:endParaRPr lang="en-US"/>
          </a:p>
        </p:txBody>
      </p:sp>
    </p:spTree>
    <p:extLst>
      <p:ext uri="{BB962C8B-B14F-4D97-AF65-F5344CB8AC3E}">
        <p14:creationId xmlns:p14="http://schemas.microsoft.com/office/powerpoint/2010/main" val="12159103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Systém renin-angiotenzin se uplatní především v reakci na snížení objemu a krevního tlaku.</a:t>
            </a:r>
            <a:endParaRPr lang="en-US" dirty="0"/>
          </a:p>
        </p:txBody>
      </p:sp>
      <p:sp>
        <p:nvSpPr>
          <p:cNvPr id="4" name="Zástupný symbol pro číslo snímku 3"/>
          <p:cNvSpPr>
            <a:spLocks noGrp="1"/>
          </p:cNvSpPr>
          <p:nvPr>
            <p:ph type="sldNum" sz="quarter" idx="5"/>
          </p:nvPr>
        </p:nvSpPr>
        <p:spPr/>
        <p:txBody>
          <a:bodyPr/>
          <a:lstStyle/>
          <a:p>
            <a:fld id="{F1ACA957-3376-46E5-BB2A-C370FC50ABC8}" type="slidenum">
              <a:rPr lang="en-US" smtClean="0"/>
              <a:t>19</a:t>
            </a:fld>
            <a:endParaRPr lang="en-US"/>
          </a:p>
        </p:txBody>
      </p:sp>
    </p:spTree>
    <p:extLst>
      <p:ext uri="{BB962C8B-B14F-4D97-AF65-F5344CB8AC3E}">
        <p14:creationId xmlns:p14="http://schemas.microsoft.com/office/powerpoint/2010/main" val="452307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p:spPr>
        <p:txBody>
          <a:bodyPr/>
          <a:lstStyle/>
          <a:p>
            <a:fld id="{95758307-4ABF-4622-B0D4-0445329BAAF4}" type="slidenum">
              <a:rPr lang="cs-CZ" smtClean="0"/>
              <a:pPr/>
              <a:t>2</a:t>
            </a:fld>
            <a:endParaRPr lang="cs-CZ"/>
          </a:p>
        </p:txBody>
      </p:sp>
      <p:sp>
        <p:nvSpPr>
          <p:cNvPr id="231427" name="Rectangle 2"/>
          <p:cNvSpPr>
            <a:spLocks noGrp="1" noRot="1" noChangeAspect="1" noChangeArrowheads="1" noTextEdit="1"/>
          </p:cNvSpPr>
          <p:nvPr>
            <p:ph type="sldImg"/>
          </p:nvPr>
        </p:nvSpPr>
        <p:spPr>
          <a:xfrm>
            <a:off x="381000" y="685800"/>
            <a:ext cx="6096000" cy="3429000"/>
          </a:xfrm>
          <a:ln/>
        </p:spPr>
      </p:sp>
      <p:sp>
        <p:nvSpPr>
          <p:cNvPr id="231428" name="Rectangle 3"/>
          <p:cNvSpPr>
            <a:spLocks noGrp="1" noChangeArrowheads="1"/>
          </p:cNvSpPr>
          <p:nvPr>
            <p:ph type="body" idx="1"/>
          </p:nvPr>
        </p:nvSpPr>
        <p:spPr>
          <a:noFill/>
          <a:ln/>
        </p:spPr>
        <p:txBody>
          <a:bodyPr/>
          <a:lstStyle/>
          <a:p>
            <a:pPr eaLnBrk="1" hangingPunct="1"/>
            <a:r>
              <a:rPr lang="cs-CZ" dirty="0"/>
              <a:t>Při analýza regulačních systémů, tj. v našem případě regulace objemu a osmolarity v tělních tekutinách, nejprve specifikujeme </a:t>
            </a:r>
            <a:r>
              <a:rPr lang="cs-CZ" b="1" dirty="0"/>
              <a:t>regulační orgán</a:t>
            </a:r>
            <a:r>
              <a:rPr lang="cs-CZ" dirty="0"/>
              <a:t>, který bezprostředně uskutečňuje vlastní regulační zásahy, tím, že generuje tzv. </a:t>
            </a:r>
            <a:r>
              <a:rPr lang="cs-CZ" b="1" dirty="0"/>
              <a:t>akční veličinu</a:t>
            </a:r>
            <a:r>
              <a:rPr lang="cs-CZ" dirty="0"/>
              <a:t>, které působí na </a:t>
            </a:r>
            <a:r>
              <a:rPr lang="cs-CZ" b="1" dirty="0"/>
              <a:t>regulovaný systém</a:t>
            </a:r>
            <a:r>
              <a:rPr lang="cs-CZ" dirty="0"/>
              <a:t>. Vlastní řízení se uskutečňováno </a:t>
            </a:r>
            <a:r>
              <a:rPr lang="cs-CZ" b="1" dirty="0"/>
              <a:t>regulátorem</a:t>
            </a:r>
            <a:r>
              <a:rPr lang="cs-CZ" dirty="0"/>
              <a:t>, </a:t>
            </a:r>
            <a:r>
              <a:rPr lang="cs-CZ" dirty="0" err="1"/>
              <a:t>řídícim</a:t>
            </a:r>
            <a:r>
              <a:rPr lang="cs-CZ" dirty="0"/>
              <a:t> systémem, který vyhodnocuje regulační odchylky řízených veličin, tj. v našem případě objemu a osmolarity, které zpětnovazebně přicházejí z řízeného systému. Regulátor působí na regulační orgán </a:t>
            </a:r>
            <a:r>
              <a:rPr lang="cs-CZ" b="1" dirty="0"/>
              <a:t>prostřednictvím řídících signálů</a:t>
            </a:r>
            <a:r>
              <a:rPr lang="cs-CZ" dirty="0"/>
              <a:t> a tím určuje jaké regulační zásahy prostřednictvím akčních veličin má v řízeném systému uskutečňovat.</a:t>
            </a:r>
          </a:p>
          <a:p>
            <a:pPr eaLnBrk="1" hangingPunct="1"/>
            <a:r>
              <a:rPr lang="cs-CZ" dirty="0"/>
              <a:t>Co to v našem případě konkrétně znamená? </a:t>
            </a:r>
          </a:p>
          <a:p>
            <a:pPr eaLnBrk="1" hangingPunct="1"/>
            <a:r>
              <a:rPr lang="cs-CZ" dirty="0"/>
              <a:t>Důležitým </a:t>
            </a:r>
            <a:r>
              <a:rPr lang="cs-CZ" b="1" dirty="0"/>
              <a:t>regulačním orgánem </a:t>
            </a:r>
            <a:r>
              <a:rPr lang="cs-CZ" dirty="0"/>
              <a:t>je zažívací trakt – objem a osmolaritu ovlivňuje hlavně pitím vody a </a:t>
            </a:r>
            <a:r>
              <a:rPr lang="cs-CZ" dirty="0" err="1"/>
              <a:t>požívaním</a:t>
            </a:r>
            <a:r>
              <a:rPr lang="cs-CZ" dirty="0"/>
              <a:t> soli. Zažívací trakt je může být také i zdrojem poruch – při zvracení nebo průjmech. Oběh ovlivňuje řízení objemu změnou srdečního výdeje a regulací periferního odporu. To je důležité zejména při ohrožení objemu cirkulující krve, kdy je podstatné udržet arteriální tlak krve a zajistit </a:t>
            </a:r>
            <a:r>
              <a:rPr lang="cs-CZ" dirty="0" err="1"/>
              <a:t>perfúzi</a:t>
            </a:r>
            <a:r>
              <a:rPr lang="cs-CZ" dirty="0"/>
              <a:t> mozku a myokardu. Hlavním regulačním orgánem jsou ovšem </a:t>
            </a:r>
            <a:r>
              <a:rPr lang="cs-CZ" b="1" dirty="0"/>
              <a:t>ledviny</a:t>
            </a:r>
            <a:r>
              <a:rPr lang="cs-CZ" dirty="0"/>
              <a:t>, ovlivňující objem a osmolaritu vylučováním vody a iontů.</a:t>
            </a:r>
          </a:p>
          <a:p>
            <a:pPr eaLnBrk="1" hangingPunct="1"/>
            <a:r>
              <a:rPr lang="cs-CZ" b="1" dirty="0"/>
              <a:t>Řídícím systémem </a:t>
            </a:r>
            <a:r>
              <a:rPr lang="cs-CZ" dirty="0"/>
              <a:t>je nervový systém, ovlivňující příjem vody pocitem žízně. Řídícím signálem je tedy pocit žízně. Ovlivnění příjmu soli regulací chutí na slané je u člověka mnohem menší než třeba u koz, ovcí a jelenů. Nervový systém, přes sympatikus a parasympatikus ovlivňuje oběh a ledviny. Hypotalamus je také zdrojem hormonu, transportovaného nervovými vlákny do zadní hypofýzy, kde se dostává do krve. Tento hormon ovlivňuje permeabilitu sběrných kanálků ledvin pro vodu, tím snižuje diurézu a proto se nazývá antidiuretický hormon nebo také vazopresin. Protože také </a:t>
            </a:r>
            <a:r>
              <a:rPr lang="cs-CZ" dirty="0" err="1"/>
              <a:t>vazokonstrikčně</a:t>
            </a:r>
            <a:r>
              <a:rPr lang="cs-CZ" dirty="0"/>
              <a:t> působí na </a:t>
            </a:r>
            <a:r>
              <a:rPr lang="cs-CZ" dirty="0" err="1"/>
              <a:t>cévy,je</a:t>
            </a:r>
            <a:r>
              <a:rPr lang="cs-CZ" dirty="0"/>
              <a:t> známý také pod názvem vazopresin, případně arginin-vazopresin.</a:t>
            </a:r>
          </a:p>
          <a:p>
            <a:pPr eaLnBrk="1" hangingPunct="1"/>
            <a:r>
              <a:rPr lang="cs-CZ" dirty="0"/>
              <a:t>Srdeční síně jsou zdrojem hormonu, nazývaného atriální </a:t>
            </a:r>
            <a:r>
              <a:rPr lang="cs-CZ" dirty="0" err="1"/>
              <a:t>natriuretický</a:t>
            </a:r>
            <a:r>
              <a:rPr lang="cs-CZ" dirty="0"/>
              <a:t> peptid, někdy také nazývaného atriální </a:t>
            </a:r>
            <a:r>
              <a:rPr lang="cs-CZ" dirty="0" err="1"/>
              <a:t>natriuretický</a:t>
            </a:r>
            <a:r>
              <a:rPr lang="cs-CZ" dirty="0"/>
              <a:t> hormon nebo atriální </a:t>
            </a:r>
            <a:r>
              <a:rPr lang="cs-CZ" dirty="0" err="1"/>
              <a:t>natriuretický</a:t>
            </a:r>
            <a:r>
              <a:rPr lang="cs-CZ" dirty="0"/>
              <a:t> faktor.</a:t>
            </a:r>
          </a:p>
          <a:p>
            <a:pPr eaLnBrk="1" hangingPunct="1"/>
            <a:r>
              <a:rPr lang="cs-CZ" dirty="0"/>
              <a:t>Dalším regulátorem je juxtaglomerulární aparát ledvin, produkující renin a kůra nadledvin vytvářející hormon aldosteron. Renin a aldosteron jsou součástí systému </a:t>
            </a:r>
            <a:r>
              <a:rPr lang="cs-CZ" dirty="0" err="1"/>
              <a:t>reninangiotenzin</a:t>
            </a:r>
            <a:r>
              <a:rPr lang="cs-CZ" dirty="0"/>
              <a:t>-aldosteron ovlivňující činnost ledvin i cirkulační systém.</a:t>
            </a:r>
          </a:p>
          <a:p>
            <a:pPr eaLnBrk="1" hangingPunct="1"/>
            <a:endParaRPr lang="cs-CZ" dirty="0"/>
          </a:p>
          <a:p>
            <a:pPr eaLnBrk="1" hangingPunct="1"/>
            <a:endParaRPr lang="cs-CZ" dirty="0"/>
          </a:p>
          <a:p>
            <a:pPr eaLnBrk="1" hangingPunct="1"/>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cs-CZ" dirty="0"/>
              <a:t>Angiotenzin-konvertující enzym 2 (zpravidla uváděný zkratkou ACE 2) vede k vytvoření aktivních substancí angiotenzinu 1-9 a angiotenzin 1-7.</a:t>
            </a:r>
          </a:p>
          <a:p>
            <a:endParaRPr lang="cs-CZ" dirty="0"/>
          </a:p>
          <a:p>
            <a:r>
              <a:rPr lang="cs-CZ" dirty="0"/>
              <a:t>Renin-</a:t>
            </a:r>
            <a:r>
              <a:rPr lang="cs-CZ" dirty="0" err="1"/>
              <a:t>angiotenzinová</a:t>
            </a:r>
            <a:r>
              <a:rPr lang="cs-CZ" dirty="0"/>
              <a:t> systém totiž nemá vliv jen na reakci na udržování objemu a osmolarity působením na retenci sodíku, uvolňování aldosteronu a vazokonstrikci.</a:t>
            </a:r>
          </a:p>
          <a:p>
            <a:endParaRPr lang="cs-CZ" dirty="0"/>
          </a:p>
          <a:p>
            <a:r>
              <a:rPr lang="cs-CZ" dirty="0"/>
              <a:t>Renin-</a:t>
            </a:r>
            <a:r>
              <a:rPr lang="cs-CZ" dirty="0" err="1"/>
              <a:t>angiotenzinový</a:t>
            </a:r>
            <a:r>
              <a:rPr lang="cs-CZ" dirty="0"/>
              <a:t> systém má zásadní úlohu na ovlivňování zánětu a následnou </a:t>
            </a:r>
            <a:r>
              <a:rPr lang="cs-CZ" dirty="0" err="1"/>
              <a:t>pozánětové</a:t>
            </a:r>
            <a:r>
              <a:rPr lang="cs-CZ" dirty="0"/>
              <a:t> </a:t>
            </a:r>
            <a:r>
              <a:rPr lang="cs-CZ" dirty="0" err="1"/>
              <a:t>firbrotizaci</a:t>
            </a:r>
            <a:r>
              <a:rPr lang="cs-CZ" dirty="0"/>
              <a:t> tkání. </a:t>
            </a:r>
          </a:p>
          <a:p>
            <a:endParaRPr lang="cs-CZ" dirty="0"/>
          </a:p>
          <a:p>
            <a:r>
              <a:rPr lang="cs-CZ" dirty="0"/>
              <a:t>Angiotenzin 2 má výrazný </a:t>
            </a:r>
            <a:r>
              <a:rPr lang="cs-CZ" dirty="0" err="1"/>
              <a:t>prozánětový</a:t>
            </a:r>
            <a:r>
              <a:rPr lang="cs-CZ" dirty="0"/>
              <a:t> a pro </a:t>
            </a:r>
            <a:r>
              <a:rPr lang="cs-CZ" dirty="0" err="1"/>
              <a:t>fibrotizační</a:t>
            </a:r>
            <a:r>
              <a:rPr lang="cs-CZ" dirty="0"/>
              <a:t> účinek.</a:t>
            </a:r>
          </a:p>
          <a:p>
            <a:endParaRPr lang="cs-CZ" dirty="0"/>
          </a:p>
          <a:p>
            <a:r>
              <a:rPr lang="cs-CZ" dirty="0"/>
              <a:t>Naproti tomu </a:t>
            </a:r>
            <a:r>
              <a:rPr lang="cs-CZ" dirty="0" err="1"/>
              <a:t>protizánětový</a:t>
            </a:r>
            <a:r>
              <a:rPr lang="cs-CZ" dirty="0"/>
              <a:t> </a:t>
            </a:r>
            <a:r>
              <a:rPr lang="cs-CZ" dirty="0" err="1"/>
              <a:t>úšinek</a:t>
            </a:r>
            <a:r>
              <a:rPr lang="cs-CZ" dirty="0"/>
              <a:t> vyvolává vazba angiotenzinu 1-9 na  AT2 receptor a </a:t>
            </a:r>
            <a:r>
              <a:rPr lang="cs-CZ" dirty="0" err="1"/>
              <a:t>vazva</a:t>
            </a:r>
            <a:r>
              <a:rPr lang="cs-CZ" dirty="0"/>
              <a:t> angiotenzinu 1-7 na MAS receptory, která také brání následné </a:t>
            </a:r>
            <a:r>
              <a:rPr lang="cs-CZ" dirty="0" err="1"/>
              <a:t>fibrotizaci</a:t>
            </a:r>
            <a:r>
              <a:rPr lang="cs-CZ" dirty="0"/>
              <a:t> tkání.</a:t>
            </a:r>
          </a:p>
          <a:p>
            <a:endParaRPr lang="cs-CZ" dirty="0"/>
          </a:p>
          <a:p>
            <a:r>
              <a:rPr lang="cs-CZ" dirty="0"/>
              <a:t>Poruchou rovnováhy mezi pro-a proti zánětovými a pro-</a:t>
            </a:r>
            <a:r>
              <a:rPr lang="cs-CZ" dirty="0" err="1"/>
              <a:t>aproti</a:t>
            </a:r>
            <a:r>
              <a:rPr lang="cs-CZ" dirty="0"/>
              <a:t> </a:t>
            </a:r>
            <a:r>
              <a:rPr lang="cs-CZ" dirty="0" err="1"/>
              <a:t>fibrotizujícími</a:t>
            </a:r>
            <a:r>
              <a:rPr lang="cs-CZ" dirty="0"/>
              <a:t> faktory v tkáních je </a:t>
            </a:r>
            <a:r>
              <a:rPr lang="cs-CZ" dirty="0" err="1"/>
              <a:t>podladem</a:t>
            </a:r>
            <a:r>
              <a:rPr lang="cs-CZ" dirty="0"/>
              <a:t> patogenetických projevů nemoci Covid-19, v důsledku vazby viru na ACE 2 receptory.</a:t>
            </a:r>
          </a:p>
        </p:txBody>
      </p:sp>
      <p:sp>
        <p:nvSpPr>
          <p:cNvPr id="4" name="Zástupný symbol pro číslo snímku 3"/>
          <p:cNvSpPr>
            <a:spLocks noGrp="1"/>
          </p:cNvSpPr>
          <p:nvPr>
            <p:ph type="sldNum" sz="quarter" idx="5"/>
          </p:nvPr>
        </p:nvSpPr>
        <p:spPr/>
        <p:txBody>
          <a:bodyPr/>
          <a:lstStyle/>
          <a:p>
            <a:pPr>
              <a:defRPr/>
            </a:pPr>
            <a:fld id="{8D59F5BC-737E-4994-AFD5-948AD60E16F8}" type="slidenum">
              <a:rPr lang="cs-CZ" smtClean="0"/>
              <a:pPr>
                <a:defRPr/>
              </a:pPr>
              <a:t>20</a:t>
            </a:fld>
            <a:endParaRPr lang="cs-CZ"/>
          </a:p>
        </p:txBody>
      </p:sp>
    </p:spTree>
    <p:extLst>
      <p:ext uri="{BB962C8B-B14F-4D97-AF65-F5344CB8AC3E}">
        <p14:creationId xmlns:p14="http://schemas.microsoft.com/office/powerpoint/2010/main" val="9205582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a:solidFill>
                  <a:srgbClr val="000000"/>
                </a:solidFill>
                <a:sym typeface="Arial" panose="020B0604020202020204" pitchFamily="34" charset="0"/>
              </a:rPr>
              <a:t>Primárním účinkem aldosteronu je renální reabsorpce sodíku. Pokles krevního tlaku zvyšuje cestou renin-angiotenzinového systému hladinu angiotenzinu 2. Angiotenzin 2, za předpokladu, že není zvýšena osmalrita, zvyšuje výdej aldosteronu, který v hlavních buňkách sběracích kanálků zvýší reabsorpce sodíku (a pasivně i reabsorpcichloridů a osmoticky vázané vody). Aldosteron také zvyšuje sekreci drasliku. </a:t>
            </a:r>
          </a:p>
          <a:p>
            <a:r>
              <a:rPr lang="cs-CZ">
                <a:solidFill>
                  <a:srgbClr val="000000"/>
                </a:solidFill>
                <a:sym typeface="Arial" panose="020B0604020202020204" pitchFamily="34" charset="0"/>
              </a:rPr>
              <a:t>Zvýšená osmolarita tlumí vliv angiotenzinu na výdej aldosteronu. Velmi vysoká osmolarita vede naopak ke snížení výdeje aldeosteronu kůrou nadledvin.</a:t>
            </a:r>
          </a:p>
          <a:p>
            <a:r>
              <a:rPr lang="cs-CZ">
                <a:solidFill>
                  <a:srgbClr val="000000"/>
                </a:solidFill>
                <a:sym typeface="Arial" panose="020B0604020202020204" pitchFamily="34" charset="0"/>
              </a:rPr>
              <a:t>Aldosteron je jediným hormonem, který může zvýšit exkreci drasliku z organismu – hyperkalémie zvyšuje výdej aldosteronu v ledvinách-</a:t>
            </a:r>
          </a:p>
          <a:p>
            <a:endParaRPr lang="en-US" dirty="0">
              <a:solidFill>
                <a:srgbClr val="000000"/>
              </a:solidFill>
              <a:sym typeface="Arial" panose="020B0604020202020204" pitchFamily="34" charset="0"/>
            </a:endParaRPr>
          </a:p>
        </p:txBody>
      </p:sp>
      <p:sp>
        <p:nvSpPr>
          <p:cNvPr id="4" name="Zástupný symbol pro číslo snímku 3"/>
          <p:cNvSpPr>
            <a:spLocks noGrp="1"/>
          </p:cNvSpPr>
          <p:nvPr>
            <p:ph type="sldNum" sz="quarter" idx="5"/>
          </p:nvPr>
        </p:nvSpPr>
        <p:spPr/>
        <p:txBody>
          <a:bodyPr/>
          <a:lstStyle/>
          <a:p>
            <a:fld id="{F1ACA957-3376-46E5-BB2A-C370FC50ABC8}" type="slidenum">
              <a:rPr lang="en-US" smtClean="0"/>
              <a:t>21</a:t>
            </a:fld>
            <a:endParaRPr lang="en-US"/>
          </a:p>
        </p:txBody>
      </p:sp>
    </p:spTree>
    <p:extLst>
      <p:ext uri="{BB962C8B-B14F-4D97-AF65-F5344CB8AC3E}">
        <p14:creationId xmlns:p14="http://schemas.microsoft.com/office/powerpoint/2010/main" val="16785316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cs-CZ" dirty="0" err="1"/>
              <a:t>Aldosterobn</a:t>
            </a:r>
            <a:r>
              <a:rPr lang="cs-CZ" dirty="0"/>
              <a:t> se váže na cytoplazmatický receptor</a:t>
            </a:r>
          </a:p>
          <a:p>
            <a:pPr marL="0" marR="0" lvl="0" indent="0" algn="l" defTabSz="914400" rtl="0" eaLnBrk="0" fontAlgn="base" latinLnBrk="0" hangingPunct="0">
              <a:lnSpc>
                <a:spcPct val="100000"/>
              </a:lnSpc>
              <a:spcBef>
                <a:spcPct val="30000"/>
              </a:spcBef>
              <a:spcAft>
                <a:spcPct val="0"/>
              </a:spcAft>
              <a:buClrTx/>
              <a:buSzTx/>
              <a:buFontTx/>
              <a:buNone/>
              <a:tabLst/>
              <a:defRPr/>
            </a:pPr>
            <a:r>
              <a:rPr lang="cs-CZ" dirty="0" err="1"/>
              <a:t>Hormin-receptorovýá</a:t>
            </a:r>
            <a:r>
              <a:rPr lang="cs-CZ" dirty="0"/>
              <a:t> komplex iniciuje </a:t>
            </a:r>
            <a:r>
              <a:rPr lang="cs-CZ" dirty="0" err="1"/>
              <a:t>traskripci</a:t>
            </a:r>
            <a:r>
              <a:rPr lang="cs-CZ" dirty="0"/>
              <a:t> proteinů, které jsou součástí pump a kanálků v </a:t>
            </a:r>
            <a:r>
              <a:rPr lang="cs-CZ" dirty="0" err="1"/>
              <a:t>jadře</a:t>
            </a:r>
            <a:r>
              <a:rPr lang="cs-CZ" dirty="0"/>
              <a:t> buněk.</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cs-CZ"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cs-CZ" dirty="0"/>
              <a:t>Aldosteronem </a:t>
            </a:r>
            <a:r>
              <a:rPr lang="cs-CZ" dirty="0" err="1"/>
              <a:t>indokované</a:t>
            </a:r>
            <a:r>
              <a:rPr lang="cs-CZ" dirty="0"/>
              <a:t> proteiny modifikuje </a:t>
            </a:r>
            <a:r>
              <a:rPr lang="cs-CZ" dirty="0" err="1"/>
              <a:t>fukce</a:t>
            </a:r>
            <a:r>
              <a:rPr lang="cs-CZ" dirty="0"/>
              <a:t> existující kanálků a pump. Zvýší se aktivita K-N pumpy a </a:t>
            </a:r>
            <a:r>
              <a:rPr lang="cs-CZ" dirty="0" err="1"/>
              <a:t>zvýš</a:t>
            </a:r>
            <a:r>
              <a:rPr lang="cs-CZ" dirty="0"/>
              <a:t> í se počet sodíkových a </a:t>
            </a:r>
            <a:r>
              <a:rPr lang="cs-CZ" dirty="0" err="1"/>
              <a:t>draselnýh</a:t>
            </a:r>
            <a:r>
              <a:rPr lang="cs-CZ" dirty="0"/>
              <a:t> kanálků- Výsledkem je zvýšená reabsorpce sodíku a zvýšená sekrece draslíku.</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cs-CZ"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cs-CZ" dirty="0"/>
              <a:t>Aldosteron je také jediný hormon, který může aktivovat vylučování draslíku ledvinami.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cs-CZ"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cs-CZ" dirty="0"/>
              <a:t>Pokud hladina aldosteronu je zvýšena díky nízké hladině draslíku, pak se také do hlavních buněk </a:t>
            </a:r>
            <a:r>
              <a:rPr lang="cs-CZ" dirty="0" err="1"/>
              <a:t>zabudováví</a:t>
            </a:r>
            <a:r>
              <a:rPr lang="cs-CZ" dirty="0"/>
              <a:t> větší množstvím draselných než sodných kanálků. Pak převažuje sekrece draslíku.</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cs-CZ"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cs-CZ" dirty="0"/>
              <a:t>Poměr draselných a sodných </a:t>
            </a:r>
            <a:r>
              <a:rPr lang="cs-CZ" dirty="0" err="1"/>
              <a:t>kanáklů</a:t>
            </a:r>
            <a:r>
              <a:rPr lang="cs-CZ" dirty="0"/>
              <a:t> na </a:t>
            </a:r>
            <a:r>
              <a:rPr lang="cs-CZ" dirty="0" err="1"/>
              <a:t>lumionální</a:t>
            </a:r>
            <a:r>
              <a:rPr lang="cs-CZ" dirty="0"/>
              <a:t> straně hlavních buněk závisí na koncentraci angiotenzinu 2. Pokud je hladina angiotenzinu 2 vysoká, převažuje </a:t>
            </a:r>
            <a:r>
              <a:rPr lang="cs-CZ" dirty="0" err="1"/>
              <a:t>natriuréza</a:t>
            </a:r>
            <a:r>
              <a:rPr lang="cs-CZ" dirty="0"/>
              <a:t>, pokud je koncentrace </a:t>
            </a:r>
            <a:r>
              <a:rPr lang="cs-CZ" dirty="0" err="1"/>
              <a:t>angiotenzuinu</a:t>
            </a:r>
            <a:r>
              <a:rPr lang="cs-CZ" dirty="0"/>
              <a:t> 2 normální nebo </a:t>
            </a:r>
            <a:r>
              <a:rPr lang="cs-CZ" dirty="0" err="1"/>
              <a:t>nizká</a:t>
            </a:r>
            <a:r>
              <a:rPr lang="cs-CZ" dirty="0"/>
              <a:t>, pak vysoká hladina aldosteronu je v důsledku </a:t>
            </a:r>
            <a:r>
              <a:rPr lang="cs-CZ" dirty="0" err="1"/>
              <a:t>hypokalémie</a:t>
            </a:r>
            <a:r>
              <a:rPr lang="cs-CZ" dirty="0"/>
              <a:t> a převažuje exkrece draslíku.</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cs-CZ" dirty="0"/>
          </a:p>
          <a:p>
            <a:endParaRPr lang="en-US" dirty="0"/>
          </a:p>
        </p:txBody>
      </p:sp>
      <p:sp>
        <p:nvSpPr>
          <p:cNvPr id="4" name="Zástupný symbol pro číslo snímku 3"/>
          <p:cNvSpPr>
            <a:spLocks noGrp="1"/>
          </p:cNvSpPr>
          <p:nvPr>
            <p:ph type="sldNum" sz="quarter" idx="5"/>
          </p:nvPr>
        </p:nvSpPr>
        <p:spPr/>
        <p:txBody>
          <a:bodyPr/>
          <a:lstStyle/>
          <a:p>
            <a:fld id="{F1ACA957-3376-46E5-BB2A-C370FC50ABC8}" type="slidenum">
              <a:rPr lang="en-US" smtClean="0"/>
              <a:t>22</a:t>
            </a:fld>
            <a:endParaRPr lang="en-US"/>
          </a:p>
        </p:txBody>
      </p:sp>
    </p:spTree>
    <p:extLst>
      <p:ext uri="{BB962C8B-B14F-4D97-AF65-F5344CB8AC3E}">
        <p14:creationId xmlns:p14="http://schemas.microsoft.com/office/powerpoint/2010/main" val="16785316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9EA6F63F-7C50-405E-8133-0E98D0376D30}" type="slidenum">
              <a:rPr lang="cs-CZ" smtClean="0"/>
              <a:pPr/>
              <a:t>23</a:t>
            </a:fld>
            <a:endParaRPr lang="cs-CZ"/>
          </a:p>
        </p:txBody>
      </p:sp>
      <p:sp>
        <p:nvSpPr>
          <p:cNvPr id="102403" name="Rectangle 2"/>
          <p:cNvSpPr>
            <a:spLocks noGrp="1" noRot="1" noChangeAspect="1" noChangeArrowheads="1" noTextEdit="1"/>
          </p:cNvSpPr>
          <p:nvPr>
            <p:ph type="sldImg"/>
          </p:nvPr>
        </p:nvSpPr>
        <p:spPr>
          <a:xfrm>
            <a:off x="381000" y="685800"/>
            <a:ext cx="6096000" cy="3429000"/>
          </a:xfrm>
          <a:ln/>
        </p:spPr>
      </p:sp>
      <p:sp>
        <p:nvSpPr>
          <p:cNvPr id="102404" name="Rectangle 3"/>
          <p:cNvSpPr>
            <a:spLocks noGrp="1" noChangeArrowheads="1"/>
          </p:cNvSpPr>
          <p:nvPr>
            <p:ph type="body" idx="1"/>
          </p:nvPr>
        </p:nvSpPr>
        <p:spPr>
          <a:noFill/>
          <a:ln/>
        </p:spPr>
        <p:txBody>
          <a:bodyPr/>
          <a:lstStyle/>
          <a:p>
            <a:r>
              <a:rPr lang="cs-CZ">
                <a:solidFill>
                  <a:srgbClr val="000000"/>
                </a:solidFill>
                <a:sym typeface="Arial" panose="020B0604020202020204" pitchFamily="34" charset="0"/>
              </a:rPr>
              <a:t>Aldosteron se naváže na cytoplazmatický receptor a iniciuje v jádře traskripci proteinů, které zvýší účinnost NA-K pumpy. Zároveň se začnou vytvářek a zabudovávat na luminární stranu kanálky pro sodík. </a:t>
            </a:r>
          </a:p>
          <a:p>
            <a:r>
              <a:rPr lang="cs-CZ">
                <a:solidFill>
                  <a:srgbClr val="000000"/>
                </a:solidFill>
                <a:sym typeface="Arial" panose="020B0604020202020204" pitchFamily="34" charset="0"/>
              </a:rPr>
              <a:t>Díky značnému koncentračním a elektrickým gradientu začne se sodíkový kantiont těmito kanálky vstupovat do buňky. </a:t>
            </a:r>
          </a:p>
          <a:p>
            <a:r>
              <a:rPr lang="cs-CZ">
                <a:solidFill>
                  <a:srgbClr val="000000"/>
                </a:solidFill>
                <a:sym typeface="Arial" panose="020B0604020202020204" pitchFamily="34" charset="0"/>
              </a:rPr>
              <a:t>Na-K pumpa ho okamžitě vyhodí do intersticia kůry ledvin. </a:t>
            </a:r>
          </a:p>
          <a:p>
            <a:r>
              <a:rPr lang="cs-CZ">
                <a:solidFill>
                  <a:srgbClr val="000000"/>
                </a:solidFill>
                <a:sym typeface="Arial" panose="020B0604020202020204" pitchFamily="34" charset="0"/>
              </a:rPr>
              <a:t>Ztrátou kladně nabitého sodíkového kationtu se v lumenu buňky vytvoří elektrický gradient, který způsobí, že chloridový iont sodík následuje a paracelulárně přechází do interditsticia ledvin. Koncentrace sodíku v plazmě a tudíž i v glomerulárním filtrátu je však vyšší, než koncentrace chloridů. Proto negativní potenciál, vytvářený na ztrátou sodíku z lumenu tubulů nemůže být kompenzován jenom přestupem chloridů. </a:t>
            </a:r>
          </a:p>
          <a:p>
            <a:endParaRPr lang="cs-CZ">
              <a:solidFill>
                <a:srgbClr val="000000"/>
              </a:solidFill>
              <a:sym typeface="Arial" panose="020B0604020202020204" pitchFamily="34" charset="0"/>
            </a:endParaRPr>
          </a:p>
          <a:p>
            <a:r>
              <a:rPr lang="cs-CZ">
                <a:solidFill>
                  <a:srgbClr val="000000"/>
                </a:solidFill>
                <a:sym typeface="Arial" panose="020B0604020202020204" pitchFamily="34" charset="0"/>
              </a:rPr>
              <a:t>Tímto negativním potenciálem je na luminální stranu "lákán" kationt draslíku jako náhrada za sodíkový kationt, který z lumina odešel.</a:t>
            </a:r>
          </a:p>
          <a:p>
            <a:endParaRPr lang="cs-CZ">
              <a:solidFill>
                <a:srgbClr val="000000"/>
              </a:solidFill>
              <a:sym typeface="Arial" panose="020B0604020202020204" pitchFamily="34" charset="0"/>
            </a:endParaRPr>
          </a:p>
          <a:p>
            <a:r>
              <a:rPr lang="cs-CZ">
                <a:solidFill>
                  <a:srgbClr val="000000"/>
                </a:solidFill>
                <a:sym typeface="Arial" panose="020B0604020202020204" pitchFamily="34" charset="0"/>
              </a:rPr>
              <a:t>Aldosteron způsobí také vytvoření kanálků pro draslík a jejich zabudování na luminární stranu buňky. </a:t>
            </a:r>
          </a:p>
          <a:p>
            <a:endParaRPr lang="cs-CZ">
              <a:solidFill>
                <a:srgbClr val="000000"/>
              </a:solidFill>
              <a:sym typeface="Arial" panose="020B0604020202020204" pitchFamily="34" charset="0"/>
            </a:endParaRPr>
          </a:p>
          <a:p>
            <a:r>
              <a:rPr lang="cs-CZ">
                <a:solidFill>
                  <a:srgbClr val="000000"/>
                </a:solidFill>
                <a:sym typeface="Arial" panose="020B0604020202020204" pitchFamily="34" charset="0"/>
              </a:rPr>
              <a:t>Draselné ionty,pumpované Na-K pumpou do buňky, začnou buňku opouštět i na luminálním konci</a:t>
            </a:r>
          </a:p>
          <a:p>
            <a:endParaRPr lang="cs-CZ">
              <a:solidFill>
                <a:srgbClr val="000000"/>
              </a:solidFill>
              <a:sym typeface="Arial" panose="020B0604020202020204" pitchFamily="34" charset="0"/>
            </a:endParaRPr>
          </a:p>
          <a:p>
            <a:r>
              <a:rPr lang="cs-CZ">
                <a:solidFill>
                  <a:srgbClr val="000000"/>
                </a:solidFill>
                <a:sym typeface="Arial" panose="020B0604020202020204" pitchFamily="34" charset="0"/>
              </a:rPr>
              <a:t>Vstup draselných iontů do lumen kanálků bude tím větší, čím vetší je rozdíl mezi koncentrací sodíkových a chloridových iontů ve filtrátu v distálním nefronu.  </a:t>
            </a:r>
          </a:p>
          <a:p>
            <a:endParaRPr lang="cs-CZ">
              <a:solidFill>
                <a:srgbClr val="000000"/>
              </a:solidFill>
              <a:sym typeface="Arial" panose="020B0604020202020204" pitchFamily="34" charset="0"/>
            </a:endParaRPr>
          </a:p>
          <a:p>
            <a:r>
              <a:rPr lang="cs-CZ">
                <a:solidFill>
                  <a:srgbClr val="000000"/>
                </a:solidFill>
                <a:sym typeface="Arial" panose="020B0604020202020204" pitchFamily="34" charset="0"/>
              </a:rPr>
              <a:t>Pokud hladina chloridových iontů v kanálku poklesne, například v důsledku zvýšených ztrát chloridů po některých diureticích, pak také poklesne paracelulární vstřebávání chloridů, a tento pokles je nahrazen větší sekrecí draslíku do lumen tubulů. Proto např ke ztrátám draslíku močí vede podání Furosemid, jehož diuretický účinek spočívá ve snížení koncentračního gradientu dřeně ledvin díky blokádě reabsorpcw solutů /včetně chloridů) ve vzestupném kanálku Henleovy kličky,  je provázeno ztrátou draslíku, které musíme hradit.</a:t>
            </a:r>
          </a:p>
          <a:p>
            <a:endParaRPr lang="cs-CZ">
              <a:solidFill>
                <a:srgbClr val="000000"/>
              </a:solidFill>
              <a:sym typeface="Arial" panose="020B0604020202020204" pitchFamily="34" charset="0"/>
            </a:endParaRPr>
          </a:p>
          <a:p>
            <a:r>
              <a:rPr lang="cs-CZ">
                <a:solidFill>
                  <a:srgbClr val="000000"/>
                </a:solidFill>
                <a:sym typeface="Arial" panose="020B0604020202020204" pitchFamily="34" charset="0"/>
              </a:rPr>
              <a:t>Aldosteron také také zvyšuje acidifikaci moči díky ovlivnění H+-atepázy v alfainterkalárních buňkách. Alfa interkalární buňky zvyšují aktivitu H+atpázy při adidózách, na rozdíl od beta-interkalárních buněk, které snižují acidifikaci moči při v alkalózách. </a:t>
            </a:r>
          </a:p>
          <a:p>
            <a:r>
              <a:rPr lang="cs-CZ">
                <a:solidFill>
                  <a:srgbClr val="000000"/>
                </a:solidFill>
                <a:sym typeface="Arial" panose="020B0604020202020204" pitchFamily="34" charset="0"/>
              </a:rPr>
              <a:t>Ke své funkci potřebují mít dostatek chloridů v tubulárním filtrátu. Pokud ej chloridů nedostatek, napři při metabolické alkalóze po zvracení, pak nemohou správně fungovat a nemohou metabolickou alkalózu nemohou korigovat. Protože po zvracení a následné ztrátě hypoosmolární tekutiny  je aktivována antidiuréza, a zvyšuje se hladina aldosteronu, je díky aktivitě alfainterkalárních buněk aktivována acidifikace moči – mluváme o paradoxní acidifikace moči. Zároveň je se ztrácí draslík.</a:t>
            </a:r>
          </a:p>
          <a:p>
            <a:endParaRPr lang="cs-CZ">
              <a:solidFill>
                <a:srgbClr val="000000"/>
              </a:solidFill>
              <a:sym typeface="Arial" panose="020B0604020202020204" pitchFamily="34" charset="0"/>
            </a:endParaRPr>
          </a:p>
          <a:p>
            <a:endParaRPr lang="cs-CZ">
              <a:solidFill>
                <a:srgbClr val="000000"/>
              </a:solidFill>
              <a:sym typeface="Arial" panose="020B0604020202020204" pitchFamily="34" charset="0"/>
            </a:endParaRPr>
          </a:p>
          <a:p>
            <a:r>
              <a:rPr lang="cs-CZ">
                <a:solidFill>
                  <a:srgbClr val="000000"/>
                </a:solidFill>
                <a:sym typeface="Arial" panose="020B0604020202020204" pitchFamily="34" charset="0"/>
              </a:rPr>
              <a:t>Aldosteron je ale také jediným hormonem, který</a:t>
            </a:r>
            <a:endParaRPr lang="cs-CZ" dirty="0">
              <a:solidFill>
                <a:srgbClr val="000000"/>
              </a:solidFill>
              <a:sym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Třetím hormonálním faktorem, který kromě vazopresinu, renin-angiotenzin-aldosteronového systému,  ovlivňuje objem a osmolaritu jsou </a:t>
            </a:r>
            <a:r>
              <a:rPr lang="cs-CZ" dirty="0" err="1"/>
              <a:t>natriuretické</a:t>
            </a:r>
            <a:r>
              <a:rPr lang="cs-CZ" dirty="0"/>
              <a:t> peptidy. Existují dva </a:t>
            </a:r>
            <a:r>
              <a:rPr lang="cs-CZ" dirty="0" err="1"/>
              <a:t>natrouretické</a:t>
            </a:r>
            <a:r>
              <a:rPr lang="cs-CZ" dirty="0"/>
              <a:t> peptidy – atriální </a:t>
            </a:r>
            <a:r>
              <a:rPr lang="cs-CZ" dirty="0" err="1"/>
              <a:t>natriuretický</a:t>
            </a:r>
            <a:r>
              <a:rPr lang="cs-CZ" dirty="0"/>
              <a:t> peptid, který podporuje </a:t>
            </a:r>
            <a:r>
              <a:rPr lang="cs-CZ" dirty="0" err="1"/>
              <a:t>vyločování</a:t>
            </a:r>
            <a:r>
              <a:rPr lang="cs-CZ" dirty="0"/>
              <a:t> soli a vody v ledvinách a mozkový </a:t>
            </a:r>
            <a:r>
              <a:rPr lang="cs-CZ" dirty="0" err="1"/>
              <a:t>natriuretický</a:t>
            </a:r>
            <a:r>
              <a:rPr lang="cs-CZ" dirty="0"/>
              <a:t> peptid, jehož hladina se výrazně </a:t>
            </a:r>
            <a:r>
              <a:rPr lang="cs-CZ" dirty="0" err="1"/>
              <a:t>zvašuje</a:t>
            </a:r>
            <a:r>
              <a:rPr lang="cs-CZ" dirty="0"/>
              <a:t> při městnavém srdečním selhání, který je klinickým markerem srdečního selhání.</a:t>
            </a:r>
          </a:p>
          <a:p>
            <a:endParaRPr lang="en-US" dirty="0"/>
          </a:p>
        </p:txBody>
      </p:sp>
      <p:sp>
        <p:nvSpPr>
          <p:cNvPr id="4" name="Zástupný symbol pro číslo snímku 3"/>
          <p:cNvSpPr>
            <a:spLocks noGrp="1"/>
          </p:cNvSpPr>
          <p:nvPr>
            <p:ph type="sldNum" sz="quarter" idx="5"/>
          </p:nvPr>
        </p:nvSpPr>
        <p:spPr/>
        <p:txBody>
          <a:bodyPr/>
          <a:lstStyle/>
          <a:p>
            <a:fld id="{F1ACA957-3376-46E5-BB2A-C370FC50ABC8}" type="slidenum">
              <a:rPr lang="en-US" smtClean="0"/>
              <a:t>24</a:t>
            </a:fld>
            <a:endParaRPr lang="en-US"/>
          </a:p>
        </p:txBody>
      </p:sp>
    </p:spTree>
    <p:extLst>
      <p:ext uri="{BB962C8B-B14F-4D97-AF65-F5344CB8AC3E}">
        <p14:creationId xmlns:p14="http://schemas.microsoft.com/office/powerpoint/2010/main" val="1187065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Natriuretické</a:t>
            </a:r>
            <a:r>
              <a:rPr lang="cs-CZ" dirty="0"/>
              <a:t> peptidy působí v ledvinách na tubuly a aferentní arteriolu. </a:t>
            </a:r>
            <a:r>
              <a:rPr lang="cs-CZ" dirty="0" err="1"/>
              <a:t>Snižuijí</a:t>
            </a:r>
            <a:r>
              <a:rPr lang="cs-CZ" dirty="0"/>
              <a:t> reabsorpci sodíku, dilatují aferentní arteriolu a tím </a:t>
            </a:r>
            <a:r>
              <a:rPr lang="cs-CZ" dirty="0" err="1"/>
              <a:t>zvašují</a:t>
            </a:r>
            <a:r>
              <a:rPr lang="cs-CZ" dirty="0"/>
              <a:t> glomerulární filtraci, snižují sekreci reninu a tím i sekreci aldosteronu. </a:t>
            </a:r>
            <a:r>
              <a:rPr lang="cs-CZ" dirty="0" err="1"/>
              <a:t>Natriuretické</a:t>
            </a:r>
            <a:r>
              <a:rPr lang="cs-CZ" dirty="0"/>
              <a:t> peptidy snižují aldosteron také přímým působením na kůru nadledvin V </a:t>
            </a:r>
            <a:r>
              <a:rPr lang="cs-CZ" dirty="0" err="1"/>
              <a:t>hypothalmu</a:t>
            </a:r>
            <a:r>
              <a:rPr lang="cs-CZ" dirty="0"/>
              <a:t> </a:t>
            </a:r>
            <a:r>
              <a:rPr lang="cs-CZ" dirty="0" err="1"/>
              <a:t>natriuretické</a:t>
            </a:r>
            <a:r>
              <a:rPr lang="cs-CZ" dirty="0"/>
              <a:t> peptidy snižují tvorbu vazopresinu.</a:t>
            </a:r>
          </a:p>
          <a:p>
            <a:pPr marL="0" marR="0" lvl="0" indent="0" algn="l" defTabSz="914400" rtl="0" eaLnBrk="0" fontAlgn="base" latinLnBrk="0" hangingPunct="0">
              <a:lnSpc>
                <a:spcPct val="100000"/>
              </a:lnSpc>
              <a:spcBef>
                <a:spcPct val="30000"/>
              </a:spcBef>
              <a:spcAft>
                <a:spcPct val="0"/>
              </a:spcAft>
              <a:buClrTx/>
              <a:buSzTx/>
              <a:buFontTx/>
              <a:buNone/>
              <a:tabLst/>
              <a:defRPr/>
            </a:pPr>
            <a:r>
              <a:rPr lang="cs-CZ" dirty="0"/>
              <a:t>Působením na kardiovaskulární centrum v prodloužené míše snižují tonus sympatiku</a:t>
            </a:r>
            <a:endParaRPr lang="en-US" dirty="0"/>
          </a:p>
          <a:p>
            <a:endParaRPr lang="cs-CZ" dirty="0"/>
          </a:p>
          <a:p>
            <a:r>
              <a:rPr lang="cs-CZ" dirty="0"/>
              <a:t>Výsledkem je snížení objemu cirkulující krve a snížení krevního tlaku. </a:t>
            </a:r>
            <a:endParaRPr lang="en-US" dirty="0"/>
          </a:p>
        </p:txBody>
      </p:sp>
      <p:sp>
        <p:nvSpPr>
          <p:cNvPr id="4" name="Zástupný symbol pro číslo snímku 3"/>
          <p:cNvSpPr>
            <a:spLocks noGrp="1"/>
          </p:cNvSpPr>
          <p:nvPr>
            <p:ph type="sldNum" sz="quarter" idx="5"/>
          </p:nvPr>
        </p:nvSpPr>
        <p:spPr/>
        <p:txBody>
          <a:bodyPr/>
          <a:lstStyle/>
          <a:p>
            <a:fld id="{F1ACA957-3376-46E5-BB2A-C370FC50ABC8}" type="slidenum">
              <a:rPr lang="en-US" smtClean="0"/>
              <a:t>25</a:t>
            </a:fld>
            <a:endParaRPr lang="en-US"/>
          </a:p>
        </p:txBody>
      </p:sp>
    </p:spTree>
    <p:extLst>
      <p:ext uri="{BB962C8B-B14F-4D97-AF65-F5344CB8AC3E}">
        <p14:creationId xmlns:p14="http://schemas.microsoft.com/office/powerpoint/2010/main" val="27887934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87130378-4305-49A9-933A-219F02E9EE48}" type="slidenum">
              <a:rPr lang="cs-CZ" smtClean="0"/>
              <a:pPr/>
              <a:t>26</a:t>
            </a:fld>
            <a:endParaRPr lang="cs-CZ"/>
          </a:p>
        </p:txBody>
      </p:sp>
      <p:sp>
        <p:nvSpPr>
          <p:cNvPr id="107523" name="Rectangle 2"/>
          <p:cNvSpPr>
            <a:spLocks noGrp="1" noRot="1" noChangeAspect="1" noChangeArrowheads="1" noTextEdit="1"/>
          </p:cNvSpPr>
          <p:nvPr>
            <p:ph type="sldImg"/>
          </p:nvPr>
        </p:nvSpPr>
        <p:spPr>
          <a:xfrm>
            <a:off x="381000" y="685800"/>
            <a:ext cx="6096000" cy="3429000"/>
          </a:xfrm>
          <a:ln/>
        </p:spPr>
      </p:sp>
      <p:sp>
        <p:nvSpPr>
          <p:cNvPr id="107524" name="Rectangle 3"/>
          <p:cNvSpPr>
            <a:spLocks noGrp="1" noChangeArrowheads="1"/>
          </p:cNvSpPr>
          <p:nvPr>
            <p:ph type="body" idx="1"/>
          </p:nvPr>
        </p:nvSpPr>
        <p:spPr>
          <a:noFill/>
          <a:ln/>
        </p:spPr>
        <p:txBody>
          <a:bodyPr/>
          <a:lstStyle/>
          <a:p>
            <a:r>
              <a:rPr lang="cs-CZ" dirty="0"/>
              <a:t>Atriální </a:t>
            </a:r>
            <a:r>
              <a:rPr lang="cs-CZ" dirty="0" err="1"/>
              <a:t>natriuretické</a:t>
            </a:r>
            <a:r>
              <a:rPr lang="cs-CZ" dirty="0"/>
              <a:t> peptidy fungují jako určitá bezpečnostní záklopka, která brání přílišnému zvýšení žilní náplně při srdečním selhání.</a:t>
            </a:r>
          </a:p>
          <a:p>
            <a:r>
              <a:rPr lang="cs-CZ" dirty="0"/>
              <a:t>Při selhání srdce se snižuje minutový objem srdeční, což vede zvýšení venózního tlaku a vzestupu středního kapilárního tlaku. To vyvolá přesun vody z intravazálního prostoru do </a:t>
            </a:r>
            <a:r>
              <a:rPr lang="cs-CZ" dirty="0" err="1"/>
              <a:t>intersticia</a:t>
            </a:r>
            <a:r>
              <a:rPr lang="cs-CZ" dirty="0"/>
              <a:t>. Efektivní cirkulující </a:t>
            </a:r>
            <a:r>
              <a:rPr lang="cs-CZ" dirty="0" err="1"/>
              <a:t>obnjem</a:t>
            </a:r>
            <a:r>
              <a:rPr lang="cs-CZ" dirty="0"/>
              <a:t> se sníží. Následná postupná aktivace renin angiotenzin aldosteronového systému vede k </a:t>
            </a:r>
            <a:r>
              <a:rPr lang="cs-CZ" dirty="0" err="1"/>
              <a:t>reteni</a:t>
            </a:r>
            <a:r>
              <a:rPr lang="cs-CZ" dirty="0"/>
              <a:t> vody v ledvinách, a zvýšení žilní náplně. Zvýšený tlak v síních vede dle </a:t>
            </a:r>
            <a:r>
              <a:rPr lang="cs-CZ" dirty="0" err="1"/>
              <a:t>starlingova</a:t>
            </a:r>
            <a:r>
              <a:rPr lang="cs-CZ" dirty="0"/>
              <a:t> zákona ke zvýšení systolického a minutového srdečního výdeje, což je kompenzační reakci při srdečním selhání. Pokud je však toto zvýšení příliš velké, síně vytvořením atriálního </a:t>
            </a:r>
            <a:r>
              <a:rPr lang="cs-CZ" dirty="0" err="1"/>
              <a:t>natriuretického</a:t>
            </a:r>
            <a:r>
              <a:rPr lang="cs-CZ" dirty="0"/>
              <a:t> peptidu zajistí rychlé snížení retence vody v ledvinách a tím i pokles příliš zvýšeného žilního návratu. Atriální </a:t>
            </a:r>
            <a:r>
              <a:rPr lang="cs-CZ" dirty="0" err="1"/>
              <a:t>natriuretické</a:t>
            </a:r>
            <a:r>
              <a:rPr lang="cs-CZ" dirty="0"/>
              <a:t> peptidy tak fungují jako určitá bezpečnostní </a:t>
            </a:r>
            <a:r>
              <a:rPr lang="cs-CZ" dirty="0" err="1"/>
              <a:t>záklpky</a:t>
            </a:r>
            <a:r>
              <a:rPr lang="cs-CZ" dirty="0"/>
              <a:t> nedovolující přílišné zvýšení žilní náplně.</a:t>
            </a:r>
          </a:p>
          <a:p>
            <a:r>
              <a:rPr lang="cs-CZ" dirty="0"/>
              <a:t>Mozkový atriální </a:t>
            </a:r>
            <a:r>
              <a:rPr lang="cs-CZ" dirty="0" err="1"/>
              <a:t>natriuretický</a:t>
            </a:r>
            <a:r>
              <a:rPr lang="cs-CZ" dirty="0"/>
              <a:t> peptid má </a:t>
            </a:r>
            <a:r>
              <a:rPr lang="cs-CZ" dirty="0" err="1"/>
              <a:t>dělší</a:t>
            </a:r>
            <a:r>
              <a:rPr lang="cs-CZ" dirty="0"/>
              <a:t> poločas než atriální </a:t>
            </a:r>
            <a:r>
              <a:rPr lang="cs-CZ" dirty="0" err="1"/>
              <a:t>natriuretický</a:t>
            </a:r>
            <a:r>
              <a:rPr lang="cs-CZ" dirty="0"/>
              <a:t> peptid, ovlivňuje </a:t>
            </a:r>
            <a:r>
              <a:rPr lang="cs-CZ" dirty="0" err="1"/>
              <a:t>remodelaci</a:t>
            </a:r>
            <a:r>
              <a:rPr lang="cs-CZ" dirty="0"/>
              <a:t> myokardu při srdečním selhání a je klinickým laboratorním markerem srdečního selhání.</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Zástupný symbol pro obrázek snímku 1"/>
          <p:cNvSpPr>
            <a:spLocks noGrp="1" noRot="1" noChangeAspect="1" noTextEdit="1"/>
          </p:cNvSpPr>
          <p:nvPr>
            <p:ph type="sldImg"/>
          </p:nvPr>
        </p:nvSpPr>
        <p:spPr>
          <a:xfrm>
            <a:off x="381000" y="685800"/>
            <a:ext cx="6096000" cy="3429000"/>
          </a:xfrm>
          <a:ln/>
        </p:spPr>
      </p:sp>
      <p:sp>
        <p:nvSpPr>
          <p:cNvPr id="76803" name="Zástupný symbol pro poznámky 2"/>
          <p:cNvSpPr>
            <a:spLocks noGrp="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cs-CZ" dirty="0"/>
              <a:t>Podívejme se jak se regulační mechanismy podílejí na homeostatické odpovědí organismu na snížení efektivního cirkulačního objemu.</a:t>
            </a:r>
          </a:p>
          <a:p>
            <a:r>
              <a:rPr lang="cs-CZ" dirty="0"/>
              <a:t>Na snížený efektivní cirkulační objem odpovídá cirkulace vazokonstrikcí a zvýšenou srdeční frekvencí a zvýšením minutového srdečního objemu.</a:t>
            </a:r>
          </a:p>
          <a:p>
            <a:r>
              <a:rPr lang="cs-CZ" dirty="0"/>
              <a:t>A jak budou na snížení efektivního cirkulačního objemu reagovat ledviny?</a:t>
            </a:r>
          </a:p>
          <a:p>
            <a:r>
              <a:rPr lang="cs-CZ" dirty="0"/>
              <a:t>Ledviny nejprve reagují na zvýšenou aktivitu sympatiku snížením glomerulární filtrace</a:t>
            </a:r>
          </a:p>
          <a:p>
            <a:r>
              <a:rPr lang="cs-CZ" dirty="0"/>
              <a:t>Ke snížení glomerulární filtrace také přispívá snížení atriálního </a:t>
            </a:r>
            <a:r>
              <a:rPr lang="cs-CZ" dirty="0" err="1"/>
              <a:t>natriuretického</a:t>
            </a:r>
            <a:r>
              <a:rPr lang="cs-CZ" dirty="0"/>
              <a:t> peptidu</a:t>
            </a:r>
          </a:p>
          <a:p>
            <a:r>
              <a:rPr lang="cs-CZ" dirty="0"/>
              <a:t>Sympatikus také působí na proximální tubulus v korové části ledvin, kde se aktivně zvýší </a:t>
            </a:r>
            <a:r>
              <a:rPr lang="cs-CZ" dirty="0" err="1"/>
              <a:t>rezorpce</a:t>
            </a:r>
            <a:r>
              <a:rPr lang="cs-CZ" dirty="0"/>
              <a:t> sodíku a s ním i izotonická resorpce vody. </a:t>
            </a:r>
          </a:p>
          <a:p>
            <a:r>
              <a:rPr lang="cs-CZ" dirty="0"/>
              <a:t>Zvýšení reninu vede nakonec ke zvýšení hladiny angiotenzinu 2- </a:t>
            </a:r>
            <a:r>
              <a:rPr lang="cs-CZ" dirty="0" err="1"/>
              <a:t>Angitenzin</a:t>
            </a:r>
            <a:r>
              <a:rPr lang="cs-CZ" dirty="0"/>
              <a:t> 2, stejně jako sympatikus,  zvyšuje vstřebávání sodíku a s ním osmoticky </a:t>
            </a:r>
            <a:r>
              <a:rPr lang="cs-CZ" dirty="0" err="1"/>
              <a:t>výzané</a:t>
            </a:r>
            <a:r>
              <a:rPr lang="cs-CZ" dirty="0"/>
              <a:t> vody v proximálním tubulu ledvin. </a:t>
            </a:r>
          </a:p>
          <a:p>
            <a:r>
              <a:rPr lang="cs-CZ" dirty="0"/>
              <a:t>Angiotenzin 2 také působením na hypothalamus zvýší </a:t>
            </a:r>
            <a:r>
              <a:rPr lang="cs-CZ" dirty="0" err="1"/>
              <a:t>sekeci</a:t>
            </a:r>
            <a:r>
              <a:rPr lang="cs-CZ" dirty="0"/>
              <a:t> </a:t>
            </a:r>
            <a:r>
              <a:rPr lang="cs-CZ" dirty="0" err="1"/>
              <a:t>andtidiuretického</a:t>
            </a:r>
            <a:r>
              <a:rPr lang="cs-CZ" dirty="0"/>
              <a:t> hormonu</a:t>
            </a:r>
          </a:p>
          <a:p>
            <a:pPr marL="0" marR="0" lvl="0" indent="0" algn="l" defTabSz="914400" rtl="0" eaLnBrk="0" fontAlgn="base" latinLnBrk="0" hangingPunct="0">
              <a:lnSpc>
                <a:spcPct val="100000"/>
              </a:lnSpc>
              <a:spcBef>
                <a:spcPct val="30000"/>
              </a:spcBef>
              <a:spcAft>
                <a:spcPct val="0"/>
              </a:spcAft>
              <a:buClrTx/>
              <a:buSzTx/>
              <a:buFontTx/>
              <a:buNone/>
              <a:tabLst/>
              <a:defRPr/>
            </a:pPr>
            <a:r>
              <a:rPr lang="cs-CZ" dirty="0"/>
              <a:t>Angiotenzin 2 působením na kůru nadledvin zvýší hladinu aldosteronu. </a:t>
            </a:r>
          </a:p>
          <a:p>
            <a:pPr marL="0" marR="0" lvl="0" indent="0" algn="l" defTabSz="914400" rtl="0" eaLnBrk="0" fontAlgn="base" latinLnBrk="0" hangingPunct="0">
              <a:lnSpc>
                <a:spcPct val="100000"/>
              </a:lnSpc>
              <a:spcBef>
                <a:spcPct val="30000"/>
              </a:spcBef>
              <a:spcAft>
                <a:spcPct val="0"/>
              </a:spcAft>
              <a:buClrTx/>
              <a:buSzTx/>
              <a:buFontTx/>
              <a:buNone/>
              <a:tabLst/>
              <a:defRPr/>
            </a:pPr>
            <a:r>
              <a:rPr lang="cs-CZ" dirty="0"/>
              <a:t>Aldosteron zvýší resorpci sodíku a vody v korových sběracích kanálcích..</a:t>
            </a:r>
          </a:p>
          <a:p>
            <a:pPr marL="0" marR="0" lvl="0" indent="0" algn="l" defTabSz="914400" rtl="0" eaLnBrk="0" fontAlgn="base" latinLnBrk="0" hangingPunct="0">
              <a:lnSpc>
                <a:spcPct val="100000"/>
              </a:lnSpc>
              <a:spcBef>
                <a:spcPct val="30000"/>
              </a:spcBef>
              <a:spcAft>
                <a:spcPct val="0"/>
              </a:spcAft>
              <a:buClrTx/>
              <a:buSzTx/>
              <a:buFontTx/>
              <a:buNone/>
              <a:tabLst/>
              <a:defRPr/>
            </a:pPr>
            <a:r>
              <a:rPr lang="cs-CZ" dirty="0"/>
              <a:t>Antidiuretický hormon zvýší permeabilitu pro vodu </a:t>
            </a:r>
            <a:r>
              <a:rPr lang="cs-CZ" dirty="0" err="1"/>
              <a:t>vodu</a:t>
            </a:r>
            <a:r>
              <a:rPr lang="cs-CZ" dirty="0"/>
              <a:t> v epitelových buňkách dřeňových sběracích kanálků, voda se začne z kanálků nasávat podle osmotického gradientu do hypertonické dřeně. Tím se v dřeňových sběracích kanálcích </a:t>
            </a:r>
            <a:r>
              <a:rPr lang="cs-CZ" dirty="0" err="1"/>
              <a:t>rezorpce</a:t>
            </a:r>
            <a:r>
              <a:rPr lang="cs-CZ" dirty="0"/>
              <a:t> vody zvýší.</a:t>
            </a:r>
          </a:p>
          <a:p>
            <a:r>
              <a:rPr lang="cs-CZ" dirty="0"/>
              <a:t>Výsledkem je snížení sekrece vody a sodíku</a:t>
            </a:r>
          </a:p>
          <a:p>
            <a:r>
              <a:rPr lang="cs-CZ" dirty="0"/>
              <a:t>Na snížení efektivního cirkulačního objemu </a:t>
            </a:r>
            <a:r>
              <a:rPr lang="cs-CZ" dirty="0" err="1"/>
              <a:t>oledviny</a:t>
            </a:r>
            <a:r>
              <a:rPr lang="cs-CZ" dirty="0"/>
              <a:t> odpovídají exkrecí malého </a:t>
            </a:r>
            <a:r>
              <a:rPr lang="cs-CZ" dirty="0" err="1"/>
              <a:t>množsví</a:t>
            </a:r>
            <a:r>
              <a:rPr lang="cs-CZ" dirty="0"/>
              <a:t> vysoce koncentrované moči a tím chrání organismus před dalším poklesem objemu</a:t>
            </a:r>
          </a:p>
          <a:p>
            <a:endParaRPr lang="cs-CZ" dirty="0"/>
          </a:p>
          <a:p>
            <a:endParaRPr lang="cs-CZ" dirty="0"/>
          </a:p>
        </p:txBody>
      </p:sp>
      <p:sp>
        <p:nvSpPr>
          <p:cNvPr id="76804" name="Zástupný symbol pro číslo snímku 3"/>
          <p:cNvSpPr>
            <a:spLocks noGrp="1"/>
          </p:cNvSpPr>
          <p:nvPr>
            <p:ph type="sldNum" sz="quarter" idx="5"/>
          </p:nvPr>
        </p:nvSpPr>
        <p:spPr>
          <a:noFill/>
        </p:spPr>
        <p:txBody>
          <a:bodyPr/>
          <a:lstStyle/>
          <a:p>
            <a:fld id="{F333343E-F629-45B9-A77E-66417AEDCBAD}" type="slidenum">
              <a:rPr lang="cs-CZ" smtClean="0"/>
              <a:pPr/>
              <a:t>27</a:t>
            </a:fld>
            <a:endParaRPr lang="cs-CZ"/>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Zástupný symbol pro obrázek snímku 1"/>
          <p:cNvSpPr>
            <a:spLocks noGrp="1" noRot="1" noChangeAspect="1" noTextEdit="1"/>
          </p:cNvSpPr>
          <p:nvPr>
            <p:ph type="sldImg"/>
          </p:nvPr>
        </p:nvSpPr>
        <p:spPr>
          <a:xfrm>
            <a:off x="381000" y="685800"/>
            <a:ext cx="6096000" cy="3429000"/>
          </a:xfrm>
          <a:ln/>
        </p:spPr>
      </p:sp>
      <p:sp>
        <p:nvSpPr>
          <p:cNvPr id="78851" name="Zástupný symbol pro poznámky 2"/>
          <p:cNvSpPr>
            <a:spLocks noGrp="1"/>
          </p:cNvSpPr>
          <p:nvPr>
            <p:ph type="body" idx="1"/>
          </p:nvPr>
        </p:nvSpPr>
        <p:spPr>
          <a:noFill/>
          <a:ln/>
        </p:spPr>
        <p:txBody>
          <a:bodyPr/>
          <a:lstStyle/>
          <a:p>
            <a:r>
              <a:rPr lang="cs-CZ" dirty="0"/>
              <a:t>Podívejme se na opačný případ. Jaká bude odpověď regulačních </a:t>
            </a:r>
            <a:r>
              <a:rPr lang="cs-CZ" dirty="0" err="1"/>
              <a:t>mechnismů</a:t>
            </a:r>
            <a:r>
              <a:rPr lang="cs-CZ" dirty="0"/>
              <a:t> na vzestup cirkulačního objemu.</a:t>
            </a:r>
          </a:p>
          <a:p>
            <a:r>
              <a:rPr lang="cs-CZ" dirty="0"/>
              <a:t>Na vzestup objemu reaguje především cirkulace.</a:t>
            </a:r>
          </a:p>
          <a:p>
            <a:r>
              <a:rPr lang="cs-CZ" dirty="0"/>
              <a:t>Odpovědí cirkulace je vzestup arteriálního tlaku, aktivace parasympatiku, snížení aktivity sympatiku, vasodilatace, snížení tonu kapacitních žil, kam se organismus snaží přesunout nadbytečný objem krve, snížení srdeční frekvence.</a:t>
            </a:r>
          </a:p>
          <a:p>
            <a:r>
              <a:rPr lang="cs-CZ" dirty="0"/>
              <a:t>Ledviny nejprve reagují na sníženou aktivitu sympatiku zvýšením glomerulární filtrace.</a:t>
            </a:r>
          </a:p>
          <a:p>
            <a:pPr marL="0" marR="0" lvl="0" indent="0" algn="l" defTabSz="914400" rtl="0" eaLnBrk="0" fontAlgn="base" latinLnBrk="0" hangingPunct="0">
              <a:lnSpc>
                <a:spcPct val="100000"/>
              </a:lnSpc>
              <a:spcBef>
                <a:spcPct val="30000"/>
              </a:spcBef>
              <a:spcAft>
                <a:spcPct val="0"/>
              </a:spcAft>
              <a:buClrTx/>
              <a:buSzTx/>
              <a:buFontTx/>
              <a:buNone/>
              <a:tabLst/>
              <a:defRPr/>
            </a:pPr>
            <a:r>
              <a:rPr lang="cs-CZ" dirty="0"/>
              <a:t>Ke zvýšení glomerulární filtrace také přispívá zvýšení atriálního </a:t>
            </a:r>
            <a:r>
              <a:rPr lang="cs-CZ" dirty="0" err="1"/>
              <a:t>natriuretického</a:t>
            </a:r>
            <a:r>
              <a:rPr lang="cs-CZ" dirty="0"/>
              <a:t> peptidu</a:t>
            </a:r>
          </a:p>
          <a:p>
            <a:pPr marL="0" marR="0" lvl="0" indent="0" algn="l" defTabSz="914400" rtl="0" eaLnBrk="0" fontAlgn="base" latinLnBrk="0" hangingPunct="0">
              <a:lnSpc>
                <a:spcPct val="100000"/>
              </a:lnSpc>
              <a:spcBef>
                <a:spcPct val="30000"/>
              </a:spcBef>
              <a:spcAft>
                <a:spcPct val="0"/>
              </a:spcAft>
              <a:buClrTx/>
              <a:buSzTx/>
              <a:buFontTx/>
              <a:buNone/>
              <a:tabLst/>
              <a:defRPr/>
            </a:pPr>
            <a:r>
              <a:rPr lang="cs-CZ" dirty="0"/>
              <a:t>Sympatikus také působí na proximální tubulus v korové části ledvin, kde se aktivně sníží </a:t>
            </a:r>
            <a:r>
              <a:rPr lang="cs-CZ" dirty="0" err="1"/>
              <a:t>rezorpci</a:t>
            </a:r>
            <a:r>
              <a:rPr lang="cs-CZ" dirty="0"/>
              <a:t> sodíku a s ním se i sníží izotonická resorpce vody. </a:t>
            </a:r>
          </a:p>
          <a:p>
            <a:pPr marL="0" marR="0" lvl="0" indent="0" algn="l" defTabSz="914400" rtl="0" eaLnBrk="0" fontAlgn="base" latinLnBrk="0" hangingPunct="0">
              <a:lnSpc>
                <a:spcPct val="100000"/>
              </a:lnSpc>
              <a:spcBef>
                <a:spcPct val="30000"/>
              </a:spcBef>
              <a:spcAft>
                <a:spcPct val="0"/>
              </a:spcAft>
              <a:buClrTx/>
              <a:buSzTx/>
              <a:buFontTx/>
              <a:buNone/>
              <a:tabLst/>
              <a:defRPr/>
            </a:pPr>
            <a:r>
              <a:rPr lang="cs-CZ" dirty="0"/>
              <a:t>Snížení reninu vede nakonec ke snížení hladiny </a:t>
            </a:r>
            <a:r>
              <a:rPr lang="cs-CZ" dirty="0" err="1"/>
              <a:t>hladiny</a:t>
            </a:r>
            <a:r>
              <a:rPr lang="cs-CZ" dirty="0"/>
              <a:t> angiotenzinu 1 který je v plicích konvertován na angiotenzin 2. </a:t>
            </a:r>
          </a:p>
          <a:p>
            <a:pPr marL="0" marR="0" lvl="0" indent="0" algn="l" defTabSz="914400" rtl="0" eaLnBrk="0" fontAlgn="base" latinLnBrk="0" hangingPunct="0">
              <a:lnSpc>
                <a:spcPct val="100000"/>
              </a:lnSpc>
              <a:spcBef>
                <a:spcPct val="30000"/>
              </a:spcBef>
              <a:spcAft>
                <a:spcPct val="0"/>
              </a:spcAft>
              <a:buClrTx/>
              <a:buSzTx/>
              <a:buFontTx/>
              <a:buNone/>
              <a:tabLst/>
              <a:defRPr/>
            </a:pPr>
            <a:r>
              <a:rPr lang="cs-CZ" dirty="0"/>
              <a:t>Snížená hladina </a:t>
            </a:r>
            <a:r>
              <a:rPr lang="cs-CZ" dirty="0" err="1"/>
              <a:t>angitenzin</a:t>
            </a:r>
            <a:r>
              <a:rPr lang="cs-CZ" dirty="0"/>
              <a:t> 2, obdobně jako snížená aktivita sympatiku, snižuje vstřebávání sodíku a s ním osmoticky vázané vody v proximálním tubulu ledvin. </a:t>
            </a:r>
          </a:p>
          <a:p>
            <a:r>
              <a:rPr lang="cs-CZ" dirty="0"/>
              <a:t>Pokles angiotenzinu 2 také působením na hypothalamus sníží </a:t>
            </a:r>
            <a:r>
              <a:rPr lang="cs-CZ" dirty="0" err="1"/>
              <a:t>sekeci</a:t>
            </a:r>
            <a:r>
              <a:rPr lang="cs-CZ" dirty="0"/>
              <a:t> </a:t>
            </a:r>
            <a:r>
              <a:rPr lang="cs-CZ" dirty="0" err="1"/>
              <a:t>andtidiuretického</a:t>
            </a:r>
            <a:r>
              <a:rPr lang="cs-CZ" dirty="0"/>
              <a:t> hormonu</a:t>
            </a:r>
          </a:p>
          <a:p>
            <a:pPr marL="0" marR="0" lvl="0" indent="0" algn="l" defTabSz="914400" rtl="0" eaLnBrk="0" fontAlgn="base" latinLnBrk="0" hangingPunct="0">
              <a:lnSpc>
                <a:spcPct val="100000"/>
              </a:lnSpc>
              <a:spcBef>
                <a:spcPct val="30000"/>
              </a:spcBef>
              <a:spcAft>
                <a:spcPct val="0"/>
              </a:spcAft>
              <a:buClrTx/>
              <a:buSzTx/>
              <a:buFontTx/>
              <a:buNone/>
              <a:tabLst/>
              <a:defRPr/>
            </a:pPr>
            <a:r>
              <a:rPr lang="cs-CZ" dirty="0"/>
              <a:t>Snížení hladiny angiotenzinu 2 sníží v kůře nadledvin sekreci aldosteronu. </a:t>
            </a:r>
          </a:p>
          <a:p>
            <a:pPr marL="0" marR="0" lvl="0" indent="0" algn="l" defTabSz="914400" rtl="0" eaLnBrk="0" fontAlgn="base" latinLnBrk="0" hangingPunct="0">
              <a:lnSpc>
                <a:spcPct val="100000"/>
              </a:lnSpc>
              <a:spcBef>
                <a:spcPct val="30000"/>
              </a:spcBef>
              <a:spcAft>
                <a:spcPct val="0"/>
              </a:spcAft>
              <a:buClrTx/>
              <a:buSzTx/>
              <a:buFontTx/>
              <a:buNone/>
              <a:tabLst/>
              <a:defRPr/>
            </a:pPr>
            <a:r>
              <a:rPr lang="cs-CZ" dirty="0"/>
              <a:t>Pokles hladiny aldosteronu sníží resorpci sodíku a vody v korových sběracích kanálcích.</a:t>
            </a:r>
          </a:p>
          <a:p>
            <a:pPr marL="0" marR="0" lvl="0" indent="0" algn="l" defTabSz="914400" rtl="0" eaLnBrk="0" fontAlgn="base" latinLnBrk="0" hangingPunct="0">
              <a:lnSpc>
                <a:spcPct val="100000"/>
              </a:lnSpc>
              <a:spcBef>
                <a:spcPct val="30000"/>
              </a:spcBef>
              <a:spcAft>
                <a:spcPct val="0"/>
              </a:spcAft>
              <a:buClrTx/>
              <a:buSzTx/>
              <a:buFontTx/>
              <a:buNone/>
              <a:tabLst/>
              <a:defRPr/>
            </a:pPr>
            <a:r>
              <a:rPr lang="cs-CZ" dirty="0"/>
              <a:t>Pokles antidiuretického hormonu způsobí  pokles permeability pro vodu v epitelových buňkách dřeňových sběracích kanálcích, voda nemůže kanálků nasávat podle osmotického gradientu do hypertonické dřeně. Tím se v dřeňových sběracích kanálcích </a:t>
            </a:r>
            <a:r>
              <a:rPr lang="cs-CZ" dirty="0" err="1"/>
              <a:t>rezorpce</a:t>
            </a:r>
            <a:r>
              <a:rPr lang="cs-CZ" dirty="0"/>
              <a:t> vody sníží.</a:t>
            </a:r>
          </a:p>
          <a:p>
            <a:r>
              <a:rPr lang="cs-CZ" dirty="0"/>
              <a:t>Výsledkem je zvýšení sekrece vody a sodíku.</a:t>
            </a:r>
          </a:p>
          <a:p>
            <a:r>
              <a:rPr lang="cs-CZ" dirty="0"/>
              <a:t>Na zvýšení efektivního cirkulačního objemu ledviny odpovídají exkrecí většího množství moči a soli a snaží se tím snížit zvýšený objem cirkulující krve.</a:t>
            </a:r>
          </a:p>
          <a:p>
            <a:endParaRPr lang="cs-CZ" dirty="0"/>
          </a:p>
          <a:p>
            <a:endParaRPr lang="cs-CZ" dirty="0"/>
          </a:p>
          <a:p>
            <a:endParaRPr lang="cs-CZ" dirty="0"/>
          </a:p>
          <a:p>
            <a:endParaRPr lang="cs-CZ" dirty="0"/>
          </a:p>
        </p:txBody>
      </p:sp>
      <p:sp>
        <p:nvSpPr>
          <p:cNvPr id="78852" name="Zástupný symbol pro číslo snímku 3"/>
          <p:cNvSpPr>
            <a:spLocks noGrp="1"/>
          </p:cNvSpPr>
          <p:nvPr>
            <p:ph type="sldNum" sz="quarter" idx="5"/>
          </p:nvPr>
        </p:nvSpPr>
        <p:spPr>
          <a:noFill/>
        </p:spPr>
        <p:txBody>
          <a:bodyPr/>
          <a:lstStyle/>
          <a:p>
            <a:fld id="{03DA2535-8BBC-48F6-B2FC-E0949208A85D}" type="slidenum">
              <a:rPr lang="cs-CZ" smtClean="0"/>
              <a:pPr/>
              <a:t>28</a:t>
            </a:fld>
            <a:endParaRPr lang="cs-CZ"/>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Příjem soli může kolísat ve velkém rozmezí. Organismus je schopen se vyrovnat jak se snížením tak i se zvýšeným příjmem soli. </a:t>
            </a:r>
          </a:p>
          <a:p>
            <a:r>
              <a:rPr lang="cs-CZ" dirty="0"/>
              <a:t>Posívejme se jak organismus reaguje na požití soli. </a:t>
            </a:r>
          </a:p>
          <a:p>
            <a:r>
              <a:rPr lang="cs-CZ" dirty="0"/>
              <a:t>Pokud zároveň není spojena žádná větší změna objemu, zvýší se osmolarita. To vede k pocitu žízně a příjmu vody. Příjem vody vrací osmolaritu k normě (pokud předpokládáme že příjem vody není nijak </a:t>
            </a:r>
            <a:r>
              <a:rPr lang="cs-CZ" dirty="0" err="1"/>
              <a:t>ometzen</a:t>
            </a:r>
            <a:r>
              <a:rPr lang="cs-CZ" dirty="0"/>
              <a:t>). Zvýšení osmolarity zvedne </a:t>
            </a:r>
            <a:r>
              <a:rPr lang="cs-CZ" dirty="0" err="1"/>
              <a:t>sekerci</a:t>
            </a:r>
            <a:r>
              <a:rPr lang="cs-CZ" dirty="0"/>
              <a:t> vazopresinu, který zvýší renální reabsorpci vody a ledviny začnou šetřit vodu. Zvýšená renální </a:t>
            </a:r>
            <a:r>
              <a:rPr lang="cs-CZ" dirty="0" err="1"/>
              <a:t>rezorpce</a:t>
            </a:r>
            <a:r>
              <a:rPr lang="cs-CZ" dirty="0"/>
              <a:t> vody i pití vody zvýší objem extracelulární tekutiny při normální osmolaritě.</a:t>
            </a:r>
          </a:p>
          <a:p>
            <a:r>
              <a:rPr lang="cs-CZ" dirty="0" err="1"/>
              <a:t>Izoosmotické</a:t>
            </a:r>
            <a:r>
              <a:rPr lang="cs-CZ" dirty="0"/>
              <a:t> zvýšení objemu extracelulární tekutiny zvýší arteriální krevní tlak. </a:t>
            </a:r>
            <a:r>
              <a:rPr lang="cs-CZ" dirty="0" err="1"/>
              <a:t>Rachlá</a:t>
            </a:r>
            <a:r>
              <a:rPr lang="cs-CZ" dirty="0"/>
              <a:t> kardiovaskulární reflexní odpověď – především vazodilatace, snížení tonu kapacitních žil, kam se organismus snaží přesunout nadbytek objemu krve, zvýšení </a:t>
            </a:r>
            <a:r>
              <a:rPr lang="cs-CZ" dirty="0" err="1"/>
              <a:t>fitrace</a:t>
            </a:r>
            <a:r>
              <a:rPr lang="cs-CZ" dirty="0"/>
              <a:t> v kapilárách a přesun části tekutiny do </a:t>
            </a:r>
            <a:r>
              <a:rPr lang="cs-CZ" dirty="0" err="1"/>
              <a:t>intersticia</a:t>
            </a:r>
            <a:r>
              <a:rPr lang="cs-CZ" dirty="0"/>
              <a:t> – vede k poklesu krevního tlaku a náplni arteriálního cévního řečiště. Pomalejší je odezva ledvin – ledviny postupně začínají zvýšeně vylučovat sůl a vodu (tlaková diuréza). Důsledkem je postupný pokles objemu extracelulární tekutiny. U zdravého organismu ledviny přizpůsobí vylučování vody a solí danému příjmu soli a udržují osmolaritu a objem extracelulární tekutiny v normálním rozmezí. </a:t>
            </a:r>
          </a:p>
          <a:p>
            <a:r>
              <a:rPr lang="cs-CZ" dirty="0"/>
              <a:t>Důležitá je souhra kardiovaskulárního systému a ledvin. Porucha vede k </a:t>
            </a:r>
            <a:r>
              <a:rPr lang="cs-CZ" dirty="0" err="1"/>
              <a:t>rozovoji</a:t>
            </a:r>
            <a:r>
              <a:rPr lang="cs-CZ" dirty="0"/>
              <a:t> hypertenze. Je třeba poznamenat, že reakce organismu na snížený příjem soli je fylogeneticky starší a organismus se s ní vypořádává lépe, než s chronicky zvýšeným příjmem, což u </a:t>
            </a:r>
            <a:r>
              <a:rPr lang="cs-CZ" dirty="0" err="1"/>
              <a:t>nškterých</a:t>
            </a:r>
            <a:r>
              <a:rPr lang="cs-CZ" dirty="0"/>
              <a:t> jedinců může podporovat vznik hypertenze.</a:t>
            </a:r>
            <a:endParaRPr lang="en-US" dirty="0"/>
          </a:p>
        </p:txBody>
      </p:sp>
      <p:sp>
        <p:nvSpPr>
          <p:cNvPr id="4" name="Zástupný symbol pro číslo snímku 3"/>
          <p:cNvSpPr>
            <a:spLocks noGrp="1"/>
          </p:cNvSpPr>
          <p:nvPr>
            <p:ph type="sldNum" sz="quarter" idx="5"/>
          </p:nvPr>
        </p:nvSpPr>
        <p:spPr/>
        <p:txBody>
          <a:bodyPr/>
          <a:lstStyle/>
          <a:p>
            <a:fld id="{F1ACA957-3376-46E5-BB2A-C370FC50ABC8}" type="slidenum">
              <a:rPr lang="en-US" smtClean="0"/>
              <a:t>29</a:t>
            </a:fld>
            <a:endParaRPr lang="en-US"/>
          </a:p>
        </p:txBody>
      </p:sp>
    </p:spTree>
    <p:extLst>
      <p:ext uri="{BB962C8B-B14F-4D97-AF65-F5344CB8AC3E}">
        <p14:creationId xmlns:p14="http://schemas.microsoft.com/office/powerpoint/2010/main" val="2069977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A5FCD670-EF4E-4583-9268-D25D7364DEF1}" type="slidenum">
              <a:rPr lang="cs-CZ" smtClean="0"/>
              <a:pPr/>
              <a:t>3</a:t>
            </a:fld>
            <a:endParaRPr lang="cs-CZ"/>
          </a:p>
        </p:txBody>
      </p:sp>
      <p:sp>
        <p:nvSpPr>
          <p:cNvPr id="70659" name="Rectangle 2"/>
          <p:cNvSpPr>
            <a:spLocks noGrp="1" noRot="1" noChangeAspect="1" noChangeArrowheads="1" noTextEdit="1"/>
          </p:cNvSpPr>
          <p:nvPr>
            <p:ph type="sldImg"/>
          </p:nvPr>
        </p:nvSpPr>
        <p:spPr>
          <a:xfrm>
            <a:off x="381000" y="685800"/>
            <a:ext cx="6096000" cy="3429000"/>
          </a:xfrm>
          <a:ln/>
        </p:spPr>
      </p:sp>
      <p:sp>
        <p:nvSpPr>
          <p:cNvPr id="70660" name="Rectangle 3"/>
          <p:cNvSpPr>
            <a:spLocks noGrp="1" noChangeArrowheads="1"/>
          </p:cNvSpPr>
          <p:nvPr>
            <p:ph type="body" idx="1"/>
          </p:nvPr>
        </p:nvSpPr>
        <p:spPr>
          <a:noFill/>
          <a:ln/>
        </p:spPr>
        <p:txBody>
          <a:bodyPr/>
          <a:lstStyle/>
          <a:p>
            <a:pPr eaLnBrk="1" hangingPunct="1"/>
            <a:r>
              <a:rPr lang="cs-CZ" dirty="0"/>
              <a:t>Nízkotlaké baroreceptory v srdečních síních a </a:t>
            </a:r>
            <a:r>
              <a:rPr lang="cs-CZ" dirty="0" err="1"/>
              <a:t>vysiokotlaké</a:t>
            </a:r>
            <a:r>
              <a:rPr lang="cs-CZ" dirty="0"/>
              <a:t> baroreceptory v </a:t>
            </a:r>
            <a:r>
              <a:rPr lang="cs-CZ" dirty="0" err="1"/>
              <a:t>glomus</a:t>
            </a:r>
            <a:r>
              <a:rPr lang="cs-CZ" dirty="0"/>
              <a:t> </a:t>
            </a:r>
            <a:r>
              <a:rPr lang="cs-CZ" dirty="0" err="1"/>
              <a:t>karotikus</a:t>
            </a:r>
            <a:r>
              <a:rPr lang="cs-CZ" dirty="0"/>
              <a:t> a v oblouku </a:t>
            </a:r>
            <a:r>
              <a:rPr lang="cs-CZ" dirty="0" err="1"/>
              <a:t>aurty</a:t>
            </a:r>
            <a:r>
              <a:rPr lang="cs-CZ" dirty="0"/>
              <a:t> </a:t>
            </a:r>
            <a:r>
              <a:rPr lang="cs-CZ" dirty="0" err="1"/>
              <a:t>dtetkují</a:t>
            </a:r>
            <a:r>
              <a:rPr lang="cs-CZ" dirty="0"/>
              <a:t> snížení nebo zvýšení efektivního cirkulující objemu. Osmoreceptory v </a:t>
            </a:r>
            <a:r>
              <a:rPr lang="cs-CZ" dirty="0" err="1"/>
              <a:t>anterolaterálním</a:t>
            </a:r>
            <a:r>
              <a:rPr lang="cs-CZ" dirty="0"/>
              <a:t> hypothalamu a patrně i v játrech hlídají osmolaritu.</a:t>
            </a:r>
          </a:p>
          <a:p>
            <a:pPr eaLnBrk="1" hangingPunct="1"/>
            <a:r>
              <a:rPr lang="cs-CZ" dirty="0" err="1"/>
              <a:t>Kadiovaskulární</a:t>
            </a:r>
            <a:r>
              <a:rPr lang="cs-CZ" dirty="0"/>
              <a:t> centrum v prodloužené míše ovlivňuje cirkulační systém přes  aktivitu sympatiku nebo parasympatiku. </a:t>
            </a:r>
          </a:p>
          <a:p>
            <a:pPr eaLnBrk="1" hangingPunct="1"/>
            <a:r>
              <a:rPr lang="cs-CZ" dirty="0"/>
              <a:t>Osmolarita ovlivňuje </a:t>
            </a:r>
            <a:r>
              <a:rPr lang="cs-CZ" dirty="0" err="1"/>
              <a:t>pocitt</a:t>
            </a:r>
            <a:r>
              <a:rPr lang="cs-CZ" dirty="0"/>
              <a:t> žízně. Pocit žízně také vyvolává </a:t>
            </a:r>
            <a:r>
              <a:rPr lang="cs-CZ" dirty="0" err="1"/>
              <a:t>snížrní</a:t>
            </a:r>
            <a:r>
              <a:rPr lang="cs-CZ" dirty="0"/>
              <a:t> efektivního cirkulujícího objemu.</a:t>
            </a:r>
          </a:p>
          <a:p>
            <a:pPr eaLnBrk="1" hangingPunct="1"/>
            <a:r>
              <a:rPr lang="cs-CZ" dirty="0"/>
              <a:t>Sekreci ADH ovlivňuje především osmolarita, a v menší míře i efektivní cirkulující objem detekovaný </a:t>
            </a:r>
            <a:r>
              <a:rPr lang="cs-CZ" dirty="0" err="1"/>
              <a:t>baroreceptorami</a:t>
            </a:r>
            <a:r>
              <a:rPr lang="cs-CZ" dirty="0"/>
              <a:t>..</a:t>
            </a:r>
          </a:p>
          <a:p>
            <a:pPr eaLnBrk="1" hangingPunct="1"/>
            <a:r>
              <a:rPr lang="cs-CZ" dirty="0"/>
              <a:t>Juxtaglomerulární aparát ledvin řídí sekreci reninu. Sekrece reninu závisí na tlaku krve v ledvinách, je detekována vysokotlakými receptory ve </a:t>
            </a:r>
            <a:r>
              <a:rPr lang="cs-CZ" dirty="0" err="1"/>
              <a:t>vas</a:t>
            </a:r>
            <a:r>
              <a:rPr lang="cs-CZ" dirty="0"/>
              <a:t> </a:t>
            </a:r>
            <a:r>
              <a:rPr lang="cs-CZ" dirty="0" err="1"/>
              <a:t>afferens</a:t>
            </a:r>
            <a:r>
              <a:rPr lang="cs-CZ" dirty="0"/>
              <a:t>. Sekreci reninu také ovlivňuje dodávka sodíku do </a:t>
            </a:r>
            <a:r>
              <a:rPr lang="cs-CZ" dirty="0" err="1"/>
              <a:t>macula</a:t>
            </a:r>
            <a:r>
              <a:rPr lang="cs-CZ" dirty="0"/>
              <a:t> </a:t>
            </a:r>
            <a:r>
              <a:rPr lang="cs-CZ" dirty="0" err="1"/>
              <a:t>densa</a:t>
            </a:r>
            <a:r>
              <a:rPr lang="cs-CZ" dirty="0"/>
              <a:t>. Je ovlivňována i aktivitou sympatiku. Renin je enzym, která z </a:t>
            </a:r>
            <a:r>
              <a:rPr lang="cs-CZ" dirty="0" err="1"/>
              <a:t>angiotenzinogenu</a:t>
            </a:r>
            <a:r>
              <a:rPr lang="cs-CZ" dirty="0"/>
              <a:t> odštěpuje </a:t>
            </a:r>
            <a:r>
              <a:rPr lang="cs-CZ" dirty="0" err="1"/>
              <a:t>dekapeptid</a:t>
            </a:r>
            <a:r>
              <a:rPr lang="cs-CZ" dirty="0"/>
              <a:t> angiotenzin 1 angiotenzin konvertující enzym z nej udělá aktivní angiotenzin 2. Angiotenzin 2 působí na kůru nadledvin a v ní iniciuje vyplavení hormonu Aldosteron. Angiotenzin 2 také </a:t>
            </a:r>
            <a:r>
              <a:rPr lang="cs-CZ" dirty="0" err="1"/>
              <a:t>zvyšije</a:t>
            </a:r>
            <a:r>
              <a:rPr lang="cs-CZ" dirty="0"/>
              <a:t> </a:t>
            </a:r>
            <a:r>
              <a:rPr lang="cs-CZ" dirty="0" err="1"/>
              <a:t>senzizivitu</a:t>
            </a:r>
            <a:r>
              <a:rPr lang="cs-CZ" dirty="0"/>
              <a:t> osmoreceptorů. Srdeční síně vytvářejí atriální </a:t>
            </a:r>
            <a:r>
              <a:rPr lang="cs-CZ" dirty="0" err="1"/>
              <a:t>natriuretický</a:t>
            </a:r>
            <a:r>
              <a:rPr lang="cs-CZ" dirty="0"/>
              <a:t> peptid v závislosti na napětí atriální stěny a frekvence síní. </a:t>
            </a:r>
          </a:p>
          <a:p>
            <a:pPr eaLnBrk="1" hangingPunct="1"/>
            <a:r>
              <a:rPr lang="cs-CZ" dirty="0"/>
              <a:t>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Podívejme se nyní jak </a:t>
            </a:r>
            <a:r>
              <a:rPr lang="cs-CZ" dirty="0" err="1"/>
              <a:t>oganismus</a:t>
            </a:r>
            <a:r>
              <a:rPr lang="cs-CZ" dirty="0"/>
              <a:t> reaguje na těžkou </a:t>
            </a:r>
            <a:r>
              <a:rPr lang="cs-CZ" dirty="0" err="1"/>
              <a:t>dehydrateci</a:t>
            </a:r>
            <a:r>
              <a:rPr lang="cs-CZ" dirty="0"/>
              <a:t>, spojenou se snížením objemu extracelulární tekutiny a zároveň zvýšenou osmolaritou. </a:t>
            </a:r>
            <a:r>
              <a:rPr lang="cs-CZ" dirty="0" err="1"/>
              <a:t>Taovému</a:t>
            </a:r>
            <a:r>
              <a:rPr lang="cs-CZ" dirty="0"/>
              <a:t> stavu se říká </a:t>
            </a:r>
            <a:r>
              <a:rPr lang="cs-CZ" dirty="0" err="1"/>
              <a:t>hyperosmolární</a:t>
            </a:r>
            <a:r>
              <a:rPr lang="cs-CZ" dirty="0"/>
              <a:t> dehydratace. Díky sníženému objemu extracelulární tekutiny je snížen objem cirkulující krve a arteriální krevní tlak.</a:t>
            </a:r>
            <a:endParaRPr lang="en-US" dirty="0"/>
          </a:p>
        </p:txBody>
      </p:sp>
      <p:sp>
        <p:nvSpPr>
          <p:cNvPr id="4" name="Zástupný symbol pro číslo snímku 3"/>
          <p:cNvSpPr>
            <a:spLocks noGrp="1"/>
          </p:cNvSpPr>
          <p:nvPr>
            <p:ph type="sldNum" sz="quarter" idx="5"/>
          </p:nvPr>
        </p:nvSpPr>
        <p:spPr/>
        <p:txBody>
          <a:bodyPr/>
          <a:lstStyle/>
          <a:p>
            <a:fld id="{F1ACA957-3376-46E5-BB2A-C370FC50ABC8}" type="slidenum">
              <a:rPr lang="en-US" smtClean="0"/>
              <a:t>30</a:t>
            </a:fld>
            <a:endParaRPr lang="en-US"/>
          </a:p>
        </p:txBody>
      </p:sp>
    </p:spTree>
    <p:extLst>
      <p:ext uri="{BB962C8B-B14F-4D97-AF65-F5344CB8AC3E}">
        <p14:creationId xmlns:p14="http://schemas.microsoft.com/office/powerpoint/2010/main" val="42196138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Do reakce na tento těžký stav jsou zapojeny kardiovaskulární mechanismy, systém renin-angiotenzin, renální a </a:t>
            </a:r>
            <a:r>
              <a:rPr lang="cs-CZ" dirty="0" err="1"/>
              <a:t>hypothalamické</a:t>
            </a:r>
            <a:r>
              <a:rPr lang="cs-CZ" dirty="0"/>
              <a:t> mechanismy.</a:t>
            </a:r>
          </a:p>
          <a:p>
            <a:r>
              <a:rPr lang="cs-CZ" dirty="0"/>
              <a:t>Kardiovaskulární systém přes karotické a renální baroreceptory posílají informaci do kardiovaskulárního centra v prodloužené míše. </a:t>
            </a:r>
          </a:p>
          <a:p>
            <a:r>
              <a:rPr lang="cs-CZ" dirty="0"/>
              <a:t>Rychlou reflexní reakcí je pokles tonu parasympatiku a vzestup tonu sympatiku. </a:t>
            </a:r>
          </a:p>
          <a:p>
            <a:r>
              <a:rPr lang="cs-CZ" dirty="0"/>
              <a:t>Srdce odpovídá zvýšenou frekvencí stahů a zvýšení </a:t>
            </a:r>
            <a:r>
              <a:rPr lang="cs-CZ" dirty="0" err="1"/>
              <a:t>inotropie</a:t>
            </a:r>
            <a:r>
              <a:rPr lang="cs-CZ" dirty="0"/>
              <a:t> – tj. zvýšením síly stahů. Cévní systém odpovídá vazokonstrikcí a zvýšením periferní rezistence. Důsledkem je zvýšení srdečního výdeje a krevního tlaku.</a:t>
            </a:r>
          </a:p>
          <a:p>
            <a:r>
              <a:rPr lang="cs-CZ" dirty="0"/>
              <a:t>Pokles objemu krve a krevního tlaku aktivuje renin-</a:t>
            </a:r>
            <a:r>
              <a:rPr lang="cs-CZ" dirty="0" err="1"/>
              <a:t>angiotenzinový</a:t>
            </a:r>
            <a:r>
              <a:rPr lang="cs-CZ" dirty="0"/>
              <a:t> systém a granulární buňky aferentní arterioly začnou produkovat renin. Renin z </a:t>
            </a:r>
            <a:r>
              <a:rPr lang="cs-CZ" dirty="0" err="1"/>
              <a:t>angiotenzinogenu</a:t>
            </a:r>
            <a:r>
              <a:rPr lang="cs-CZ" dirty="0"/>
              <a:t> </a:t>
            </a:r>
            <a:r>
              <a:rPr lang="cs-CZ" dirty="0" err="1"/>
              <a:t>odštěoí</a:t>
            </a:r>
            <a:r>
              <a:rPr lang="cs-CZ" dirty="0"/>
              <a:t> angiotenzin 1. který v plicích angiotenzin-konvertující enzym (zkratka ACE) přemění na aktivní angiotenzin 2. Angiotenzin 2 působí vasokonstrikčně na arterioly. Angiotenzin 2 v kůře nadledvin ovlivňuje </a:t>
            </a:r>
            <a:r>
              <a:rPr lang="cs-CZ" dirty="0" err="1"/>
              <a:t>uvolnňování</a:t>
            </a:r>
            <a:r>
              <a:rPr lang="cs-CZ" dirty="0"/>
              <a:t> aldosteronu. Při normální osmolaritě by hladinu aldosteronu zvýšil. Protože je ale zvýšená osmolarita </a:t>
            </a:r>
            <a:r>
              <a:rPr lang="cs-CZ" dirty="0" err="1"/>
              <a:t>inhubuje</a:t>
            </a:r>
            <a:r>
              <a:rPr lang="cs-CZ" dirty="0"/>
              <a:t> </a:t>
            </a:r>
            <a:r>
              <a:rPr lang="cs-CZ" dirty="0" err="1"/>
              <a:t>posobení</a:t>
            </a:r>
            <a:r>
              <a:rPr lang="cs-CZ" dirty="0"/>
              <a:t> angiotenzinu na </a:t>
            </a:r>
            <a:r>
              <a:rPr lang="cs-CZ" dirty="0" err="1"/>
              <a:t>vyločování</a:t>
            </a:r>
            <a:r>
              <a:rPr lang="cs-CZ" dirty="0"/>
              <a:t> aldosteronu, je výsledek opačný – hladina aldosteronu se sníží. Snížená hladina aldosteronu způsobí snížení resorpce sodíku v distálním nefronu – sodík se </a:t>
            </a:r>
            <a:r>
              <a:rPr lang="cs-CZ" dirty="0" err="1"/>
              <a:t>nerezorbuje</a:t>
            </a:r>
            <a:r>
              <a:rPr lang="cs-CZ" dirty="0"/>
              <a:t> ale spíše vylučuje močí a to přispívá ke snížení zvýšené osmolarity.</a:t>
            </a:r>
          </a:p>
          <a:p>
            <a:r>
              <a:rPr lang="cs-CZ" dirty="0"/>
              <a:t>Na renální mechanismy působí zvýšený tonus sympatiku, který vede ke snížení </a:t>
            </a:r>
            <a:r>
              <a:rPr lang="cs-CZ" dirty="0" err="1"/>
              <a:t>glomeruůární</a:t>
            </a:r>
            <a:r>
              <a:rPr lang="cs-CZ" dirty="0"/>
              <a:t> filtrace. Snížená glomerulární filtrace sníží </a:t>
            </a:r>
            <a:r>
              <a:rPr lang="cs-CZ" dirty="0" err="1"/>
              <a:t>tzok</a:t>
            </a:r>
            <a:r>
              <a:rPr lang="cs-CZ" dirty="0"/>
              <a:t> v </a:t>
            </a:r>
            <a:r>
              <a:rPr lang="cs-CZ" dirty="0" err="1"/>
              <a:t>macula</a:t>
            </a:r>
            <a:r>
              <a:rPr lang="cs-CZ" dirty="0"/>
              <a:t> </a:t>
            </a:r>
            <a:r>
              <a:rPr lang="cs-CZ" dirty="0" err="1"/>
              <a:t>densa</a:t>
            </a:r>
            <a:r>
              <a:rPr lang="cs-CZ" dirty="0"/>
              <a:t> a tak </a:t>
            </a:r>
            <a:r>
              <a:rPr lang="cs-CZ" dirty="0" err="1"/>
              <a:t>příspěje</a:t>
            </a:r>
            <a:r>
              <a:rPr lang="cs-CZ" dirty="0"/>
              <a:t> ke zvýšení tvorby reninu a aktivaci renin-</a:t>
            </a:r>
            <a:r>
              <a:rPr lang="cs-CZ" dirty="0" err="1"/>
              <a:t>angiotenzinového</a:t>
            </a:r>
            <a:r>
              <a:rPr lang="cs-CZ" dirty="0"/>
              <a:t> systému. </a:t>
            </a:r>
          </a:p>
          <a:p>
            <a:r>
              <a:rPr lang="cs-CZ" dirty="0" err="1"/>
              <a:t>Zvášená</a:t>
            </a:r>
            <a:r>
              <a:rPr lang="cs-CZ" dirty="0"/>
              <a:t> hladina angiotenzinu 2 spolu se zvýšeným tonem sympatiku zvýší reabsorpci sodíku a s ním </a:t>
            </a:r>
            <a:r>
              <a:rPr lang="cs-CZ" dirty="0" err="1"/>
              <a:t>izoosmoticky</a:t>
            </a:r>
            <a:r>
              <a:rPr lang="cs-CZ" dirty="0"/>
              <a:t> vázané vody v proximálním tubulu. V korové části ledvin tak proximální tubulus zvýšeně </a:t>
            </a:r>
            <a:r>
              <a:rPr lang="cs-CZ" dirty="0" err="1"/>
              <a:t>rezorbuje</a:t>
            </a:r>
            <a:r>
              <a:rPr lang="cs-CZ" dirty="0"/>
              <a:t> </a:t>
            </a:r>
            <a:r>
              <a:rPr lang="cs-CZ" dirty="0" err="1"/>
              <a:t>izoosmotzickou</a:t>
            </a:r>
            <a:r>
              <a:rPr lang="cs-CZ" dirty="0"/>
              <a:t> tekutinu a tím přispívá ke zvýšení objemu.</a:t>
            </a:r>
          </a:p>
          <a:p>
            <a:r>
              <a:rPr lang="cs-CZ" dirty="0"/>
              <a:t>Zvýšená osmolarita aktivuje regulační </a:t>
            </a:r>
            <a:r>
              <a:rPr lang="cs-CZ" dirty="0" err="1"/>
              <a:t>hypothalamické</a:t>
            </a:r>
            <a:r>
              <a:rPr lang="cs-CZ" dirty="0"/>
              <a:t> mechanismy. Zvýšená osmolarita je detekována hypotalamickými osmoreceptory. A atriální </a:t>
            </a:r>
            <a:r>
              <a:rPr lang="cs-CZ" dirty="0" err="1"/>
              <a:t>volumorecweptory</a:t>
            </a:r>
            <a:r>
              <a:rPr lang="cs-CZ" dirty="0"/>
              <a:t> a karotické a aortální </a:t>
            </a:r>
            <a:r>
              <a:rPr lang="cs-CZ" dirty="0" err="1"/>
              <a:t>baroreceptorysignalizují</a:t>
            </a:r>
            <a:r>
              <a:rPr lang="cs-CZ" dirty="0"/>
              <a:t> do hypothalamu informaci o sníženém objemu cirkulující krve. Reakcí je zvýšení uvolňování vazopresinu ze zadního laloku hypofýzy a zvýšení pocitu žízně.</a:t>
            </a:r>
          </a:p>
          <a:p>
            <a:r>
              <a:rPr lang="cs-CZ" dirty="0"/>
              <a:t>Zvýšená hladina vazopresinu (neboli antidiuretického hormonu) </a:t>
            </a:r>
            <a:r>
              <a:rPr lang="cs-CZ" dirty="0" err="1"/>
              <a:t>zvýšá</a:t>
            </a:r>
            <a:r>
              <a:rPr lang="cs-CZ" dirty="0"/>
              <a:t> v distálním tubulu reabsorpci vody což vede ke snížení osmolarity a zvýšení objemu.</a:t>
            </a:r>
          </a:p>
          <a:p>
            <a:r>
              <a:rPr lang="cs-CZ" dirty="0"/>
              <a:t>Zvýšený příjem vody díky zvýšenému pocitu žízně rovněž zvyšuje objem a snižuje osmolaritu.</a:t>
            </a:r>
          </a:p>
          <a:p>
            <a:r>
              <a:rPr lang="cs-CZ" dirty="0"/>
              <a:t>Jak jsem již dříve zmínil, zvýšení osmolarity působí v kůře nadledvin na snížení sekrece aldosteronu, což v distálním nefronu vede ke snížení </a:t>
            </a:r>
            <a:r>
              <a:rPr lang="cs-CZ" dirty="0" err="1"/>
              <a:t>rezorpce</a:t>
            </a:r>
            <a:r>
              <a:rPr lang="cs-CZ" dirty="0"/>
              <a:t> sodíku a tím k jeho většímu vylučování což snižuje osmolaritu.</a:t>
            </a:r>
          </a:p>
          <a:p>
            <a:r>
              <a:rPr lang="cs-CZ" dirty="0"/>
              <a:t>Závěrem tedy vidíme, že homeostatické regulační mechanismy reagují na snížený objem </a:t>
            </a:r>
            <a:r>
              <a:rPr lang="cs-CZ" dirty="0" err="1"/>
              <a:t>krva</a:t>
            </a:r>
            <a:r>
              <a:rPr lang="cs-CZ" dirty="0"/>
              <a:t> a zvýšený krevní tlak zvýšením objemu a snížením krevního tlaku – převážně se na této reakci podílí sympatikus, systém renin-angiotenzin a v ledvinách hlavně proximální </a:t>
            </a:r>
            <a:r>
              <a:rPr lang="cs-CZ" dirty="0" err="1"/>
              <a:t>tubulusk</a:t>
            </a:r>
            <a:r>
              <a:rPr lang="cs-CZ" dirty="0"/>
              <a:t> kde dochází k intenzivní zvýšené reabsorpci solí a vody.</a:t>
            </a:r>
          </a:p>
          <a:p>
            <a:r>
              <a:rPr lang="cs-CZ" dirty="0"/>
              <a:t>Zvýšená osmolarita je korigována snížením osmolarity. Na reakci se podílejí hlavně hypotalamické mechanismy přes snížení aldosteronu. </a:t>
            </a:r>
            <a:r>
              <a:rPr lang="cs-CZ" dirty="0" err="1"/>
              <a:t>Cýsledkem</a:t>
            </a:r>
            <a:r>
              <a:rPr lang="cs-CZ" dirty="0"/>
              <a:t> je zvýšené vstřebávání vody v distálním nefronu a snížená </a:t>
            </a:r>
            <a:r>
              <a:rPr lang="cs-CZ" dirty="0" err="1"/>
              <a:t>reabsorce</a:t>
            </a:r>
            <a:r>
              <a:rPr lang="cs-CZ" dirty="0"/>
              <a:t> sodíku.</a:t>
            </a:r>
          </a:p>
          <a:p>
            <a:endParaRPr lang="cs-CZ" dirty="0"/>
          </a:p>
          <a:p>
            <a:r>
              <a:rPr lang="cs-CZ" dirty="0"/>
              <a:t>Homeostatické mechanismy reagovali </a:t>
            </a:r>
            <a:r>
              <a:rPr lang="cs-CZ" dirty="0" err="1"/>
              <a:t>nasnížený</a:t>
            </a:r>
            <a:r>
              <a:rPr lang="cs-CZ" dirty="0"/>
              <a:t> objem krve a </a:t>
            </a:r>
            <a:r>
              <a:rPr lang="cs-CZ" dirty="0" err="1"/>
              <a:t>snižený</a:t>
            </a:r>
            <a:r>
              <a:rPr lang="cs-CZ" dirty="0"/>
              <a:t> krevní tlak spojený se zvýšenou </a:t>
            </a:r>
            <a:r>
              <a:rPr lang="cs-CZ" dirty="0" err="1"/>
              <a:t>somolaritou</a:t>
            </a:r>
            <a:r>
              <a:rPr lang="cs-CZ" dirty="0"/>
              <a:t>.</a:t>
            </a:r>
          </a:p>
          <a:p>
            <a:r>
              <a:rPr lang="cs-CZ" dirty="0"/>
              <a:t>Výsledkem regulací je zvýšení krevního tlaku, zvýšení objemu a snížení osmolarity.</a:t>
            </a:r>
          </a:p>
          <a:p>
            <a:endParaRPr lang="cs-CZ" dirty="0"/>
          </a:p>
          <a:p>
            <a:endParaRPr lang="en-US" dirty="0"/>
          </a:p>
        </p:txBody>
      </p:sp>
      <p:sp>
        <p:nvSpPr>
          <p:cNvPr id="4" name="Zástupný symbol pro číslo snímku 3"/>
          <p:cNvSpPr>
            <a:spLocks noGrp="1"/>
          </p:cNvSpPr>
          <p:nvPr>
            <p:ph type="sldNum" sz="quarter" idx="5"/>
          </p:nvPr>
        </p:nvSpPr>
        <p:spPr/>
        <p:txBody>
          <a:bodyPr/>
          <a:lstStyle/>
          <a:p>
            <a:fld id="{F1ACA957-3376-46E5-BB2A-C370FC50ABC8}" type="slidenum">
              <a:rPr lang="en-US" smtClean="0"/>
              <a:t>31</a:t>
            </a:fld>
            <a:endParaRPr lang="en-US"/>
          </a:p>
        </p:txBody>
      </p:sp>
    </p:spTree>
    <p:extLst>
      <p:ext uri="{BB962C8B-B14F-4D97-AF65-F5344CB8AC3E}">
        <p14:creationId xmlns:p14="http://schemas.microsoft.com/office/powerpoint/2010/main" val="439285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Podívejeme</a:t>
            </a:r>
            <a:r>
              <a:rPr lang="cs-CZ" dirty="0"/>
              <a:t> se jak ten regulační systém reaguje na změny objemu krve a krevního tlaku. </a:t>
            </a:r>
          </a:p>
          <a:p>
            <a:r>
              <a:rPr lang="cs-CZ" dirty="0"/>
              <a:t>Při snížení objemu cirkulující krve a následnému poklesu arteriálního krevního tlaku </a:t>
            </a:r>
            <a:r>
              <a:rPr lang="cs-CZ" dirty="0" err="1"/>
              <a:t>volumoreceptory</a:t>
            </a:r>
            <a:r>
              <a:rPr lang="cs-CZ" dirty="0"/>
              <a:t> v srdečních síních a karotických a aortálních baroreceptorech spouštějí homeostatické mechanismy v kardiovaskulárním systému a v ledvinách. Mění také chování tím že vyvolávají pocit žízně. Pití vody způsobí vzestup objemu </a:t>
            </a:r>
            <a:r>
              <a:rPr lang="cs-CZ" dirty="0" err="1"/>
              <a:t>ect</a:t>
            </a:r>
            <a:r>
              <a:rPr lang="cs-CZ" dirty="0"/>
              <a:t> a ICT což spolu se zvýšením </a:t>
            </a:r>
            <a:r>
              <a:rPr lang="cs-CZ" dirty="0" err="1"/>
              <a:t>srdcečního</a:t>
            </a:r>
            <a:r>
              <a:rPr lang="cs-CZ" dirty="0"/>
              <a:t> výdeje a vasokonstrikcí způsobí vzestup sníženého krevního tlaku. Zároveň ledviny začnou šetřit vodu aby se minimalizoval další pokles objemu.</a:t>
            </a:r>
          </a:p>
          <a:p>
            <a:r>
              <a:rPr lang="cs-CZ" dirty="0"/>
              <a:t>Na opačnou situaci – zvýšení objemu krve a krevního tlaku </a:t>
            </a:r>
            <a:r>
              <a:rPr lang="cs-CZ" dirty="0" err="1"/>
              <a:t>volumoreceptory</a:t>
            </a:r>
            <a:r>
              <a:rPr lang="cs-CZ" dirty="0"/>
              <a:t> a </a:t>
            </a:r>
            <a:r>
              <a:rPr lang="cs-CZ" dirty="0" err="1"/>
              <a:t>a</a:t>
            </a:r>
            <a:r>
              <a:rPr lang="cs-CZ" dirty="0"/>
              <a:t> baroreceptory, spolu s endokrinními buňkami srdečních síní, produkujících atriální </a:t>
            </a:r>
            <a:r>
              <a:rPr lang="cs-CZ" dirty="0" err="1"/>
              <a:t>natriuretický</a:t>
            </a:r>
            <a:r>
              <a:rPr lang="cs-CZ" dirty="0"/>
              <a:t> peptid vyvolají odpověď ledvin a kardiovaskulárního systému, která vede ke snížení srdečního výdeje a vazodilataci a zvýšení vylučování solí a vody v ledvinách. Výsledkem se snížení objemu ECT a </a:t>
            </a:r>
            <a:r>
              <a:rPr lang="cs-CZ" dirty="0" err="1"/>
              <a:t>Ict</a:t>
            </a:r>
            <a:r>
              <a:rPr lang="cs-CZ" dirty="0"/>
              <a:t> a pokles krevního tlaku.</a:t>
            </a:r>
          </a:p>
          <a:p>
            <a:endParaRPr lang="en-US" dirty="0"/>
          </a:p>
        </p:txBody>
      </p:sp>
      <p:sp>
        <p:nvSpPr>
          <p:cNvPr id="4" name="Zástupný symbol pro číslo snímku 3"/>
          <p:cNvSpPr>
            <a:spLocks noGrp="1"/>
          </p:cNvSpPr>
          <p:nvPr>
            <p:ph type="sldNum" sz="quarter" idx="5"/>
          </p:nvPr>
        </p:nvSpPr>
        <p:spPr/>
        <p:txBody>
          <a:bodyPr/>
          <a:lstStyle/>
          <a:p>
            <a:fld id="{F1ACA957-3376-46E5-BB2A-C370FC50ABC8}" type="slidenum">
              <a:rPr lang="en-US" smtClean="0"/>
              <a:t>4</a:t>
            </a:fld>
            <a:endParaRPr lang="en-US"/>
          </a:p>
        </p:txBody>
      </p:sp>
    </p:spTree>
    <p:extLst>
      <p:ext uri="{BB962C8B-B14F-4D97-AF65-F5344CB8AC3E}">
        <p14:creationId xmlns:p14="http://schemas.microsoft.com/office/powerpoint/2010/main" val="2641779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Úlohou ledvin je udržování objemu tekutin. \ledvinami protéká zhruba 20% celkového minutového průtoku, z kterého se v ledvinných  glomerulech filtruje tekutina so </a:t>
            </a:r>
            <a:r>
              <a:rPr lang="cs-CZ" dirty="0" err="1"/>
              <a:t>ledviných</a:t>
            </a:r>
            <a:r>
              <a:rPr lang="cs-CZ" dirty="0"/>
              <a:t> tubulů, která se z nich zpátky vstřebává do krve. Ledviny recirkulují tekutinu a mohou regulovat výdej tekutiny. Ledviny nemohou nahradit ztracený objem, ztráta objemu může být nahrazena pouze příjmem tekutiny zvenčí. Mohou ale snížit vylučování moči a bránit tak dalšímu snižování objemu.  </a:t>
            </a:r>
          </a:p>
          <a:p>
            <a:r>
              <a:rPr lang="cs-CZ" dirty="0"/>
              <a:t>Při zvýšení objemu ledviny zvýší ztráta objemu močí.</a:t>
            </a:r>
          </a:p>
          <a:p>
            <a:r>
              <a:rPr lang="cs-CZ" dirty="0"/>
              <a:t>Ledviny udržují objem dvěma mechanismy. dvěma mechanismy. Prvním je regulace glomerulární filtrace. \pokud objem klesne příliš </a:t>
            </a:r>
            <a:r>
              <a:rPr lang="cs-CZ" dirty="0" err="1"/>
              <a:t>hlubokom</a:t>
            </a:r>
            <a:r>
              <a:rPr lang="cs-CZ" dirty="0"/>
              <a:t> glomerulární filtrace se zastaví. Druhým mechanismem je regulace </a:t>
            </a:r>
            <a:r>
              <a:rPr lang="cs-CZ" dirty="0" err="1"/>
              <a:t>reabsorbce</a:t>
            </a:r>
            <a:r>
              <a:rPr lang="cs-CZ" dirty="0"/>
              <a:t> vody.</a:t>
            </a:r>
            <a:endParaRPr lang="en-US" dirty="0"/>
          </a:p>
        </p:txBody>
      </p:sp>
      <p:sp>
        <p:nvSpPr>
          <p:cNvPr id="4" name="Zástupný symbol pro číslo snímku 3"/>
          <p:cNvSpPr>
            <a:spLocks noGrp="1"/>
          </p:cNvSpPr>
          <p:nvPr>
            <p:ph type="sldNum" sz="quarter" idx="5"/>
          </p:nvPr>
        </p:nvSpPr>
        <p:spPr/>
        <p:txBody>
          <a:bodyPr/>
          <a:lstStyle/>
          <a:p>
            <a:fld id="{F1ACA957-3376-46E5-BB2A-C370FC50ABC8}" type="slidenum">
              <a:rPr lang="en-US" smtClean="0"/>
              <a:t>5</a:t>
            </a:fld>
            <a:endParaRPr lang="en-US"/>
          </a:p>
        </p:txBody>
      </p:sp>
    </p:spTree>
    <p:extLst>
      <p:ext uri="{BB962C8B-B14F-4D97-AF65-F5344CB8AC3E}">
        <p14:creationId xmlns:p14="http://schemas.microsoft.com/office/powerpoint/2010/main" val="2251945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Nefron se skládá z glomerulu, kde probíhá filtrace – zdravé ledviny profiltrují denně 180 litrů tekutiny do tubulů, v proximálním tubulu probíhá resorpce a sekrece látek, z tubulů se </a:t>
            </a:r>
            <a:r>
              <a:rPr lang="cs-CZ" dirty="0" err="1"/>
              <a:t>rezorbuje</a:t>
            </a:r>
            <a:r>
              <a:rPr lang="cs-CZ" dirty="0"/>
              <a:t> zhruba 70% původně profiltrovaného objemu, z proximálního tubulu přechází cca 30% původně profiltrovaného objemu do </a:t>
            </a:r>
            <a:r>
              <a:rPr lang="cs-CZ" dirty="0" err="1"/>
              <a:t>Henleovy</a:t>
            </a:r>
            <a:r>
              <a:rPr lang="cs-CZ" dirty="0"/>
              <a:t> kličky, v ní probíhá resorpce, tak že na výstupu z </a:t>
            </a:r>
            <a:r>
              <a:rPr lang="cs-CZ" dirty="0" err="1"/>
              <a:t>Henleovy</a:t>
            </a:r>
            <a:r>
              <a:rPr lang="cs-CZ" dirty="0"/>
              <a:t> kličky přichází do distálního tubulu přibližně desetina původního glomerulárního filtrátu. Objem a osmolarita moči pak dále závisí na </a:t>
            </a:r>
            <a:r>
              <a:rPr lang="cs-CZ" dirty="0" err="1"/>
              <a:t>resorbčních</a:t>
            </a:r>
            <a:r>
              <a:rPr lang="cs-CZ" dirty="0"/>
              <a:t> a sekrečních procesech v distálním tubulu a ve sběrných kanálcích</a:t>
            </a:r>
            <a:endParaRPr lang="en-US" dirty="0"/>
          </a:p>
        </p:txBody>
      </p:sp>
      <p:sp>
        <p:nvSpPr>
          <p:cNvPr id="4" name="Zástupný symbol pro číslo snímku 3"/>
          <p:cNvSpPr>
            <a:spLocks noGrp="1"/>
          </p:cNvSpPr>
          <p:nvPr>
            <p:ph type="sldNum" sz="quarter" idx="5"/>
          </p:nvPr>
        </p:nvSpPr>
        <p:spPr/>
        <p:txBody>
          <a:bodyPr/>
          <a:lstStyle/>
          <a:p>
            <a:pPr>
              <a:defRPr/>
            </a:pPr>
            <a:fld id="{8D59F5BC-737E-4994-AFD5-948AD60E16F8}" type="slidenum">
              <a:rPr lang="cs-CZ" smtClean="0"/>
              <a:pPr>
                <a:defRPr/>
              </a:pPr>
              <a:t>6</a:t>
            </a:fld>
            <a:endParaRPr lang="cs-CZ"/>
          </a:p>
        </p:txBody>
      </p:sp>
    </p:spTree>
    <p:extLst>
      <p:ext uri="{BB962C8B-B14F-4D97-AF65-F5344CB8AC3E}">
        <p14:creationId xmlns:p14="http://schemas.microsoft.com/office/powerpoint/2010/main" val="1091504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Ledvinné tubuly probíhají kůrou a dření ledvin. </a:t>
            </a:r>
            <a:r>
              <a:rPr lang="cs-CZ" dirty="0" err="1"/>
              <a:t>Intersicium</a:t>
            </a:r>
            <a:r>
              <a:rPr lang="cs-CZ" dirty="0"/>
              <a:t> ledvinné kůry je izotonické s plazmou – osmolarita se pohybuje kolem 300 </a:t>
            </a:r>
            <a:r>
              <a:rPr lang="cs-CZ" dirty="0" err="1"/>
              <a:t>mOsmolů</a:t>
            </a:r>
            <a:r>
              <a:rPr lang="cs-CZ" dirty="0"/>
              <a:t>. Osmolarita dřeně ledvin se postupně zvyšuje až na 1200 </a:t>
            </a:r>
            <a:r>
              <a:rPr lang="cs-CZ" dirty="0" err="1"/>
              <a:t>mOsmolů</a:t>
            </a:r>
            <a:r>
              <a:rPr lang="cs-CZ" dirty="0"/>
              <a:t>. </a:t>
            </a:r>
          </a:p>
          <a:p>
            <a:r>
              <a:rPr lang="cs-CZ" dirty="0"/>
              <a:t>Do proximálního tubulu se filtruje izotonická tekutina. V proximálním tubulu se </a:t>
            </a:r>
            <a:r>
              <a:rPr lang="cs-CZ" dirty="0" err="1"/>
              <a:t>rezorbuje</a:t>
            </a:r>
            <a:r>
              <a:rPr lang="cs-CZ" dirty="0"/>
              <a:t> největší část glomerulárního filtrátu – zhruba 70-75%. To vše probíhá izotonicky a při opouštění proximálního tubulu je osmolarita filtrátu 300  </a:t>
            </a:r>
            <a:r>
              <a:rPr lang="cs-CZ" dirty="0" err="1"/>
              <a:t>mOsm</a:t>
            </a:r>
            <a:r>
              <a:rPr lang="cs-CZ" dirty="0"/>
              <a:t>. V sestupném kanálku </a:t>
            </a:r>
            <a:r>
              <a:rPr lang="cs-CZ" dirty="0" err="1"/>
              <a:t>Henleovy</a:t>
            </a:r>
            <a:r>
              <a:rPr lang="cs-CZ" dirty="0"/>
              <a:t> klička se moč postupně stále více koncentruje. Tlustá vzestupná část </a:t>
            </a:r>
            <a:r>
              <a:rPr lang="cs-CZ" dirty="0" err="1"/>
              <a:t>Henleovy</a:t>
            </a:r>
            <a:r>
              <a:rPr lang="cs-CZ" dirty="0"/>
              <a:t> kličky je neprostupná pro vodu, zato se z ní vstřebávají </a:t>
            </a:r>
            <a:r>
              <a:rPr lang="cs-CZ" dirty="0" err="1"/>
              <a:t>soluty</a:t>
            </a:r>
            <a:r>
              <a:rPr lang="cs-CZ" dirty="0"/>
              <a:t>. Odstraňováním </a:t>
            </a:r>
            <a:r>
              <a:rPr lang="cs-CZ" dirty="0" err="1"/>
              <a:t>solutů</a:t>
            </a:r>
            <a:r>
              <a:rPr lang="cs-CZ" dirty="0"/>
              <a:t> se osmolarita filtrátu snižuje a na </a:t>
            </a:r>
            <a:r>
              <a:rPr lang="cs-CZ" dirty="0" err="1"/>
              <a:t>kon</a:t>
            </a:r>
            <a:r>
              <a:rPr lang="cs-CZ" dirty="0"/>
              <a:t> </a:t>
            </a:r>
            <a:r>
              <a:rPr lang="cs-CZ" dirty="0" err="1"/>
              <a:t>ci</a:t>
            </a:r>
            <a:r>
              <a:rPr lang="cs-CZ" dirty="0"/>
              <a:t> </a:t>
            </a:r>
            <a:r>
              <a:rPr lang="cs-CZ" dirty="0" err="1"/>
              <a:t>Henleovy</a:t>
            </a:r>
            <a:r>
              <a:rPr lang="cs-CZ" dirty="0"/>
              <a:t> kličky přichází do distálního tubulu v kůře ledvin hypotonická moč – osmolarita klesne na 100 </a:t>
            </a:r>
            <a:r>
              <a:rPr lang="cs-CZ" dirty="0" err="1"/>
              <a:t>mOsm</a:t>
            </a:r>
            <a:r>
              <a:rPr lang="cs-CZ" dirty="0"/>
              <a:t>. Propustnost vody a rozpuštěných látek v distální části nefronu je regulována hormony. Osmolarita moči proto závisí na </a:t>
            </a:r>
            <a:r>
              <a:rPr lang="cs-CZ" dirty="0" err="1"/>
              <a:t>reabsorbyi</a:t>
            </a:r>
            <a:r>
              <a:rPr lang="cs-CZ" dirty="0"/>
              <a:t> ve sběracích kanálcích a může se pohybovat od vysoce zředěné hypotonické až ke koncentrované moči – od 50 do 1200 </a:t>
            </a:r>
            <a:r>
              <a:rPr lang="cs-CZ" dirty="0" err="1"/>
              <a:t>mOsm</a:t>
            </a:r>
            <a:r>
              <a:rPr lang="cs-CZ" dirty="0"/>
              <a:t>. V kůře ledvin probíhá </a:t>
            </a:r>
            <a:r>
              <a:rPr lang="cs-CZ" dirty="0" err="1"/>
              <a:t>reabsorbce</a:t>
            </a:r>
            <a:r>
              <a:rPr lang="cs-CZ" dirty="0"/>
              <a:t> </a:t>
            </a:r>
            <a:r>
              <a:rPr lang="cs-CZ" dirty="0" err="1"/>
              <a:t>izoosmolární</a:t>
            </a:r>
            <a:r>
              <a:rPr lang="cs-CZ" dirty="0"/>
              <a:t> tekutiny – v proximálním tubulu pod vlivem angiotenzinu a sympatických nervových zakončení, ve spojovacích a sběracích </a:t>
            </a:r>
            <a:r>
              <a:rPr lang="cs-CZ" dirty="0" err="1"/>
              <a:t>kanálcího</a:t>
            </a:r>
            <a:r>
              <a:rPr lang="cs-CZ" dirty="0"/>
              <a:t> korové části distálního </a:t>
            </a:r>
            <a:r>
              <a:rPr lang="cs-CZ" dirty="0" err="1"/>
              <a:t>nevronu</a:t>
            </a:r>
            <a:r>
              <a:rPr lang="cs-CZ" dirty="0"/>
              <a:t> pod vlivem aldosteronu. Ve dřeni probíhá variabilní </a:t>
            </a:r>
            <a:r>
              <a:rPr lang="cs-CZ" dirty="0" err="1"/>
              <a:t>reabsorbce</a:t>
            </a:r>
            <a:r>
              <a:rPr lang="cs-CZ" dirty="0"/>
              <a:t> vody a </a:t>
            </a:r>
            <a:r>
              <a:rPr lang="cs-CZ" dirty="0" err="1"/>
              <a:t>solutů</a:t>
            </a:r>
            <a:r>
              <a:rPr lang="cs-CZ" dirty="0"/>
              <a:t>. </a:t>
            </a:r>
            <a:r>
              <a:rPr lang="cs-CZ" dirty="0" err="1"/>
              <a:t>Vstřevávání</a:t>
            </a:r>
            <a:r>
              <a:rPr lang="cs-CZ" dirty="0"/>
              <a:t> vody závisí na </a:t>
            </a:r>
            <a:r>
              <a:rPr lang="cs-CZ" dirty="0" err="1"/>
              <a:t>andtdiuretickém</a:t>
            </a:r>
            <a:r>
              <a:rPr lang="cs-CZ" dirty="0"/>
              <a:t> hormonu, který </a:t>
            </a:r>
            <a:r>
              <a:rPr lang="cs-CZ" dirty="0" err="1"/>
              <a:t>rzvyšuje</a:t>
            </a:r>
            <a:r>
              <a:rPr lang="cs-CZ" dirty="0"/>
              <a:t> propustnost sběracího kanálku pro vodu. Při vysoké hladině ADH voda podle osmotického gradientu </a:t>
            </a:r>
            <a:r>
              <a:rPr lang="cs-CZ" dirty="0" err="1"/>
              <a:t>reabsorbuje</a:t>
            </a:r>
            <a:r>
              <a:rPr lang="cs-CZ" dirty="0"/>
              <a:t> do </a:t>
            </a:r>
            <a:r>
              <a:rPr lang="cs-CZ" dirty="0" err="1"/>
              <a:t>hyperosmolární</a:t>
            </a:r>
            <a:r>
              <a:rPr lang="cs-CZ" dirty="0"/>
              <a:t> dřeně ledvin a vylučuje se malé množství vysoce </a:t>
            </a:r>
            <a:r>
              <a:rPr lang="cs-CZ" dirty="0" err="1"/>
              <a:t>koncentorované</a:t>
            </a:r>
            <a:r>
              <a:rPr lang="cs-CZ" dirty="0"/>
              <a:t> moči s vysokou osmolaritou.</a:t>
            </a:r>
            <a:endParaRPr lang="en-US" dirty="0"/>
          </a:p>
        </p:txBody>
      </p:sp>
      <p:sp>
        <p:nvSpPr>
          <p:cNvPr id="4" name="Zástupný symbol pro číslo snímku 3"/>
          <p:cNvSpPr>
            <a:spLocks noGrp="1"/>
          </p:cNvSpPr>
          <p:nvPr>
            <p:ph type="sldNum" sz="quarter" idx="5"/>
          </p:nvPr>
        </p:nvSpPr>
        <p:spPr/>
        <p:txBody>
          <a:bodyPr/>
          <a:lstStyle/>
          <a:p>
            <a:fld id="{F1ACA957-3376-46E5-BB2A-C370FC50ABC8}" type="slidenum">
              <a:rPr lang="en-US" smtClean="0"/>
              <a:t>7</a:t>
            </a:fld>
            <a:endParaRPr lang="en-US"/>
          </a:p>
        </p:txBody>
      </p:sp>
    </p:spTree>
    <p:extLst>
      <p:ext uri="{BB962C8B-B14F-4D97-AF65-F5344CB8AC3E}">
        <p14:creationId xmlns:p14="http://schemas.microsoft.com/office/powerpoint/2010/main" val="2894863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Dření ledvin prochází </a:t>
            </a:r>
            <a:r>
              <a:rPr lang="cs-CZ" dirty="0" err="1"/>
              <a:t>Henleova</a:t>
            </a:r>
            <a:r>
              <a:rPr lang="cs-CZ" dirty="0"/>
              <a:t> klička obklopená dlouhými kapilárními cévami nazývanými </a:t>
            </a:r>
            <a:r>
              <a:rPr lang="cs-CZ" dirty="0" err="1"/>
              <a:t>vasa</a:t>
            </a:r>
            <a:r>
              <a:rPr lang="cs-CZ" dirty="0"/>
              <a:t> </a:t>
            </a:r>
            <a:r>
              <a:rPr lang="cs-CZ" dirty="0" err="1"/>
              <a:t>recta</a:t>
            </a:r>
            <a:r>
              <a:rPr lang="cs-CZ" dirty="0"/>
              <a:t>. Proud krve v nich jde v opačném směru než  proud filtrátu v </a:t>
            </a:r>
            <a:r>
              <a:rPr lang="cs-CZ" dirty="0" err="1"/>
              <a:t>Henleově</a:t>
            </a:r>
            <a:r>
              <a:rPr lang="cs-CZ" dirty="0"/>
              <a:t> kličce. Mezi těmito cévami a kanálkem dochází k výměně vody a </a:t>
            </a:r>
            <a:r>
              <a:rPr lang="cs-CZ" dirty="0" err="1"/>
              <a:t>solutů</a:t>
            </a:r>
            <a:r>
              <a:rPr lang="cs-CZ" dirty="0"/>
              <a:t> podle koncentračního a osmotického gradientu. Navíc, mezi sestupnými a vzestupnými kapilárami </a:t>
            </a:r>
            <a:r>
              <a:rPr lang="cs-CZ" dirty="0" err="1"/>
              <a:t>Vasa</a:t>
            </a:r>
            <a:r>
              <a:rPr lang="cs-CZ" dirty="0"/>
              <a:t> </a:t>
            </a:r>
            <a:r>
              <a:rPr lang="cs-CZ" dirty="0" err="1"/>
              <a:t>recta</a:t>
            </a:r>
            <a:r>
              <a:rPr lang="cs-CZ" dirty="0"/>
              <a:t> je malá vzdálenost, což umožňuje aby mezi oběma větvemi těchto cév také docházelo k difúzi </a:t>
            </a:r>
            <a:r>
              <a:rPr lang="cs-CZ" dirty="0" err="1"/>
              <a:t>solutů</a:t>
            </a:r>
            <a:r>
              <a:rPr lang="cs-CZ" dirty="0"/>
              <a:t> a vody.</a:t>
            </a:r>
          </a:p>
          <a:p>
            <a:endParaRPr lang="cs-CZ" dirty="0"/>
          </a:p>
          <a:p>
            <a:r>
              <a:rPr lang="cs-CZ" dirty="0"/>
              <a:t>Význam protiproudového mechanismus je možné vysvětlit na principu přenosu tepla v končetinách. Pokud </a:t>
            </a:r>
            <a:r>
              <a:rPr lang="cs-CZ" dirty="0" err="1"/>
              <a:t>nejjsou</a:t>
            </a:r>
            <a:r>
              <a:rPr lang="cs-CZ" dirty="0"/>
              <a:t> artérie i žíly daleko od sebe, teplo se odvádí do vnějšího prostředí. Jiná situace nastane, pokud je arteriální a venózní část řečiště blízko sebe. Pak teplá krev, přicházející do končetiny ohřívá chladnou venózní krev a organismus neztrácí teplo. </a:t>
            </a:r>
          </a:p>
          <a:p>
            <a:r>
              <a:rPr lang="cs-CZ" dirty="0"/>
              <a:t>¨</a:t>
            </a:r>
          </a:p>
          <a:p>
            <a:r>
              <a:rPr lang="cs-CZ" dirty="0"/>
              <a:t>Tento mechanismus např, umožňuje brodivým ptákům dlouhodobý pobyt ve studené vodě.</a:t>
            </a:r>
          </a:p>
          <a:p>
            <a:endParaRPr lang="cs-CZ" dirty="0"/>
          </a:p>
          <a:p>
            <a:r>
              <a:rPr lang="cs-CZ" dirty="0"/>
              <a:t>.</a:t>
            </a:r>
            <a:endParaRPr lang="en-US" dirty="0"/>
          </a:p>
        </p:txBody>
      </p:sp>
      <p:sp>
        <p:nvSpPr>
          <p:cNvPr id="4" name="Zástupný symbol pro číslo snímku 3"/>
          <p:cNvSpPr>
            <a:spLocks noGrp="1"/>
          </p:cNvSpPr>
          <p:nvPr>
            <p:ph type="sldNum" sz="quarter" idx="5"/>
          </p:nvPr>
        </p:nvSpPr>
        <p:spPr/>
        <p:txBody>
          <a:bodyPr/>
          <a:lstStyle/>
          <a:p>
            <a:fld id="{F1ACA957-3376-46E5-BB2A-C370FC50ABC8}" type="slidenum">
              <a:rPr lang="en-US" smtClean="0"/>
              <a:t>8</a:t>
            </a:fld>
            <a:endParaRPr lang="en-US"/>
          </a:p>
        </p:txBody>
      </p:sp>
    </p:spTree>
    <p:extLst>
      <p:ext uri="{BB962C8B-B14F-4D97-AF65-F5344CB8AC3E}">
        <p14:creationId xmlns:p14="http://schemas.microsoft.com/office/powerpoint/2010/main" val="392559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 ledvinách protiproudový mechanismus umožňuje že krev ve </a:t>
            </a:r>
            <a:r>
              <a:rPr lang="cs-CZ" dirty="0" err="1"/>
              <a:t>vasa</a:t>
            </a:r>
            <a:r>
              <a:rPr lang="cs-CZ" dirty="0"/>
              <a:t> rekta v průběhu sestupné části přijímají podle koncentračního gradientu ze dřeně </a:t>
            </a:r>
            <a:r>
              <a:rPr lang="cs-CZ" dirty="0" err="1"/>
              <a:t>soluty</a:t>
            </a:r>
            <a:r>
              <a:rPr lang="cs-CZ" dirty="0"/>
              <a:t> (Na, K, a chloridy, které </a:t>
            </a:r>
            <a:r>
              <a:rPr lang="cs-CZ" dirty="0" err="1"/>
              <a:t>reabsorbuje</a:t>
            </a:r>
            <a:r>
              <a:rPr lang="cs-CZ" dirty="0"/>
              <a:t> tlusté vzestupné raménko </a:t>
            </a:r>
            <a:r>
              <a:rPr lang="cs-CZ" dirty="0" err="1"/>
              <a:t>Henleovy</a:t>
            </a:r>
            <a:r>
              <a:rPr lang="cs-CZ" dirty="0"/>
              <a:t> kličky. Sestupná část </a:t>
            </a:r>
            <a:r>
              <a:rPr lang="cs-CZ" dirty="0" err="1"/>
              <a:t>vasa</a:t>
            </a:r>
            <a:r>
              <a:rPr lang="cs-CZ" dirty="0"/>
              <a:t> </a:t>
            </a:r>
            <a:r>
              <a:rPr lang="cs-CZ" dirty="0" err="1"/>
              <a:t>recta</a:t>
            </a:r>
            <a:r>
              <a:rPr lang="cs-CZ" dirty="0"/>
              <a:t> se stává postupně hypertonickou. Voda podle osmotického gradientu se přesouvá do vzestupného raménka </a:t>
            </a:r>
            <a:r>
              <a:rPr lang="cs-CZ" dirty="0" err="1"/>
              <a:t>vas</a:t>
            </a:r>
            <a:r>
              <a:rPr lang="cs-CZ" dirty="0"/>
              <a:t> </a:t>
            </a:r>
            <a:r>
              <a:rPr lang="cs-CZ" dirty="0" err="1"/>
              <a:t>afferens</a:t>
            </a:r>
            <a:r>
              <a:rPr lang="cs-CZ" dirty="0"/>
              <a:t>.</a:t>
            </a:r>
          </a:p>
          <a:p>
            <a:endParaRPr lang="cs-CZ" dirty="0"/>
          </a:p>
          <a:p>
            <a:r>
              <a:rPr lang="cs-CZ" dirty="0"/>
              <a:t>Zároveň filtrát vstupující do sestupné části </a:t>
            </a:r>
            <a:r>
              <a:rPr lang="cs-CZ" dirty="0" err="1"/>
              <a:t>Henleovy</a:t>
            </a:r>
            <a:r>
              <a:rPr lang="cs-CZ" dirty="0"/>
              <a:t> kličky postupně ztrácí vodu, která podle osmotického gradientu přechází do hypertonického </a:t>
            </a:r>
            <a:r>
              <a:rPr lang="cs-CZ" dirty="0" err="1"/>
              <a:t>intersticia</a:t>
            </a:r>
            <a:r>
              <a:rPr lang="cs-CZ" dirty="0"/>
              <a:t> dřeně ledvin a filtrát se </a:t>
            </a:r>
            <a:r>
              <a:rPr lang="cs-CZ" dirty="0" err="1"/>
              <a:t>postupnš</a:t>
            </a:r>
            <a:r>
              <a:rPr lang="cs-CZ" dirty="0"/>
              <a:t> koncentruje .  Voda z dřeně přechází do vzestupného raménka </a:t>
            </a:r>
            <a:r>
              <a:rPr lang="cs-CZ" dirty="0" err="1"/>
              <a:t>vasa</a:t>
            </a:r>
            <a:r>
              <a:rPr lang="cs-CZ" dirty="0"/>
              <a:t> </a:t>
            </a:r>
            <a:r>
              <a:rPr lang="cs-CZ" dirty="0" err="1"/>
              <a:t>recta</a:t>
            </a:r>
            <a:r>
              <a:rPr lang="cs-CZ" dirty="0"/>
              <a:t>, která zřeďuje krev.</a:t>
            </a:r>
          </a:p>
          <a:p>
            <a:endParaRPr lang="cs-CZ" dirty="0"/>
          </a:p>
          <a:p>
            <a:r>
              <a:rPr lang="cs-CZ" dirty="0"/>
              <a:t>Krev vzestupným raménkem </a:t>
            </a:r>
            <a:r>
              <a:rPr lang="cs-CZ" dirty="0" err="1"/>
              <a:t>vasa</a:t>
            </a:r>
            <a:r>
              <a:rPr lang="cs-CZ" dirty="0"/>
              <a:t> </a:t>
            </a:r>
            <a:r>
              <a:rPr lang="cs-CZ" dirty="0" err="1"/>
              <a:t>recta</a:t>
            </a:r>
            <a:r>
              <a:rPr lang="cs-CZ" dirty="0"/>
              <a:t> opouští </a:t>
            </a:r>
            <a:r>
              <a:rPr lang="cs-CZ" dirty="0" err="1"/>
              <a:t>Henleovu</a:t>
            </a:r>
            <a:r>
              <a:rPr lang="cs-CZ" dirty="0"/>
              <a:t> kličku spolu s vodou a </a:t>
            </a:r>
            <a:r>
              <a:rPr lang="cs-CZ" dirty="0" err="1"/>
              <a:t>rezorbovanými</a:t>
            </a:r>
            <a:r>
              <a:rPr lang="cs-CZ" dirty="0"/>
              <a:t> ionty. Osmolarita krve opouštějící </a:t>
            </a:r>
            <a:r>
              <a:rPr lang="cs-CZ" dirty="0" err="1"/>
              <a:t>hyperosmotickou</a:t>
            </a:r>
            <a:r>
              <a:rPr lang="cs-CZ" dirty="0"/>
              <a:t> dřeň je opět </a:t>
            </a:r>
            <a:r>
              <a:rPr lang="cs-CZ" dirty="0" err="1"/>
              <a:t>izoosmotická</a:t>
            </a:r>
            <a:r>
              <a:rPr lang="cs-CZ" dirty="0"/>
              <a:t> stejně jako krev ve </a:t>
            </a:r>
            <a:r>
              <a:rPr lang="cs-CZ" dirty="0" err="1"/>
              <a:t>vasa</a:t>
            </a:r>
            <a:r>
              <a:rPr lang="cs-CZ" dirty="0"/>
              <a:t> </a:t>
            </a:r>
            <a:r>
              <a:rPr lang="cs-CZ" dirty="0" err="1"/>
              <a:t>recta</a:t>
            </a:r>
            <a:r>
              <a:rPr lang="cs-CZ" dirty="0"/>
              <a:t> na vstupu.</a:t>
            </a:r>
          </a:p>
          <a:p>
            <a:endParaRPr lang="cs-CZ" dirty="0"/>
          </a:p>
          <a:p>
            <a:r>
              <a:rPr lang="cs-CZ" dirty="0"/>
              <a:t>Motorem, který způsobuje </a:t>
            </a:r>
            <a:r>
              <a:rPr lang="cs-CZ" dirty="0" err="1"/>
              <a:t>hypertonicitu</a:t>
            </a:r>
            <a:r>
              <a:rPr lang="cs-CZ" dirty="0"/>
              <a:t> dřeně ledvin je </a:t>
            </a:r>
            <a:r>
              <a:rPr lang="cs-CZ" dirty="0" err="1"/>
              <a:t>zvestupné</a:t>
            </a:r>
            <a:r>
              <a:rPr lang="cs-CZ" dirty="0"/>
              <a:t> raménko </a:t>
            </a:r>
            <a:r>
              <a:rPr lang="cs-CZ" dirty="0" err="1"/>
              <a:t>Henleovy</a:t>
            </a:r>
            <a:r>
              <a:rPr lang="cs-CZ" dirty="0"/>
              <a:t> kličky. Vzestupné raménko z filtrátu postupně vypumpovává ionty Na+, K+ a Cl- a filtrát na výstupu z </a:t>
            </a:r>
            <a:r>
              <a:rPr lang="cs-CZ" dirty="0" err="1"/>
              <a:t>Henlovy</a:t>
            </a:r>
            <a:r>
              <a:rPr lang="cs-CZ" dirty="0"/>
              <a:t> kličky se stává hypotonickým.</a:t>
            </a:r>
          </a:p>
          <a:p>
            <a:endParaRPr lang="cs-CZ" dirty="0"/>
          </a:p>
          <a:p>
            <a:r>
              <a:rPr lang="cs-CZ" dirty="0"/>
              <a:t>Do vzestupného raménka </a:t>
            </a:r>
            <a:r>
              <a:rPr lang="cs-CZ" dirty="0" err="1"/>
              <a:t>přitéhá</a:t>
            </a:r>
            <a:r>
              <a:rPr lang="cs-CZ" dirty="0"/>
              <a:t> filtrát s vysokou osmolaritou. Buňky aktivně transportují ionty sodíku, draslíku a chloridů z </a:t>
            </a:r>
            <a:r>
              <a:rPr lang="cs-CZ" dirty="0" err="1"/>
              <a:t>lumina</a:t>
            </a:r>
            <a:r>
              <a:rPr lang="cs-CZ" dirty="0"/>
              <a:t> kanálku do dřeně ledvin. </a:t>
            </a:r>
          </a:p>
          <a:p>
            <a:endParaRPr lang="cs-CZ" dirty="0"/>
          </a:p>
          <a:p>
            <a:r>
              <a:rPr lang="cs-CZ" dirty="0"/>
              <a:t>Protože tato část kanálku je nepropustná pro vodu, voda nemůže následovat </a:t>
            </a:r>
            <a:r>
              <a:rPr lang="cs-CZ" dirty="0" err="1"/>
              <a:t>soluty</a:t>
            </a:r>
            <a:r>
              <a:rPr lang="cs-CZ" dirty="0"/>
              <a:t> a osmolarita filtrátu v kanálku se snižuje. </a:t>
            </a:r>
          </a:p>
          <a:p>
            <a:endParaRPr lang="cs-CZ"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cs-CZ" dirty="0"/>
              <a:t>Na konci  vzestupného kanálku </a:t>
            </a:r>
            <a:r>
              <a:rPr lang="cs-CZ" dirty="0" err="1"/>
              <a:t>Henleovu</a:t>
            </a:r>
            <a:r>
              <a:rPr lang="cs-CZ" dirty="0"/>
              <a:t> kličku opouští hypotonická moč.</a:t>
            </a:r>
          </a:p>
          <a:p>
            <a:endParaRPr lang="cs-CZ" dirty="0"/>
          </a:p>
          <a:p>
            <a:endParaRPr lang="cs-CZ" dirty="0"/>
          </a:p>
          <a:p>
            <a:r>
              <a:rPr lang="cs-CZ" dirty="0"/>
              <a:t>Pro řízení objemu se uplatňuje především renin-angiotenzin- aldosteronový systém a </a:t>
            </a:r>
            <a:r>
              <a:rPr lang="cs-CZ" dirty="0" err="1"/>
              <a:t>natriuretické</a:t>
            </a:r>
            <a:r>
              <a:rPr lang="cs-CZ" dirty="0"/>
              <a:t> peptidy, pro řízení osmolarity se uplatňuje především </a:t>
            </a:r>
            <a:r>
              <a:rPr lang="cs-CZ" dirty="0" err="1"/>
              <a:t>andidiuretický</a:t>
            </a:r>
            <a:r>
              <a:rPr lang="cs-CZ" dirty="0"/>
              <a:t> hormon, neboli vazopresin (někdy se mu také říká arginin-vazopresin – zkratka AVP)</a:t>
            </a:r>
          </a:p>
          <a:p>
            <a:endParaRPr lang="cs-CZ" dirty="0"/>
          </a:p>
        </p:txBody>
      </p:sp>
      <p:sp>
        <p:nvSpPr>
          <p:cNvPr id="4" name="Zástupný symbol pro číslo snímku 3"/>
          <p:cNvSpPr>
            <a:spLocks noGrp="1"/>
          </p:cNvSpPr>
          <p:nvPr>
            <p:ph type="sldNum" sz="quarter" idx="5"/>
          </p:nvPr>
        </p:nvSpPr>
        <p:spPr/>
        <p:txBody>
          <a:bodyPr/>
          <a:lstStyle/>
          <a:p>
            <a:fld id="{F1ACA957-3376-46E5-BB2A-C370FC50ABC8}" type="slidenum">
              <a:rPr lang="en-US" smtClean="0"/>
              <a:t>9</a:t>
            </a:fld>
            <a:endParaRPr lang="en-US"/>
          </a:p>
        </p:txBody>
      </p:sp>
    </p:spTree>
    <p:extLst>
      <p:ext uri="{BB962C8B-B14F-4D97-AF65-F5344CB8AC3E}">
        <p14:creationId xmlns:p14="http://schemas.microsoft.com/office/powerpoint/2010/main" val="3011098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AF0904-CDBE-88F9-E5D0-E3D84EA1BC9B}"/>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EC8D63B2-DFA8-60A3-0BC6-2506C11B49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8E693BEC-1609-6323-1490-FA9A48D4AF01}"/>
              </a:ext>
            </a:extLst>
          </p:cNvPr>
          <p:cNvSpPr>
            <a:spLocks noGrp="1"/>
          </p:cNvSpPr>
          <p:nvPr>
            <p:ph type="dt" sz="half" idx="10"/>
          </p:nvPr>
        </p:nvSpPr>
        <p:spPr/>
        <p:txBody>
          <a:bodyPr/>
          <a:lstStyle/>
          <a:p>
            <a:fld id="{365ECC10-C555-476E-932B-9EE0FFE00777}" type="datetimeFigureOut">
              <a:rPr lang="cs-CZ" smtClean="0"/>
              <a:t>27.10.2025</a:t>
            </a:fld>
            <a:endParaRPr lang="cs-CZ"/>
          </a:p>
        </p:txBody>
      </p:sp>
      <p:sp>
        <p:nvSpPr>
          <p:cNvPr id="5" name="Zástupný symbol pro zápatí 4">
            <a:extLst>
              <a:ext uri="{FF2B5EF4-FFF2-40B4-BE49-F238E27FC236}">
                <a16:creationId xmlns:a16="http://schemas.microsoft.com/office/drawing/2014/main" id="{A35C0BA9-20E0-FF01-C41D-0481ED265147}"/>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FC319FC7-3F95-24EE-3D08-B1F1562E0224}"/>
              </a:ext>
            </a:extLst>
          </p:cNvPr>
          <p:cNvSpPr>
            <a:spLocks noGrp="1"/>
          </p:cNvSpPr>
          <p:nvPr>
            <p:ph type="sldNum" sz="quarter" idx="12"/>
          </p:nvPr>
        </p:nvSpPr>
        <p:spPr/>
        <p:txBody>
          <a:bodyPr/>
          <a:lstStyle/>
          <a:p>
            <a:fld id="{69003E1C-3418-4A58-8D2D-A2CC977DE913}" type="slidenum">
              <a:rPr lang="cs-CZ" smtClean="0"/>
              <a:t>‹#›</a:t>
            </a:fld>
            <a:endParaRPr lang="cs-CZ"/>
          </a:p>
        </p:txBody>
      </p:sp>
    </p:spTree>
    <p:extLst>
      <p:ext uri="{BB962C8B-B14F-4D97-AF65-F5344CB8AC3E}">
        <p14:creationId xmlns:p14="http://schemas.microsoft.com/office/powerpoint/2010/main" val="2027256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FBD676-1F26-731A-BA70-400EFC2751DD}"/>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3DCE1494-42EF-02F4-FA61-16AFEFDB8C4F}"/>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FF52E9EE-E1B4-2872-A239-A0A814942058}"/>
              </a:ext>
            </a:extLst>
          </p:cNvPr>
          <p:cNvSpPr>
            <a:spLocks noGrp="1"/>
          </p:cNvSpPr>
          <p:nvPr>
            <p:ph type="dt" sz="half" idx="10"/>
          </p:nvPr>
        </p:nvSpPr>
        <p:spPr/>
        <p:txBody>
          <a:bodyPr/>
          <a:lstStyle/>
          <a:p>
            <a:fld id="{365ECC10-C555-476E-932B-9EE0FFE00777}" type="datetimeFigureOut">
              <a:rPr lang="cs-CZ" smtClean="0"/>
              <a:t>27.10.2025</a:t>
            </a:fld>
            <a:endParaRPr lang="cs-CZ"/>
          </a:p>
        </p:txBody>
      </p:sp>
      <p:sp>
        <p:nvSpPr>
          <p:cNvPr id="5" name="Zástupný symbol pro zápatí 4">
            <a:extLst>
              <a:ext uri="{FF2B5EF4-FFF2-40B4-BE49-F238E27FC236}">
                <a16:creationId xmlns:a16="http://schemas.microsoft.com/office/drawing/2014/main" id="{0E81535A-C3EE-84D2-6279-EB0BDC937A3D}"/>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FD41FA7-51A5-61FF-3B81-1C57057FD762}"/>
              </a:ext>
            </a:extLst>
          </p:cNvPr>
          <p:cNvSpPr>
            <a:spLocks noGrp="1"/>
          </p:cNvSpPr>
          <p:nvPr>
            <p:ph type="sldNum" sz="quarter" idx="12"/>
          </p:nvPr>
        </p:nvSpPr>
        <p:spPr/>
        <p:txBody>
          <a:bodyPr/>
          <a:lstStyle/>
          <a:p>
            <a:fld id="{69003E1C-3418-4A58-8D2D-A2CC977DE913}" type="slidenum">
              <a:rPr lang="cs-CZ" smtClean="0"/>
              <a:t>‹#›</a:t>
            </a:fld>
            <a:endParaRPr lang="cs-CZ"/>
          </a:p>
        </p:txBody>
      </p:sp>
    </p:spTree>
    <p:extLst>
      <p:ext uri="{BB962C8B-B14F-4D97-AF65-F5344CB8AC3E}">
        <p14:creationId xmlns:p14="http://schemas.microsoft.com/office/powerpoint/2010/main" val="1060608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198AA09A-541D-6BEB-E4D0-0EEB6885A4E8}"/>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03DED4C4-4223-21B5-C9B0-AF01DEDBB6F3}"/>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7BBF8571-BB6F-A882-28F3-0975D9608102}"/>
              </a:ext>
            </a:extLst>
          </p:cNvPr>
          <p:cNvSpPr>
            <a:spLocks noGrp="1"/>
          </p:cNvSpPr>
          <p:nvPr>
            <p:ph type="dt" sz="half" idx="10"/>
          </p:nvPr>
        </p:nvSpPr>
        <p:spPr/>
        <p:txBody>
          <a:bodyPr/>
          <a:lstStyle/>
          <a:p>
            <a:fld id="{365ECC10-C555-476E-932B-9EE0FFE00777}" type="datetimeFigureOut">
              <a:rPr lang="cs-CZ" smtClean="0"/>
              <a:t>27.10.2025</a:t>
            </a:fld>
            <a:endParaRPr lang="cs-CZ"/>
          </a:p>
        </p:txBody>
      </p:sp>
      <p:sp>
        <p:nvSpPr>
          <p:cNvPr id="5" name="Zástupný symbol pro zápatí 4">
            <a:extLst>
              <a:ext uri="{FF2B5EF4-FFF2-40B4-BE49-F238E27FC236}">
                <a16:creationId xmlns:a16="http://schemas.microsoft.com/office/drawing/2014/main" id="{3866F01A-29C4-0E47-958C-A822E3F675B1}"/>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16347F3-2CA8-B127-D6F0-CCE3A3A9311A}"/>
              </a:ext>
            </a:extLst>
          </p:cNvPr>
          <p:cNvSpPr>
            <a:spLocks noGrp="1"/>
          </p:cNvSpPr>
          <p:nvPr>
            <p:ph type="sldNum" sz="quarter" idx="12"/>
          </p:nvPr>
        </p:nvSpPr>
        <p:spPr/>
        <p:txBody>
          <a:bodyPr/>
          <a:lstStyle/>
          <a:p>
            <a:fld id="{69003E1C-3418-4A58-8D2D-A2CC977DE913}" type="slidenum">
              <a:rPr lang="cs-CZ" smtClean="0"/>
              <a:t>‹#›</a:t>
            </a:fld>
            <a:endParaRPr lang="cs-CZ"/>
          </a:p>
        </p:txBody>
      </p:sp>
    </p:spTree>
    <p:extLst>
      <p:ext uri="{BB962C8B-B14F-4D97-AF65-F5344CB8AC3E}">
        <p14:creationId xmlns:p14="http://schemas.microsoft.com/office/powerpoint/2010/main" val="1330408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15566F-DDCA-B51D-0C79-BB2C4F72CA69}"/>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2EB42FF7-C5F7-3224-27AB-C527050CD972}"/>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B85010C7-C45D-1BD6-5841-332672E17CE2}"/>
              </a:ext>
            </a:extLst>
          </p:cNvPr>
          <p:cNvSpPr>
            <a:spLocks noGrp="1"/>
          </p:cNvSpPr>
          <p:nvPr>
            <p:ph type="dt" sz="half" idx="10"/>
          </p:nvPr>
        </p:nvSpPr>
        <p:spPr/>
        <p:txBody>
          <a:bodyPr/>
          <a:lstStyle/>
          <a:p>
            <a:fld id="{365ECC10-C555-476E-932B-9EE0FFE00777}" type="datetimeFigureOut">
              <a:rPr lang="cs-CZ" smtClean="0"/>
              <a:t>27.10.2025</a:t>
            </a:fld>
            <a:endParaRPr lang="cs-CZ"/>
          </a:p>
        </p:txBody>
      </p:sp>
      <p:sp>
        <p:nvSpPr>
          <p:cNvPr id="5" name="Zástupný symbol pro zápatí 4">
            <a:extLst>
              <a:ext uri="{FF2B5EF4-FFF2-40B4-BE49-F238E27FC236}">
                <a16:creationId xmlns:a16="http://schemas.microsoft.com/office/drawing/2014/main" id="{B57BC325-7D08-5C36-99FA-4F429523BDC7}"/>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7E0E102B-CEC2-6459-076C-849802A39FA4}"/>
              </a:ext>
            </a:extLst>
          </p:cNvPr>
          <p:cNvSpPr>
            <a:spLocks noGrp="1"/>
          </p:cNvSpPr>
          <p:nvPr>
            <p:ph type="sldNum" sz="quarter" idx="12"/>
          </p:nvPr>
        </p:nvSpPr>
        <p:spPr/>
        <p:txBody>
          <a:bodyPr/>
          <a:lstStyle/>
          <a:p>
            <a:fld id="{69003E1C-3418-4A58-8D2D-A2CC977DE913}" type="slidenum">
              <a:rPr lang="cs-CZ" smtClean="0"/>
              <a:t>‹#›</a:t>
            </a:fld>
            <a:endParaRPr lang="cs-CZ"/>
          </a:p>
        </p:txBody>
      </p:sp>
    </p:spTree>
    <p:extLst>
      <p:ext uri="{BB962C8B-B14F-4D97-AF65-F5344CB8AC3E}">
        <p14:creationId xmlns:p14="http://schemas.microsoft.com/office/powerpoint/2010/main" val="2719414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16CA97-4EF9-B2A3-5057-E94F303E5026}"/>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0333B41D-F858-1326-DBD5-A6C52DACE8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53A52A76-C0ED-5F0D-641C-F32D4E4FA0F7}"/>
              </a:ext>
            </a:extLst>
          </p:cNvPr>
          <p:cNvSpPr>
            <a:spLocks noGrp="1"/>
          </p:cNvSpPr>
          <p:nvPr>
            <p:ph type="dt" sz="half" idx="10"/>
          </p:nvPr>
        </p:nvSpPr>
        <p:spPr/>
        <p:txBody>
          <a:bodyPr/>
          <a:lstStyle/>
          <a:p>
            <a:fld id="{365ECC10-C555-476E-932B-9EE0FFE00777}" type="datetimeFigureOut">
              <a:rPr lang="cs-CZ" smtClean="0"/>
              <a:t>27.10.2025</a:t>
            </a:fld>
            <a:endParaRPr lang="cs-CZ"/>
          </a:p>
        </p:txBody>
      </p:sp>
      <p:sp>
        <p:nvSpPr>
          <p:cNvPr id="5" name="Zástupný symbol pro zápatí 4">
            <a:extLst>
              <a:ext uri="{FF2B5EF4-FFF2-40B4-BE49-F238E27FC236}">
                <a16:creationId xmlns:a16="http://schemas.microsoft.com/office/drawing/2014/main" id="{0B1D9CF5-1E63-3A1C-9E8C-78AF78A727E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F2CE1198-B773-2B38-007F-95C7F1EB3650}"/>
              </a:ext>
            </a:extLst>
          </p:cNvPr>
          <p:cNvSpPr>
            <a:spLocks noGrp="1"/>
          </p:cNvSpPr>
          <p:nvPr>
            <p:ph type="sldNum" sz="quarter" idx="12"/>
          </p:nvPr>
        </p:nvSpPr>
        <p:spPr/>
        <p:txBody>
          <a:bodyPr/>
          <a:lstStyle/>
          <a:p>
            <a:fld id="{69003E1C-3418-4A58-8D2D-A2CC977DE913}" type="slidenum">
              <a:rPr lang="cs-CZ" smtClean="0"/>
              <a:t>‹#›</a:t>
            </a:fld>
            <a:endParaRPr lang="cs-CZ"/>
          </a:p>
        </p:txBody>
      </p:sp>
    </p:spTree>
    <p:extLst>
      <p:ext uri="{BB962C8B-B14F-4D97-AF65-F5344CB8AC3E}">
        <p14:creationId xmlns:p14="http://schemas.microsoft.com/office/powerpoint/2010/main" val="3165232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8F98AB2-B818-70F7-0AF2-BCE798CAFC49}"/>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D62C0360-1760-0099-58A7-66B11282889C}"/>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E9ED0E4B-785A-96B9-EAFF-AFE3181878A1}"/>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76F5A145-B86D-E3FB-0857-AE0857D46736}"/>
              </a:ext>
            </a:extLst>
          </p:cNvPr>
          <p:cNvSpPr>
            <a:spLocks noGrp="1"/>
          </p:cNvSpPr>
          <p:nvPr>
            <p:ph type="dt" sz="half" idx="10"/>
          </p:nvPr>
        </p:nvSpPr>
        <p:spPr/>
        <p:txBody>
          <a:bodyPr/>
          <a:lstStyle/>
          <a:p>
            <a:fld id="{365ECC10-C555-476E-932B-9EE0FFE00777}" type="datetimeFigureOut">
              <a:rPr lang="cs-CZ" smtClean="0"/>
              <a:t>27.10.2025</a:t>
            </a:fld>
            <a:endParaRPr lang="cs-CZ"/>
          </a:p>
        </p:txBody>
      </p:sp>
      <p:sp>
        <p:nvSpPr>
          <p:cNvPr id="6" name="Zástupný symbol pro zápatí 5">
            <a:extLst>
              <a:ext uri="{FF2B5EF4-FFF2-40B4-BE49-F238E27FC236}">
                <a16:creationId xmlns:a16="http://schemas.microsoft.com/office/drawing/2014/main" id="{F8020C37-C0BA-FA71-515E-2169E40CF315}"/>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90A4CE2D-3E3B-7937-3C80-7F9F79F5EEE3}"/>
              </a:ext>
            </a:extLst>
          </p:cNvPr>
          <p:cNvSpPr>
            <a:spLocks noGrp="1"/>
          </p:cNvSpPr>
          <p:nvPr>
            <p:ph type="sldNum" sz="quarter" idx="12"/>
          </p:nvPr>
        </p:nvSpPr>
        <p:spPr/>
        <p:txBody>
          <a:bodyPr/>
          <a:lstStyle/>
          <a:p>
            <a:fld id="{69003E1C-3418-4A58-8D2D-A2CC977DE913}" type="slidenum">
              <a:rPr lang="cs-CZ" smtClean="0"/>
              <a:t>‹#›</a:t>
            </a:fld>
            <a:endParaRPr lang="cs-CZ"/>
          </a:p>
        </p:txBody>
      </p:sp>
    </p:spTree>
    <p:extLst>
      <p:ext uri="{BB962C8B-B14F-4D97-AF65-F5344CB8AC3E}">
        <p14:creationId xmlns:p14="http://schemas.microsoft.com/office/powerpoint/2010/main" val="910110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431564-0346-540F-AE1A-344DE3B15FB3}"/>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5CDE36BF-F631-32FF-5AE4-39616DD3DE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5F06E694-44B3-BC7A-5719-91087894D2C8}"/>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8657D757-BAF4-42CA-8C96-F61224C38F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66F485E7-4DA7-2C9F-F142-D191E7DE516D}"/>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E6A2C300-3A21-FCB6-71E5-E6D84FB1D0BE}"/>
              </a:ext>
            </a:extLst>
          </p:cNvPr>
          <p:cNvSpPr>
            <a:spLocks noGrp="1"/>
          </p:cNvSpPr>
          <p:nvPr>
            <p:ph type="dt" sz="half" idx="10"/>
          </p:nvPr>
        </p:nvSpPr>
        <p:spPr/>
        <p:txBody>
          <a:bodyPr/>
          <a:lstStyle/>
          <a:p>
            <a:fld id="{365ECC10-C555-476E-932B-9EE0FFE00777}" type="datetimeFigureOut">
              <a:rPr lang="cs-CZ" smtClean="0"/>
              <a:t>27.10.2025</a:t>
            </a:fld>
            <a:endParaRPr lang="cs-CZ"/>
          </a:p>
        </p:txBody>
      </p:sp>
      <p:sp>
        <p:nvSpPr>
          <p:cNvPr id="8" name="Zástupný symbol pro zápatí 7">
            <a:extLst>
              <a:ext uri="{FF2B5EF4-FFF2-40B4-BE49-F238E27FC236}">
                <a16:creationId xmlns:a16="http://schemas.microsoft.com/office/drawing/2014/main" id="{330C148E-9E93-788B-B209-A4D69C16AC9F}"/>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2190A3AF-56BD-4A24-04C6-DB90F3BFA83D}"/>
              </a:ext>
            </a:extLst>
          </p:cNvPr>
          <p:cNvSpPr>
            <a:spLocks noGrp="1"/>
          </p:cNvSpPr>
          <p:nvPr>
            <p:ph type="sldNum" sz="quarter" idx="12"/>
          </p:nvPr>
        </p:nvSpPr>
        <p:spPr/>
        <p:txBody>
          <a:bodyPr/>
          <a:lstStyle/>
          <a:p>
            <a:fld id="{69003E1C-3418-4A58-8D2D-A2CC977DE913}" type="slidenum">
              <a:rPr lang="cs-CZ" smtClean="0"/>
              <a:t>‹#›</a:t>
            </a:fld>
            <a:endParaRPr lang="cs-CZ"/>
          </a:p>
        </p:txBody>
      </p:sp>
    </p:spTree>
    <p:extLst>
      <p:ext uri="{BB962C8B-B14F-4D97-AF65-F5344CB8AC3E}">
        <p14:creationId xmlns:p14="http://schemas.microsoft.com/office/powerpoint/2010/main" val="877289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B03667-4DEB-01D1-62AB-EB73DD1E74D3}"/>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6D895C69-831C-006F-1936-0DCDAD6BCC1B}"/>
              </a:ext>
            </a:extLst>
          </p:cNvPr>
          <p:cNvSpPr>
            <a:spLocks noGrp="1"/>
          </p:cNvSpPr>
          <p:nvPr>
            <p:ph type="dt" sz="half" idx="10"/>
          </p:nvPr>
        </p:nvSpPr>
        <p:spPr/>
        <p:txBody>
          <a:bodyPr/>
          <a:lstStyle/>
          <a:p>
            <a:fld id="{365ECC10-C555-476E-932B-9EE0FFE00777}" type="datetimeFigureOut">
              <a:rPr lang="cs-CZ" smtClean="0"/>
              <a:t>27.10.2025</a:t>
            </a:fld>
            <a:endParaRPr lang="cs-CZ"/>
          </a:p>
        </p:txBody>
      </p:sp>
      <p:sp>
        <p:nvSpPr>
          <p:cNvPr id="4" name="Zástupný symbol pro zápatí 3">
            <a:extLst>
              <a:ext uri="{FF2B5EF4-FFF2-40B4-BE49-F238E27FC236}">
                <a16:creationId xmlns:a16="http://schemas.microsoft.com/office/drawing/2014/main" id="{2A10EEC7-9DA1-8E56-9E38-C93BA1FB1017}"/>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9995AC79-728A-C9F2-C3FF-433BA7A46434}"/>
              </a:ext>
            </a:extLst>
          </p:cNvPr>
          <p:cNvSpPr>
            <a:spLocks noGrp="1"/>
          </p:cNvSpPr>
          <p:nvPr>
            <p:ph type="sldNum" sz="quarter" idx="12"/>
          </p:nvPr>
        </p:nvSpPr>
        <p:spPr/>
        <p:txBody>
          <a:bodyPr/>
          <a:lstStyle/>
          <a:p>
            <a:fld id="{69003E1C-3418-4A58-8D2D-A2CC977DE913}" type="slidenum">
              <a:rPr lang="cs-CZ" smtClean="0"/>
              <a:t>‹#›</a:t>
            </a:fld>
            <a:endParaRPr lang="cs-CZ"/>
          </a:p>
        </p:txBody>
      </p:sp>
    </p:spTree>
    <p:extLst>
      <p:ext uri="{BB962C8B-B14F-4D97-AF65-F5344CB8AC3E}">
        <p14:creationId xmlns:p14="http://schemas.microsoft.com/office/powerpoint/2010/main" val="374513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FD802967-8E3A-5F5B-AACC-E49CB2B14862}"/>
              </a:ext>
            </a:extLst>
          </p:cNvPr>
          <p:cNvSpPr>
            <a:spLocks noGrp="1"/>
          </p:cNvSpPr>
          <p:nvPr>
            <p:ph type="dt" sz="half" idx="10"/>
          </p:nvPr>
        </p:nvSpPr>
        <p:spPr/>
        <p:txBody>
          <a:bodyPr/>
          <a:lstStyle/>
          <a:p>
            <a:fld id="{365ECC10-C555-476E-932B-9EE0FFE00777}" type="datetimeFigureOut">
              <a:rPr lang="cs-CZ" smtClean="0"/>
              <a:t>27.10.2025</a:t>
            </a:fld>
            <a:endParaRPr lang="cs-CZ"/>
          </a:p>
        </p:txBody>
      </p:sp>
      <p:sp>
        <p:nvSpPr>
          <p:cNvPr id="3" name="Zástupný symbol pro zápatí 2">
            <a:extLst>
              <a:ext uri="{FF2B5EF4-FFF2-40B4-BE49-F238E27FC236}">
                <a16:creationId xmlns:a16="http://schemas.microsoft.com/office/drawing/2014/main" id="{919A48E2-854E-BD80-2A3D-BC9B5F20E475}"/>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E1F96648-1A7D-DCE2-9498-1DFBC4D38409}"/>
              </a:ext>
            </a:extLst>
          </p:cNvPr>
          <p:cNvSpPr>
            <a:spLocks noGrp="1"/>
          </p:cNvSpPr>
          <p:nvPr>
            <p:ph type="sldNum" sz="quarter" idx="12"/>
          </p:nvPr>
        </p:nvSpPr>
        <p:spPr/>
        <p:txBody>
          <a:bodyPr/>
          <a:lstStyle/>
          <a:p>
            <a:fld id="{69003E1C-3418-4A58-8D2D-A2CC977DE913}" type="slidenum">
              <a:rPr lang="cs-CZ" smtClean="0"/>
              <a:t>‹#›</a:t>
            </a:fld>
            <a:endParaRPr lang="cs-CZ"/>
          </a:p>
        </p:txBody>
      </p:sp>
    </p:spTree>
    <p:extLst>
      <p:ext uri="{BB962C8B-B14F-4D97-AF65-F5344CB8AC3E}">
        <p14:creationId xmlns:p14="http://schemas.microsoft.com/office/powerpoint/2010/main" val="537789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9BC19F-9BB1-73FA-22DD-D4944A56239C}"/>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77BE6DAF-EE79-460A-A3BF-335D50EBDF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DBCC6EDA-F7DF-D787-4E26-76A38D2109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F961102C-A097-8934-0306-A085766D83BF}"/>
              </a:ext>
            </a:extLst>
          </p:cNvPr>
          <p:cNvSpPr>
            <a:spLocks noGrp="1"/>
          </p:cNvSpPr>
          <p:nvPr>
            <p:ph type="dt" sz="half" idx="10"/>
          </p:nvPr>
        </p:nvSpPr>
        <p:spPr/>
        <p:txBody>
          <a:bodyPr/>
          <a:lstStyle/>
          <a:p>
            <a:fld id="{365ECC10-C555-476E-932B-9EE0FFE00777}" type="datetimeFigureOut">
              <a:rPr lang="cs-CZ" smtClean="0"/>
              <a:t>27.10.2025</a:t>
            </a:fld>
            <a:endParaRPr lang="cs-CZ"/>
          </a:p>
        </p:txBody>
      </p:sp>
      <p:sp>
        <p:nvSpPr>
          <p:cNvPr id="6" name="Zástupný symbol pro zápatí 5">
            <a:extLst>
              <a:ext uri="{FF2B5EF4-FFF2-40B4-BE49-F238E27FC236}">
                <a16:creationId xmlns:a16="http://schemas.microsoft.com/office/drawing/2014/main" id="{3D2669AF-6F61-6185-B080-1A437F9C9418}"/>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61A90685-6848-6F2F-BED6-51219A182D8F}"/>
              </a:ext>
            </a:extLst>
          </p:cNvPr>
          <p:cNvSpPr>
            <a:spLocks noGrp="1"/>
          </p:cNvSpPr>
          <p:nvPr>
            <p:ph type="sldNum" sz="quarter" idx="12"/>
          </p:nvPr>
        </p:nvSpPr>
        <p:spPr/>
        <p:txBody>
          <a:bodyPr/>
          <a:lstStyle/>
          <a:p>
            <a:fld id="{69003E1C-3418-4A58-8D2D-A2CC977DE913}" type="slidenum">
              <a:rPr lang="cs-CZ" smtClean="0"/>
              <a:t>‹#›</a:t>
            </a:fld>
            <a:endParaRPr lang="cs-CZ"/>
          </a:p>
        </p:txBody>
      </p:sp>
    </p:spTree>
    <p:extLst>
      <p:ext uri="{BB962C8B-B14F-4D97-AF65-F5344CB8AC3E}">
        <p14:creationId xmlns:p14="http://schemas.microsoft.com/office/powerpoint/2010/main" val="1766405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D3C446-0181-C59F-C2F7-8A89E02CA80A}"/>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E5D472DC-5AA4-417D-20D3-1A1E38472A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06EEE4CC-C96A-0F52-DF6F-6FB013F964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03A9F83A-29FB-D72A-D8DA-61F51DA2CC6F}"/>
              </a:ext>
            </a:extLst>
          </p:cNvPr>
          <p:cNvSpPr>
            <a:spLocks noGrp="1"/>
          </p:cNvSpPr>
          <p:nvPr>
            <p:ph type="dt" sz="half" idx="10"/>
          </p:nvPr>
        </p:nvSpPr>
        <p:spPr/>
        <p:txBody>
          <a:bodyPr/>
          <a:lstStyle/>
          <a:p>
            <a:fld id="{365ECC10-C555-476E-932B-9EE0FFE00777}" type="datetimeFigureOut">
              <a:rPr lang="cs-CZ" smtClean="0"/>
              <a:t>27.10.2025</a:t>
            </a:fld>
            <a:endParaRPr lang="cs-CZ"/>
          </a:p>
        </p:txBody>
      </p:sp>
      <p:sp>
        <p:nvSpPr>
          <p:cNvPr id="6" name="Zástupný symbol pro zápatí 5">
            <a:extLst>
              <a:ext uri="{FF2B5EF4-FFF2-40B4-BE49-F238E27FC236}">
                <a16:creationId xmlns:a16="http://schemas.microsoft.com/office/drawing/2014/main" id="{7CC3570D-B607-549C-1A4B-0521388D98C7}"/>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7FA39B97-46D5-B102-BF42-991441096C73}"/>
              </a:ext>
            </a:extLst>
          </p:cNvPr>
          <p:cNvSpPr>
            <a:spLocks noGrp="1"/>
          </p:cNvSpPr>
          <p:nvPr>
            <p:ph type="sldNum" sz="quarter" idx="12"/>
          </p:nvPr>
        </p:nvSpPr>
        <p:spPr/>
        <p:txBody>
          <a:bodyPr/>
          <a:lstStyle/>
          <a:p>
            <a:fld id="{69003E1C-3418-4A58-8D2D-A2CC977DE913}" type="slidenum">
              <a:rPr lang="cs-CZ" smtClean="0"/>
              <a:t>‹#›</a:t>
            </a:fld>
            <a:endParaRPr lang="cs-CZ"/>
          </a:p>
        </p:txBody>
      </p:sp>
    </p:spTree>
    <p:extLst>
      <p:ext uri="{BB962C8B-B14F-4D97-AF65-F5344CB8AC3E}">
        <p14:creationId xmlns:p14="http://schemas.microsoft.com/office/powerpoint/2010/main" val="1451831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FBFE6489-D61C-C506-AB22-41C1DA18B8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D16C4D07-E626-1BD0-A6E2-54EF511F23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E195B2ED-DD69-51B0-5290-3213A647B5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5ECC10-C555-476E-932B-9EE0FFE00777}" type="datetimeFigureOut">
              <a:rPr lang="cs-CZ" smtClean="0"/>
              <a:t>27.10.2025</a:t>
            </a:fld>
            <a:endParaRPr lang="cs-CZ"/>
          </a:p>
        </p:txBody>
      </p:sp>
      <p:sp>
        <p:nvSpPr>
          <p:cNvPr id="5" name="Zástupný symbol pro zápatí 4">
            <a:extLst>
              <a:ext uri="{FF2B5EF4-FFF2-40B4-BE49-F238E27FC236}">
                <a16:creationId xmlns:a16="http://schemas.microsoft.com/office/drawing/2014/main" id="{B24891A1-3070-21C0-79EA-39A49E9B7E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8C885FE3-ECCB-EDE1-4226-B6E8403133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003E1C-3418-4A58-8D2D-A2CC977DE913}" type="slidenum">
              <a:rPr lang="cs-CZ" smtClean="0"/>
              <a:t>‹#›</a:t>
            </a:fld>
            <a:endParaRPr lang="cs-CZ"/>
          </a:p>
        </p:txBody>
      </p:sp>
    </p:spTree>
    <p:extLst>
      <p:ext uri="{BB962C8B-B14F-4D97-AF65-F5344CB8AC3E}">
        <p14:creationId xmlns:p14="http://schemas.microsoft.com/office/powerpoint/2010/main" val="3405475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6.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19.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8.wmf"/><Relationship Id="rId3" Type="http://schemas.openxmlformats.org/officeDocument/2006/relationships/notesSlide" Target="../notesSlides/notesSlide2.xml"/><Relationship Id="rId7" Type="http://schemas.openxmlformats.org/officeDocument/2006/relationships/image" Target="../media/image5.wmf"/><Relationship Id="rId12" Type="http://schemas.openxmlformats.org/officeDocument/2006/relationships/oleObject" Target="../embeddings/oleObject5.bin"/><Relationship Id="rId2" Type="http://schemas.openxmlformats.org/officeDocument/2006/relationships/slideLayout" Target="../slideLayouts/slideLayout7.xml"/><Relationship Id="rId16" Type="http://schemas.openxmlformats.org/officeDocument/2006/relationships/image" Target="../media/image9.wmf"/><Relationship Id="rId1" Type="http://schemas.openxmlformats.org/officeDocument/2006/relationships/tags" Target="../tags/tag2.xml"/><Relationship Id="rId6" Type="http://schemas.openxmlformats.org/officeDocument/2006/relationships/oleObject" Target="../embeddings/oleObject2.bin"/><Relationship Id="rId11" Type="http://schemas.openxmlformats.org/officeDocument/2006/relationships/image" Target="../media/image7.wmf"/><Relationship Id="rId5" Type="http://schemas.openxmlformats.org/officeDocument/2006/relationships/image" Target="../media/image4.png"/><Relationship Id="rId15" Type="http://schemas.openxmlformats.org/officeDocument/2006/relationships/oleObject" Target="../embeddings/oleObject7.bin"/><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6.wmf"/><Relationship Id="rId14" Type="http://schemas.openxmlformats.org/officeDocument/2006/relationships/oleObject" Target="../embeddings/oleObject6.bin"/></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20.xml"/><Relationship Id="rId5" Type="http://schemas.openxmlformats.org/officeDocument/2006/relationships/image" Target="../media/image25.jpeg"/><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21.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22.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24.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25.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26.xml"/><Relationship Id="rId5" Type="http://schemas.openxmlformats.org/officeDocument/2006/relationships/image" Target="../media/image10.png"/><Relationship Id="rId4" Type="http://schemas.openxmlformats.org/officeDocument/2006/relationships/oleObject" Target="../embeddings/oleObject10.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27.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28.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32.jpeg"/><Relationship Id="rId2" Type="http://schemas.openxmlformats.org/officeDocument/2006/relationships/slideLayout" Target="../slideLayouts/slideLayout7.xml"/><Relationship Id="rId1" Type="http://schemas.openxmlformats.org/officeDocument/2006/relationships/tags" Target="../tags/tag29.xml"/><Relationship Id="rId6" Type="http://schemas.openxmlformats.org/officeDocument/2006/relationships/image" Target="../media/image31.gif"/><Relationship Id="rId5" Type="http://schemas.openxmlformats.org/officeDocument/2006/relationships/image" Target="../media/image30.jpe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1.wmf"/><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oleObject" Target="../embeddings/oleObject9.bin"/><Relationship Id="rId5" Type="http://schemas.openxmlformats.org/officeDocument/2006/relationships/image" Target="../media/image10.png"/><Relationship Id="rId4" Type="http://schemas.openxmlformats.org/officeDocument/2006/relationships/oleObject" Target="../embeddings/oleObject8.bin"/></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tags" Target="../tags/tag30.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ags" Target="../tags/tag31.xml"/><Relationship Id="rId5" Type="http://schemas.openxmlformats.org/officeDocument/2006/relationships/slide" Target="slide2.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2065785" y="34112"/>
            <a:ext cx="7772400" cy="1109985"/>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cs-CZ" dirty="0"/>
              <a:t>Řízení objemu a osmolarity</a:t>
            </a:r>
          </a:p>
        </p:txBody>
      </p:sp>
      <p:sp>
        <p:nvSpPr>
          <p:cNvPr id="4" name="TextovéPole 3"/>
          <p:cNvSpPr txBox="1"/>
          <p:nvPr/>
        </p:nvSpPr>
        <p:spPr>
          <a:xfrm>
            <a:off x="2062808" y="3573289"/>
            <a:ext cx="7175931" cy="120032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cs-CZ" b="1" dirty="0">
                <a:solidFill>
                  <a:schemeClr val="accent2"/>
                </a:solidFill>
              </a:rPr>
              <a:t>Objem</a:t>
            </a:r>
            <a:r>
              <a:rPr lang="en-US" dirty="0"/>
              <a:t> –</a:t>
            </a:r>
            <a:r>
              <a:rPr lang="cs-CZ" dirty="0"/>
              <a:t> je detekován napětím stěny síní</a:t>
            </a:r>
            <a:r>
              <a:rPr lang="en-US" dirty="0"/>
              <a:t> (</a:t>
            </a:r>
            <a:r>
              <a:rPr lang="cs-CZ" dirty="0"/>
              <a:t>nízkotlaké baroreceptory</a:t>
            </a:r>
            <a:r>
              <a:rPr lang="en-US" dirty="0"/>
              <a:t>)</a:t>
            </a:r>
            <a:r>
              <a:rPr lang="cs-CZ" dirty="0"/>
              <a:t>,</a:t>
            </a:r>
            <a:br>
              <a:rPr lang="en-US" dirty="0"/>
            </a:br>
            <a:r>
              <a:rPr lang="cs-CZ" dirty="0"/>
              <a:t>a napětím stěny arterií v </a:t>
            </a:r>
            <a:r>
              <a:rPr lang="en-US" dirty="0" err="1"/>
              <a:t>glomus</a:t>
            </a:r>
            <a:r>
              <a:rPr lang="en-US" dirty="0"/>
              <a:t> </a:t>
            </a:r>
            <a:r>
              <a:rPr lang="en-US" dirty="0" err="1"/>
              <a:t>caroticus</a:t>
            </a:r>
            <a:r>
              <a:rPr lang="cs-CZ" dirty="0"/>
              <a:t> v oblouku aorty</a:t>
            </a:r>
            <a:r>
              <a:rPr lang="en-US" dirty="0"/>
              <a:t> (</a:t>
            </a:r>
            <a:r>
              <a:rPr lang="cs-CZ" dirty="0"/>
              <a:t>vysokotlaké baroreceptory</a:t>
            </a:r>
            <a:r>
              <a:rPr lang="en-US" dirty="0"/>
              <a:t>)</a:t>
            </a:r>
          </a:p>
          <a:p>
            <a:pPr>
              <a:defRPr/>
            </a:pPr>
            <a:r>
              <a:rPr lang="cs-CZ" dirty="0"/>
              <a:t>		</a:t>
            </a:r>
          </a:p>
        </p:txBody>
      </p:sp>
      <p:sp>
        <p:nvSpPr>
          <p:cNvPr id="5" name="TextovéPole 4"/>
          <p:cNvSpPr txBox="1"/>
          <p:nvPr/>
        </p:nvSpPr>
        <p:spPr>
          <a:xfrm>
            <a:off x="2050105" y="4781686"/>
            <a:ext cx="6409506" cy="646331"/>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defRPr/>
            </a:pPr>
            <a:r>
              <a:rPr lang="en-US" b="1" dirty="0" err="1">
                <a:solidFill>
                  <a:schemeClr val="accent2"/>
                </a:solidFill>
              </a:rPr>
              <a:t>Osmolarit</a:t>
            </a:r>
            <a:r>
              <a:rPr lang="cs-CZ" b="1" dirty="0">
                <a:solidFill>
                  <a:schemeClr val="accent2"/>
                </a:solidFill>
              </a:rPr>
              <a:t>a</a:t>
            </a:r>
            <a:r>
              <a:rPr lang="en-US" dirty="0"/>
              <a:t> – </a:t>
            </a:r>
            <a:r>
              <a:rPr lang="cs-CZ" dirty="0"/>
              <a:t>je detekována osmoreceptory v </a:t>
            </a:r>
            <a:r>
              <a:rPr lang="cs-CZ" dirty="0" err="1"/>
              <a:t>hypothalamu</a:t>
            </a:r>
            <a:r>
              <a:rPr lang="cs-CZ" dirty="0"/>
              <a:t> (a zřejmě i v játrech)		</a:t>
            </a:r>
          </a:p>
        </p:txBody>
      </p:sp>
      <p:sp>
        <p:nvSpPr>
          <p:cNvPr id="7" name="TextovéPole 6"/>
          <p:cNvSpPr txBox="1"/>
          <p:nvPr/>
        </p:nvSpPr>
        <p:spPr>
          <a:xfrm>
            <a:off x="2062756" y="1700808"/>
            <a:ext cx="6913564" cy="646331"/>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cs-CZ" dirty="0"/>
              <a:t>Řízení objemu úzce souvisí s řízením </a:t>
            </a:r>
            <a:r>
              <a:rPr lang="cs-CZ" b="1" dirty="0">
                <a:solidFill>
                  <a:schemeClr val="accent2"/>
                </a:solidFill>
              </a:rPr>
              <a:t>objemu cirkulující krve</a:t>
            </a:r>
            <a:r>
              <a:rPr lang="en-US" b="1" dirty="0">
                <a:solidFill>
                  <a:schemeClr val="accent2"/>
                </a:solidFill>
              </a:rPr>
              <a:t> </a:t>
            </a:r>
            <a:r>
              <a:rPr lang="en-US" dirty="0"/>
              <a:t>a</a:t>
            </a:r>
            <a:r>
              <a:rPr lang="cs-CZ" dirty="0"/>
              <a:t> tedy s řízením hemodynamiky</a:t>
            </a:r>
            <a:endParaRPr lang="en-US" dirty="0"/>
          </a:p>
        </p:txBody>
      </p:sp>
      <p:sp>
        <p:nvSpPr>
          <p:cNvPr id="8" name="TextovéPole 7"/>
          <p:cNvSpPr txBox="1"/>
          <p:nvPr/>
        </p:nvSpPr>
        <p:spPr>
          <a:xfrm>
            <a:off x="2041232" y="5436085"/>
            <a:ext cx="6935087" cy="92333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cs-CZ" dirty="0"/>
              <a:t>Řízení objemu a osmolarity souvisí s </a:t>
            </a:r>
            <a:r>
              <a:rPr lang="cs-CZ" b="1" dirty="0">
                <a:solidFill>
                  <a:schemeClr val="accent2"/>
                </a:solidFill>
              </a:rPr>
              <a:t>řízením exkrece sodíku</a:t>
            </a:r>
            <a:r>
              <a:rPr lang="en-US" b="1" dirty="0">
                <a:solidFill>
                  <a:schemeClr val="accent2"/>
                </a:solidFill>
              </a:rPr>
              <a:t> </a:t>
            </a:r>
            <a:r>
              <a:rPr lang="en-US" dirty="0"/>
              <a:t>(</a:t>
            </a:r>
            <a:r>
              <a:rPr lang="en-US" dirty="0" err="1"/>
              <a:t>sympaticus</a:t>
            </a:r>
            <a:r>
              <a:rPr lang="en-US" dirty="0"/>
              <a:t>, </a:t>
            </a:r>
            <a:r>
              <a:rPr lang="cs-CZ" dirty="0"/>
              <a:t>renin-</a:t>
            </a:r>
            <a:r>
              <a:rPr lang="cs-CZ" dirty="0" err="1"/>
              <a:t>angiotenzinový</a:t>
            </a:r>
            <a:r>
              <a:rPr lang="cs-CZ" dirty="0"/>
              <a:t> systém, </a:t>
            </a:r>
            <a:r>
              <a:rPr lang="en-US" dirty="0" err="1"/>
              <a:t>aldosteron</a:t>
            </a:r>
            <a:r>
              <a:rPr lang="en-US" dirty="0"/>
              <a:t>, </a:t>
            </a:r>
            <a:r>
              <a:rPr lang="cs-CZ" dirty="0"/>
              <a:t>atriální </a:t>
            </a:r>
            <a:r>
              <a:rPr lang="cs-CZ" dirty="0" err="1"/>
              <a:t>natriuretický</a:t>
            </a:r>
            <a:r>
              <a:rPr lang="cs-CZ" dirty="0"/>
              <a:t> peptid</a:t>
            </a:r>
            <a:r>
              <a:rPr lang="en-US" dirty="0"/>
              <a:t>) a </a:t>
            </a:r>
            <a:r>
              <a:rPr lang="cs-CZ" b="1" dirty="0">
                <a:solidFill>
                  <a:schemeClr val="accent2"/>
                </a:solidFill>
              </a:rPr>
              <a:t>řízením osmolarity moči</a:t>
            </a:r>
            <a:r>
              <a:rPr lang="en-US" b="1" dirty="0">
                <a:solidFill>
                  <a:schemeClr val="accent2"/>
                </a:solidFill>
              </a:rPr>
              <a:t> </a:t>
            </a:r>
            <a:r>
              <a:rPr lang="en-US" dirty="0"/>
              <a:t>(ADH)</a:t>
            </a:r>
          </a:p>
        </p:txBody>
      </p:sp>
      <p:sp>
        <p:nvSpPr>
          <p:cNvPr id="10" name="Šipka dolů 9"/>
          <p:cNvSpPr/>
          <p:nvPr/>
        </p:nvSpPr>
        <p:spPr bwMode="auto">
          <a:xfrm rot="2808639">
            <a:off x="4504474" y="2792484"/>
            <a:ext cx="701675" cy="996570"/>
          </a:xfrm>
          <a:prstGeom prst="down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a:lstStyle/>
          <a:p>
            <a:pPr>
              <a:defRPr/>
            </a:pPr>
            <a:endParaRPr lang="cs-CZ">
              <a:solidFill>
                <a:schemeClr val="tx1"/>
              </a:solidFill>
              <a:latin typeface="Times New Roman" pitchFamily="18" charset="0"/>
            </a:endParaRPr>
          </a:p>
        </p:txBody>
      </p:sp>
      <p:sp>
        <p:nvSpPr>
          <p:cNvPr id="9" name="TextovéPole 8"/>
          <p:cNvSpPr txBox="1"/>
          <p:nvPr/>
        </p:nvSpPr>
        <p:spPr>
          <a:xfrm>
            <a:off x="2494558" y="2781895"/>
            <a:ext cx="6283694" cy="36933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cs-CZ" dirty="0"/>
              <a:t>Proto mluvíme o </a:t>
            </a:r>
            <a:r>
              <a:rPr lang="en-US" b="1" dirty="0">
                <a:solidFill>
                  <a:schemeClr val="accent2"/>
                </a:solidFill>
              </a:rPr>
              <a:t>"</a:t>
            </a:r>
            <a:r>
              <a:rPr lang="en-US" b="1" dirty="0" err="1">
                <a:solidFill>
                  <a:schemeClr val="accent2"/>
                </a:solidFill>
              </a:rPr>
              <a:t>ef</a:t>
            </a:r>
            <a:r>
              <a:rPr lang="cs-CZ" b="1" dirty="0" err="1">
                <a:solidFill>
                  <a:schemeClr val="accent2"/>
                </a:solidFill>
              </a:rPr>
              <a:t>ektivním</a:t>
            </a:r>
            <a:r>
              <a:rPr lang="cs-CZ" b="1" dirty="0">
                <a:solidFill>
                  <a:schemeClr val="accent2"/>
                </a:solidFill>
              </a:rPr>
              <a:t> cirkulujícím objemu</a:t>
            </a:r>
            <a:r>
              <a:rPr lang="en-US" b="1" dirty="0">
                <a:solidFill>
                  <a:schemeClr val="accent2"/>
                </a:solidFill>
              </a:rPr>
              <a:t>"</a:t>
            </a:r>
          </a:p>
        </p:txBody>
      </p:sp>
      <p:pic>
        <p:nvPicPr>
          <p:cNvPr id="496642" name="Picture 2" descr="Byreta s priamym kohútom, s teflonovým kladivkom, tr. AS | E-shop |  Laboratornatechnika.sk">
            <a:extLst>
              <a:ext uri="{FF2B5EF4-FFF2-40B4-BE49-F238E27FC236}">
                <a16:creationId xmlns:a16="http://schemas.microsoft.com/office/drawing/2014/main" id="{ABBDC5C9-AAAB-4857-AFB9-7DE13E922FEA}"/>
              </a:ext>
            </a:extLst>
          </p:cNvPr>
          <p:cNvPicPr>
            <a:picLocks noChangeAspect="1" noChangeArrowheads="1"/>
          </p:cNvPicPr>
          <p:nvPr/>
        </p:nvPicPr>
        <p:blipFill rotWithShape="1">
          <a:blip r:embed="rId4">
            <a:clrChange>
              <a:clrFrom>
                <a:srgbClr val="ECF7FD"/>
              </a:clrFrom>
              <a:clrTo>
                <a:srgbClr val="ECF7FD">
                  <a:alpha val="0"/>
                </a:srgbClr>
              </a:clrTo>
            </a:clrChange>
            <a:extLst>
              <a:ext uri="{28A0092B-C50C-407E-A947-70E740481C1C}">
                <a14:useLocalDpi xmlns:a14="http://schemas.microsoft.com/office/drawing/2010/main" val="0"/>
              </a:ext>
            </a:extLst>
          </a:blip>
          <a:srcRect l="34351" t="5455" r="34477" b="3731"/>
          <a:stretch/>
        </p:blipFill>
        <p:spPr bwMode="auto">
          <a:xfrm>
            <a:off x="400441" y="712934"/>
            <a:ext cx="979511" cy="4507254"/>
          </a:xfrm>
          <a:prstGeom prst="rect">
            <a:avLst/>
          </a:prstGeom>
          <a:noFill/>
          <a:extLst>
            <a:ext uri="{909E8E84-426E-40DD-AFC4-6F175D3DCCD1}">
              <a14:hiddenFill xmlns:a14="http://schemas.microsoft.com/office/drawing/2010/main">
                <a:solidFill>
                  <a:srgbClr val="FFFFFF"/>
                </a:solidFill>
              </a14:hiddenFill>
            </a:ext>
          </a:extLst>
        </p:spPr>
      </p:pic>
      <p:pic>
        <p:nvPicPr>
          <p:cNvPr id="496646" name="Picture 6" descr="Diagram of osmometer | Download Scientific Diagram">
            <a:extLst>
              <a:ext uri="{FF2B5EF4-FFF2-40B4-BE49-F238E27FC236}">
                <a16:creationId xmlns:a16="http://schemas.microsoft.com/office/drawing/2014/main" id="{FBE3EFAA-BAB1-4E5D-B970-24FC0DF71DA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7232"/>
          <a:stretch/>
        </p:blipFill>
        <p:spPr bwMode="auto">
          <a:xfrm>
            <a:off x="9269298" y="1422630"/>
            <a:ext cx="2912442" cy="2020046"/>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a:extLst>
              <a:ext uri="{FF2B5EF4-FFF2-40B4-BE49-F238E27FC236}">
                <a16:creationId xmlns:a16="http://schemas.microsoft.com/office/drawing/2014/main" id="{AE9E7B6A-672C-4BFC-94CB-2398A7493246}"/>
              </a:ext>
            </a:extLst>
          </p:cNvPr>
          <p:cNvSpPr txBox="1"/>
          <p:nvPr/>
        </p:nvSpPr>
        <p:spPr>
          <a:xfrm>
            <a:off x="10200456" y="3518264"/>
            <a:ext cx="1261884" cy="369332"/>
          </a:xfrm>
          <a:prstGeom prst="rect">
            <a:avLst/>
          </a:prstGeom>
          <a:noFill/>
        </p:spPr>
        <p:txBody>
          <a:bodyPr wrap="none" rtlCol="0">
            <a:spAutoFit/>
          </a:bodyPr>
          <a:lstStyle/>
          <a:p>
            <a:r>
              <a:rPr lang="cs-CZ" dirty="0"/>
              <a:t>Osmometr</a:t>
            </a:r>
            <a:endParaRPr lang="en-US" dirty="0"/>
          </a:p>
        </p:txBody>
      </p:sp>
      <p:sp>
        <p:nvSpPr>
          <p:cNvPr id="13" name="TextovéPole 12">
            <a:extLst>
              <a:ext uri="{FF2B5EF4-FFF2-40B4-BE49-F238E27FC236}">
                <a16:creationId xmlns:a16="http://schemas.microsoft.com/office/drawing/2014/main" id="{A619C03F-39CD-4B2A-8774-66536B0D9952}"/>
              </a:ext>
            </a:extLst>
          </p:cNvPr>
          <p:cNvSpPr txBox="1"/>
          <p:nvPr/>
        </p:nvSpPr>
        <p:spPr>
          <a:xfrm>
            <a:off x="400441" y="5245300"/>
            <a:ext cx="851515" cy="369332"/>
          </a:xfrm>
          <a:prstGeom prst="rect">
            <a:avLst/>
          </a:prstGeom>
          <a:noFill/>
        </p:spPr>
        <p:txBody>
          <a:bodyPr wrap="none" rtlCol="0">
            <a:spAutoFit/>
          </a:bodyPr>
          <a:lstStyle/>
          <a:p>
            <a:r>
              <a:rPr lang="cs-CZ" dirty="0"/>
              <a:t>Byreta</a:t>
            </a:r>
            <a:endParaRPr lang="en-US" dirty="0"/>
          </a:p>
        </p:txBody>
      </p:sp>
      <p:sp>
        <p:nvSpPr>
          <p:cNvPr id="12" name="Vývojový diagram: postup 11">
            <a:extLst>
              <a:ext uri="{FF2B5EF4-FFF2-40B4-BE49-F238E27FC236}">
                <a16:creationId xmlns:a16="http://schemas.microsoft.com/office/drawing/2014/main" id="{422F6775-39D8-4AD8-B9CE-B563CD54F896}"/>
              </a:ext>
            </a:extLst>
          </p:cNvPr>
          <p:cNvSpPr/>
          <p:nvPr/>
        </p:nvSpPr>
        <p:spPr>
          <a:xfrm rot="2062141">
            <a:off x="808004" y="1559255"/>
            <a:ext cx="150275" cy="2336258"/>
          </a:xfrm>
          <a:prstGeom prst="flowChartProces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Vývojový diagram: postup 17">
            <a:extLst>
              <a:ext uri="{FF2B5EF4-FFF2-40B4-BE49-F238E27FC236}">
                <a16:creationId xmlns:a16="http://schemas.microsoft.com/office/drawing/2014/main" id="{823938E7-00E1-4D67-8222-9E1DA70A000A}"/>
              </a:ext>
            </a:extLst>
          </p:cNvPr>
          <p:cNvSpPr/>
          <p:nvPr/>
        </p:nvSpPr>
        <p:spPr>
          <a:xfrm rot="19366235">
            <a:off x="808005" y="1559256"/>
            <a:ext cx="150275" cy="2336258"/>
          </a:xfrm>
          <a:prstGeom prst="flowChartProces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2" name="Skupina 391">
            <a:extLst>
              <a:ext uri="{FF2B5EF4-FFF2-40B4-BE49-F238E27FC236}">
                <a16:creationId xmlns:a16="http://schemas.microsoft.com/office/drawing/2014/main" id="{C2E49A2A-E1CE-4B1C-9237-C9FDE0732D7E}"/>
              </a:ext>
            </a:extLst>
          </p:cNvPr>
          <p:cNvGrpSpPr/>
          <p:nvPr/>
        </p:nvGrpSpPr>
        <p:grpSpPr>
          <a:xfrm>
            <a:off x="-83691" y="875"/>
            <a:ext cx="2108799" cy="6316294"/>
            <a:chOff x="-54488" y="153809"/>
            <a:chExt cx="2108799" cy="6316294"/>
          </a:xfrm>
        </p:grpSpPr>
        <p:sp>
          <p:nvSpPr>
            <p:cNvPr id="393" name="Obdélník 392">
              <a:extLst>
                <a:ext uri="{FF2B5EF4-FFF2-40B4-BE49-F238E27FC236}">
                  <a16:creationId xmlns:a16="http://schemas.microsoft.com/office/drawing/2014/main" id="{F92CB5A5-5DAA-4E8C-B47F-3DF1A476A865}"/>
                </a:ext>
              </a:extLst>
            </p:cNvPr>
            <p:cNvSpPr/>
            <p:nvPr/>
          </p:nvSpPr>
          <p:spPr>
            <a:xfrm>
              <a:off x="15749" y="601509"/>
              <a:ext cx="1919536" cy="58685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4" name="Skupina 393">
              <a:extLst>
                <a:ext uri="{FF2B5EF4-FFF2-40B4-BE49-F238E27FC236}">
                  <a16:creationId xmlns:a16="http://schemas.microsoft.com/office/drawing/2014/main" id="{FD973F71-C95D-4152-92C2-A633AA6FD027}"/>
                </a:ext>
              </a:extLst>
            </p:cNvPr>
            <p:cNvGrpSpPr/>
            <p:nvPr/>
          </p:nvGrpSpPr>
          <p:grpSpPr>
            <a:xfrm>
              <a:off x="-54488" y="153809"/>
              <a:ext cx="2108799" cy="3076065"/>
              <a:chOff x="-54488" y="153809"/>
              <a:chExt cx="2108799" cy="3076065"/>
            </a:xfrm>
          </p:grpSpPr>
          <p:grpSp>
            <p:nvGrpSpPr>
              <p:cNvPr id="395" name="Group 7">
                <a:extLst>
                  <a:ext uri="{FF2B5EF4-FFF2-40B4-BE49-F238E27FC236}">
                    <a16:creationId xmlns:a16="http://schemas.microsoft.com/office/drawing/2014/main" id="{A7B99D14-6CFB-400E-962F-3945E916F0F7}"/>
                  </a:ext>
                </a:extLst>
              </p:cNvPr>
              <p:cNvGrpSpPr>
                <a:grpSpLocks/>
              </p:cNvGrpSpPr>
              <p:nvPr/>
            </p:nvGrpSpPr>
            <p:grpSpPr bwMode="auto">
              <a:xfrm>
                <a:off x="107349" y="1268601"/>
                <a:ext cx="609600" cy="823912"/>
                <a:chOff x="3888" y="143"/>
                <a:chExt cx="1222" cy="1479"/>
              </a:xfrm>
            </p:grpSpPr>
            <p:grpSp>
              <p:nvGrpSpPr>
                <p:cNvPr id="581" name="Group 8">
                  <a:extLst>
                    <a:ext uri="{FF2B5EF4-FFF2-40B4-BE49-F238E27FC236}">
                      <a16:creationId xmlns:a16="http://schemas.microsoft.com/office/drawing/2014/main" id="{21BC6D95-60CC-42CA-B8A0-F9E5D7D8D4CA}"/>
                    </a:ext>
                  </a:extLst>
                </p:cNvPr>
                <p:cNvGrpSpPr>
                  <a:grpSpLocks/>
                </p:cNvGrpSpPr>
                <p:nvPr/>
              </p:nvGrpSpPr>
              <p:grpSpPr bwMode="auto">
                <a:xfrm>
                  <a:off x="3888" y="143"/>
                  <a:ext cx="1222" cy="1479"/>
                  <a:chOff x="3888" y="143"/>
                  <a:chExt cx="1222" cy="1479"/>
                </a:xfrm>
              </p:grpSpPr>
              <p:grpSp>
                <p:nvGrpSpPr>
                  <p:cNvPr id="585" name="Group 9">
                    <a:extLst>
                      <a:ext uri="{FF2B5EF4-FFF2-40B4-BE49-F238E27FC236}">
                        <a16:creationId xmlns:a16="http://schemas.microsoft.com/office/drawing/2014/main" id="{F483B146-EA49-4BC3-9573-26CCD38EF2AF}"/>
                      </a:ext>
                    </a:extLst>
                  </p:cNvPr>
                  <p:cNvGrpSpPr>
                    <a:grpSpLocks/>
                  </p:cNvGrpSpPr>
                  <p:nvPr/>
                </p:nvGrpSpPr>
                <p:grpSpPr bwMode="auto">
                  <a:xfrm>
                    <a:off x="3888" y="411"/>
                    <a:ext cx="445" cy="1211"/>
                    <a:chOff x="3888" y="411"/>
                    <a:chExt cx="445" cy="1211"/>
                  </a:xfrm>
                </p:grpSpPr>
                <p:sp>
                  <p:nvSpPr>
                    <p:cNvPr id="587" name="Freeform 10">
                      <a:extLst>
                        <a:ext uri="{FF2B5EF4-FFF2-40B4-BE49-F238E27FC236}">
                          <a16:creationId xmlns:a16="http://schemas.microsoft.com/office/drawing/2014/main" id="{2794511D-A3D0-4717-AD30-E5DDCE05C0E8}"/>
                        </a:ext>
                      </a:extLst>
                    </p:cNvPr>
                    <p:cNvSpPr>
                      <a:spLocks/>
                    </p:cNvSpPr>
                    <p:nvPr/>
                  </p:nvSpPr>
                  <p:spPr bwMode="auto">
                    <a:xfrm>
                      <a:off x="3971" y="411"/>
                      <a:ext cx="245" cy="269"/>
                    </a:xfrm>
                    <a:custGeom>
                      <a:avLst/>
                      <a:gdLst>
                        <a:gd name="T0" fmla="*/ 31 w 490"/>
                        <a:gd name="T1" fmla="*/ 0 h 538"/>
                        <a:gd name="T2" fmla="*/ 51 w 490"/>
                        <a:gd name="T3" fmla="*/ 0 h 538"/>
                        <a:gd name="T4" fmla="*/ 71 w 490"/>
                        <a:gd name="T5" fmla="*/ 8 h 538"/>
                        <a:gd name="T6" fmla="*/ 83 w 490"/>
                        <a:gd name="T7" fmla="*/ 14 h 538"/>
                        <a:gd name="T8" fmla="*/ 91 w 490"/>
                        <a:gd name="T9" fmla="*/ 39 h 538"/>
                        <a:gd name="T10" fmla="*/ 96 w 490"/>
                        <a:gd name="T11" fmla="*/ 53 h 538"/>
                        <a:gd name="T12" fmla="*/ 116 w 490"/>
                        <a:gd name="T13" fmla="*/ 37 h 538"/>
                        <a:gd name="T14" fmla="*/ 123 w 490"/>
                        <a:gd name="T15" fmla="*/ 39 h 538"/>
                        <a:gd name="T16" fmla="*/ 121 w 490"/>
                        <a:gd name="T17" fmla="*/ 46 h 538"/>
                        <a:gd name="T18" fmla="*/ 96 w 490"/>
                        <a:gd name="T19" fmla="*/ 73 h 538"/>
                        <a:gd name="T20" fmla="*/ 96 w 490"/>
                        <a:gd name="T21" fmla="*/ 92 h 538"/>
                        <a:gd name="T22" fmla="*/ 91 w 490"/>
                        <a:gd name="T23" fmla="*/ 111 h 538"/>
                        <a:gd name="T24" fmla="*/ 83 w 490"/>
                        <a:gd name="T25" fmla="*/ 126 h 538"/>
                        <a:gd name="T26" fmla="*/ 71 w 490"/>
                        <a:gd name="T27" fmla="*/ 135 h 538"/>
                        <a:gd name="T28" fmla="*/ 56 w 490"/>
                        <a:gd name="T29" fmla="*/ 135 h 538"/>
                        <a:gd name="T30" fmla="*/ 35 w 490"/>
                        <a:gd name="T31" fmla="*/ 126 h 538"/>
                        <a:gd name="T32" fmla="*/ 22 w 490"/>
                        <a:gd name="T33" fmla="*/ 110 h 538"/>
                        <a:gd name="T34" fmla="*/ 11 w 490"/>
                        <a:gd name="T35" fmla="*/ 85 h 538"/>
                        <a:gd name="T36" fmla="*/ 2 w 490"/>
                        <a:gd name="T37" fmla="*/ 63 h 538"/>
                        <a:gd name="T38" fmla="*/ 0 w 490"/>
                        <a:gd name="T39" fmla="*/ 33 h 538"/>
                        <a:gd name="T40" fmla="*/ 5 w 490"/>
                        <a:gd name="T41" fmla="*/ 17 h 538"/>
                        <a:gd name="T42" fmla="*/ 12 w 490"/>
                        <a:gd name="T43" fmla="*/ 8 h 538"/>
                        <a:gd name="T44" fmla="*/ 31 w 490"/>
                        <a:gd name="T45" fmla="*/ 0 h 5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90"/>
                        <a:gd name="T70" fmla="*/ 0 h 538"/>
                        <a:gd name="T71" fmla="*/ 490 w 490"/>
                        <a:gd name="T72" fmla="*/ 538 h 5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90" h="538">
                          <a:moveTo>
                            <a:pt x="121" y="0"/>
                          </a:moveTo>
                          <a:lnTo>
                            <a:pt x="202" y="0"/>
                          </a:lnTo>
                          <a:lnTo>
                            <a:pt x="282" y="32"/>
                          </a:lnTo>
                          <a:lnTo>
                            <a:pt x="329" y="59"/>
                          </a:lnTo>
                          <a:lnTo>
                            <a:pt x="362" y="156"/>
                          </a:lnTo>
                          <a:lnTo>
                            <a:pt x="383" y="215"/>
                          </a:lnTo>
                          <a:lnTo>
                            <a:pt x="463" y="150"/>
                          </a:lnTo>
                          <a:lnTo>
                            <a:pt x="490" y="156"/>
                          </a:lnTo>
                          <a:lnTo>
                            <a:pt x="484" y="187"/>
                          </a:lnTo>
                          <a:lnTo>
                            <a:pt x="383" y="292"/>
                          </a:lnTo>
                          <a:lnTo>
                            <a:pt x="383" y="369"/>
                          </a:lnTo>
                          <a:lnTo>
                            <a:pt x="362" y="447"/>
                          </a:lnTo>
                          <a:lnTo>
                            <a:pt x="329" y="506"/>
                          </a:lnTo>
                          <a:lnTo>
                            <a:pt x="282" y="538"/>
                          </a:lnTo>
                          <a:lnTo>
                            <a:pt x="222" y="538"/>
                          </a:lnTo>
                          <a:lnTo>
                            <a:pt x="140" y="506"/>
                          </a:lnTo>
                          <a:lnTo>
                            <a:pt x="87" y="441"/>
                          </a:lnTo>
                          <a:lnTo>
                            <a:pt x="41" y="343"/>
                          </a:lnTo>
                          <a:lnTo>
                            <a:pt x="6" y="252"/>
                          </a:lnTo>
                          <a:lnTo>
                            <a:pt x="0" y="130"/>
                          </a:lnTo>
                          <a:lnTo>
                            <a:pt x="20" y="71"/>
                          </a:lnTo>
                          <a:lnTo>
                            <a:pt x="47" y="32"/>
                          </a:lnTo>
                          <a:lnTo>
                            <a:pt x="121" y="0"/>
                          </a:lnTo>
                          <a:close/>
                        </a:path>
                      </a:pathLst>
                    </a:custGeom>
                    <a:solidFill>
                      <a:srgbClr val="000000"/>
                    </a:solidFill>
                    <a:ln w="9525">
                      <a:noFill/>
                      <a:round/>
                      <a:headEnd/>
                      <a:tailEnd/>
                    </a:ln>
                  </p:spPr>
                  <p:txBody>
                    <a:bodyPr/>
                    <a:lstStyle/>
                    <a:p>
                      <a:endParaRPr lang="cs-CZ"/>
                    </a:p>
                  </p:txBody>
                </p:sp>
                <p:sp>
                  <p:nvSpPr>
                    <p:cNvPr id="588" name="Freeform 11">
                      <a:extLst>
                        <a:ext uri="{FF2B5EF4-FFF2-40B4-BE49-F238E27FC236}">
                          <a16:creationId xmlns:a16="http://schemas.microsoft.com/office/drawing/2014/main" id="{57CAE057-A4DD-4B33-A7D9-EBB682E25B4C}"/>
                        </a:ext>
                      </a:extLst>
                    </p:cNvPr>
                    <p:cNvSpPr>
                      <a:spLocks/>
                    </p:cNvSpPr>
                    <p:nvPr/>
                  </p:nvSpPr>
                  <p:spPr bwMode="auto">
                    <a:xfrm>
                      <a:off x="4022" y="714"/>
                      <a:ext cx="173" cy="464"/>
                    </a:xfrm>
                    <a:custGeom>
                      <a:avLst/>
                      <a:gdLst>
                        <a:gd name="T0" fmla="*/ 11 w 347"/>
                        <a:gd name="T1" fmla="*/ 8 h 929"/>
                        <a:gd name="T2" fmla="*/ 25 w 347"/>
                        <a:gd name="T3" fmla="*/ 0 h 929"/>
                        <a:gd name="T4" fmla="*/ 45 w 347"/>
                        <a:gd name="T5" fmla="*/ 0 h 929"/>
                        <a:gd name="T6" fmla="*/ 60 w 347"/>
                        <a:gd name="T7" fmla="*/ 5 h 929"/>
                        <a:gd name="T8" fmla="*/ 70 w 347"/>
                        <a:gd name="T9" fmla="*/ 22 h 929"/>
                        <a:gd name="T10" fmla="*/ 80 w 347"/>
                        <a:gd name="T11" fmla="*/ 51 h 929"/>
                        <a:gd name="T12" fmla="*/ 85 w 347"/>
                        <a:gd name="T13" fmla="*/ 83 h 929"/>
                        <a:gd name="T14" fmla="*/ 86 w 347"/>
                        <a:gd name="T15" fmla="*/ 121 h 929"/>
                        <a:gd name="T16" fmla="*/ 86 w 347"/>
                        <a:gd name="T17" fmla="*/ 165 h 929"/>
                        <a:gd name="T18" fmla="*/ 80 w 347"/>
                        <a:gd name="T19" fmla="*/ 200 h 929"/>
                        <a:gd name="T20" fmla="*/ 70 w 347"/>
                        <a:gd name="T21" fmla="*/ 219 h 929"/>
                        <a:gd name="T22" fmla="*/ 46 w 347"/>
                        <a:gd name="T23" fmla="*/ 232 h 929"/>
                        <a:gd name="T24" fmla="*/ 35 w 347"/>
                        <a:gd name="T25" fmla="*/ 229 h 929"/>
                        <a:gd name="T26" fmla="*/ 20 w 347"/>
                        <a:gd name="T27" fmla="*/ 214 h 929"/>
                        <a:gd name="T28" fmla="*/ 15 w 347"/>
                        <a:gd name="T29" fmla="*/ 193 h 929"/>
                        <a:gd name="T30" fmla="*/ 10 w 347"/>
                        <a:gd name="T31" fmla="*/ 155 h 929"/>
                        <a:gd name="T32" fmla="*/ 15 w 347"/>
                        <a:gd name="T33" fmla="*/ 128 h 929"/>
                        <a:gd name="T34" fmla="*/ 15 w 347"/>
                        <a:gd name="T35" fmla="*/ 99 h 929"/>
                        <a:gd name="T36" fmla="*/ 6 w 347"/>
                        <a:gd name="T37" fmla="*/ 80 h 929"/>
                        <a:gd name="T38" fmla="*/ 0 w 347"/>
                        <a:gd name="T39" fmla="*/ 54 h 929"/>
                        <a:gd name="T40" fmla="*/ 0 w 347"/>
                        <a:gd name="T41" fmla="*/ 27 h 929"/>
                        <a:gd name="T42" fmla="*/ 11 w 347"/>
                        <a:gd name="T43" fmla="*/ 8 h 92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47"/>
                        <a:gd name="T67" fmla="*/ 0 h 929"/>
                        <a:gd name="T68" fmla="*/ 347 w 347"/>
                        <a:gd name="T69" fmla="*/ 929 h 92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47" h="929">
                          <a:moveTo>
                            <a:pt x="47" y="32"/>
                          </a:moveTo>
                          <a:lnTo>
                            <a:pt x="100" y="0"/>
                          </a:lnTo>
                          <a:lnTo>
                            <a:pt x="180" y="0"/>
                          </a:lnTo>
                          <a:lnTo>
                            <a:pt x="240" y="20"/>
                          </a:lnTo>
                          <a:lnTo>
                            <a:pt x="281" y="89"/>
                          </a:lnTo>
                          <a:lnTo>
                            <a:pt x="320" y="206"/>
                          </a:lnTo>
                          <a:lnTo>
                            <a:pt x="341" y="334"/>
                          </a:lnTo>
                          <a:lnTo>
                            <a:pt x="347" y="486"/>
                          </a:lnTo>
                          <a:lnTo>
                            <a:pt x="347" y="660"/>
                          </a:lnTo>
                          <a:lnTo>
                            <a:pt x="320" y="800"/>
                          </a:lnTo>
                          <a:lnTo>
                            <a:pt x="281" y="877"/>
                          </a:lnTo>
                          <a:lnTo>
                            <a:pt x="187" y="929"/>
                          </a:lnTo>
                          <a:lnTo>
                            <a:pt x="140" y="917"/>
                          </a:lnTo>
                          <a:lnTo>
                            <a:pt x="80" y="858"/>
                          </a:lnTo>
                          <a:lnTo>
                            <a:pt x="60" y="775"/>
                          </a:lnTo>
                          <a:lnTo>
                            <a:pt x="41" y="621"/>
                          </a:lnTo>
                          <a:lnTo>
                            <a:pt x="60" y="512"/>
                          </a:lnTo>
                          <a:lnTo>
                            <a:pt x="60" y="397"/>
                          </a:lnTo>
                          <a:lnTo>
                            <a:pt x="27" y="320"/>
                          </a:lnTo>
                          <a:lnTo>
                            <a:pt x="0" y="218"/>
                          </a:lnTo>
                          <a:lnTo>
                            <a:pt x="0" y="109"/>
                          </a:lnTo>
                          <a:lnTo>
                            <a:pt x="47" y="32"/>
                          </a:lnTo>
                          <a:close/>
                        </a:path>
                      </a:pathLst>
                    </a:custGeom>
                    <a:solidFill>
                      <a:srgbClr val="000000"/>
                    </a:solidFill>
                    <a:ln w="9525">
                      <a:noFill/>
                      <a:round/>
                      <a:headEnd/>
                      <a:tailEnd/>
                    </a:ln>
                  </p:spPr>
                  <p:txBody>
                    <a:bodyPr/>
                    <a:lstStyle/>
                    <a:p>
                      <a:endParaRPr lang="cs-CZ"/>
                    </a:p>
                  </p:txBody>
                </p:sp>
                <p:sp>
                  <p:nvSpPr>
                    <p:cNvPr id="589" name="Freeform 12">
                      <a:extLst>
                        <a:ext uri="{FF2B5EF4-FFF2-40B4-BE49-F238E27FC236}">
                          <a16:creationId xmlns:a16="http://schemas.microsoft.com/office/drawing/2014/main" id="{8D13FEEA-F566-479D-8140-3569470DC7D9}"/>
                        </a:ext>
                      </a:extLst>
                    </p:cNvPr>
                    <p:cNvSpPr>
                      <a:spLocks/>
                    </p:cNvSpPr>
                    <p:nvPr/>
                  </p:nvSpPr>
                  <p:spPr bwMode="auto">
                    <a:xfrm>
                      <a:off x="4103" y="731"/>
                      <a:ext cx="230" cy="459"/>
                    </a:xfrm>
                    <a:custGeom>
                      <a:avLst/>
                      <a:gdLst>
                        <a:gd name="T0" fmla="*/ 14 w 460"/>
                        <a:gd name="T1" fmla="*/ 0 h 918"/>
                        <a:gd name="T2" fmla="*/ 51 w 460"/>
                        <a:gd name="T3" fmla="*/ 8 h 918"/>
                        <a:gd name="T4" fmla="*/ 79 w 460"/>
                        <a:gd name="T5" fmla="*/ 28 h 918"/>
                        <a:gd name="T6" fmla="*/ 100 w 460"/>
                        <a:gd name="T7" fmla="*/ 59 h 918"/>
                        <a:gd name="T8" fmla="*/ 114 w 460"/>
                        <a:gd name="T9" fmla="*/ 90 h 918"/>
                        <a:gd name="T10" fmla="*/ 115 w 460"/>
                        <a:gd name="T11" fmla="*/ 123 h 918"/>
                        <a:gd name="T12" fmla="*/ 105 w 460"/>
                        <a:gd name="T13" fmla="*/ 146 h 918"/>
                        <a:gd name="T14" fmla="*/ 80 w 460"/>
                        <a:gd name="T15" fmla="*/ 161 h 918"/>
                        <a:gd name="T16" fmla="*/ 60 w 460"/>
                        <a:gd name="T17" fmla="*/ 171 h 918"/>
                        <a:gd name="T18" fmla="*/ 60 w 460"/>
                        <a:gd name="T19" fmla="*/ 180 h 918"/>
                        <a:gd name="T20" fmla="*/ 74 w 460"/>
                        <a:gd name="T21" fmla="*/ 191 h 918"/>
                        <a:gd name="T22" fmla="*/ 80 w 460"/>
                        <a:gd name="T23" fmla="*/ 215 h 918"/>
                        <a:gd name="T24" fmla="*/ 74 w 460"/>
                        <a:gd name="T25" fmla="*/ 230 h 918"/>
                        <a:gd name="T26" fmla="*/ 65 w 460"/>
                        <a:gd name="T27" fmla="*/ 223 h 918"/>
                        <a:gd name="T28" fmla="*/ 65 w 460"/>
                        <a:gd name="T29" fmla="*/ 211 h 918"/>
                        <a:gd name="T30" fmla="*/ 58 w 460"/>
                        <a:gd name="T31" fmla="*/ 191 h 918"/>
                        <a:gd name="T32" fmla="*/ 49 w 460"/>
                        <a:gd name="T33" fmla="*/ 180 h 918"/>
                        <a:gd name="T34" fmla="*/ 45 w 460"/>
                        <a:gd name="T35" fmla="*/ 166 h 918"/>
                        <a:gd name="T36" fmla="*/ 60 w 460"/>
                        <a:gd name="T37" fmla="*/ 156 h 918"/>
                        <a:gd name="T38" fmla="*/ 89 w 460"/>
                        <a:gd name="T39" fmla="*/ 137 h 918"/>
                        <a:gd name="T40" fmla="*/ 100 w 460"/>
                        <a:gd name="T41" fmla="*/ 119 h 918"/>
                        <a:gd name="T42" fmla="*/ 100 w 460"/>
                        <a:gd name="T43" fmla="*/ 100 h 918"/>
                        <a:gd name="T44" fmla="*/ 85 w 460"/>
                        <a:gd name="T45" fmla="*/ 71 h 918"/>
                        <a:gd name="T46" fmla="*/ 60 w 460"/>
                        <a:gd name="T47" fmla="*/ 45 h 918"/>
                        <a:gd name="T48" fmla="*/ 45 w 460"/>
                        <a:gd name="T49" fmla="*/ 32 h 918"/>
                        <a:gd name="T50" fmla="*/ 24 w 460"/>
                        <a:gd name="T51" fmla="*/ 28 h 918"/>
                        <a:gd name="T52" fmla="*/ 0 w 460"/>
                        <a:gd name="T53" fmla="*/ 21 h 918"/>
                        <a:gd name="T54" fmla="*/ 14 w 460"/>
                        <a:gd name="T55" fmla="*/ 0 h 91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60"/>
                        <a:gd name="T85" fmla="*/ 0 h 918"/>
                        <a:gd name="T86" fmla="*/ 460 w 460"/>
                        <a:gd name="T87" fmla="*/ 918 h 91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60" h="918">
                          <a:moveTo>
                            <a:pt x="53" y="0"/>
                          </a:moveTo>
                          <a:lnTo>
                            <a:pt x="201" y="32"/>
                          </a:lnTo>
                          <a:lnTo>
                            <a:pt x="314" y="109"/>
                          </a:lnTo>
                          <a:lnTo>
                            <a:pt x="400" y="237"/>
                          </a:lnTo>
                          <a:lnTo>
                            <a:pt x="454" y="359"/>
                          </a:lnTo>
                          <a:lnTo>
                            <a:pt x="460" y="494"/>
                          </a:lnTo>
                          <a:lnTo>
                            <a:pt x="419" y="584"/>
                          </a:lnTo>
                          <a:lnTo>
                            <a:pt x="320" y="642"/>
                          </a:lnTo>
                          <a:lnTo>
                            <a:pt x="240" y="681"/>
                          </a:lnTo>
                          <a:lnTo>
                            <a:pt x="240" y="719"/>
                          </a:lnTo>
                          <a:lnTo>
                            <a:pt x="293" y="764"/>
                          </a:lnTo>
                          <a:lnTo>
                            <a:pt x="320" y="860"/>
                          </a:lnTo>
                          <a:lnTo>
                            <a:pt x="293" y="918"/>
                          </a:lnTo>
                          <a:lnTo>
                            <a:pt x="259" y="892"/>
                          </a:lnTo>
                          <a:lnTo>
                            <a:pt x="259" y="841"/>
                          </a:lnTo>
                          <a:lnTo>
                            <a:pt x="234" y="764"/>
                          </a:lnTo>
                          <a:lnTo>
                            <a:pt x="193" y="719"/>
                          </a:lnTo>
                          <a:lnTo>
                            <a:pt x="179" y="661"/>
                          </a:lnTo>
                          <a:lnTo>
                            <a:pt x="240" y="622"/>
                          </a:lnTo>
                          <a:lnTo>
                            <a:pt x="353" y="545"/>
                          </a:lnTo>
                          <a:lnTo>
                            <a:pt x="400" y="476"/>
                          </a:lnTo>
                          <a:lnTo>
                            <a:pt x="400" y="399"/>
                          </a:lnTo>
                          <a:lnTo>
                            <a:pt x="339" y="282"/>
                          </a:lnTo>
                          <a:lnTo>
                            <a:pt x="240" y="180"/>
                          </a:lnTo>
                          <a:lnTo>
                            <a:pt x="179" y="128"/>
                          </a:lnTo>
                          <a:lnTo>
                            <a:pt x="93" y="109"/>
                          </a:lnTo>
                          <a:lnTo>
                            <a:pt x="0" y="83"/>
                          </a:lnTo>
                          <a:lnTo>
                            <a:pt x="53" y="0"/>
                          </a:lnTo>
                          <a:close/>
                        </a:path>
                      </a:pathLst>
                    </a:custGeom>
                    <a:solidFill>
                      <a:srgbClr val="000000"/>
                    </a:solidFill>
                    <a:ln w="9525">
                      <a:noFill/>
                      <a:round/>
                      <a:headEnd/>
                      <a:tailEnd/>
                    </a:ln>
                  </p:spPr>
                  <p:txBody>
                    <a:bodyPr/>
                    <a:lstStyle/>
                    <a:p>
                      <a:endParaRPr lang="cs-CZ"/>
                    </a:p>
                  </p:txBody>
                </p:sp>
                <p:sp>
                  <p:nvSpPr>
                    <p:cNvPr id="590" name="Freeform 13">
                      <a:extLst>
                        <a:ext uri="{FF2B5EF4-FFF2-40B4-BE49-F238E27FC236}">
                          <a16:creationId xmlns:a16="http://schemas.microsoft.com/office/drawing/2014/main" id="{5C96151B-1800-4D79-94AA-B3CC0B4992BA}"/>
                        </a:ext>
                      </a:extLst>
                    </p:cNvPr>
                    <p:cNvSpPr>
                      <a:spLocks/>
                    </p:cNvSpPr>
                    <p:nvPr/>
                  </p:nvSpPr>
                  <p:spPr bwMode="auto">
                    <a:xfrm>
                      <a:off x="3888" y="729"/>
                      <a:ext cx="170" cy="431"/>
                    </a:xfrm>
                    <a:custGeom>
                      <a:avLst/>
                      <a:gdLst>
                        <a:gd name="T0" fmla="*/ 53 w 341"/>
                        <a:gd name="T1" fmla="*/ 10 h 861"/>
                        <a:gd name="T2" fmla="*/ 70 w 341"/>
                        <a:gd name="T3" fmla="*/ 0 h 861"/>
                        <a:gd name="T4" fmla="*/ 85 w 341"/>
                        <a:gd name="T5" fmla="*/ 2 h 861"/>
                        <a:gd name="T6" fmla="*/ 83 w 341"/>
                        <a:gd name="T7" fmla="*/ 20 h 861"/>
                        <a:gd name="T8" fmla="*/ 73 w 341"/>
                        <a:gd name="T9" fmla="*/ 29 h 861"/>
                        <a:gd name="T10" fmla="*/ 58 w 341"/>
                        <a:gd name="T11" fmla="*/ 37 h 861"/>
                        <a:gd name="T12" fmla="*/ 40 w 341"/>
                        <a:gd name="T13" fmla="*/ 58 h 861"/>
                        <a:gd name="T14" fmla="*/ 20 w 341"/>
                        <a:gd name="T15" fmla="*/ 87 h 861"/>
                        <a:gd name="T16" fmla="*/ 15 w 341"/>
                        <a:gd name="T17" fmla="*/ 111 h 861"/>
                        <a:gd name="T18" fmla="*/ 18 w 341"/>
                        <a:gd name="T19" fmla="*/ 126 h 861"/>
                        <a:gd name="T20" fmla="*/ 23 w 341"/>
                        <a:gd name="T21" fmla="*/ 134 h 861"/>
                        <a:gd name="T22" fmla="*/ 45 w 341"/>
                        <a:gd name="T23" fmla="*/ 143 h 861"/>
                        <a:gd name="T24" fmla="*/ 65 w 341"/>
                        <a:gd name="T25" fmla="*/ 150 h 861"/>
                        <a:gd name="T26" fmla="*/ 73 w 341"/>
                        <a:gd name="T27" fmla="*/ 158 h 861"/>
                        <a:gd name="T28" fmla="*/ 75 w 341"/>
                        <a:gd name="T29" fmla="*/ 164 h 861"/>
                        <a:gd name="T30" fmla="*/ 63 w 341"/>
                        <a:gd name="T31" fmla="*/ 177 h 861"/>
                        <a:gd name="T32" fmla="*/ 58 w 341"/>
                        <a:gd name="T33" fmla="*/ 193 h 861"/>
                        <a:gd name="T34" fmla="*/ 53 w 341"/>
                        <a:gd name="T35" fmla="*/ 216 h 861"/>
                        <a:gd name="T36" fmla="*/ 43 w 341"/>
                        <a:gd name="T37" fmla="*/ 212 h 861"/>
                        <a:gd name="T38" fmla="*/ 43 w 341"/>
                        <a:gd name="T39" fmla="*/ 196 h 861"/>
                        <a:gd name="T40" fmla="*/ 48 w 341"/>
                        <a:gd name="T41" fmla="*/ 172 h 861"/>
                        <a:gd name="T42" fmla="*/ 58 w 341"/>
                        <a:gd name="T43" fmla="*/ 163 h 861"/>
                        <a:gd name="T44" fmla="*/ 40 w 341"/>
                        <a:gd name="T45" fmla="*/ 153 h 861"/>
                        <a:gd name="T46" fmla="*/ 18 w 341"/>
                        <a:gd name="T47" fmla="*/ 143 h 861"/>
                        <a:gd name="T48" fmla="*/ 0 w 341"/>
                        <a:gd name="T49" fmla="*/ 129 h 861"/>
                        <a:gd name="T50" fmla="*/ 0 w 341"/>
                        <a:gd name="T51" fmla="*/ 111 h 861"/>
                        <a:gd name="T52" fmla="*/ 5 w 341"/>
                        <a:gd name="T53" fmla="*/ 81 h 861"/>
                        <a:gd name="T54" fmla="*/ 20 w 341"/>
                        <a:gd name="T55" fmla="*/ 52 h 861"/>
                        <a:gd name="T56" fmla="*/ 38 w 341"/>
                        <a:gd name="T57" fmla="*/ 27 h 861"/>
                        <a:gd name="T58" fmla="*/ 53 w 341"/>
                        <a:gd name="T59" fmla="*/ 10 h 86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41"/>
                        <a:gd name="T91" fmla="*/ 0 h 861"/>
                        <a:gd name="T92" fmla="*/ 341 w 341"/>
                        <a:gd name="T93" fmla="*/ 861 h 86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41" h="861">
                          <a:moveTo>
                            <a:pt x="214" y="39"/>
                          </a:moveTo>
                          <a:lnTo>
                            <a:pt x="281" y="0"/>
                          </a:lnTo>
                          <a:lnTo>
                            <a:pt x="341" y="6"/>
                          </a:lnTo>
                          <a:lnTo>
                            <a:pt x="335" y="77"/>
                          </a:lnTo>
                          <a:lnTo>
                            <a:pt x="294" y="116"/>
                          </a:lnTo>
                          <a:lnTo>
                            <a:pt x="234" y="148"/>
                          </a:lnTo>
                          <a:lnTo>
                            <a:pt x="160" y="231"/>
                          </a:lnTo>
                          <a:lnTo>
                            <a:pt x="80" y="347"/>
                          </a:lnTo>
                          <a:lnTo>
                            <a:pt x="60" y="443"/>
                          </a:lnTo>
                          <a:lnTo>
                            <a:pt x="74" y="501"/>
                          </a:lnTo>
                          <a:lnTo>
                            <a:pt x="94" y="534"/>
                          </a:lnTo>
                          <a:lnTo>
                            <a:pt x="181" y="572"/>
                          </a:lnTo>
                          <a:lnTo>
                            <a:pt x="261" y="597"/>
                          </a:lnTo>
                          <a:lnTo>
                            <a:pt x="294" y="630"/>
                          </a:lnTo>
                          <a:lnTo>
                            <a:pt x="300" y="656"/>
                          </a:lnTo>
                          <a:lnTo>
                            <a:pt x="253" y="707"/>
                          </a:lnTo>
                          <a:lnTo>
                            <a:pt x="234" y="771"/>
                          </a:lnTo>
                          <a:lnTo>
                            <a:pt x="214" y="861"/>
                          </a:lnTo>
                          <a:lnTo>
                            <a:pt x="173" y="848"/>
                          </a:lnTo>
                          <a:lnTo>
                            <a:pt x="173" y="784"/>
                          </a:lnTo>
                          <a:lnTo>
                            <a:pt x="195" y="688"/>
                          </a:lnTo>
                          <a:lnTo>
                            <a:pt x="234" y="649"/>
                          </a:lnTo>
                          <a:lnTo>
                            <a:pt x="160" y="611"/>
                          </a:lnTo>
                          <a:lnTo>
                            <a:pt x="74" y="572"/>
                          </a:lnTo>
                          <a:lnTo>
                            <a:pt x="0" y="514"/>
                          </a:lnTo>
                          <a:lnTo>
                            <a:pt x="0" y="443"/>
                          </a:lnTo>
                          <a:lnTo>
                            <a:pt x="20" y="321"/>
                          </a:lnTo>
                          <a:lnTo>
                            <a:pt x="80" y="205"/>
                          </a:lnTo>
                          <a:lnTo>
                            <a:pt x="154" y="108"/>
                          </a:lnTo>
                          <a:lnTo>
                            <a:pt x="214" y="39"/>
                          </a:lnTo>
                          <a:close/>
                        </a:path>
                      </a:pathLst>
                    </a:custGeom>
                    <a:solidFill>
                      <a:srgbClr val="000000"/>
                    </a:solidFill>
                    <a:ln w="9525">
                      <a:noFill/>
                      <a:round/>
                      <a:headEnd/>
                      <a:tailEnd/>
                    </a:ln>
                  </p:spPr>
                  <p:txBody>
                    <a:bodyPr/>
                    <a:lstStyle/>
                    <a:p>
                      <a:endParaRPr lang="cs-CZ"/>
                    </a:p>
                  </p:txBody>
                </p:sp>
                <p:sp>
                  <p:nvSpPr>
                    <p:cNvPr id="591" name="Freeform 14">
                      <a:extLst>
                        <a:ext uri="{FF2B5EF4-FFF2-40B4-BE49-F238E27FC236}">
                          <a16:creationId xmlns:a16="http://schemas.microsoft.com/office/drawing/2014/main" id="{7D62704F-E82E-454E-A9CC-B7B87C6DD3C0}"/>
                        </a:ext>
                      </a:extLst>
                    </p:cNvPr>
                    <p:cNvSpPr>
                      <a:spLocks/>
                    </p:cNvSpPr>
                    <p:nvPr/>
                  </p:nvSpPr>
                  <p:spPr bwMode="auto">
                    <a:xfrm>
                      <a:off x="4117" y="1108"/>
                      <a:ext cx="202" cy="514"/>
                    </a:xfrm>
                    <a:custGeom>
                      <a:avLst/>
                      <a:gdLst>
                        <a:gd name="T0" fmla="*/ 7 w 402"/>
                        <a:gd name="T1" fmla="*/ 0 h 1028"/>
                        <a:gd name="T2" fmla="*/ 30 w 402"/>
                        <a:gd name="T3" fmla="*/ 9 h 1028"/>
                        <a:gd name="T4" fmla="*/ 42 w 402"/>
                        <a:gd name="T5" fmla="*/ 33 h 1028"/>
                        <a:gd name="T6" fmla="*/ 46 w 402"/>
                        <a:gd name="T7" fmla="*/ 76 h 1028"/>
                        <a:gd name="T8" fmla="*/ 42 w 402"/>
                        <a:gd name="T9" fmla="*/ 148 h 1028"/>
                        <a:gd name="T10" fmla="*/ 32 w 402"/>
                        <a:gd name="T11" fmla="*/ 204 h 1028"/>
                        <a:gd name="T12" fmla="*/ 27 w 402"/>
                        <a:gd name="T13" fmla="*/ 228 h 1028"/>
                        <a:gd name="T14" fmla="*/ 37 w 402"/>
                        <a:gd name="T15" fmla="*/ 233 h 1028"/>
                        <a:gd name="T16" fmla="*/ 57 w 402"/>
                        <a:gd name="T17" fmla="*/ 214 h 1028"/>
                        <a:gd name="T18" fmla="*/ 81 w 402"/>
                        <a:gd name="T19" fmla="*/ 199 h 1028"/>
                        <a:gd name="T20" fmla="*/ 88 w 402"/>
                        <a:gd name="T21" fmla="*/ 201 h 1028"/>
                        <a:gd name="T22" fmla="*/ 102 w 402"/>
                        <a:gd name="T23" fmla="*/ 210 h 1028"/>
                        <a:gd name="T24" fmla="*/ 102 w 402"/>
                        <a:gd name="T25" fmla="*/ 215 h 1028"/>
                        <a:gd name="T26" fmla="*/ 73 w 402"/>
                        <a:gd name="T27" fmla="*/ 228 h 1028"/>
                        <a:gd name="T28" fmla="*/ 42 w 402"/>
                        <a:gd name="T29" fmla="*/ 244 h 1028"/>
                        <a:gd name="T30" fmla="*/ 17 w 402"/>
                        <a:gd name="T31" fmla="*/ 257 h 1028"/>
                        <a:gd name="T32" fmla="*/ 5 w 402"/>
                        <a:gd name="T33" fmla="*/ 254 h 1028"/>
                        <a:gd name="T34" fmla="*/ 5 w 402"/>
                        <a:gd name="T35" fmla="*/ 239 h 1028"/>
                        <a:gd name="T36" fmla="*/ 15 w 402"/>
                        <a:gd name="T37" fmla="*/ 218 h 1028"/>
                        <a:gd name="T38" fmla="*/ 22 w 402"/>
                        <a:gd name="T39" fmla="*/ 175 h 1028"/>
                        <a:gd name="T40" fmla="*/ 27 w 402"/>
                        <a:gd name="T41" fmla="*/ 124 h 1028"/>
                        <a:gd name="T42" fmla="*/ 30 w 402"/>
                        <a:gd name="T43" fmla="*/ 67 h 1028"/>
                        <a:gd name="T44" fmla="*/ 17 w 402"/>
                        <a:gd name="T45" fmla="*/ 32 h 1028"/>
                        <a:gd name="T46" fmla="*/ 0 w 402"/>
                        <a:gd name="T47" fmla="*/ 17 h 1028"/>
                        <a:gd name="T48" fmla="*/ 7 w 402"/>
                        <a:gd name="T49" fmla="*/ 0 h 10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2"/>
                        <a:gd name="T76" fmla="*/ 0 h 1028"/>
                        <a:gd name="T77" fmla="*/ 402 w 402"/>
                        <a:gd name="T78" fmla="*/ 1028 h 10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2" h="1028">
                          <a:moveTo>
                            <a:pt x="27" y="0"/>
                          </a:moveTo>
                          <a:lnTo>
                            <a:pt x="120" y="38"/>
                          </a:lnTo>
                          <a:lnTo>
                            <a:pt x="167" y="135"/>
                          </a:lnTo>
                          <a:lnTo>
                            <a:pt x="181" y="307"/>
                          </a:lnTo>
                          <a:lnTo>
                            <a:pt x="167" y="593"/>
                          </a:lnTo>
                          <a:lnTo>
                            <a:pt x="128" y="817"/>
                          </a:lnTo>
                          <a:lnTo>
                            <a:pt x="107" y="913"/>
                          </a:lnTo>
                          <a:lnTo>
                            <a:pt x="147" y="933"/>
                          </a:lnTo>
                          <a:lnTo>
                            <a:pt x="227" y="856"/>
                          </a:lnTo>
                          <a:lnTo>
                            <a:pt x="322" y="799"/>
                          </a:lnTo>
                          <a:lnTo>
                            <a:pt x="348" y="805"/>
                          </a:lnTo>
                          <a:lnTo>
                            <a:pt x="402" y="842"/>
                          </a:lnTo>
                          <a:lnTo>
                            <a:pt x="402" y="862"/>
                          </a:lnTo>
                          <a:lnTo>
                            <a:pt x="288" y="913"/>
                          </a:lnTo>
                          <a:lnTo>
                            <a:pt x="167" y="977"/>
                          </a:lnTo>
                          <a:lnTo>
                            <a:pt x="68" y="1028"/>
                          </a:lnTo>
                          <a:lnTo>
                            <a:pt x="19" y="1016"/>
                          </a:lnTo>
                          <a:lnTo>
                            <a:pt x="19" y="957"/>
                          </a:lnTo>
                          <a:lnTo>
                            <a:pt x="60" y="874"/>
                          </a:lnTo>
                          <a:lnTo>
                            <a:pt x="87" y="702"/>
                          </a:lnTo>
                          <a:lnTo>
                            <a:pt x="107" y="498"/>
                          </a:lnTo>
                          <a:lnTo>
                            <a:pt x="120" y="269"/>
                          </a:lnTo>
                          <a:lnTo>
                            <a:pt x="68" y="129"/>
                          </a:lnTo>
                          <a:lnTo>
                            <a:pt x="0" y="71"/>
                          </a:lnTo>
                          <a:lnTo>
                            <a:pt x="27" y="0"/>
                          </a:lnTo>
                          <a:close/>
                        </a:path>
                      </a:pathLst>
                    </a:custGeom>
                    <a:solidFill>
                      <a:srgbClr val="000000"/>
                    </a:solidFill>
                    <a:ln w="9525">
                      <a:noFill/>
                      <a:round/>
                      <a:headEnd/>
                      <a:tailEnd/>
                    </a:ln>
                  </p:spPr>
                  <p:txBody>
                    <a:bodyPr/>
                    <a:lstStyle/>
                    <a:p>
                      <a:endParaRPr lang="cs-CZ"/>
                    </a:p>
                  </p:txBody>
                </p:sp>
                <p:sp>
                  <p:nvSpPr>
                    <p:cNvPr id="592" name="Freeform 15">
                      <a:extLst>
                        <a:ext uri="{FF2B5EF4-FFF2-40B4-BE49-F238E27FC236}">
                          <a16:creationId xmlns:a16="http://schemas.microsoft.com/office/drawing/2014/main" id="{5B1A9E30-5FB3-40E9-BD92-7120BAB89498}"/>
                        </a:ext>
                      </a:extLst>
                    </p:cNvPr>
                    <p:cNvSpPr>
                      <a:spLocks/>
                    </p:cNvSpPr>
                    <p:nvPr/>
                  </p:nvSpPr>
                  <p:spPr bwMode="auto">
                    <a:xfrm>
                      <a:off x="3974" y="1056"/>
                      <a:ext cx="155" cy="563"/>
                    </a:xfrm>
                    <a:custGeom>
                      <a:avLst/>
                      <a:gdLst>
                        <a:gd name="T0" fmla="*/ 31 w 309"/>
                        <a:gd name="T1" fmla="*/ 55 h 1127"/>
                        <a:gd name="T2" fmla="*/ 52 w 309"/>
                        <a:gd name="T3" fmla="*/ 12 h 1127"/>
                        <a:gd name="T4" fmla="*/ 71 w 309"/>
                        <a:gd name="T5" fmla="*/ 0 h 1127"/>
                        <a:gd name="T6" fmla="*/ 78 w 309"/>
                        <a:gd name="T7" fmla="*/ 8 h 1127"/>
                        <a:gd name="T8" fmla="*/ 72 w 309"/>
                        <a:gd name="T9" fmla="*/ 22 h 1127"/>
                        <a:gd name="T10" fmla="*/ 52 w 309"/>
                        <a:gd name="T11" fmla="*/ 57 h 1127"/>
                        <a:gd name="T12" fmla="*/ 37 w 309"/>
                        <a:gd name="T13" fmla="*/ 94 h 1127"/>
                        <a:gd name="T14" fmla="*/ 26 w 309"/>
                        <a:gd name="T15" fmla="*/ 146 h 1127"/>
                        <a:gd name="T16" fmla="*/ 19 w 309"/>
                        <a:gd name="T17" fmla="*/ 205 h 1127"/>
                        <a:gd name="T18" fmla="*/ 19 w 309"/>
                        <a:gd name="T19" fmla="*/ 256 h 1127"/>
                        <a:gd name="T20" fmla="*/ 25 w 309"/>
                        <a:gd name="T21" fmla="*/ 251 h 1127"/>
                        <a:gd name="T22" fmla="*/ 37 w 309"/>
                        <a:gd name="T23" fmla="*/ 232 h 1127"/>
                        <a:gd name="T24" fmla="*/ 41 w 309"/>
                        <a:gd name="T25" fmla="*/ 203 h 1127"/>
                        <a:gd name="T26" fmla="*/ 52 w 309"/>
                        <a:gd name="T27" fmla="*/ 203 h 1127"/>
                        <a:gd name="T28" fmla="*/ 66 w 309"/>
                        <a:gd name="T29" fmla="*/ 210 h 1127"/>
                        <a:gd name="T30" fmla="*/ 57 w 309"/>
                        <a:gd name="T31" fmla="*/ 234 h 1127"/>
                        <a:gd name="T32" fmla="*/ 37 w 309"/>
                        <a:gd name="T33" fmla="*/ 258 h 1127"/>
                        <a:gd name="T34" fmla="*/ 16 w 309"/>
                        <a:gd name="T35" fmla="*/ 281 h 1127"/>
                        <a:gd name="T36" fmla="*/ 6 w 309"/>
                        <a:gd name="T37" fmla="*/ 281 h 1127"/>
                        <a:gd name="T38" fmla="*/ 0 w 309"/>
                        <a:gd name="T39" fmla="*/ 272 h 1127"/>
                        <a:gd name="T40" fmla="*/ 0 w 309"/>
                        <a:gd name="T41" fmla="*/ 251 h 1127"/>
                        <a:gd name="T42" fmla="*/ 4 w 309"/>
                        <a:gd name="T43" fmla="*/ 191 h 1127"/>
                        <a:gd name="T44" fmla="*/ 9 w 309"/>
                        <a:gd name="T45" fmla="*/ 129 h 1127"/>
                        <a:gd name="T46" fmla="*/ 16 w 309"/>
                        <a:gd name="T47" fmla="*/ 84 h 1127"/>
                        <a:gd name="T48" fmla="*/ 31 w 309"/>
                        <a:gd name="T49" fmla="*/ 55 h 11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9"/>
                        <a:gd name="T76" fmla="*/ 0 h 1127"/>
                        <a:gd name="T77" fmla="*/ 309 w 309"/>
                        <a:gd name="T78" fmla="*/ 1127 h 112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9" h="1127">
                          <a:moveTo>
                            <a:pt x="124" y="223"/>
                          </a:moveTo>
                          <a:lnTo>
                            <a:pt x="207" y="51"/>
                          </a:lnTo>
                          <a:lnTo>
                            <a:pt x="282" y="0"/>
                          </a:lnTo>
                          <a:lnTo>
                            <a:pt x="309" y="32"/>
                          </a:lnTo>
                          <a:lnTo>
                            <a:pt x="288" y="89"/>
                          </a:lnTo>
                          <a:lnTo>
                            <a:pt x="207" y="230"/>
                          </a:lnTo>
                          <a:lnTo>
                            <a:pt x="145" y="376"/>
                          </a:lnTo>
                          <a:lnTo>
                            <a:pt x="103" y="586"/>
                          </a:lnTo>
                          <a:lnTo>
                            <a:pt x="75" y="821"/>
                          </a:lnTo>
                          <a:lnTo>
                            <a:pt x="75" y="1025"/>
                          </a:lnTo>
                          <a:lnTo>
                            <a:pt x="97" y="1007"/>
                          </a:lnTo>
                          <a:lnTo>
                            <a:pt x="145" y="930"/>
                          </a:lnTo>
                          <a:lnTo>
                            <a:pt x="164" y="815"/>
                          </a:lnTo>
                          <a:lnTo>
                            <a:pt x="207" y="815"/>
                          </a:lnTo>
                          <a:lnTo>
                            <a:pt x="261" y="841"/>
                          </a:lnTo>
                          <a:lnTo>
                            <a:pt x="226" y="936"/>
                          </a:lnTo>
                          <a:lnTo>
                            <a:pt x="145" y="1032"/>
                          </a:lnTo>
                          <a:lnTo>
                            <a:pt x="62" y="1127"/>
                          </a:lnTo>
                          <a:lnTo>
                            <a:pt x="21" y="1127"/>
                          </a:lnTo>
                          <a:lnTo>
                            <a:pt x="0" y="1090"/>
                          </a:lnTo>
                          <a:lnTo>
                            <a:pt x="0" y="1007"/>
                          </a:lnTo>
                          <a:lnTo>
                            <a:pt x="14" y="764"/>
                          </a:lnTo>
                          <a:lnTo>
                            <a:pt x="35" y="516"/>
                          </a:lnTo>
                          <a:lnTo>
                            <a:pt x="62" y="338"/>
                          </a:lnTo>
                          <a:lnTo>
                            <a:pt x="124" y="223"/>
                          </a:lnTo>
                          <a:close/>
                        </a:path>
                      </a:pathLst>
                    </a:custGeom>
                    <a:solidFill>
                      <a:srgbClr val="000000"/>
                    </a:solidFill>
                    <a:ln w="9525">
                      <a:noFill/>
                      <a:round/>
                      <a:headEnd/>
                      <a:tailEnd/>
                    </a:ln>
                  </p:spPr>
                  <p:txBody>
                    <a:bodyPr/>
                    <a:lstStyle/>
                    <a:p>
                      <a:endParaRPr lang="cs-CZ"/>
                    </a:p>
                  </p:txBody>
                </p:sp>
              </p:grpSp>
              <p:sp>
                <p:nvSpPr>
                  <p:cNvPr id="586" name="Oval 16">
                    <a:extLst>
                      <a:ext uri="{FF2B5EF4-FFF2-40B4-BE49-F238E27FC236}">
                        <a16:creationId xmlns:a16="http://schemas.microsoft.com/office/drawing/2014/main" id="{BCA9E01C-59A6-4F8A-BF8F-7C712F5556D5}"/>
                      </a:ext>
                    </a:extLst>
                  </p:cNvPr>
                  <p:cNvSpPr>
                    <a:spLocks noChangeArrowheads="1"/>
                  </p:cNvSpPr>
                  <p:nvPr/>
                </p:nvSpPr>
                <p:spPr bwMode="auto">
                  <a:xfrm>
                    <a:off x="4262" y="143"/>
                    <a:ext cx="848" cy="802"/>
                  </a:xfrm>
                  <a:prstGeom prst="ellipse">
                    <a:avLst/>
                  </a:prstGeom>
                  <a:solidFill>
                    <a:srgbClr val="000000"/>
                  </a:solidFill>
                  <a:ln w="9525">
                    <a:noFill/>
                    <a:round/>
                    <a:headEnd/>
                    <a:tailEnd/>
                  </a:ln>
                </p:spPr>
                <p:txBody>
                  <a:bodyPr/>
                  <a:lstStyle/>
                  <a:p>
                    <a:endParaRPr lang="en-US"/>
                  </a:p>
                </p:txBody>
              </p:sp>
            </p:grpSp>
            <p:grpSp>
              <p:nvGrpSpPr>
                <p:cNvPr id="582" name="Group 17">
                  <a:extLst>
                    <a:ext uri="{FF2B5EF4-FFF2-40B4-BE49-F238E27FC236}">
                      <a16:creationId xmlns:a16="http://schemas.microsoft.com/office/drawing/2014/main" id="{368639B9-A290-4B47-A598-5DD7C55476A1}"/>
                    </a:ext>
                  </a:extLst>
                </p:cNvPr>
                <p:cNvGrpSpPr>
                  <a:grpSpLocks/>
                </p:cNvGrpSpPr>
                <p:nvPr/>
              </p:nvGrpSpPr>
              <p:grpSpPr bwMode="auto">
                <a:xfrm>
                  <a:off x="4296" y="189"/>
                  <a:ext cx="756" cy="722"/>
                  <a:chOff x="4296" y="189"/>
                  <a:chExt cx="756" cy="722"/>
                </a:xfrm>
              </p:grpSpPr>
              <p:sp>
                <p:nvSpPr>
                  <p:cNvPr id="583" name="Oval 18">
                    <a:extLst>
                      <a:ext uri="{FF2B5EF4-FFF2-40B4-BE49-F238E27FC236}">
                        <a16:creationId xmlns:a16="http://schemas.microsoft.com/office/drawing/2014/main" id="{A36B990E-97FE-4F3A-831B-349DAA2B748D}"/>
                      </a:ext>
                    </a:extLst>
                  </p:cNvPr>
                  <p:cNvSpPr>
                    <a:spLocks noChangeArrowheads="1"/>
                  </p:cNvSpPr>
                  <p:nvPr/>
                </p:nvSpPr>
                <p:spPr bwMode="auto">
                  <a:xfrm>
                    <a:off x="4296" y="189"/>
                    <a:ext cx="756" cy="722"/>
                  </a:xfrm>
                  <a:prstGeom prst="ellipse">
                    <a:avLst/>
                  </a:prstGeom>
                  <a:solidFill>
                    <a:srgbClr val="FFFFFF"/>
                  </a:solidFill>
                  <a:ln w="9525">
                    <a:noFill/>
                    <a:round/>
                    <a:headEnd/>
                    <a:tailEnd/>
                  </a:ln>
                </p:spPr>
                <p:txBody>
                  <a:bodyPr/>
                  <a:lstStyle/>
                  <a:p>
                    <a:endParaRPr lang="en-US"/>
                  </a:p>
                </p:txBody>
              </p:sp>
              <p:sp>
                <p:nvSpPr>
                  <p:cNvPr id="584" name="Freeform 19">
                    <a:extLst>
                      <a:ext uri="{FF2B5EF4-FFF2-40B4-BE49-F238E27FC236}">
                        <a16:creationId xmlns:a16="http://schemas.microsoft.com/office/drawing/2014/main" id="{4F1A0BF5-DEFA-4CA1-9396-11DD70310CDE}"/>
                      </a:ext>
                    </a:extLst>
                  </p:cNvPr>
                  <p:cNvSpPr>
                    <a:spLocks/>
                  </p:cNvSpPr>
                  <p:nvPr/>
                </p:nvSpPr>
                <p:spPr bwMode="auto">
                  <a:xfrm rot="-2978745">
                    <a:off x="4440" y="456"/>
                    <a:ext cx="203" cy="347"/>
                  </a:xfrm>
                  <a:custGeom>
                    <a:avLst/>
                    <a:gdLst>
                      <a:gd name="T0" fmla="*/ 102 w 406"/>
                      <a:gd name="T1" fmla="*/ 152 h 695"/>
                      <a:gd name="T2" fmla="*/ 39 w 406"/>
                      <a:gd name="T3" fmla="*/ 57 h 695"/>
                      <a:gd name="T4" fmla="*/ 68 w 406"/>
                      <a:gd name="T5" fmla="*/ 44 h 695"/>
                      <a:gd name="T6" fmla="*/ 0 w 406"/>
                      <a:gd name="T7" fmla="*/ 0 h 695"/>
                      <a:gd name="T8" fmla="*/ 2 w 406"/>
                      <a:gd name="T9" fmla="*/ 80 h 695"/>
                      <a:gd name="T10" fmla="*/ 23 w 406"/>
                      <a:gd name="T11" fmla="*/ 51 h 695"/>
                      <a:gd name="T12" fmla="*/ 90 w 406"/>
                      <a:gd name="T13" fmla="*/ 173 h 695"/>
                      <a:gd name="T14" fmla="*/ 102 w 406"/>
                      <a:gd name="T15" fmla="*/ 152 h 695"/>
                      <a:gd name="T16" fmla="*/ 0 60000 65536"/>
                      <a:gd name="T17" fmla="*/ 0 60000 65536"/>
                      <a:gd name="T18" fmla="*/ 0 60000 65536"/>
                      <a:gd name="T19" fmla="*/ 0 60000 65536"/>
                      <a:gd name="T20" fmla="*/ 0 60000 65536"/>
                      <a:gd name="T21" fmla="*/ 0 60000 65536"/>
                      <a:gd name="T22" fmla="*/ 0 60000 65536"/>
                      <a:gd name="T23" fmla="*/ 0 60000 65536"/>
                      <a:gd name="T24" fmla="*/ 0 w 406"/>
                      <a:gd name="T25" fmla="*/ 0 h 695"/>
                      <a:gd name="T26" fmla="*/ 406 w 406"/>
                      <a:gd name="T27" fmla="*/ 695 h 6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6" h="695">
                        <a:moveTo>
                          <a:pt x="406" y="610"/>
                        </a:moveTo>
                        <a:lnTo>
                          <a:pt x="154" y="230"/>
                        </a:lnTo>
                        <a:lnTo>
                          <a:pt x="269" y="176"/>
                        </a:lnTo>
                        <a:lnTo>
                          <a:pt x="0" y="0"/>
                        </a:lnTo>
                        <a:lnTo>
                          <a:pt x="8" y="320"/>
                        </a:lnTo>
                        <a:lnTo>
                          <a:pt x="89" y="206"/>
                        </a:lnTo>
                        <a:lnTo>
                          <a:pt x="358" y="695"/>
                        </a:lnTo>
                        <a:lnTo>
                          <a:pt x="406" y="610"/>
                        </a:lnTo>
                        <a:close/>
                      </a:path>
                    </a:pathLst>
                  </a:custGeom>
                  <a:solidFill>
                    <a:srgbClr val="000000"/>
                  </a:solidFill>
                  <a:ln w="9525">
                    <a:noFill/>
                    <a:round/>
                    <a:headEnd/>
                    <a:tailEnd/>
                  </a:ln>
                </p:spPr>
                <p:txBody>
                  <a:bodyPr/>
                  <a:lstStyle/>
                  <a:p>
                    <a:endParaRPr lang="cs-CZ"/>
                  </a:p>
                </p:txBody>
              </p:sp>
            </p:grpSp>
          </p:grpSp>
          <p:grpSp>
            <p:nvGrpSpPr>
              <p:cNvPr id="396" name="Group 20">
                <a:extLst>
                  <a:ext uri="{FF2B5EF4-FFF2-40B4-BE49-F238E27FC236}">
                    <a16:creationId xmlns:a16="http://schemas.microsoft.com/office/drawing/2014/main" id="{B16EF494-70BE-47D0-BE03-476D0123EC51}"/>
                  </a:ext>
                </a:extLst>
              </p:cNvPr>
              <p:cNvGrpSpPr>
                <a:grpSpLocks/>
              </p:cNvGrpSpPr>
              <p:nvPr/>
            </p:nvGrpSpPr>
            <p:grpSpPr bwMode="auto">
              <a:xfrm>
                <a:off x="1241339" y="742773"/>
                <a:ext cx="609600" cy="747712"/>
                <a:chOff x="4080" y="816"/>
                <a:chExt cx="1222" cy="1479"/>
              </a:xfrm>
            </p:grpSpPr>
            <p:sp>
              <p:nvSpPr>
                <p:cNvPr id="570" name="Oval 21">
                  <a:extLst>
                    <a:ext uri="{FF2B5EF4-FFF2-40B4-BE49-F238E27FC236}">
                      <a16:creationId xmlns:a16="http://schemas.microsoft.com/office/drawing/2014/main" id="{47090539-D07E-493C-88C0-C71021F99154}"/>
                    </a:ext>
                  </a:extLst>
                </p:cNvPr>
                <p:cNvSpPr>
                  <a:spLocks noChangeArrowheads="1"/>
                </p:cNvSpPr>
                <p:nvPr/>
              </p:nvSpPr>
              <p:spPr bwMode="auto">
                <a:xfrm flipH="1">
                  <a:off x="4080" y="816"/>
                  <a:ext cx="848" cy="802"/>
                </a:xfrm>
                <a:prstGeom prst="ellipse">
                  <a:avLst/>
                </a:prstGeom>
                <a:solidFill>
                  <a:srgbClr val="000000"/>
                </a:solidFill>
                <a:ln w="9525">
                  <a:noFill/>
                  <a:round/>
                  <a:headEnd/>
                  <a:tailEnd/>
                </a:ln>
              </p:spPr>
              <p:txBody>
                <a:bodyPr/>
                <a:lstStyle/>
                <a:p>
                  <a:endParaRPr lang="en-US"/>
                </a:p>
              </p:txBody>
            </p:sp>
            <p:grpSp>
              <p:nvGrpSpPr>
                <p:cNvPr id="571" name="Group 22">
                  <a:extLst>
                    <a:ext uri="{FF2B5EF4-FFF2-40B4-BE49-F238E27FC236}">
                      <a16:creationId xmlns:a16="http://schemas.microsoft.com/office/drawing/2014/main" id="{EDE5419B-F37C-4841-9979-06A80FDF1B38}"/>
                    </a:ext>
                  </a:extLst>
                </p:cNvPr>
                <p:cNvGrpSpPr>
                  <a:grpSpLocks/>
                </p:cNvGrpSpPr>
                <p:nvPr/>
              </p:nvGrpSpPr>
              <p:grpSpPr bwMode="auto">
                <a:xfrm>
                  <a:off x="4138" y="862"/>
                  <a:ext cx="1164" cy="1433"/>
                  <a:chOff x="4138" y="862"/>
                  <a:chExt cx="1164" cy="1433"/>
                </a:xfrm>
              </p:grpSpPr>
              <p:grpSp>
                <p:nvGrpSpPr>
                  <p:cNvPr id="572" name="Group 23">
                    <a:extLst>
                      <a:ext uri="{FF2B5EF4-FFF2-40B4-BE49-F238E27FC236}">
                        <a16:creationId xmlns:a16="http://schemas.microsoft.com/office/drawing/2014/main" id="{A8E2AB16-8015-47BF-89B7-45A32196B833}"/>
                      </a:ext>
                    </a:extLst>
                  </p:cNvPr>
                  <p:cNvGrpSpPr>
                    <a:grpSpLocks/>
                  </p:cNvGrpSpPr>
                  <p:nvPr/>
                </p:nvGrpSpPr>
                <p:grpSpPr bwMode="auto">
                  <a:xfrm flipH="1">
                    <a:off x="4857" y="1084"/>
                    <a:ext cx="445" cy="1211"/>
                    <a:chOff x="1536" y="555"/>
                    <a:chExt cx="445" cy="1211"/>
                  </a:xfrm>
                </p:grpSpPr>
                <p:sp>
                  <p:nvSpPr>
                    <p:cNvPr id="575" name="Freeform 24">
                      <a:extLst>
                        <a:ext uri="{FF2B5EF4-FFF2-40B4-BE49-F238E27FC236}">
                          <a16:creationId xmlns:a16="http://schemas.microsoft.com/office/drawing/2014/main" id="{6D5E9F22-6E83-4AAD-B703-27E3DC93DF42}"/>
                        </a:ext>
                      </a:extLst>
                    </p:cNvPr>
                    <p:cNvSpPr>
                      <a:spLocks/>
                    </p:cNvSpPr>
                    <p:nvPr/>
                  </p:nvSpPr>
                  <p:spPr bwMode="auto">
                    <a:xfrm>
                      <a:off x="1619" y="555"/>
                      <a:ext cx="245" cy="269"/>
                    </a:xfrm>
                    <a:custGeom>
                      <a:avLst/>
                      <a:gdLst>
                        <a:gd name="T0" fmla="*/ 31 w 490"/>
                        <a:gd name="T1" fmla="*/ 0 h 538"/>
                        <a:gd name="T2" fmla="*/ 51 w 490"/>
                        <a:gd name="T3" fmla="*/ 0 h 538"/>
                        <a:gd name="T4" fmla="*/ 71 w 490"/>
                        <a:gd name="T5" fmla="*/ 8 h 538"/>
                        <a:gd name="T6" fmla="*/ 83 w 490"/>
                        <a:gd name="T7" fmla="*/ 14 h 538"/>
                        <a:gd name="T8" fmla="*/ 91 w 490"/>
                        <a:gd name="T9" fmla="*/ 39 h 538"/>
                        <a:gd name="T10" fmla="*/ 96 w 490"/>
                        <a:gd name="T11" fmla="*/ 53 h 538"/>
                        <a:gd name="T12" fmla="*/ 116 w 490"/>
                        <a:gd name="T13" fmla="*/ 37 h 538"/>
                        <a:gd name="T14" fmla="*/ 123 w 490"/>
                        <a:gd name="T15" fmla="*/ 39 h 538"/>
                        <a:gd name="T16" fmla="*/ 121 w 490"/>
                        <a:gd name="T17" fmla="*/ 46 h 538"/>
                        <a:gd name="T18" fmla="*/ 96 w 490"/>
                        <a:gd name="T19" fmla="*/ 73 h 538"/>
                        <a:gd name="T20" fmla="*/ 96 w 490"/>
                        <a:gd name="T21" fmla="*/ 92 h 538"/>
                        <a:gd name="T22" fmla="*/ 91 w 490"/>
                        <a:gd name="T23" fmla="*/ 111 h 538"/>
                        <a:gd name="T24" fmla="*/ 83 w 490"/>
                        <a:gd name="T25" fmla="*/ 126 h 538"/>
                        <a:gd name="T26" fmla="*/ 71 w 490"/>
                        <a:gd name="T27" fmla="*/ 135 h 538"/>
                        <a:gd name="T28" fmla="*/ 56 w 490"/>
                        <a:gd name="T29" fmla="*/ 135 h 538"/>
                        <a:gd name="T30" fmla="*/ 35 w 490"/>
                        <a:gd name="T31" fmla="*/ 126 h 538"/>
                        <a:gd name="T32" fmla="*/ 22 w 490"/>
                        <a:gd name="T33" fmla="*/ 110 h 538"/>
                        <a:gd name="T34" fmla="*/ 11 w 490"/>
                        <a:gd name="T35" fmla="*/ 85 h 538"/>
                        <a:gd name="T36" fmla="*/ 2 w 490"/>
                        <a:gd name="T37" fmla="*/ 63 h 538"/>
                        <a:gd name="T38" fmla="*/ 0 w 490"/>
                        <a:gd name="T39" fmla="*/ 33 h 538"/>
                        <a:gd name="T40" fmla="*/ 5 w 490"/>
                        <a:gd name="T41" fmla="*/ 17 h 538"/>
                        <a:gd name="T42" fmla="*/ 12 w 490"/>
                        <a:gd name="T43" fmla="*/ 8 h 538"/>
                        <a:gd name="T44" fmla="*/ 31 w 490"/>
                        <a:gd name="T45" fmla="*/ 0 h 5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90"/>
                        <a:gd name="T70" fmla="*/ 0 h 538"/>
                        <a:gd name="T71" fmla="*/ 490 w 490"/>
                        <a:gd name="T72" fmla="*/ 538 h 5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90" h="538">
                          <a:moveTo>
                            <a:pt x="121" y="0"/>
                          </a:moveTo>
                          <a:lnTo>
                            <a:pt x="202" y="0"/>
                          </a:lnTo>
                          <a:lnTo>
                            <a:pt x="282" y="32"/>
                          </a:lnTo>
                          <a:lnTo>
                            <a:pt x="329" y="59"/>
                          </a:lnTo>
                          <a:lnTo>
                            <a:pt x="362" y="156"/>
                          </a:lnTo>
                          <a:lnTo>
                            <a:pt x="383" y="215"/>
                          </a:lnTo>
                          <a:lnTo>
                            <a:pt x="463" y="150"/>
                          </a:lnTo>
                          <a:lnTo>
                            <a:pt x="490" y="156"/>
                          </a:lnTo>
                          <a:lnTo>
                            <a:pt x="484" y="187"/>
                          </a:lnTo>
                          <a:lnTo>
                            <a:pt x="383" y="292"/>
                          </a:lnTo>
                          <a:lnTo>
                            <a:pt x="383" y="369"/>
                          </a:lnTo>
                          <a:lnTo>
                            <a:pt x="362" y="447"/>
                          </a:lnTo>
                          <a:lnTo>
                            <a:pt x="329" y="506"/>
                          </a:lnTo>
                          <a:lnTo>
                            <a:pt x="282" y="538"/>
                          </a:lnTo>
                          <a:lnTo>
                            <a:pt x="222" y="538"/>
                          </a:lnTo>
                          <a:lnTo>
                            <a:pt x="140" y="506"/>
                          </a:lnTo>
                          <a:lnTo>
                            <a:pt x="87" y="441"/>
                          </a:lnTo>
                          <a:lnTo>
                            <a:pt x="41" y="343"/>
                          </a:lnTo>
                          <a:lnTo>
                            <a:pt x="6" y="252"/>
                          </a:lnTo>
                          <a:lnTo>
                            <a:pt x="0" y="130"/>
                          </a:lnTo>
                          <a:lnTo>
                            <a:pt x="20" y="71"/>
                          </a:lnTo>
                          <a:lnTo>
                            <a:pt x="47" y="32"/>
                          </a:lnTo>
                          <a:lnTo>
                            <a:pt x="121" y="0"/>
                          </a:lnTo>
                          <a:close/>
                        </a:path>
                      </a:pathLst>
                    </a:custGeom>
                    <a:solidFill>
                      <a:srgbClr val="000000"/>
                    </a:solidFill>
                    <a:ln w="9525">
                      <a:noFill/>
                      <a:round/>
                      <a:headEnd/>
                      <a:tailEnd/>
                    </a:ln>
                  </p:spPr>
                  <p:txBody>
                    <a:bodyPr/>
                    <a:lstStyle/>
                    <a:p>
                      <a:endParaRPr lang="cs-CZ"/>
                    </a:p>
                  </p:txBody>
                </p:sp>
                <p:sp>
                  <p:nvSpPr>
                    <p:cNvPr id="576" name="Freeform 25">
                      <a:extLst>
                        <a:ext uri="{FF2B5EF4-FFF2-40B4-BE49-F238E27FC236}">
                          <a16:creationId xmlns:a16="http://schemas.microsoft.com/office/drawing/2014/main" id="{C1493EC6-A6F6-49A6-B74B-A4ED8B3298D5}"/>
                        </a:ext>
                      </a:extLst>
                    </p:cNvPr>
                    <p:cNvSpPr>
                      <a:spLocks/>
                    </p:cNvSpPr>
                    <p:nvPr/>
                  </p:nvSpPr>
                  <p:spPr bwMode="auto">
                    <a:xfrm>
                      <a:off x="1670" y="858"/>
                      <a:ext cx="173" cy="464"/>
                    </a:xfrm>
                    <a:custGeom>
                      <a:avLst/>
                      <a:gdLst>
                        <a:gd name="T0" fmla="*/ 11 w 347"/>
                        <a:gd name="T1" fmla="*/ 8 h 929"/>
                        <a:gd name="T2" fmla="*/ 25 w 347"/>
                        <a:gd name="T3" fmla="*/ 0 h 929"/>
                        <a:gd name="T4" fmla="*/ 45 w 347"/>
                        <a:gd name="T5" fmla="*/ 0 h 929"/>
                        <a:gd name="T6" fmla="*/ 60 w 347"/>
                        <a:gd name="T7" fmla="*/ 5 h 929"/>
                        <a:gd name="T8" fmla="*/ 70 w 347"/>
                        <a:gd name="T9" fmla="*/ 22 h 929"/>
                        <a:gd name="T10" fmla="*/ 80 w 347"/>
                        <a:gd name="T11" fmla="*/ 51 h 929"/>
                        <a:gd name="T12" fmla="*/ 85 w 347"/>
                        <a:gd name="T13" fmla="*/ 83 h 929"/>
                        <a:gd name="T14" fmla="*/ 86 w 347"/>
                        <a:gd name="T15" fmla="*/ 121 h 929"/>
                        <a:gd name="T16" fmla="*/ 86 w 347"/>
                        <a:gd name="T17" fmla="*/ 165 h 929"/>
                        <a:gd name="T18" fmla="*/ 80 w 347"/>
                        <a:gd name="T19" fmla="*/ 200 h 929"/>
                        <a:gd name="T20" fmla="*/ 70 w 347"/>
                        <a:gd name="T21" fmla="*/ 219 h 929"/>
                        <a:gd name="T22" fmla="*/ 46 w 347"/>
                        <a:gd name="T23" fmla="*/ 232 h 929"/>
                        <a:gd name="T24" fmla="*/ 35 w 347"/>
                        <a:gd name="T25" fmla="*/ 229 h 929"/>
                        <a:gd name="T26" fmla="*/ 20 w 347"/>
                        <a:gd name="T27" fmla="*/ 214 h 929"/>
                        <a:gd name="T28" fmla="*/ 15 w 347"/>
                        <a:gd name="T29" fmla="*/ 193 h 929"/>
                        <a:gd name="T30" fmla="*/ 10 w 347"/>
                        <a:gd name="T31" fmla="*/ 155 h 929"/>
                        <a:gd name="T32" fmla="*/ 15 w 347"/>
                        <a:gd name="T33" fmla="*/ 128 h 929"/>
                        <a:gd name="T34" fmla="*/ 15 w 347"/>
                        <a:gd name="T35" fmla="*/ 99 h 929"/>
                        <a:gd name="T36" fmla="*/ 6 w 347"/>
                        <a:gd name="T37" fmla="*/ 80 h 929"/>
                        <a:gd name="T38" fmla="*/ 0 w 347"/>
                        <a:gd name="T39" fmla="*/ 54 h 929"/>
                        <a:gd name="T40" fmla="*/ 0 w 347"/>
                        <a:gd name="T41" fmla="*/ 27 h 929"/>
                        <a:gd name="T42" fmla="*/ 11 w 347"/>
                        <a:gd name="T43" fmla="*/ 8 h 92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47"/>
                        <a:gd name="T67" fmla="*/ 0 h 929"/>
                        <a:gd name="T68" fmla="*/ 347 w 347"/>
                        <a:gd name="T69" fmla="*/ 929 h 92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47" h="929">
                          <a:moveTo>
                            <a:pt x="47" y="32"/>
                          </a:moveTo>
                          <a:lnTo>
                            <a:pt x="100" y="0"/>
                          </a:lnTo>
                          <a:lnTo>
                            <a:pt x="180" y="0"/>
                          </a:lnTo>
                          <a:lnTo>
                            <a:pt x="240" y="20"/>
                          </a:lnTo>
                          <a:lnTo>
                            <a:pt x="281" y="89"/>
                          </a:lnTo>
                          <a:lnTo>
                            <a:pt x="320" y="206"/>
                          </a:lnTo>
                          <a:lnTo>
                            <a:pt x="341" y="334"/>
                          </a:lnTo>
                          <a:lnTo>
                            <a:pt x="347" y="486"/>
                          </a:lnTo>
                          <a:lnTo>
                            <a:pt x="347" y="660"/>
                          </a:lnTo>
                          <a:lnTo>
                            <a:pt x="320" y="800"/>
                          </a:lnTo>
                          <a:lnTo>
                            <a:pt x="281" y="877"/>
                          </a:lnTo>
                          <a:lnTo>
                            <a:pt x="187" y="929"/>
                          </a:lnTo>
                          <a:lnTo>
                            <a:pt x="140" y="917"/>
                          </a:lnTo>
                          <a:lnTo>
                            <a:pt x="80" y="858"/>
                          </a:lnTo>
                          <a:lnTo>
                            <a:pt x="60" y="775"/>
                          </a:lnTo>
                          <a:lnTo>
                            <a:pt x="41" y="621"/>
                          </a:lnTo>
                          <a:lnTo>
                            <a:pt x="60" y="512"/>
                          </a:lnTo>
                          <a:lnTo>
                            <a:pt x="60" y="397"/>
                          </a:lnTo>
                          <a:lnTo>
                            <a:pt x="27" y="320"/>
                          </a:lnTo>
                          <a:lnTo>
                            <a:pt x="0" y="218"/>
                          </a:lnTo>
                          <a:lnTo>
                            <a:pt x="0" y="109"/>
                          </a:lnTo>
                          <a:lnTo>
                            <a:pt x="47" y="32"/>
                          </a:lnTo>
                          <a:close/>
                        </a:path>
                      </a:pathLst>
                    </a:custGeom>
                    <a:solidFill>
                      <a:srgbClr val="000000"/>
                    </a:solidFill>
                    <a:ln w="9525">
                      <a:noFill/>
                      <a:round/>
                      <a:headEnd/>
                      <a:tailEnd/>
                    </a:ln>
                  </p:spPr>
                  <p:txBody>
                    <a:bodyPr/>
                    <a:lstStyle/>
                    <a:p>
                      <a:endParaRPr lang="cs-CZ"/>
                    </a:p>
                  </p:txBody>
                </p:sp>
                <p:sp>
                  <p:nvSpPr>
                    <p:cNvPr id="577" name="Freeform 26">
                      <a:extLst>
                        <a:ext uri="{FF2B5EF4-FFF2-40B4-BE49-F238E27FC236}">
                          <a16:creationId xmlns:a16="http://schemas.microsoft.com/office/drawing/2014/main" id="{733BBCA4-FDA2-420E-841B-C202947DCDCC}"/>
                        </a:ext>
                      </a:extLst>
                    </p:cNvPr>
                    <p:cNvSpPr>
                      <a:spLocks/>
                    </p:cNvSpPr>
                    <p:nvPr/>
                  </p:nvSpPr>
                  <p:spPr bwMode="auto">
                    <a:xfrm>
                      <a:off x="1751" y="875"/>
                      <a:ext cx="230" cy="459"/>
                    </a:xfrm>
                    <a:custGeom>
                      <a:avLst/>
                      <a:gdLst>
                        <a:gd name="T0" fmla="*/ 14 w 460"/>
                        <a:gd name="T1" fmla="*/ 0 h 918"/>
                        <a:gd name="T2" fmla="*/ 51 w 460"/>
                        <a:gd name="T3" fmla="*/ 8 h 918"/>
                        <a:gd name="T4" fmla="*/ 79 w 460"/>
                        <a:gd name="T5" fmla="*/ 28 h 918"/>
                        <a:gd name="T6" fmla="*/ 100 w 460"/>
                        <a:gd name="T7" fmla="*/ 59 h 918"/>
                        <a:gd name="T8" fmla="*/ 114 w 460"/>
                        <a:gd name="T9" fmla="*/ 90 h 918"/>
                        <a:gd name="T10" fmla="*/ 115 w 460"/>
                        <a:gd name="T11" fmla="*/ 123 h 918"/>
                        <a:gd name="T12" fmla="*/ 105 w 460"/>
                        <a:gd name="T13" fmla="*/ 146 h 918"/>
                        <a:gd name="T14" fmla="*/ 80 w 460"/>
                        <a:gd name="T15" fmla="*/ 161 h 918"/>
                        <a:gd name="T16" fmla="*/ 60 w 460"/>
                        <a:gd name="T17" fmla="*/ 171 h 918"/>
                        <a:gd name="T18" fmla="*/ 60 w 460"/>
                        <a:gd name="T19" fmla="*/ 180 h 918"/>
                        <a:gd name="T20" fmla="*/ 74 w 460"/>
                        <a:gd name="T21" fmla="*/ 191 h 918"/>
                        <a:gd name="T22" fmla="*/ 80 w 460"/>
                        <a:gd name="T23" fmla="*/ 215 h 918"/>
                        <a:gd name="T24" fmla="*/ 74 w 460"/>
                        <a:gd name="T25" fmla="*/ 230 h 918"/>
                        <a:gd name="T26" fmla="*/ 65 w 460"/>
                        <a:gd name="T27" fmla="*/ 223 h 918"/>
                        <a:gd name="T28" fmla="*/ 65 w 460"/>
                        <a:gd name="T29" fmla="*/ 211 h 918"/>
                        <a:gd name="T30" fmla="*/ 58 w 460"/>
                        <a:gd name="T31" fmla="*/ 191 h 918"/>
                        <a:gd name="T32" fmla="*/ 49 w 460"/>
                        <a:gd name="T33" fmla="*/ 180 h 918"/>
                        <a:gd name="T34" fmla="*/ 45 w 460"/>
                        <a:gd name="T35" fmla="*/ 166 h 918"/>
                        <a:gd name="T36" fmla="*/ 60 w 460"/>
                        <a:gd name="T37" fmla="*/ 156 h 918"/>
                        <a:gd name="T38" fmla="*/ 89 w 460"/>
                        <a:gd name="T39" fmla="*/ 137 h 918"/>
                        <a:gd name="T40" fmla="*/ 100 w 460"/>
                        <a:gd name="T41" fmla="*/ 119 h 918"/>
                        <a:gd name="T42" fmla="*/ 100 w 460"/>
                        <a:gd name="T43" fmla="*/ 100 h 918"/>
                        <a:gd name="T44" fmla="*/ 85 w 460"/>
                        <a:gd name="T45" fmla="*/ 71 h 918"/>
                        <a:gd name="T46" fmla="*/ 60 w 460"/>
                        <a:gd name="T47" fmla="*/ 45 h 918"/>
                        <a:gd name="T48" fmla="*/ 45 w 460"/>
                        <a:gd name="T49" fmla="*/ 32 h 918"/>
                        <a:gd name="T50" fmla="*/ 24 w 460"/>
                        <a:gd name="T51" fmla="*/ 28 h 918"/>
                        <a:gd name="T52" fmla="*/ 0 w 460"/>
                        <a:gd name="T53" fmla="*/ 21 h 918"/>
                        <a:gd name="T54" fmla="*/ 14 w 460"/>
                        <a:gd name="T55" fmla="*/ 0 h 91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60"/>
                        <a:gd name="T85" fmla="*/ 0 h 918"/>
                        <a:gd name="T86" fmla="*/ 460 w 460"/>
                        <a:gd name="T87" fmla="*/ 918 h 91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60" h="918">
                          <a:moveTo>
                            <a:pt x="53" y="0"/>
                          </a:moveTo>
                          <a:lnTo>
                            <a:pt x="201" y="32"/>
                          </a:lnTo>
                          <a:lnTo>
                            <a:pt x="314" y="109"/>
                          </a:lnTo>
                          <a:lnTo>
                            <a:pt x="400" y="237"/>
                          </a:lnTo>
                          <a:lnTo>
                            <a:pt x="454" y="359"/>
                          </a:lnTo>
                          <a:lnTo>
                            <a:pt x="460" y="494"/>
                          </a:lnTo>
                          <a:lnTo>
                            <a:pt x="419" y="584"/>
                          </a:lnTo>
                          <a:lnTo>
                            <a:pt x="320" y="642"/>
                          </a:lnTo>
                          <a:lnTo>
                            <a:pt x="240" y="681"/>
                          </a:lnTo>
                          <a:lnTo>
                            <a:pt x="240" y="719"/>
                          </a:lnTo>
                          <a:lnTo>
                            <a:pt x="293" y="764"/>
                          </a:lnTo>
                          <a:lnTo>
                            <a:pt x="320" y="860"/>
                          </a:lnTo>
                          <a:lnTo>
                            <a:pt x="293" y="918"/>
                          </a:lnTo>
                          <a:lnTo>
                            <a:pt x="259" y="892"/>
                          </a:lnTo>
                          <a:lnTo>
                            <a:pt x="259" y="841"/>
                          </a:lnTo>
                          <a:lnTo>
                            <a:pt x="234" y="764"/>
                          </a:lnTo>
                          <a:lnTo>
                            <a:pt x="193" y="719"/>
                          </a:lnTo>
                          <a:lnTo>
                            <a:pt x="179" y="661"/>
                          </a:lnTo>
                          <a:lnTo>
                            <a:pt x="240" y="622"/>
                          </a:lnTo>
                          <a:lnTo>
                            <a:pt x="353" y="545"/>
                          </a:lnTo>
                          <a:lnTo>
                            <a:pt x="400" y="476"/>
                          </a:lnTo>
                          <a:lnTo>
                            <a:pt x="400" y="399"/>
                          </a:lnTo>
                          <a:lnTo>
                            <a:pt x="339" y="282"/>
                          </a:lnTo>
                          <a:lnTo>
                            <a:pt x="240" y="180"/>
                          </a:lnTo>
                          <a:lnTo>
                            <a:pt x="179" y="128"/>
                          </a:lnTo>
                          <a:lnTo>
                            <a:pt x="93" y="109"/>
                          </a:lnTo>
                          <a:lnTo>
                            <a:pt x="0" y="83"/>
                          </a:lnTo>
                          <a:lnTo>
                            <a:pt x="53" y="0"/>
                          </a:lnTo>
                          <a:close/>
                        </a:path>
                      </a:pathLst>
                    </a:custGeom>
                    <a:solidFill>
                      <a:srgbClr val="000000"/>
                    </a:solidFill>
                    <a:ln w="9525">
                      <a:noFill/>
                      <a:round/>
                      <a:headEnd/>
                      <a:tailEnd/>
                    </a:ln>
                  </p:spPr>
                  <p:txBody>
                    <a:bodyPr/>
                    <a:lstStyle/>
                    <a:p>
                      <a:endParaRPr lang="cs-CZ"/>
                    </a:p>
                  </p:txBody>
                </p:sp>
                <p:sp>
                  <p:nvSpPr>
                    <p:cNvPr id="578" name="Freeform 27">
                      <a:extLst>
                        <a:ext uri="{FF2B5EF4-FFF2-40B4-BE49-F238E27FC236}">
                          <a16:creationId xmlns:a16="http://schemas.microsoft.com/office/drawing/2014/main" id="{53AA01BC-C37D-46B6-8D11-0CCB1AA4364D}"/>
                        </a:ext>
                      </a:extLst>
                    </p:cNvPr>
                    <p:cNvSpPr>
                      <a:spLocks/>
                    </p:cNvSpPr>
                    <p:nvPr/>
                  </p:nvSpPr>
                  <p:spPr bwMode="auto">
                    <a:xfrm>
                      <a:off x="1536" y="873"/>
                      <a:ext cx="170" cy="431"/>
                    </a:xfrm>
                    <a:custGeom>
                      <a:avLst/>
                      <a:gdLst>
                        <a:gd name="T0" fmla="*/ 53 w 341"/>
                        <a:gd name="T1" fmla="*/ 10 h 861"/>
                        <a:gd name="T2" fmla="*/ 70 w 341"/>
                        <a:gd name="T3" fmla="*/ 0 h 861"/>
                        <a:gd name="T4" fmla="*/ 85 w 341"/>
                        <a:gd name="T5" fmla="*/ 2 h 861"/>
                        <a:gd name="T6" fmla="*/ 83 w 341"/>
                        <a:gd name="T7" fmla="*/ 20 h 861"/>
                        <a:gd name="T8" fmla="*/ 73 w 341"/>
                        <a:gd name="T9" fmla="*/ 29 h 861"/>
                        <a:gd name="T10" fmla="*/ 58 w 341"/>
                        <a:gd name="T11" fmla="*/ 37 h 861"/>
                        <a:gd name="T12" fmla="*/ 40 w 341"/>
                        <a:gd name="T13" fmla="*/ 58 h 861"/>
                        <a:gd name="T14" fmla="*/ 20 w 341"/>
                        <a:gd name="T15" fmla="*/ 87 h 861"/>
                        <a:gd name="T16" fmla="*/ 15 w 341"/>
                        <a:gd name="T17" fmla="*/ 111 h 861"/>
                        <a:gd name="T18" fmla="*/ 18 w 341"/>
                        <a:gd name="T19" fmla="*/ 126 h 861"/>
                        <a:gd name="T20" fmla="*/ 23 w 341"/>
                        <a:gd name="T21" fmla="*/ 134 h 861"/>
                        <a:gd name="T22" fmla="*/ 45 w 341"/>
                        <a:gd name="T23" fmla="*/ 143 h 861"/>
                        <a:gd name="T24" fmla="*/ 65 w 341"/>
                        <a:gd name="T25" fmla="*/ 150 h 861"/>
                        <a:gd name="T26" fmla="*/ 73 w 341"/>
                        <a:gd name="T27" fmla="*/ 158 h 861"/>
                        <a:gd name="T28" fmla="*/ 75 w 341"/>
                        <a:gd name="T29" fmla="*/ 164 h 861"/>
                        <a:gd name="T30" fmla="*/ 63 w 341"/>
                        <a:gd name="T31" fmla="*/ 177 h 861"/>
                        <a:gd name="T32" fmla="*/ 58 w 341"/>
                        <a:gd name="T33" fmla="*/ 193 h 861"/>
                        <a:gd name="T34" fmla="*/ 53 w 341"/>
                        <a:gd name="T35" fmla="*/ 216 h 861"/>
                        <a:gd name="T36" fmla="*/ 43 w 341"/>
                        <a:gd name="T37" fmla="*/ 212 h 861"/>
                        <a:gd name="T38" fmla="*/ 43 w 341"/>
                        <a:gd name="T39" fmla="*/ 196 h 861"/>
                        <a:gd name="T40" fmla="*/ 48 w 341"/>
                        <a:gd name="T41" fmla="*/ 172 h 861"/>
                        <a:gd name="T42" fmla="*/ 58 w 341"/>
                        <a:gd name="T43" fmla="*/ 163 h 861"/>
                        <a:gd name="T44" fmla="*/ 40 w 341"/>
                        <a:gd name="T45" fmla="*/ 153 h 861"/>
                        <a:gd name="T46" fmla="*/ 18 w 341"/>
                        <a:gd name="T47" fmla="*/ 143 h 861"/>
                        <a:gd name="T48" fmla="*/ 0 w 341"/>
                        <a:gd name="T49" fmla="*/ 129 h 861"/>
                        <a:gd name="T50" fmla="*/ 0 w 341"/>
                        <a:gd name="T51" fmla="*/ 111 h 861"/>
                        <a:gd name="T52" fmla="*/ 5 w 341"/>
                        <a:gd name="T53" fmla="*/ 81 h 861"/>
                        <a:gd name="T54" fmla="*/ 20 w 341"/>
                        <a:gd name="T55" fmla="*/ 52 h 861"/>
                        <a:gd name="T56" fmla="*/ 38 w 341"/>
                        <a:gd name="T57" fmla="*/ 27 h 861"/>
                        <a:gd name="T58" fmla="*/ 53 w 341"/>
                        <a:gd name="T59" fmla="*/ 10 h 86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41"/>
                        <a:gd name="T91" fmla="*/ 0 h 861"/>
                        <a:gd name="T92" fmla="*/ 341 w 341"/>
                        <a:gd name="T93" fmla="*/ 861 h 86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41" h="861">
                          <a:moveTo>
                            <a:pt x="214" y="39"/>
                          </a:moveTo>
                          <a:lnTo>
                            <a:pt x="281" y="0"/>
                          </a:lnTo>
                          <a:lnTo>
                            <a:pt x="341" y="6"/>
                          </a:lnTo>
                          <a:lnTo>
                            <a:pt x="335" y="77"/>
                          </a:lnTo>
                          <a:lnTo>
                            <a:pt x="294" y="116"/>
                          </a:lnTo>
                          <a:lnTo>
                            <a:pt x="234" y="148"/>
                          </a:lnTo>
                          <a:lnTo>
                            <a:pt x="160" y="231"/>
                          </a:lnTo>
                          <a:lnTo>
                            <a:pt x="80" y="347"/>
                          </a:lnTo>
                          <a:lnTo>
                            <a:pt x="60" y="443"/>
                          </a:lnTo>
                          <a:lnTo>
                            <a:pt x="74" y="501"/>
                          </a:lnTo>
                          <a:lnTo>
                            <a:pt x="94" y="534"/>
                          </a:lnTo>
                          <a:lnTo>
                            <a:pt x="181" y="572"/>
                          </a:lnTo>
                          <a:lnTo>
                            <a:pt x="261" y="597"/>
                          </a:lnTo>
                          <a:lnTo>
                            <a:pt x="294" y="630"/>
                          </a:lnTo>
                          <a:lnTo>
                            <a:pt x="300" y="656"/>
                          </a:lnTo>
                          <a:lnTo>
                            <a:pt x="253" y="707"/>
                          </a:lnTo>
                          <a:lnTo>
                            <a:pt x="234" y="771"/>
                          </a:lnTo>
                          <a:lnTo>
                            <a:pt x="214" y="861"/>
                          </a:lnTo>
                          <a:lnTo>
                            <a:pt x="173" y="848"/>
                          </a:lnTo>
                          <a:lnTo>
                            <a:pt x="173" y="784"/>
                          </a:lnTo>
                          <a:lnTo>
                            <a:pt x="195" y="688"/>
                          </a:lnTo>
                          <a:lnTo>
                            <a:pt x="234" y="649"/>
                          </a:lnTo>
                          <a:lnTo>
                            <a:pt x="160" y="611"/>
                          </a:lnTo>
                          <a:lnTo>
                            <a:pt x="74" y="572"/>
                          </a:lnTo>
                          <a:lnTo>
                            <a:pt x="0" y="514"/>
                          </a:lnTo>
                          <a:lnTo>
                            <a:pt x="0" y="443"/>
                          </a:lnTo>
                          <a:lnTo>
                            <a:pt x="20" y="321"/>
                          </a:lnTo>
                          <a:lnTo>
                            <a:pt x="80" y="205"/>
                          </a:lnTo>
                          <a:lnTo>
                            <a:pt x="154" y="108"/>
                          </a:lnTo>
                          <a:lnTo>
                            <a:pt x="214" y="39"/>
                          </a:lnTo>
                          <a:close/>
                        </a:path>
                      </a:pathLst>
                    </a:custGeom>
                    <a:solidFill>
                      <a:srgbClr val="000000"/>
                    </a:solidFill>
                    <a:ln w="9525">
                      <a:noFill/>
                      <a:round/>
                      <a:headEnd/>
                      <a:tailEnd/>
                    </a:ln>
                  </p:spPr>
                  <p:txBody>
                    <a:bodyPr/>
                    <a:lstStyle/>
                    <a:p>
                      <a:endParaRPr lang="cs-CZ"/>
                    </a:p>
                  </p:txBody>
                </p:sp>
                <p:sp>
                  <p:nvSpPr>
                    <p:cNvPr id="579" name="Freeform 28">
                      <a:extLst>
                        <a:ext uri="{FF2B5EF4-FFF2-40B4-BE49-F238E27FC236}">
                          <a16:creationId xmlns:a16="http://schemas.microsoft.com/office/drawing/2014/main" id="{22E2A0EE-D5AF-4151-91E7-E8CD607F60A2}"/>
                        </a:ext>
                      </a:extLst>
                    </p:cNvPr>
                    <p:cNvSpPr>
                      <a:spLocks/>
                    </p:cNvSpPr>
                    <p:nvPr/>
                  </p:nvSpPr>
                  <p:spPr bwMode="auto">
                    <a:xfrm>
                      <a:off x="1765" y="1252"/>
                      <a:ext cx="202" cy="514"/>
                    </a:xfrm>
                    <a:custGeom>
                      <a:avLst/>
                      <a:gdLst>
                        <a:gd name="T0" fmla="*/ 7 w 402"/>
                        <a:gd name="T1" fmla="*/ 0 h 1028"/>
                        <a:gd name="T2" fmla="*/ 30 w 402"/>
                        <a:gd name="T3" fmla="*/ 9 h 1028"/>
                        <a:gd name="T4" fmla="*/ 42 w 402"/>
                        <a:gd name="T5" fmla="*/ 33 h 1028"/>
                        <a:gd name="T6" fmla="*/ 46 w 402"/>
                        <a:gd name="T7" fmla="*/ 76 h 1028"/>
                        <a:gd name="T8" fmla="*/ 42 w 402"/>
                        <a:gd name="T9" fmla="*/ 148 h 1028"/>
                        <a:gd name="T10" fmla="*/ 32 w 402"/>
                        <a:gd name="T11" fmla="*/ 204 h 1028"/>
                        <a:gd name="T12" fmla="*/ 27 w 402"/>
                        <a:gd name="T13" fmla="*/ 228 h 1028"/>
                        <a:gd name="T14" fmla="*/ 37 w 402"/>
                        <a:gd name="T15" fmla="*/ 233 h 1028"/>
                        <a:gd name="T16" fmla="*/ 57 w 402"/>
                        <a:gd name="T17" fmla="*/ 214 h 1028"/>
                        <a:gd name="T18" fmla="*/ 81 w 402"/>
                        <a:gd name="T19" fmla="*/ 199 h 1028"/>
                        <a:gd name="T20" fmla="*/ 88 w 402"/>
                        <a:gd name="T21" fmla="*/ 201 h 1028"/>
                        <a:gd name="T22" fmla="*/ 102 w 402"/>
                        <a:gd name="T23" fmla="*/ 210 h 1028"/>
                        <a:gd name="T24" fmla="*/ 102 w 402"/>
                        <a:gd name="T25" fmla="*/ 215 h 1028"/>
                        <a:gd name="T26" fmla="*/ 73 w 402"/>
                        <a:gd name="T27" fmla="*/ 228 h 1028"/>
                        <a:gd name="T28" fmla="*/ 42 w 402"/>
                        <a:gd name="T29" fmla="*/ 244 h 1028"/>
                        <a:gd name="T30" fmla="*/ 17 w 402"/>
                        <a:gd name="T31" fmla="*/ 257 h 1028"/>
                        <a:gd name="T32" fmla="*/ 5 w 402"/>
                        <a:gd name="T33" fmla="*/ 254 h 1028"/>
                        <a:gd name="T34" fmla="*/ 5 w 402"/>
                        <a:gd name="T35" fmla="*/ 239 h 1028"/>
                        <a:gd name="T36" fmla="*/ 15 w 402"/>
                        <a:gd name="T37" fmla="*/ 218 h 1028"/>
                        <a:gd name="T38" fmla="*/ 22 w 402"/>
                        <a:gd name="T39" fmla="*/ 175 h 1028"/>
                        <a:gd name="T40" fmla="*/ 27 w 402"/>
                        <a:gd name="T41" fmla="*/ 124 h 1028"/>
                        <a:gd name="T42" fmla="*/ 30 w 402"/>
                        <a:gd name="T43" fmla="*/ 67 h 1028"/>
                        <a:gd name="T44" fmla="*/ 17 w 402"/>
                        <a:gd name="T45" fmla="*/ 32 h 1028"/>
                        <a:gd name="T46" fmla="*/ 0 w 402"/>
                        <a:gd name="T47" fmla="*/ 17 h 1028"/>
                        <a:gd name="T48" fmla="*/ 7 w 402"/>
                        <a:gd name="T49" fmla="*/ 0 h 10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2"/>
                        <a:gd name="T76" fmla="*/ 0 h 1028"/>
                        <a:gd name="T77" fmla="*/ 402 w 402"/>
                        <a:gd name="T78" fmla="*/ 1028 h 10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2" h="1028">
                          <a:moveTo>
                            <a:pt x="27" y="0"/>
                          </a:moveTo>
                          <a:lnTo>
                            <a:pt x="120" y="38"/>
                          </a:lnTo>
                          <a:lnTo>
                            <a:pt x="167" y="135"/>
                          </a:lnTo>
                          <a:lnTo>
                            <a:pt x="181" y="307"/>
                          </a:lnTo>
                          <a:lnTo>
                            <a:pt x="167" y="593"/>
                          </a:lnTo>
                          <a:lnTo>
                            <a:pt x="128" y="817"/>
                          </a:lnTo>
                          <a:lnTo>
                            <a:pt x="107" y="913"/>
                          </a:lnTo>
                          <a:lnTo>
                            <a:pt x="147" y="933"/>
                          </a:lnTo>
                          <a:lnTo>
                            <a:pt x="227" y="856"/>
                          </a:lnTo>
                          <a:lnTo>
                            <a:pt x="322" y="799"/>
                          </a:lnTo>
                          <a:lnTo>
                            <a:pt x="348" y="805"/>
                          </a:lnTo>
                          <a:lnTo>
                            <a:pt x="402" y="842"/>
                          </a:lnTo>
                          <a:lnTo>
                            <a:pt x="402" y="862"/>
                          </a:lnTo>
                          <a:lnTo>
                            <a:pt x="288" y="913"/>
                          </a:lnTo>
                          <a:lnTo>
                            <a:pt x="167" y="977"/>
                          </a:lnTo>
                          <a:lnTo>
                            <a:pt x="68" y="1028"/>
                          </a:lnTo>
                          <a:lnTo>
                            <a:pt x="19" y="1016"/>
                          </a:lnTo>
                          <a:lnTo>
                            <a:pt x="19" y="957"/>
                          </a:lnTo>
                          <a:lnTo>
                            <a:pt x="60" y="874"/>
                          </a:lnTo>
                          <a:lnTo>
                            <a:pt x="87" y="702"/>
                          </a:lnTo>
                          <a:lnTo>
                            <a:pt x="107" y="498"/>
                          </a:lnTo>
                          <a:lnTo>
                            <a:pt x="120" y="269"/>
                          </a:lnTo>
                          <a:lnTo>
                            <a:pt x="68" y="129"/>
                          </a:lnTo>
                          <a:lnTo>
                            <a:pt x="0" y="71"/>
                          </a:lnTo>
                          <a:lnTo>
                            <a:pt x="27" y="0"/>
                          </a:lnTo>
                          <a:close/>
                        </a:path>
                      </a:pathLst>
                    </a:custGeom>
                    <a:solidFill>
                      <a:srgbClr val="000000"/>
                    </a:solidFill>
                    <a:ln w="9525">
                      <a:noFill/>
                      <a:round/>
                      <a:headEnd/>
                      <a:tailEnd/>
                    </a:ln>
                  </p:spPr>
                  <p:txBody>
                    <a:bodyPr/>
                    <a:lstStyle/>
                    <a:p>
                      <a:endParaRPr lang="cs-CZ"/>
                    </a:p>
                  </p:txBody>
                </p:sp>
                <p:sp>
                  <p:nvSpPr>
                    <p:cNvPr id="580" name="Freeform 29">
                      <a:extLst>
                        <a:ext uri="{FF2B5EF4-FFF2-40B4-BE49-F238E27FC236}">
                          <a16:creationId xmlns:a16="http://schemas.microsoft.com/office/drawing/2014/main" id="{3DFDE123-38DC-4A25-809D-B59ECF35B30D}"/>
                        </a:ext>
                      </a:extLst>
                    </p:cNvPr>
                    <p:cNvSpPr>
                      <a:spLocks/>
                    </p:cNvSpPr>
                    <p:nvPr/>
                  </p:nvSpPr>
                  <p:spPr bwMode="auto">
                    <a:xfrm>
                      <a:off x="1622" y="1200"/>
                      <a:ext cx="155" cy="563"/>
                    </a:xfrm>
                    <a:custGeom>
                      <a:avLst/>
                      <a:gdLst>
                        <a:gd name="T0" fmla="*/ 31 w 309"/>
                        <a:gd name="T1" fmla="*/ 55 h 1127"/>
                        <a:gd name="T2" fmla="*/ 52 w 309"/>
                        <a:gd name="T3" fmla="*/ 12 h 1127"/>
                        <a:gd name="T4" fmla="*/ 71 w 309"/>
                        <a:gd name="T5" fmla="*/ 0 h 1127"/>
                        <a:gd name="T6" fmla="*/ 78 w 309"/>
                        <a:gd name="T7" fmla="*/ 8 h 1127"/>
                        <a:gd name="T8" fmla="*/ 72 w 309"/>
                        <a:gd name="T9" fmla="*/ 22 h 1127"/>
                        <a:gd name="T10" fmla="*/ 52 w 309"/>
                        <a:gd name="T11" fmla="*/ 57 h 1127"/>
                        <a:gd name="T12" fmla="*/ 37 w 309"/>
                        <a:gd name="T13" fmla="*/ 94 h 1127"/>
                        <a:gd name="T14" fmla="*/ 26 w 309"/>
                        <a:gd name="T15" fmla="*/ 146 h 1127"/>
                        <a:gd name="T16" fmla="*/ 19 w 309"/>
                        <a:gd name="T17" fmla="*/ 205 h 1127"/>
                        <a:gd name="T18" fmla="*/ 19 w 309"/>
                        <a:gd name="T19" fmla="*/ 256 h 1127"/>
                        <a:gd name="T20" fmla="*/ 25 w 309"/>
                        <a:gd name="T21" fmla="*/ 251 h 1127"/>
                        <a:gd name="T22" fmla="*/ 37 w 309"/>
                        <a:gd name="T23" fmla="*/ 232 h 1127"/>
                        <a:gd name="T24" fmla="*/ 41 w 309"/>
                        <a:gd name="T25" fmla="*/ 203 h 1127"/>
                        <a:gd name="T26" fmla="*/ 52 w 309"/>
                        <a:gd name="T27" fmla="*/ 203 h 1127"/>
                        <a:gd name="T28" fmla="*/ 66 w 309"/>
                        <a:gd name="T29" fmla="*/ 210 h 1127"/>
                        <a:gd name="T30" fmla="*/ 57 w 309"/>
                        <a:gd name="T31" fmla="*/ 234 h 1127"/>
                        <a:gd name="T32" fmla="*/ 37 w 309"/>
                        <a:gd name="T33" fmla="*/ 258 h 1127"/>
                        <a:gd name="T34" fmla="*/ 16 w 309"/>
                        <a:gd name="T35" fmla="*/ 281 h 1127"/>
                        <a:gd name="T36" fmla="*/ 6 w 309"/>
                        <a:gd name="T37" fmla="*/ 281 h 1127"/>
                        <a:gd name="T38" fmla="*/ 0 w 309"/>
                        <a:gd name="T39" fmla="*/ 272 h 1127"/>
                        <a:gd name="T40" fmla="*/ 0 w 309"/>
                        <a:gd name="T41" fmla="*/ 251 h 1127"/>
                        <a:gd name="T42" fmla="*/ 4 w 309"/>
                        <a:gd name="T43" fmla="*/ 191 h 1127"/>
                        <a:gd name="T44" fmla="*/ 9 w 309"/>
                        <a:gd name="T45" fmla="*/ 129 h 1127"/>
                        <a:gd name="T46" fmla="*/ 16 w 309"/>
                        <a:gd name="T47" fmla="*/ 84 h 1127"/>
                        <a:gd name="T48" fmla="*/ 31 w 309"/>
                        <a:gd name="T49" fmla="*/ 55 h 11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9"/>
                        <a:gd name="T76" fmla="*/ 0 h 1127"/>
                        <a:gd name="T77" fmla="*/ 309 w 309"/>
                        <a:gd name="T78" fmla="*/ 1127 h 112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9" h="1127">
                          <a:moveTo>
                            <a:pt x="124" y="223"/>
                          </a:moveTo>
                          <a:lnTo>
                            <a:pt x="207" y="51"/>
                          </a:lnTo>
                          <a:lnTo>
                            <a:pt x="282" y="0"/>
                          </a:lnTo>
                          <a:lnTo>
                            <a:pt x="309" y="32"/>
                          </a:lnTo>
                          <a:lnTo>
                            <a:pt x="288" y="89"/>
                          </a:lnTo>
                          <a:lnTo>
                            <a:pt x="207" y="230"/>
                          </a:lnTo>
                          <a:lnTo>
                            <a:pt x="145" y="376"/>
                          </a:lnTo>
                          <a:lnTo>
                            <a:pt x="103" y="586"/>
                          </a:lnTo>
                          <a:lnTo>
                            <a:pt x="75" y="821"/>
                          </a:lnTo>
                          <a:lnTo>
                            <a:pt x="75" y="1025"/>
                          </a:lnTo>
                          <a:lnTo>
                            <a:pt x="97" y="1007"/>
                          </a:lnTo>
                          <a:lnTo>
                            <a:pt x="145" y="930"/>
                          </a:lnTo>
                          <a:lnTo>
                            <a:pt x="164" y="815"/>
                          </a:lnTo>
                          <a:lnTo>
                            <a:pt x="207" y="815"/>
                          </a:lnTo>
                          <a:lnTo>
                            <a:pt x="261" y="841"/>
                          </a:lnTo>
                          <a:lnTo>
                            <a:pt x="226" y="936"/>
                          </a:lnTo>
                          <a:lnTo>
                            <a:pt x="145" y="1032"/>
                          </a:lnTo>
                          <a:lnTo>
                            <a:pt x="62" y="1127"/>
                          </a:lnTo>
                          <a:lnTo>
                            <a:pt x="21" y="1127"/>
                          </a:lnTo>
                          <a:lnTo>
                            <a:pt x="0" y="1090"/>
                          </a:lnTo>
                          <a:lnTo>
                            <a:pt x="0" y="1007"/>
                          </a:lnTo>
                          <a:lnTo>
                            <a:pt x="14" y="764"/>
                          </a:lnTo>
                          <a:lnTo>
                            <a:pt x="35" y="516"/>
                          </a:lnTo>
                          <a:lnTo>
                            <a:pt x="62" y="338"/>
                          </a:lnTo>
                          <a:lnTo>
                            <a:pt x="124" y="223"/>
                          </a:lnTo>
                          <a:close/>
                        </a:path>
                      </a:pathLst>
                    </a:custGeom>
                    <a:solidFill>
                      <a:srgbClr val="000000"/>
                    </a:solidFill>
                    <a:ln w="9525">
                      <a:noFill/>
                      <a:round/>
                      <a:headEnd/>
                      <a:tailEnd/>
                    </a:ln>
                  </p:spPr>
                  <p:txBody>
                    <a:bodyPr/>
                    <a:lstStyle/>
                    <a:p>
                      <a:endParaRPr lang="cs-CZ"/>
                    </a:p>
                  </p:txBody>
                </p:sp>
              </p:grpSp>
              <p:sp>
                <p:nvSpPr>
                  <p:cNvPr id="573" name="Oval 30">
                    <a:extLst>
                      <a:ext uri="{FF2B5EF4-FFF2-40B4-BE49-F238E27FC236}">
                        <a16:creationId xmlns:a16="http://schemas.microsoft.com/office/drawing/2014/main" id="{FCB338FF-D3D5-4DF7-A565-BD099E68F6D4}"/>
                      </a:ext>
                    </a:extLst>
                  </p:cNvPr>
                  <p:cNvSpPr>
                    <a:spLocks noChangeArrowheads="1"/>
                  </p:cNvSpPr>
                  <p:nvPr/>
                </p:nvSpPr>
                <p:spPr bwMode="auto">
                  <a:xfrm flipH="1">
                    <a:off x="4138" y="862"/>
                    <a:ext cx="756" cy="722"/>
                  </a:xfrm>
                  <a:prstGeom prst="ellipse">
                    <a:avLst/>
                  </a:prstGeom>
                  <a:solidFill>
                    <a:srgbClr val="FFFFFF"/>
                  </a:solidFill>
                  <a:ln w="9525">
                    <a:noFill/>
                    <a:round/>
                    <a:headEnd/>
                    <a:tailEnd/>
                  </a:ln>
                </p:spPr>
                <p:txBody>
                  <a:bodyPr/>
                  <a:lstStyle/>
                  <a:p>
                    <a:endParaRPr lang="en-US"/>
                  </a:p>
                </p:txBody>
              </p:sp>
              <p:sp>
                <p:nvSpPr>
                  <p:cNvPr id="574" name="Freeform 31">
                    <a:extLst>
                      <a:ext uri="{FF2B5EF4-FFF2-40B4-BE49-F238E27FC236}">
                        <a16:creationId xmlns:a16="http://schemas.microsoft.com/office/drawing/2014/main" id="{89520CA5-DB97-43EB-882D-B847224A18A1}"/>
                      </a:ext>
                    </a:extLst>
                  </p:cNvPr>
                  <p:cNvSpPr>
                    <a:spLocks/>
                  </p:cNvSpPr>
                  <p:nvPr/>
                </p:nvSpPr>
                <p:spPr bwMode="auto">
                  <a:xfrm rot="-4239654">
                    <a:off x="4560" y="1104"/>
                    <a:ext cx="288" cy="288"/>
                  </a:xfrm>
                  <a:custGeom>
                    <a:avLst/>
                    <a:gdLst>
                      <a:gd name="T0" fmla="*/ 0 w 400"/>
                      <a:gd name="T1" fmla="*/ 26 h 404"/>
                      <a:gd name="T2" fmla="*/ 161 w 400"/>
                      <a:gd name="T3" fmla="*/ 166 h 404"/>
                      <a:gd name="T4" fmla="*/ 94 w 400"/>
                      <a:gd name="T5" fmla="*/ 183 h 404"/>
                      <a:gd name="T6" fmla="*/ 207 w 400"/>
                      <a:gd name="T7" fmla="*/ 205 h 404"/>
                      <a:gd name="T8" fmla="*/ 189 w 400"/>
                      <a:gd name="T9" fmla="*/ 78 h 404"/>
                      <a:gd name="T10" fmla="*/ 170 w 400"/>
                      <a:gd name="T11" fmla="*/ 148 h 404"/>
                      <a:gd name="T12" fmla="*/ 33 w 400"/>
                      <a:gd name="T13" fmla="*/ 0 h 404"/>
                      <a:gd name="T14" fmla="*/ 0 w 400"/>
                      <a:gd name="T15" fmla="*/ 26 h 404"/>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404"/>
                      <a:gd name="T26" fmla="*/ 400 w 400"/>
                      <a:gd name="T27" fmla="*/ 404 h 4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404">
                        <a:moveTo>
                          <a:pt x="0" y="51"/>
                        </a:moveTo>
                        <a:lnTo>
                          <a:pt x="310" y="327"/>
                        </a:lnTo>
                        <a:lnTo>
                          <a:pt x="181" y="360"/>
                        </a:lnTo>
                        <a:lnTo>
                          <a:pt x="400" y="404"/>
                        </a:lnTo>
                        <a:lnTo>
                          <a:pt x="364" y="155"/>
                        </a:lnTo>
                        <a:lnTo>
                          <a:pt x="328" y="292"/>
                        </a:lnTo>
                        <a:lnTo>
                          <a:pt x="64" y="0"/>
                        </a:lnTo>
                        <a:lnTo>
                          <a:pt x="0" y="51"/>
                        </a:lnTo>
                        <a:close/>
                      </a:path>
                    </a:pathLst>
                  </a:custGeom>
                  <a:solidFill>
                    <a:srgbClr val="000000"/>
                  </a:solidFill>
                  <a:ln w="9525">
                    <a:noFill/>
                    <a:round/>
                    <a:headEnd/>
                    <a:tailEnd/>
                  </a:ln>
                </p:spPr>
                <p:txBody>
                  <a:bodyPr/>
                  <a:lstStyle/>
                  <a:p>
                    <a:endParaRPr lang="cs-CZ"/>
                  </a:p>
                </p:txBody>
              </p:sp>
            </p:grpSp>
          </p:grpSp>
          <p:sp>
            <p:nvSpPr>
              <p:cNvPr id="397" name="Text Box 32">
                <a:extLst>
                  <a:ext uri="{FF2B5EF4-FFF2-40B4-BE49-F238E27FC236}">
                    <a16:creationId xmlns:a16="http://schemas.microsoft.com/office/drawing/2014/main" id="{E541535A-FD2C-420E-A403-F0A74E5C7E17}"/>
                  </a:ext>
                </a:extLst>
              </p:cNvPr>
              <p:cNvSpPr txBox="1">
                <a:spLocks noChangeArrowheads="1"/>
              </p:cNvSpPr>
              <p:nvPr/>
            </p:nvSpPr>
            <p:spPr bwMode="auto">
              <a:xfrm>
                <a:off x="-54488" y="683298"/>
                <a:ext cx="1427163" cy="581025"/>
              </a:xfrm>
              <a:prstGeom prst="rect">
                <a:avLst/>
              </a:prstGeom>
              <a:noFill/>
              <a:ln w="9525">
                <a:noFill/>
                <a:miter lim="800000"/>
                <a:headEnd/>
                <a:tailEnd/>
              </a:ln>
            </p:spPr>
            <p:txBody>
              <a:bodyPr wrap="none">
                <a:spAutoFit/>
              </a:bodyPr>
              <a:lstStyle/>
              <a:p>
                <a:pPr eaLnBrk="0" hangingPunct="0"/>
                <a:r>
                  <a:rPr lang="cs-CZ" sz="1600" b="1" dirty="0">
                    <a:latin typeface="Times New Roman" pitchFamily="18" charset="0"/>
                  </a:rPr>
                  <a:t>Nízkotlaké</a:t>
                </a:r>
              </a:p>
              <a:p>
                <a:pPr eaLnBrk="0" hangingPunct="0"/>
                <a:r>
                  <a:rPr lang="cs-CZ" sz="1600" b="1" dirty="0">
                    <a:latin typeface="Times New Roman" pitchFamily="18" charset="0"/>
                  </a:rPr>
                  <a:t>baroreceptory</a:t>
                </a:r>
                <a:endParaRPr lang="cs-CZ" sz="1600" dirty="0">
                  <a:latin typeface="Times New Roman" pitchFamily="18" charset="0"/>
                </a:endParaRPr>
              </a:p>
            </p:txBody>
          </p:sp>
          <p:sp>
            <p:nvSpPr>
              <p:cNvPr id="398" name="Text Box 33">
                <a:extLst>
                  <a:ext uri="{FF2B5EF4-FFF2-40B4-BE49-F238E27FC236}">
                    <a16:creationId xmlns:a16="http://schemas.microsoft.com/office/drawing/2014/main" id="{E8C2A0BD-A013-443F-8137-AB2C069EDF99}"/>
                  </a:ext>
                </a:extLst>
              </p:cNvPr>
              <p:cNvSpPr txBox="1">
                <a:spLocks noChangeArrowheads="1"/>
              </p:cNvSpPr>
              <p:nvPr/>
            </p:nvSpPr>
            <p:spPr bwMode="auto">
              <a:xfrm>
                <a:off x="627149" y="153809"/>
                <a:ext cx="1427162" cy="581025"/>
              </a:xfrm>
              <a:prstGeom prst="rect">
                <a:avLst/>
              </a:prstGeom>
              <a:noFill/>
              <a:ln w="9525">
                <a:noFill/>
                <a:miter lim="800000"/>
                <a:headEnd/>
                <a:tailEnd/>
              </a:ln>
            </p:spPr>
            <p:txBody>
              <a:bodyPr wrap="none">
                <a:spAutoFit/>
              </a:bodyPr>
              <a:lstStyle/>
              <a:p>
                <a:pPr eaLnBrk="0" hangingPunct="0"/>
                <a:r>
                  <a:rPr lang="cs-CZ" sz="1600" b="1" dirty="0">
                    <a:latin typeface="Times New Roman" pitchFamily="18" charset="0"/>
                  </a:rPr>
                  <a:t>Vysokotlaké</a:t>
                </a:r>
              </a:p>
              <a:p>
                <a:pPr eaLnBrk="0" hangingPunct="0"/>
                <a:r>
                  <a:rPr lang="cs-CZ" sz="1600" b="1" dirty="0">
                    <a:latin typeface="Times New Roman" pitchFamily="18" charset="0"/>
                  </a:rPr>
                  <a:t>baroreceptory</a:t>
                </a:r>
                <a:endParaRPr lang="cs-CZ" sz="1600" dirty="0">
                  <a:latin typeface="Times New Roman" pitchFamily="18" charset="0"/>
                </a:endParaRPr>
              </a:p>
            </p:txBody>
          </p:sp>
          <p:sp>
            <p:nvSpPr>
              <p:cNvPr id="399" name="Line 211">
                <a:extLst>
                  <a:ext uri="{FF2B5EF4-FFF2-40B4-BE49-F238E27FC236}">
                    <a16:creationId xmlns:a16="http://schemas.microsoft.com/office/drawing/2014/main" id="{F42DF0AA-5740-4F22-A55E-A0D147BCC8D8}"/>
                  </a:ext>
                </a:extLst>
              </p:cNvPr>
              <p:cNvSpPr>
                <a:spLocks noChangeShapeType="1"/>
              </p:cNvSpPr>
              <p:nvPr/>
            </p:nvSpPr>
            <p:spPr bwMode="auto">
              <a:xfrm flipV="1">
                <a:off x="899086" y="1214220"/>
                <a:ext cx="565048" cy="1353751"/>
              </a:xfrm>
              <a:prstGeom prst="line">
                <a:avLst/>
              </a:prstGeom>
              <a:noFill/>
              <a:ln w="19050">
                <a:solidFill>
                  <a:schemeClr val="tx1"/>
                </a:solidFill>
                <a:round/>
                <a:headEnd/>
                <a:tailEnd type="triangle" w="med" len="med"/>
              </a:ln>
            </p:spPr>
            <p:txBody>
              <a:bodyPr wrap="none" anchor="ctr"/>
              <a:lstStyle/>
              <a:p>
                <a:endParaRPr lang="cs-CZ"/>
              </a:p>
            </p:txBody>
          </p:sp>
          <p:sp>
            <p:nvSpPr>
              <p:cNvPr id="400" name="Line 212">
                <a:extLst>
                  <a:ext uri="{FF2B5EF4-FFF2-40B4-BE49-F238E27FC236}">
                    <a16:creationId xmlns:a16="http://schemas.microsoft.com/office/drawing/2014/main" id="{AF68E090-EE6F-417A-A994-69DE74860A55}"/>
                  </a:ext>
                </a:extLst>
              </p:cNvPr>
              <p:cNvSpPr>
                <a:spLocks noChangeShapeType="1"/>
              </p:cNvSpPr>
              <p:nvPr/>
            </p:nvSpPr>
            <p:spPr bwMode="auto">
              <a:xfrm flipH="1" flipV="1">
                <a:off x="466324" y="1750172"/>
                <a:ext cx="355098" cy="1201980"/>
              </a:xfrm>
              <a:prstGeom prst="line">
                <a:avLst/>
              </a:prstGeom>
              <a:noFill/>
              <a:ln w="19050">
                <a:solidFill>
                  <a:schemeClr val="tx1"/>
                </a:solidFill>
                <a:round/>
                <a:headEnd/>
                <a:tailEnd type="triangle" w="med" len="med"/>
              </a:ln>
            </p:spPr>
            <p:txBody>
              <a:bodyPr wrap="none" anchor="ctr"/>
              <a:lstStyle/>
              <a:p>
                <a:endParaRPr lang="cs-CZ"/>
              </a:p>
            </p:txBody>
          </p:sp>
          <p:grpSp>
            <p:nvGrpSpPr>
              <p:cNvPr id="401" name="Group 42">
                <a:extLst>
                  <a:ext uri="{FF2B5EF4-FFF2-40B4-BE49-F238E27FC236}">
                    <a16:creationId xmlns:a16="http://schemas.microsoft.com/office/drawing/2014/main" id="{CDD53EDD-3939-4875-8542-B6ECC40BC990}"/>
                  </a:ext>
                </a:extLst>
              </p:cNvPr>
              <p:cNvGrpSpPr>
                <a:grpSpLocks/>
              </p:cNvGrpSpPr>
              <p:nvPr/>
            </p:nvGrpSpPr>
            <p:grpSpPr bwMode="auto">
              <a:xfrm>
                <a:off x="704559" y="2163074"/>
                <a:ext cx="457200" cy="1066800"/>
                <a:chOff x="2880" y="2160"/>
                <a:chExt cx="528" cy="1056"/>
              </a:xfrm>
            </p:grpSpPr>
            <p:grpSp>
              <p:nvGrpSpPr>
                <p:cNvPr id="403" name="Group 43">
                  <a:extLst>
                    <a:ext uri="{FF2B5EF4-FFF2-40B4-BE49-F238E27FC236}">
                      <a16:creationId xmlns:a16="http://schemas.microsoft.com/office/drawing/2014/main" id="{EC4375D7-EB08-4485-BDC3-B18555B1EA53}"/>
                    </a:ext>
                  </a:extLst>
                </p:cNvPr>
                <p:cNvGrpSpPr>
                  <a:grpSpLocks/>
                </p:cNvGrpSpPr>
                <p:nvPr/>
              </p:nvGrpSpPr>
              <p:grpSpPr bwMode="auto">
                <a:xfrm>
                  <a:off x="2880" y="2544"/>
                  <a:ext cx="528" cy="672"/>
                  <a:chOff x="2009" y="1522"/>
                  <a:chExt cx="369" cy="440"/>
                </a:xfrm>
              </p:grpSpPr>
              <p:grpSp>
                <p:nvGrpSpPr>
                  <p:cNvPr id="418" name="Group 44">
                    <a:extLst>
                      <a:ext uri="{FF2B5EF4-FFF2-40B4-BE49-F238E27FC236}">
                        <a16:creationId xmlns:a16="http://schemas.microsoft.com/office/drawing/2014/main" id="{4040A0C8-7477-422F-84AB-535EF5C06FB5}"/>
                      </a:ext>
                    </a:extLst>
                  </p:cNvPr>
                  <p:cNvGrpSpPr>
                    <a:grpSpLocks/>
                  </p:cNvGrpSpPr>
                  <p:nvPr/>
                </p:nvGrpSpPr>
                <p:grpSpPr bwMode="auto">
                  <a:xfrm>
                    <a:off x="2012" y="1522"/>
                    <a:ext cx="366" cy="440"/>
                    <a:chOff x="2012" y="1522"/>
                    <a:chExt cx="366" cy="440"/>
                  </a:xfrm>
                </p:grpSpPr>
                <p:grpSp>
                  <p:nvGrpSpPr>
                    <p:cNvPr id="433" name="Group 45">
                      <a:extLst>
                        <a:ext uri="{FF2B5EF4-FFF2-40B4-BE49-F238E27FC236}">
                          <a16:creationId xmlns:a16="http://schemas.microsoft.com/office/drawing/2014/main" id="{61F04946-F3CE-42FE-A724-24EE9E286071}"/>
                        </a:ext>
                      </a:extLst>
                    </p:cNvPr>
                    <p:cNvGrpSpPr>
                      <a:grpSpLocks/>
                    </p:cNvGrpSpPr>
                    <p:nvPr/>
                  </p:nvGrpSpPr>
                  <p:grpSpPr bwMode="auto">
                    <a:xfrm>
                      <a:off x="2025" y="1624"/>
                      <a:ext cx="353" cy="338"/>
                      <a:chOff x="2025" y="1624"/>
                      <a:chExt cx="353" cy="338"/>
                    </a:xfrm>
                  </p:grpSpPr>
                  <p:grpSp>
                    <p:nvGrpSpPr>
                      <p:cNvPr id="469" name="Group 46">
                        <a:extLst>
                          <a:ext uri="{FF2B5EF4-FFF2-40B4-BE49-F238E27FC236}">
                            <a16:creationId xmlns:a16="http://schemas.microsoft.com/office/drawing/2014/main" id="{9C36B3BA-945D-4A71-91CF-32317025A126}"/>
                          </a:ext>
                        </a:extLst>
                      </p:cNvPr>
                      <p:cNvGrpSpPr>
                        <a:grpSpLocks/>
                      </p:cNvGrpSpPr>
                      <p:nvPr/>
                    </p:nvGrpSpPr>
                    <p:grpSpPr bwMode="auto">
                      <a:xfrm>
                        <a:off x="2025" y="1624"/>
                        <a:ext cx="285" cy="72"/>
                        <a:chOff x="2025" y="1624"/>
                        <a:chExt cx="285" cy="72"/>
                      </a:xfrm>
                    </p:grpSpPr>
                    <p:grpSp>
                      <p:nvGrpSpPr>
                        <p:cNvPr id="548" name="Group 47">
                          <a:extLst>
                            <a:ext uri="{FF2B5EF4-FFF2-40B4-BE49-F238E27FC236}">
                              <a16:creationId xmlns:a16="http://schemas.microsoft.com/office/drawing/2014/main" id="{5EE3047D-6FBB-42F5-A838-3F282A88789D}"/>
                            </a:ext>
                          </a:extLst>
                        </p:cNvPr>
                        <p:cNvGrpSpPr>
                          <a:grpSpLocks/>
                        </p:cNvGrpSpPr>
                        <p:nvPr/>
                      </p:nvGrpSpPr>
                      <p:grpSpPr bwMode="auto">
                        <a:xfrm>
                          <a:off x="2248" y="1634"/>
                          <a:ext cx="62" cy="62"/>
                          <a:chOff x="2248" y="1634"/>
                          <a:chExt cx="62" cy="62"/>
                        </a:xfrm>
                      </p:grpSpPr>
                      <p:grpSp>
                        <p:nvGrpSpPr>
                          <p:cNvPr id="562" name="Group 48">
                            <a:extLst>
                              <a:ext uri="{FF2B5EF4-FFF2-40B4-BE49-F238E27FC236}">
                                <a16:creationId xmlns:a16="http://schemas.microsoft.com/office/drawing/2014/main" id="{CE4557E8-E25B-460F-B0B5-D69A722D8FAA}"/>
                              </a:ext>
                            </a:extLst>
                          </p:cNvPr>
                          <p:cNvGrpSpPr>
                            <a:grpSpLocks/>
                          </p:cNvGrpSpPr>
                          <p:nvPr/>
                        </p:nvGrpSpPr>
                        <p:grpSpPr bwMode="auto">
                          <a:xfrm>
                            <a:off x="2248" y="1634"/>
                            <a:ext cx="44" cy="39"/>
                            <a:chOff x="2248" y="1634"/>
                            <a:chExt cx="44" cy="39"/>
                          </a:xfrm>
                        </p:grpSpPr>
                        <p:sp>
                          <p:nvSpPr>
                            <p:cNvPr id="567" name="Freeform 49">
                              <a:extLst>
                                <a:ext uri="{FF2B5EF4-FFF2-40B4-BE49-F238E27FC236}">
                                  <a16:creationId xmlns:a16="http://schemas.microsoft.com/office/drawing/2014/main" id="{3B3B0241-4587-4D3D-B34B-4A798855BF9B}"/>
                                </a:ext>
                              </a:extLst>
                            </p:cNvPr>
                            <p:cNvSpPr>
                              <a:spLocks/>
                            </p:cNvSpPr>
                            <p:nvPr/>
                          </p:nvSpPr>
                          <p:spPr bwMode="auto">
                            <a:xfrm>
                              <a:off x="2248" y="1637"/>
                              <a:ext cx="40" cy="32"/>
                            </a:xfrm>
                            <a:custGeom>
                              <a:avLst/>
                              <a:gdLst>
                                <a:gd name="T0" fmla="*/ 0 w 198"/>
                                <a:gd name="T1" fmla="*/ 6 h 161"/>
                                <a:gd name="T2" fmla="*/ 1 w 198"/>
                                <a:gd name="T3" fmla="*/ 5 h 161"/>
                                <a:gd name="T4" fmla="*/ 1 w 198"/>
                                <a:gd name="T5" fmla="*/ 4 h 161"/>
                                <a:gd name="T6" fmla="*/ 2 w 198"/>
                                <a:gd name="T7" fmla="*/ 3 h 161"/>
                                <a:gd name="T8" fmla="*/ 3 w 198"/>
                                <a:gd name="T9" fmla="*/ 2 h 161"/>
                                <a:gd name="T10" fmla="*/ 4 w 198"/>
                                <a:gd name="T11" fmla="*/ 1 h 161"/>
                                <a:gd name="T12" fmla="*/ 5 w 198"/>
                                <a:gd name="T13" fmla="*/ 1 h 161"/>
                                <a:gd name="T14" fmla="*/ 6 w 198"/>
                                <a:gd name="T15" fmla="*/ 0 h 161"/>
                                <a:gd name="T16" fmla="*/ 7 w 198"/>
                                <a:gd name="T17" fmla="*/ 0 h 161"/>
                                <a:gd name="T18" fmla="*/ 8 w 198"/>
                                <a:gd name="T19" fmla="*/ 0 h 1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8"/>
                                <a:gd name="T31" fmla="*/ 0 h 161"/>
                                <a:gd name="T32" fmla="*/ 198 w 198"/>
                                <a:gd name="T33" fmla="*/ 161 h 1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8" h="161">
                                  <a:moveTo>
                                    <a:pt x="0" y="161"/>
                                  </a:moveTo>
                                  <a:lnTo>
                                    <a:pt x="18" y="132"/>
                                  </a:lnTo>
                                  <a:lnTo>
                                    <a:pt x="37" y="108"/>
                                  </a:lnTo>
                                  <a:lnTo>
                                    <a:pt x="58" y="81"/>
                                  </a:lnTo>
                                  <a:lnTo>
                                    <a:pt x="82" y="57"/>
                                  </a:lnTo>
                                  <a:lnTo>
                                    <a:pt x="107" y="37"/>
                                  </a:lnTo>
                                  <a:lnTo>
                                    <a:pt x="131" y="23"/>
                                  </a:lnTo>
                                  <a:lnTo>
                                    <a:pt x="150" y="12"/>
                                  </a:lnTo>
                                  <a:lnTo>
                                    <a:pt x="170" y="6"/>
                                  </a:lnTo>
                                  <a:lnTo>
                                    <a:pt x="198" y="0"/>
                                  </a:lnTo>
                                </a:path>
                              </a:pathLst>
                            </a:custGeom>
                            <a:noFill/>
                            <a:ln w="25400">
                              <a:solidFill>
                                <a:srgbClr val="600060"/>
                              </a:solidFill>
                              <a:round/>
                              <a:headEnd/>
                              <a:tailEnd/>
                            </a:ln>
                          </p:spPr>
                          <p:txBody>
                            <a:bodyPr/>
                            <a:lstStyle/>
                            <a:p>
                              <a:endParaRPr lang="cs-CZ"/>
                            </a:p>
                          </p:txBody>
                        </p:sp>
                        <p:sp>
                          <p:nvSpPr>
                            <p:cNvPr id="568" name="Freeform 50">
                              <a:extLst>
                                <a:ext uri="{FF2B5EF4-FFF2-40B4-BE49-F238E27FC236}">
                                  <a16:creationId xmlns:a16="http://schemas.microsoft.com/office/drawing/2014/main" id="{C9422438-F8E6-48D8-8576-8454CDCECE5F}"/>
                                </a:ext>
                              </a:extLst>
                            </p:cNvPr>
                            <p:cNvSpPr>
                              <a:spLocks/>
                            </p:cNvSpPr>
                            <p:nvPr/>
                          </p:nvSpPr>
                          <p:spPr bwMode="auto">
                            <a:xfrm>
                              <a:off x="2253" y="1641"/>
                              <a:ext cx="39" cy="32"/>
                            </a:xfrm>
                            <a:custGeom>
                              <a:avLst/>
                              <a:gdLst>
                                <a:gd name="T0" fmla="*/ 0 w 195"/>
                                <a:gd name="T1" fmla="*/ 6 h 160"/>
                                <a:gd name="T2" fmla="*/ 1 w 195"/>
                                <a:gd name="T3" fmla="*/ 5 h 160"/>
                                <a:gd name="T4" fmla="*/ 1 w 195"/>
                                <a:gd name="T5" fmla="*/ 4 h 160"/>
                                <a:gd name="T6" fmla="*/ 2 w 195"/>
                                <a:gd name="T7" fmla="*/ 3 h 160"/>
                                <a:gd name="T8" fmla="*/ 3 w 195"/>
                                <a:gd name="T9" fmla="*/ 2 h 160"/>
                                <a:gd name="T10" fmla="*/ 4 w 195"/>
                                <a:gd name="T11" fmla="*/ 1 h 160"/>
                                <a:gd name="T12" fmla="*/ 5 w 195"/>
                                <a:gd name="T13" fmla="*/ 1 h 160"/>
                                <a:gd name="T14" fmla="*/ 6 w 195"/>
                                <a:gd name="T15" fmla="*/ 0 h 160"/>
                                <a:gd name="T16" fmla="*/ 7 w 195"/>
                                <a:gd name="T17" fmla="*/ 0 h 160"/>
                                <a:gd name="T18" fmla="*/ 8 w 195"/>
                                <a:gd name="T19" fmla="*/ 0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5"/>
                                <a:gd name="T31" fmla="*/ 0 h 160"/>
                                <a:gd name="T32" fmla="*/ 195 w 195"/>
                                <a:gd name="T33" fmla="*/ 160 h 1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5" h="160">
                                  <a:moveTo>
                                    <a:pt x="0" y="160"/>
                                  </a:moveTo>
                                  <a:lnTo>
                                    <a:pt x="19" y="131"/>
                                  </a:lnTo>
                                  <a:lnTo>
                                    <a:pt x="37" y="106"/>
                                  </a:lnTo>
                                  <a:lnTo>
                                    <a:pt x="59" y="80"/>
                                  </a:lnTo>
                                  <a:lnTo>
                                    <a:pt x="82" y="55"/>
                                  </a:lnTo>
                                  <a:lnTo>
                                    <a:pt x="108" y="35"/>
                                  </a:lnTo>
                                  <a:lnTo>
                                    <a:pt x="131" y="21"/>
                                  </a:lnTo>
                                  <a:lnTo>
                                    <a:pt x="156" y="11"/>
                                  </a:lnTo>
                                  <a:lnTo>
                                    <a:pt x="177" y="3"/>
                                  </a:lnTo>
                                  <a:lnTo>
                                    <a:pt x="195" y="0"/>
                                  </a:lnTo>
                                </a:path>
                              </a:pathLst>
                            </a:custGeom>
                            <a:noFill/>
                            <a:ln w="11113">
                              <a:solidFill>
                                <a:srgbClr val="400040"/>
                              </a:solidFill>
                              <a:round/>
                              <a:headEnd/>
                              <a:tailEnd/>
                            </a:ln>
                          </p:spPr>
                          <p:txBody>
                            <a:bodyPr/>
                            <a:lstStyle/>
                            <a:p>
                              <a:endParaRPr lang="cs-CZ"/>
                            </a:p>
                          </p:txBody>
                        </p:sp>
                        <p:sp>
                          <p:nvSpPr>
                            <p:cNvPr id="569" name="Freeform 51">
                              <a:extLst>
                                <a:ext uri="{FF2B5EF4-FFF2-40B4-BE49-F238E27FC236}">
                                  <a16:creationId xmlns:a16="http://schemas.microsoft.com/office/drawing/2014/main" id="{44448EB5-2506-42F3-BCB9-CE873807A522}"/>
                                </a:ext>
                              </a:extLst>
                            </p:cNvPr>
                            <p:cNvSpPr>
                              <a:spLocks/>
                            </p:cNvSpPr>
                            <p:nvPr/>
                          </p:nvSpPr>
                          <p:spPr bwMode="auto">
                            <a:xfrm>
                              <a:off x="2248" y="1634"/>
                              <a:ext cx="39" cy="32"/>
                            </a:xfrm>
                            <a:custGeom>
                              <a:avLst/>
                              <a:gdLst>
                                <a:gd name="T0" fmla="*/ 0 w 194"/>
                                <a:gd name="T1" fmla="*/ 6 h 160"/>
                                <a:gd name="T2" fmla="*/ 1 w 194"/>
                                <a:gd name="T3" fmla="*/ 5 h 160"/>
                                <a:gd name="T4" fmla="*/ 1 w 194"/>
                                <a:gd name="T5" fmla="*/ 4 h 160"/>
                                <a:gd name="T6" fmla="*/ 2 w 194"/>
                                <a:gd name="T7" fmla="*/ 3 h 160"/>
                                <a:gd name="T8" fmla="*/ 3 w 194"/>
                                <a:gd name="T9" fmla="*/ 2 h 160"/>
                                <a:gd name="T10" fmla="*/ 4 w 194"/>
                                <a:gd name="T11" fmla="*/ 1 h 160"/>
                                <a:gd name="T12" fmla="*/ 5 w 194"/>
                                <a:gd name="T13" fmla="*/ 1 h 160"/>
                                <a:gd name="T14" fmla="*/ 6 w 194"/>
                                <a:gd name="T15" fmla="*/ 0 h 160"/>
                                <a:gd name="T16" fmla="*/ 7 w 194"/>
                                <a:gd name="T17" fmla="*/ 0 h 160"/>
                                <a:gd name="T18" fmla="*/ 8 w 194"/>
                                <a:gd name="T19" fmla="*/ 0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4"/>
                                <a:gd name="T31" fmla="*/ 0 h 160"/>
                                <a:gd name="T32" fmla="*/ 194 w 194"/>
                                <a:gd name="T33" fmla="*/ 160 h 1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4" h="160">
                                  <a:moveTo>
                                    <a:pt x="0" y="160"/>
                                  </a:moveTo>
                                  <a:lnTo>
                                    <a:pt x="18" y="131"/>
                                  </a:lnTo>
                                  <a:lnTo>
                                    <a:pt x="37" y="106"/>
                                  </a:lnTo>
                                  <a:lnTo>
                                    <a:pt x="58" y="80"/>
                                  </a:lnTo>
                                  <a:lnTo>
                                    <a:pt x="82" y="55"/>
                                  </a:lnTo>
                                  <a:lnTo>
                                    <a:pt x="107" y="36"/>
                                  </a:lnTo>
                                  <a:lnTo>
                                    <a:pt x="131" y="21"/>
                                  </a:lnTo>
                                  <a:lnTo>
                                    <a:pt x="155" y="11"/>
                                  </a:lnTo>
                                  <a:lnTo>
                                    <a:pt x="178" y="3"/>
                                  </a:lnTo>
                                  <a:lnTo>
                                    <a:pt x="194" y="0"/>
                                  </a:lnTo>
                                </a:path>
                              </a:pathLst>
                            </a:custGeom>
                            <a:noFill/>
                            <a:ln w="4763">
                              <a:solidFill>
                                <a:srgbClr val="A000A0"/>
                              </a:solidFill>
                              <a:round/>
                              <a:headEnd/>
                              <a:tailEnd/>
                            </a:ln>
                          </p:spPr>
                          <p:txBody>
                            <a:bodyPr/>
                            <a:lstStyle/>
                            <a:p>
                              <a:endParaRPr lang="cs-CZ"/>
                            </a:p>
                          </p:txBody>
                        </p:sp>
                      </p:grpSp>
                      <p:grpSp>
                        <p:nvGrpSpPr>
                          <p:cNvPr id="563" name="Group 52">
                            <a:extLst>
                              <a:ext uri="{FF2B5EF4-FFF2-40B4-BE49-F238E27FC236}">
                                <a16:creationId xmlns:a16="http://schemas.microsoft.com/office/drawing/2014/main" id="{68DAF43F-2555-4862-8BBB-4D1D2F2AF666}"/>
                              </a:ext>
                            </a:extLst>
                          </p:cNvPr>
                          <p:cNvGrpSpPr>
                            <a:grpSpLocks/>
                          </p:cNvGrpSpPr>
                          <p:nvPr/>
                        </p:nvGrpSpPr>
                        <p:grpSpPr bwMode="auto">
                          <a:xfrm>
                            <a:off x="2265" y="1658"/>
                            <a:ext cx="45" cy="38"/>
                            <a:chOff x="2265" y="1658"/>
                            <a:chExt cx="45" cy="38"/>
                          </a:xfrm>
                        </p:grpSpPr>
                        <p:sp>
                          <p:nvSpPr>
                            <p:cNvPr id="564" name="Freeform 53">
                              <a:extLst>
                                <a:ext uri="{FF2B5EF4-FFF2-40B4-BE49-F238E27FC236}">
                                  <a16:creationId xmlns:a16="http://schemas.microsoft.com/office/drawing/2014/main" id="{D552AC7A-1E3B-4B59-91FA-DD4350B57675}"/>
                                </a:ext>
                              </a:extLst>
                            </p:cNvPr>
                            <p:cNvSpPr>
                              <a:spLocks/>
                            </p:cNvSpPr>
                            <p:nvPr/>
                          </p:nvSpPr>
                          <p:spPr bwMode="auto">
                            <a:xfrm>
                              <a:off x="2265" y="1660"/>
                              <a:ext cx="40" cy="32"/>
                            </a:xfrm>
                            <a:custGeom>
                              <a:avLst/>
                              <a:gdLst>
                                <a:gd name="T0" fmla="*/ 0 w 198"/>
                                <a:gd name="T1" fmla="*/ 6 h 160"/>
                                <a:gd name="T2" fmla="*/ 1 w 198"/>
                                <a:gd name="T3" fmla="*/ 5 h 160"/>
                                <a:gd name="T4" fmla="*/ 1 w 198"/>
                                <a:gd name="T5" fmla="*/ 4 h 160"/>
                                <a:gd name="T6" fmla="*/ 2 w 198"/>
                                <a:gd name="T7" fmla="*/ 3 h 160"/>
                                <a:gd name="T8" fmla="*/ 3 w 198"/>
                                <a:gd name="T9" fmla="*/ 2 h 160"/>
                                <a:gd name="T10" fmla="*/ 4 w 198"/>
                                <a:gd name="T11" fmla="*/ 1 h 160"/>
                                <a:gd name="T12" fmla="*/ 5 w 198"/>
                                <a:gd name="T13" fmla="*/ 1 h 160"/>
                                <a:gd name="T14" fmla="*/ 6 w 198"/>
                                <a:gd name="T15" fmla="*/ 0 h 160"/>
                                <a:gd name="T16" fmla="*/ 7 w 198"/>
                                <a:gd name="T17" fmla="*/ 0 h 160"/>
                                <a:gd name="T18" fmla="*/ 8 w 198"/>
                                <a:gd name="T19" fmla="*/ 0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8"/>
                                <a:gd name="T31" fmla="*/ 0 h 160"/>
                                <a:gd name="T32" fmla="*/ 198 w 198"/>
                                <a:gd name="T33" fmla="*/ 160 h 1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8" h="160">
                                  <a:moveTo>
                                    <a:pt x="0" y="160"/>
                                  </a:moveTo>
                                  <a:lnTo>
                                    <a:pt x="18" y="131"/>
                                  </a:lnTo>
                                  <a:lnTo>
                                    <a:pt x="37" y="107"/>
                                  </a:lnTo>
                                  <a:lnTo>
                                    <a:pt x="58" y="81"/>
                                  </a:lnTo>
                                  <a:lnTo>
                                    <a:pt x="82" y="56"/>
                                  </a:lnTo>
                                  <a:lnTo>
                                    <a:pt x="106" y="37"/>
                                  </a:lnTo>
                                  <a:lnTo>
                                    <a:pt x="130" y="23"/>
                                  </a:lnTo>
                                  <a:lnTo>
                                    <a:pt x="149" y="12"/>
                                  </a:lnTo>
                                  <a:lnTo>
                                    <a:pt x="168" y="6"/>
                                  </a:lnTo>
                                  <a:lnTo>
                                    <a:pt x="198" y="0"/>
                                  </a:lnTo>
                                </a:path>
                              </a:pathLst>
                            </a:custGeom>
                            <a:noFill/>
                            <a:ln w="25400">
                              <a:solidFill>
                                <a:srgbClr val="600060"/>
                              </a:solidFill>
                              <a:round/>
                              <a:headEnd/>
                              <a:tailEnd/>
                            </a:ln>
                          </p:spPr>
                          <p:txBody>
                            <a:bodyPr/>
                            <a:lstStyle/>
                            <a:p>
                              <a:endParaRPr lang="cs-CZ"/>
                            </a:p>
                          </p:txBody>
                        </p:sp>
                        <p:sp>
                          <p:nvSpPr>
                            <p:cNvPr id="565" name="Freeform 54">
                              <a:extLst>
                                <a:ext uri="{FF2B5EF4-FFF2-40B4-BE49-F238E27FC236}">
                                  <a16:creationId xmlns:a16="http://schemas.microsoft.com/office/drawing/2014/main" id="{1483D515-C2B2-4579-91BF-074EDB1A8AB7}"/>
                                </a:ext>
                              </a:extLst>
                            </p:cNvPr>
                            <p:cNvSpPr>
                              <a:spLocks/>
                            </p:cNvSpPr>
                            <p:nvPr/>
                          </p:nvSpPr>
                          <p:spPr bwMode="auto">
                            <a:xfrm>
                              <a:off x="2271" y="1664"/>
                              <a:ext cx="39" cy="32"/>
                            </a:xfrm>
                            <a:custGeom>
                              <a:avLst/>
                              <a:gdLst>
                                <a:gd name="T0" fmla="*/ 0 w 195"/>
                                <a:gd name="T1" fmla="*/ 6 h 159"/>
                                <a:gd name="T2" fmla="*/ 1 w 195"/>
                                <a:gd name="T3" fmla="*/ 5 h 159"/>
                                <a:gd name="T4" fmla="*/ 1 w 195"/>
                                <a:gd name="T5" fmla="*/ 4 h 159"/>
                                <a:gd name="T6" fmla="*/ 2 w 195"/>
                                <a:gd name="T7" fmla="*/ 3 h 159"/>
                                <a:gd name="T8" fmla="*/ 3 w 195"/>
                                <a:gd name="T9" fmla="*/ 2 h 159"/>
                                <a:gd name="T10" fmla="*/ 4 w 195"/>
                                <a:gd name="T11" fmla="*/ 1 h 159"/>
                                <a:gd name="T12" fmla="*/ 5 w 195"/>
                                <a:gd name="T13" fmla="*/ 1 h 159"/>
                                <a:gd name="T14" fmla="*/ 6 w 195"/>
                                <a:gd name="T15" fmla="*/ 0 h 159"/>
                                <a:gd name="T16" fmla="*/ 7 w 195"/>
                                <a:gd name="T17" fmla="*/ 0 h 159"/>
                                <a:gd name="T18" fmla="*/ 8 w 195"/>
                                <a:gd name="T19" fmla="*/ 0 h 1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5"/>
                                <a:gd name="T31" fmla="*/ 0 h 159"/>
                                <a:gd name="T32" fmla="*/ 195 w 195"/>
                                <a:gd name="T33" fmla="*/ 159 h 1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5" h="159">
                                  <a:moveTo>
                                    <a:pt x="0" y="159"/>
                                  </a:moveTo>
                                  <a:lnTo>
                                    <a:pt x="19" y="131"/>
                                  </a:lnTo>
                                  <a:lnTo>
                                    <a:pt x="37" y="106"/>
                                  </a:lnTo>
                                  <a:lnTo>
                                    <a:pt x="59" y="79"/>
                                  </a:lnTo>
                                  <a:lnTo>
                                    <a:pt x="81" y="56"/>
                                  </a:lnTo>
                                  <a:lnTo>
                                    <a:pt x="107" y="36"/>
                                  </a:lnTo>
                                  <a:lnTo>
                                    <a:pt x="130" y="22"/>
                                  </a:lnTo>
                                  <a:lnTo>
                                    <a:pt x="155" y="12"/>
                                  </a:lnTo>
                                  <a:lnTo>
                                    <a:pt x="177" y="4"/>
                                  </a:lnTo>
                                  <a:lnTo>
                                    <a:pt x="195" y="0"/>
                                  </a:lnTo>
                                </a:path>
                              </a:pathLst>
                            </a:custGeom>
                            <a:noFill/>
                            <a:ln w="11113">
                              <a:solidFill>
                                <a:srgbClr val="400040"/>
                              </a:solidFill>
                              <a:round/>
                              <a:headEnd/>
                              <a:tailEnd/>
                            </a:ln>
                          </p:spPr>
                          <p:txBody>
                            <a:bodyPr/>
                            <a:lstStyle/>
                            <a:p>
                              <a:endParaRPr lang="cs-CZ"/>
                            </a:p>
                          </p:txBody>
                        </p:sp>
                        <p:sp>
                          <p:nvSpPr>
                            <p:cNvPr id="566" name="Freeform 55">
                              <a:extLst>
                                <a:ext uri="{FF2B5EF4-FFF2-40B4-BE49-F238E27FC236}">
                                  <a16:creationId xmlns:a16="http://schemas.microsoft.com/office/drawing/2014/main" id="{61A2C286-B287-4179-8986-4B15DE24621A}"/>
                                </a:ext>
                              </a:extLst>
                            </p:cNvPr>
                            <p:cNvSpPr>
                              <a:spLocks/>
                            </p:cNvSpPr>
                            <p:nvPr/>
                          </p:nvSpPr>
                          <p:spPr bwMode="auto">
                            <a:xfrm>
                              <a:off x="2265" y="1658"/>
                              <a:ext cx="39" cy="31"/>
                            </a:xfrm>
                            <a:custGeom>
                              <a:avLst/>
                              <a:gdLst>
                                <a:gd name="T0" fmla="*/ 0 w 194"/>
                                <a:gd name="T1" fmla="*/ 6 h 159"/>
                                <a:gd name="T2" fmla="*/ 1 w 194"/>
                                <a:gd name="T3" fmla="*/ 5 h 159"/>
                                <a:gd name="T4" fmla="*/ 1 w 194"/>
                                <a:gd name="T5" fmla="*/ 4 h 159"/>
                                <a:gd name="T6" fmla="*/ 2 w 194"/>
                                <a:gd name="T7" fmla="*/ 3 h 159"/>
                                <a:gd name="T8" fmla="*/ 3 w 194"/>
                                <a:gd name="T9" fmla="*/ 2 h 159"/>
                                <a:gd name="T10" fmla="*/ 4 w 194"/>
                                <a:gd name="T11" fmla="*/ 1 h 159"/>
                                <a:gd name="T12" fmla="*/ 5 w 194"/>
                                <a:gd name="T13" fmla="*/ 1 h 159"/>
                                <a:gd name="T14" fmla="*/ 6 w 194"/>
                                <a:gd name="T15" fmla="*/ 0 h 159"/>
                                <a:gd name="T16" fmla="*/ 7 w 194"/>
                                <a:gd name="T17" fmla="*/ 0 h 159"/>
                                <a:gd name="T18" fmla="*/ 8 w 194"/>
                                <a:gd name="T19" fmla="*/ 0 h 1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4"/>
                                <a:gd name="T31" fmla="*/ 0 h 159"/>
                                <a:gd name="T32" fmla="*/ 194 w 194"/>
                                <a:gd name="T33" fmla="*/ 159 h 1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4" h="159">
                                  <a:moveTo>
                                    <a:pt x="0" y="159"/>
                                  </a:moveTo>
                                  <a:lnTo>
                                    <a:pt x="18" y="130"/>
                                  </a:lnTo>
                                  <a:lnTo>
                                    <a:pt x="37" y="106"/>
                                  </a:lnTo>
                                  <a:lnTo>
                                    <a:pt x="58" y="80"/>
                                  </a:lnTo>
                                  <a:lnTo>
                                    <a:pt x="82" y="55"/>
                                  </a:lnTo>
                                  <a:lnTo>
                                    <a:pt x="106" y="36"/>
                                  </a:lnTo>
                                  <a:lnTo>
                                    <a:pt x="130" y="21"/>
                                  </a:lnTo>
                                  <a:lnTo>
                                    <a:pt x="154" y="11"/>
                                  </a:lnTo>
                                  <a:lnTo>
                                    <a:pt x="177" y="3"/>
                                  </a:lnTo>
                                  <a:lnTo>
                                    <a:pt x="194" y="0"/>
                                  </a:lnTo>
                                </a:path>
                              </a:pathLst>
                            </a:custGeom>
                            <a:noFill/>
                            <a:ln w="4763">
                              <a:solidFill>
                                <a:srgbClr val="A000A0"/>
                              </a:solidFill>
                              <a:round/>
                              <a:headEnd/>
                              <a:tailEnd/>
                            </a:ln>
                          </p:spPr>
                          <p:txBody>
                            <a:bodyPr/>
                            <a:lstStyle/>
                            <a:p>
                              <a:endParaRPr lang="cs-CZ"/>
                            </a:p>
                          </p:txBody>
                        </p:sp>
                      </p:grpSp>
                    </p:grpSp>
                    <p:grpSp>
                      <p:nvGrpSpPr>
                        <p:cNvPr id="549" name="Group 56">
                          <a:extLst>
                            <a:ext uri="{FF2B5EF4-FFF2-40B4-BE49-F238E27FC236}">
                              <a16:creationId xmlns:a16="http://schemas.microsoft.com/office/drawing/2014/main" id="{A1E980C5-12F0-4D13-850D-B59BBC0A7BD6}"/>
                            </a:ext>
                          </a:extLst>
                        </p:cNvPr>
                        <p:cNvGrpSpPr>
                          <a:grpSpLocks/>
                        </p:cNvGrpSpPr>
                        <p:nvPr/>
                      </p:nvGrpSpPr>
                      <p:grpSpPr bwMode="auto">
                        <a:xfrm>
                          <a:off x="2025" y="1624"/>
                          <a:ext cx="213" cy="55"/>
                          <a:chOff x="2025" y="1624"/>
                          <a:chExt cx="213" cy="55"/>
                        </a:xfrm>
                      </p:grpSpPr>
                      <p:grpSp>
                        <p:nvGrpSpPr>
                          <p:cNvPr id="550" name="Group 57">
                            <a:extLst>
                              <a:ext uri="{FF2B5EF4-FFF2-40B4-BE49-F238E27FC236}">
                                <a16:creationId xmlns:a16="http://schemas.microsoft.com/office/drawing/2014/main" id="{8519CAD4-1603-4AFC-8D0B-C4039ACB57C9}"/>
                              </a:ext>
                            </a:extLst>
                          </p:cNvPr>
                          <p:cNvGrpSpPr>
                            <a:grpSpLocks/>
                          </p:cNvGrpSpPr>
                          <p:nvPr/>
                        </p:nvGrpSpPr>
                        <p:grpSpPr bwMode="auto">
                          <a:xfrm>
                            <a:off x="2051" y="1650"/>
                            <a:ext cx="148" cy="29"/>
                            <a:chOff x="2051" y="1650"/>
                            <a:chExt cx="148" cy="29"/>
                          </a:xfrm>
                        </p:grpSpPr>
                        <p:grpSp>
                          <p:nvGrpSpPr>
                            <p:cNvPr id="557" name="Group 58">
                              <a:extLst>
                                <a:ext uri="{FF2B5EF4-FFF2-40B4-BE49-F238E27FC236}">
                                  <a16:creationId xmlns:a16="http://schemas.microsoft.com/office/drawing/2014/main" id="{EA82F104-C97D-4E95-82C2-3DFD75071DCD}"/>
                                </a:ext>
                              </a:extLst>
                            </p:cNvPr>
                            <p:cNvGrpSpPr>
                              <a:grpSpLocks/>
                            </p:cNvGrpSpPr>
                            <p:nvPr/>
                          </p:nvGrpSpPr>
                          <p:grpSpPr bwMode="auto">
                            <a:xfrm>
                              <a:off x="2057" y="1650"/>
                              <a:ext cx="142" cy="29"/>
                              <a:chOff x="2057" y="1650"/>
                              <a:chExt cx="142" cy="29"/>
                            </a:xfrm>
                          </p:grpSpPr>
                          <p:sp>
                            <p:nvSpPr>
                              <p:cNvPr id="559" name="Freeform 59">
                                <a:extLst>
                                  <a:ext uri="{FF2B5EF4-FFF2-40B4-BE49-F238E27FC236}">
                                    <a16:creationId xmlns:a16="http://schemas.microsoft.com/office/drawing/2014/main" id="{1B9D71CF-AB12-499C-A13E-76F09FFF8547}"/>
                                  </a:ext>
                                </a:extLst>
                              </p:cNvPr>
                              <p:cNvSpPr>
                                <a:spLocks/>
                              </p:cNvSpPr>
                              <p:nvPr/>
                            </p:nvSpPr>
                            <p:spPr bwMode="auto">
                              <a:xfrm>
                                <a:off x="2058" y="1653"/>
                                <a:ext cx="139" cy="20"/>
                              </a:xfrm>
                              <a:custGeom>
                                <a:avLst/>
                                <a:gdLst>
                                  <a:gd name="T0" fmla="*/ 0 w 694"/>
                                  <a:gd name="T1" fmla="*/ 3 h 101"/>
                                  <a:gd name="T2" fmla="*/ 2 w 694"/>
                                  <a:gd name="T3" fmla="*/ 3 h 101"/>
                                  <a:gd name="T4" fmla="*/ 3 w 694"/>
                                  <a:gd name="T5" fmla="*/ 2 h 101"/>
                                  <a:gd name="T6" fmla="*/ 6 w 694"/>
                                  <a:gd name="T7" fmla="*/ 2 h 101"/>
                                  <a:gd name="T8" fmla="*/ 8 w 694"/>
                                  <a:gd name="T9" fmla="*/ 1 h 101"/>
                                  <a:gd name="T10" fmla="*/ 11 w 694"/>
                                  <a:gd name="T11" fmla="*/ 1 h 101"/>
                                  <a:gd name="T12" fmla="*/ 13 w 694"/>
                                  <a:gd name="T13" fmla="*/ 0 h 101"/>
                                  <a:gd name="T14" fmla="*/ 15 w 694"/>
                                  <a:gd name="T15" fmla="*/ 0 h 101"/>
                                  <a:gd name="T16" fmla="*/ 17 w 694"/>
                                  <a:gd name="T17" fmla="*/ 0 h 101"/>
                                  <a:gd name="T18" fmla="*/ 20 w 694"/>
                                  <a:gd name="T19" fmla="*/ 0 h 101"/>
                                  <a:gd name="T20" fmla="*/ 22 w 694"/>
                                  <a:gd name="T21" fmla="*/ 0 h 101"/>
                                  <a:gd name="T22" fmla="*/ 24 w 694"/>
                                  <a:gd name="T23" fmla="*/ 1 h 101"/>
                                  <a:gd name="T24" fmla="*/ 25 w 694"/>
                                  <a:gd name="T25" fmla="*/ 1 h 101"/>
                                  <a:gd name="T26" fmla="*/ 26 w 694"/>
                                  <a:gd name="T27" fmla="*/ 2 h 101"/>
                                  <a:gd name="T28" fmla="*/ 27 w 694"/>
                                  <a:gd name="T29" fmla="*/ 2 h 101"/>
                                  <a:gd name="T30" fmla="*/ 27 w 694"/>
                                  <a:gd name="T31" fmla="*/ 3 h 101"/>
                                  <a:gd name="T32" fmla="*/ 28 w 694"/>
                                  <a:gd name="T33" fmla="*/ 4 h 1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4"/>
                                  <a:gd name="T52" fmla="*/ 0 h 101"/>
                                  <a:gd name="T53" fmla="*/ 694 w 694"/>
                                  <a:gd name="T54" fmla="*/ 101 h 10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4" h="101">
                                    <a:moveTo>
                                      <a:pt x="0" y="80"/>
                                    </a:moveTo>
                                    <a:lnTo>
                                      <a:pt x="42" y="67"/>
                                    </a:lnTo>
                                    <a:lnTo>
                                      <a:pt x="85" y="54"/>
                                    </a:lnTo>
                                    <a:lnTo>
                                      <a:pt x="143" y="40"/>
                                    </a:lnTo>
                                    <a:lnTo>
                                      <a:pt x="205" y="27"/>
                                    </a:lnTo>
                                    <a:lnTo>
                                      <a:pt x="268" y="14"/>
                                    </a:lnTo>
                                    <a:lnTo>
                                      <a:pt x="315" y="8"/>
                                    </a:lnTo>
                                    <a:lnTo>
                                      <a:pt x="372" y="2"/>
                                    </a:lnTo>
                                    <a:lnTo>
                                      <a:pt x="433" y="0"/>
                                    </a:lnTo>
                                    <a:lnTo>
                                      <a:pt x="490" y="3"/>
                                    </a:lnTo>
                                    <a:lnTo>
                                      <a:pt x="540" y="6"/>
                                    </a:lnTo>
                                    <a:lnTo>
                                      <a:pt x="590" y="14"/>
                                    </a:lnTo>
                                    <a:lnTo>
                                      <a:pt x="617" y="25"/>
                                    </a:lnTo>
                                    <a:lnTo>
                                      <a:pt x="642" y="39"/>
                                    </a:lnTo>
                                    <a:lnTo>
                                      <a:pt x="663" y="56"/>
                                    </a:lnTo>
                                    <a:lnTo>
                                      <a:pt x="685" y="83"/>
                                    </a:lnTo>
                                    <a:lnTo>
                                      <a:pt x="694" y="101"/>
                                    </a:lnTo>
                                  </a:path>
                                </a:pathLst>
                              </a:custGeom>
                              <a:noFill/>
                              <a:ln w="25400">
                                <a:solidFill>
                                  <a:srgbClr val="600060"/>
                                </a:solidFill>
                                <a:round/>
                                <a:headEnd/>
                                <a:tailEnd/>
                              </a:ln>
                            </p:spPr>
                            <p:txBody>
                              <a:bodyPr/>
                              <a:lstStyle/>
                              <a:p>
                                <a:endParaRPr lang="cs-CZ"/>
                              </a:p>
                            </p:txBody>
                          </p:sp>
                          <p:sp>
                            <p:nvSpPr>
                              <p:cNvPr id="560" name="Freeform 60">
                                <a:extLst>
                                  <a:ext uri="{FF2B5EF4-FFF2-40B4-BE49-F238E27FC236}">
                                    <a16:creationId xmlns:a16="http://schemas.microsoft.com/office/drawing/2014/main" id="{D28F6339-F4E5-4745-9F11-2C98D75B69DB}"/>
                                  </a:ext>
                                </a:extLst>
                              </p:cNvPr>
                              <p:cNvSpPr>
                                <a:spLocks/>
                              </p:cNvSpPr>
                              <p:nvPr/>
                            </p:nvSpPr>
                            <p:spPr bwMode="auto">
                              <a:xfrm>
                                <a:off x="2057" y="1659"/>
                                <a:ext cx="138" cy="20"/>
                              </a:xfrm>
                              <a:custGeom>
                                <a:avLst/>
                                <a:gdLst>
                                  <a:gd name="T0" fmla="*/ 0 w 694"/>
                                  <a:gd name="T1" fmla="*/ 3 h 100"/>
                                  <a:gd name="T2" fmla="*/ 2 w 694"/>
                                  <a:gd name="T3" fmla="*/ 3 h 100"/>
                                  <a:gd name="T4" fmla="*/ 3 w 694"/>
                                  <a:gd name="T5" fmla="*/ 2 h 100"/>
                                  <a:gd name="T6" fmla="*/ 6 w 694"/>
                                  <a:gd name="T7" fmla="*/ 2 h 100"/>
                                  <a:gd name="T8" fmla="*/ 8 w 694"/>
                                  <a:gd name="T9" fmla="*/ 1 h 100"/>
                                  <a:gd name="T10" fmla="*/ 11 w 694"/>
                                  <a:gd name="T11" fmla="*/ 1 h 100"/>
                                  <a:gd name="T12" fmla="*/ 13 w 694"/>
                                  <a:gd name="T13" fmla="*/ 0 h 100"/>
                                  <a:gd name="T14" fmla="*/ 15 w 694"/>
                                  <a:gd name="T15" fmla="*/ 0 h 100"/>
                                  <a:gd name="T16" fmla="*/ 17 w 694"/>
                                  <a:gd name="T17" fmla="*/ 0 h 100"/>
                                  <a:gd name="T18" fmla="*/ 19 w 694"/>
                                  <a:gd name="T19" fmla="*/ 0 h 100"/>
                                  <a:gd name="T20" fmla="*/ 21 w 694"/>
                                  <a:gd name="T21" fmla="*/ 0 h 100"/>
                                  <a:gd name="T22" fmla="*/ 23 w 694"/>
                                  <a:gd name="T23" fmla="*/ 1 h 100"/>
                                  <a:gd name="T24" fmla="*/ 24 w 694"/>
                                  <a:gd name="T25" fmla="*/ 1 h 100"/>
                                  <a:gd name="T26" fmla="*/ 25 w 694"/>
                                  <a:gd name="T27" fmla="*/ 2 h 100"/>
                                  <a:gd name="T28" fmla="*/ 26 w 694"/>
                                  <a:gd name="T29" fmla="*/ 2 h 100"/>
                                  <a:gd name="T30" fmla="*/ 27 w 694"/>
                                  <a:gd name="T31" fmla="*/ 3 h 100"/>
                                  <a:gd name="T32" fmla="*/ 27 w 694"/>
                                  <a:gd name="T33" fmla="*/ 4 h 1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4"/>
                                  <a:gd name="T52" fmla="*/ 0 h 100"/>
                                  <a:gd name="T53" fmla="*/ 694 w 694"/>
                                  <a:gd name="T54" fmla="*/ 100 h 1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4" h="100">
                                    <a:moveTo>
                                      <a:pt x="0" y="80"/>
                                    </a:moveTo>
                                    <a:lnTo>
                                      <a:pt x="41" y="66"/>
                                    </a:lnTo>
                                    <a:lnTo>
                                      <a:pt x="84" y="54"/>
                                    </a:lnTo>
                                    <a:lnTo>
                                      <a:pt x="143" y="40"/>
                                    </a:lnTo>
                                    <a:lnTo>
                                      <a:pt x="205" y="26"/>
                                    </a:lnTo>
                                    <a:lnTo>
                                      <a:pt x="267" y="14"/>
                                    </a:lnTo>
                                    <a:lnTo>
                                      <a:pt x="315" y="8"/>
                                    </a:lnTo>
                                    <a:lnTo>
                                      <a:pt x="372" y="2"/>
                                    </a:lnTo>
                                    <a:lnTo>
                                      <a:pt x="433" y="0"/>
                                    </a:lnTo>
                                    <a:lnTo>
                                      <a:pt x="489" y="3"/>
                                    </a:lnTo>
                                    <a:lnTo>
                                      <a:pt x="540" y="6"/>
                                    </a:lnTo>
                                    <a:lnTo>
                                      <a:pt x="590" y="14"/>
                                    </a:lnTo>
                                    <a:lnTo>
                                      <a:pt x="617" y="24"/>
                                    </a:lnTo>
                                    <a:lnTo>
                                      <a:pt x="642" y="39"/>
                                    </a:lnTo>
                                    <a:lnTo>
                                      <a:pt x="663" y="55"/>
                                    </a:lnTo>
                                    <a:lnTo>
                                      <a:pt x="685" y="83"/>
                                    </a:lnTo>
                                    <a:lnTo>
                                      <a:pt x="694" y="100"/>
                                    </a:lnTo>
                                  </a:path>
                                </a:pathLst>
                              </a:custGeom>
                              <a:noFill/>
                              <a:ln w="11113">
                                <a:solidFill>
                                  <a:srgbClr val="400040"/>
                                </a:solidFill>
                                <a:round/>
                                <a:headEnd/>
                                <a:tailEnd/>
                              </a:ln>
                            </p:spPr>
                            <p:txBody>
                              <a:bodyPr/>
                              <a:lstStyle/>
                              <a:p>
                                <a:endParaRPr lang="cs-CZ"/>
                              </a:p>
                            </p:txBody>
                          </p:sp>
                          <p:sp>
                            <p:nvSpPr>
                              <p:cNvPr id="561" name="Freeform 61">
                                <a:extLst>
                                  <a:ext uri="{FF2B5EF4-FFF2-40B4-BE49-F238E27FC236}">
                                    <a16:creationId xmlns:a16="http://schemas.microsoft.com/office/drawing/2014/main" id="{67111C01-28DC-46AC-919F-DD884C9837FD}"/>
                                  </a:ext>
                                </a:extLst>
                              </p:cNvPr>
                              <p:cNvSpPr>
                                <a:spLocks/>
                              </p:cNvSpPr>
                              <p:nvPr/>
                            </p:nvSpPr>
                            <p:spPr bwMode="auto">
                              <a:xfrm>
                                <a:off x="2060" y="1650"/>
                                <a:ext cx="139" cy="20"/>
                              </a:xfrm>
                              <a:custGeom>
                                <a:avLst/>
                                <a:gdLst>
                                  <a:gd name="T0" fmla="*/ 0 w 694"/>
                                  <a:gd name="T1" fmla="*/ 3 h 100"/>
                                  <a:gd name="T2" fmla="*/ 2 w 694"/>
                                  <a:gd name="T3" fmla="*/ 3 h 100"/>
                                  <a:gd name="T4" fmla="*/ 3 w 694"/>
                                  <a:gd name="T5" fmla="*/ 2 h 100"/>
                                  <a:gd name="T6" fmla="*/ 6 w 694"/>
                                  <a:gd name="T7" fmla="*/ 2 h 100"/>
                                  <a:gd name="T8" fmla="*/ 8 w 694"/>
                                  <a:gd name="T9" fmla="*/ 1 h 100"/>
                                  <a:gd name="T10" fmla="*/ 11 w 694"/>
                                  <a:gd name="T11" fmla="*/ 1 h 100"/>
                                  <a:gd name="T12" fmla="*/ 13 w 694"/>
                                  <a:gd name="T13" fmla="*/ 0 h 100"/>
                                  <a:gd name="T14" fmla="*/ 15 w 694"/>
                                  <a:gd name="T15" fmla="*/ 0 h 100"/>
                                  <a:gd name="T16" fmla="*/ 17 w 694"/>
                                  <a:gd name="T17" fmla="*/ 0 h 100"/>
                                  <a:gd name="T18" fmla="*/ 20 w 694"/>
                                  <a:gd name="T19" fmla="*/ 0 h 100"/>
                                  <a:gd name="T20" fmla="*/ 22 w 694"/>
                                  <a:gd name="T21" fmla="*/ 0 h 100"/>
                                  <a:gd name="T22" fmla="*/ 24 w 694"/>
                                  <a:gd name="T23" fmla="*/ 1 h 100"/>
                                  <a:gd name="T24" fmla="*/ 25 w 694"/>
                                  <a:gd name="T25" fmla="*/ 1 h 100"/>
                                  <a:gd name="T26" fmla="*/ 26 w 694"/>
                                  <a:gd name="T27" fmla="*/ 2 h 100"/>
                                  <a:gd name="T28" fmla="*/ 27 w 694"/>
                                  <a:gd name="T29" fmla="*/ 2 h 100"/>
                                  <a:gd name="T30" fmla="*/ 27 w 694"/>
                                  <a:gd name="T31" fmla="*/ 3 h 100"/>
                                  <a:gd name="T32" fmla="*/ 28 w 694"/>
                                  <a:gd name="T33" fmla="*/ 4 h 1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4"/>
                                  <a:gd name="T52" fmla="*/ 0 h 100"/>
                                  <a:gd name="T53" fmla="*/ 694 w 694"/>
                                  <a:gd name="T54" fmla="*/ 100 h 1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4" h="100">
                                    <a:moveTo>
                                      <a:pt x="0" y="80"/>
                                    </a:moveTo>
                                    <a:lnTo>
                                      <a:pt x="42" y="66"/>
                                    </a:lnTo>
                                    <a:lnTo>
                                      <a:pt x="85" y="54"/>
                                    </a:lnTo>
                                    <a:lnTo>
                                      <a:pt x="143" y="40"/>
                                    </a:lnTo>
                                    <a:lnTo>
                                      <a:pt x="204" y="26"/>
                                    </a:lnTo>
                                    <a:lnTo>
                                      <a:pt x="268" y="14"/>
                                    </a:lnTo>
                                    <a:lnTo>
                                      <a:pt x="315" y="8"/>
                                    </a:lnTo>
                                    <a:lnTo>
                                      <a:pt x="372" y="2"/>
                                    </a:lnTo>
                                    <a:lnTo>
                                      <a:pt x="434" y="0"/>
                                    </a:lnTo>
                                    <a:lnTo>
                                      <a:pt x="490" y="3"/>
                                    </a:lnTo>
                                    <a:lnTo>
                                      <a:pt x="540" y="6"/>
                                    </a:lnTo>
                                    <a:lnTo>
                                      <a:pt x="590" y="14"/>
                                    </a:lnTo>
                                    <a:lnTo>
                                      <a:pt x="618" y="24"/>
                                    </a:lnTo>
                                    <a:lnTo>
                                      <a:pt x="642" y="39"/>
                                    </a:lnTo>
                                    <a:lnTo>
                                      <a:pt x="664" y="55"/>
                                    </a:lnTo>
                                    <a:lnTo>
                                      <a:pt x="685" y="83"/>
                                    </a:lnTo>
                                    <a:lnTo>
                                      <a:pt x="694" y="100"/>
                                    </a:lnTo>
                                  </a:path>
                                </a:pathLst>
                              </a:custGeom>
                              <a:noFill/>
                              <a:ln w="4763">
                                <a:solidFill>
                                  <a:srgbClr val="A000A0"/>
                                </a:solidFill>
                                <a:round/>
                                <a:headEnd/>
                                <a:tailEnd/>
                              </a:ln>
                            </p:spPr>
                            <p:txBody>
                              <a:bodyPr/>
                              <a:lstStyle/>
                              <a:p>
                                <a:endParaRPr lang="cs-CZ"/>
                              </a:p>
                            </p:txBody>
                          </p:sp>
                        </p:grpSp>
                        <p:sp>
                          <p:nvSpPr>
                            <p:cNvPr id="558" name="Oval 62">
                              <a:extLst>
                                <a:ext uri="{FF2B5EF4-FFF2-40B4-BE49-F238E27FC236}">
                                  <a16:creationId xmlns:a16="http://schemas.microsoft.com/office/drawing/2014/main" id="{6D25AB20-A580-4DD8-B62D-63CFF8D9C13B}"/>
                                </a:ext>
                              </a:extLst>
                            </p:cNvPr>
                            <p:cNvSpPr>
                              <a:spLocks noChangeArrowheads="1"/>
                            </p:cNvSpPr>
                            <p:nvPr/>
                          </p:nvSpPr>
                          <p:spPr bwMode="auto">
                            <a:xfrm>
                              <a:off x="2051" y="1663"/>
                              <a:ext cx="8" cy="14"/>
                            </a:xfrm>
                            <a:prstGeom prst="ellipse">
                              <a:avLst/>
                            </a:prstGeom>
                            <a:solidFill>
                              <a:srgbClr val="200020"/>
                            </a:solidFill>
                            <a:ln w="3175">
                              <a:solidFill>
                                <a:srgbClr val="800080"/>
                              </a:solidFill>
                              <a:round/>
                              <a:headEnd/>
                              <a:tailEnd/>
                            </a:ln>
                          </p:spPr>
                          <p:txBody>
                            <a:bodyPr/>
                            <a:lstStyle/>
                            <a:p>
                              <a:endParaRPr lang="en-US"/>
                            </a:p>
                          </p:txBody>
                        </p:sp>
                      </p:grpSp>
                      <p:grpSp>
                        <p:nvGrpSpPr>
                          <p:cNvPr id="551" name="Group 63">
                            <a:extLst>
                              <a:ext uri="{FF2B5EF4-FFF2-40B4-BE49-F238E27FC236}">
                                <a16:creationId xmlns:a16="http://schemas.microsoft.com/office/drawing/2014/main" id="{ED36927E-4B15-4D71-AC27-C7AB0DE40298}"/>
                              </a:ext>
                            </a:extLst>
                          </p:cNvPr>
                          <p:cNvGrpSpPr>
                            <a:grpSpLocks/>
                          </p:cNvGrpSpPr>
                          <p:nvPr/>
                        </p:nvGrpSpPr>
                        <p:grpSpPr bwMode="auto">
                          <a:xfrm>
                            <a:off x="2025" y="1624"/>
                            <a:ext cx="213" cy="42"/>
                            <a:chOff x="2025" y="1624"/>
                            <a:chExt cx="213" cy="42"/>
                          </a:xfrm>
                        </p:grpSpPr>
                        <p:grpSp>
                          <p:nvGrpSpPr>
                            <p:cNvPr id="552" name="Group 64">
                              <a:extLst>
                                <a:ext uri="{FF2B5EF4-FFF2-40B4-BE49-F238E27FC236}">
                                  <a16:creationId xmlns:a16="http://schemas.microsoft.com/office/drawing/2014/main" id="{ECB22825-6C1F-486A-BD78-F7F6CE55FB9D}"/>
                                </a:ext>
                              </a:extLst>
                            </p:cNvPr>
                            <p:cNvGrpSpPr>
                              <a:grpSpLocks/>
                            </p:cNvGrpSpPr>
                            <p:nvPr/>
                          </p:nvGrpSpPr>
                          <p:grpSpPr bwMode="auto">
                            <a:xfrm>
                              <a:off x="2030" y="1624"/>
                              <a:ext cx="208" cy="42"/>
                              <a:chOff x="2030" y="1624"/>
                              <a:chExt cx="208" cy="42"/>
                            </a:xfrm>
                          </p:grpSpPr>
                          <p:sp>
                            <p:nvSpPr>
                              <p:cNvPr id="554" name="Freeform 65">
                                <a:extLst>
                                  <a:ext uri="{FF2B5EF4-FFF2-40B4-BE49-F238E27FC236}">
                                    <a16:creationId xmlns:a16="http://schemas.microsoft.com/office/drawing/2014/main" id="{D287C10E-E16D-4600-A47E-37F4E532DD57}"/>
                                  </a:ext>
                                </a:extLst>
                              </p:cNvPr>
                              <p:cNvSpPr>
                                <a:spLocks/>
                              </p:cNvSpPr>
                              <p:nvPr/>
                            </p:nvSpPr>
                            <p:spPr bwMode="auto">
                              <a:xfrm>
                                <a:off x="2032" y="1629"/>
                                <a:ext cx="202" cy="29"/>
                              </a:xfrm>
                              <a:custGeom>
                                <a:avLst/>
                                <a:gdLst>
                                  <a:gd name="T0" fmla="*/ 0 w 1012"/>
                                  <a:gd name="T1" fmla="*/ 5 h 148"/>
                                  <a:gd name="T2" fmla="*/ 2 w 1012"/>
                                  <a:gd name="T3" fmla="*/ 4 h 148"/>
                                  <a:gd name="T4" fmla="*/ 5 w 1012"/>
                                  <a:gd name="T5" fmla="*/ 3 h 148"/>
                                  <a:gd name="T6" fmla="*/ 8 w 1012"/>
                                  <a:gd name="T7" fmla="*/ 2 h 148"/>
                                  <a:gd name="T8" fmla="*/ 12 w 1012"/>
                                  <a:gd name="T9" fmla="*/ 2 h 148"/>
                                  <a:gd name="T10" fmla="*/ 16 w 1012"/>
                                  <a:gd name="T11" fmla="*/ 1 h 148"/>
                                  <a:gd name="T12" fmla="*/ 18 w 1012"/>
                                  <a:gd name="T13" fmla="*/ 0 h 148"/>
                                  <a:gd name="T14" fmla="*/ 22 w 1012"/>
                                  <a:gd name="T15" fmla="*/ 0 h 148"/>
                                  <a:gd name="T16" fmla="*/ 25 w 1012"/>
                                  <a:gd name="T17" fmla="*/ 0 h 148"/>
                                  <a:gd name="T18" fmla="*/ 29 w 1012"/>
                                  <a:gd name="T19" fmla="*/ 0 h 148"/>
                                  <a:gd name="T20" fmla="*/ 31 w 1012"/>
                                  <a:gd name="T21" fmla="*/ 0 h 148"/>
                                  <a:gd name="T22" fmla="*/ 34 w 1012"/>
                                  <a:gd name="T23" fmla="*/ 1 h 148"/>
                                  <a:gd name="T24" fmla="*/ 36 w 1012"/>
                                  <a:gd name="T25" fmla="*/ 1 h 148"/>
                                  <a:gd name="T26" fmla="*/ 37 w 1012"/>
                                  <a:gd name="T27" fmla="*/ 2 h 148"/>
                                  <a:gd name="T28" fmla="*/ 39 w 1012"/>
                                  <a:gd name="T29" fmla="*/ 3 h 148"/>
                                  <a:gd name="T30" fmla="*/ 40 w 1012"/>
                                  <a:gd name="T31" fmla="*/ 5 h 148"/>
                                  <a:gd name="T32" fmla="*/ 40 w 1012"/>
                                  <a:gd name="T33" fmla="*/ 6 h 1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12"/>
                                  <a:gd name="T52" fmla="*/ 0 h 148"/>
                                  <a:gd name="T53" fmla="*/ 1012 w 1012"/>
                                  <a:gd name="T54" fmla="*/ 148 h 1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12" h="148">
                                    <a:moveTo>
                                      <a:pt x="0" y="117"/>
                                    </a:moveTo>
                                    <a:lnTo>
                                      <a:pt x="60" y="98"/>
                                    </a:lnTo>
                                    <a:lnTo>
                                      <a:pt x="123" y="80"/>
                                    </a:lnTo>
                                    <a:lnTo>
                                      <a:pt x="207" y="59"/>
                                    </a:lnTo>
                                    <a:lnTo>
                                      <a:pt x="298" y="39"/>
                                    </a:lnTo>
                                    <a:lnTo>
                                      <a:pt x="390" y="22"/>
                                    </a:lnTo>
                                    <a:lnTo>
                                      <a:pt x="459" y="12"/>
                                    </a:lnTo>
                                    <a:lnTo>
                                      <a:pt x="543" y="3"/>
                                    </a:lnTo>
                                    <a:lnTo>
                                      <a:pt x="632" y="0"/>
                                    </a:lnTo>
                                    <a:lnTo>
                                      <a:pt x="714" y="4"/>
                                    </a:lnTo>
                                    <a:lnTo>
                                      <a:pt x="788" y="9"/>
                                    </a:lnTo>
                                    <a:lnTo>
                                      <a:pt x="861" y="22"/>
                                    </a:lnTo>
                                    <a:lnTo>
                                      <a:pt x="901" y="36"/>
                                    </a:lnTo>
                                    <a:lnTo>
                                      <a:pt x="937" y="58"/>
                                    </a:lnTo>
                                    <a:lnTo>
                                      <a:pt x="967" y="81"/>
                                    </a:lnTo>
                                    <a:lnTo>
                                      <a:pt x="999" y="122"/>
                                    </a:lnTo>
                                    <a:lnTo>
                                      <a:pt x="1012" y="148"/>
                                    </a:lnTo>
                                  </a:path>
                                </a:pathLst>
                              </a:custGeom>
                              <a:noFill/>
                              <a:ln w="25400">
                                <a:solidFill>
                                  <a:srgbClr val="600060"/>
                                </a:solidFill>
                                <a:round/>
                                <a:headEnd/>
                                <a:tailEnd/>
                              </a:ln>
                            </p:spPr>
                            <p:txBody>
                              <a:bodyPr/>
                              <a:lstStyle/>
                              <a:p>
                                <a:endParaRPr lang="cs-CZ"/>
                              </a:p>
                            </p:txBody>
                          </p:sp>
                          <p:sp>
                            <p:nvSpPr>
                              <p:cNvPr id="555" name="Freeform 66">
                                <a:extLst>
                                  <a:ext uri="{FF2B5EF4-FFF2-40B4-BE49-F238E27FC236}">
                                    <a16:creationId xmlns:a16="http://schemas.microsoft.com/office/drawing/2014/main" id="{491C0B6F-1CA4-4332-B702-4034E73252CA}"/>
                                  </a:ext>
                                </a:extLst>
                              </p:cNvPr>
                              <p:cNvSpPr>
                                <a:spLocks/>
                              </p:cNvSpPr>
                              <p:nvPr/>
                            </p:nvSpPr>
                            <p:spPr bwMode="auto">
                              <a:xfrm>
                                <a:off x="2030" y="1637"/>
                                <a:ext cx="203" cy="29"/>
                              </a:xfrm>
                              <a:custGeom>
                                <a:avLst/>
                                <a:gdLst>
                                  <a:gd name="T0" fmla="*/ 0 w 1012"/>
                                  <a:gd name="T1" fmla="*/ 5 h 147"/>
                                  <a:gd name="T2" fmla="*/ 2 w 1012"/>
                                  <a:gd name="T3" fmla="*/ 4 h 147"/>
                                  <a:gd name="T4" fmla="*/ 5 w 1012"/>
                                  <a:gd name="T5" fmla="*/ 3 h 147"/>
                                  <a:gd name="T6" fmla="*/ 8 w 1012"/>
                                  <a:gd name="T7" fmla="*/ 2 h 147"/>
                                  <a:gd name="T8" fmla="*/ 12 w 1012"/>
                                  <a:gd name="T9" fmla="*/ 2 h 147"/>
                                  <a:gd name="T10" fmla="*/ 16 w 1012"/>
                                  <a:gd name="T11" fmla="*/ 1 h 147"/>
                                  <a:gd name="T12" fmla="*/ 18 w 1012"/>
                                  <a:gd name="T13" fmla="*/ 0 h 147"/>
                                  <a:gd name="T14" fmla="*/ 22 w 1012"/>
                                  <a:gd name="T15" fmla="*/ 0 h 147"/>
                                  <a:gd name="T16" fmla="*/ 25 w 1012"/>
                                  <a:gd name="T17" fmla="*/ 0 h 147"/>
                                  <a:gd name="T18" fmla="*/ 29 w 1012"/>
                                  <a:gd name="T19" fmla="*/ 0 h 147"/>
                                  <a:gd name="T20" fmla="*/ 32 w 1012"/>
                                  <a:gd name="T21" fmla="*/ 0 h 147"/>
                                  <a:gd name="T22" fmla="*/ 35 w 1012"/>
                                  <a:gd name="T23" fmla="*/ 1 h 147"/>
                                  <a:gd name="T24" fmla="*/ 36 w 1012"/>
                                  <a:gd name="T25" fmla="*/ 1 h 147"/>
                                  <a:gd name="T26" fmla="*/ 38 w 1012"/>
                                  <a:gd name="T27" fmla="*/ 2 h 147"/>
                                  <a:gd name="T28" fmla="*/ 39 w 1012"/>
                                  <a:gd name="T29" fmla="*/ 3 h 147"/>
                                  <a:gd name="T30" fmla="*/ 40 w 1012"/>
                                  <a:gd name="T31" fmla="*/ 5 h 147"/>
                                  <a:gd name="T32" fmla="*/ 41 w 1012"/>
                                  <a:gd name="T33" fmla="*/ 6 h 1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12"/>
                                  <a:gd name="T52" fmla="*/ 0 h 147"/>
                                  <a:gd name="T53" fmla="*/ 1012 w 1012"/>
                                  <a:gd name="T54" fmla="*/ 147 h 1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12" h="147">
                                    <a:moveTo>
                                      <a:pt x="0" y="117"/>
                                    </a:moveTo>
                                    <a:lnTo>
                                      <a:pt x="60" y="98"/>
                                    </a:lnTo>
                                    <a:lnTo>
                                      <a:pt x="122" y="79"/>
                                    </a:lnTo>
                                    <a:lnTo>
                                      <a:pt x="208" y="59"/>
                                    </a:lnTo>
                                    <a:lnTo>
                                      <a:pt x="299" y="39"/>
                                    </a:lnTo>
                                    <a:lnTo>
                                      <a:pt x="390" y="21"/>
                                    </a:lnTo>
                                    <a:lnTo>
                                      <a:pt x="459" y="11"/>
                                    </a:lnTo>
                                    <a:lnTo>
                                      <a:pt x="543" y="3"/>
                                    </a:lnTo>
                                    <a:lnTo>
                                      <a:pt x="633" y="0"/>
                                    </a:lnTo>
                                    <a:lnTo>
                                      <a:pt x="713" y="4"/>
                                    </a:lnTo>
                                    <a:lnTo>
                                      <a:pt x="788" y="8"/>
                                    </a:lnTo>
                                    <a:lnTo>
                                      <a:pt x="861" y="21"/>
                                    </a:lnTo>
                                    <a:lnTo>
                                      <a:pt x="902" y="36"/>
                                    </a:lnTo>
                                    <a:lnTo>
                                      <a:pt x="937" y="57"/>
                                    </a:lnTo>
                                    <a:lnTo>
                                      <a:pt x="968" y="81"/>
                                    </a:lnTo>
                                    <a:lnTo>
                                      <a:pt x="999" y="121"/>
                                    </a:lnTo>
                                    <a:lnTo>
                                      <a:pt x="1012" y="147"/>
                                    </a:lnTo>
                                  </a:path>
                                </a:pathLst>
                              </a:custGeom>
                              <a:noFill/>
                              <a:ln w="11113">
                                <a:solidFill>
                                  <a:srgbClr val="400040"/>
                                </a:solidFill>
                                <a:round/>
                                <a:headEnd/>
                                <a:tailEnd/>
                              </a:ln>
                            </p:spPr>
                            <p:txBody>
                              <a:bodyPr/>
                              <a:lstStyle/>
                              <a:p>
                                <a:endParaRPr lang="cs-CZ"/>
                              </a:p>
                            </p:txBody>
                          </p:sp>
                          <p:sp>
                            <p:nvSpPr>
                              <p:cNvPr id="556" name="Freeform 67">
                                <a:extLst>
                                  <a:ext uri="{FF2B5EF4-FFF2-40B4-BE49-F238E27FC236}">
                                    <a16:creationId xmlns:a16="http://schemas.microsoft.com/office/drawing/2014/main" id="{96661D01-B00F-499C-AE3D-71745AB63223}"/>
                                  </a:ext>
                                </a:extLst>
                              </p:cNvPr>
                              <p:cNvSpPr>
                                <a:spLocks/>
                              </p:cNvSpPr>
                              <p:nvPr/>
                            </p:nvSpPr>
                            <p:spPr bwMode="auto">
                              <a:xfrm>
                                <a:off x="2036" y="1624"/>
                                <a:ext cx="202" cy="29"/>
                              </a:xfrm>
                              <a:custGeom>
                                <a:avLst/>
                                <a:gdLst>
                                  <a:gd name="T0" fmla="*/ 0 w 1012"/>
                                  <a:gd name="T1" fmla="*/ 5 h 147"/>
                                  <a:gd name="T2" fmla="*/ 2 w 1012"/>
                                  <a:gd name="T3" fmla="*/ 4 h 147"/>
                                  <a:gd name="T4" fmla="*/ 5 w 1012"/>
                                  <a:gd name="T5" fmla="*/ 3 h 147"/>
                                  <a:gd name="T6" fmla="*/ 8 w 1012"/>
                                  <a:gd name="T7" fmla="*/ 2 h 147"/>
                                  <a:gd name="T8" fmla="*/ 12 w 1012"/>
                                  <a:gd name="T9" fmla="*/ 2 h 147"/>
                                  <a:gd name="T10" fmla="*/ 16 w 1012"/>
                                  <a:gd name="T11" fmla="*/ 1 h 147"/>
                                  <a:gd name="T12" fmla="*/ 18 w 1012"/>
                                  <a:gd name="T13" fmla="*/ 0 h 147"/>
                                  <a:gd name="T14" fmla="*/ 22 w 1012"/>
                                  <a:gd name="T15" fmla="*/ 0 h 147"/>
                                  <a:gd name="T16" fmla="*/ 25 w 1012"/>
                                  <a:gd name="T17" fmla="*/ 0 h 147"/>
                                  <a:gd name="T18" fmla="*/ 28 w 1012"/>
                                  <a:gd name="T19" fmla="*/ 0 h 147"/>
                                  <a:gd name="T20" fmla="*/ 31 w 1012"/>
                                  <a:gd name="T21" fmla="*/ 0 h 147"/>
                                  <a:gd name="T22" fmla="*/ 34 w 1012"/>
                                  <a:gd name="T23" fmla="*/ 1 h 147"/>
                                  <a:gd name="T24" fmla="*/ 36 w 1012"/>
                                  <a:gd name="T25" fmla="*/ 1 h 147"/>
                                  <a:gd name="T26" fmla="*/ 37 w 1012"/>
                                  <a:gd name="T27" fmla="*/ 2 h 147"/>
                                  <a:gd name="T28" fmla="*/ 39 w 1012"/>
                                  <a:gd name="T29" fmla="*/ 3 h 147"/>
                                  <a:gd name="T30" fmla="*/ 40 w 1012"/>
                                  <a:gd name="T31" fmla="*/ 5 h 147"/>
                                  <a:gd name="T32" fmla="*/ 40 w 1012"/>
                                  <a:gd name="T33" fmla="*/ 6 h 1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12"/>
                                  <a:gd name="T52" fmla="*/ 0 h 147"/>
                                  <a:gd name="T53" fmla="*/ 1012 w 1012"/>
                                  <a:gd name="T54" fmla="*/ 147 h 1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12" h="147">
                                    <a:moveTo>
                                      <a:pt x="0" y="117"/>
                                    </a:moveTo>
                                    <a:lnTo>
                                      <a:pt x="60" y="98"/>
                                    </a:lnTo>
                                    <a:lnTo>
                                      <a:pt x="123" y="79"/>
                                    </a:lnTo>
                                    <a:lnTo>
                                      <a:pt x="208" y="59"/>
                                    </a:lnTo>
                                    <a:lnTo>
                                      <a:pt x="299" y="39"/>
                                    </a:lnTo>
                                    <a:lnTo>
                                      <a:pt x="390" y="21"/>
                                    </a:lnTo>
                                    <a:lnTo>
                                      <a:pt x="458" y="12"/>
                                    </a:lnTo>
                                    <a:lnTo>
                                      <a:pt x="542" y="3"/>
                                    </a:lnTo>
                                    <a:lnTo>
                                      <a:pt x="632" y="0"/>
                                    </a:lnTo>
                                    <a:lnTo>
                                      <a:pt x="713" y="5"/>
                                    </a:lnTo>
                                    <a:lnTo>
                                      <a:pt x="788" y="9"/>
                                    </a:lnTo>
                                    <a:lnTo>
                                      <a:pt x="861" y="21"/>
                                    </a:lnTo>
                                    <a:lnTo>
                                      <a:pt x="901" y="36"/>
                                    </a:lnTo>
                                    <a:lnTo>
                                      <a:pt x="937" y="57"/>
                                    </a:lnTo>
                                    <a:lnTo>
                                      <a:pt x="968" y="82"/>
                                    </a:lnTo>
                                    <a:lnTo>
                                      <a:pt x="998" y="122"/>
                                    </a:lnTo>
                                    <a:lnTo>
                                      <a:pt x="1012" y="147"/>
                                    </a:lnTo>
                                  </a:path>
                                </a:pathLst>
                              </a:custGeom>
                              <a:noFill/>
                              <a:ln w="4763">
                                <a:solidFill>
                                  <a:srgbClr val="A000A0"/>
                                </a:solidFill>
                                <a:round/>
                                <a:headEnd/>
                                <a:tailEnd/>
                              </a:ln>
                            </p:spPr>
                            <p:txBody>
                              <a:bodyPr/>
                              <a:lstStyle/>
                              <a:p>
                                <a:endParaRPr lang="cs-CZ"/>
                              </a:p>
                            </p:txBody>
                          </p:sp>
                        </p:grpSp>
                        <p:sp>
                          <p:nvSpPr>
                            <p:cNvPr id="553" name="Oval 68">
                              <a:extLst>
                                <a:ext uri="{FF2B5EF4-FFF2-40B4-BE49-F238E27FC236}">
                                  <a16:creationId xmlns:a16="http://schemas.microsoft.com/office/drawing/2014/main" id="{C36A2F36-0F7D-4C22-ACD2-3300C39B2376}"/>
                                </a:ext>
                              </a:extLst>
                            </p:cNvPr>
                            <p:cNvSpPr>
                              <a:spLocks noChangeArrowheads="1"/>
                            </p:cNvSpPr>
                            <p:nvPr/>
                          </p:nvSpPr>
                          <p:spPr bwMode="auto">
                            <a:xfrm>
                              <a:off x="2025" y="1645"/>
                              <a:ext cx="10" cy="17"/>
                            </a:xfrm>
                            <a:prstGeom prst="ellipse">
                              <a:avLst/>
                            </a:prstGeom>
                            <a:solidFill>
                              <a:srgbClr val="200020"/>
                            </a:solidFill>
                            <a:ln w="3175">
                              <a:solidFill>
                                <a:srgbClr val="800080"/>
                              </a:solidFill>
                              <a:round/>
                              <a:headEnd/>
                              <a:tailEnd/>
                            </a:ln>
                          </p:spPr>
                          <p:txBody>
                            <a:bodyPr/>
                            <a:lstStyle/>
                            <a:p>
                              <a:endParaRPr lang="en-US"/>
                            </a:p>
                          </p:txBody>
                        </p:sp>
                      </p:grpSp>
                    </p:grpSp>
                  </p:grpSp>
                  <p:grpSp>
                    <p:nvGrpSpPr>
                      <p:cNvPr id="470" name="Group 69">
                        <a:extLst>
                          <a:ext uri="{FF2B5EF4-FFF2-40B4-BE49-F238E27FC236}">
                            <a16:creationId xmlns:a16="http://schemas.microsoft.com/office/drawing/2014/main" id="{E9C56D7A-D5B2-4053-96E9-C4597696E6E7}"/>
                          </a:ext>
                        </a:extLst>
                      </p:cNvPr>
                      <p:cNvGrpSpPr>
                        <a:grpSpLocks/>
                      </p:cNvGrpSpPr>
                      <p:nvPr/>
                    </p:nvGrpSpPr>
                    <p:grpSpPr bwMode="auto">
                      <a:xfrm>
                        <a:off x="2034" y="1657"/>
                        <a:ext cx="344" cy="305"/>
                        <a:chOff x="2034" y="1657"/>
                        <a:chExt cx="344" cy="305"/>
                      </a:xfrm>
                    </p:grpSpPr>
                    <p:grpSp>
                      <p:nvGrpSpPr>
                        <p:cNvPr id="471" name="Group 70">
                          <a:extLst>
                            <a:ext uri="{FF2B5EF4-FFF2-40B4-BE49-F238E27FC236}">
                              <a16:creationId xmlns:a16="http://schemas.microsoft.com/office/drawing/2014/main" id="{4C56ABB0-86E7-4CA3-BF14-550DAA37F51A}"/>
                            </a:ext>
                          </a:extLst>
                        </p:cNvPr>
                        <p:cNvGrpSpPr>
                          <a:grpSpLocks/>
                        </p:cNvGrpSpPr>
                        <p:nvPr/>
                      </p:nvGrpSpPr>
                      <p:grpSpPr bwMode="auto">
                        <a:xfrm>
                          <a:off x="2034" y="1657"/>
                          <a:ext cx="344" cy="305"/>
                          <a:chOff x="2034" y="1657"/>
                          <a:chExt cx="344" cy="305"/>
                        </a:xfrm>
                      </p:grpSpPr>
                      <p:grpSp>
                        <p:nvGrpSpPr>
                          <p:cNvPr id="491" name="Group 71">
                            <a:extLst>
                              <a:ext uri="{FF2B5EF4-FFF2-40B4-BE49-F238E27FC236}">
                                <a16:creationId xmlns:a16="http://schemas.microsoft.com/office/drawing/2014/main" id="{C7547552-5A1D-4028-BC7C-BB3A06C3427A}"/>
                              </a:ext>
                            </a:extLst>
                          </p:cNvPr>
                          <p:cNvGrpSpPr>
                            <a:grpSpLocks/>
                          </p:cNvGrpSpPr>
                          <p:nvPr/>
                        </p:nvGrpSpPr>
                        <p:grpSpPr bwMode="auto">
                          <a:xfrm>
                            <a:off x="2034" y="1657"/>
                            <a:ext cx="344" cy="305"/>
                            <a:chOff x="2034" y="1657"/>
                            <a:chExt cx="344" cy="305"/>
                          </a:xfrm>
                        </p:grpSpPr>
                        <p:grpSp>
                          <p:nvGrpSpPr>
                            <p:cNvPr id="542" name="Group 72">
                              <a:extLst>
                                <a:ext uri="{FF2B5EF4-FFF2-40B4-BE49-F238E27FC236}">
                                  <a16:creationId xmlns:a16="http://schemas.microsoft.com/office/drawing/2014/main" id="{B319896E-5C6A-416B-833B-B2A96364F4BA}"/>
                                </a:ext>
                              </a:extLst>
                            </p:cNvPr>
                            <p:cNvGrpSpPr>
                              <a:grpSpLocks/>
                            </p:cNvGrpSpPr>
                            <p:nvPr/>
                          </p:nvGrpSpPr>
                          <p:grpSpPr bwMode="auto">
                            <a:xfrm>
                              <a:off x="2034" y="1657"/>
                              <a:ext cx="344" cy="305"/>
                              <a:chOff x="2034" y="1657"/>
                              <a:chExt cx="344" cy="305"/>
                            </a:xfrm>
                          </p:grpSpPr>
                          <p:grpSp>
                            <p:nvGrpSpPr>
                              <p:cNvPr id="544" name="Group 73">
                                <a:extLst>
                                  <a:ext uri="{FF2B5EF4-FFF2-40B4-BE49-F238E27FC236}">
                                    <a16:creationId xmlns:a16="http://schemas.microsoft.com/office/drawing/2014/main" id="{05E953B0-7C86-4714-935F-80E1C61E99FC}"/>
                                  </a:ext>
                                </a:extLst>
                              </p:cNvPr>
                              <p:cNvGrpSpPr>
                                <a:grpSpLocks/>
                              </p:cNvGrpSpPr>
                              <p:nvPr/>
                            </p:nvGrpSpPr>
                            <p:grpSpPr bwMode="auto">
                              <a:xfrm>
                                <a:off x="2034" y="1657"/>
                                <a:ext cx="344" cy="305"/>
                                <a:chOff x="2034" y="1657"/>
                                <a:chExt cx="344" cy="305"/>
                              </a:xfrm>
                            </p:grpSpPr>
                            <p:sp>
                              <p:nvSpPr>
                                <p:cNvPr id="546" name="Freeform 74">
                                  <a:extLst>
                                    <a:ext uri="{FF2B5EF4-FFF2-40B4-BE49-F238E27FC236}">
                                      <a16:creationId xmlns:a16="http://schemas.microsoft.com/office/drawing/2014/main" id="{7DF7ECCA-C456-4FEA-9C07-8E5737EBC446}"/>
                                    </a:ext>
                                  </a:extLst>
                                </p:cNvPr>
                                <p:cNvSpPr>
                                  <a:spLocks/>
                                </p:cNvSpPr>
                                <p:nvPr/>
                              </p:nvSpPr>
                              <p:spPr bwMode="auto">
                                <a:xfrm>
                                  <a:off x="2034" y="1657"/>
                                  <a:ext cx="344" cy="305"/>
                                </a:xfrm>
                                <a:custGeom>
                                  <a:avLst/>
                                  <a:gdLst>
                                    <a:gd name="T0" fmla="*/ 22 w 1716"/>
                                    <a:gd name="T1" fmla="*/ 10 h 1521"/>
                                    <a:gd name="T2" fmla="*/ 25 w 1716"/>
                                    <a:gd name="T3" fmla="*/ 6 h 1521"/>
                                    <a:gd name="T4" fmla="*/ 29 w 1716"/>
                                    <a:gd name="T5" fmla="*/ 3 h 1521"/>
                                    <a:gd name="T6" fmla="*/ 32 w 1716"/>
                                    <a:gd name="T7" fmla="*/ 1 h 1521"/>
                                    <a:gd name="T8" fmla="*/ 36 w 1716"/>
                                    <a:gd name="T9" fmla="*/ 0 h 1521"/>
                                    <a:gd name="T10" fmla="*/ 40 w 1716"/>
                                    <a:gd name="T11" fmla="*/ 1 h 1521"/>
                                    <a:gd name="T12" fmla="*/ 44 w 1716"/>
                                    <a:gd name="T13" fmla="*/ 2 h 1521"/>
                                    <a:gd name="T14" fmla="*/ 47 w 1716"/>
                                    <a:gd name="T15" fmla="*/ 3 h 1521"/>
                                    <a:gd name="T16" fmla="*/ 50 w 1716"/>
                                    <a:gd name="T17" fmla="*/ 6 h 1521"/>
                                    <a:gd name="T18" fmla="*/ 52 w 1716"/>
                                    <a:gd name="T19" fmla="*/ 9 h 1521"/>
                                    <a:gd name="T20" fmla="*/ 52 w 1716"/>
                                    <a:gd name="T21" fmla="*/ 12 h 1521"/>
                                    <a:gd name="T22" fmla="*/ 54 w 1716"/>
                                    <a:gd name="T23" fmla="*/ 14 h 1521"/>
                                    <a:gd name="T24" fmla="*/ 56 w 1716"/>
                                    <a:gd name="T25" fmla="*/ 15 h 1521"/>
                                    <a:gd name="T26" fmla="*/ 58 w 1716"/>
                                    <a:gd name="T27" fmla="*/ 18 h 1521"/>
                                    <a:gd name="T28" fmla="*/ 60 w 1716"/>
                                    <a:gd name="T29" fmla="*/ 20 h 1521"/>
                                    <a:gd name="T30" fmla="*/ 63 w 1716"/>
                                    <a:gd name="T31" fmla="*/ 24 h 1521"/>
                                    <a:gd name="T32" fmla="*/ 65 w 1716"/>
                                    <a:gd name="T33" fmla="*/ 28 h 1521"/>
                                    <a:gd name="T34" fmla="*/ 66 w 1716"/>
                                    <a:gd name="T35" fmla="*/ 33 h 1521"/>
                                    <a:gd name="T36" fmla="*/ 67 w 1716"/>
                                    <a:gd name="T37" fmla="*/ 38 h 1521"/>
                                    <a:gd name="T38" fmla="*/ 68 w 1716"/>
                                    <a:gd name="T39" fmla="*/ 43 h 1521"/>
                                    <a:gd name="T40" fmla="*/ 69 w 1716"/>
                                    <a:gd name="T41" fmla="*/ 48 h 1521"/>
                                    <a:gd name="T42" fmla="*/ 69 w 1716"/>
                                    <a:gd name="T43" fmla="*/ 52 h 1521"/>
                                    <a:gd name="T44" fmla="*/ 68 w 1716"/>
                                    <a:gd name="T45" fmla="*/ 55 h 1521"/>
                                    <a:gd name="T46" fmla="*/ 67 w 1716"/>
                                    <a:gd name="T47" fmla="*/ 58 h 1521"/>
                                    <a:gd name="T48" fmla="*/ 63 w 1716"/>
                                    <a:gd name="T49" fmla="*/ 60 h 1521"/>
                                    <a:gd name="T50" fmla="*/ 59 w 1716"/>
                                    <a:gd name="T51" fmla="*/ 60 h 1521"/>
                                    <a:gd name="T52" fmla="*/ 54 w 1716"/>
                                    <a:gd name="T53" fmla="*/ 61 h 1521"/>
                                    <a:gd name="T54" fmla="*/ 49 w 1716"/>
                                    <a:gd name="T55" fmla="*/ 61 h 1521"/>
                                    <a:gd name="T56" fmla="*/ 44 w 1716"/>
                                    <a:gd name="T57" fmla="*/ 61 h 1521"/>
                                    <a:gd name="T58" fmla="*/ 40 w 1716"/>
                                    <a:gd name="T59" fmla="*/ 61 h 1521"/>
                                    <a:gd name="T60" fmla="*/ 36 w 1716"/>
                                    <a:gd name="T61" fmla="*/ 59 h 1521"/>
                                    <a:gd name="T62" fmla="*/ 32 w 1716"/>
                                    <a:gd name="T63" fmla="*/ 58 h 1521"/>
                                    <a:gd name="T64" fmla="*/ 28 w 1716"/>
                                    <a:gd name="T65" fmla="*/ 56 h 1521"/>
                                    <a:gd name="T66" fmla="*/ 24 w 1716"/>
                                    <a:gd name="T67" fmla="*/ 54 h 1521"/>
                                    <a:gd name="T68" fmla="*/ 20 w 1716"/>
                                    <a:gd name="T69" fmla="*/ 52 h 1521"/>
                                    <a:gd name="T70" fmla="*/ 17 w 1716"/>
                                    <a:gd name="T71" fmla="*/ 49 h 1521"/>
                                    <a:gd name="T72" fmla="*/ 14 w 1716"/>
                                    <a:gd name="T73" fmla="*/ 45 h 1521"/>
                                    <a:gd name="T74" fmla="*/ 12 w 1716"/>
                                    <a:gd name="T75" fmla="*/ 42 h 1521"/>
                                    <a:gd name="T76" fmla="*/ 10 w 1716"/>
                                    <a:gd name="T77" fmla="*/ 41 h 1521"/>
                                    <a:gd name="T78" fmla="*/ 8 w 1716"/>
                                    <a:gd name="T79" fmla="*/ 40 h 1521"/>
                                    <a:gd name="T80" fmla="*/ 4 w 1716"/>
                                    <a:gd name="T81" fmla="*/ 37 h 1521"/>
                                    <a:gd name="T82" fmla="*/ 2 w 1716"/>
                                    <a:gd name="T83" fmla="*/ 34 h 1521"/>
                                    <a:gd name="T84" fmla="*/ 0 w 1716"/>
                                    <a:gd name="T85" fmla="*/ 31 h 1521"/>
                                    <a:gd name="T86" fmla="*/ 0 w 1716"/>
                                    <a:gd name="T87" fmla="*/ 27 h 1521"/>
                                    <a:gd name="T88" fmla="*/ 0 w 1716"/>
                                    <a:gd name="T89" fmla="*/ 24 h 1521"/>
                                    <a:gd name="T90" fmla="*/ 2 w 1716"/>
                                    <a:gd name="T91" fmla="*/ 20 h 1521"/>
                                    <a:gd name="T92" fmla="*/ 4 w 1716"/>
                                    <a:gd name="T93" fmla="*/ 16 h 1521"/>
                                    <a:gd name="T94" fmla="*/ 7 w 1716"/>
                                    <a:gd name="T95" fmla="*/ 14 h 1521"/>
                                    <a:gd name="T96" fmla="*/ 10 w 1716"/>
                                    <a:gd name="T97" fmla="*/ 12 h 1521"/>
                                    <a:gd name="T98" fmla="*/ 14 w 1716"/>
                                    <a:gd name="T99" fmla="*/ 11 h 1521"/>
                                    <a:gd name="T100" fmla="*/ 19 w 1716"/>
                                    <a:gd name="T101" fmla="*/ 12 h 152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16"/>
                                    <a:gd name="T154" fmla="*/ 0 h 1521"/>
                                    <a:gd name="T155" fmla="*/ 1716 w 1716"/>
                                    <a:gd name="T156" fmla="*/ 1521 h 152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16" h="1521">
                                      <a:moveTo>
                                        <a:pt x="499" y="282"/>
                                      </a:moveTo>
                                      <a:lnTo>
                                        <a:pt x="548" y="246"/>
                                      </a:lnTo>
                                      <a:lnTo>
                                        <a:pt x="591" y="194"/>
                                      </a:lnTo>
                                      <a:lnTo>
                                        <a:pt x="634" y="140"/>
                                      </a:lnTo>
                                      <a:lnTo>
                                        <a:pt x="673" y="105"/>
                                      </a:lnTo>
                                      <a:lnTo>
                                        <a:pt x="716" y="70"/>
                                      </a:lnTo>
                                      <a:lnTo>
                                        <a:pt x="768" y="40"/>
                                      </a:lnTo>
                                      <a:lnTo>
                                        <a:pt x="806" y="19"/>
                                      </a:lnTo>
                                      <a:lnTo>
                                        <a:pt x="854" y="9"/>
                                      </a:lnTo>
                                      <a:lnTo>
                                        <a:pt x="906" y="0"/>
                                      </a:lnTo>
                                      <a:lnTo>
                                        <a:pt x="960" y="6"/>
                                      </a:lnTo>
                                      <a:lnTo>
                                        <a:pt x="1004" y="13"/>
                                      </a:lnTo>
                                      <a:lnTo>
                                        <a:pt x="1040" y="22"/>
                                      </a:lnTo>
                                      <a:lnTo>
                                        <a:pt x="1084" y="43"/>
                                      </a:lnTo>
                                      <a:lnTo>
                                        <a:pt x="1130" y="64"/>
                                      </a:lnTo>
                                      <a:lnTo>
                                        <a:pt x="1168" y="84"/>
                                      </a:lnTo>
                                      <a:lnTo>
                                        <a:pt x="1211" y="116"/>
                                      </a:lnTo>
                                      <a:lnTo>
                                        <a:pt x="1244" y="152"/>
                                      </a:lnTo>
                                      <a:lnTo>
                                        <a:pt x="1270" y="199"/>
                                      </a:lnTo>
                                      <a:lnTo>
                                        <a:pt x="1281" y="227"/>
                                      </a:lnTo>
                                      <a:lnTo>
                                        <a:pt x="1283" y="263"/>
                                      </a:lnTo>
                                      <a:lnTo>
                                        <a:pt x="1298" y="294"/>
                                      </a:lnTo>
                                      <a:lnTo>
                                        <a:pt x="1319" y="323"/>
                                      </a:lnTo>
                                      <a:lnTo>
                                        <a:pt x="1347" y="343"/>
                                      </a:lnTo>
                                      <a:lnTo>
                                        <a:pt x="1381" y="360"/>
                                      </a:lnTo>
                                      <a:lnTo>
                                        <a:pt x="1401" y="378"/>
                                      </a:lnTo>
                                      <a:lnTo>
                                        <a:pt x="1418" y="404"/>
                                      </a:lnTo>
                                      <a:lnTo>
                                        <a:pt x="1444" y="438"/>
                                      </a:lnTo>
                                      <a:lnTo>
                                        <a:pt x="1472" y="471"/>
                                      </a:lnTo>
                                      <a:lnTo>
                                        <a:pt x="1503" y="505"/>
                                      </a:lnTo>
                                      <a:lnTo>
                                        <a:pt x="1534" y="539"/>
                                      </a:lnTo>
                                      <a:lnTo>
                                        <a:pt x="1567" y="601"/>
                                      </a:lnTo>
                                      <a:lnTo>
                                        <a:pt x="1591" y="661"/>
                                      </a:lnTo>
                                      <a:lnTo>
                                        <a:pt x="1609" y="707"/>
                                      </a:lnTo>
                                      <a:lnTo>
                                        <a:pt x="1622" y="769"/>
                                      </a:lnTo>
                                      <a:lnTo>
                                        <a:pt x="1641" y="832"/>
                                      </a:lnTo>
                                      <a:lnTo>
                                        <a:pt x="1656" y="891"/>
                                      </a:lnTo>
                                      <a:lnTo>
                                        <a:pt x="1668" y="947"/>
                                      </a:lnTo>
                                      <a:lnTo>
                                        <a:pt x="1680" y="1005"/>
                                      </a:lnTo>
                                      <a:lnTo>
                                        <a:pt x="1695" y="1057"/>
                                      </a:lnTo>
                                      <a:lnTo>
                                        <a:pt x="1702" y="1122"/>
                                      </a:lnTo>
                                      <a:lnTo>
                                        <a:pt x="1710" y="1190"/>
                                      </a:lnTo>
                                      <a:lnTo>
                                        <a:pt x="1716" y="1253"/>
                                      </a:lnTo>
                                      <a:lnTo>
                                        <a:pt x="1708" y="1301"/>
                                      </a:lnTo>
                                      <a:lnTo>
                                        <a:pt x="1702" y="1340"/>
                                      </a:lnTo>
                                      <a:lnTo>
                                        <a:pt x="1698" y="1374"/>
                                      </a:lnTo>
                                      <a:lnTo>
                                        <a:pt x="1683" y="1404"/>
                                      </a:lnTo>
                                      <a:lnTo>
                                        <a:pt x="1658" y="1435"/>
                                      </a:lnTo>
                                      <a:lnTo>
                                        <a:pt x="1621" y="1463"/>
                                      </a:lnTo>
                                      <a:lnTo>
                                        <a:pt x="1576" y="1480"/>
                                      </a:lnTo>
                                      <a:lnTo>
                                        <a:pt x="1525" y="1491"/>
                                      </a:lnTo>
                                      <a:lnTo>
                                        <a:pt x="1464" y="1499"/>
                                      </a:lnTo>
                                      <a:lnTo>
                                        <a:pt x="1408" y="1506"/>
                                      </a:lnTo>
                                      <a:lnTo>
                                        <a:pt x="1346" y="1509"/>
                                      </a:lnTo>
                                      <a:lnTo>
                                        <a:pt x="1273" y="1516"/>
                                      </a:lnTo>
                                      <a:lnTo>
                                        <a:pt x="1210" y="1521"/>
                                      </a:lnTo>
                                      <a:lnTo>
                                        <a:pt x="1152" y="1521"/>
                                      </a:lnTo>
                                      <a:lnTo>
                                        <a:pt x="1094" y="1516"/>
                                      </a:lnTo>
                                      <a:lnTo>
                                        <a:pt x="1042" y="1509"/>
                                      </a:lnTo>
                                      <a:lnTo>
                                        <a:pt x="1001" y="1505"/>
                                      </a:lnTo>
                                      <a:lnTo>
                                        <a:pt x="957" y="1493"/>
                                      </a:lnTo>
                                      <a:lnTo>
                                        <a:pt x="903" y="1478"/>
                                      </a:lnTo>
                                      <a:lnTo>
                                        <a:pt x="843" y="1459"/>
                                      </a:lnTo>
                                      <a:lnTo>
                                        <a:pt x="796" y="1441"/>
                                      </a:lnTo>
                                      <a:lnTo>
                                        <a:pt x="741" y="1419"/>
                                      </a:lnTo>
                                      <a:lnTo>
                                        <a:pt x="694" y="1399"/>
                                      </a:lnTo>
                                      <a:lnTo>
                                        <a:pt x="647" y="1375"/>
                                      </a:lnTo>
                                      <a:lnTo>
                                        <a:pt x="597" y="1349"/>
                                      </a:lnTo>
                                      <a:lnTo>
                                        <a:pt x="550" y="1321"/>
                                      </a:lnTo>
                                      <a:lnTo>
                                        <a:pt x="503" y="1286"/>
                                      </a:lnTo>
                                      <a:lnTo>
                                        <a:pt x="460" y="1252"/>
                                      </a:lnTo>
                                      <a:lnTo>
                                        <a:pt x="429" y="1224"/>
                                      </a:lnTo>
                                      <a:lnTo>
                                        <a:pt x="388" y="1170"/>
                                      </a:lnTo>
                                      <a:lnTo>
                                        <a:pt x="355" y="1127"/>
                                      </a:lnTo>
                                      <a:lnTo>
                                        <a:pt x="321" y="1079"/>
                                      </a:lnTo>
                                      <a:lnTo>
                                        <a:pt x="301" y="1051"/>
                                      </a:lnTo>
                                      <a:lnTo>
                                        <a:pt x="285" y="1014"/>
                                      </a:lnTo>
                                      <a:lnTo>
                                        <a:pt x="255" y="1006"/>
                                      </a:lnTo>
                                      <a:lnTo>
                                        <a:pt x="221" y="996"/>
                                      </a:lnTo>
                                      <a:lnTo>
                                        <a:pt x="190" y="981"/>
                                      </a:lnTo>
                                      <a:lnTo>
                                        <a:pt x="150" y="957"/>
                                      </a:lnTo>
                                      <a:lnTo>
                                        <a:pt x="111" y="928"/>
                                      </a:lnTo>
                                      <a:lnTo>
                                        <a:pt x="85" y="894"/>
                                      </a:lnTo>
                                      <a:lnTo>
                                        <a:pt x="55" y="854"/>
                                      </a:lnTo>
                                      <a:lnTo>
                                        <a:pt x="33" y="817"/>
                                      </a:lnTo>
                                      <a:lnTo>
                                        <a:pt x="12" y="777"/>
                                      </a:lnTo>
                                      <a:lnTo>
                                        <a:pt x="4" y="738"/>
                                      </a:lnTo>
                                      <a:lnTo>
                                        <a:pt x="0" y="684"/>
                                      </a:lnTo>
                                      <a:lnTo>
                                        <a:pt x="3" y="641"/>
                                      </a:lnTo>
                                      <a:lnTo>
                                        <a:pt x="12" y="597"/>
                                      </a:lnTo>
                                      <a:lnTo>
                                        <a:pt x="27" y="547"/>
                                      </a:lnTo>
                                      <a:lnTo>
                                        <a:pt x="49" y="499"/>
                                      </a:lnTo>
                                      <a:lnTo>
                                        <a:pt x="76" y="451"/>
                                      </a:lnTo>
                                      <a:lnTo>
                                        <a:pt x="107" y="409"/>
                                      </a:lnTo>
                                      <a:lnTo>
                                        <a:pt x="134" y="378"/>
                                      </a:lnTo>
                                      <a:lnTo>
                                        <a:pt x="168" y="347"/>
                                      </a:lnTo>
                                      <a:lnTo>
                                        <a:pt x="208" y="320"/>
                                      </a:lnTo>
                                      <a:lnTo>
                                        <a:pt x="248" y="301"/>
                                      </a:lnTo>
                                      <a:lnTo>
                                        <a:pt x="298" y="289"/>
                                      </a:lnTo>
                                      <a:lnTo>
                                        <a:pt x="360" y="281"/>
                                      </a:lnTo>
                                      <a:lnTo>
                                        <a:pt x="415" y="282"/>
                                      </a:lnTo>
                                      <a:lnTo>
                                        <a:pt x="466" y="288"/>
                                      </a:lnTo>
                                      <a:lnTo>
                                        <a:pt x="499" y="282"/>
                                      </a:lnTo>
                                      <a:close/>
                                    </a:path>
                                  </a:pathLst>
                                </a:custGeom>
                                <a:solidFill>
                                  <a:srgbClr val="FFC080"/>
                                </a:solidFill>
                                <a:ln w="9525">
                                  <a:noFill/>
                                  <a:round/>
                                  <a:headEnd/>
                                  <a:tailEnd/>
                                </a:ln>
                              </p:spPr>
                              <p:txBody>
                                <a:bodyPr/>
                                <a:lstStyle/>
                                <a:p>
                                  <a:endParaRPr lang="cs-CZ"/>
                                </a:p>
                              </p:txBody>
                            </p:sp>
                            <p:sp>
                              <p:nvSpPr>
                                <p:cNvPr id="547" name="Freeform 75">
                                  <a:extLst>
                                    <a:ext uri="{FF2B5EF4-FFF2-40B4-BE49-F238E27FC236}">
                                      <a16:creationId xmlns:a16="http://schemas.microsoft.com/office/drawing/2014/main" id="{8A197001-A2D7-43BE-9BCF-255B55C39B1C}"/>
                                    </a:ext>
                                  </a:extLst>
                                </p:cNvPr>
                                <p:cNvSpPr>
                                  <a:spLocks/>
                                </p:cNvSpPr>
                                <p:nvPr/>
                              </p:nvSpPr>
                              <p:spPr bwMode="auto">
                                <a:xfrm>
                                  <a:off x="2105" y="1733"/>
                                  <a:ext cx="273" cy="229"/>
                                </a:xfrm>
                                <a:custGeom>
                                  <a:avLst/>
                                  <a:gdLst>
                                    <a:gd name="T0" fmla="*/ 42 w 1361"/>
                                    <a:gd name="T1" fmla="*/ 1 h 1143"/>
                                    <a:gd name="T2" fmla="*/ 43 w 1361"/>
                                    <a:gd name="T3" fmla="*/ 1 h 1143"/>
                                    <a:gd name="T4" fmla="*/ 45 w 1361"/>
                                    <a:gd name="T5" fmla="*/ 4 h 1143"/>
                                    <a:gd name="T6" fmla="*/ 47 w 1361"/>
                                    <a:gd name="T7" fmla="*/ 6 h 1143"/>
                                    <a:gd name="T8" fmla="*/ 50 w 1361"/>
                                    <a:gd name="T9" fmla="*/ 11 h 1143"/>
                                    <a:gd name="T10" fmla="*/ 51 w 1361"/>
                                    <a:gd name="T11" fmla="*/ 16 h 1143"/>
                                    <a:gd name="T12" fmla="*/ 52 w 1361"/>
                                    <a:gd name="T13" fmla="*/ 21 h 1143"/>
                                    <a:gd name="T14" fmla="*/ 53 w 1361"/>
                                    <a:gd name="T15" fmla="*/ 25 h 1143"/>
                                    <a:gd name="T16" fmla="*/ 54 w 1361"/>
                                    <a:gd name="T17" fmla="*/ 30 h 1143"/>
                                    <a:gd name="T18" fmla="*/ 55 w 1361"/>
                                    <a:gd name="T19" fmla="*/ 35 h 1143"/>
                                    <a:gd name="T20" fmla="*/ 54 w 1361"/>
                                    <a:gd name="T21" fmla="*/ 39 h 1143"/>
                                    <a:gd name="T22" fmla="*/ 53 w 1361"/>
                                    <a:gd name="T23" fmla="*/ 41 h 1143"/>
                                    <a:gd name="T24" fmla="*/ 51 w 1361"/>
                                    <a:gd name="T25" fmla="*/ 43 h 1143"/>
                                    <a:gd name="T26" fmla="*/ 47 w 1361"/>
                                    <a:gd name="T27" fmla="*/ 45 h 1143"/>
                                    <a:gd name="T28" fmla="*/ 42 w 1361"/>
                                    <a:gd name="T29" fmla="*/ 45 h 1143"/>
                                    <a:gd name="T30" fmla="*/ 37 w 1361"/>
                                    <a:gd name="T31" fmla="*/ 46 h 1143"/>
                                    <a:gd name="T32" fmla="*/ 32 w 1361"/>
                                    <a:gd name="T33" fmla="*/ 46 h 1143"/>
                                    <a:gd name="T34" fmla="*/ 28 w 1361"/>
                                    <a:gd name="T35" fmla="*/ 45 h 1143"/>
                                    <a:gd name="T36" fmla="*/ 24 w 1361"/>
                                    <a:gd name="T37" fmla="*/ 45 h 1143"/>
                                    <a:gd name="T38" fmla="*/ 20 w 1361"/>
                                    <a:gd name="T39" fmla="*/ 43 h 1143"/>
                                    <a:gd name="T40" fmla="*/ 15 w 1361"/>
                                    <a:gd name="T41" fmla="*/ 42 h 1143"/>
                                    <a:gd name="T42" fmla="*/ 12 w 1361"/>
                                    <a:gd name="T43" fmla="*/ 40 h 1143"/>
                                    <a:gd name="T44" fmla="*/ 8 w 1361"/>
                                    <a:gd name="T45" fmla="*/ 38 h 1143"/>
                                    <a:gd name="T46" fmla="*/ 4 w 1361"/>
                                    <a:gd name="T47" fmla="*/ 35 h 1143"/>
                                    <a:gd name="T48" fmla="*/ 1 w 1361"/>
                                    <a:gd name="T49" fmla="*/ 32 h 1143"/>
                                    <a:gd name="T50" fmla="*/ 1 w 1361"/>
                                    <a:gd name="T51" fmla="*/ 30 h 1143"/>
                                    <a:gd name="T52" fmla="*/ 3 w 1361"/>
                                    <a:gd name="T53" fmla="*/ 33 h 1143"/>
                                    <a:gd name="T54" fmla="*/ 6 w 1361"/>
                                    <a:gd name="T55" fmla="*/ 35 h 1143"/>
                                    <a:gd name="T56" fmla="*/ 9 w 1361"/>
                                    <a:gd name="T57" fmla="*/ 37 h 1143"/>
                                    <a:gd name="T58" fmla="*/ 13 w 1361"/>
                                    <a:gd name="T59" fmla="*/ 39 h 1143"/>
                                    <a:gd name="T60" fmla="*/ 16 w 1361"/>
                                    <a:gd name="T61" fmla="*/ 41 h 1143"/>
                                    <a:gd name="T62" fmla="*/ 19 w 1361"/>
                                    <a:gd name="T63" fmla="*/ 42 h 1143"/>
                                    <a:gd name="T64" fmla="*/ 23 w 1361"/>
                                    <a:gd name="T65" fmla="*/ 43 h 1143"/>
                                    <a:gd name="T66" fmla="*/ 26 w 1361"/>
                                    <a:gd name="T67" fmla="*/ 44 h 1143"/>
                                    <a:gd name="T68" fmla="*/ 30 w 1361"/>
                                    <a:gd name="T69" fmla="*/ 44 h 1143"/>
                                    <a:gd name="T70" fmla="*/ 34 w 1361"/>
                                    <a:gd name="T71" fmla="*/ 44 h 1143"/>
                                    <a:gd name="T72" fmla="*/ 37 w 1361"/>
                                    <a:gd name="T73" fmla="*/ 44 h 1143"/>
                                    <a:gd name="T74" fmla="*/ 41 w 1361"/>
                                    <a:gd name="T75" fmla="*/ 44 h 1143"/>
                                    <a:gd name="T76" fmla="*/ 44 w 1361"/>
                                    <a:gd name="T77" fmla="*/ 43 h 1143"/>
                                    <a:gd name="T78" fmla="*/ 47 w 1361"/>
                                    <a:gd name="T79" fmla="*/ 43 h 1143"/>
                                    <a:gd name="T80" fmla="*/ 49 w 1361"/>
                                    <a:gd name="T81" fmla="*/ 41 h 1143"/>
                                    <a:gd name="T82" fmla="*/ 50 w 1361"/>
                                    <a:gd name="T83" fmla="*/ 39 h 1143"/>
                                    <a:gd name="T84" fmla="*/ 52 w 1361"/>
                                    <a:gd name="T85" fmla="*/ 37 h 1143"/>
                                    <a:gd name="T86" fmla="*/ 52 w 1361"/>
                                    <a:gd name="T87" fmla="*/ 35 h 1143"/>
                                    <a:gd name="T88" fmla="*/ 52 w 1361"/>
                                    <a:gd name="T89" fmla="*/ 30 h 1143"/>
                                    <a:gd name="T90" fmla="*/ 52 w 1361"/>
                                    <a:gd name="T91" fmla="*/ 26 h 1143"/>
                                    <a:gd name="T92" fmla="*/ 51 w 1361"/>
                                    <a:gd name="T93" fmla="*/ 22 h 1143"/>
                                    <a:gd name="T94" fmla="*/ 50 w 1361"/>
                                    <a:gd name="T95" fmla="*/ 19 h 1143"/>
                                    <a:gd name="T96" fmla="*/ 49 w 1361"/>
                                    <a:gd name="T97" fmla="*/ 16 h 1143"/>
                                    <a:gd name="T98" fmla="*/ 48 w 1361"/>
                                    <a:gd name="T99" fmla="*/ 12 h 1143"/>
                                    <a:gd name="T100" fmla="*/ 47 w 1361"/>
                                    <a:gd name="T101" fmla="*/ 9 h 1143"/>
                                    <a:gd name="T102" fmla="*/ 45 w 1361"/>
                                    <a:gd name="T103" fmla="*/ 6 h 1143"/>
                                    <a:gd name="T104" fmla="*/ 43 w 1361"/>
                                    <a:gd name="T105" fmla="*/ 3 h 114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61"/>
                                    <a:gd name="T160" fmla="*/ 0 h 1143"/>
                                    <a:gd name="T161" fmla="*/ 1361 w 1361"/>
                                    <a:gd name="T162" fmla="*/ 1143 h 114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61" h="1143">
                                      <a:moveTo>
                                        <a:pt x="1051" y="53"/>
                                      </a:moveTo>
                                      <a:lnTo>
                                        <a:pt x="1042" y="25"/>
                                      </a:lnTo>
                                      <a:lnTo>
                                        <a:pt x="1046" y="0"/>
                                      </a:lnTo>
                                      <a:lnTo>
                                        <a:pt x="1063" y="27"/>
                                      </a:lnTo>
                                      <a:lnTo>
                                        <a:pt x="1089" y="61"/>
                                      </a:lnTo>
                                      <a:lnTo>
                                        <a:pt x="1117" y="94"/>
                                      </a:lnTo>
                                      <a:lnTo>
                                        <a:pt x="1148" y="128"/>
                                      </a:lnTo>
                                      <a:lnTo>
                                        <a:pt x="1179" y="162"/>
                                      </a:lnTo>
                                      <a:lnTo>
                                        <a:pt x="1212" y="224"/>
                                      </a:lnTo>
                                      <a:lnTo>
                                        <a:pt x="1236" y="284"/>
                                      </a:lnTo>
                                      <a:lnTo>
                                        <a:pt x="1254" y="329"/>
                                      </a:lnTo>
                                      <a:lnTo>
                                        <a:pt x="1267" y="391"/>
                                      </a:lnTo>
                                      <a:lnTo>
                                        <a:pt x="1286" y="454"/>
                                      </a:lnTo>
                                      <a:lnTo>
                                        <a:pt x="1301" y="513"/>
                                      </a:lnTo>
                                      <a:lnTo>
                                        <a:pt x="1313" y="569"/>
                                      </a:lnTo>
                                      <a:lnTo>
                                        <a:pt x="1325" y="627"/>
                                      </a:lnTo>
                                      <a:lnTo>
                                        <a:pt x="1340" y="679"/>
                                      </a:lnTo>
                                      <a:lnTo>
                                        <a:pt x="1347" y="744"/>
                                      </a:lnTo>
                                      <a:lnTo>
                                        <a:pt x="1355" y="813"/>
                                      </a:lnTo>
                                      <a:lnTo>
                                        <a:pt x="1361" y="875"/>
                                      </a:lnTo>
                                      <a:lnTo>
                                        <a:pt x="1353" y="923"/>
                                      </a:lnTo>
                                      <a:lnTo>
                                        <a:pt x="1347" y="962"/>
                                      </a:lnTo>
                                      <a:lnTo>
                                        <a:pt x="1343" y="996"/>
                                      </a:lnTo>
                                      <a:lnTo>
                                        <a:pt x="1328" y="1026"/>
                                      </a:lnTo>
                                      <a:lnTo>
                                        <a:pt x="1303" y="1057"/>
                                      </a:lnTo>
                                      <a:lnTo>
                                        <a:pt x="1266" y="1085"/>
                                      </a:lnTo>
                                      <a:lnTo>
                                        <a:pt x="1221" y="1102"/>
                                      </a:lnTo>
                                      <a:lnTo>
                                        <a:pt x="1170" y="1113"/>
                                      </a:lnTo>
                                      <a:lnTo>
                                        <a:pt x="1109" y="1121"/>
                                      </a:lnTo>
                                      <a:lnTo>
                                        <a:pt x="1053" y="1128"/>
                                      </a:lnTo>
                                      <a:lnTo>
                                        <a:pt x="992" y="1131"/>
                                      </a:lnTo>
                                      <a:lnTo>
                                        <a:pt x="918" y="1138"/>
                                      </a:lnTo>
                                      <a:lnTo>
                                        <a:pt x="855" y="1143"/>
                                      </a:lnTo>
                                      <a:lnTo>
                                        <a:pt x="797" y="1143"/>
                                      </a:lnTo>
                                      <a:lnTo>
                                        <a:pt x="739" y="1138"/>
                                      </a:lnTo>
                                      <a:lnTo>
                                        <a:pt x="687" y="1131"/>
                                      </a:lnTo>
                                      <a:lnTo>
                                        <a:pt x="646" y="1127"/>
                                      </a:lnTo>
                                      <a:lnTo>
                                        <a:pt x="602" y="1115"/>
                                      </a:lnTo>
                                      <a:lnTo>
                                        <a:pt x="548" y="1100"/>
                                      </a:lnTo>
                                      <a:lnTo>
                                        <a:pt x="488" y="1081"/>
                                      </a:lnTo>
                                      <a:lnTo>
                                        <a:pt x="441" y="1063"/>
                                      </a:lnTo>
                                      <a:lnTo>
                                        <a:pt x="386" y="1041"/>
                                      </a:lnTo>
                                      <a:lnTo>
                                        <a:pt x="341" y="1021"/>
                                      </a:lnTo>
                                      <a:lnTo>
                                        <a:pt x="293" y="997"/>
                                      </a:lnTo>
                                      <a:lnTo>
                                        <a:pt x="243" y="971"/>
                                      </a:lnTo>
                                      <a:lnTo>
                                        <a:pt x="196" y="943"/>
                                      </a:lnTo>
                                      <a:lnTo>
                                        <a:pt x="149" y="908"/>
                                      </a:lnTo>
                                      <a:lnTo>
                                        <a:pt x="106" y="874"/>
                                      </a:lnTo>
                                      <a:lnTo>
                                        <a:pt x="74" y="847"/>
                                      </a:lnTo>
                                      <a:lnTo>
                                        <a:pt x="33" y="793"/>
                                      </a:lnTo>
                                      <a:lnTo>
                                        <a:pt x="0" y="749"/>
                                      </a:lnTo>
                                      <a:lnTo>
                                        <a:pt x="29" y="760"/>
                                      </a:lnTo>
                                      <a:lnTo>
                                        <a:pt x="54" y="782"/>
                                      </a:lnTo>
                                      <a:lnTo>
                                        <a:pt x="84" y="819"/>
                                      </a:lnTo>
                                      <a:lnTo>
                                        <a:pt x="122" y="853"/>
                                      </a:lnTo>
                                      <a:lnTo>
                                        <a:pt x="157" y="879"/>
                                      </a:lnTo>
                                      <a:lnTo>
                                        <a:pt x="198" y="908"/>
                                      </a:lnTo>
                                      <a:lnTo>
                                        <a:pt x="236" y="932"/>
                                      </a:lnTo>
                                      <a:lnTo>
                                        <a:pt x="278" y="960"/>
                                      </a:lnTo>
                                      <a:lnTo>
                                        <a:pt x="318" y="976"/>
                                      </a:lnTo>
                                      <a:lnTo>
                                        <a:pt x="366" y="1001"/>
                                      </a:lnTo>
                                      <a:lnTo>
                                        <a:pt x="406" y="1013"/>
                                      </a:lnTo>
                                      <a:lnTo>
                                        <a:pt x="443" y="1033"/>
                                      </a:lnTo>
                                      <a:lnTo>
                                        <a:pt x="483" y="1047"/>
                                      </a:lnTo>
                                      <a:lnTo>
                                        <a:pt x="519" y="1058"/>
                                      </a:lnTo>
                                      <a:lnTo>
                                        <a:pt x="568" y="1078"/>
                                      </a:lnTo>
                                      <a:lnTo>
                                        <a:pt x="613" y="1085"/>
                                      </a:lnTo>
                                      <a:lnTo>
                                        <a:pt x="660" y="1093"/>
                                      </a:lnTo>
                                      <a:lnTo>
                                        <a:pt x="708" y="1100"/>
                                      </a:lnTo>
                                      <a:lnTo>
                                        <a:pt x="757" y="1106"/>
                                      </a:lnTo>
                                      <a:lnTo>
                                        <a:pt x="805" y="1109"/>
                                      </a:lnTo>
                                      <a:lnTo>
                                        <a:pt x="845" y="1107"/>
                                      </a:lnTo>
                                      <a:lnTo>
                                        <a:pt x="889" y="1106"/>
                                      </a:lnTo>
                                      <a:lnTo>
                                        <a:pt x="928" y="1104"/>
                                      </a:lnTo>
                                      <a:lnTo>
                                        <a:pt x="971" y="1100"/>
                                      </a:lnTo>
                                      <a:lnTo>
                                        <a:pt x="1012" y="1097"/>
                                      </a:lnTo>
                                      <a:lnTo>
                                        <a:pt x="1052" y="1090"/>
                                      </a:lnTo>
                                      <a:lnTo>
                                        <a:pt x="1098" y="1084"/>
                                      </a:lnTo>
                                      <a:lnTo>
                                        <a:pt x="1140" y="1081"/>
                                      </a:lnTo>
                                      <a:lnTo>
                                        <a:pt x="1163" y="1067"/>
                                      </a:lnTo>
                                      <a:lnTo>
                                        <a:pt x="1190" y="1047"/>
                                      </a:lnTo>
                                      <a:lnTo>
                                        <a:pt x="1216" y="1033"/>
                                      </a:lnTo>
                                      <a:lnTo>
                                        <a:pt x="1234" y="1008"/>
                                      </a:lnTo>
                                      <a:lnTo>
                                        <a:pt x="1251" y="980"/>
                                      </a:lnTo>
                                      <a:lnTo>
                                        <a:pt x="1265" y="952"/>
                                      </a:lnTo>
                                      <a:lnTo>
                                        <a:pt x="1280" y="921"/>
                                      </a:lnTo>
                                      <a:lnTo>
                                        <a:pt x="1290" y="888"/>
                                      </a:lnTo>
                                      <a:lnTo>
                                        <a:pt x="1302" y="867"/>
                                      </a:lnTo>
                                      <a:lnTo>
                                        <a:pt x="1297" y="809"/>
                                      </a:lnTo>
                                      <a:lnTo>
                                        <a:pt x="1293" y="750"/>
                                      </a:lnTo>
                                      <a:lnTo>
                                        <a:pt x="1290" y="692"/>
                                      </a:lnTo>
                                      <a:lnTo>
                                        <a:pt x="1287" y="644"/>
                                      </a:lnTo>
                                      <a:lnTo>
                                        <a:pt x="1277" y="604"/>
                                      </a:lnTo>
                                      <a:lnTo>
                                        <a:pt x="1266" y="558"/>
                                      </a:lnTo>
                                      <a:lnTo>
                                        <a:pt x="1253" y="516"/>
                                      </a:lnTo>
                                      <a:lnTo>
                                        <a:pt x="1245" y="479"/>
                                      </a:lnTo>
                                      <a:lnTo>
                                        <a:pt x="1234" y="436"/>
                                      </a:lnTo>
                                      <a:lnTo>
                                        <a:pt x="1220" y="387"/>
                                      </a:lnTo>
                                      <a:lnTo>
                                        <a:pt x="1208" y="337"/>
                                      </a:lnTo>
                                      <a:lnTo>
                                        <a:pt x="1203" y="299"/>
                                      </a:lnTo>
                                      <a:lnTo>
                                        <a:pt x="1180" y="263"/>
                                      </a:lnTo>
                                      <a:lnTo>
                                        <a:pt x="1159" y="232"/>
                                      </a:lnTo>
                                      <a:lnTo>
                                        <a:pt x="1137" y="192"/>
                                      </a:lnTo>
                                      <a:lnTo>
                                        <a:pt x="1113" y="149"/>
                                      </a:lnTo>
                                      <a:lnTo>
                                        <a:pt x="1092" y="113"/>
                                      </a:lnTo>
                                      <a:lnTo>
                                        <a:pt x="1070" y="84"/>
                                      </a:lnTo>
                                      <a:lnTo>
                                        <a:pt x="1051" y="53"/>
                                      </a:lnTo>
                                      <a:close/>
                                    </a:path>
                                  </a:pathLst>
                                </a:custGeom>
                                <a:solidFill>
                                  <a:srgbClr val="FFA040"/>
                                </a:solidFill>
                                <a:ln w="9525">
                                  <a:noFill/>
                                  <a:round/>
                                  <a:headEnd/>
                                  <a:tailEnd/>
                                </a:ln>
                              </p:spPr>
                              <p:txBody>
                                <a:bodyPr/>
                                <a:lstStyle/>
                                <a:p>
                                  <a:endParaRPr lang="cs-CZ"/>
                                </a:p>
                              </p:txBody>
                            </p:sp>
                          </p:grpSp>
                          <p:sp>
                            <p:nvSpPr>
                              <p:cNvPr id="545" name="Freeform 76">
                                <a:extLst>
                                  <a:ext uri="{FF2B5EF4-FFF2-40B4-BE49-F238E27FC236}">
                                    <a16:creationId xmlns:a16="http://schemas.microsoft.com/office/drawing/2014/main" id="{C9363B6D-D12F-45CF-B220-2BE3D87EBA54}"/>
                                  </a:ext>
                                </a:extLst>
                              </p:cNvPr>
                              <p:cNvSpPr>
                                <a:spLocks/>
                              </p:cNvSpPr>
                              <p:nvPr/>
                            </p:nvSpPr>
                            <p:spPr bwMode="auto">
                              <a:xfrm>
                                <a:off x="2215" y="1825"/>
                                <a:ext cx="97" cy="98"/>
                              </a:xfrm>
                              <a:custGeom>
                                <a:avLst/>
                                <a:gdLst>
                                  <a:gd name="T0" fmla="*/ 1 w 488"/>
                                  <a:gd name="T1" fmla="*/ 0 h 488"/>
                                  <a:gd name="T2" fmla="*/ 2 w 488"/>
                                  <a:gd name="T3" fmla="*/ 1 h 488"/>
                                  <a:gd name="T4" fmla="*/ 4 w 488"/>
                                  <a:gd name="T5" fmla="*/ 2 h 488"/>
                                  <a:gd name="T6" fmla="*/ 5 w 488"/>
                                  <a:gd name="T7" fmla="*/ 4 h 488"/>
                                  <a:gd name="T8" fmla="*/ 6 w 488"/>
                                  <a:gd name="T9" fmla="*/ 5 h 488"/>
                                  <a:gd name="T10" fmla="*/ 8 w 488"/>
                                  <a:gd name="T11" fmla="*/ 7 h 488"/>
                                  <a:gd name="T12" fmla="*/ 10 w 488"/>
                                  <a:gd name="T13" fmla="*/ 9 h 488"/>
                                  <a:gd name="T14" fmla="*/ 12 w 488"/>
                                  <a:gd name="T15" fmla="*/ 11 h 488"/>
                                  <a:gd name="T16" fmla="*/ 13 w 488"/>
                                  <a:gd name="T17" fmla="*/ 13 h 488"/>
                                  <a:gd name="T18" fmla="*/ 14 w 488"/>
                                  <a:gd name="T19" fmla="*/ 14 h 488"/>
                                  <a:gd name="T20" fmla="*/ 15 w 488"/>
                                  <a:gd name="T21" fmla="*/ 15 h 488"/>
                                  <a:gd name="T22" fmla="*/ 16 w 488"/>
                                  <a:gd name="T23" fmla="*/ 16 h 488"/>
                                  <a:gd name="T24" fmla="*/ 17 w 488"/>
                                  <a:gd name="T25" fmla="*/ 17 h 488"/>
                                  <a:gd name="T26" fmla="*/ 18 w 488"/>
                                  <a:gd name="T27" fmla="*/ 17 h 488"/>
                                  <a:gd name="T28" fmla="*/ 19 w 488"/>
                                  <a:gd name="T29" fmla="*/ 18 h 488"/>
                                  <a:gd name="T30" fmla="*/ 19 w 488"/>
                                  <a:gd name="T31" fmla="*/ 19 h 488"/>
                                  <a:gd name="T32" fmla="*/ 19 w 488"/>
                                  <a:gd name="T33" fmla="*/ 19 h 488"/>
                                  <a:gd name="T34" fmla="*/ 19 w 488"/>
                                  <a:gd name="T35" fmla="*/ 20 h 488"/>
                                  <a:gd name="T36" fmla="*/ 18 w 488"/>
                                  <a:gd name="T37" fmla="*/ 20 h 488"/>
                                  <a:gd name="T38" fmla="*/ 17 w 488"/>
                                  <a:gd name="T39" fmla="*/ 19 h 488"/>
                                  <a:gd name="T40" fmla="*/ 16 w 488"/>
                                  <a:gd name="T41" fmla="*/ 19 h 488"/>
                                  <a:gd name="T42" fmla="*/ 16 w 488"/>
                                  <a:gd name="T43" fmla="*/ 18 h 488"/>
                                  <a:gd name="T44" fmla="*/ 15 w 488"/>
                                  <a:gd name="T45" fmla="*/ 18 h 488"/>
                                  <a:gd name="T46" fmla="*/ 13 w 488"/>
                                  <a:gd name="T47" fmla="*/ 17 h 488"/>
                                  <a:gd name="T48" fmla="*/ 12 w 488"/>
                                  <a:gd name="T49" fmla="*/ 16 h 488"/>
                                  <a:gd name="T50" fmla="*/ 11 w 488"/>
                                  <a:gd name="T51" fmla="*/ 14 h 488"/>
                                  <a:gd name="T52" fmla="*/ 10 w 488"/>
                                  <a:gd name="T53" fmla="*/ 13 h 488"/>
                                  <a:gd name="T54" fmla="*/ 8 w 488"/>
                                  <a:gd name="T55" fmla="*/ 12 h 488"/>
                                  <a:gd name="T56" fmla="*/ 7 w 488"/>
                                  <a:gd name="T57" fmla="*/ 11 h 488"/>
                                  <a:gd name="T58" fmla="*/ 6 w 488"/>
                                  <a:gd name="T59" fmla="*/ 10 h 488"/>
                                  <a:gd name="T60" fmla="*/ 5 w 488"/>
                                  <a:gd name="T61" fmla="*/ 9 h 488"/>
                                  <a:gd name="T62" fmla="*/ 5 w 488"/>
                                  <a:gd name="T63" fmla="*/ 8 h 488"/>
                                  <a:gd name="T64" fmla="*/ 4 w 488"/>
                                  <a:gd name="T65" fmla="*/ 7 h 488"/>
                                  <a:gd name="T66" fmla="*/ 3 w 488"/>
                                  <a:gd name="T67" fmla="*/ 6 h 488"/>
                                  <a:gd name="T68" fmla="*/ 2 w 488"/>
                                  <a:gd name="T69" fmla="*/ 4 h 488"/>
                                  <a:gd name="T70" fmla="*/ 1 w 488"/>
                                  <a:gd name="T71" fmla="*/ 3 h 488"/>
                                  <a:gd name="T72" fmla="*/ 1 w 488"/>
                                  <a:gd name="T73" fmla="*/ 2 h 488"/>
                                  <a:gd name="T74" fmla="*/ 0 w 488"/>
                                  <a:gd name="T75" fmla="*/ 1 h 488"/>
                                  <a:gd name="T76" fmla="*/ 0 w 488"/>
                                  <a:gd name="T77" fmla="*/ 1 h 488"/>
                                  <a:gd name="T78" fmla="*/ 0 w 488"/>
                                  <a:gd name="T79" fmla="*/ 0 h 488"/>
                                  <a:gd name="T80" fmla="*/ 1 w 488"/>
                                  <a:gd name="T81" fmla="*/ 0 h 48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88"/>
                                  <a:gd name="T124" fmla="*/ 0 h 488"/>
                                  <a:gd name="T125" fmla="*/ 488 w 488"/>
                                  <a:gd name="T126" fmla="*/ 488 h 48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88" h="488">
                                    <a:moveTo>
                                      <a:pt x="22" y="0"/>
                                    </a:moveTo>
                                    <a:lnTo>
                                      <a:pt x="57" y="24"/>
                                    </a:lnTo>
                                    <a:lnTo>
                                      <a:pt x="89" y="55"/>
                                    </a:lnTo>
                                    <a:lnTo>
                                      <a:pt x="122" y="89"/>
                                    </a:lnTo>
                                    <a:lnTo>
                                      <a:pt x="158" y="130"/>
                                    </a:lnTo>
                                    <a:lnTo>
                                      <a:pt x="197" y="173"/>
                                    </a:lnTo>
                                    <a:lnTo>
                                      <a:pt x="243" y="221"/>
                                    </a:lnTo>
                                    <a:lnTo>
                                      <a:pt x="290" y="273"/>
                                    </a:lnTo>
                                    <a:lnTo>
                                      <a:pt x="323" y="313"/>
                                    </a:lnTo>
                                    <a:lnTo>
                                      <a:pt x="352" y="339"/>
                                    </a:lnTo>
                                    <a:lnTo>
                                      <a:pt x="381" y="364"/>
                                    </a:lnTo>
                                    <a:lnTo>
                                      <a:pt x="413" y="386"/>
                                    </a:lnTo>
                                    <a:lnTo>
                                      <a:pt x="444" y="412"/>
                                    </a:lnTo>
                                    <a:lnTo>
                                      <a:pt x="470" y="433"/>
                                    </a:lnTo>
                                    <a:lnTo>
                                      <a:pt x="484" y="449"/>
                                    </a:lnTo>
                                    <a:lnTo>
                                      <a:pt x="488" y="466"/>
                                    </a:lnTo>
                                    <a:lnTo>
                                      <a:pt x="485" y="479"/>
                                    </a:lnTo>
                                    <a:lnTo>
                                      <a:pt x="476" y="486"/>
                                    </a:lnTo>
                                    <a:lnTo>
                                      <a:pt x="462" y="488"/>
                                    </a:lnTo>
                                    <a:lnTo>
                                      <a:pt x="444" y="482"/>
                                    </a:lnTo>
                                    <a:lnTo>
                                      <a:pt x="417" y="463"/>
                                    </a:lnTo>
                                    <a:lnTo>
                                      <a:pt x="390" y="448"/>
                                    </a:lnTo>
                                    <a:lnTo>
                                      <a:pt x="365" y="436"/>
                                    </a:lnTo>
                                    <a:lnTo>
                                      <a:pt x="336" y="411"/>
                                    </a:lnTo>
                                    <a:lnTo>
                                      <a:pt x="308" y="389"/>
                                    </a:lnTo>
                                    <a:lnTo>
                                      <a:pt x="274" y="361"/>
                                    </a:lnTo>
                                    <a:lnTo>
                                      <a:pt x="243" y="336"/>
                                    </a:lnTo>
                                    <a:lnTo>
                                      <a:pt x="208" y="307"/>
                                    </a:lnTo>
                                    <a:lnTo>
                                      <a:pt x="179" y="281"/>
                                    </a:lnTo>
                                    <a:lnTo>
                                      <a:pt x="155" y="252"/>
                                    </a:lnTo>
                                    <a:lnTo>
                                      <a:pt x="130" y="228"/>
                                    </a:lnTo>
                                    <a:lnTo>
                                      <a:pt x="116" y="208"/>
                                    </a:lnTo>
                                    <a:lnTo>
                                      <a:pt x="92" y="176"/>
                                    </a:lnTo>
                                    <a:lnTo>
                                      <a:pt x="71" y="142"/>
                                    </a:lnTo>
                                    <a:lnTo>
                                      <a:pt x="49" y="109"/>
                                    </a:lnTo>
                                    <a:lnTo>
                                      <a:pt x="31" y="79"/>
                                    </a:lnTo>
                                    <a:lnTo>
                                      <a:pt x="15" y="52"/>
                                    </a:lnTo>
                                    <a:lnTo>
                                      <a:pt x="4" y="30"/>
                                    </a:lnTo>
                                    <a:lnTo>
                                      <a:pt x="0" y="15"/>
                                    </a:lnTo>
                                    <a:lnTo>
                                      <a:pt x="4" y="5"/>
                                    </a:lnTo>
                                    <a:lnTo>
                                      <a:pt x="22" y="0"/>
                                    </a:lnTo>
                                    <a:close/>
                                  </a:path>
                                </a:pathLst>
                              </a:custGeom>
                              <a:solidFill>
                                <a:srgbClr val="FFE0C0"/>
                              </a:solidFill>
                              <a:ln w="9525">
                                <a:noFill/>
                                <a:round/>
                                <a:headEnd/>
                                <a:tailEnd/>
                              </a:ln>
                            </p:spPr>
                            <p:txBody>
                              <a:bodyPr/>
                              <a:lstStyle/>
                              <a:p>
                                <a:endParaRPr lang="cs-CZ"/>
                              </a:p>
                            </p:txBody>
                          </p:sp>
                        </p:grpSp>
                        <p:sp>
                          <p:nvSpPr>
                            <p:cNvPr id="543" name="Freeform 77">
                              <a:extLst>
                                <a:ext uri="{FF2B5EF4-FFF2-40B4-BE49-F238E27FC236}">
                                  <a16:creationId xmlns:a16="http://schemas.microsoft.com/office/drawing/2014/main" id="{EFD3964D-A69E-4B33-B5D4-41705175EC2F}"/>
                                </a:ext>
                              </a:extLst>
                            </p:cNvPr>
                            <p:cNvSpPr>
                              <a:spLocks/>
                            </p:cNvSpPr>
                            <p:nvPr/>
                          </p:nvSpPr>
                          <p:spPr bwMode="auto">
                            <a:xfrm>
                              <a:off x="2267" y="1883"/>
                              <a:ext cx="85" cy="65"/>
                            </a:xfrm>
                            <a:custGeom>
                              <a:avLst/>
                              <a:gdLst>
                                <a:gd name="T0" fmla="*/ 17 w 422"/>
                                <a:gd name="T1" fmla="*/ 0 h 325"/>
                                <a:gd name="T2" fmla="*/ 17 w 422"/>
                                <a:gd name="T3" fmla="*/ 2 h 325"/>
                                <a:gd name="T4" fmla="*/ 17 w 422"/>
                                <a:gd name="T5" fmla="*/ 4 h 325"/>
                                <a:gd name="T6" fmla="*/ 17 w 422"/>
                                <a:gd name="T7" fmla="*/ 6 h 325"/>
                                <a:gd name="T8" fmla="*/ 16 w 422"/>
                                <a:gd name="T9" fmla="*/ 8 h 325"/>
                                <a:gd name="T10" fmla="*/ 16 w 422"/>
                                <a:gd name="T11" fmla="*/ 9 h 325"/>
                                <a:gd name="T12" fmla="*/ 15 w 422"/>
                                <a:gd name="T13" fmla="*/ 10 h 325"/>
                                <a:gd name="T14" fmla="*/ 13 w 422"/>
                                <a:gd name="T15" fmla="*/ 10 h 325"/>
                                <a:gd name="T16" fmla="*/ 12 w 422"/>
                                <a:gd name="T17" fmla="*/ 11 h 325"/>
                                <a:gd name="T18" fmla="*/ 10 w 422"/>
                                <a:gd name="T19" fmla="*/ 12 h 325"/>
                                <a:gd name="T20" fmla="*/ 8 w 422"/>
                                <a:gd name="T21" fmla="*/ 13 h 325"/>
                                <a:gd name="T22" fmla="*/ 6 w 422"/>
                                <a:gd name="T23" fmla="*/ 13 h 325"/>
                                <a:gd name="T24" fmla="*/ 4 w 422"/>
                                <a:gd name="T25" fmla="*/ 13 h 325"/>
                                <a:gd name="T26" fmla="*/ 2 w 422"/>
                                <a:gd name="T27" fmla="*/ 13 h 325"/>
                                <a:gd name="T28" fmla="*/ 0 w 422"/>
                                <a:gd name="T29" fmla="*/ 13 h 3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2"/>
                                <a:gd name="T46" fmla="*/ 0 h 325"/>
                                <a:gd name="T47" fmla="*/ 422 w 422"/>
                                <a:gd name="T48" fmla="*/ 325 h 32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2" h="325">
                                  <a:moveTo>
                                    <a:pt x="422" y="0"/>
                                  </a:moveTo>
                                  <a:lnTo>
                                    <a:pt x="422" y="44"/>
                                  </a:lnTo>
                                  <a:lnTo>
                                    <a:pt x="421" y="99"/>
                                  </a:lnTo>
                                  <a:lnTo>
                                    <a:pt x="415" y="148"/>
                                  </a:lnTo>
                                  <a:lnTo>
                                    <a:pt x="403" y="188"/>
                                  </a:lnTo>
                                  <a:lnTo>
                                    <a:pt x="383" y="215"/>
                                  </a:lnTo>
                                  <a:lnTo>
                                    <a:pt x="359" y="238"/>
                                  </a:lnTo>
                                  <a:lnTo>
                                    <a:pt x="325" y="260"/>
                                  </a:lnTo>
                                  <a:lnTo>
                                    <a:pt x="290" y="279"/>
                                  </a:lnTo>
                                  <a:lnTo>
                                    <a:pt x="239" y="300"/>
                                  </a:lnTo>
                                  <a:lnTo>
                                    <a:pt x="193" y="313"/>
                                  </a:lnTo>
                                  <a:lnTo>
                                    <a:pt x="141" y="320"/>
                                  </a:lnTo>
                                  <a:lnTo>
                                    <a:pt x="95" y="325"/>
                                  </a:lnTo>
                                  <a:lnTo>
                                    <a:pt x="47" y="323"/>
                                  </a:lnTo>
                                  <a:lnTo>
                                    <a:pt x="0" y="320"/>
                                  </a:lnTo>
                                </a:path>
                              </a:pathLst>
                            </a:custGeom>
                            <a:noFill/>
                            <a:ln w="3175">
                              <a:solidFill>
                                <a:srgbClr val="FF8000"/>
                              </a:solidFill>
                              <a:round/>
                              <a:headEnd/>
                              <a:tailEnd/>
                            </a:ln>
                          </p:spPr>
                          <p:txBody>
                            <a:bodyPr/>
                            <a:lstStyle/>
                            <a:p>
                              <a:endParaRPr lang="cs-CZ"/>
                            </a:p>
                          </p:txBody>
                        </p:sp>
                      </p:grpSp>
                      <p:grpSp>
                        <p:nvGrpSpPr>
                          <p:cNvPr id="492" name="Group 78">
                            <a:extLst>
                              <a:ext uri="{FF2B5EF4-FFF2-40B4-BE49-F238E27FC236}">
                                <a16:creationId xmlns:a16="http://schemas.microsoft.com/office/drawing/2014/main" id="{CAFF8A84-1FEA-4542-BED8-41DACDE492AC}"/>
                              </a:ext>
                            </a:extLst>
                          </p:cNvPr>
                          <p:cNvGrpSpPr>
                            <a:grpSpLocks/>
                          </p:cNvGrpSpPr>
                          <p:nvPr/>
                        </p:nvGrpSpPr>
                        <p:grpSpPr bwMode="auto">
                          <a:xfrm>
                            <a:off x="2045" y="1667"/>
                            <a:ext cx="293" cy="271"/>
                            <a:chOff x="2045" y="1667"/>
                            <a:chExt cx="293" cy="271"/>
                          </a:xfrm>
                        </p:grpSpPr>
                        <p:grpSp>
                          <p:nvGrpSpPr>
                            <p:cNvPr id="493" name="Group 79">
                              <a:extLst>
                                <a:ext uri="{FF2B5EF4-FFF2-40B4-BE49-F238E27FC236}">
                                  <a16:creationId xmlns:a16="http://schemas.microsoft.com/office/drawing/2014/main" id="{98B5DCC5-EA53-4916-81AD-F4E9EB673035}"/>
                                </a:ext>
                              </a:extLst>
                            </p:cNvPr>
                            <p:cNvGrpSpPr>
                              <a:grpSpLocks/>
                            </p:cNvGrpSpPr>
                            <p:nvPr/>
                          </p:nvGrpSpPr>
                          <p:grpSpPr bwMode="auto">
                            <a:xfrm>
                              <a:off x="2150" y="1667"/>
                              <a:ext cx="188" cy="243"/>
                              <a:chOff x="2150" y="1667"/>
                              <a:chExt cx="188" cy="243"/>
                            </a:xfrm>
                          </p:grpSpPr>
                          <p:grpSp>
                            <p:nvGrpSpPr>
                              <p:cNvPr id="519" name="Group 80">
                                <a:extLst>
                                  <a:ext uri="{FF2B5EF4-FFF2-40B4-BE49-F238E27FC236}">
                                    <a16:creationId xmlns:a16="http://schemas.microsoft.com/office/drawing/2014/main" id="{6F0D00CC-A126-4254-807A-547125C77937}"/>
                                  </a:ext>
                                </a:extLst>
                              </p:cNvPr>
                              <p:cNvGrpSpPr>
                                <a:grpSpLocks/>
                              </p:cNvGrpSpPr>
                              <p:nvPr/>
                            </p:nvGrpSpPr>
                            <p:grpSpPr bwMode="auto">
                              <a:xfrm>
                                <a:off x="2150" y="1667"/>
                                <a:ext cx="188" cy="243"/>
                                <a:chOff x="2150" y="1667"/>
                                <a:chExt cx="188" cy="243"/>
                              </a:xfrm>
                            </p:grpSpPr>
                            <p:grpSp>
                              <p:nvGrpSpPr>
                                <p:cNvPr id="524" name="Group 81">
                                  <a:extLst>
                                    <a:ext uri="{FF2B5EF4-FFF2-40B4-BE49-F238E27FC236}">
                                      <a16:creationId xmlns:a16="http://schemas.microsoft.com/office/drawing/2014/main" id="{7134B2FC-9636-456A-AD50-0C091C5503D1}"/>
                                    </a:ext>
                                  </a:extLst>
                                </p:cNvPr>
                                <p:cNvGrpSpPr>
                                  <a:grpSpLocks/>
                                </p:cNvGrpSpPr>
                                <p:nvPr/>
                              </p:nvGrpSpPr>
                              <p:grpSpPr bwMode="auto">
                                <a:xfrm>
                                  <a:off x="2150" y="1667"/>
                                  <a:ext cx="188" cy="243"/>
                                  <a:chOff x="2150" y="1667"/>
                                  <a:chExt cx="188" cy="243"/>
                                </a:xfrm>
                              </p:grpSpPr>
                              <p:grpSp>
                                <p:nvGrpSpPr>
                                  <p:cNvPr id="530" name="Group 82">
                                    <a:extLst>
                                      <a:ext uri="{FF2B5EF4-FFF2-40B4-BE49-F238E27FC236}">
                                        <a16:creationId xmlns:a16="http://schemas.microsoft.com/office/drawing/2014/main" id="{10A577A4-0B71-4F24-96C6-34C7B8856CCB}"/>
                                      </a:ext>
                                    </a:extLst>
                                  </p:cNvPr>
                                  <p:cNvGrpSpPr>
                                    <a:grpSpLocks/>
                                  </p:cNvGrpSpPr>
                                  <p:nvPr/>
                                </p:nvGrpSpPr>
                                <p:grpSpPr bwMode="auto">
                                  <a:xfrm>
                                    <a:off x="2150" y="1667"/>
                                    <a:ext cx="188" cy="243"/>
                                    <a:chOff x="2150" y="1667"/>
                                    <a:chExt cx="188" cy="243"/>
                                  </a:xfrm>
                                </p:grpSpPr>
                                <p:grpSp>
                                  <p:nvGrpSpPr>
                                    <p:cNvPr id="536" name="Group 83">
                                      <a:extLst>
                                        <a:ext uri="{FF2B5EF4-FFF2-40B4-BE49-F238E27FC236}">
                                          <a16:creationId xmlns:a16="http://schemas.microsoft.com/office/drawing/2014/main" id="{6C99BF11-DA36-4834-A8F2-4CC7BD27E361}"/>
                                        </a:ext>
                                      </a:extLst>
                                    </p:cNvPr>
                                    <p:cNvGrpSpPr>
                                      <a:grpSpLocks/>
                                    </p:cNvGrpSpPr>
                                    <p:nvPr/>
                                  </p:nvGrpSpPr>
                                  <p:grpSpPr bwMode="auto">
                                    <a:xfrm>
                                      <a:off x="2150" y="1667"/>
                                      <a:ext cx="188" cy="243"/>
                                      <a:chOff x="2150" y="1667"/>
                                      <a:chExt cx="188" cy="243"/>
                                    </a:xfrm>
                                  </p:grpSpPr>
                                  <p:sp>
                                    <p:nvSpPr>
                                      <p:cNvPr id="538" name="Freeform 84">
                                        <a:extLst>
                                          <a:ext uri="{FF2B5EF4-FFF2-40B4-BE49-F238E27FC236}">
                                            <a16:creationId xmlns:a16="http://schemas.microsoft.com/office/drawing/2014/main" id="{E6C33B18-1BD5-42EE-B17B-8ADA03269791}"/>
                                          </a:ext>
                                        </a:extLst>
                                      </p:cNvPr>
                                      <p:cNvSpPr>
                                        <a:spLocks/>
                                      </p:cNvSpPr>
                                      <p:nvPr/>
                                    </p:nvSpPr>
                                    <p:spPr bwMode="auto">
                                      <a:xfrm>
                                        <a:off x="2150" y="1667"/>
                                        <a:ext cx="188" cy="243"/>
                                      </a:xfrm>
                                      <a:custGeom>
                                        <a:avLst/>
                                        <a:gdLst>
                                          <a:gd name="T0" fmla="*/ 1 w 939"/>
                                          <a:gd name="T1" fmla="*/ 9 h 1215"/>
                                          <a:gd name="T2" fmla="*/ 2 w 939"/>
                                          <a:gd name="T3" fmla="*/ 7 h 1215"/>
                                          <a:gd name="T4" fmla="*/ 4 w 939"/>
                                          <a:gd name="T5" fmla="*/ 5 h 1215"/>
                                          <a:gd name="T6" fmla="*/ 7 w 939"/>
                                          <a:gd name="T7" fmla="*/ 2 h 1215"/>
                                          <a:gd name="T8" fmla="*/ 9 w 939"/>
                                          <a:gd name="T9" fmla="*/ 1 h 1215"/>
                                          <a:gd name="T10" fmla="*/ 13 w 939"/>
                                          <a:gd name="T11" fmla="*/ 0 h 1215"/>
                                          <a:gd name="T12" fmla="*/ 17 w 939"/>
                                          <a:gd name="T13" fmla="*/ 0 h 1215"/>
                                          <a:gd name="T14" fmla="*/ 20 w 939"/>
                                          <a:gd name="T15" fmla="*/ 1 h 1215"/>
                                          <a:gd name="T16" fmla="*/ 23 w 939"/>
                                          <a:gd name="T17" fmla="*/ 3 h 1215"/>
                                          <a:gd name="T18" fmla="*/ 25 w 939"/>
                                          <a:gd name="T19" fmla="*/ 5 h 1215"/>
                                          <a:gd name="T20" fmla="*/ 26 w 939"/>
                                          <a:gd name="T21" fmla="*/ 8 h 1215"/>
                                          <a:gd name="T22" fmla="*/ 26 w 939"/>
                                          <a:gd name="T23" fmla="*/ 11 h 1215"/>
                                          <a:gd name="T24" fmla="*/ 25 w 939"/>
                                          <a:gd name="T25" fmla="*/ 14 h 1215"/>
                                          <a:gd name="T26" fmla="*/ 24 w 939"/>
                                          <a:gd name="T27" fmla="*/ 16 h 1215"/>
                                          <a:gd name="T28" fmla="*/ 23 w 939"/>
                                          <a:gd name="T29" fmla="*/ 19 h 1215"/>
                                          <a:gd name="T30" fmla="*/ 24 w 939"/>
                                          <a:gd name="T31" fmla="*/ 19 h 1215"/>
                                          <a:gd name="T32" fmla="*/ 25 w 939"/>
                                          <a:gd name="T33" fmla="*/ 18 h 1215"/>
                                          <a:gd name="T34" fmla="*/ 26 w 939"/>
                                          <a:gd name="T35" fmla="*/ 15 h 1215"/>
                                          <a:gd name="T36" fmla="*/ 27 w 939"/>
                                          <a:gd name="T37" fmla="*/ 13 h 1215"/>
                                          <a:gd name="T38" fmla="*/ 28 w 939"/>
                                          <a:gd name="T39" fmla="*/ 14 h 1215"/>
                                          <a:gd name="T40" fmla="*/ 30 w 939"/>
                                          <a:gd name="T41" fmla="*/ 16 h 1215"/>
                                          <a:gd name="T42" fmla="*/ 31 w 939"/>
                                          <a:gd name="T43" fmla="*/ 19 h 1215"/>
                                          <a:gd name="T44" fmla="*/ 32 w 939"/>
                                          <a:gd name="T45" fmla="*/ 21 h 1215"/>
                                          <a:gd name="T46" fmla="*/ 33 w 939"/>
                                          <a:gd name="T47" fmla="*/ 23 h 1215"/>
                                          <a:gd name="T48" fmla="*/ 32 w 939"/>
                                          <a:gd name="T49" fmla="*/ 26 h 1215"/>
                                          <a:gd name="T50" fmla="*/ 33 w 939"/>
                                          <a:gd name="T51" fmla="*/ 28 h 1215"/>
                                          <a:gd name="T52" fmla="*/ 35 w 939"/>
                                          <a:gd name="T53" fmla="*/ 32 h 1215"/>
                                          <a:gd name="T54" fmla="*/ 36 w 939"/>
                                          <a:gd name="T55" fmla="*/ 34 h 1215"/>
                                          <a:gd name="T56" fmla="*/ 37 w 939"/>
                                          <a:gd name="T57" fmla="*/ 38 h 1215"/>
                                          <a:gd name="T58" fmla="*/ 37 w 939"/>
                                          <a:gd name="T59" fmla="*/ 41 h 1215"/>
                                          <a:gd name="T60" fmla="*/ 38 w 939"/>
                                          <a:gd name="T61" fmla="*/ 46 h 1215"/>
                                          <a:gd name="T62" fmla="*/ 37 w 939"/>
                                          <a:gd name="T63" fmla="*/ 48 h 1215"/>
                                          <a:gd name="T64" fmla="*/ 35 w 939"/>
                                          <a:gd name="T65" fmla="*/ 48 h 1215"/>
                                          <a:gd name="T66" fmla="*/ 32 w 939"/>
                                          <a:gd name="T67" fmla="*/ 47 h 1215"/>
                                          <a:gd name="T68" fmla="*/ 29 w 939"/>
                                          <a:gd name="T69" fmla="*/ 44 h 1215"/>
                                          <a:gd name="T70" fmla="*/ 25 w 939"/>
                                          <a:gd name="T71" fmla="*/ 40 h 1215"/>
                                          <a:gd name="T72" fmla="*/ 21 w 939"/>
                                          <a:gd name="T73" fmla="*/ 36 h 1215"/>
                                          <a:gd name="T74" fmla="*/ 15 w 939"/>
                                          <a:gd name="T75" fmla="*/ 30 h 1215"/>
                                          <a:gd name="T76" fmla="*/ 12 w 939"/>
                                          <a:gd name="T77" fmla="*/ 26 h 1215"/>
                                          <a:gd name="T78" fmla="*/ 11 w 939"/>
                                          <a:gd name="T79" fmla="*/ 24 h 1215"/>
                                          <a:gd name="T80" fmla="*/ 12 w 939"/>
                                          <a:gd name="T81" fmla="*/ 23 h 1215"/>
                                          <a:gd name="T82" fmla="*/ 15 w 939"/>
                                          <a:gd name="T83" fmla="*/ 22 h 1215"/>
                                          <a:gd name="T84" fmla="*/ 17 w 939"/>
                                          <a:gd name="T85" fmla="*/ 21 h 1215"/>
                                          <a:gd name="T86" fmla="*/ 18 w 939"/>
                                          <a:gd name="T87" fmla="*/ 20 h 1215"/>
                                          <a:gd name="T88" fmla="*/ 17 w 939"/>
                                          <a:gd name="T89" fmla="*/ 20 h 1215"/>
                                          <a:gd name="T90" fmla="*/ 14 w 939"/>
                                          <a:gd name="T91" fmla="*/ 20 h 1215"/>
                                          <a:gd name="T92" fmla="*/ 12 w 939"/>
                                          <a:gd name="T93" fmla="*/ 22 h 1215"/>
                                          <a:gd name="T94" fmla="*/ 9 w 939"/>
                                          <a:gd name="T95" fmla="*/ 23 h 1215"/>
                                          <a:gd name="T96" fmla="*/ 7 w 939"/>
                                          <a:gd name="T97" fmla="*/ 22 h 1215"/>
                                          <a:gd name="T98" fmla="*/ 6 w 939"/>
                                          <a:gd name="T99" fmla="*/ 21 h 1215"/>
                                          <a:gd name="T100" fmla="*/ 4 w 939"/>
                                          <a:gd name="T101" fmla="*/ 19 h 1215"/>
                                          <a:gd name="T102" fmla="*/ 2 w 939"/>
                                          <a:gd name="T103" fmla="*/ 16 h 1215"/>
                                          <a:gd name="T104" fmla="*/ 1 w 939"/>
                                          <a:gd name="T105" fmla="*/ 14 h 1215"/>
                                          <a:gd name="T106" fmla="*/ 0 w 939"/>
                                          <a:gd name="T107" fmla="*/ 12 h 121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39"/>
                                          <a:gd name="T163" fmla="*/ 0 h 1215"/>
                                          <a:gd name="T164" fmla="*/ 939 w 939"/>
                                          <a:gd name="T165" fmla="*/ 1215 h 121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39" h="1215">
                                            <a:moveTo>
                                              <a:pt x="2" y="270"/>
                                            </a:moveTo>
                                            <a:lnTo>
                                              <a:pt x="10" y="248"/>
                                            </a:lnTo>
                                            <a:lnTo>
                                              <a:pt x="20" y="228"/>
                                            </a:lnTo>
                                            <a:lnTo>
                                              <a:pt x="32" y="206"/>
                                            </a:lnTo>
                                            <a:lnTo>
                                              <a:pt x="45" y="191"/>
                                            </a:lnTo>
                                            <a:lnTo>
                                              <a:pt x="58" y="178"/>
                                            </a:lnTo>
                                            <a:lnTo>
                                              <a:pt x="75" y="160"/>
                                            </a:lnTo>
                                            <a:lnTo>
                                              <a:pt x="95" y="137"/>
                                            </a:lnTo>
                                            <a:lnTo>
                                              <a:pt x="110" y="116"/>
                                            </a:lnTo>
                                            <a:lnTo>
                                              <a:pt x="126" y="96"/>
                                            </a:lnTo>
                                            <a:lnTo>
                                              <a:pt x="143" y="80"/>
                                            </a:lnTo>
                                            <a:lnTo>
                                              <a:pt x="164" y="62"/>
                                            </a:lnTo>
                                            <a:lnTo>
                                              <a:pt x="184" y="47"/>
                                            </a:lnTo>
                                            <a:lnTo>
                                              <a:pt x="205" y="34"/>
                                            </a:lnTo>
                                            <a:lnTo>
                                              <a:pt x="231" y="21"/>
                                            </a:lnTo>
                                            <a:lnTo>
                                              <a:pt x="259" y="11"/>
                                            </a:lnTo>
                                            <a:lnTo>
                                              <a:pt x="288" y="4"/>
                                            </a:lnTo>
                                            <a:lnTo>
                                              <a:pt x="324" y="1"/>
                                            </a:lnTo>
                                            <a:lnTo>
                                              <a:pt x="358" y="0"/>
                                            </a:lnTo>
                                            <a:lnTo>
                                              <a:pt x="385" y="2"/>
                                            </a:lnTo>
                                            <a:lnTo>
                                              <a:pt x="413" y="6"/>
                                            </a:lnTo>
                                            <a:lnTo>
                                              <a:pt x="439" y="11"/>
                                            </a:lnTo>
                                            <a:lnTo>
                                              <a:pt x="471" y="19"/>
                                            </a:lnTo>
                                            <a:lnTo>
                                              <a:pt x="499" y="32"/>
                                            </a:lnTo>
                                            <a:lnTo>
                                              <a:pt x="521" y="43"/>
                                            </a:lnTo>
                                            <a:lnTo>
                                              <a:pt x="546" y="56"/>
                                            </a:lnTo>
                                            <a:lnTo>
                                              <a:pt x="565" y="74"/>
                                            </a:lnTo>
                                            <a:lnTo>
                                              <a:pt x="584" y="93"/>
                                            </a:lnTo>
                                            <a:lnTo>
                                              <a:pt x="599" y="112"/>
                                            </a:lnTo>
                                            <a:lnTo>
                                              <a:pt x="616" y="135"/>
                                            </a:lnTo>
                                            <a:lnTo>
                                              <a:pt x="631" y="158"/>
                                            </a:lnTo>
                                            <a:lnTo>
                                              <a:pt x="640" y="179"/>
                                            </a:lnTo>
                                            <a:lnTo>
                                              <a:pt x="646" y="206"/>
                                            </a:lnTo>
                                            <a:lnTo>
                                              <a:pt x="651" y="231"/>
                                            </a:lnTo>
                                            <a:lnTo>
                                              <a:pt x="654" y="250"/>
                                            </a:lnTo>
                                            <a:lnTo>
                                              <a:pt x="653" y="271"/>
                                            </a:lnTo>
                                            <a:lnTo>
                                              <a:pt x="648" y="286"/>
                                            </a:lnTo>
                                            <a:lnTo>
                                              <a:pt x="638" y="310"/>
                                            </a:lnTo>
                                            <a:lnTo>
                                              <a:pt x="624" y="339"/>
                                            </a:lnTo>
                                            <a:lnTo>
                                              <a:pt x="611" y="365"/>
                                            </a:lnTo>
                                            <a:lnTo>
                                              <a:pt x="601" y="386"/>
                                            </a:lnTo>
                                            <a:lnTo>
                                              <a:pt x="594" y="409"/>
                                            </a:lnTo>
                                            <a:lnTo>
                                              <a:pt x="586" y="433"/>
                                            </a:lnTo>
                                            <a:lnTo>
                                              <a:pt x="580" y="454"/>
                                            </a:lnTo>
                                            <a:lnTo>
                                              <a:pt x="577" y="465"/>
                                            </a:lnTo>
                                            <a:lnTo>
                                              <a:pt x="578" y="473"/>
                                            </a:lnTo>
                                            <a:lnTo>
                                              <a:pt x="583" y="476"/>
                                            </a:lnTo>
                                            <a:lnTo>
                                              <a:pt x="590" y="476"/>
                                            </a:lnTo>
                                            <a:lnTo>
                                              <a:pt x="596" y="470"/>
                                            </a:lnTo>
                                            <a:lnTo>
                                              <a:pt x="603" y="459"/>
                                            </a:lnTo>
                                            <a:lnTo>
                                              <a:pt x="612" y="439"/>
                                            </a:lnTo>
                                            <a:lnTo>
                                              <a:pt x="625" y="411"/>
                                            </a:lnTo>
                                            <a:lnTo>
                                              <a:pt x="640" y="385"/>
                                            </a:lnTo>
                                            <a:lnTo>
                                              <a:pt x="654" y="363"/>
                                            </a:lnTo>
                                            <a:lnTo>
                                              <a:pt x="668" y="343"/>
                                            </a:lnTo>
                                            <a:lnTo>
                                              <a:pt x="676" y="334"/>
                                            </a:lnTo>
                                            <a:lnTo>
                                              <a:pt x="684" y="329"/>
                                            </a:lnTo>
                                            <a:lnTo>
                                              <a:pt x="694" y="327"/>
                                            </a:lnTo>
                                            <a:lnTo>
                                              <a:pt x="701" y="333"/>
                                            </a:lnTo>
                                            <a:lnTo>
                                              <a:pt x="711" y="351"/>
                                            </a:lnTo>
                                            <a:lnTo>
                                              <a:pt x="720" y="367"/>
                                            </a:lnTo>
                                            <a:lnTo>
                                              <a:pt x="731" y="389"/>
                                            </a:lnTo>
                                            <a:lnTo>
                                              <a:pt x="743" y="410"/>
                                            </a:lnTo>
                                            <a:lnTo>
                                              <a:pt x="753" y="429"/>
                                            </a:lnTo>
                                            <a:lnTo>
                                              <a:pt x="761" y="450"/>
                                            </a:lnTo>
                                            <a:lnTo>
                                              <a:pt x="770" y="469"/>
                                            </a:lnTo>
                                            <a:lnTo>
                                              <a:pt x="778" y="491"/>
                                            </a:lnTo>
                                            <a:lnTo>
                                              <a:pt x="792" y="505"/>
                                            </a:lnTo>
                                            <a:lnTo>
                                              <a:pt x="808" y="524"/>
                                            </a:lnTo>
                                            <a:lnTo>
                                              <a:pt x="820" y="541"/>
                                            </a:lnTo>
                                            <a:lnTo>
                                              <a:pt x="823" y="561"/>
                                            </a:lnTo>
                                            <a:lnTo>
                                              <a:pt x="821" y="581"/>
                                            </a:lnTo>
                                            <a:lnTo>
                                              <a:pt x="817" y="608"/>
                                            </a:lnTo>
                                            <a:lnTo>
                                              <a:pt x="812" y="633"/>
                                            </a:lnTo>
                                            <a:lnTo>
                                              <a:pt x="807" y="659"/>
                                            </a:lnTo>
                                            <a:lnTo>
                                              <a:pt x="817" y="675"/>
                                            </a:lnTo>
                                            <a:lnTo>
                                              <a:pt x="827" y="691"/>
                                            </a:lnTo>
                                            <a:lnTo>
                                              <a:pt x="836" y="709"/>
                                            </a:lnTo>
                                            <a:lnTo>
                                              <a:pt x="847" y="729"/>
                                            </a:lnTo>
                                            <a:lnTo>
                                              <a:pt x="863" y="762"/>
                                            </a:lnTo>
                                            <a:lnTo>
                                              <a:pt x="877" y="790"/>
                                            </a:lnTo>
                                            <a:lnTo>
                                              <a:pt x="893" y="817"/>
                                            </a:lnTo>
                                            <a:lnTo>
                                              <a:pt x="905" y="843"/>
                                            </a:lnTo>
                                            <a:lnTo>
                                              <a:pt x="911" y="861"/>
                                            </a:lnTo>
                                            <a:lnTo>
                                              <a:pt x="917" y="888"/>
                                            </a:lnTo>
                                            <a:lnTo>
                                              <a:pt x="922" y="918"/>
                                            </a:lnTo>
                                            <a:lnTo>
                                              <a:pt x="927" y="940"/>
                                            </a:lnTo>
                                            <a:lnTo>
                                              <a:pt x="933" y="971"/>
                                            </a:lnTo>
                                            <a:lnTo>
                                              <a:pt x="935" y="1002"/>
                                            </a:lnTo>
                                            <a:lnTo>
                                              <a:pt x="934" y="1023"/>
                                            </a:lnTo>
                                            <a:lnTo>
                                              <a:pt x="934" y="1047"/>
                                            </a:lnTo>
                                            <a:lnTo>
                                              <a:pt x="935" y="1096"/>
                                            </a:lnTo>
                                            <a:lnTo>
                                              <a:pt x="939" y="1153"/>
                                            </a:lnTo>
                                            <a:lnTo>
                                              <a:pt x="938" y="1179"/>
                                            </a:lnTo>
                                            <a:lnTo>
                                              <a:pt x="935" y="1196"/>
                                            </a:lnTo>
                                            <a:lnTo>
                                              <a:pt x="924" y="1206"/>
                                            </a:lnTo>
                                            <a:lnTo>
                                              <a:pt x="906" y="1214"/>
                                            </a:lnTo>
                                            <a:lnTo>
                                              <a:pt x="888" y="1215"/>
                                            </a:lnTo>
                                            <a:lnTo>
                                              <a:pt x="873" y="1208"/>
                                            </a:lnTo>
                                            <a:lnTo>
                                              <a:pt x="862" y="1199"/>
                                            </a:lnTo>
                                            <a:lnTo>
                                              <a:pt x="833" y="1181"/>
                                            </a:lnTo>
                                            <a:lnTo>
                                              <a:pt x="806" y="1167"/>
                                            </a:lnTo>
                                            <a:lnTo>
                                              <a:pt x="779" y="1155"/>
                                            </a:lnTo>
                                            <a:lnTo>
                                              <a:pt x="758" y="1136"/>
                                            </a:lnTo>
                                            <a:lnTo>
                                              <a:pt x="721" y="1103"/>
                                            </a:lnTo>
                                            <a:lnTo>
                                              <a:pt x="687" y="1069"/>
                                            </a:lnTo>
                                            <a:lnTo>
                                              <a:pt x="653" y="1038"/>
                                            </a:lnTo>
                                            <a:lnTo>
                                              <a:pt x="621" y="1002"/>
                                            </a:lnTo>
                                            <a:lnTo>
                                              <a:pt x="582" y="954"/>
                                            </a:lnTo>
                                            <a:lnTo>
                                              <a:pt x="553" y="918"/>
                                            </a:lnTo>
                                            <a:lnTo>
                                              <a:pt x="520" y="888"/>
                                            </a:lnTo>
                                            <a:lnTo>
                                              <a:pt x="481" y="847"/>
                                            </a:lnTo>
                                            <a:lnTo>
                                              <a:pt x="441" y="806"/>
                                            </a:lnTo>
                                            <a:lnTo>
                                              <a:pt x="385" y="754"/>
                                            </a:lnTo>
                                            <a:lnTo>
                                              <a:pt x="334" y="711"/>
                                            </a:lnTo>
                                            <a:lnTo>
                                              <a:pt x="310" y="684"/>
                                            </a:lnTo>
                                            <a:lnTo>
                                              <a:pt x="291" y="662"/>
                                            </a:lnTo>
                                            <a:lnTo>
                                              <a:pt x="280" y="643"/>
                                            </a:lnTo>
                                            <a:lnTo>
                                              <a:pt x="271" y="619"/>
                                            </a:lnTo>
                                            <a:lnTo>
                                              <a:pt x="270" y="607"/>
                                            </a:lnTo>
                                            <a:lnTo>
                                              <a:pt x="275" y="599"/>
                                            </a:lnTo>
                                            <a:lnTo>
                                              <a:pt x="287" y="590"/>
                                            </a:lnTo>
                                            <a:lnTo>
                                              <a:pt x="306" y="576"/>
                                            </a:lnTo>
                                            <a:lnTo>
                                              <a:pt x="327" y="562"/>
                                            </a:lnTo>
                                            <a:lnTo>
                                              <a:pt x="347" y="548"/>
                                            </a:lnTo>
                                            <a:lnTo>
                                              <a:pt x="363" y="538"/>
                                            </a:lnTo>
                                            <a:lnTo>
                                              <a:pt x="381" y="531"/>
                                            </a:lnTo>
                                            <a:lnTo>
                                              <a:pt x="402" y="524"/>
                                            </a:lnTo>
                                            <a:lnTo>
                                              <a:pt x="422" y="517"/>
                                            </a:lnTo>
                                            <a:lnTo>
                                              <a:pt x="443" y="510"/>
                                            </a:lnTo>
                                            <a:lnTo>
                                              <a:pt x="457" y="504"/>
                                            </a:lnTo>
                                            <a:lnTo>
                                              <a:pt x="459" y="498"/>
                                            </a:lnTo>
                                            <a:lnTo>
                                              <a:pt x="454" y="491"/>
                                            </a:lnTo>
                                            <a:lnTo>
                                              <a:pt x="445" y="489"/>
                                            </a:lnTo>
                                            <a:lnTo>
                                              <a:pt x="422" y="492"/>
                                            </a:lnTo>
                                            <a:lnTo>
                                              <a:pt x="398" y="496"/>
                                            </a:lnTo>
                                            <a:lnTo>
                                              <a:pt x="369" y="502"/>
                                            </a:lnTo>
                                            <a:lnTo>
                                              <a:pt x="340" y="510"/>
                                            </a:lnTo>
                                            <a:lnTo>
                                              <a:pt x="327" y="515"/>
                                            </a:lnTo>
                                            <a:lnTo>
                                              <a:pt x="311" y="527"/>
                                            </a:lnTo>
                                            <a:lnTo>
                                              <a:pt x="292" y="541"/>
                                            </a:lnTo>
                                            <a:lnTo>
                                              <a:pt x="268" y="562"/>
                                            </a:lnTo>
                                            <a:lnTo>
                                              <a:pt x="254" y="565"/>
                                            </a:lnTo>
                                            <a:lnTo>
                                              <a:pt x="232" y="567"/>
                                            </a:lnTo>
                                            <a:lnTo>
                                              <a:pt x="211" y="568"/>
                                            </a:lnTo>
                                            <a:lnTo>
                                              <a:pt x="197" y="564"/>
                                            </a:lnTo>
                                            <a:lnTo>
                                              <a:pt x="182" y="557"/>
                                            </a:lnTo>
                                            <a:lnTo>
                                              <a:pt x="162" y="549"/>
                                            </a:lnTo>
                                            <a:lnTo>
                                              <a:pt x="152" y="539"/>
                                            </a:lnTo>
                                            <a:lnTo>
                                              <a:pt x="141" y="523"/>
                                            </a:lnTo>
                                            <a:lnTo>
                                              <a:pt x="129" y="504"/>
                                            </a:lnTo>
                                            <a:lnTo>
                                              <a:pt x="119" y="489"/>
                                            </a:lnTo>
                                            <a:lnTo>
                                              <a:pt x="98" y="468"/>
                                            </a:lnTo>
                                            <a:lnTo>
                                              <a:pt x="83" y="449"/>
                                            </a:lnTo>
                                            <a:lnTo>
                                              <a:pt x="61" y="428"/>
                                            </a:lnTo>
                                            <a:lnTo>
                                              <a:pt x="44" y="410"/>
                                            </a:lnTo>
                                            <a:lnTo>
                                              <a:pt x="33" y="398"/>
                                            </a:lnTo>
                                            <a:lnTo>
                                              <a:pt x="26" y="383"/>
                                            </a:lnTo>
                                            <a:lnTo>
                                              <a:pt x="18" y="362"/>
                                            </a:lnTo>
                                            <a:lnTo>
                                              <a:pt x="9" y="338"/>
                                            </a:lnTo>
                                            <a:lnTo>
                                              <a:pt x="4" y="314"/>
                                            </a:lnTo>
                                            <a:lnTo>
                                              <a:pt x="0" y="288"/>
                                            </a:lnTo>
                                            <a:lnTo>
                                              <a:pt x="2" y="270"/>
                                            </a:lnTo>
                                            <a:close/>
                                          </a:path>
                                        </a:pathLst>
                                      </a:custGeom>
                                      <a:solidFill>
                                        <a:srgbClr val="FF8080"/>
                                      </a:solidFill>
                                      <a:ln w="9525">
                                        <a:noFill/>
                                        <a:round/>
                                        <a:headEnd/>
                                        <a:tailEnd/>
                                      </a:ln>
                                    </p:spPr>
                                    <p:txBody>
                                      <a:bodyPr/>
                                      <a:lstStyle/>
                                      <a:p>
                                        <a:endParaRPr lang="cs-CZ"/>
                                      </a:p>
                                    </p:txBody>
                                  </p:sp>
                                  <p:grpSp>
                                    <p:nvGrpSpPr>
                                      <p:cNvPr id="539" name="Group 85">
                                        <a:extLst>
                                          <a:ext uri="{FF2B5EF4-FFF2-40B4-BE49-F238E27FC236}">
                                            <a16:creationId xmlns:a16="http://schemas.microsoft.com/office/drawing/2014/main" id="{AF57A7A2-1ACB-4AE0-B9D7-384B515B7BF6}"/>
                                          </a:ext>
                                        </a:extLst>
                                      </p:cNvPr>
                                      <p:cNvGrpSpPr>
                                        <a:grpSpLocks/>
                                      </p:cNvGrpSpPr>
                                      <p:nvPr/>
                                    </p:nvGrpSpPr>
                                    <p:grpSpPr bwMode="auto">
                                      <a:xfrm>
                                        <a:off x="2150" y="1667"/>
                                        <a:ext cx="188" cy="242"/>
                                        <a:chOff x="2150" y="1667"/>
                                        <a:chExt cx="188" cy="242"/>
                                      </a:xfrm>
                                    </p:grpSpPr>
                                    <p:sp>
                                      <p:nvSpPr>
                                        <p:cNvPr id="540" name="Freeform 86">
                                          <a:extLst>
                                            <a:ext uri="{FF2B5EF4-FFF2-40B4-BE49-F238E27FC236}">
                                              <a16:creationId xmlns:a16="http://schemas.microsoft.com/office/drawing/2014/main" id="{E4D01375-5BEE-4235-93B9-7716A8233F50}"/>
                                            </a:ext>
                                          </a:extLst>
                                        </p:cNvPr>
                                        <p:cNvSpPr>
                                          <a:spLocks/>
                                        </p:cNvSpPr>
                                        <p:nvPr/>
                                      </p:nvSpPr>
                                      <p:spPr bwMode="auto">
                                        <a:xfrm>
                                          <a:off x="2204" y="1732"/>
                                          <a:ext cx="134" cy="177"/>
                                        </a:xfrm>
                                        <a:custGeom>
                                          <a:avLst/>
                                          <a:gdLst>
                                            <a:gd name="T0" fmla="*/ 15 w 668"/>
                                            <a:gd name="T1" fmla="*/ 3 h 887"/>
                                            <a:gd name="T2" fmla="*/ 15 w 668"/>
                                            <a:gd name="T3" fmla="*/ 2 h 887"/>
                                            <a:gd name="T4" fmla="*/ 16 w 668"/>
                                            <a:gd name="T5" fmla="*/ 0 h 887"/>
                                            <a:gd name="T6" fmla="*/ 17 w 668"/>
                                            <a:gd name="T7" fmla="*/ 0 h 887"/>
                                            <a:gd name="T8" fmla="*/ 18 w 668"/>
                                            <a:gd name="T9" fmla="*/ 2 h 887"/>
                                            <a:gd name="T10" fmla="*/ 20 w 668"/>
                                            <a:gd name="T11" fmla="*/ 5 h 887"/>
                                            <a:gd name="T12" fmla="*/ 21 w 668"/>
                                            <a:gd name="T13" fmla="*/ 7 h 887"/>
                                            <a:gd name="T14" fmla="*/ 22 w 668"/>
                                            <a:gd name="T15" fmla="*/ 9 h 887"/>
                                            <a:gd name="T16" fmla="*/ 22 w 668"/>
                                            <a:gd name="T17" fmla="*/ 12 h 887"/>
                                            <a:gd name="T18" fmla="*/ 22 w 668"/>
                                            <a:gd name="T19" fmla="*/ 14 h 887"/>
                                            <a:gd name="T20" fmla="*/ 24 w 668"/>
                                            <a:gd name="T21" fmla="*/ 17 h 887"/>
                                            <a:gd name="T22" fmla="*/ 25 w 668"/>
                                            <a:gd name="T23" fmla="*/ 21 h 887"/>
                                            <a:gd name="T24" fmla="*/ 26 w 668"/>
                                            <a:gd name="T25" fmla="*/ 24 h 887"/>
                                            <a:gd name="T26" fmla="*/ 27 w 668"/>
                                            <a:gd name="T27" fmla="*/ 27 h 887"/>
                                            <a:gd name="T28" fmla="*/ 27 w 668"/>
                                            <a:gd name="T29" fmla="*/ 31 h 887"/>
                                            <a:gd name="T30" fmla="*/ 27 w 668"/>
                                            <a:gd name="T31" fmla="*/ 35 h 887"/>
                                            <a:gd name="T32" fmla="*/ 25 w 668"/>
                                            <a:gd name="T33" fmla="*/ 35 h 887"/>
                                            <a:gd name="T34" fmla="*/ 23 w 668"/>
                                            <a:gd name="T35" fmla="*/ 34 h 887"/>
                                            <a:gd name="T36" fmla="*/ 20 w 668"/>
                                            <a:gd name="T37" fmla="*/ 32 h 887"/>
                                            <a:gd name="T38" fmla="*/ 15 w 668"/>
                                            <a:gd name="T39" fmla="*/ 28 h 887"/>
                                            <a:gd name="T40" fmla="*/ 11 w 668"/>
                                            <a:gd name="T41" fmla="*/ 24 h 887"/>
                                            <a:gd name="T42" fmla="*/ 7 w 668"/>
                                            <a:gd name="T43" fmla="*/ 19 h 887"/>
                                            <a:gd name="T44" fmla="*/ 2 w 668"/>
                                            <a:gd name="T45" fmla="*/ 14 h 887"/>
                                            <a:gd name="T46" fmla="*/ 0 w 668"/>
                                            <a:gd name="T47" fmla="*/ 12 h 887"/>
                                            <a:gd name="T48" fmla="*/ 1 w 668"/>
                                            <a:gd name="T49" fmla="*/ 10 h 887"/>
                                            <a:gd name="T50" fmla="*/ 3 w 668"/>
                                            <a:gd name="T51" fmla="*/ 9 h 887"/>
                                            <a:gd name="T52" fmla="*/ 3 w 668"/>
                                            <a:gd name="T53" fmla="*/ 10 h 887"/>
                                            <a:gd name="T54" fmla="*/ 2 w 668"/>
                                            <a:gd name="T55" fmla="*/ 12 h 887"/>
                                            <a:gd name="T56" fmla="*/ 4 w 668"/>
                                            <a:gd name="T57" fmla="*/ 15 h 887"/>
                                            <a:gd name="T58" fmla="*/ 7 w 668"/>
                                            <a:gd name="T59" fmla="*/ 17 h 887"/>
                                            <a:gd name="T60" fmla="*/ 10 w 668"/>
                                            <a:gd name="T61" fmla="*/ 20 h 887"/>
                                            <a:gd name="T62" fmla="*/ 12 w 668"/>
                                            <a:gd name="T63" fmla="*/ 22 h 887"/>
                                            <a:gd name="T64" fmla="*/ 14 w 668"/>
                                            <a:gd name="T65" fmla="*/ 25 h 887"/>
                                            <a:gd name="T66" fmla="*/ 17 w 668"/>
                                            <a:gd name="T67" fmla="*/ 28 h 887"/>
                                            <a:gd name="T68" fmla="*/ 20 w 668"/>
                                            <a:gd name="T69" fmla="*/ 30 h 887"/>
                                            <a:gd name="T70" fmla="*/ 22 w 668"/>
                                            <a:gd name="T71" fmla="*/ 32 h 887"/>
                                            <a:gd name="T72" fmla="*/ 24 w 668"/>
                                            <a:gd name="T73" fmla="*/ 32 h 887"/>
                                            <a:gd name="T74" fmla="*/ 25 w 668"/>
                                            <a:gd name="T75" fmla="*/ 31 h 887"/>
                                            <a:gd name="T76" fmla="*/ 25 w 668"/>
                                            <a:gd name="T77" fmla="*/ 28 h 887"/>
                                            <a:gd name="T78" fmla="*/ 24 w 668"/>
                                            <a:gd name="T79" fmla="*/ 25 h 887"/>
                                            <a:gd name="T80" fmla="*/ 24 w 668"/>
                                            <a:gd name="T81" fmla="*/ 22 h 887"/>
                                            <a:gd name="T82" fmla="*/ 23 w 668"/>
                                            <a:gd name="T83" fmla="*/ 19 h 887"/>
                                            <a:gd name="T84" fmla="*/ 21 w 668"/>
                                            <a:gd name="T85" fmla="*/ 17 h 887"/>
                                            <a:gd name="T86" fmla="*/ 20 w 668"/>
                                            <a:gd name="T87" fmla="*/ 14 h 887"/>
                                            <a:gd name="T88" fmla="*/ 20 w 668"/>
                                            <a:gd name="T89" fmla="*/ 12 h 887"/>
                                            <a:gd name="T90" fmla="*/ 20 w 668"/>
                                            <a:gd name="T91" fmla="*/ 10 h 887"/>
                                            <a:gd name="T92" fmla="*/ 20 w 668"/>
                                            <a:gd name="T93" fmla="*/ 8 h 887"/>
                                            <a:gd name="T94" fmla="*/ 18 w 668"/>
                                            <a:gd name="T95" fmla="*/ 4 h 887"/>
                                            <a:gd name="T96" fmla="*/ 17 w 668"/>
                                            <a:gd name="T97" fmla="*/ 2 h 88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68"/>
                                            <a:gd name="T148" fmla="*/ 0 h 887"/>
                                            <a:gd name="T149" fmla="*/ 668 w 668"/>
                                            <a:gd name="T150" fmla="*/ 887 h 88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68" h="887">
                                              <a:moveTo>
                                                <a:pt x="408" y="53"/>
                                              </a:moveTo>
                                              <a:lnTo>
                                                <a:pt x="395" y="57"/>
                                              </a:lnTo>
                                              <a:lnTo>
                                                <a:pt x="379" y="68"/>
                                              </a:lnTo>
                                              <a:lnTo>
                                                <a:pt x="365" y="77"/>
                                              </a:lnTo>
                                              <a:lnTo>
                                                <a:pt x="354" y="84"/>
                                              </a:lnTo>
                                              <a:lnTo>
                                                <a:pt x="369" y="58"/>
                                              </a:lnTo>
                                              <a:lnTo>
                                                <a:pt x="383" y="36"/>
                                              </a:lnTo>
                                              <a:lnTo>
                                                <a:pt x="397" y="16"/>
                                              </a:lnTo>
                                              <a:lnTo>
                                                <a:pt x="405" y="7"/>
                                              </a:lnTo>
                                              <a:lnTo>
                                                <a:pt x="413" y="2"/>
                                              </a:lnTo>
                                              <a:lnTo>
                                                <a:pt x="423" y="0"/>
                                              </a:lnTo>
                                              <a:lnTo>
                                                <a:pt x="430" y="6"/>
                                              </a:lnTo>
                                              <a:lnTo>
                                                <a:pt x="441" y="24"/>
                                              </a:lnTo>
                                              <a:lnTo>
                                                <a:pt x="450" y="40"/>
                                              </a:lnTo>
                                              <a:lnTo>
                                                <a:pt x="461" y="62"/>
                                              </a:lnTo>
                                              <a:lnTo>
                                                <a:pt x="473" y="83"/>
                                              </a:lnTo>
                                              <a:lnTo>
                                                <a:pt x="483" y="102"/>
                                              </a:lnTo>
                                              <a:lnTo>
                                                <a:pt x="491" y="123"/>
                                              </a:lnTo>
                                              <a:lnTo>
                                                <a:pt x="500" y="142"/>
                                              </a:lnTo>
                                              <a:lnTo>
                                                <a:pt x="507" y="164"/>
                                              </a:lnTo>
                                              <a:lnTo>
                                                <a:pt x="521" y="178"/>
                                              </a:lnTo>
                                              <a:lnTo>
                                                <a:pt x="537" y="197"/>
                                              </a:lnTo>
                                              <a:lnTo>
                                                <a:pt x="549" y="214"/>
                                              </a:lnTo>
                                              <a:lnTo>
                                                <a:pt x="552" y="233"/>
                                              </a:lnTo>
                                              <a:lnTo>
                                                <a:pt x="550" y="253"/>
                                              </a:lnTo>
                                              <a:lnTo>
                                                <a:pt x="546" y="280"/>
                                              </a:lnTo>
                                              <a:lnTo>
                                                <a:pt x="541" y="305"/>
                                              </a:lnTo>
                                              <a:lnTo>
                                                <a:pt x="536" y="331"/>
                                              </a:lnTo>
                                              <a:lnTo>
                                                <a:pt x="546" y="347"/>
                                              </a:lnTo>
                                              <a:lnTo>
                                                <a:pt x="556" y="363"/>
                                              </a:lnTo>
                                              <a:lnTo>
                                                <a:pt x="565" y="381"/>
                                              </a:lnTo>
                                              <a:lnTo>
                                                <a:pt x="576" y="401"/>
                                              </a:lnTo>
                                              <a:lnTo>
                                                <a:pt x="592" y="434"/>
                                              </a:lnTo>
                                              <a:lnTo>
                                                <a:pt x="606" y="462"/>
                                              </a:lnTo>
                                              <a:lnTo>
                                                <a:pt x="622" y="489"/>
                                              </a:lnTo>
                                              <a:lnTo>
                                                <a:pt x="634" y="515"/>
                                              </a:lnTo>
                                              <a:lnTo>
                                                <a:pt x="640" y="533"/>
                                              </a:lnTo>
                                              <a:lnTo>
                                                <a:pt x="646" y="560"/>
                                              </a:lnTo>
                                              <a:lnTo>
                                                <a:pt x="651" y="591"/>
                                              </a:lnTo>
                                              <a:lnTo>
                                                <a:pt x="656" y="613"/>
                                              </a:lnTo>
                                              <a:lnTo>
                                                <a:pt x="662" y="644"/>
                                              </a:lnTo>
                                              <a:lnTo>
                                                <a:pt x="664" y="674"/>
                                              </a:lnTo>
                                              <a:lnTo>
                                                <a:pt x="663" y="695"/>
                                              </a:lnTo>
                                              <a:lnTo>
                                                <a:pt x="663" y="719"/>
                                              </a:lnTo>
                                              <a:lnTo>
                                                <a:pt x="664" y="768"/>
                                              </a:lnTo>
                                              <a:lnTo>
                                                <a:pt x="668" y="825"/>
                                              </a:lnTo>
                                              <a:lnTo>
                                                <a:pt x="667" y="851"/>
                                              </a:lnTo>
                                              <a:lnTo>
                                                <a:pt x="664" y="868"/>
                                              </a:lnTo>
                                              <a:lnTo>
                                                <a:pt x="653" y="878"/>
                                              </a:lnTo>
                                              <a:lnTo>
                                                <a:pt x="635" y="886"/>
                                              </a:lnTo>
                                              <a:lnTo>
                                                <a:pt x="617" y="887"/>
                                              </a:lnTo>
                                              <a:lnTo>
                                                <a:pt x="602" y="880"/>
                                              </a:lnTo>
                                              <a:lnTo>
                                                <a:pt x="591" y="871"/>
                                              </a:lnTo>
                                              <a:lnTo>
                                                <a:pt x="562" y="853"/>
                                              </a:lnTo>
                                              <a:lnTo>
                                                <a:pt x="535" y="839"/>
                                              </a:lnTo>
                                              <a:lnTo>
                                                <a:pt x="508" y="827"/>
                                              </a:lnTo>
                                              <a:lnTo>
                                                <a:pt x="488" y="808"/>
                                              </a:lnTo>
                                              <a:lnTo>
                                                <a:pt x="451" y="775"/>
                                              </a:lnTo>
                                              <a:lnTo>
                                                <a:pt x="416" y="741"/>
                                              </a:lnTo>
                                              <a:lnTo>
                                                <a:pt x="382" y="710"/>
                                              </a:lnTo>
                                              <a:lnTo>
                                                <a:pt x="350" y="674"/>
                                              </a:lnTo>
                                              <a:lnTo>
                                                <a:pt x="311" y="627"/>
                                              </a:lnTo>
                                              <a:lnTo>
                                                <a:pt x="282" y="591"/>
                                              </a:lnTo>
                                              <a:lnTo>
                                                <a:pt x="249" y="560"/>
                                              </a:lnTo>
                                              <a:lnTo>
                                                <a:pt x="210" y="519"/>
                                              </a:lnTo>
                                              <a:lnTo>
                                                <a:pt x="170" y="478"/>
                                              </a:lnTo>
                                              <a:lnTo>
                                                <a:pt x="115" y="426"/>
                                              </a:lnTo>
                                              <a:lnTo>
                                                <a:pt x="64" y="383"/>
                                              </a:lnTo>
                                              <a:lnTo>
                                                <a:pt x="40" y="356"/>
                                              </a:lnTo>
                                              <a:lnTo>
                                                <a:pt x="21" y="334"/>
                                              </a:lnTo>
                                              <a:lnTo>
                                                <a:pt x="10" y="315"/>
                                              </a:lnTo>
                                              <a:lnTo>
                                                <a:pt x="1" y="291"/>
                                              </a:lnTo>
                                              <a:lnTo>
                                                <a:pt x="0" y="279"/>
                                              </a:lnTo>
                                              <a:lnTo>
                                                <a:pt x="5" y="271"/>
                                              </a:lnTo>
                                              <a:lnTo>
                                                <a:pt x="17" y="262"/>
                                              </a:lnTo>
                                              <a:lnTo>
                                                <a:pt x="36" y="248"/>
                                              </a:lnTo>
                                              <a:lnTo>
                                                <a:pt x="57" y="234"/>
                                              </a:lnTo>
                                              <a:lnTo>
                                                <a:pt x="77" y="221"/>
                                              </a:lnTo>
                                              <a:lnTo>
                                                <a:pt x="93" y="211"/>
                                              </a:lnTo>
                                              <a:lnTo>
                                                <a:pt x="82" y="237"/>
                                              </a:lnTo>
                                              <a:lnTo>
                                                <a:pt x="71" y="258"/>
                                              </a:lnTo>
                                              <a:lnTo>
                                                <a:pt x="60" y="280"/>
                                              </a:lnTo>
                                              <a:lnTo>
                                                <a:pt x="54" y="295"/>
                                              </a:lnTo>
                                              <a:lnTo>
                                                <a:pt x="55" y="308"/>
                                              </a:lnTo>
                                              <a:lnTo>
                                                <a:pt x="62" y="325"/>
                                              </a:lnTo>
                                              <a:lnTo>
                                                <a:pt x="74" y="347"/>
                                              </a:lnTo>
                                              <a:lnTo>
                                                <a:pt x="91" y="366"/>
                                              </a:lnTo>
                                              <a:lnTo>
                                                <a:pt x="109" y="390"/>
                                              </a:lnTo>
                                              <a:lnTo>
                                                <a:pt x="138" y="411"/>
                                              </a:lnTo>
                                              <a:lnTo>
                                                <a:pt x="167" y="436"/>
                                              </a:lnTo>
                                              <a:lnTo>
                                                <a:pt x="190" y="455"/>
                                              </a:lnTo>
                                              <a:lnTo>
                                                <a:pt x="215" y="475"/>
                                              </a:lnTo>
                                              <a:lnTo>
                                                <a:pt x="239" y="495"/>
                                              </a:lnTo>
                                              <a:lnTo>
                                                <a:pt x="264" y="516"/>
                                              </a:lnTo>
                                              <a:lnTo>
                                                <a:pt x="284" y="541"/>
                                              </a:lnTo>
                                              <a:lnTo>
                                                <a:pt x="307" y="559"/>
                                              </a:lnTo>
                                              <a:lnTo>
                                                <a:pt x="322" y="577"/>
                                              </a:lnTo>
                                              <a:lnTo>
                                                <a:pt x="341" y="603"/>
                                              </a:lnTo>
                                              <a:lnTo>
                                                <a:pt x="358" y="628"/>
                                              </a:lnTo>
                                              <a:lnTo>
                                                <a:pt x="377" y="655"/>
                                              </a:lnTo>
                                              <a:lnTo>
                                                <a:pt x="397" y="678"/>
                                              </a:lnTo>
                                              <a:lnTo>
                                                <a:pt x="420" y="697"/>
                                              </a:lnTo>
                                              <a:lnTo>
                                                <a:pt x="453" y="724"/>
                                              </a:lnTo>
                                              <a:lnTo>
                                                <a:pt x="475" y="743"/>
                                              </a:lnTo>
                                              <a:lnTo>
                                                <a:pt x="496" y="760"/>
                                              </a:lnTo>
                                              <a:lnTo>
                                                <a:pt x="509" y="776"/>
                                              </a:lnTo>
                                              <a:lnTo>
                                                <a:pt x="528" y="783"/>
                                              </a:lnTo>
                                              <a:lnTo>
                                                <a:pt x="546" y="792"/>
                                              </a:lnTo>
                                              <a:lnTo>
                                                <a:pt x="564" y="798"/>
                                              </a:lnTo>
                                              <a:lnTo>
                                                <a:pt x="582" y="803"/>
                                              </a:lnTo>
                                              <a:lnTo>
                                                <a:pt x="594" y="802"/>
                                              </a:lnTo>
                                              <a:lnTo>
                                                <a:pt x="604" y="798"/>
                                              </a:lnTo>
                                              <a:lnTo>
                                                <a:pt x="614" y="792"/>
                                              </a:lnTo>
                                              <a:lnTo>
                                                <a:pt x="620" y="779"/>
                                              </a:lnTo>
                                              <a:lnTo>
                                                <a:pt x="623" y="766"/>
                                              </a:lnTo>
                                              <a:lnTo>
                                                <a:pt x="620" y="738"/>
                                              </a:lnTo>
                                              <a:lnTo>
                                                <a:pt x="618" y="704"/>
                                              </a:lnTo>
                                              <a:lnTo>
                                                <a:pt x="614" y="673"/>
                                              </a:lnTo>
                                              <a:lnTo>
                                                <a:pt x="610" y="640"/>
                                              </a:lnTo>
                                              <a:lnTo>
                                                <a:pt x="607" y="617"/>
                                              </a:lnTo>
                                              <a:lnTo>
                                                <a:pt x="601" y="595"/>
                                              </a:lnTo>
                                              <a:lnTo>
                                                <a:pt x="595" y="566"/>
                                              </a:lnTo>
                                              <a:lnTo>
                                                <a:pt x="586" y="539"/>
                                              </a:lnTo>
                                              <a:lnTo>
                                                <a:pt x="583" y="521"/>
                                              </a:lnTo>
                                              <a:lnTo>
                                                <a:pt x="577" y="502"/>
                                              </a:lnTo>
                                              <a:lnTo>
                                                <a:pt x="564" y="481"/>
                                              </a:lnTo>
                                              <a:lnTo>
                                                <a:pt x="555" y="459"/>
                                              </a:lnTo>
                                              <a:lnTo>
                                                <a:pt x="543" y="440"/>
                                              </a:lnTo>
                                              <a:lnTo>
                                                <a:pt x="531" y="417"/>
                                              </a:lnTo>
                                              <a:lnTo>
                                                <a:pt x="519" y="395"/>
                                              </a:lnTo>
                                              <a:lnTo>
                                                <a:pt x="506" y="370"/>
                                              </a:lnTo>
                                              <a:lnTo>
                                                <a:pt x="492" y="347"/>
                                              </a:lnTo>
                                              <a:lnTo>
                                                <a:pt x="485" y="334"/>
                                              </a:lnTo>
                                              <a:lnTo>
                                                <a:pt x="483" y="325"/>
                                              </a:lnTo>
                                              <a:lnTo>
                                                <a:pt x="487" y="313"/>
                                              </a:lnTo>
                                              <a:lnTo>
                                                <a:pt x="492" y="291"/>
                                              </a:lnTo>
                                              <a:lnTo>
                                                <a:pt x="498" y="267"/>
                                              </a:lnTo>
                                              <a:lnTo>
                                                <a:pt x="501" y="253"/>
                                              </a:lnTo>
                                              <a:lnTo>
                                                <a:pt x="506" y="242"/>
                                              </a:lnTo>
                                              <a:lnTo>
                                                <a:pt x="497" y="222"/>
                                              </a:lnTo>
                                              <a:lnTo>
                                                <a:pt x="487" y="196"/>
                                              </a:lnTo>
                                              <a:lnTo>
                                                <a:pt x="475" y="165"/>
                                              </a:lnTo>
                                              <a:lnTo>
                                                <a:pt x="463" y="135"/>
                                              </a:lnTo>
                                              <a:lnTo>
                                                <a:pt x="449" y="103"/>
                                              </a:lnTo>
                                              <a:lnTo>
                                                <a:pt x="438" y="78"/>
                                              </a:lnTo>
                                              <a:lnTo>
                                                <a:pt x="427" y="57"/>
                                              </a:lnTo>
                                              <a:lnTo>
                                                <a:pt x="418" y="52"/>
                                              </a:lnTo>
                                              <a:lnTo>
                                                <a:pt x="408" y="53"/>
                                              </a:lnTo>
                                              <a:close/>
                                            </a:path>
                                          </a:pathLst>
                                        </a:custGeom>
                                        <a:solidFill>
                                          <a:srgbClr val="FF4040"/>
                                        </a:solidFill>
                                        <a:ln w="9525">
                                          <a:noFill/>
                                          <a:round/>
                                          <a:headEnd/>
                                          <a:tailEnd/>
                                        </a:ln>
                                      </p:spPr>
                                      <p:txBody>
                                        <a:bodyPr/>
                                        <a:lstStyle/>
                                        <a:p>
                                          <a:endParaRPr lang="cs-CZ"/>
                                        </a:p>
                                      </p:txBody>
                                    </p:sp>
                                    <p:sp>
                                      <p:nvSpPr>
                                        <p:cNvPr id="541" name="Freeform 87">
                                          <a:extLst>
                                            <a:ext uri="{FF2B5EF4-FFF2-40B4-BE49-F238E27FC236}">
                                              <a16:creationId xmlns:a16="http://schemas.microsoft.com/office/drawing/2014/main" id="{19300ABF-4C91-4722-9C4A-A2D5B32134BB}"/>
                                            </a:ext>
                                          </a:extLst>
                                        </p:cNvPr>
                                        <p:cNvSpPr>
                                          <a:spLocks/>
                                        </p:cNvSpPr>
                                        <p:nvPr/>
                                      </p:nvSpPr>
                                      <p:spPr bwMode="auto">
                                        <a:xfrm>
                                          <a:off x="2150" y="1667"/>
                                          <a:ext cx="130" cy="113"/>
                                        </a:xfrm>
                                        <a:custGeom>
                                          <a:avLst/>
                                          <a:gdLst>
                                            <a:gd name="T0" fmla="*/ 0 w 653"/>
                                            <a:gd name="T1" fmla="*/ 10 h 567"/>
                                            <a:gd name="T2" fmla="*/ 1 w 653"/>
                                            <a:gd name="T3" fmla="*/ 8 h 567"/>
                                            <a:gd name="T4" fmla="*/ 2 w 653"/>
                                            <a:gd name="T5" fmla="*/ 7 h 567"/>
                                            <a:gd name="T6" fmla="*/ 4 w 653"/>
                                            <a:gd name="T7" fmla="*/ 5 h 567"/>
                                            <a:gd name="T8" fmla="*/ 5 w 653"/>
                                            <a:gd name="T9" fmla="*/ 4 h 567"/>
                                            <a:gd name="T10" fmla="*/ 6 w 653"/>
                                            <a:gd name="T11" fmla="*/ 2 h 567"/>
                                            <a:gd name="T12" fmla="*/ 8 w 653"/>
                                            <a:gd name="T13" fmla="*/ 1 h 567"/>
                                            <a:gd name="T14" fmla="*/ 10 w 653"/>
                                            <a:gd name="T15" fmla="*/ 0 h 567"/>
                                            <a:gd name="T16" fmla="*/ 13 w 653"/>
                                            <a:gd name="T17" fmla="*/ 0 h 567"/>
                                            <a:gd name="T18" fmla="*/ 15 w 653"/>
                                            <a:gd name="T19" fmla="*/ 0 h 567"/>
                                            <a:gd name="T20" fmla="*/ 17 w 653"/>
                                            <a:gd name="T21" fmla="*/ 0 h 567"/>
                                            <a:gd name="T22" fmla="*/ 20 w 653"/>
                                            <a:gd name="T23" fmla="*/ 1 h 567"/>
                                            <a:gd name="T24" fmla="*/ 22 w 653"/>
                                            <a:gd name="T25" fmla="*/ 2 h 567"/>
                                            <a:gd name="T26" fmla="*/ 23 w 653"/>
                                            <a:gd name="T27" fmla="*/ 4 h 567"/>
                                            <a:gd name="T28" fmla="*/ 24 w 653"/>
                                            <a:gd name="T29" fmla="*/ 5 h 567"/>
                                            <a:gd name="T30" fmla="*/ 25 w 653"/>
                                            <a:gd name="T31" fmla="*/ 7 h 567"/>
                                            <a:gd name="T32" fmla="*/ 26 w 653"/>
                                            <a:gd name="T33" fmla="*/ 9 h 567"/>
                                            <a:gd name="T34" fmla="*/ 25 w 653"/>
                                            <a:gd name="T35" fmla="*/ 8 h 567"/>
                                            <a:gd name="T36" fmla="*/ 24 w 653"/>
                                            <a:gd name="T37" fmla="*/ 6 h 567"/>
                                            <a:gd name="T38" fmla="*/ 23 w 653"/>
                                            <a:gd name="T39" fmla="*/ 5 h 567"/>
                                            <a:gd name="T40" fmla="*/ 22 w 653"/>
                                            <a:gd name="T41" fmla="*/ 4 h 567"/>
                                            <a:gd name="T42" fmla="*/ 21 w 653"/>
                                            <a:gd name="T43" fmla="*/ 3 h 567"/>
                                            <a:gd name="T44" fmla="*/ 19 w 653"/>
                                            <a:gd name="T45" fmla="*/ 2 h 567"/>
                                            <a:gd name="T46" fmla="*/ 18 w 653"/>
                                            <a:gd name="T47" fmla="*/ 2 h 567"/>
                                            <a:gd name="T48" fmla="*/ 16 w 653"/>
                                            <a:gd name="T49" fmla="*/ 1 h 567"/>
                                            <a:gd name="T50" fmla="*/ 14 w 653"/>
                                            <a:gd name="T51" fmla="*/ 1 h 567"/>
                                            <a:gd name="T52" fmla="*/ 12 w 653"/>
                                            <a:gd name="T53" fmla="*/ 1 h 567"/>
                                            <a:gd name="T54" fmla="*/ 10 w 653"/>
                                            <a:gd name="T55" fmla="*/ 2 h 567"/>
                                            <a:gd name="T56" fmla="*/ 9 w 653"/>
                                            <a:gd name="T57" fmla="*/ 2 h 567"/>
                                            <a:gd name="T58" fmla="*/ 7 w 653"/>
                                            <a:gd name="T59" fmla="*/ 3 h 567"/>
                                            <a:gd name="T60" fmla="*/ 6 w 653"/>
                                            <a:gd name="T61" fmla="*/ 5 h 567"/>
                                            <a:gd name="T62" fmla="*/ 4 w 653"/>
                                            <a:gd name="T63" fmla="*/ 7 h 567"/>
                                            <a:gd name="T64" fmla="*/ 3 w 653"/>
                                            <a:gd name="T65" fmla="*/ 8 h 567"/>
                                            <a:gd name="T66" fmla="*/ 2 w 653"/>
                                            <a:gd name="T67" fmla="*/ 10 h 567"/>
                                            <a:gd name="T68" fmla="*/ 1 w 653"/>
                                            <a:gd name="T69" fmla="*/ 11 h 567"/>
                                            <a:gd name="T70" fmla="*/ 2 w 653"/>
                                            <a:gd name="T71" fmla="*/ 13 h 567"/>
                                            <a:gd name="T72" fmla="*/ 2 w 653"/>
                                            <a:gd name="T73" fmla="*/ 14 h 567"/>
                                            <a:gd name="T74" fmla="*/ 3 w 653"/>
                                            <a:gd name="T75" fmla="*/ 16 h 567"/>
                                            <a:gd name="T76" fmla="*/ 4 w 653"/>
                                            <a:gd name="T77" fmla="*/ 17 h 567"/>
                                            <a:gd name="T78" fmla="*/ 6 w 653"/>
                                            <a:gd name="T79" fmla="*/ 19 h 567"/>
                                            <a:gd name="T80" fmla="*/ 7 w 653"/>
                                            <a:gd name="T81" fmla="*/ 21 h 567"/>
                                            <a:gd name="T82" fmla="*/ 8 w 653"/>
                                            <a:gd name="T83" fmla="*/ 21 h 567"/>
                                            <a:gd name="T84" fmla="*/ 9 w 653"/>
                                            <a:gd name="T85" fmla="*/ 22 h 567"/>
                                            <a:gd name="T86" fmla="*/ 10 w 653"/>
                                            <a:gd name="T87" fmla="*/ 22 h 567"/>
                                            <a:gd name="T88" fmla="*/ 10 w 653"/>
                                            <a:gd name="T89" fmla="*/ 22 h 567"/>
                                            <a:gd name="T90" fmla="*/ 8 w 653"/>
                                            <a:gd name="T91" fmla="*/ 23 h 567"/>
                                            <a:gd name="T92" fmla="*/ 7 w 653"/>
                                            <a:gd name="T93" fmla="*/ 22 h 567"/>
                                            <a:gd name="T94" fmla="*/ 6 w 653"/>
                                            <a:gd name="T95" fmla="*/ 21 h 567"/>
                                            <a:gd name="T96" fmla="*/ 5 w 653"/>
                                            <a:gd name="T97" fmla="*/ 20 h 567"/>
                                            <a:gd name="T98" fmla="*/ 4 w 653"/>
                                            <a:gd name="T99" fmla="*/ 19 h 567"/>
                                            <a:gd name="T100" fmla="*/ 2 w 653"/>
                                            <a:gd name="T101" fmla="*/ 17 h 567"/>
                                            <a:gd name="T102" fmla="*/ 1 w 653"/>
                                            <a:gd name="T103" fmla="*/ 16 h 567"/>
                                            <a:gd name="T104" fmla="*/ 1 w 653"/>
                                            <a:gd name="T105" fmla="*/ 14 h 567"/>
                                            <a:gd name="T106" fmla="*/ 0 w 653"/>
                                            <a:gd name="T107" fmla="*/ 13 h 567"/>
                                            <a:gd name="T108" fmla="*/ 0 w 653"/>
                                            <a:gd name="T109" fmla="*/ 11 h 5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53"/>
                                            <a:gd name="T166" fmla="*/ 0 h 567"/>
                                            <a:gd name="T167" fmla="*/ 653 w 653"/>
                                            <a:gd name="T168" fmla="*/ 567 h 56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53" h="567">
                                              <a:moveTo>
                                                <a:pt x="2" y="269"/>
                                              </a:moveTo>
                                              <a:lnTo>
                                                <a:pt x="10" y="247"/>
                                              </a:lnTo>
                                              <a:lnTo>
                                                <a:pt x="20" y="226"/>
                                              </a:lnTo>
                                              <a:lnTo>
                                                <a:pt x="32" y="205"/>
                                              </a:lnTo>
                                              <a:lnTo>
                                                <a:pt x="45" y="190"/>
                                              </a:lnTo>
                                              <a:lnTo>
                                                <a:pt x="58" y="177"/>
                                              </a:lnTo>
                                              <a:lnTo>
                                                <a:pt x="75" y="159"/>
                                              </a:lnTo>
                                              <a:lnTo>
                                                <a:pt x="95" y="137"/>
                                              </a:lnTo>
                                              <a:lnTo>
                                                <a:pt x="110" y="116"/>
                                              </a:lnTo>
                                              <a:lnTo>
                                                <a:pt x="126" y="96"/>
                                              </a:lnTo>
                                              <a:lnTo>
                                                <a:pt x="143" y="80"/>
                                              </a:lnTo>
                                              <a:lnTo>
                                                <a:pt x="163" y="62"/>
                                              </a:lnTo>
                                              <a:lnTo>
                                                <a:pt x="183" y="47"/>
                                              </a:lnTo>
                                              <a:lnTo>
                                                <a:pt x="204" y="34"/>
                                              </a:lnTo>
                                              <a:lnTo>
                                                <a:pt x="230" y="21"/>
                                              </a:lnTo>
                                              <a:lnTo>
                                                <a:pt x="259" y="11"/>
                                              </a:lnTo>
                                              <a:lnTo>
                                                <a:pt x="288" y="4"/>
                                              </a:lnTo>
                                              <a:lnTo>
                                                <a:pt x="324" y="1"/>
                                              </a:lnTo>
                                              <a:lnTo>
                                                <a:pt x="358" y="0"/>
                                              </a:lnTo>
                                              <a:lnTo>
                                                <a:pt x="385" y="2"/>
                                              </a:lnTo>
                                              <a:lnTo>
                                                <a:pt x="413" y="6"/>
                                              </a:lnTo>
                                              <a:lnTo>
                                                <a:pt x="439" y="11"/>
                                              </a:lnTo>
                                              <a:lnTo>
                                                <a:pt x="471" y="19"/>
                                              </a:lnTo>
                                              <a:lnTo>
                                                <a:pt x="498" y="32"/>
                                              </a:lnTo>
                                              <a:lnTo>
                                                <a:pt x="520" y="43"/>
                                              </a:lnTo>
                                              <a:lnTo>
                                                <a:pt x="545" y="56"/>
                                              </a:lnTo>
                                              <a:lnTo>
                                                <a:pt x="564" y="74"/>
                                              </a:lnTo>
                                              <a:lnTo>
                                                <a:pt x="583" y="93"/>
                                              </a:lnTo>
                                              <a:lnTo>
                                                <a:pt x="598" y="112"/>
                                              </a:lnTo>
                                              <a:lnTo>
                                                <a:pt x="615" y="135"/>
                                              </a:lnTo>
                                              <a:lnTo>
                                                <a:pt x="630" y="157"/>
                                              </a:lnTo>
                                              <a:lnTo>
                                                <a:pt x="639" y="178"/>
                                              </a:lnTo>
                                              <a:lnTo>
                                                <a:pt x="645" y="205"/>
                                              </a:lnTo>
                                              <a:lnTo>
                                                <a:pt x="650" y="230"/>
                                              </a:lnTo>
                                              <a:lnTo>
                                                <a:pt x="653" y="249"/>
                                              </a:lnTo>
                                              <a:lnTo>
                                                <a:pt x="634" y="208"/>
                                              </a:lnTo>
                                              <a:lnTo>
                                                <a:pt x="623" y="188"/>
                                              </a:lnTo>
                                              <a:lnTo>
                                                <a:pt x="610" y="162"/>
                                              </a:lnTo>
                                              <a:lnTo>
                                                <a:pt x="599" y="142"/>
                                              </a:lnTo>
                                              <a:lnTo>
                                                <a:pt x="586" y="125"/>
                                              </a:lnTo>
                                              <a:lnTo>
                                                <a:pt x="571" y="105"/>
                                              </a:lnTo>
                                              <a:lnTo>
                                                <a:pt x="552" y="89"/>
                                              </a:lnTo>
                                              <a:lnTo>
                                                <a:pt x="537" y="75"/>
                                              </a:lnTo>
                                              <a:lnTo>
                                                <a:pt x="521" y="65"/>
                                              </a:lnTo>
                                              <a:lnTo>
                                                <a:pt x="503" y="59"/>
                                              </a:lnTo>
                                              <a:lnTo>
                                                <a:pt x="486" y="51"/>
                                              </a:lnTo>
                                              <a:lnTo>
                                                <a:pt x="464" y="43"/>
                                              </a:lnTo>
                                              <a:lnTo>
                                                <a:pt x="445" y="38"/>
                                              </a:lnTo>
                                              <a:lnTo>
                                                <a:pt x="422" y="32"/>
                                              </a:lnTo>
                                              <a:lnTo>
                                                <a:pt x="397" y="26"/>
                                              </a:lnTo>
                                              <a:lnTo>
                                                <a:pt x="371" y="24"/>
                                              </a:lnTo>
                                              <a:lnTo>
                                                <a:pt x="349" y="22"/>
                                              </a:lnTo>
                                              <a:lnTo>
                                                <a:pt x="331" y="24"/>
                                              </a:lnTo>
                                              <a:lnTo>
                                                <a:pt x="305" y="29"/>
                                              </a:lnTo>
                                              <a:lnTo>
                                                <a:pt x="280" y="35"/>
                                              </a:lnTo>
                                              <a:lnTo>
                                                <a:pt x="260" y="40"/>
                                              </a:lnTo>
                                              <a:lnTo>
                                                <a:pt x="240" y="49"/>
                                              </a:lnTo>
                                              <a:lnTo>
                                                <a:pt x="215" y="61"/>
                                              </a:lnTo>
                                              <a:lnTo>
                                                <a:pt x="199" y="69"/>
                                              </a:lnTo>
                                              <a:lnTo>
                                                <a:pt x="183" y="82"/>
                                              </a:lnTo>
                                              <a:lnTo>
                                                <a:pt x="161" y="99"/>
                                              </a:lnTo>
                                              <a:lnTo>
                                                <a:pt x="140" y="120"/>
                                              </a:lnTo>
                                              <a:lnTo>
                                                <a:pt x="118" y="141"/>
                                              </a:lnTo>
                                              <a:lnTo>
                                                <a:pt x="100" y="164"/>
                                              </a:lnTo>
                                              <a:lnTo>
                                                <a:pt x="82" y="189"/>
                                              </a:lnTo>
                                              <a:lnTo>
                                                <a:pt x="64" y="211"/>
                                              </a:lnTo>
                                              <a:lnTo>
                                                <a:pt x="56" y="225"/>
                                              </a:lnTo>
                                              <a:lnTo>
                                                <a:pt x="51" y="244"/>
                                              </a:lnTo>
                                              <a:lnTo>
                                                <a:pt x="43" y="261"/>
                                              </a:lnTo>
                                              <a:lnTo>
                                                <a:pt x="37" y="274"/>
                                              </a:lnTo>
                                              <a:lnTo>
                                                <a:pt x="40" y="298"/>
                                              </a:lnTo>
                                              <a:lnTo>
                                                <a:pt x="41" y="321"/>
                                              </a:lnTo>
                                              <a:lnTo>
                                                <a:pt x="47" y="336"/>
                                              </a:lnTo>
                                              <a:lnTo>
                                                <a:pt x="55" y="356"/>
                                              </a:lnTo>
                                              <a:lnTo>
                                                <a:pt x="63" y="375"/>
                                              </a:lnTo>
                                              <a:lnTo>
                                                <a:pt x="72" y="393"/>
                                              </a:lnTo>
                                              <a:lnTo>
                                                <a:pt x="91" y="415"/>
                                              </a:lnTo>
                                              <a:lnTo>
                                                <a:pt x="112" y="439"/>
                                              </a:lnTo>
                                              <a:lnTo>
                                                <a:pt x="133" y="463"/>
                                              </a:lnTo>
                                              <a:lnTo>
                                                <a:pt x="149" y="484"/>
                                              </a:lnTo>
                                              <a:lnTo>
                                                <a:pt x="163" y="502"/>
                                              </a:lnTo>
                                              <a:lnTo>
                                                <a:pt x="176" y="517"/>
                                              </a:lnTo>
                                              <a:lnTo>
                                                <a:pt x="184" y="529"/>
                                              </a:lnTo>
                                              <a:lnTo>
                                                <a:pt x="194" y="533"/>
                                              </a:lnTo>
                                              <a:lnTo>
                                                <a:pt x="208" y="536"/>
                                              </a:lnTo>
                                              <a:lnTo>
                                                <a:pt x="225" y="540"/>
                                              </a:lnTo>
                                              <a:lnTo>
                                                <a:pt x="242" y="545"/>
                                              </a:lnTo>
                                              <a:lnTo>
                                                <a:pt x="256" y="553"/>
                                              </a:lnTo>
                                              <a:lnTo>
                                                <a:pt x="268" y="561"/>
                                              </a:lnTo>
                                              <a:lnTo>
                                                <a:pt x="253" y="564"/>
                                              </a:lnTo>
                                              <a:lnTo>
                                                <a:pt x="231" y="566"/>
                                              </a:lnTo>
                                              <a:lnTo>
                                                <a:pt x="210" y="567"/>
                                              </a:lnTo>
                                              <a:lnTo>
                                                <a:pt x="196" y="563"/>
                                              </a:lnTo>
                                              <a:lnTo>
                                                <a:pt x="181" y="556"/>
                                              </a:lnTo>
                                              <a:lnTo>
                                                <a:pt x="162" y="548"/>
                                              </a:lnTo>
                                              <a:lnTo>
                                                <a:pt x="152" y="538"/>
                                              </a:lnTo>
                                              <a:lnTo>
                                                <a:pt x="141" y="522"/>
                                              </a:lnTo>
                                              <a:lnTo>
                                                <a:pt x="129" y="503"/>
                                              </a:lnTo>
                                              <a:lnTo>
                                                <a:pt x="118" y="488"/>
                                              </a:lnTo>
                                              <a:lnTo>
                                                <a:pt x="98" y="466"/>
                                              </a:lnTo>
                                              <a:lnTo>
                                                <a:pt x="83" y="448"/>
                                              </a:lnTo>
                                              <a:lnTo>
                                                <a:pt x="61" y="426"/>
                                              </a:lnTo>
                                              <a:lnTo>
                                                <a:pt x="44" y="410"/>
                                              </a:lnTo>
                                              <a:lnTo>
                                                <a:pt x="33" y="398"/>
                                              </a:lnTo>
                                              <a:lnTo>
                                                <a:pt x="26" y="383"/>
                                              </a:lnTo>
                                              <a:lnTo>
                                                <a:pt x="18" y="362"/>
                                              </a:lnTo>
                                              <a:lnTo>
                                                <a:pt x="9" y="338"/>
                                              </a:lnTo>
                                              <a:lnTo>
                                                <a:pt x="4" y="314"/>
                                              </a:lnTo>
                                              <a:lnTo>
                                                <a:pt x="0" y="287"/>
                                              </a:lnTo>
                                              <a:lnTo>
                                                <a:pt x="2" y="269"/>
                                              </a:lnTo>
                                              <a:close/>
                                            </a:path>
                                          </a:pathLst>
                                        </a:custGeom>
                                        <a:solidFill>
                                          <a:srgbClr val="FF4040"/>
                                        </a:solidFill>
                                        <a:ln w="9525">
                                          <a:noFill/>
                                          <a:round/>
                                          <a:headEnd/>
                                          <a:tailEnd/>
                                        </a:ln>
                                      </p:spPr>
                                      <p:txBody>
                                        <a:bodyPr/>
                                        <a:lstStyle/>
                                        <a:p>
                                          <a:endParaRPr lang="cs-CZ"/>
                                        </a:p>
                                      </p:txBody>
                                    </p:sp>
                                  </p:grpSp>
                                </p:grpSp>
                                <p:sp>
                                  <p:nvSpPr>
                                    <p:cNvPr id="537" name="Freeform 88">
                                      <a:extLst>
                                        <a:ext uri="{FF2B5EF4-FFF2-40B4-BE49-F238E27FC236}">
                                          <a16:creationId xmlns:a16="http://schemas.microsoft.com/office/drawing/2014/main" id="{8C4CCC2D-F0F4-4C1F-8E2F-2D03F093E609}"/>
                                        </a:ext>
                                      </a:extLst>
                                    </p:cNvPr>
                                    <p:cNvSpPr>
                                      <a:spLocks/>
                                    </p:cNvSpPr>
                                    <p:nvPr/>
                                  </p:nvSpPr>
                                  <p:spPr bwMode="auto">
                                    <a:xfrm>
                                      <a:off x="2240" y="1768"/>
                                      <a:ext cx="78" cy="101"/>
                                    </a:xfrm>
                                    <a:custGeom>
                                      <a:avLst/>
                                      <a:gdLst>
                                        <a:gd name="T0" fmla="*/ 4 w 391"/>
                                        <a:gd name="T1" fmla="*/ 3 h 501"/>
                                        <a:gd name="T2" fmla="*/ 5 w 391"/>
                                        <a:gd name="T3" fmla="*/ 2 h 501"/>
                                        <a:gd name="T4" fmla="*/ 6 w 391"/>
                                        <a:gd name="T5" fmla="*/ 1 h 501"/>
                                        <a:gd name="T6" fmla="*/ 7 w 391"/>
                                        <a:gd name="T7" fmla="*/ 0 h 501"/>
                                        <a:gd name="T8" fmla="*/ 8 w 391"/>
                                        <a:gd name="T9" fmla="*/ 0 h 501"/>
                                        <a:gd name="T10" fmla="*/ 9 w 391"/>
                                        <a:gd name="T11" fmla="*/ 0 h 501"/>
                                        <a:gd name="T12" fmla="*/ 9 w 391"/>
                                        <a:gd name="T13" fmla="*/ 0 h 501"/>
                                        <a:gd name="T14" fmla="*/ 10 w 391"/>
                                        <a:gd name="T15" fmla="*/ 1 h 501"/>
                                        <a:gd name="T16" fmla="*/ 10 w 391"/>
                                        <a:gd name="T17" fmla="*/ 1 h 501"/>
                                        <a:gd name="T18" fmla="*/ 10 w 391"/>
                                        <a:gd name="T19" fmla="*/ 2 h 501"/>
                                        <a:gd name="T20" fmla="*/ 10 w 391"/>
                                        <a:gd name="T21" fmla="*/ 4 h 501"/>
                                        <a:gd name="T22" fmla="*/ 10 w 391"/>
                                        <a:gd name="T23" fmla="*/ 5 h 501"/>
                                        <a:gd name="T24" fmla="*/ 11 w 391"/>
                                        <a:gd name="T25" fmla="*/ 7 h 501"/>
                                        <a:gd name="T26" fmla="*/ 11 w 391"/>
                                        <a:gd name="T27" fmla="*/ 8 h 501"/>
                                        <a:gd name="T28" fmla="*/ 12 w 391"/>
                                        <a:gd name="T29" fmla="*/ 10 h 501"/>
                                        <a:gd name="T30" fmla="*/ 13 w 391"/>
                                        <a:gd name="T31" fmla="*/ 11 h 501"/>
                                        <a:gd name="T32" fmla="*/ 14 w 391"/>
                                        <a:gd name="T33" fmla="*/ 13 h 501"/>
                                        <a:gd name="T34" fmla="*/ 15 w 391"/>
                                        <a:gd name="T35" fmla="*/ 15 h 501"/>
                                        <a:gd name="T36" fmla="*/ 15 w 391"/>
                                        <a:gd name="T37" fmla="*/ 17 h 501"/>
                                        <a:gd name="T38" fmla="*/ 16 w 391"/>
                                        <a:gd name="T39" fmla="*/ 18 h 501"/>
                                        <a:gd name="T40" fmla="*/ 16 w 391"/>
                                        <a:gd name="T41" fmla="*/ 19 h 501"/>
                                        <a:gd name="T42" fmla="*/ 15 w 391"/>
                                        <a:gd name="T43" fmla="*/ 20 h 501"/>
                                        <a:gd name="T44" fmla="*/ 15 w 391"/>
                                        <a:gd name="T45" fmla="*/ 20 h 501"/>
                                        <a:gd name="T46" fmla="*/ 14 w 391"/>
                                        <a:gd name="T47" fmla="*/ 20 h 501"/>
                                        <a:gd name="T48" fmla="*/ 13 w 391"/>
                                        <a:gd name="T49" fmla="*/ 20 h 501"/>
                                        <a:gd name="T50" fmla="*/ 12 w 391"/>
                                        <a:gd name="T51" fmla="*/ 20 h 501"/>
                                        <a:gd name="T52" fmla="*/ 11 w 391"/>
                                        <a:gd name="T53" fmla="*/ 19 h 501"/>
                                        <a:gd name="T54" fmla="*/ 10 w 391"/>
                                        <a:gd name="T55" fmla="*/ 18 h 501"/>
                                        <a:gd name="T56" fmla="*/ 9 w 391"/>
                                        <a:gd name="T57" fmla="*/ 17 h 501"/>
                                        <a:gd name="T58" fmla="*/ 8 w 391"/>
                                        <a:gd name="T59" fmla="*/ 15 h 501"/>
                                        <a:gd name="T60" fmla="*/ 7 w 391"/>
                                        <a:gd name="T61" fmla="*/ 14 h 501"/>
                                        <a:gd name="T62" fmla="*/ 6 w 391"/>
                                        <a:gd name="T63" fmla="*/ 13 h 501"/>
                                        <a:gd name="T64" fmla="*/ 4 w 391"/>
                                        <a:gd name="T65" fmla="*/ 12 h 501"/>
                                        <a:gd name="T66" fmla="*/ 4 w 391"/>
                                        <a:gd name="T67" fmla="*/ 10 h 501"/>
                                        <a:gd name="T68" fmla="*/ 3 w 391"/>
                                        <a:gd name="T69" fmla="*/ 9 h 501"/>
                                        <a:gd name="T70" fmla="*/ 1 w 391"/>
                                        <a:gd name="T71" fmla="*/ 7 h 501"/>
                                        <a:gd name="T72" fmla="*/ 1 w 391"/>
                                        <a:gd name="T73" fmla="*/ 7 h 501"/>
                                        <a:gd name="T74" fmla="*/ 0 w 391"/>
                                        <a:gd name="T75" fmla="*/ 6 h 501"/>
                                        <a:gd name="T76" fmla="*/ 0 w 391"/>
                                        <a:gd name="T77" fmla="*/ 5 h 501"/>
                                        <a:gd name="T78" fmla="*/ 0 w 391"/>
                                        <a:gd name="T79" fmla="*/ 4 h 501"/>
                                        <a:gd name="T80" fmla="*/ 1 w 391"/>
                                        <a:gd name="T81" fmla="*/ 4 h 501"/>
                                        <a:gd name="T82" fmla="*/ 1 w 391"/>
                                        <a:gd name="T83" fmla="*/ 3 h 501"/>
                                        <a:gd name="T84" fmla="*/ 2 w 391"/>
                                        <a:gd name="T85" fmla="*/ 3 h 501"/>
                                        <a:gd name="T86" fmla="*/ 3 w 391"/>
                                        <a:gd name="T87" fmla="*/ 3 h 501"/>
                                        <a:gd name="T88" fmla="*/ 4 w 391"/>
                                        <a:gd name="T89" fmla="*/ 3 h 50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91"/>
                                        <a:gd name="T136" fmla="*/ 0 h 501"/>
                                        <a:gd name="T137" fmla="*/ 391 w 391"/>
                                        <a:gd name="T138" fmla="*/ 501 h 50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91" h="501">
                                          <a:moveTo>
                                            <a:pt x="103" y="64"/>
                                          </a:moveTo>
                                          <a:lnTo>
                                            <a:pt x="132" y="49"/>
                                          </a:lnTo>
                                          <a:lnTo>
                                            <a:pt x="152" y="31"/>
                                          </a:lnTo>
                                          <a:lnTo>
                                            <a:pt x="178" y="12"/>
                                          </a:lnTo>
                                          <a:lnTo>
                                            <a:pt x="198" y="3"/>
                                          </a:lnTo>
                                          <a:lnTo>
                                            <a:pt x="217" y="0"/>
                                          </a:lnTo>
                                          <a:lnTo>
                                            <a:pt x="229" y="3"/>
                                          </a:lnTo>
                                          <a:lnTo>
                                            <a:pt x="241" y="13"/>
                                          </a:lnTo>
                                          <a:lnTo>
                                            <a:pt x="249" y="31"/>
                                          </a:lnTo>
                                          <a:lnTo>
                                            <a:pt x="259" y="62"/>
                                          </a:lnTo>
                                          <a:lnTo>
                                            <a:pt x="262" y="95"/>
                                          </a:lnTo>
                                          <a:lnTo>
                                            <a:pt x="263" y="131"/>
                                          </a:lnTo>
                                          <a:lnTo>
                                            <a:pt x="269" y="165"/>
                                          </a:lnTo>
                                          <a:lnTo>
                                            <a:pt x="283" y="197"/>
                                          </a:lnTo>
                                          <a:lnTo>
                                            <a:pt x="301" y="237"/>
                                          </a:lnTo>
                                          <a:lnTo>
                                            <a:pt x="319" y="277"/>
                                          </a:lnTo>
                                          <a:lnTo>
                                            <a:pt x="340" y="319"/>
                                          </a:lnTo>
                                          <a:lnTo>
                                            <a:pt x="365" y="368"/>
                                          </a:lnTo>
                                          <a:lnTo>
                                            <a:pt x="383" y="409"/>
                                          </a:lnTo>
                                          <a:lnTo>
                                            <a:pt x="391" y="434"/>
                                          </a:lnTo>
                                          <a:lnTo>
                                            <a:pt x="391" y="458"/>
                                          </a:lnTo>
                                          <a:lnTo>
                                            <a:pt x="384" y="480"/>
                                          </a:lnTo>
                                          <a:lnTo>
                                            <a:pt x="371" y="494"/>
                                          </a:lnTo>
                                          <a:lnTo>
                                            <a:pt x="350" y="501"/>
                                          </a:lnTo>
                                          <a:lnTo>
                                            <a:pt x="326" y="498"/>
                                          </a:lnTo>
                                          <a:lnTo>
                                            <a:pt x="298" y="490"/>
                                          </a:lnTo>
                                          <a:lnTo>
                                            <a:pt x="274" y="468"/>
                                          </a:lnTo>
                                          <a:lnTo>
                                            <a:pt x="249" y="446"/>
                                          </a:lnTo>
                                          <a:lnTo>
                                            <a:pt x="227" y="416"/>
                                          </a:lnTo>
                                          <a:lnTo>
                                            <a:pt x="198" y="378"/>
                                          </a:lnTo>
                                          <a:lnTo>
                                            <a:pt x="177" y="346"/>
                                          </a:lnTo>
                                          <a:lnTo>
                                            <a:pt x="143" y="317"/>
                                          </a:lnTo>
                                          <a:lnTo>
                                            <a:pt x="112" y="288"/>
                                          </a:lnTo>
                                          <a:lnTo>
                                            <a:pt x="89" y="259"/>
                                          </a:lnTo>
                                          <a:lnTo>
                                            <a:pt x="64" y="222"/>
                                          </a:lnTo>
                                          <a:lnTo>
                                            <a:pt x="35" y="186"/>
                                          </a:lnTo>
                                          <a:lnTo>
                                            <a:pt x="15" y="163"/>
                                          </a:lnTo>
                                          <a:lnTo>
                                            <a:pt x="3" y="143"/>
                                          </a:lnTo>
                                          <a:lnTo>
                                            <a:pt x="0" y="125"/>
                                          </a:lnTo>
                                          <a:lnTo>
                                            <a:pt x="4" y="102"/>
                                          </a:lnTo>
                                          <a:lnTo>
                                            <a:pt x="16" y="87"/>
                                          </a:lnTo>
                                          <a:lnTo>
                                            <a:pt x="34" y="80"/>
                                          </a:lnTo>
                                          <a:lnTo>
                                            <a:pt x="55" y="74"/>
                                          </a:lnTo>
                                          <a:lnTo>
                                            <a:pt x="80" y="68"/>
                                          </a:lnTo>
                                          <a:lnTo>
                                            <a:pt x="103" y="64"/>
                                          </a:lnTo>
                                          <a:close/>
                                        </a:path>
                                      </a:pathLst>
                                    </a:custGeom>
                                    <a:solidFill>
                                      <a:srgbClr val="FF0000"/>
                                    </a:solidFill>
                                    <a:ln w="9525">
                                      <a:noFill/>
                                      <a:round/>
                                      <a:headEnd/>
                                      <a:tailEnd/>
                                    </a:ln>
                                  </p:spPr>
                                  <p:txBody>
                                    <a:bodyPr/>
                                    <a:lstStyle/>
                                    <a:p>
                                      <a:endParaRPr lang="cs-CZ"/>
                                    </a:p>
                                  </p:txBody>
                                </p:sp>
                              </p:grpSp>
                              <p:grpSp>
                                <p:nvGrpSpPr>
                                  <p:cNvPr id="531" name="Group 89">
                                    <a:extLst>
                                      <a:ext uri="{FF2B5EF4-FFF2-40B4-BE49-F238E27FC236}">
                                        <a16:creationId xmlns:a16="http://schemas.microsoft.com/office/drawing/2014/main" id="{067C3F0A-514F-494E-A062-CF84F8D32366}"/>
                                      </a:ext>
                                    </a:extLst>
                                  </p:cNvPr>
                                  <p:cNvGrpSpPr>
                                    <a:grpSpLocks/>
                                  </p:cNvGrpSpPr>
                                  <p:nvPr/>
                                </p:nvGrpSpPr>
                                <p:grpSpPr bwMode="auto">
                                  <a:xfrm>
                                    <a:off x="2162" y="1678"/>
                                    <a:ext cx="108" cy="94"/>
                                    <a:chOff x="2162" y="1678"/>
                                    <a:chExt cx="108" cy="94"/>
                                  </a:xfrm>
                                </p:grpSpPr>
                                <p:sp>
                                  <p:nvSpPr>
                                    <p:cNvPr id="532" name="Freeform 90">
                                      <a:extLst>
                                        <a:ext uri="{FF2B5EF4-FFF2-40B4-BE49-F238E27FC236}">
                                          <a16:creationId xmlns:a16="http://schemas.microsoft.com/office/drawing/2014/main" id="{90A9E1F7-E148-4895-B90F-ED3652B37F51}"/>
                                        </a:ext>
                                      </a:extLst>
                                    </p:cNvPr>
                                    <p:cNvSpPr>
                                      <a:spLocks/>
                                    </p:cNvSpPr>
                                    <p:nvPr/>
                                  </p:nvSpPr>
                                  <p:spPr bwMode="auto">
                                    <a:xfrm>
                                      <a:off x="2162" y="1678"/>
                                      <a:ext cx="108" cy="94"/>
                                    </a:xfrm>
                                    <a:custGeom>
                                      <a:avLst/>
                                      <a:gdLst>
                                        <a:gd name="T0" fmla="*/ 0 w 541"/>
                                        <a:gd name="T1" fmla="*/ 8 h 470"/>
                                        <a:gd name="T2" fmla="*/ 1 w 541"/>
                                        <a:gd name="T3" fmla="*/ 7 h 470"/>
                                        <a:gd name="T4" fmla="*/ 2 w 541"/>
                                        <a:gd name="T5" fmla="*/ 6 h 470"/>
                                        <a:gd name="T6" fmla="*/ 3 w 541"/>
                                        <a:gd name="T7" fmla="*/ 5 h 470"/>
                                        <a:gd name="T8" fmla="*/ 4 w 541"/>
                                        <a:gd name="T9" fmla="*/ 3 h 470"/>
                                        <a:gd name="T10" fmla="*/ 5 w 541"/>
                                        <a:gd name="T11" fmla="*/ 2 h 470"/>
                                        <a:gd name="T12" fmla="*/ 7 w 541"/>
                                        <a:gd name="T13" fmla="*/ 1 h 470"/>
                                        <a:gd name="T14" fmla="*/ 9 w 541"/>
                                        <a:gd name="T15" fmla="*/ 0 h 470"/>
                                        <a:gd name="T16" fmla="*/ 11 w 541"/>
                                        <a:gd name="T17" fmla="*/ 0 h 470"/>
                                        <a:gd name="T18" fmla="*/ 13 w 541"/>
                                        <a:gd name="T19" fmla="*/ 0 h 470"/>
                                        <a:gd name="T20" fmla="*/ 14 w 541"/>
                                        <a:gd name="T21" fmla="*/ 0 h 470"/>
                                        <a:gd name="T22" fmla="*/ 16 w 541"/>
                                        <a:gd name="T23" fmla="*/ 1 h 470"/>
                                        <a:gd name="T24" fmla="*/ 18 w 541"/>
                                        <a:gd name="T25" fmla="*/ 2 h 470"/>
                                        <a:gd name="T26" fmla="*/ 19 w 541"/>
                                        <a:gd name="T27" fmla="*/ 3 h 470"/>
                                        <a:gd name="T28" fmla="*/ 20 w 541"/>
                                        <a:gd name="T29" fmla="*/ 4 h 470"/>
                                        <a:gd name="T30" fmla="*/ 21 w 541"/>
                                        <a:gd name="T31" fmla="*/ 6 h 470"/>
                                        <a:gd name="T32" fmla="*/ 22 w 541"/>
                                        <a:gd name="T33" fmla="*/ 8 h 470"/>
                                        <a:gd name="T34" fmla="*/ 22 w 541"/>
                                        <a:gd name="T35" fmla="*/ 9 h 470"/>
                                        <a:gd name="T36" fmla="*/ 21 w 541"/>
                                        <a:gd name="T37" fmla="*/ 10 h 470"/>
                                        <a:gd name="T38" fmla="*/ 20 w 541"/>
                                        <a:gd name="T39" fmla="*/ 12 h 470"/>
                                        <a:gd name="T40" fmla="*/ 20 w 541"/>
                                        <a:gd name="T41" fmla="*/ 14 h 470"/>
                                        <a:gd name="T42" fmla="*/ 19 w 541"/>
                                        <a:gd name="T43" fmla="*/ 15 h 470"/>
                                        <a:gd name="T44" fmla="*/ 19 w 541"/>
                                        <a:gd name="T45" fmla="*/ 16 h 470"/>
                                        <a:gd name="T46" fmla="*/ 16 w 541"/>
                                        <a:gd name="T47" fmla="*/ 18 h 470"/>
                                        <a:gd name="T48" fmla="*/ 15 w 541"/>
                                        <a:gd name="T49" fmla="*/ 17 h 470"/>
                                        <a:gd name="T50" fmla="*/ 15 w 541"/>
                                        <a:gd name="T51" fmla="*/ 16 h 470"/>
                                        <a:gd name="T52" fmla="*/ 13 w 541"/>
                                        <a:gd name="T53" fmla="*/ 16 h 470"/>
                                        <a:gd name="T54" fmla="*/ 11 w 541"/>
                                        <a:gd name="T55" fmla="*/ 17 h 470"/>
                                        <a:gd name="T56" fmla="*/ 10 w 541"/>
                                        <a:gd name="T57" fmla="*/ 17 h 470"/>
                                        <a:gd name="T58" fmla="*/ 9 w 541"/>
                                        <a:gd name="T59" fmla="*/ 19 h 470"/>
                                        <a:gd name="T60" fmla="*/ 8 w 541"/>
                                        <a:gd name="T61" fmla="*/ 19 h 470"/>
                                        <a:gd name="T62" fmla="*/ 7 w 541"/>
                                        <a:gd name="T63" fmla="*/ 19 h 470"/>
                                        <a:gd name="T64" fmla="*/ 5 w 541"/>
                                        <a:gd name="T65" fmla="*/ 18 h 470"/>
                                        <a:gd name="T66" fmla="*/ 5 w 541"/>
                                        <a:gd name="T67" fmla="*/ 17 h 470"/>
                                        <a:gd name="T68" fmla="*/ 4 w 541"/>
                                        <a:gd name="T69" fmla="*/ 16 h 470"/>
                                        <a:gd name="T70" fmla="*/ 3 w 541"/>
                                        <a:gd name="T71" fmla="*/ 15 h 470"/>
                                        <a:gd name="T72" fmla="*/ 1 w 541"/>
                                        <a:gd name="T73" fmla="*/ 14 h 470"/>
                                        <a:gd name="T74" fmla="*/ 1 w 541"/>
                                        <a:gd name="T75" fmla="*/ 13 h 470"/>
                                        <a:gd name="T76" fmla="*/ 0 w 541"/>
                                        <a:gd name="T77" fmla="*/ 11 h 470"/>
                                        <a:gd name="T78" fmla="*/ 0 w 541"/>
                                        <a:gd name="T79" fmla="*/ 10 h 47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41"/>
                                        <a:gd name="T121" fmla="*/ 0 h 470"/>
                                        <a:gd name="T122" fmla="*/ 541 w 541"/>
                                        <a:gd name="T123" fmla="*/ 470 h 47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41" h="470">
                                          <a:moveTo>
                                            <a:pt x="1" y="223"/>
                                          </a:moveTo>
                                          <a:lnTo>
                                            <a:pt x="7" y="204"/>
                                          </a:lnTo>
                                          <a:lnTo>
                                            <a:pt x="16" y="188"/>
                                          </a:lnTo>
                                          <a:lnTo>
                                            <a:pt x="25" y="169"/>
                                          </a:lnTo>
                                          <a:lnTo>
                                            <a:pt x="36" y="157"/>
                                          </a:lnTo>
                                          <a:lnTo>
                                            <a:pt x="47" y="147"/>
                                          </a:lnTo>
                                          <a:lnTo>
                                            <a:pt x="62" y="131"/>
                                          </a:lnTo>
                                          <a:lnTo>
                                            <a:pt x="79" y="114"/>
                                          </a:lnTo>
                                          <a:lnTo>
                                            <a:pt x="91" y="96"/>
                                          </a:lnTo>
                                          <a:lnTo>
                                            <a:pt x="104" y="79"/>
                                          </a:lnTo>
                                          <a:lnTo>
                                            <a:pt x="119" y="66"/>
                                          </a:lnTo>
                                          <a:lnTo>
                                            <a:pt x="135" y="51"/>
                                          </a:lnTo>
                                          <a:lnTo>
                                            <a:pt x="152" y="38"/>
                                          </a:lnTo>
                                          <a:lnTo>
                                            <a:pt x="169" y="27"/>
                                          </a:lnTo>
                                          <a:lnTo>
                                            <a:pt x="190" y="17"/>
                                          </a:lnTo>
                                          <a:lnTo>
                                            <a:pt x="214" y="8"/>
                                          </a:lnTo>
                                          <a:lnTo>
                                            <a:pt x="239" y="3"/>
                                          </a:lnTo>
                                          <a:lnTo>
                                            <a:pt x="268" y="0"/>
                                          </a:lnTo>
                                          <a:lnTo>
                                            <a:pt x="297" y="0"/>
                                          </a:lnTo>
                                          <a:lnTo>
                                            <a:pt x="319" y="1"/>
                                          </a:lnTo>
                                          <a:lnTo>
                                            <a:pt x="342" y="4"/>
                                          </a:lnTo>
                                          <a:lnTo>
                                            <a:pt x="363" y="8"/>
                                          </a:lnTo>
                                          <a:lnTo>
                                            <a:pt x="391" y="15"/>
                                          </a:lnTo>
                                          <a:lnTo>
                                            <a:pt x="412" y="25"/>
                                          </a:lnTo>
                                          <a:lnTo>
                                            <a:pt x="431" y="34"/>
                                          </a:lnTo>
                                          <a:lnTo>
                                            <a:pt x="451" y="45"/>
                                          </a:lnTo>
                                          <a:lnTo>
                                            <a:pt x="468" y="61"/>
                                          </a:lnTo>
                                          <a:lnTo>
                                            <a:pt x="483" y="77"/>
                                          </a:lnTo>
                                          <a:lnTo>
                                            <a:pt x="496" y="93"/>
                                          </a:lnTo>
                                          <a:lnTo>
                                            <a:pt x="510" y="112"/>
                                          </a:lnTo>
                                          <a:lnTo>
                                            <a:pt x="522" y="129"/>
                                          </a:lnTo>
                                          <a:lnTo>
                                            <a:pt x="530" y="148"/>
                                          </a:lnTo>
                                          <a:lnTo>
                                            <a:pt x="535" y="169"/>
                                          </a:lnTo>
                                          <a:lnTo>
                                            <a:pt x="539" y="190"/>
                                          </a:lnTo>
                                          <a:lnTo>
                                            <a:pt x="541" y="206"/>
                                          </a:lnTo>
                                          <a:lnTo>
                                            <a:pt x="541" y="224"/>
                                          </a:lnTo>
                                          <a:lnTo>
                                            <a:pt x="536" y="236"/>
                                          </a:lnTo>
                                          <a:lnTo>
                                            <a:pt x="528" y="257"/>
                                          </a:lnTo>
                                          <a:lnTo>
                                            <a:pt x="516" y="281"/>
                                          </a:lnTo>
                                          <a:lnTo>
                                            <a:pt x="506" y="303"/>
                                          </a:lnTo>
                                          <a:lnTo>
                                            <a:pt x="497" y="320"/>
                                          </a:lnTo>
                                          <a:lnTo>
                                            <a:pt x="491" y="340"/>
                                          </a:lnTo>
                                          <a:lnTo>
                                            <a:pt x="485" y="358"/>
                                          </a:lnTo>
                                          <a:lnTo>
                                            <a:pt x="480" y="376"/>
                                          </a:lnTo>
                                          <a:lnTo>
                                            <a:pt x="477" y="385"/>
                                          </a:lnTo>
                                          <a:lnTo>
                                            <a:pt x="476" y="399"/>
                                          </a:lnTo>
                                          <a:lnTo>
                                            <a:pt x="475" y="421"/>
                                          </a:lnTo>
                                          <a:lnTo>
                                            <a:pt x="389" y="441"/>
                                          </a:lnTo>
                                          <a:lnTo>
                                            <a:pt x="387" y="427"/>
                                          </a:lnTo>
                                          <a:lnTo>
                                            <a:pt x="384" y="417"/>
                                          </a:lnTo>
                                          <a:lnTo>
                                            <a:pt x="379" y="409"/>
                                          </a:lnTo>
                                          <a:lnTo>
                                            <a:pt x="368" y="404"/>
                                          </a:lnTo>
                                          <a:lnTo>
                                            <a:pt x="350" y="407"/>
                                          </a:lnTo>
                                          <a:lnTo>
                                            <a:pt x="330" y="410"/>
                                          </a:lnTo>
                                          <a:lnTo>
                                            <a:pt x="306" y="416"/>
                                          </a:lnTo>
                                          <a:lnTo>
                                            <a:pt x="283" y="422"/>
                                          </a:lnTo>
                                          <a:lnTo>
                                            <a:pt x="271" y="426"/>
                                          </a:lnTo>
                                          <a:lnTo>
                                            <a:pt x="258" y="436"/>
                                          </a:lnTo>
                                          <a:lnTo>
                                            <a:pt x="243" y="448"/>
                                          </a:lnTo>
                                          <a:lnTo>
                                            <a:pt x="222" y="465"/>
                                          </a:lnTo>
                                          <a:lnTo>
                                            <a:pt x="210" y="468"/>
                                          </a:lnTo>
                                          <a:lnTo>
                                            <a:pt x="191" y="470"/>
                                          </a:lnTo>
                                          <a:lnTo>
                                            <a:pt x="173" y="470"/>
                                          </a:lnTo>
                                          <a:lnTo>
                                            <a:pt x="163" y="467"/>
                                          </a:lnTo>
                                          <a:lnTo>
                                            <a:pt x="150" y="461"/>
                                          </a:lnTo>
                                          <a:lnTo>
                                            <a:pt x="134" y="455"/>
                                          </a:lnTo>
                                          <a:lnTo>
                                            <a:pt x="126" y="446"/>
                                          </a:lnTo>
                                          <a:lnTo>
                                            <a:pt x="117" y="433"/>
                                          </a:lnTo>
                                          <a:lnTo>
                                            <a:pt x="107" y="418"/>
                                          </a:lnTo>
                                          <a:lnTo>
                                            <a:pt x="98" y="404"/>
                                          </a:lnTo>
                                          <a:lnTo>
                                            <a:pt x="81" y="387"/>
                                          </a:lnTo>
                                          <a:lnTo>
                                            <a:pt x="69" y="371"/>
                                          </a:lnTo>
                                          <a:lnTo>
                                            <a:pt x="49" y="354"/>
                                          </a:lnTo>
                                          <a:lnTo>
                                            <a:pt x="35" y="340"/>
                                          </a:lnTo>
                                          <a:lnTo>
                                            <a:pt x="26" y="329"/>
                                          </a:lnTo>
                                          <a:lnTo>
                                            <a:pt x="21" y="319"/>
                                          </a:lnTo>
                                          <a:lnTo>
                                            <a:pt x="14" y="301"/>
                                          </a:lnTo>
                                          <a:lnTo>
                                            <a:pt x="6" y="280"/>
                                          </a:lnTo>
                                          <a:lnTo>
                                            <a:pt x="2" y="260"/>
                                          </a:lnTo>
                                          <a:lnTo>
                                            <a:pt x="0" y="238"/>
                                          </a:lnTo>
                                          <a:lnTo>
                                            <a:pt x="1" y="223"/>
                                          </a:lnTo>
                                          <a:close/>
                                        </a:path>
                                      </a:pathLst>
                                    </a:custGeom>
                                    <a:solidFill>
                                      <a:srgbClr val="FF4040"/>
                                    </a:solidFill>
                                    <a:ln w="9525">
                                      <a:noFill/>
                                      <a:round/>
                                      <a:headEnd/>
                                      <a:tailEnd/>
                                    </a:ln>
                                  </p:spPr>
                                  <p:txBody>
                                    <a:bodyPr/>
                                    <a:lstStyle/>
                                    <a:p>
                                      <a:endParaRPr lang="cs-CZ"/>
                                    </a:p>
                                  </p:txBody>
                                </p:sp>
                                <p:sp>
                                  <p:nvSpPr>
                                    <p:cNvPr id="533" name="Freeform 91">
                                      <a:extLst>
                                        <a:ext uri="{FF2B5EF4-FFF2-40B4-BE49-F238E27FC236}">
                                          <a16:creationId xmlns:a16="http://schemas.microsoft.com/office/drawing/2014/main" id="{B4611556-8D86-4246-8F50-6BEC028DF4B4}"/>
                                        </a:ext>
                                      </a:extLst>
                                    </p:cNvPr>
                                    <p:cNvSpPr>
                                      <a:spLocks/>
                                    </p:cNvSpPr>
                                    <p:nvPr/>
                                  </p:nvSpPr>
                                  <p:spPr bwMode="auto">
                                    <a:xfrm>
                                      <a:off x="2169" y="1685"/>
                                      <a:ext cx="99" cy="85"/>
                                    </a:xfrm>
                                    <a:custGeom>
                                      <a:avLst/>
                                      <a:gdLst>
                                        <a:gd name="T0" fmla="*/ 0 w 492"/>
                                        <a:gd name="T1" fmla="*/ 7 h 428"/>
                                        <a:gd name="T2" fmla="*/ 1 w 492"/>
                                        <a:gd name="T3" fmla="*/ 6 h 428"/>
                                        <a:gd name="T4" fmla="*/ 2 w 492"/>
                                        <a:gd name="T5" fmla="*/ 5 h 428"/>
                                        <a:gd name="T6" fmla="*/ 3 w 492"/>
                                        <a:gd name="T7" fmla="*/ 4 h 428"/>
                                        <a:gd name="T8" fmla="*/ 4 w 492"/>
                                        <a:gd name="T9" fmla="*/ 3 h 428"/>
                                        <a:gd name="T10" fmla="*/ 5 w 492"/>
                                        <a:gd name="T11" fmla="*/ 2 h 428"/>
                                        <a:gd name="T12" fmla="*/ 6 w 492"/>
                                        <a:gd name="T13" fmla="*/ 1 h 428"/>
                                        <a:gd name="T14" fmla="*/ 8 w 492"/>
                                        <a:gd name="T15" fmla="*/ 0 h 428"/>
                                        <a:gd name="T16" fmla="*/ 10 w 492"/>
                                        <a:gd name="T17" fmla="*/ 0 h 428"/>
                                        <a:gd name="T18" fmla="*/ 12 w 492"/>
                                        <a:gd name="T19" fmla="*/ 0 h 428"/>
                                        <a:gd name="T20" fmla="*/ 13 w 492"/>
                                        <a:gd name="T21" fmla="*/ 0 h 428"/>
                                        <a:gd name="T22" fmla="*/ 15 w 492"/>
                                        <a:gd name="T23" fmla="*/ 1 h 428"/>
                                        <a:gd name="T24" fmla="*/ 17 w 492"/>
                                        <a:gd name="T25" fmla="*/ 2 h 428"/>
                                        <a:gd name="T26" fmla="*/ 18 w 492"/>
                                        <a:gd name="T27" fmla="*/ 3 h 428"/>
                                        <a:gd name="T28" fmla="*/ 19 w 492"/>
                                        <a:gd name="T29" fmla="*/ 4 h 428"/>
                                        <a:gd name="T30" fmla="*/ 20 w 492"/>
                                        <a:gd name="T31" fmla="*/ 5 h 428"/>
                                        <a:gd name="T32" fmla="*/ 20 w 492"/>
                                        <a:gd name="T33" fmla="*/ 7 h 428"/>
                                        <a:gd name="T34" fmla="*/ 20 w 492"/>
                                        <a:gd name="T35" fmla="*/ 8 h 428"/>
                                        <a:gd name="T36" fmla="*/ 20 w 492"/>
                                        <a:gd name="T37" fmla="*/ 9 h 428"/>
                                        <a:gd name="T38" fmla="*/ 19 w 492"/>
                                        <a:gd name="T39" fmla="*/ 11 h 428"/>
                                        <a:gd name="T40" fmla="*/ 18 w 492"/>
                                        <a:gd name="T41" fmla="*/ 12 h 428"/>
                                        <a:gd name="T42" fmla="*/ 18 w 492"/>
                                        <a:gd name="T43" fmla="*/ 14 h 428"/>
                                        <a:gd name="T44" fmla="*/ 18 w 492"/>
                                        <a:gd name="T45" fmla="*/ 14 h 428"/>
                                        <a:gd name="T46" fmla="*/ 14 w 492"/>
                                        <a:gd name="T47" fmla="*/ 16 h 428"/>
                                        <a:gd name="T48" fmla="*/ 14 w 492"/>
                                        <a:gd name="T49" fmla="*/ 15 h 428"/>
                                        <a:gd name="T50" fmla="*/ 13 w 492"/>
                                        <a:gd name="T51" fmla="*/ 14 h 428"/>
                                        <a:gd name="T52" fmla="*/ 12 w 492"/>
                                        <a:gd name="T53" fmla="*/ 15 h 428"/>
                                        <a:gd name="T54" fmla="*/ 10 w 492"/>
                                        <a:gd name="T55" fmla="*/ 15 h 428"/>
                                        <a:gd name="T56" fmla="*/ 9 w 492"/>
                                        <a:gd name="T57" fmla="*/ 16 h 428"/>
                                        <a:gd name="T58" fmla="*/ 8 w 492"/>
                                        <a:gd name="T59" fmla="*/ 17 h 428"/>
                                        <a:gd name="T60" fmla="*/ 7 w 492"/>
                                        <a:gd name="T61" fmla="*/ 17 h 428"/>
                                        <a:gd name="T62" fmla="*/ 6 w 492"/>
                                        <a:gd name="T63" fmla="*/ 17 h 428"/>
                                        <a:gd name="T64" fmla="*/ 5 w 492"/>
                                        <a:gd name="T65" fmla="*/ 16 h 428"/>
                                        <a:gd name="T66" fmla="*/ 4 w 492"/>
                                        <a:gd name="T67" fmla="*/ 15 h 428"/>
                                        <a:gd name="T68" fmla="*/ 4 w 492"/>
                                        <a:gd name="T69" fmla="*/ 14 h 428"/>
                                        <a:gd name="T70" fmla="*/ 2 w 492"/>
                                        <a:gd name="T71" fmla="*/ 13 h 428"/>
                                        <a:gd name="T72" fmla="*/ 1 w 492"/>
                                        <a:gd name="T73" fmla="*/ 12 h 428"/>
                                        <a:gd name="T74" fmla="*/ 1 w 492"/>
                                        <a:gd name="T75" fmla="*/ 12 h 428"/>
                                        <a:gd name="T76" fmla="*/ 0 w 492"/>
                                        <a:gd name="T77" fmla="*/ 10 h 428"/>
                                        <a:gd name="T78" fmla="*/ 0 w 492"/>
                                        <a:gd name="T79" fmla="*/ 9 h 4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92"/>
                                        <a:gd name="T121" fmla="*/ 0 h 428"/>
                                        <a:gd name="T122" fmla="*/ 492 w 492"/>
                                        <a:gd name="T123" fmla="*/ 428 h 4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92" h="428">
                                          <a:moveTo>
                                            <a:pt x="0" y="203"/>
                                          </a:moveTo>
                                          <a:lnTo>
                                            <a:pt x="7" y="187"/>
                                          </a:lnTo>
                                          <a:lnTo>
                                            <a:pt x="14" y="171"/>
                                          </a:lnTo>
                                          <a:lnTo>
                                            <a:pt x="23" y="155"/>
                                          </a:lnTo>
                                          <a:lnTo>
                                            <a:pt x="33" y="144"/>
                                          </a:lnTo>
                                          <a:lnTo>
                                            <a:pt x="43" y="134"/>
                                          </a:lnTo>
                                          <a:lnTo>
                                            <a:pt x="56" y="120"/>
                                          </a:lnTo>
                                          <a:lnTo>
                                            <a:pt x="72" y="105"/>
                                          </a:lnTo>
                                          <a:lnTo>
                                            <a:pt x="83" y="87"/>
                                          </a:lnTo>
                                          <a:lnTo>
                                            <a:pt x="94" y="73"/>
                                          </a:lnTo>
                                          <a:lnTo>
                                            <a:pt x="108" y="61"/>
                                          </a:lnTo>
                                          <a:lnTo>
                                            <a:pt x="123" y="47"/>
                                          </a:lnTo>
                                          <a:lnTo>
                                            <a:pt x="138" y="35"/>
                                          </a:lnTo>
                                          <a:lnTo>
                                            <a:pt x="153" y="25"/>
                                          </a:lnTo>
                                          <a:lnTo>
                                            <a:pt x="174" y="15"/>
                                          </a:lnTo>
                                          <a:lnTo>
                                            <a:pt x="194" y="8"/>
                                          </a:lnTo>
                                          <a:lnTo>
                                            <a:pt x="217" y="2"/>
                                          </a:lnTo>
                                          <a:lnTo>
                                            <a:pt x="244" y="0"/>
                                          </a:lnTo>
                                          <a:lnTo>
                                            <a:pt x="270" y="0"/>
                                          </a:lnTo>
                                          <a:lnTo>
                                            <a:pt x="290" y="0"/>
                                          </a:lnTo>
                                          <a:lnTo>
                                            <a:pt x="311" y="3"/>
                                          </a:lnTo>
                                          <a:lnTo>
                                            <a:pt x="330" y="8"/>
                                          </a:lnTo>
                                          <a:lnTo>
                                            <a:pt x="356" y="13"/>
                                          </a:lnTo>
                                          <a:lnTo>
                                            <a:pt x="375" y="23"/>
                                          </a:lnTo>
                                          <a:lnTo>
                                            <a:pt x="392" y="31"/>
                                          </a:lnTo>
                                          <a:lnTo>
                                            <a:pt x="410" y="42"/>
                                          </a:lnTo>
                                          <a:lnTo>
                                            <a:pt x="425" y="55"/>
                                          </a:lnTo>
                                          <a:lnTo>
                                            <a:pt x="440" y="71"/>
                                          </a:lnTo>
                                          <a:lnTo>
                                            <a:pt x="451" y="84"/>
                                          </a:lnTo>
                                          <a:lnTo>
                                            <a:pt x="463" y="103"/>
                                          </a:lnTo>
                                          <a:lnTo>
                                            <a:pt x="475" y="118"/>
                                          </a:lnTo>
                                          <a:lnTo>
                                            <a:pt x="482" y="135"/>
                                          </a:lnTo>
                                          <a:lnTo>
                                            <a:pt x="487" y="155"/>
                                          </a:lnTo>
                                          <a:lnTo>
                                            <a:pt x="491" y="173"/>
                                          </a:lnTo>
                                          <a:lnTo>
                                            <a:pt x="492" y="188"/>
                                          </a:lnTo>
                                          <a:lnTo>
                                            <a:pt x="492" y="204"/>
                                          </a:lnTo>
                                          <a:lnTo>
                                            <a:pt x="488" y="215"/>
                                          </a:lnTo>
                                          <a:lnTo>
                                            <a:pt x="481" y="234"/>
                                          </a:lnTo>
                                          <a:lnTo>
                                            <a:pt x="469" y="257"/>
                                          </a:lnTo>
                                          <a:lnTo>
                                            <a:pt x="461" y="276"/>
                                          </a:lnTo>
                                          <a:lnTo>
                                            <a:pt x="452" y="292"/>
                                          </a:lnTo>
                                          <a:lnTo>
                                            <a:pt x="447" y="310"/>
                                          </a:lnTo>
                                          <a:lnTo>
                                            <a:pt x="441" y="326"/>
                                          </a:lnTo>
                                          <a:lnTo>
                                            <a:pt x="437" y="343"/>
                                          </a:lnTo>
                                          <a:lnTo>
                                            <a:pt x="434" y="351"/>
                                          </a:lnTo>
                                          <a:lnTo>
                                            <a:pt x="433" y="364"/>
                                          </a:lnTo>
                                          <a:lnTo>
                                            <a:pt x="432" y="384"/>
                                          </a:lnTo>
                                          <a:lnTo>
                                            <a:pt x="354" y="402"/>
                                          </a:lnTo>
                                          <a:lnTo>
                                            <a:pt x="352" y="389"/>
                                          </a:lnTo>
                                          <a:lnTo>
                                            <a:pt x="349" y="380"/>
                                          </a:lnTo>
                                          <a:lnTo>
                                            <a:pt x="345" y="373"/>
                                          </a:lnTo>
                                          <a:lnTo>
                                            <a:pt x="335" y="368"/>
                                          </a:lnTo>
                                          <a:lnTo>
                                            <a:pt x="318" y="371"/>
                                          </a:lnTo>
                                          <a:lnTo>
                                            <a:pt x="300" y="374"/>
                                          </a:lnTo>
                                          <a:lnTo>
                                            <a:pt x="277" y="379"/>
                                          </a:lnTo>
                                          <a:lnTo>
                                            <a:pt x="257" y="385"/>
                                          </a:lnTo>
                                          <a:lnTo>
                                            <a:pt x="247" y="388"/>
                                          </a:lnTo>
                                          <a:lnTo>
                                            <a:pt x="235" y="397"/>
                                          </a:lnTo>
                                          <a:lnTo>
                                            <a:pt x="221" y="408"/>
                                          </a:lnTo>
                                          <a:lnTo>
                                            <a:pt x="203" y="424"/>
                                          </a:lnTo>
                                          <a:lnTo>
                                            <a:pt x="191" y="427"/>
                                          </a:lnTo>
                                          <a:lnTo>
                                            <a:pt x="174" y="428"/>
                                          </a:lnTo>
                                          <a:lnTo>
                                            <a:pt x="158" y="428"/>
                                          </a:lnTo>
                                          <a:lnTo>
                                            <a:pt x="148" y="426"/>
                                          </a:lnTo>
                                          <a:lnTo>
                                            <a:pt x="136" y="420"/>
                                          </a:lnTo>
                                          <a:lnTo>
                                            <a:pt x="123" y="414"/>
                                          </a:lnTo>
                                          <a:lnTo>
                                            <a:pt x="115" y="407"/>
                                          </a:lnTo>
                                          <a:lnTo>
                                            <a:pt x="106" y="395"/>
                                          </a:lnTo>
                                          <a:lnTo>
                                            <a:pt x="97" y="381"/>
                                          </a:lnTo>
                                          <a:lnTo>
                                            <a:pt x="90" y="368"/>
                                          </a:lnTo>
                                          <a:lnTo>
                                            <a:pt x="74" y="353"/>
                                          </a:lnTo>
                                          <a:lnTo>
                                            <a:pt x="62" y="339"/>
                                          </a:lnTo>
                                          <a:lnTo>
                                            <a:pt x="45" y="323"/>
                                          </a:lnTo>
                                          <a:lnTo>
                                            <a:pt x="32" y="310"/>
                                          </a:lnTo>
                                          <a:lnTo>
                                            <a:pt x="24" y="301"/>
                                          </a:lnTo>
                                          <a:lnTo>
                                            <a:pt x="19" y="290"/>
                                          </a:lnTo>
                                          <a:lnTo>
                                            <a:pt x="12" y="274"/>
                                          </a:lnTo>
                                          <a:lnTo>
                                            <a:pt x="6" y="255"/>
                                          </a:lnTo>
                                          <a:lnTo>
                                            <a:pt x="2" y="237"/>
                                          </a:lnTo>
                                          <a:lnTo>
                                            <a:pt x="0" y="218"/>
                                          </a:lnTo>
                                          <a:lnTo>
                                            <a:pt x="0" y="203"/>
                                          </a:lnTo>
                                          <a:close/>
                                        </a:path>
                                      </a:pathLst>
                                    </a:custGeom>
                                    <a:solidFill>
                                      <a:srgbClr val="FF0000"/>
                                    </a:solidFill>
                                    <a:ln w="9525">
                                      <a:noFill/>
                                      <a:round/>
                                      <a:headEnd/>
                                      <a:tailEnd/>
                                    </a:ln>
                                  </p:spPr>
                                  <p:txBody>
                                    <a:bodyPr/>
                                    <a:lstStyle/>
                                    <a:p>
                                      <a:endParaRPr lang="cs-CZ"/>
                                    </a:p>
                                  </p:txBody>
                                </p:sp>
                                <p:sp>
                                  <p:nvSpPr>
                                    <p:cNvPr id="534" name="Freeform 92">
                                      <a:extLst>
                                        <a:ext uri="{FF2B5EF4-FFF2-40B4-BE49-F238E27FC236}">
                                          <a16:creationId xmlns:a16="http://schemas.microsoft.com/office/drawing/2014/main" id="{D8FB52E1-7CED-40CA-BEFB-20FDAEA9077D}"/>
                                        </a:ext>
                                      </a:extLst>
                                    </p:cNvPr>
                                    <p:cNvSpPr>
                                      <a:spLocks/>
                                    </p:cNvSpPr>
                                    <p:nvPr/>
                                  </p:nvSpPr>
                                  <p:spPr bwMode="auto">
                                    <a:xfrm>
                                      <a:off x="2176" y="1691"/>
                                      <a:ext cx="89" cy="77"/>
                                    </a:xfrm>
                                    <a:custGeom>
                                      <a:avLst/>
                                      <a:gdLst>
                                        <a:gd name="T0" fmla="*/ 0 w 441"/>
                                        <a:gd name="T1" fmla="*/ 7 h 383"/>
                                        <a:gd name="T2" fmla="*/ 1 w 441"/>
                                        <a:gd name="T3" fmla="*/ 6 h 383"/>
                                        <a:gd name="T4" fmla="*/ 2 w 441"/>
                                        <a:gd name="T5" fmla="*/ 5 h 383"/>
                                        <a:gd name="T6" fmla="*/ 3 w 441"/>
                                        <a:gd name="T7" fmla="*/ 4 h 383"/>
                                        <a:gd name="T8" fmla="*/ 3 w 441"/>
                                        <a:gd name="T9" fmla="*/ 3 h 383"/>
                                        <a:gd name="T10" fmla="*/ 4 w 441"/>
                                        <a:gd name="T11" fmla="*/ 2 h 383"/>
                                        <a:gd name="T12" fmla="*/ 6 w 441"/>
                                        <a:gd name="T13" fmla="*/ 1 h 383"/>
                                        <a:gd name="T14" fmla="*/ 7 w 441"/>
                                        <a:gd name="T15" fmla="*/ 0 h 383"/>
                                        <a:gd name="T16" fmla="*/ 9 w 441"/>
                                        <a:gd name="T17" fmla="*/ 0 h 383"/>
                                        <a:gd name="T18" fmla="*/ 11 w 441"/>
                                        <a:gd name="T19" fmla="*/ 0 h 383"/>
                                        <a:gd name="T20" fmla="*/ 12 w 441"/>
                                        <a:gd name="T21" fmla="*/ 0 h 383"/>
                                        <a:gd name="T22" fmla="*/ 14 w 441"/>
                                        <a:gd name="T23" fmla="*/ 1 h 383"/>
                                        <a:gd name="T24" fmla="*/ 15 w 441"/>
                                        <a:gd name="T25" fmla="*/ 1 h 383"/>
                                        <a:gd name="T26" fmla="*/ 16 w 441"/>
                                        <a:gd name="T27" fmla="*/ 3 h 383"/>
                                        <a:gd name="T28" fmla="*/ 17 w 441"/>
                                        <a:gd name="T29" fmla="*/ 4 h 383"/>
                                        <a:gd name="T30" fmla="*/ 18 w 441"/>
                                        <a:gd name="T31" fmla="*/ 5 h 383"/>
                                        <a:gd name="T32" fmla="*/ 18 w 441"/>
                                        <a:gd name="T33" fmla="*/ 6 h 383"/>
                                        <a:gd name="T34" fmla="*/ 18 w 441"/>
                                        <a:gd name="T35" fmla="*/ 7 h 383"/>
                                        <a:gd name="T36" fmla="*/ 18 w 441"/>
                                        <a:gd name="T37" fmla="*/ 8 h 383"/>
                                        <a:gd name="T38" fmla="*/ 17 w 441"/>
                                        <a:gd name="T39" fmla="*/ 10 h 383"/>
                                        <a:gd name="T40" fmla="*/ 16 w 441"/>
                                        <a:gd name="T41" fmla="*/ 11 h 383"/>
                                        <a:gd name="T42" fmla="*/ 16 w 441"/>
                                        <a:gd name="T43" fmla="*/ 12 h 383"/>
                                        <a:gd name="T44" fmla="*/ 16 w 441"/>
                                        <a:gd name="T45" fmla="*/ 13 h 383"/>
                                        <a:gd name="T46" fmla="*/ 13 w 441"/>
                                        <a:gd name="T47" fmla="*/ 15 h 383"/>
                                        <a:gd name="T48" fmla="*/ 13 w 441"/>
                                        <a:gd name="T49" fmla="*/ 14 h 383"/>
                                        <a:gd name="T50" fmla="*/ 12 w 441"/>
                                        <a:gd name="T51" fmla="*/ 13 h 383"/>
                                        <a:gd name="T52" fmla="*/ 11 w 441"/>
                                        <a:gd name="T53" fmla="*/ 14 h 383"/>
                                        <a:gd name="T54" fmla="*/ 9 w 441"/>
                                        <a:gd name="T55" fmla="*/ 14 h 383"/>
                                        <a:gd name="T56" fmla="*/ 9 w 441"/>
                                        <a:gd name="T57" fmla="*/ 14 h 383"/>
                                        <a:gd name="T58" fmla="*/ 7 w 441"/>
                                        <a:gd name="T59" fmla="*/ 15 h 383"/>
                                        <a:gd name="T60" fmla="*/ 6 w 441"/>
                                        <a:gd name="T61" fmla="*/ 15 h 383"/>
                                        <a:gd name="T62" fmla="*/ 5 w 441"/>
                                        <a:gd name="T63" fmla="*/ 15 h 383"/>
                                        <a:gd name="T64" fmla="*/ 4 w 441"/>
                                        <a:gd name="T65" fmla="*/ 15 h 383"/>
                                        <a:gd name="T66" fmla="*/ 4 w 441"/>
                                        <a:gd name="T67" fmla="*/ 14 h 383"/>
                                        <a:gd name="T68" fmla="*/ 3 w 441"/>
                                        <a:gd name="T69" fmla="*/ 13 h 383"/>
                                        <a:gd name="T70" fmla="*/ 2 w 441"/>
                                        <a:gd name="T71" fmla="*/ 12 h 383"/>
                                        <a:gd name="T72" fmla="*/ 1 w 441"/>
                                        <a:gd name="T73" fmla="*/ 11 h 383"/>
                                        <a:gd name="T74" fmla="*/ 1 w 441"/>
                                        <a:gd name="T75" fmla="*/ 10 h 383"/>
                                        <a:gd name="T76" fmla="*/ 0 w 441"/>
                                        <a:gd name="T77" fmla="*/ 9 h 383"/>
                                        <a:gd name="T78" fmla="*/ 0 w 441"/>
                                        <a:gd name="T79" fmla="*/ 8 h 38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41"/>
                                        <a:gd name="T121" fmla="*/ 0 h 383"/>
                                        <a:gd name="T122" fmla="*/ 441 w 441"/>
                                        <a:gd name="T123" fmla="*/ 383 h 38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41" h="383">
                                          <a:moveTo>
                                            <a:pt x="0" y="182"/>
                                          </a:moveTo>
                                          <a:lnTo>
                                            <a:pt x="6" y="167"/>
                                          </a:lnTo>
                                          <a:lnTo>
                                            <a:pt x="12" y="154"/>
                                          </a:lnTo>
                                          <a:lnTo>
                                            <a:pt x="19" y="138"/>
                                          </a:lnTo>
                                          <a:lnTo>
                                            <a:pt x="28" y="128"/>
                                          </a:lnTo>
                                          <a:lnTo>
                                            <a:pt x="38" y="120"/>
                                          </a:lnTo>
                                          <a:lnTo>
                                            <a:pt x="50" y="108"/>
                                          </a:lnTo>
                                          <a:lnTo>
                                            <a:pt x="63" y="93"/>
                                          </a:lnTo>
                                          <a:lnTo>
                                            <a:pt x="73" y="78"/>
                                          </a:lnTo>
                                          <a:lnTo>
                                            <a:pt x="84" y="64"/>
                                          </a:lnTo>
                                          <a:lnTo>
                                            <a:pt x="97" y="54"/>
                                          </a:lnTo>
                                          <a:lnTo>
                                            <a:pt x="110" y="42"/>
                                          </a:lnTo>
                                          <a:lnTo>
                                            <a:pt x="124" y="31"/>
                                          </a:lnTo>
                                          <a:lnTo>
                                            <a:pt x="137" y="21"/>
                                          </a:lnTo>
                                          <a:lnTo>
                                            <a:pt x="155" y="13"/>
                                          </a:lnTo>
                                          <a:lnTo>
                                            <a:pt x="174" y="7"/>
                                          </a:lnTo>
                                          <a:lnTo>
                                            <a:pt x="194" y="1"/>
                                          </a:lnTo>
                                          <a:lnTo>
                                            <a:pt x="219" y="0"/>
                                          </a:lnTo>
                                          <a:lnTo>
                                            <a:pt x="241" y="0"/>
                                          </a:lnTo>
                                          <a:lnTo>
                                            <a:pt x="261" y="0"/>
                                          </a:lnTo>
                                          <a:lnTo>
                                            <a:pt x="279" y="2"/>
                                          </a:lnTo>
                                          <a:lnTo>
                                            <a:pt x="296" y="7"/>
                                          </a:lnTo>
                                          <a:lnTo>
                                            <a:pt x="319" y="11"/>
                                          </a:lnTo>
                                          <a:lnTo>
                                            <a:pt x="336" y="19"/>
                                          </a:lnTo>
                                          <a:lnTo>
                                            <a:pt x="351" y="27"/>
                                          </a:lnTo>
                                          <a:lnTo>
                                            <a:pt x="368" y="37"/>
                                          </a:lnTo>
                                          <a:lnTo>
                                            <a:pt x="381" y="49"/>
                                          </a:lnTo>
                                          <a:lnTo>
                                            <a:pt x="395" y="63"/>
                                          </a:lnTo>
                                          <a:lnTo>
                                            <a:pt x="405" y="75"/>
                                          </a:lnTo>
                                          <a:lnTo>
                                            <a:pt x="415" y="91"/>
                                          </a:lnTo>
                                          <a:lnTo>
                                            <a:pt x="425" y="106"/>
                                          </a:lnTo>
                                          <a:lnTo>
                                            <a:pt x="432" y="121"/>
                                          </a:lnTo>
                                          <a:lnTo>
                                            <a:pt x="437" y="138"/>
                                          </a:lnTo>
                                          <a:lnTo>
                                            <a:pt x="441" y="155"/>
                                          </a:lnTo>
                                          <a:lnTo>
                                            <a:pt x="441" y="168"/>
                                          </a:lnTo>
                                          <a:lnTo>
                                            <a:pt x="441" y="182"/>
                                          </a:lnTo>
                                          <a:lnTo>
                                            <a:pt x="438" y="193"/>
                                          </a:lnTo>
                                          <a:lnTo>
                                            <a:pt x="431" y="210"/>
                                          </a:lnTo>
                                          <a:lnTo>
                                            <a:pt x="421" y="230"/>
                                          </a:lnTo>
                                          <a:lnTo>
                                            <a:pt x="414" y="247"/>
                                          </a:lnTo>
                                          <a:lnTo>
                                            <a:pt x="405" y="262"/>
                                          </a:lnTo>
                                          <a:lnTo>
                                            <a:pt x="401" y="278"/>
                                          </a:lnTo>
                                          <a:lnTo>
                                            <a:pt x="396" y="292"/>
                                          </a:lnTo>
                                          <a:lnTo>
                                            <a:pt x="392" y="308"/>
                                          </a:lnTo>
                                          <a:lnTo>
                                            <a:pt x="388" y="315"/>
                                          </a:lnTo>
                                          <a:lnTo>
                                            <a:pt x="387" y="327"/>
                                          </a:lnTo>
                                          <a:lnTo>
                                            <a:pt x="386" y="344"/>
                                          </a:lnTo>
                                          <a:lnTo>
                                            <a:pt x="317" y="361"/>
                                          </a:lnTo>
                                          <a:lnTo>
                                            <a:pt x="315" y="349"/>
                                          </a:lnTo>
                                          <a:lnTo>
                                            <a:pt x="313" y="340"/>
                                          </a:lnTo>
                                          <a:lnTo>
                                            <a:pt x="309" y="335"/>
                                          </a:lnTo>
                                          <a:lnTo>
                                            <a:pt x="301" y="330"/>
                                          </a:lnTo>
                                          <a:lnTo>
                                            <a:pt x="285" y="333"/>
                                          </a:lnTo>
                                          <a:lnTo>
                                            <a:pt x="269" y="336"/>
                                          </a:lnTo>
                                          <a:lnTo>
                                            <a:pt x="248" y="339"/>
                                          </a:lnTo>
                                          <a:lnTo>
                                            <a:pt x="230" y="346"/>
                                          </a:lnTo>
                                          <a:lnTo>
                                            <a:pt x="221" y="348"/>
                                          </a:lnTo>
                                          <a:lnTo>
                                            <a:pt x="211" y="356"/>
                                          </a:lnTo>
                                          <a:lnTo>
                                            <a:pt x="198" y="366"/>
                                          </a:lnTo>
                                          <a:lnTo>
                                            <a:pt x="181" y="380"/>
                                          </a:lnTo>
                                          <a:lnTo>
                                            <a:pt x="171" y="383"/>
                                          </a:lnTo>
                                          <a:lnTo>
                                            <a:pt x="155" y="383"/>
                                          </a:lnTo>
                                          <a:lnTo>
                                            <a:pt x="141" y="383"/>
                                          </a:lnTo>
                                          <a:lnTo>
                                            <a:pt x="133" y="382"/>
                                          </a:lnTo>
                                          <a:lnTo>
                                            <a:pt x="122" y="376"/>
                                          </a:lnTo>
                                          <a:lnTo>
                                            <a:pt x="109" y="372"/>
                                          </a:lnTo>
                                          <a:lnTo>
                                            <a:pt x="102" y="365"/>
                                          </a:lnTo>
                                          <a:lnTo>
                                            <a:pt x="95" y="355"/>
                                          </a:lnTo>
                                          <a:lnTo>
                                            <a:pt x="87" y="341"/>
                                          </a:lnTo>
                                          <a:lnTo>
                                            <a:pt x="81" y="330"/>
                                          </a:lnTo>
                                          <a:lnTo>
                                            <a:pt x="65" y="317"/>
                                          </a:lnTo>
                                          <a:lnTo>
                                            <a:pt x="55" y="303"/>
                                          </a:lnTo>
                                          <a:lnTo>
                                            <a:pt x="40" y="290"/>
                                          </a:lnTo>
                                          <a:lnTo>
                                            <a:pt x="27" y="278"/>
                                          </a:lnTo>
                                          <a:lnTo>
                                            <a:pt x="20" y="270"/>
                                          </a:lnTo>
                                          <a:lnTo>
                                            <a:pt x="17" y="260"/>
                                          </a:lnTo>
                                          <a:lnTo>
                                            <a:pt x="10" y="246"/>
                                          </a:lnTo>
                                          <a:lnTo>
                                            <a:pt x="5" y="229"/>
                                          </a:lnTo>
                                          <a:lnTo>
                                            <a:pt x="1" y="212"/>
                                          </a:lnTo>
                                          <a:lnTo>
                                            <a:pt x="0" y="195"/>
                                          </a:lnTo>
                                          <a:lnTo>
                                            <a:pt x="0" y="182"/>
                                          </a:lnTo>
                                          <a:close/>
                                        </a:path>
                                      </a:pathLst>
                                    </a:custGeom>
                                    <a:solidFill>
                                      <a:srgbClr val="E00000"/>
                                    </a:solidFill>
                                    <a:ln w="9525">
                                      <a:noFill/>
                                      <a:round/>
                                      <a:headEnd/>
                                      <a:tailEnd/>
                                    </a:ln>
                                  </p:spPr>
                                  <p:txBody>
                                    <a:bodyPr/>
                                    <a:lstStyle/>
                                    <a:p>
                                      <a:endParaRPr lang="cs-CZ"/>
                                    </a:p>
                                  </p:txBody>
                                </p:sp>
                                <p:sp>
                                  <p:nvSpPr>
                                    <p:cNvPr id="535" name="Freeform 93">
                                      <a:extLst>
                                        <a:ext uri="{FF2B5EF4-FFF2-40B4-BE49-F238E27FC236}">
                                          <a16:creationId xmlns:a16="http://schemas.microsoft.com/office/drawing/2014/main" id="{9DC208AA-80FB-4CEE-BBC9-1703518F2A92}"/>
                                        </a:ext>
                                      </a:extLst>
                                    </p:cNvPr>
                                    <p:cNvSpPr>
                                      <a:spLocks/>
                                    </p:cNvSpPr>
                                    <p:nvPr/>
                                  </p:nvSpPr>
                                  <p:spPr bwMode="auto">
                                    <a:xfrm>
                                      <a:off x="2183" y="1697"/>
                                      <a:ext cx="79" cy="69"/>
                                    </a:xfrm>
                                    <a:custGeom>
                                      <a:avLst/>
                                      <a:gdLst>
                                        <a:gd name="T0" fmla="*/ 0 w 396"/>
                                        <a:gd name="T1" fmla="*/ 6 h 345"/>
                                        <a:gd name="T2" fmla="*/ 1 w 396"/>
                                        <a:gd name="T3" fmla="*/ 5 h 345"/>
                                        <a:gd name="T4" fmla="*/ 1 w 396"/>
                                        <a:gd name="T5" fmla="*/ 4 h 345"/>
                                        <a:gd name="T6" fmla="*/ 2 w 396"/>
                                        <a:gd name="T7" fmla="*/ 3 h 345"/>
                                        <a:gd name="T8" fmla="*/ 3 w 396"/>
                                        <a:gd name="T9" fmla="*/ 2 h 345"/>
                                        <a:gd name="T10" fmla="*/ 4 w 396"/>
                                        <a:gd name="T11" fmla="*/ 2 h 345"/>
                                        <a:gd name="T12" fmla="*/ 5 w 396"/>
                                        <a:gd name="T13" fmla="*/ 1 h 345"/>
                                        <a:gd name="T14" fmla="*/ 6 w 396"/>
                                        <a:gd name="T15" fmla="*/ 0 h 345"/>
                                        <a:gd name="T16" fmla="*/ 8 w 396"/>
                                        <a:gd name="T17" fmla="*/ 0 h 345"/>
                                        <a:gd name="T18" fmla="*/ 9 w 396"/>
                                        <a:gd name="T19" fmla="*/ 0 h 345"/>
                                        <a:gd name="T20" fmla="*/ 11 w 396"/>
                                        <a:gd name="T21" fmla="*/ 0 h 345"/>
                                        <a:gd name="T22" fmla="*/ 12 w 396"/>
                                        <a:gd name="T23" fmla="*/ 1 h 345"/>
                                        <a:gd name="T24" fmla="*/ 13 w 396"/>
                                        <a:gd name="T25" fmla="*/ 1 h 345"/>
                                        <a:gd name="T26" fmla="*/ 14 w 396"/>
                                        <a:gd name="T27" fmla="*/ 2 h 345"/>
                                        <a:gd name="T28" fmla="*/ 15 w 396"/>
                                        <a:gd name="T29" fmla="*/ 3 h 345"/>
                                        <a:gd name="T30" fmla="*/ 16 w 396"/>
                                        <a:gd name="T31" fmla="*/ 4 h 345"/>
                                        <a:gd name="T32" fmla="*/ 16 w 396"/>
                                        <a:gd name="T33" fmla="*/ 6 h 345"/>
                                        <a:gd name="T34" fmla="*/ 16 w 396"/>
                                        <a:gd name="T35" fmla="*/ 7 h 345"/>
                                        <a:gd name="T36" fmla="*/ 15 w 396"/>
                                        <a:gd name="T37" fmla="*/ 8 h 345"/>
                                        <a:gd name="T38" fmla="*/ 15 w 396"/>
                                        <a:gd name="T39" fmla="*/ 9 h 345"/>
                                        <a:gd name="T40" fmla="*/ 14 w 396"/>
                                        <a:gd name="T41" fmla="*/ 10 h 345"/>
                                        <a:gd name="T42" fmla="*/ 14 w 396"/>
                                        <a:gd name="T43" fmla="*/ 11 h 345"/>
                                        <a:gd name="T44" fmla="*/ 14 w 396"/>
                                        <a:gd name="T45" fmla="*/ 12 h 345"/>
                                        <a:gd name="T46" fmla="*/ 11 w 396"/>
                                        <a:gd name="T47" fmla="*/ 13 h 345"/>
                                        <a:gd name="T48" fmla="*/ 11 w 396"/>
                                        <a:gd name="T49" fmla="*/ 12 h 345"/>
                                        <a:gd name="T50" fmla="*/ 11 w 396"/>
                                        <a:gd name="T51" fmla="*/ 12 h 345"/>
                                        <a:gd name="T52" fmla="*/ 10 w 396"/>
                                        <a:gd name="T53" fmla="*/ 12 h 345"/>
                                        <a:gd name="T54" fmla="*/ 8 w 396"/>
                                        <a:gd name="T55" fmla="*/ 12 h 345"/>
                                        <a:gd name="T56" fmla="*/ 8 w 396"/>
                                        <a:gd name="T57" fmla="*/ 13 h 345"/>
                                        <a:gd name="T58" fmla="*/ 6 w 396"/>
                                        <a:gd name="T59" fmla="*/ 14 h 345"/>
                                        <a:gd name="T60" fmla="*/ 6 w 396"/>
                                        <a:gd name="T61" fmla="*/ 14 h 345"/>
                                        <a:gd name="T62" fmla="*/ 5 w 396"/>
                                        <a:gd name="T63" fmla="*/ 14 h 345"/>
                                        <a:gd name="T64" fmla="*/ 4 w 396"/>
                                        <a:gd name="T65" fmla="*/ 13 h 345"/>
                                        <a:gd name="T66" fmla="*/ 3 w 396"/>
                                        <a:gd name="T67" fmla="*/ 13 h 345"/>
                                        <a:gd name="T68" fmla="*/ 3 w 396"/>
                                        <a:gd name="T69" fmla="*/ 12 h 345"/>
                                        <a:gd name="T70" fmla="*/ 2 w 396"/>
                                        <a:gd name="T71" fmla="*/ 11 h 345"/>
                                        <a:gd name="T72" fmla="*/ 1 w 396"/>
                                        <a:gd name="T73" fmla="*/ 10 h 345"/>
                                        <a:gd name="T74" fmla="*/ 1 w 396"/>
                                        <a:gd name="T75" fmla="*/ 9 h 345"/>
                                        <a:gd name="T76" fmla="*/ 0 w 396"/>
                                        <a:gd name="T77" fmla="*/ 8 h 345"/>
                                        <a:gd name="T78" fmla="*/ 0 w 396"/>
                                        <a:gd name="T79" fmla="*/ 7 h 34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96"/>
                                        <a:gd name="T121" fmla="*/ 0 h 345"/>
                                        <a:gd name="T122" fmla="*/ 396 w 396"/>
                                        <a:gd name="T123" fmla="*/ 345 h 34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96" h="345">
                                          <a:moveTo>
                                            <a:pt x="0" y="164"/>
                                          </a:moveTo>
                                          <a:lnTo>
                                            <a:pt x="5" y="150"/>
                                          </a:lnTo>
                                          <a:lnTo>
                                            <a:pt x="10" y="138"/>
                                          </a:lnTo>
                                          <a:lnTo>
                                            <a:pt x="17" y="125"/>
                                          </a:lnTo>
                                          <a:lnTo>
                                            <a:pt x="25" y="114"/>
                                          </a:lnTo>
                                          <a:lnTo>
                                            <a:pt x="33" y="107"/>
                                          </a:lnTo>
                                          <a:lnTo>
                                            <a:pt x="45" y="96"/>
                                          </a:lnTo>
                                          <a:lnTo>
                                            <a:pt x="56" y="84"/>
                                          </a:lnTo>
                                          <a:lnTo>
                                            <a:pt x="66" y="69"/>
                                          </a:lnTo>
                                          <a:lnTo>
                                            <a:pt x="75" y="57"/>
                                          </a:lnTo>
                                          <a:lnTo>
                                            <a:pt x="86" y="48"/>
                                          </a:lnTo>
                                          <a:lnTo>
                                            <a:pt x="99" y="38"/>
                                          </a:lnTo>
                                          <a:lnTo>
                                            <a:pt x="111" y="27"/>
                                          </a:lnTo>
                                          <a:lnTo>
                                            <a:pt x="122" y="18"/>
                                          </a:lnTo>
                                          <a:lnTo>
                                            <a:pt x="140" y="11"/>
                                          </a:lnTo>
                                          <a:lnTo>
                                            <a:pt x="156" y="6"/>
                                          </a:lnTo>
                                          <a:lnTo>
                                            <a:pt x="174" y="0"/>
                                          </a:lnTo>
                                          <a:lnTo>
                                            <a:pt x="197" y="0"/>
                                          </a:lnTo>
                                          <a:lnTo>
                                            <a:pt x="216" y="0"/>
                                          </a:lnTo>
                                          <a:lnTo>
                                            <a:pt x="235" y="0"/>
                                          </a:lnTo>
                                          <a:lnTo>
                                            <a:pt x="251" y="1"/>
                                          </a:lnTo>
                                          <a:lnTo>
                                            <a:pt x="266" y="6"/>
                                          </a:lnTo>
                                          <a:lnTo>
                                            <a:pt x="287" y="9"/>
                                          </a:lnTo>
                                          <a:lnTo>
                                            <a:pt x="302" y="17"/>
                                          </a:lnTo>
                                          <a:lnTo>
                                            <a:pt x="316" y="23"/>
                                          </a:lnTo>
                                          <a:lnTo>
                                            <a:pt x="331" y="32"/>
                                          </a:lnTo>
                                          <a:lnTo>
                                            <a:pt x="343" y="44"/>
                                          </a:lnTo>
                                          <a:lnTo>
                                            <a:pt x="355" y="57"/>
                                          </a:lnTo>
                                          <a:lnTo>
                                            <a:pt x="365" y="67"/>
                                          </a:lnTo>
                                          <a:lnTo>
                                            <a:pt x="374" y="82"/>
                                          </a:lnTo>
                                          <a:lnTo>
                                            <a:pt x="383" y="95"/>
                                          </a:lnTo>
                                          <a:lnTo>
                                            <a:pt x="389" y="108"/>
                                          </a:lnTo>
                                          <a:lnTo>
                                            <a:pt x="393" y="125"/>
                                          </a:lnTo>
                                          <a:lnTo>
                                            <a:pt x="396" y="139"/>
                                          </a:lnTo>
                                          <a:lnTo>
                                            <a:pt x="396" y="151"/>
                                          </a:lnTo>
                                          <a:lnTo>
                                            <a:pt x="396" y="164"/>
                                          </a:lnTo>
                                          <a:lnTo>
                                            <a:pt x="394" y="173"/>
                                          </a:lnTo>
                                          <a:lnTo>
                                            <a:pt x="388" y="189"/>
                                          </a:lnTo>
                                          <a:lnTo>
                                            <a:pt x="379" y="207"/>
                                          </a:lnTo>
                                          <a:lnTo>
                                            <a:pt x="373" y="222"/>
                                          </a:lnTo>
                                          <a:lnTo>
                                            <a:pt x="365" y="237"/>
                                          </a:lnTo>
                                          <a:lnTo>
                                            <a:pt x="361" y="250"/>
                                          </a:lnTo>
                                          <a:lnTo>
                                            <a:pt x="356" y="263"/>
                                          </a:lnTo>
                                          <a:lnTo>
                                            <a:pt x="352" y="278"/>
                                          </a:lnTo>
                                          <a:lnTo>
                                            <a:pt x="349" y="284"/>
                                          </a:lnTo>
                                          <a:lnTo>
                                            <a:pt x="349" y="295"/>
                                          </a:lnTo>
                                          <a:lnTo>
                                            <a:pt x="348" y="310"/>
                                          </a:lnTo>
                                          <a:lnTo>
                                            <a:pt x="285" y="326"/>
                                          </a:lnTo>
                                          <a:lnTo>
                                            <a:pt x="283" y="314"/>
                                          </a:lnTo>
                                          <a:lnTo>
                                            <a:pt x="282" y="307"/>
                                          </a:lnTo>
                                          <a:lnTo>
                                            <a:pt x="278" y="302"/>
                                          </a:lnTo>
                                          <a:lnTo>
                                            <a:pt x="271" y="297"/>
                                          </a:lnTo>
                                          <a:lnTo>
                                            <a:pt x="256" y="300"/>
                                          </a:lnTo>
                                          <a:lnTo>
                                            <a:pt x="242" y="303"/>
                                          </a:lnTo>
                                          <a:lnTo>
                                            <a:pt x="223" y="306"/>
                                          </a:lnTo>
                                          <a:lnTo>
                                            <a:pt x="206" y="311"/>
                                          </a:lnTo>
                                          <a:lnTo>
                                            <a:pt x="198" y="313"/>
                                          </a:lnTo>
                                          <a:lnTo>
                                            <a:pt x="189" y="321"/>
                                          </a:lnTo>
                                          <a:lnTo>
                                            <a:pt x="178" y="330"/>
                                          </a:lnTo>
                                          <a:lnTo>
                                            <a:pt x="162" y="343"/>
                                          </a:lnTo>
                                          <a:lnTo>
                                            <a:pt x="153" y="345"/>
                                          </a:lnTo>
                                          <a:lnTo>
                                            <a:pt x="140" y="345"/>
                                          </a:lnTo>
                                          <a:lnTo>
                                            <a:pt x="126" y="345"/>
                                          </a:lnTo>
                                          <a:lnTo>
                                            <a:pt x="119" y="345"/>
                                          </a:lnTo>
                                          <a:lnTo>
                                            <a:pt x="109" y="339"/>
                                          </a:lnTo>
                                          <a:lnTo>
                                            <a:pt x="98" y="336"/>
                                          </a:lnTo>
                                          <a:lnTo>
                                            <a:pt x="92" y="329"/>
                                          </a:lnTo>
                                          <a:lnTo>
                                            <a:pt x="84" y="320"/>
                                          </a:lnTo>
                                          <a:lnTo>
                                            <a:pt x="77" y="307"/>
                                          </a:lnTo>
                                          <a:lnTo>
                                            <a:pt x="72" y="297"/>
                                          </a:lnTo>
                                          <a:lnTo>
                                            <a:pt x="58" y="286"/>
                                          </a:lnTo>
                                          <a:lnTo>
                                            <a:pt x="49" y="273"/>
                                          </a:lnTo>
                                          <a:lnTo>
                                            <a:pt x="35" y="261"/>
                                          </a:lnTo>
                                          <a:lnTo>
                                            <a:pt x="24" y="250"/>
                                          </a:lnTo>
                                          <a:lnTo>
                                            <a:pt x="18" y="243"/>
                                          </a:lnTo>
                                          <a:lnTo>
                                            <a:pt x="15" y="234"/>
                                          </a:lnTo>
                                          <a:lnTo>
                                            <a:pt x="9" y="221"/>
                                          </a:lnTo>
                                          <a:lnTo>
                                            <a:pt x="4" y="206"/>
                                          </a:lnTo>
                                          <a:lnTo>
                                            <a:pt x="0" y="191"/>
                                          </a:lnTo>
                                          <a:lnTo>
                                            <a:pt x="0" y="175"/>
                                          </a:lnTo>
                                          <a:lnTo>
                                            <a:pt x="0" y="164"/>
                                          </a:lnTo>
                                          <a:close/>
                                        </a:path>
                                      </a:pathLst>
                                    </a:custGeom>
                                    <a:solidFill>
                                      <a:srgbClr val="C00000"/>
                                    </a:solidFill>
                                    <a:ln w="9525">
                                      <a:noFill/>
                                      <a:round/>
                                      <a:headEnd/>
                                      <a:tailEnd/>
                                    </a:ln>
                                  </p:spPr>
                                  <p:txBody>
                                    <a:bodyPr/>
                                    <a:lstStyle/>
                                    <a:p>
                                      <a:endParaRPr lang="cs-CZ"/>
                                    </a:p>
                                  </p:txBody>
                                </p:sp>
                              </p:grpSp>
                            </p:grpSp>
                            <p:grpSp>
                              <p:nvGrpSpPr>
                                <p:cNvPr id="525" name="Group 94">
                                  <a:extLst>
                                    <a:ext uri="{FF2B5EF4-FFF2-40B4-BE49-F238E27FC236}">
                                      <a16:creationId xmlns:a16="http://schemas.microsoft.com/office/drawing/2014/main" id="{5649C081-4C21-46BF-8FB9-21B8CB01A6F6}"/>
                                    </a:ext>
                                  </a:extLst>
                                </p:cNvPr>
                                <p:cNvGrpSpPr>
                                  <a:grpSpLocks/>
                                </p:cNvGrpSpPr>
                                <p:nvPr/>
                              </p:nvGrpSpPr>
                              <p:grpSpPr bwMode="auto">
                                <a:xfrm>
                                  <a:off x="2199" y="1676"/>
                                  <a:ext cx="73" cy="34"/>
                                  <a:chOff x="2199" y="1676"/>
                                  <a:chExt cx="73" cy="34"/>
                                </a:xfrm>
                              </p:grpSpPr>
                              <p:sp>
                                <p:nvSpPr>
                                  <p:cNvPr id="526" name="Freeform 95">
                                    <a:extLst>
                                      <a:ext uri="{FF2B5EF4-FFF2-40B4-BE49-F238E27FC236}">
                                        <a16:creationId xmlns:a16="http://schemas.microsoft.com/office/drawing/2014/main" id="{E069AD10-744E-4C7E-8A01-1275F191C836}"/>
                                      </a:ext>
                                    </a:extLst>
                                  </p:cNvPr>
                                  <p:cNvSpPr>
                                    <a:spLocks/>
                                  </p:cNvSpPr>
                                  <p:nvPr/>
                                </p:nvSpPr>
                                <p:spPr bwMode="auto">
                                  <a:xfrm>
                                    <a:off x="2199" y="1677"/>
                                    <a:ext cx="17" cy="10"/>
                                  </a:xfrm>
                                  <a:custGeom>
                                    <a:avLst/>
                                    <a:gdLst>
                                      <a:gd name="T0" fmla="*/ 1 w 88"/>
                                      <a:gd name="T1" fmla="*/ 0 h 49"/>
                                      <a:gd name="T2" fmla="*/ 2 w 88"/>
                                      <a:gd name="T3" fmla="*/ 0 h 49"/>
                                      <a:gd name="T4" fmla="*/ 2 w 88"/>
                                      <a:gd name="T5" fmla="*/ 0 h 49"/>
                                      <a:gd name="T6" fmla="*/ 3 w 88"/>
                                      <a:gd name="T7" fmla="*/ 0 h 49"/>
                                      <a:gd name="T8" fmla="*/ 3 w 88"/>
                                      <a:gd name="T9" fmla="*/ 0 h 49"/>
                                      <a:gd name="T10" fmla="*/ 3 w 88"/>
                                      <a:gd name="T11" fmla="*/ 0 h 49"/>
                                      <a:gd name="T12" fmla="*/ 3 w 88"/>
                                      <a:gd name="T13" fmla="*/ 1 h 49"/>
                                      <a:gd name="T14" fmla="*/ 3 w 88"/>
                                      <a:gd name="T15" fmla="*/ 1 h 49"/>
                                      <a:gd name="T16" fmla="*/ 3 w 88"/>
                                      <a:gd name="T17" fmla="*/ 2 h 49"/>
                                      <a:gd name="T18" fmla="*/ 3 w 88"/>
                                      <a:gd name="T19" fmla="*/ 2 h 49"/>
                                      <a:gd name="T20" fmla="*/ 2 w 88"/>
                                      <a:gd name="T21" fmla="*/ 2 h 49"/>
                                      <a:gd name="T22" fmla="*/ 2 w 88"/>
                                      <a:gd name="T23" fmla="*/ 2 h 49"/>
                                      <a:gd name="T24" fmla="*/ 1 w 88"/>
                                      <a:gd name="T25" fmla="*/ 2 h 49"/>
                                      <a:gd name="T26" fmla="*/ 1 w 88"/>
                                      <a:gd name="T27" fmla="*/ 2 h 49"/>
                                      <a:gd name="T28" fmla="*/ 0 w 88"/>
                                      <a:gd name="T29" fmla="*/ 2 h 49"/>
                                      <a:gd name="T30" fmla="*/ 0 w 88"/>
                                      <a:gd name="T31" fmla="*/ 2 h 49"/>
                                      <a:gd name="T32" fmla="*/ 0 w 88"/>
                                      <a:gd name="T33" fmla="*/ 1 h 49"/>
                                      <a:gd name="T34" fmla="*/ 0 w 88"/>
                                      <a:gd name="T35" fmla="*/ 1 h 49"/>
                                      <a:gd name="T36" fmla="*/ 0 w 88"/>
                                      <a:gd name="T37" fmla="*/ 1 h 49"/>
                                      <a:gd name="T38" fmla="*/ 1 w 88"/>
                                      <a:gd name="T39" fmla="*/ 0 h 49"/>
                                      <a:gd name="T40" fmla="*/ 1 w 88"/>
                                      <a:gd name="T41" fmla="*/ 0 h 49"/>
                                      <a:gd name="T42" fmla="*/ 1 w 88"/>
                                      <a:gd name="T43" fmla="*/ 0 h 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8"/>
                                      <a:gd name="T67" fmla="*/ 0 h 49"/>
                                      <a:gd name="T68" fmla="*/ 88 w 88"/>
                                      <a:gd name="T69" fmla="*/ 49 h 4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8" h="49">
                                        <a:moveTo>
                                          <a:pt x="37" y="2"/>
                                        </a:moveTo>
                                        <a:lnTo>
                                          <a:pt x="48" y="0"/>
                                        </a:lnTo>
                                        <a:lnTo>
                                          <a:pt x="60" y="0"/>
                                        </a:lnTo>
                                        <a:lnTo>
                                          <a:pt x="68" y="1"/>
                                        </a:lnTo>
                                        <a:lnTo>
                                          <a:pt x="79" y="6"/>
                                        </a:lnTo>
                                        <a:lnTo>
                                          <a:pt x="85" y="10"/>
                                        </a:lnTo>
                                        <a:lnTo>
                                          <a:pt x="88" y="19"/>
                                        </a:lnTo>
                                        <a:lnTo>
                                          <a:pt x="85" y="29"/>
                                        </a:lnTo>
                                        <a:lnTo>
                                          <a:pt x="79" y="37"/>
                                        </a:lnTo>
                                        <a:lnTo>
                                          <a:pt x="70" y="41"/>
                                        </a:lnTo>
                                        <a:lnTo>
                                          <a:pt x="61" y="45"/>
                                        </a:lnTo>
                                        <a:lnTo>
                                          <a:pt x="48" y="47"/>
                                        </a:lnTo>
                                        <a:lnTo>
                                          <a:pt x="36" y="49"/>
                                        </a:lnTo>
                                        <a:lnTo>
                                          <a:pt x="23" y="49"/>
                                        </a:lnTo>
                                        <a:lnTo>
                                          <a:pt x="12" y="47"/>
                                        </a:lnTo>
                                        <a:lnTo>
                                          <a:pt x="3" y="42"/>
                                        </a:lnTo>
                                        <a:lnTo>
                                          <a:pt x="0" y="35"/>
                                        </a:lnTo>
                                        <a:lnTo>
                                          <a:pt x="1" y="25"/>
                                        </a:lnTo>
                                        <a:lnTo>
                                          <a:pt x="6" y="16"/>
                                        </a:lnTo>
                                        <a:lnTo>
                                          <a:pt x="16" y="9"/>
                                        </a:lnTo>
                                        <a:lnTo>
                                          <a:pt x="25" y="5"/>
                                        </a:lnTo>
                                        <a:lnTo>
                                          <a:pt x="37" y="2"/>
                                        </a:lnTo>
                                        <a:close/>
                                      </a:path>
                                    </a:pathLst>
                                  </a:custGeom>
                                  <a:solidFill>
                                    <a:srgbClr val="A000A0"/>
                                  </a:solidFill>
                                  <a:ln w="9525">
                                    <a:noFill/>
                                    <a:round/>
                                    <a:headEnd/>
                                    <a:tailEnd/>
                                  </a:ln>
                                </p:spPr>
                                <p:txBody>
                                  <a:bodyPr/>
                                  <a:lstStyle/>
                                  <a:p>
                                    <a:endParaRPr lang="cs-CZ"/>
                                  </a:p>
                                </p:txBody>
                              </p:sp>
                              <p:sp>
                                <p:nvSpPr>
                                  <p:cNvPr id="527" name="Freeform 96">
                                    <a:extLst>
                                      <a:ext uri="{FF2B5EF4-FFF2-40B4-BE49-F238E27FC236}">
                                        <a16:creationId xmlns:a16="http://schemas.microsoft.com/office/drawing/2014/main" id="{D036C01A-83EC-43A5-9B35-53442FE37771}"/>
                                      </a:ext>
                                    </a:extLst>
                                  </p:cNvPr>
                                  <p:cNvSpPr>
                                    <a:spLocks/>
                                  </p:cNvSpPr>
                                  <p:nvPr/>
                                </p:nvSpPr>
                                <p:spPr bwMode="auto">
                                  <a:xfrm>
                                    <a:off x="2222" y="1676"/>
                                    <a:ext cx="18" cy="9"/>
                                  </a:xfrm>
                                  <a:custGeom>
                                    <a:avLst/>
                                    <a:gdLst>
                                      <a:gd name="T0" fmla="*/ 1 w 87"/>
                                      <a:gd name="T1" fmla="*/ 2 h 49"/>
                                      <a:gd name="T2" fmla="*/ 2 w 87"/>
                                      <a:gd name="T3" fmla="*/ 2 h 49"/>
                                      <a:gd name="T4" fmla="*/ 2 w 87"/>
                                      <a:gd name="T5" fmla="*/ 2 h 49"/>
                                      <a:gd name="T6" fmla="*/ 3 w 87"/>
                                      <a:gd name="T7" fmla="*/ 2 h 49"/>
                                      <a:gd name="T8" fmla="*/ 3 w 87"/>
                                      <a:gd name="T9" fmla="*/ 1 h 49"/>
                                      <a:gd name="T10" fmla="*/ 4 w 87"/>
                                      <a:gd name="T11" fmla="*/ 1 h 49"/>
                                      <a:gd name="T12" fmla="*/ 4 w 87"/>
                                      <a:gd name="T13" fmla="*/ 1 h 49"/>
                                      <a:gd name="T14" fmla="*/ 4 w 87"/>
                                      <a:gd name="T15" fmla="*/ 1 h 49"/>
                                      <a:gd name="T16" fmla="*/ 3 w 87"/>
                                      <a:gd name="T17" fmla="*/ 0 h 49"/>
                                      <a:gd name="T18" fmla="*/ 3 w 87"/>
                                      <a:gd name="T19" fmla="*/ 0 h 49"/>
                                      <a:gd name="T20" fmla="*/ 2 w 87"/>
                                      <a:gd name="T21" fmla="*/ 0 h 49"/>
                                      <a:gd name="T22" fmla="*/ 2 w 87"/>
                                      <a:gd name="T23" fmla="*/ 0 h 49"/>
                                      <a:gd name="T24" fmla="*/ 1 w 87"/>
                                      <a:gd name="T25" fmla="*/ 0 h 49"/>
                                      <a:gd name="T26" fmla="*/ 1 w 87"/>
                                      <a:gd name="T27" fmla="*/ 0 h 49"/>
                                      <a:gd name="T28" fmla="*/ 0 w 87"/>
                                      <a:gd name="T29" fmla="*/ 0 h 49"/>
                                      <a:gd name="T30" fmla="*/ 0 w 87"/>
                                      <a:gd name="T31" fmla="*/ 0 h 49"/>
                                      <a:gd name="T32" fmla="*/ 0 w 87"/>
                                      <a:gd name="T33" fmla="*/ 1 h 49"/>
                                      <a:gd name="T34" fmla="*/ 0 w 87"/>
                                      <a:gd name="T35" fmla="*/ 1 h 49"/>
                                      <a:gd name="T36" fmla="*/ 0 w 87"/>
                                      <a:gd name="T37" fmla="*/ 1 h 49"/>
                                      <a:gd name="T38" fmla="*/ 1 w 87"/>
                                      <a:gd name="T39" fmla="*/ 1 h 49"/>
                                      <a:gd name="T40" fmla="*/ 1 w 87"/>
                                      <a:gd name="T41" fmla="*/ 1 h 49"/>
                                      <a:gd name="T42" fmla="*/ 1 w 87"/>
                                      <a:gd name="T43" fmla="*/ 2 h 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7"/>
                                      <a:gd name="T67" fmla="*/ 0 h 49"/>
                                      <a:gd name="T68" fmla="*/ 87 w 87"/>
                                      <a:gd name="T69" fmla="*/ 49 h 4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7" h="49">
                                        <a:moveTo>
                                          <a:pt x="36" y="47"/>
                                        </a:moveTo>
                                        <a:lnTo>
                                          <a:pt x="47" y="49"/>
                                        </a:lnTo>
                                        <a:lnTo>
                                          <a:pt x="58" y="49"/>
                                        </a:lnTo>
                                        <a:lnTo>
                                          <a:pt x="66" y="48"/>
                                        </a:lnTo>
                                        <a:lnTo>
                                          <a:pt x="78" y="43"/>
                                        </a:lnTo>
                                        <a:lnTo>
                                          <a:pt x="84" y="38"/>
                                        </a:lnTo>
                                        <a:lnTo>
                                          <a:pt x="87" y="30"/>
                                        </a:lnTo>
                                        <a:lnTo>
                                          <a:pt x="84" y="19"/>
                                        </a:lnTo>
                                        <a:lnTo>
                                          <a:pt x="78" y="12"/>
                                        </a:lnTo>
                                        <a:lnTo>
                                          <a:pt x="68" y="8"/>
                                        </a:lnTo>
                                        <a:lnTo>
                                          <a:pt x="59" y="4"/>
                                        </a:lnTo>
                                        <a:lnTo>
                                          <a:pt x="47" y="2"/>
                                        </a:lnTo>
                                        <a:lnTo>
                                          <a:pt x="35" y="0"/>
                                        </a:lnTo>
                                        <a:lnTo>
                                          <a:pt x="21" y="0"/>
                                        </a:lnTo>
                                        <a:lnTo>
                                          <a:pt x="10" y="2"/>
                                        </a:lnTo>
                                        <a:lnTo>
                                          <a:pt x="3" y="7"/>
                                        </a:lnTo>
                                        <a:lnTo>
                                          <a:pt x="0" y="14"/>
                                        </a:lnTo>
                                        <a:lnTo>
                                          <a:pt x="1" y="24"/>
                                        </a:lnTo>
                                        <a:lnTo>
                                          <a:pt x="6" y="33"/>
                                        </a:lnTo>
                                        <a:lnTo>
                                          <a:pt x="14" y="39"/>
                                        </a:lnTo>
                                        <a:lnTo>
                                          <a:pt x="23" y="44"/>
                                        </a:lnTo>
                                        <a:lnTo>
                                          <a:pt x="36" y="47"/>
                                        </a:lnTo>
                                        <a:close/>
                                      </a:path>
                                    </a:pathLst>
                                  </a:custGeom>
                                  <a:solidFill>
                                    <a:srgbClr val="A000A0"/>
                                  </a:solidFill>
                                  <a:ln w="9525">
                                    <a:noFill/>
                                    <a:round/>
                                    <a:headEnd/>
                                    <a:tailEnd/>
                                  </a:ln>
                                </p:spPr>
                                <p:txBody>
                                  <a:bodyPr/>
                                  <a:lstStyle/>
                                  <a:p>
                                    <a:endParaRPr lang="cs-CZ"/>
                                  </a:p>
                                </p:txBody>
                              </p:sp>
                              <p:sp>
                                <p:nvSpPr>
                                  <p:cNvPr id="528" name="Freeform 97">
                                    <a:extLst>
                                      <a:ext uri="{FF2B5EF4-FFF2-40B4-BE49-F238E27FC236}">
                                        <a16:creationId xmlns:a16="http://schemas.microsoft.com/office/drawing/2014/main" id="{03779BD7-4B80-4CA7-8438-CA8BDDCD20E4}"/>
                                      </a:ext>
                                    </a:extLst>
                                  </p:cNvPr>
                                  <p:cNvSpPr>
                                    <a:spLocks/>
                                  </p:cNvSpPr>
                                  <p:nvPr/>
                                </p:nvSpPr>
                                <p:spPr bwMode="auto">
                                  <a:xfrm>
                                    <a:off x="2245" y="1683"/>
                                    <a:ext cx="13" cy="11"/>
                                  </a:xfrm>
                                  <a:custGeom>
                                    <a:avLst/>
                                    <a:gdLst>
                                      <a:gd name="T0" fmla="*/ 1 w 68"/>
                                      <a:gd name="T1" fmla="*/ 2 h 56"/>
                                      <a:gd name="T2" fmla="*/ 2 w 68"/>
                                      <a:gd name="T3" fmla="*/ 2 h 56"/>
                                      <a:gd name="T4" fmla="*/ 2 w 68"/>
                                      <a:gd name="T5" fmla="*/ 2 h 56"/>
                                      <a:gd name="T6" fmla="*/ 2 w 68"/>
                                      <a:gd name="T7" fmla="*/ 2 h 56"/>
                                      <a:gd name="T8" fmla="*/ 2 w 68"/>
                                      <a:gd name="T9" fmla="*/ 2 h 56"/>
                                      <a:gd name="T10" fmla="*/ 2 w 68"/>
                                      <a:gd name="T11" fmla="*/ 2 h 56"/>
                                      <a:gd name="T12" fmla="*/ 2 w 68"/>
                                      <a:gd name="T13" fmla="*/ 1 h 56"/>
                                      <a:gd name="T14" fmla="*/ 2 w 68"/>
                                      <a:gd name="T15" fmla="*/ 1 h 56"/>
                                      <a:gd name="T16" fmla="*/ 2 w 68"/>
                                      <a:gd name="T17" fmla="*/ 0 h 56"/>
                                      <a:gd name="T18" fmla="*/ 2 w 68"/>
                                      <a:gd name="T19" fmla="*/ 0 h 56"/>
                                      <a:gd name="T20" fmla="*/ 1 w 68"/>
                                      <a:gd name="T21" fmla="*/ 0 h 56"/>
                                      <a:gd name="T22" fmla="*/ 1 w 68"/>
                                      <a:gd name="T23" fmla="*/ 0 h 56"/>
                                      <a:gd name="T24" fmla="*/ 0 w 68"/>
                                      <a:gd name="T25" fmla="*/ 0 h 56"/>
                                      <a:gd name="T26" fmla="*/ 0 w 68"/>
                                      <a:gd name="T27" fmla="*/ 0 h 56"/>
                                      <a:gd name="T28" fmla="*/ 0 w 68"/>
                                      <a:gd name="T29" fmla="*/ 1 h 56"/>
                                      <a:gd name="T30" fmla="*/ 0 w 68"/>
                                      <a:gd name="T31" fmla="*/ 1 h 56"/>
                                      <a:gd name="T32" fmla="*/ 0 w 68"/>
                                      <a:gd name="T33" fmla="*/ 1 h 56"/>
                                      <a:gd name="T34" fmla="*/ 1 w 68"/>
                                      <a:gd name="T35" fmla="*/ 2 h 56"/>
                                      <a:gd name="T36" fmla="*/ 1 w 68"/>
                                      <a:gd name="T37" fmla="*/ 2 h 56"/>
                                      <a:gd name="T38" fmla="*/ 1 w 68"/>
                                      <a:gd name="T39" fmla="*/ 2 h 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8"/>
                                      <a:gd name="T61" fmla="*/ 0 h 56"/>
                                      <a:gd name="T62" fmla="*/ 68 w 68"/>
                                      <a:gd name="T63" fmla="*/ 56 h 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8" h="56">
                                        <a:moveTo>
                                          <a:pt x="34" y="53"/>
                                        </a:moveTo>
                                        <a:lnTo>
                                          <a:pt x="45" y="56"/>
                                        </a:lnTo>
                                        <a:lnTo>
                                          <a:pt x="53" y="56"/>
                                        </a:lnTo>
                                        <a:lnTo>
                                          <a:pt x="61" y="54"/>
                                        </a:lnTo>
                                        <a:lnTo>
                                          <a:pt x="65" y="48"/>
                                        </a:lnTo>
                                        <a:lnTo>
                                          <a:pt x="68" y="40"/>
                                        </a:lnTo>
                                        <a:lnTo>
                                          <a:pt x="66" y="31"/>
                                        </a:lnTo>
                                        <a:lnTo>
                                          <a:pt x="60" y="19"/>
                                        </a:lnTo>
                                        <a:lnTo>
                                          <a:pt x="52" y="11"/>
                                        </a:lnTo>
                                        <a:lnTo>
                                          <a:pt x="41" y="5"/>
                                        </a:lnTo>
                                        <a:lnTo>
                                          <a:pt x="29" y="1"/>
                                        </a:lnTo>
                                        <a:lnTo>
                                          <a:pt x="20" y="0"/>
                                        </a:lnTo>
                                        <a:lnTo>
                                          <a:pt x="12" y="2"/>
                                        </a:lnTo>
                                        <a:lnTo>
                                          <a:pt x="4" y="7"/>
                                        </a:lnTo>
                                        <a:lnTo>
                                          <a:pt x="0" y="14"/>
                                        </a:lnTo>
                                        <a:lnTo>
                                          <a:pt x="1" y="24"/>
                                        </a:lnTo>
                                        <a:lnTo>
                                          <a:pt x="7" y="34"/>
                                        </a:lnTo>
                                        <a:lnTo>
                                          <a:pt x="16" y="41"/>
                                        </a:lnTo>
                                        <a:lnTo>
                                          <a:pt x="25" y="47"/>
                                        </a:lnTo>
                                        <a:lnTo>
                                          <a:pt x="34" y="53"/>
                                        </a:lnTo>
                                        <a:close/>
                                      </a:path>
                                    </a:pathLst>
                                  </a:custGeom>
                                  <a:solidFill>
                                    <a:srgbClr val="A000A0"/>
                                  </a:solidFill>
                                  <a:ln w="9525">
                                    <a:noFill/>
                                    <a:round/>
                                    <a:headEnd/>
                                    <a:tailEnd/>
                                  </a:ln>
                                </p:spPr>
                                <p:txBody>
                                  <a:bodyPr/>
                                  <a:lstStyle/>
                                  <a:p>
                                    <a:endParaRPr lang="cs-CZ"/>
                                  </a:p>
                                </p:txBody>
                              </p:sp>
                              <p:sp>
                                <p:nvSpPr>
                                  <p:cNvPr id="529" name="Freeform 98">
                                    <a:extLst>
                                      <a:ext uri="{FF2B5EF4-FFF2-40B4-BE49-F238E27FC236}">
                                        <a16:creationId xmlns:a16="http://schemas.microsoft.com/office/drawing/2014/main" id="{422D0103-59A5-465E-9DE9-1BB370A9C34A}"/>
                                      </a:ext>
                                    </a:extLst>
                                  </p:cNvPr>
                                  <p:cNvSpPr>
                                    <a:spLocks/>
                                  </p:cNvSpPr>
                                  <p:nvPr/>
                                </p:nvSpPr>
                                <p:spPr bwMode="auto">
                                  <a:xfrm>
                                    <a:off x="2260" y="1697"/>
                                    <a:ext cx="12" cy="13"/>
                                  </a:xfrm>
                                  <a:custGeom>
                                    <a:avLst/>
                                    <a:gdLst>
                                      <a:gd name="T0" fmla="*/ 1 w 57"/>
                                      <a:gd name="T1" fmla="*/ 2 h 65"/>
                                      <a:gd name="T2" fmla="*/ 1 w 57"/>
                                      <a:gd name="T3" fmla="*/ 3 h 65"/>
                                      <a:gd name="T4" fmla="*/ 2 w 57"/>
                                      <a:gd name="T5" fmla="*/ 3 h 65"/>
                                      <a:gd name="T6" fmla="*/ 2 w 57"/>
                                      <a:gd name="T7" fmla="*/ 2 h 65"/>
                                      <a:gd name="T8" fmla="*/ 3 w 57"/>
                                      <a:gd name="T9" fmla="*/ 2 h 65"/>
                                      <a:gd name="T10" fmla="*/ 3 w 57"/>
                                      <a:gd name="T11" fmla="*/ 1 h 65"/>
                                      <a:gd name="T12" fmla="*/ 2 w 57"/>
                                      <a:gd name="T13" fmla="*/ 1 h 65"/>
                                      <a:gd name="T14" fmla="*/ 2 w 57"/>
                                      <a:gd name="T15" fmla="*/ 1 h 65"/>
                                      <a:gd name="T16" fmla="*/ 2 w 57"/>
                                      <a:gd name="T17" fmla="*/ 0 h 65"/>
                                      <a:gd name="T18" fmla="*/ 1 w 57"/>
                                      <a:gd name="T19" fmla="*/ 0 h 65"/>
                                      <a:gd name="T20" fmla="*/ 1 w 57"/>
                                      <a:gd name="T21" fmla="*/ 0 h 65"/>
                                      <a:gd name="T22" fmla="*/ 0 w 57"/>
                                      <a:gd name="T23" fmla="*/ 0 h 65"/>
                                      <a:gd name="T24" fmla="*/ 0 w 57"/>
                                      <a:gd name="T25" fmla="*/ 0 h 65"/>
                                      <a:gd name="T26" fmla="*/ 0 w 57"/>
                                      <a:gd name="T27" fmla="*/ 1 h 65"/>
                                      <a:gd name="T28" fmla="*/ 0 w 57"/>
                                      <a:gd name="T29" fmla="*/ 1 h 65"/>
                                      <a:gd name="T30" fmla="*/ 0 w 57"/>
                                      <a:gd name="T31" fmla="*/ 1 h 65"/>
                                      <a:gd name="T32" fmla="*/ 0 w 57"/>
                                      <a:gd name="T33" fmla="*/ 2 h 65"/>
                                      <a:gd name="T34" fmla="*/ 1 w 57"/>
                                      <a:gd name="T35" fmla="*/ 2 h 65"/>
                                      <a:gd name="T36" fmla="*/ 1 w 57"/>
                                      <a:gd name="T37" fmla="*/ 2 h 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7"/>
                                      <a:gd name="T58" fmla="*/ 0 h 65"/>
                                      <a:gd name="T59" fmla="*/ 57 w 57"/>
                                      <a:gd name="T60" fmla="*/ 65 h 6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7" h="65">
                                        <a:moveTo>
                                          <a:pt x="24" y="61"/>
                                        </a:moveTo>
                                        <a:lnTo>
                                          <a:pt x="35" y="65"/>
                                        </a:lnTo>
                                        <a:lnTo>
                                          <a:pt x="45" y="64"/>
                                        </a:lnTo>
                                        <a:lnTo>
                                          <a:pt x="52" y="59"/>
                                        </a:lnTo>
                                        <a:lnTo>
                                          <a:pt x="57" y="48"/>
                                        </a:lnTo>
                                        <a:lnTo>
                                          <a:pt x="55" y="34"/>
                                        </a:lnTo>
                                        <a:lnTo>
                                          <a:pt x="52" y="23"/>
                                        </a:lnTo>
                                        <a:lnTo>
                                          <a:pt x="46" y="14"/>
                                        </a:lnTo>
                                        <a:lnTo>
                                          <a:pt x="40" y="6"/>
                                        </a:lnTo>
                                        <a:lnTo>
                                          <a:pt x="29" y="1"/>
                                        </a:lnTo>
                                        <a:lnTo>
                                          <a:pt x="21" y="0"/>
                                        </a:lnTo>
                                        <a:lnTo>
                                          <a:pt x="11" y="2"/>
                                        </a:lnTo>
                                        <a:lnTo>
                                          <a:pt x="3" y="7"/>
                                        </a:lnTo>
                                        <a:lnTo>
                                          <a:pt x="0" y="15"/>
                                        </a:lnTo>
                                        <a:lnTo>
                                          <a:pt x="1" y="24"/>
                                        </a:lnTo>
                                        <a:lnTo>
                                          <a:pt x="3" y="34"/>
                                        </a:lnTo>
                                        <a:lnTo>
                                          <a:pt x="9" y="44"/>
                                        </a:lnTo>
                                        <a:lnTo>
                                          <a:pt x="17" y="53"/>
                                        </a:lnTo>
                                        <a:lnTo>
                                          <a:pt x="24" y="61"/>
                                        </a:lnTo>
                                        <a:close/>
                                      </a:path>
                                    </a:pathLst>
                                  </a:custGeom>
                                  <a:solidFill>
                                    <a:srgbClr val="A000A0"/>
                                  </a:solidFill>
                                  <a:ln w="9525">
                                    <a:noFill/>
                                    <a:round/>
                                    <a:headEnd/>
                                    <a:tailEnd/>
                                  </a:ln>
                                </p:spPr>
                                <p:txBody>
                                  <a:bodyPr/>
                                  <a:lstStyle/>
                                  <a:p>
                                    <a:endParaRPr lang="cs-CZ"/>
                                  </a:p>
                                </p:txBody>
                              </p:sp>
                            </p:grpSp>
                          </p:grpSp>
                          <p:grpSp>
                            <p:nvGrpSpPr>
                              <p:cNvPr id="520" name="Group 99">
                                <a:extLst>
                                  <a:ext uri="{FF2B5EF4-FFF2-40B4-BE49-F238E27FC236}">
                                    <a16:creationId xmlns:a16="http://schemas.microsoft.com/office/drawing/2014/main" id="{355611BB-9F7B-4D60-85A3-72757D8E2C79}"/>
                                  </a:ext>
                                </a:extLst>
                              </p:cNvPr>
                              <p:cNvGrpSpPr>
                                <a:grpSpLocks/>
                              </p:cNvGrpSpPr>
                              <p:nvPr/>
                            </p:nvGrpSpPr>
                            <p:grpSpPr bwMode="auto">
                              <a:xfrm>
                                <a:off x="2223" y="1728"/>
                                <a:ext cx="82" cy="131"/>
                                <a:chOff x="2223" y="1728"/>
                                <a:chExt cx="82" cy="131"/>
                              </a:xfrm>
                            </p:grpSpPr>
                            <p:sp>
                              <p:nvSpPr>
                                <p:cNvPr id="521" name="Freeform 100">
                                  <a:extLst>
                                    <a:ext uri="{FF2B5EF4-FFF2-40B4-BE49-F238E27FC236}">
                                      <a16:creationId xmlns:a16="http://schemas.microsoft.com/office/drawing/2014/main" id="{995ECC77-E06B-44E7-BF4F-D887C7CFE7E9}"/>
                                    </a:ext>
                                  </a:extLst>
                                </p:cNvPr>
                                <p:cNvSpPr>
                                  <a:spLocks/>
                                </p:cNvSpPr>
                                <p:nvPr/>
                              </p:nvSpPr>
                              <p:spPr bwMode="auto">
                                <a:xfrm>
                                  <a:off x="2259" y="1729"/>
                                  <a:ext cx="46" cy="82"/>
                                </a:xfrm>
                                <a:custGeom>
                                  <a:avLst/>
                                  <a:gdLst>
                                    <a:gd name="T0" fmla="*/ 1 w 229"/>
                                    <a:gd name="T1" fmla="*/ 0 h 410"/>
                                    <a:gd name="T2" fmla="*/ 1 w 229"/>
                                    <a:gd name="T3" fmla="*/ 1 h 410"/>
                                    <a:gd name="T4" fmla="*/ 0 w 229"/>
                                    <a:gd name="T5" fmla="*/ 3 h 410"/>
                                    <a:gd name="T6" fmla="*/ 0 w 229"/>
                                    <a:gd name="T7" fmla="*/ 4 h 410"/>
                                    <a:gd name="T8" fmla="*/ 0 w 229"/>
                                    <a:gd name="T9" fmla="*/ 5 h 410"/>
                                    <a:gd name="T10" fmla="*/ 0 w 229"/>
                                    <a:gd name="T11" fmla="*/ 7 h 410"/>
                                    <a:gd name="T12" fmla="*/ 1 w 229"/>
                                    <a:gd name="T13" fmla="*/ 8 h 410"/>
                                    <a:gd name="T14" fmla="*/ 1 w 229"/>
                                    <a:gd name="T15" fmla="*/ 9 h 410"/>
                                    <a:gd name="T16" fmla="*/ 2 w 229"/>
                                    <a:gd name="T17" fmla="*/ 10 h 410"/>
                                    <a:gd name="T18" fmla="*/ 3 w 229"/>
                                    <a:gd name="T19" fmla="*/ 11 h 410"/>
                                    <a:gd name="T20" fmla="*/ 5 w 229"/>
                                    <a:gd name="T21" fmla="*/ 12 h 410"/>
                                    <a:gd name="T22" fmla="*/ 6 w 229"/>
                                    <a:gd name="T23" fmla="*/ 13 h 410"/>
                                    <a:gd name="T24" fmla="*/ 7 w 229"/>
                                    <a:gd name="T25" fmla="*/ 14 h 410"/>
                                    <a:gd name="T26" fmla="*/ 8 w 229"/>
                                    <a:gd name="T27" fmla="*/ 15 h 410"/>
                                    <a:gd name="T28" fmla="*/ 9 w 229"/>
                                    <a:gd name="T29" fmla="*/ 16 h 410"/>
                                    <a:gd name="T30" fmla="*/ 9 w 229"/>
                                    <a:gd name="T31" fmla="*/ 16 h 4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9"/>
                                    <a:gd name="T49" fmla="*/ 0 h 410"/>
                                    <a:gd name="T50" fmla="*/ 229 w 229"/>
                                    <a:gd name="T51" fmla="*/ 410 h 4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9" h="410">
                                      <a:moveTo>
                                        <a:pt x="27" y="0"/>
                                      </a:moveTo>
                                      <a:lnTo>
                                        <a:pt x="17" y="28"/>
                                      </a:lnTo>
                                      <a:lnTo>
                                        <a:pt x="8" y="64"/>
                                      </a:lnTo>
                                      <a:lnTo>
                                        <a:pt x="3" y="103"/>
                                      </a:lnTo>
                                      <a:lnTo>
                                        <a:pt x="0" y="137"/>
                                      </a:lnTo>
                                      <a:lnTo>
                                        <a:pt x="5" y="166"/>
                                      </a:lnTo>
                                      <a:lnTo>
                                        <a:pt x="14" y="190"/>
                                      </a:lnTo>
                                      <a:lnTo>
                                        <a:pt x="30" y="215"/>
                                      </a:lnTo>
                                      <a:lnTo>
                                        <a:pt x="52" y="245"/>
                                      </a:lnTo>
                                      <a:lnTo>
                                        <a:pt x="82" y="272"/>
                                      </a:lnTo>
                                      <a:lnTo>
                                        <a:pt x="122" y="304"/>
                                      </a:lnTo>
                                      <a:lnTo>
                                        <a:pt x="152" y="329"/>
                                      </a:lnTo>
                                      <a:lnTo>
                                        <a:pt x="176" y="347"/>
                                      </a:lnTo>
                                      <a:lnTo>
                                        <a:pt x="192" y="366"/>
                                      </a:lnTo>
                                      <a:lnTo>
                                        <a:pt x="213" y="389"/>
                                      </a:lnTo>
                                      <a:lnTo>
                                        <a:pt x="229" y="410"/>
                                      </a:lnTo>
                                    </a:path>
                                  </a:pathLst>
                                </a:custGeom>
                                <a:noFill/>
                                <a:ln w="4763">
                                  <a:solidFill>
                                    <a:srgbClr val="FFC0C0"/>
                                  </a:solidFill>
                                  <a:round/>
                                  <a:headEnd/>
                                  <a:tailEnd/>
                                </a:ln>
                              </p:spPr>
                              <p:txBody>
                                <a:bodyPr/>
                                <a:lstStyle/>
                                <a:p>
                                  <a:endParaRPr lang="cs-CZ"/>
                                </a:p>
                              </p:txBody>
                            </p:sp>
                            <p:sp>
                              <p:nvSpPr>
                                <p:cNvPr id="522" name="Freeform 101">
                                  <a:extLst>
                                    <a:ext uri="{FF2B5EF4-FFF2-40B4-BE49-F238E27FC236}">
                                      <a16:creationId xmlns:a16="http://schemas.microsoft.com/office/drawing/2014/main" id="{70C87323-2F1C-4485-86D2-39AB35947A3C}"/>
                                    </a:ext>
                                  </a:extLst>
                                </p:cNvPr>
                                <p:cNvSpPr>
                                  <a:spLocks/>
                                </p:cNvSpPr>
                                <p:nvPr/>
                              </p:nvSpPr>
                              <p:spPr bwMode="auto">
                                <a:xfrm>
                                  <a:off x="2223" y="1756"/>
                                  <a:ext cx="44" cy="78"/>
                                </a:xfrm>
                                <a:custGeom>
                                  <a:avLst/>
                                  <a:gdLst>
                                    <a:gd name="T0" fmla="*/ 0 w 216"/>
                                    <a:gd name="T1" fmla="*/ 0 h 391"/>
                                    <a:gd name="T2" fmla="*/ 1 w 216"/>
                                    <a:gd name="T3" fmla="*/ 0 h 391"/>
                                    <a:gd name="T4" fmla="*/ 2 w 216"/>
                                    <a:gd name="T5" fmla="*/ 0 h 391"/>
                                    <a:gd name="T6" fmla="*/ 3 w 216"/>
                                    <a:gd name="T7" fmla="*/ 1 h 391"/>
                                    <a:gd name="T8" fmla="*/ 4 w 216"/>
                                    <a:gd name="T9" fmla="*/ 1 h 391"/>
                                    <a:gd name="T10" fmla="*/ 5 w 216"/>
                                    <a:gd name="T11" fmla="*/ 2 h 391"/>
                                    <a:gd name="T12" fmla="*/ 5 w 216"/>
                                    <a:gd name="T13" fmla="*/ 3 h 391"/>
                                    <a:gd name="T14" fmla="*/ 6 w 216"/>
                                    <a:gd name="T15" fmla="*/ 3 h 391"/>
                                    <a:gd name="T16" fmla="*/ 6 w 216"/>
                                    <a:gd name="T17" fmla="*/ 5 h 391"/>
                                    <a:gd name="T18" fmla="*/ 7 w 216"/>
                                    <a:gd name="T19" fmla="*/ 6 h 391"/>
                                    <a:gd name="T20" fmla="*/ 7 w 216"/>
                                    <a:gd name="T21" fmla="*/ 7 h 391"/>
                                    <a:gd name="T22" fmla="*/ 7 w 216"/>
                                    <a:gd name="T23" fmla="*/ 9 h 391"/>
                                    <a:gd name="T24" fmla="*/ 7 w 216"/>
                                    <a:gd name="T25" fmla="*/ 11 h 391"/>
                                    <a:gd name="T26" fmla="*/ 8 w 216"/>
                                    <a:gd name="T27" fmla="*/ 13 h 391"/>
                                    <a:gd name="T28" fmla="*/ 8 w 216"/>
                                    <a:gd name="T29" fmla="*/ 14 h 391"/>
                                    <a:gd name="T30" fmla="*/ 8 w 216"/>
                                    <a:gd name="T31" fmla="*/ 15 h 391"/>
                                    <a:gd name="T32" fmla="*/ 9 w 216"/>
                                    <a:gd name="T33" fmla="*/ 16 h 391"/>
                                    <a:gd name="T34" fmla="*/ 9 w 216"/>
                                    <a:gd name="T35" fmla="*/ 16 h 39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6"/>
                                    <a:gd name="T55" fmla="*/ 0 h 391"/>
                                    <a:gd name="T56" fmla="*/ 216 w 216"/>
                                    <a:gd name="T57" fmla="*/ 391 h 39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6" h="391">
                                      <a:moveTo>
                                        <a:pt x="0" y="0"/>
                                      </a:moveTo>
                                      <a:lnTo>
                                        <a:pt x="24" y="4"/>
                                      </a:lnTo>
                                      <a:lnTo>
                                        <a:pt x="47" y="9"/>
                                      </a:lnTo>
                                      <a:lnTo>
                                        <a:pt x="73" y="18"/>
                                      </a:lnTo>
                                      <a:lnTo>
                                        <a:pt x="93" y="29"/>
                                      </a:lnTo>
                                      <a:lnTo>
                                        <a:pt x="112" y="41"/>
                                      </a:lnTo>
                                      <a:lnTo>
                                        <a:pt x="128" y="65"/>
                                      </a:lnTo>
                                      <a:lnTo>
                                        <a:pt x="142" y="87"/>
                                      </a:lnTo>
                                      <a:lnTo>
                                        <a:pt x="152" y="114"/>
                                      </a:lnTo>
                                      <a:lnTo>
                                        <a:pt x="162" y="146"/>
                                      </a:lnTo>
                                      <a:lnTo>
                                        <a:pt x="171" y="182"/>
                                      </a:lnTo>
                                      <a:lnTo>
                                        <a:pt x="174" y="222"/>
                                      </a:lnTo>
                                      <a:lnTo>
                                        <a:pt x="177" y="276"/>
                                      </a:lnTo>
                                      <a:lnTo>
                                        <a:pt x="180" y="314"/>
                                      </a:lnTo>
                                      <a:lnTo>
                                        <a:pt x="188" y="347"/>
                                      </a:lnTo>
                                      <a:lnTo>
                                        <a:pt x="201" y="372"/>
                                      </a:lnTo>
                                      <a:lnTo>
                                        <a:pt x="216" y="391"/>
                                      </a:lnTo>
                                      <a:lnTo>
                                        <a:pt x="214" y="390"/>
                                      </a:lnTo>
                                    </a:path>
                                  </a:pathLst>
                                </a:custGeom>
                                <a:noFill/>
                                <a:ln w="4763">
                                  <a:solidFill>
                                    <a:srgbClr val="FFC0C0"/>
                                  </a:solidFill>
                                  <a:round/>
                                  <a:headEnd/>
                                  <a:tailEnd/>
                                </a:ln>
                              </p:spPr>
                              <p:txBody>
                                <a:bodyPr/>
                                <a:lstStyle/>
                                <a:p>
                                  <a:endParaRPr lang="cs-CZ"/>
                                </a:p>
                              </p:txBody>
                            </p:sp>
                            <p:sp>
                              <p:nvSpPr>
                                <p:cNvPr id="523" name="Freeform 102">
                                  <a:extLst>
                                    <a:ext uri="{FF2B5EF4-FFF2-40B4-BE49-F238E27FC236}">
                                      <a16:creationId xmlns:a16="http://schemas.microsoft.com/office/drawing/2014/main" id="{6CA3EDA9-68CA-4532-B38A-F5F76941309C}"/>
                                    </a:ext>
                                  </a:extLst>
                                </p:cNvPr>
                                <p:cNvSpPr>
                                  <a:spLocks/>
                                </p:cNvSpPr>
                                <p:nvPr/>
                              </p:nvSpPr>
                              <p:spPr bwMode="auto">
                                <a:xfrm>
                                  <a:off x="2225" y="1728"/>
                                  <a:ext cx="74" cy="131"/>
                                </a:xfrm>
                                <a:custGeom>
                                  <a:avLst/>
                                  <a:gdLst>
                                    <a:gd name="T0" fmla="*/ 0 w 371"/>
                                    <a:gd name="T1" fmla="*/ 0 h 657"/>
                                    <a:gd name="T2" fmla="*/ 1 w 371"/>
                                    <a:gd name="T3" fmla="*/ 1 h 657"/>
                                    <a:gd name="T4" fmla="*/ 2 w 371"/>
                                    <a:gd name="T5" fmla="*/ 2 h 657"/>
                                    <a:gd name="T6" fmla="*/ 3 w 371"/>
                                    <a:gd name="T7" fmla="*/ 3 h 657"/>
                                    <a:gd name="T8" fmla="*/ 4 w 371"/>
                                    <a:gd name="T9" fmla="*/ 5 h 657"/>
                                    <a:gd name="T10" fmla="*/ 5 w 371"/>
                                    <a:gd name="T11" fmla="*/ 6 h 657"/>
                                    <a:gd name="T12" fmla="*/ 6 w 371"/>
                                    <a:gd name="T13" fmla="*/ 8 h 657"/>
                                    <a:gd name="T14" fmla="*/ 7 w 371"/>
                                    <a:gd name="T15" fmla="*/ 9 h 657"/>
                                    <a:gd name="T16" fmla="*/ 8 w 371"/>
                                    <a:gd name="T17" fmla="*/ 11 h 657"/>
                                    <a:gd name="T18" fmla="*/ 8 w 371"/>
                                    <a:gd name="T19" fmla="*/ 12 h 657"/>
                                    <a:gd name="T20" fmla="*/ 9 w 371"/>
                                    <a:gd name="T21" fmla="*/ 14 h 657"/>
                                    <a:gd name="T22" fmla="*/ 10 w 371"/>
                                    <a:gd name="T23" fmla="*/ 16 h 657"/>
                                    <a:gd name="T24" fmla="*/ 10 w 371"/>
                                    <a:gd name="T25" fmla="*/ 18 h 657"/>
                                    <a:gd name="T26" fmla="*/ 11 w 371"/>
                                    <a:gd name="T27" fmla="*/ 20 h 657"/>
                                    <a:gd name="T28" fmla="*/ 12 w 371"/>
                                    <a:gd name="T29" fmla="*/ 21 h 657"/>
                                    <a:gd name="T30" fmla="*/ 12 w 371"/>
                                    <a:gd name="T31" fmla="*/ 23 h 657"/>
                                    <a:gd name="T32" fmla="*/ 13 w 371"/>
                                    <a:gd name="T33" fmla="*/ 25 h 657"/>
                                    <a:gd name="T34" fmla="*/ 15 w 371"/>
                                    <a:gd name="T35" fmla="*/ 26 h 6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1"/>
                                    <a:gd name="T55" fmla="*/ 0 h 657"/>
                                    <a:gd name="T56" fmla="*/ 371 w 371"/>
                                    <a:gd name="T57" fmla="*/ 657 h 6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1" h="657">
                                      <a:moveTo>
                                        <a:pt x="0" y="0"/>
                                      </a:moveTo>
                                      <a:lnTo>
                                        <a:pt x="26" y="25"/>
                                      </a:lnTo>
                                      <a:lnTo>
                                        <a:pt x="60" y="56"/>
                                      </a:lnTo>
                                      <a:lnTo>
                                        <a:pt x="84" y="86"/>
                                      </a:lnTo>
                                      <a:lnTo>
                                        <a:pt x="108" y="120"/>
                                      </a:lnTo>
                                      <a:lnTo>
                                        <a:pt x="132" y="159"/>
                                      </a:lnTo>
                                      <a:lnTo>
                                        <a:pt x="154" y="196"/>
                                      </a:lnTo>
                                      <a:lnTo>
                                        <a:pt x="176" y="236"/>
                                      </a:lnTo>
                                      <a:lnTo>
                                        <a:pt x="195" y="272"/>
                                      </a:lnTo>
                                      <a:lnTo>
                                        <a:pt x="213" y="313"/>
                                      </a:lnTo>
                                      <a:lnTo>
                                        <a:pt x="230" y="357"/>
                                      </a:lnTo>
                                      <a:lnTo>
                                        <a:pt x="247" y="409"/>
                                      </a:lnTo>
                                      <a:lnTo>
                                        <a:pt x="261" y="452"/>
                                      </a:lnTo>
                                      <a:lnTo>
                                        <a:pt x="277" y="496"/>
                                      </a:lnTo>
                                      <a:lnTo>
                                        <a:pt x="292" y="533"/>
                                      </a:lnTo>
                                      <a:lnTo>
                                        <a:pt x="312" y="577"/>
                                      </a:lnTo>
                                      <a:lnTo>
                                        <a:pt x="338" y="616"/>
                                      </a:lnTo>
                                      <a:lnTo>
                                        <a:pt x="371" y="657"/>
                                      </a:lnTo>
                                    </a:path>
                                  </a:pathLst>
                                </a:custGeom>
                                <a:noFill/>
                                <a:ln w="4763">
                                  <a:solidFill>
                                    <a:srgbClr val="FFC0C0"/>
                                  </a:solidFill>
                                  <a:round/>
                                  <a:headEnd/>
                                  <a:tailEnd/>
                                </a:ln>
                              </p:spPr>
                              <p:txBody>
                                <a:bodyPr/>
                                <a:lstStyle/>
                                <a:p>
                                  <a:endParaRPr lang="cs-CZ"/>
                                </a:p>
                              </p:txBody>
                            </p:sp>
                          </p:grpSp>
                        </p:grpSp>
                        <p:grpSp>
                          <p:nvGrpSpPr>
                            <p:cNvPr id="494" name="Group 103">
                              <a:extLst>
                                <a:ext uri="{FF2B5EF4-FFF2-40B4-BE49-F238E27FC236}">
                                  <a16:creationId xmlns:a16="http://schemas.microsoft.com/office/drawing/2014/main" id="{C44E6D05-65E3-4D66-9CC4-EF2942BD2F43}"/>
                                </a:ext>
                              </a:extLst>
                            </p:cNvPr>
                            <p:cNvGrpSpPr>
                              <a:grpSpLocks/>
                            </p:cNvGrpSpPr>
                            <p:nvPr/>
                          </p:nvGrpSpPr>
                          <p:grpSpPr bwMode="auto">
                            <a:xfrm>
                              <a:off x="2045" y="1723"/>
                              <a:ext cx="244" cy="215"/>
                              <a:chOff x="2045" y="1723"/>
                              <a:chExt cx="244" cy="215"/>
                            </a:xfrm>
                          </p:grpSpPr>
                          <p:grpSp>
                            <p:nvGrpSpPr>
                              <p:cNvPr id="495" name="Group 104">
                                <a:extLst>
                                  <a:ext uri="{FF2B5EF4-FFF2-40B4-BE49-F238E27FC236}">
                                    <a16:creationId xmlns:a16="http://schemas.microsoft.com/office/drawing/2014/main" id="{70C95B5E-554D-4403-A3ED-418B30FF4E8A}"/>
                                  </a:ext>
                                </a:extLst>
                              </p:cNvPr>
                              <p:cNvGrpSpPr>
                                <a:grpSpLocks/>
                              </p:cNvGrpSpPr>
                              <p:nvPr/>
                            </p:nvGrpSpPr>
                            <p:grpSpPr bwMode="auto">
                              <a:xfrm>
                                <a:off x="2045" y="1723"/>
                                <a:ext cx="244" cy="215"/>
                                <a:chOff x="2045" y="1723"/>
                                <a:chExt cx="244" cy="215"/>
                              </a:xfrm>
                            </p:grpSpPr>
                            <p:grpSp>
                              <p:nvGrpSpPr>
                                <p:cNvPr id="500" name="Group 105">
                                  <a:extLst>
                                    <a:ext uri="{FF2B5EF4-FFF2-40B4-BE49-F238E27FC236}">
                                      <a16:creationId xmlns:a16="http://schemas.microsoft.com/office/drawing/2014/main" id="{34638A0D-1C38-433B-862C-A84A17417593}"/>
                                    </a:ext>
                                  </a:extLst>
                                </p:cNvPr>
                                <p:cNvGrpSpPr>
                                  <a:grpSpLocks/>
                                </p:cNvGrpSpPr>
                                <p:nvPr/>
                              </p:nvGrpSpPr>
                              <p:grpSpPr bwMode="auto">
                                <a:xfrm>
                                  <a:off x="2045" y="1723"/>
                                  <a:ext cx="244" cy="215"/>
                                  <a:chOff x="2045" y="1723"/>
                                  <a:chExt cx="244" cy="215"/>
                                </a:xfrm>
                              </p:grpSpPr>
                              <p:grpSp>
                                <p:nvGrpSpPr>
                                  <p:cNvPr id="507" name="Group 106">
                                    <a:extLst>
                                      <a:ext uri="{FF2B5EF4-FFF2-40B4-BE49-F238E27FC236}">
                                        <a16:creationId xmlns:a16="http://schemas.microsoft.com/office/drawing/2014/main" id="{5D59AA6A-D2D2-462B-A740-4408F7DF4CAC}"/>
                                      </a:ext>
                                    </a:extLst>
                                  </p:cNvPr>
                                  <p:cNvGrpSpPr>
                                    <a:grpSpLocks/>
                                  </p:cNvGrpSpPr>
                                  <p:nvPr/>
                                </p:nvGrpSpPr>
                                <p:grpSpPr bwMode="auto">
                                  <a:xfrm>
                                    <a:off x="2045" y="1723"/>
                                    <a:ext cx="244" cy="215"/>
                                    <a:chOff x="2045" y="1723"/>
                                    <a:chExt cx="244" cy="215"/>
                                  </a:xfrm>
                                </p:grpSpPr>
                                <p:grpSp>
                                  <p:nvGrpSpPr>
                                    <p:cNvPr id="513" name="Group 107">
                                      <a:extLst>
                                        <a:ext uri="{FF2B5EF4-FFF2-40B4-BE49-F238E27FC236}">
                                          <a16:creationId xmlns:a16="http://schemas.microsoft.com/office/drawing/2014/main" id="{7D6E42B2-0E92-4299-AAC6-542ACD7ADD86}"/>
                                        </a:ext>
                                      </a:extLst>
                                    </p:cNvPr>
                                    <p:cNvGrpSpPr>
                                      <a:grpSpLocks/>
                                    </p:cNvGrpSpPr>
                                    <p:nvPr/>
                                  </p:nvGrpSpPr>
                                  <p:grpSpPr bwMode="auto">
                                    <a:xfrm>
                                      <a:off x="2045" y="1723"/>
                                      <a:ext cx="244" cy="215"/>
                                      <a:chOff x="2045" y="1723"/>
                                      <a:chExt cx="244" cy="215"/>
                                    </a:xfrm>
                                  </p:grpSpPr>
                                  <p:sp>
                                    <p:nvSpPr>
                                      <p:cNvPr id="515" name="Freeform 108">
                                        <a:extLst>
                                          <a:ext uri="{FF2B5EF4-FFF2-40B4-BE49-F238E27FC236}">
                                            <a16:creationId xmlns:a16="http://schemas.microsoft.com/office/drawing/2014/main" id="{AA2E0662-7AC3-4E7D-919D-9100C82C8B1F}"/>
                                          </a:ext>
                                        </a:extLst>
                                      </p:cNvPr>
                                      <p:cNvSpPr>
                                        <a:spLocks/>
                                      </p:cNvSpPr>
                                      <p:nvPr/>
                                    </p:nvSpPr>
                                    <p:spPr bwMode="auto">
                                      <a:xfrm>
                                        <a:off x="2045" y="1723"/>
                                        <a:ext cx="244" cy="215"/>
                                      </a:xfrm>
                                      <a:custGeom>
                                        <a:avLst/>
                                        <a:gdLst>
                                          <a:gd name="T0" fmla="*/ 5 w 1224"/>
                                          <a:gd name="T1" fmla="*/ 2 h 1076"/>
                                          <a:gd name="T2" fmla="*/ 8 w 1224"/>
                                          <a:gd name="T3" fmla="*/ 1 h 1076"/>
                                          <a:gd name="T4" fmla="*/ 11 w 1224"/>
                                          <a:gd name="T5" fmla="*/ 0 h 1076"/>
                                          <a:gd name="T6" fmla="*/ 15 w 1224"/>
                                          <a:gd name="T7" fmla="*/ 0 h 1076"/>
                                          <a:gd name="T8" fmla="*/ 18 w 1224"/>
                                          <a:gd name="T9" fmla="*/ 2 h 1076"/>
                                          <a:gd name="T10" fmla="*/ 20 w 1224"/>
                                          <a:gd name="T11" fmla="*/ 5 h 1076"/>
                                          <a:gd name="T12" fmla="*/ 23 w 1224"/>
                                          <a:gd name="T13" fmla="*/ 8 h 1076"/>
                                          <a:gd name="T14" fmla="*/ 25 w 1224"/>
                                          <a:gd name="T15" fmla="*/ 10 h 1076"/>
                                          <a:gd name="T16" fmla="*/ 26 w 1224"/>
                                          <a:gd name="T17" fmla="*/ 13 h 1076"/>
                                          <a:gd name="T18" fmla="*/ 25 w 1224"/>
                                          <a:gd name="T19" fmla="*/ 15 h 1076"/>
                                          <a:gd name="T20" fmla="*/ 24 w 1224"/>
                                          <a:gd name="T21" fmla="*/ 17 h 1076"/>
                                          <a:gd name="T22" fmla="*/ 22 w 1224"/>
                                          <a:gd name="T23" fmla="*/ 20 h 1076"/>
                                          <a:gd name="T24" fmla="*/ 21 w 1224"/>
                                          <a:gd name="T25" fmla="*/ 22 h 1076"/>
                                          <a:gd name="T26" fmla="*/ 21 w 1224"/>
                                          <a:gd name="T27" fmla="*/ 22 h 1076"/>
                                          <a:gd name="T28" fmla="*/ 22 w 1224"/>
                                          <a:gd name="T29" fmla="*/ 22 h 1076"/>
                                          <a:gd name="T30" fmla="*/ 23 w 1224"/>
                                          <a:gd name="T31" fmla="*/ 21 h 1076"/>
                                          <a:gd name="T32" fmla="*/ 24 w 1224"/>
                                          <a:gd name="T33" fmla="*/ 19 h 1076"/>
                                          <a:gd name="T34" fmla="*/ 26 w 1224"/>
                                          <a:gd name="T35" fmla="*/ 17 h 1076"/>
                                          <a:gd name="T36" fmla="*/ 27 w 1224"/>
                                          <a:gd name="T37" fmla="*/ 16 h 1076"/>
                                          <a:gd name="T38" fmla="*/ 28 w 1224"/>
                                          <a:gd name="T39" fmla="*/ 16 h 1076"/>
                                          <a:gd name="T40" fmla="*/ 29 w 1224"/>
                                          <a:gd name="T41" fmla="*/ 17 h 1076"/>
                                          <a:gd name="T42" fmla="*/ 31 w 1224"/>
                                          <a:gd name="T43" fmla="*/ 21 h 1076"/>
                                          <a:gd name="T44" fmla="*/ 33 w 1224"/>
                                          <a:gd name="T45" fmla="*/ 25 h 1076"/>
                                          <a:gd name="T46" fmla="*/ 36 w 1224"/>
                                          <a:gd name="T47" fmla="*/ 29 h 1076"/>
                                          <a:gd name="T48" fmla="*/ 39 w 1224"/>
                                          <a:gd name="T49" fmla="*/ 34 h 1076"/>
                                          <a:gd name="T50" fmla="*/ 42 w 1224"/>
                                          <a:gd name="T51" fmla="*/ 36 h 1076"/>
                                          <a:gd name="T52" fmla="*/ 46 w 1224"/>
                                          <a:gd name="T53" fmla="*/ 39 h 1076"/>
                                          <a:gd name="T54" fmla="*/ 48 w 1224"/>
                                          <a:gd name="T55" fmla="*/ 41 h 1076"/>
                                          <a:gd name="T56" fmla="*/ 49 w 1224"/>
                                          <a:gd name="T57" fmla="*/ 42 h 1076"/>
                                          <a:gd name="T58" fmla="*/ 48 w 1224"/>
                                          <a:gd name="T59" fmla="*/ 43 h 1076"/>
                                          <a:gd name="T60" fmla="*/ 46 w 1224"/>
                                          <a:gd name="T61" fmla="*/ 43 h 1076"/>
                                          <a:gd name="T62" fmla="*/ 42 w 1224"/>
                                          <a:gd name="T63" fmla="*/ 43 h 1076"/>
                                          <a:gd name="T64" fmla="*/ 38 w 1224"/>
                                          <a:gd name="T65" fmla="*/ 42 h 1076"/>
                                          <a:gd name="T66" fmla="*/ 33 w 1224"/>
                                          <a:gd name="T67" fmla="*/ 41 h 1076"/>
                                          <a:gd name="T68" fmla="*/ 29 w 1224"/>
                                          <a:gd name="T69" fmla="*/ 39 h 1076"/>
                                          <a:gd name="T70" fmla="*/ 24 w 1224"/>
                                          <a:gd name="T71" fmla="*/ 37 h 1076"/>
                                          <a:gd name="T72" fmla="*/ 20 w 1224"/>
                                          <a:gd name="T73" fmla="*/ 34 h 1076"/>
                                          <a:gd name="T74" fmla="*/ 16 w 1224"/>
                                          <a:gd name="T75" fmla="*/ 32 h 1076"/>
                                          <a:gd name="T76" fmla="*/ 14 w 1224"/>
                                          <a:gd name="T77" fmla="*/ 29 h 1076"/>
                                          <a:gd name="T78" fmla="*/ 12 w 1224"/>
                                          <a:gd name="T79" fmla="*/ 27 h 1076"/>
                                          <a:gd name="T80" fmla="*/ 13 w 1224"/>
                                          <a:gd name="T81" fmla="*/ 26 h 1076"/>
                                          <a:gd name="T82" fmla="*/ 14 w 1224"/>
                                          <a:gd name="T83" fmla="*/ 25 h 1076"/>
                                          <a:gd name="T84" fmla="*/ 17 w 1224"/>
                                          <a:gd name="T85" fmla="*/ 25 h 1076"/>
                                          <a:gd name="T86" fmla="*/ 19 w 1224"/>
                                          <a:gd name="T87" fmla="*/ 25 h 1076"/>
                                          <a:gd name="T88" fmla="*/ 19 w 1224"/>
                                          <a:gd name="T89" fmla="*/ 25 h 1076"/>
                                          <a:gd name="T90" fmla="*/ 19 w 1224"/>
                                          <a:gd name="T91" fmla="*/ 25 h 1076"/>
                                          <a:gd name="T92" fmla="*/ 18 w 1224"/>
                                          <a:gd name="T93" fmla="*/ 24 h 1076"/>
                                          <a:gd name="T94" fmla="*/ 16 w 1224"/>
                                          <a:gd name="T95" fmla="*/ 23 h 1076"/>
                                          <a:gd name="T96" fmla="*/ 13 w 1224"/>
                                          <a:gd name="T97" fmla="*/ 24 h 1076"/>
                                          <a:gd name="T98" fmla="*/ 10 w 1224"/>
                                          <a:gd name="T99" fmla="*/ 25 h 1076"/>
                                          <a:gd name="T100" fmla="*/ 8 w 1224"/>
                                          <a:gd name="T101" fmla="*/ 25 h 1076"/>
                                          <a:gd name="T102" fmla="*/ 6 w 1224"/>
                                          <a:gd name="T103" fmla="*/ 24 h 1076"/>
                                          <a:gd name="T104" fmla="*/ 4 w 1224"/>
                                          <a:gd name="T105" fmla="*/ 22 h 1076"/>
                                          <a:gd name="T106" fmla="*/ 2 w 1224"/>
                                          <a:gd name="T107" fmla="*/ 19 h 1076"/>
                                          <a:gd name="T108" fmla="*/ 0 w 1224"/>
                                          <a:gd name="T109" fmla="*/ 15 h 1076"/>
                                          <a:gd name="T110" fmla="*/ 0 w 1224"/>
                                          <a:gd name="T111" fmla="*/ 13 h 1076"/>
                                          <a:gd name="T112" fmla="*/ 1 w 1224"/>
                                          <a:gd name="T113" fmla="*/ 8 h 1076"/>
                                          <a:gd name="T114" fmla="*/ 3 w 1224"/>
                                          <a:gd name="T115" fmla="*/ 5 h 107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24"/>
                                          <a:gd name="T175" fmla="*/ 0 h 1076"/>
                                          <a:gd name="T176" fmla="*/ 1224 w 1224"/>
                                          <a:gd name="T177" fmla="*/ 1076 h 107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24" h="1076">
                                            <a:moveTo>
                                              <a:pt x="95" y="86"/>
                                            </a:moveTo>
                                            <a:lnTo>
                                              <a:pt x="127" y="60"/>
                                            </a:lnTo>
                                            <a:lnTo>
                                              <a:pt x="158" y="37"/>
                                            </a:lnTo>
                                            <a:lnTo>
                                              <a:pt x="193" y="18"/>
                                            </a:lnTo>
                                            <a:lnTo>
                                              <a:pt x="234" y="6"/>
                                            </a:lnTo>
                                            <a:lnTo>
                                              <a:pt x="269" y="2"/>
                                            </a:lnTo>
                                            <a:lnTo>
                                              <a:pt x="309" y="0"/>
                                            </a:lnTo>
                                            <a:lnTo>
                                              <a:pt x="367" y="5"/>
                                            </a:lnTo>
                                            <a:lnTo>
                                              <a:pt x="424" y="17"/>
                                            </a:lnTo>
                                            <a:lnTo>
                                              <a:pt x="460" y="42"/>
                                            </a:lnTo>
                                            <a:lnTo>
                                              <a:pt x="488" y="77"/>
                                            </a:lnTo>
                                            <a:lnTo>
                                              <a:pt x="512" y="119"/>
                                            </a:lnTo>
                                            <a:lnTo>
                                              <a:pt x="537" y="159"/>
                                            </a:lnTo>
                                            <a:lnTo>
                                              <a:pt x="567" y="193"/>
                                            </a:lnTo>
                                            <a:lnTo>
                                              <a:pt x="593" y="220"/>
                                            </a:lnTo>
                                            <a:lnTo>
                                              <a:pt x="628" y="260"/>
                                            </a:lnTo>
                                            <a:lnTo>
                                              <a:pt x="642" y="297"/>
                                            </a:lnTo>
                                            <a:lnTo>
                                              <a:pt x="646" y="326"/>
                                            </a:lnTo>
                                            <a:lnTo>
                                              <a:pt x="642" y="342"/>
                                            </a:lnTo>
                                            <a:lnTo>
                                              <a:pt x="633" y="370"/>
                                            </a:lnTo>
                                            <a:lnTo>
                                              <a:pt x="618" y="396"/>
                                            </a:lnTo>
                                            <a:lnTo>
                                              <a:pt x="596" y="424"/>
                                            </a:lnTo>
                                            <a:lnTo>
                                              <a:pt x="570" y="461"/>
                                            </a:lnTo>
                                            <a:lnTo>
                                              <a:pt x="546" y="489"/>
                                            </a:lnTo>
                                            <a:lnTo>
                                              <a:pt x="527" y="520"/>
                                            </a:lnTo>
                                            <a:lnTo>
                                              <a:pt x="519" y="538"/>
                                            </a:lnTo>
                                            <a:lnTo>
                                              <a:pt x="518" y="550"/>
                                            </a:lnTo>
                                            <a:lnTo>
                                              <a:pt x="523" y="559"/>
                                            </a:lnTo>
                                            <a:lnTo>
                                              <a:pt x="533" y="563"/>
                                            </a:lnTo>
                                            <a:lnTo>
                                              <a:pt x="542" y="561"/>
                                            </a:lnTo>
                                            <a:lnTo>
                                              <a:pt x="552" y="552"/>
                                            </a:lnTo>
                                            <a:lnTo>
                                              <a:pt x="565" y="532"/>
                                            </a:lnTo>
                                            <a:lnTo>
                                              <a:pt x="585" y="502"/>
                                            </a:lnTo>
                                            <a:lnTo>
                                              <a:pt x="609" y="470"/>
                                            </a:lnTo>
                                            <a:lnTo>
                                              <a:pt x="631" y="442"/>
                                            </a:lnTo>
                                            <a:lnTo>
                                              <a:pt x="653" y="417"/>
                                            </a:lnTo>
                                            <a:lnTo>
                                              <a:pt x="676" y="395"/>
                                            </a:lnTo>
                                            <a:lnTo>
                                              <a:pt x="687" y="388"/>
                                            </a:lnTo>
                                            <a:lnTo>
                                              <a:pt x="701" y="386"/>
                                            </a:lnTo>
                                            <a:lnTo>
                                              <a:pt x="714" y="390"/>
                                            </a:lnTo>
                                            <a:lnTo>
                                              <a:pt x="722" y="395"/>
                                            </a:lnTo>
                                            <a:lnTo>
                                              <a:pt x="737" y="421"/>
                                            </a:lnTo>
                                            <a:lnTo>
                                              <a:pt x="758" y="467"/>
                                            </a:lnTo>
                                            <a:lnTo>
                                              <a:pt x="781" y="520"/>
                                            </a:lnTo>
                                            <a:lnTo>
                                              <a:pt x="803" y="571"/>
                                            </a:lnTo>
                                            <a:lnTo>
                                              <a:pt x="825" y="614"/>
                                            </a:lnTo>
                                            <a:lnTo>
                                              <a:pt x="863" y="674"/>
                                            </a:lnTo>
                                            <a:lnTo>
                                              <a:pt x="902" y="734"/>
                                            </a:lnTo>
                                            <a:lnTo>
                                              <a:pt x="944" y="793"/>
                                            </a:lnTo>
                                            <a:lnTo>
                                              <a:pt x="983" y="839"/>
                                            </a:lnTo>
                                            <a:lnTo>
                                              <a:pt x="1027" y="874"/>
                                            </a:lnTo>
                                            <a:lnTo>
                                              <a:pt x="1069" y="910"/>
                                            </a:lnTo>
                                            <a:lnTo>
                                              <a:pt x="1108" y="941"/>
                                            </a:lnTo>
                                            <a:lnTo>
                                              <a:pt x="1150" y="972"/>
                                            </a:lnTo>
                                            <a:lnTo>
                                              <a:pt x="1202" y="1009"/>
                                            </a:lnTo>
                                            <a:lnTo>
                                              <a:pt x="1213" y="1021"/>
                                            </a:lnTo>
                                            <a:lnTo>
                                              <a:pt x="1223" y="1035"/>
                                            </a:lnTo>
                                            <a:lnTo>
                                              <a:pt x="1224" y="1045"/>
                                            </a:lnTo>
                                            <a:lnTo>
                                              <a:pt x="1219" y="1059"/>
                                            </a:lnTo>
                                            <a:lnTo>
                                              <a:pt x="1209" y="1067"/>
                                            </a:lnTo>
                                            <a:lnTo>
                                              <a:pt x="1194" y="1072"/>
                                            </a:lnTo>
                                            <a:lnTo>
                                              <a:pt x="1162" y="1075"/>
                                            </a:lnTo>
                                            <a:lnTo>
                                              <a:pt x="1125" y="1076"/>
                                            </a:lnTo>
                                            <a:lnTo>
                                              <a:pt x="1062" y="1071"/>
                                            </a:lnTo>
                                            <a:lnTo>
                                              <a:pt x="1003" y="1063"/>
                                            </a:lnTo>
                                            <a:lnTo>
                                              <a:pt x="951" y="1056"/>
                                            </a:lnTo>
                                            <a:lnTo>
                                              <a:pt x="888" y="1044"/>
                                            </a:lnTo>
                                            <a:lnTo>
                                              <a:pt x="826" y="1026"/>
                                            </a:lnTo>
                                            <a:lnTo>
                                              <a:pt x="778" y="1006"/>
                                            </a:lnTo>
                                            <a:lnTo>
                                              <a:pt x="735" y="981"/>
                                            </a:lnTo>
                                            <a:lnTo>
                                              <a:pt x="670" y="954"/>
                                            </a:lnTo>
                                            <a:lnTo>
                                              <a:pt x="603" y="921"/>
                                            </a:lnTo>
                                            <a:lnTo>
                                              <a:pt x="542" y="890"/>
                                            </a:lnTo>
                                            <a:lnTo>
                                              <a:pt x="496" y="856"/>
                                            </a:lnTo>
                                            <a:lnTo>
                                              <a:pt x="453" y="826"/>
                                            </a:lnTo>
                                            <a:lnTo>
                                              <a:pt x="413" y="796"/>
                                            </a:lnTo>
                                            <a:lnTo>
                                              <a:pt x="373" y="753"/>
                                            </a:lnTo>
                                            <a:lnTo>
                                              <a:pt x="340" y="720"/>
                                            </a:lnTo>
                                            <a:lnTo>
                                              <a:pt x="311" y="689"/>
                                            </a:lnTo>
                                            <a:lnTo>
                                              <a:pt x="306" y="675"/>
                                            </a:lnTo>
                                            <a:lnTo>
                                              <a:pt x="306" y="658"/>
                                            </a:lnTo>
                                            <a:lnTo>
                                              <a:pt x="317" y="641"/>
                                            </a:lnTo>
                                            <a:lnTo>
                                              <a:pt x="335" y="629"/>
                                            </a:lnTo>
                                            <a:lnTo>
                                              <a:pt x="358" y="620"/>
                                            </a:lnTo>
                                            <a:lnTo>
                                              <a:pt x="387" y="616"/>
                                            </a:lnTo>
                                            <a:lnTo>
                                              <a:pt x="421" y="621"/>
                                            </a:lnTo>
                                            <a:lnTo>
                                              <a:pt x="453" y="631"/>
                                            </a:lnTo>
                                            <a:lnTo>
                                              <a:pt x="467" y="635"/>
                                            </a:lnTo>
                                            <a:lnTo>
                                              <a:pt x="478" y="637"/>
                                            </a:lnTo>
                                            <a:lnTo>
                                              <a:pt x="485" y="634"/>
                                            </a:lnTo>
                                            <a:lnTo>
                                              <a:pt x="490" y="626"/>
                                            </a:lnTo>
                                            <a:lnTo>
                                              <a:pt x="488" y="616"/>
                                            </a:lnTo>
                                            <a:lnTo>
                                              <a:pt x="481" y="606"/>
                                            </a:lnTo>
                                            <a:lnTo>
                                              <a:pt x="454" y="593"/>
                                            </a:lnTo>
                                            <a:lnTo>
                                              <a:pt x="425" y="586"/>
                                            </a:lnTo>
                                            <a:lnTo>
                                              <a:pt x="395" y="583"/>
                                            </a:lnTo>
                                            <a:lnTo>
                                              <a:pt x="365" y="589"/>
                                            </a:lnTo>
                                            <a:lnTo>
                                              <a:pt x="327" y="599"/>
                                            </a:lnTo>
                                            <a:lnTo>
                                              <a:pt x="283" y="613"/>
                                            </a:lnTo>
                                            <a:lnTo>
                                              <a:pt x="249" y="623"/>
                                            </a:lnTo>
                                            <a:lnTo>
                                              <a:pt x="222" y="628"/>
                                            </a:lnTo>
                                            <a:lnTo>
                                              <a:pt x="196" y="624"/>
                                            </a:lnTo>
                                            <a:lnTo>
                                              <a:pt x="170" y="616"/>
                                            </a:lnTo>
                                            <a:lnTo>
                                              <a:pt x="142" y="602"/>
                                            </a:lnTo>
                                            <a:lnTo>
                                              <a:pt x="122" y="584"/>
                                            </a:lnTo>
                                            <a:lnTo>
                                              <a:pt x="100" y="561"/>
                                            </a:lnTo>
                                            <a:lnTo>
                                              <a:pt x="72" y="525"/>
                                            </a:lnTo>
                                            <a:lnTo>
                                              <a:pt x="41" y="477"/>
                                            </a:lnTo>
                                            <a:lnTo>
                                              <a:pt x="18" y="431"/>
                                            </a:lnTo>
                                            <a:lnTo>
                                              <a:pt x="3" y="387"/>
                                            </a:lnTo>
                                            <a:lnTo>
                                              <a:pt x="0" y="356"/>
                                            </a:lnTo>
                                            <a:lnTo>
                                              <a:pt x="4" y="327"/>
                                            </a:lnTo>
                                            <a:lnTo>
                                              <a:pt x="13" y="269"/>
                                            </a:lnTo>
                                            <a:lnTo>
                                              <a:pt x="23" y="205"/>
                                            </a:lnTo>
                                            <a:lnTo>
                                              <a:pt x="44" y="153"/>
                                            </a:lnTo>
                                            <a:lnTo>
                                              <a:pt x="69" y="116"/>
                                            </a:lnTo>
                                            <a:lnTo>
                                              <a:pt x="95" y="86"/>
                                            </a:lnTo>
                                            <a:close/>
                                          </a:path>
                                        </a:pathLst>
                                      </a:custGeom>
                                      <a:solidFill>
                                        <a:srgbClr val="FF8080"/>
                                      </a:solidFill>
                                      <a:ln w="9525">
                                        <a:noFill/>
                                        <a:round/>
                                        <a:headEnd/>
                                        <a:tailEnd/>
                                      </a:ln>
                                    </p:spPr>
                                    <p:txBody>
                                      <a:bodyPr/>
                                      <a:lstStyle/>
                                      <a:p>
                                        <a:endParaRPr lang="cs-CZ"/>
                                      </a:p>
                                    </p:txBody>
                                  </p:sp>
                                  <p:grpSp>
                                    <p:nvGrpSpPr>
                                      <p:cNvPr id="516" name="Group 109">
                                        <a:extLst>
                                          <a:ext uri="{FF2B5EF4-FFF2-40B4-BE49-F238E27FC236}">
                                            <a16:creationId xmlns:a16="http://schemas.microsoft.com/office/drawing/2014/main" id="{51100B27-9C02-49F4-AB7D-7ED2F4A1C68E}"/>
                                          </a:ext>
                                        </a:extLst>
                                      </p:cNvPr>
                                      <p:cNvGrpSpPr>
                                        <a:grpSpLocks/>
                                      </p:cNvGrpSpPr>
                                      <p:nvPr/>
                                    </p:nvGrpSpPr>
                                    <p:grpSpPr bwMode="auto">
                                      <a:xfrm>
                                        <a:off x="2045" y="1723"/>
                                        <a:ext cx="244" cy="215"/>
                                        <a:chOff x="2045" y="1723"/>
                                        <a:chExt cx="244" cy="215"/>
                                      </a:xfrm>
                                    </p:grpSpPr>
                                    <p:sp>
                                      <p:nvSpPr>
                                        <p:cNvPr id="517" name="Freeform 110">
                                          <a:extLst>
                                            <a:ext uri="{FF2B5EF4-FFF2-40B4-BE49-F238E27FC236}">
                                              <a16:creationId xmlns:a16="http://schemas.microsoft.com/office/drawing/2014/main" id="{3066D8F3-F265-43A4-9B8C-AC9DDD2550B3}"/>
                                            </a:ext>
                                          </a:extLst>
                                        </p:cNvPr>
                                        <p:cNvSpPr>
                                          <a:spLocks/>
                                        </p:cNvSpPr>
                                        <p:nvPr/>
                                      </p:nvSpPr>
                                      <p:spPr bwMode="auto">
                                        <a:xfrm>
                                          <a:off x="2105" y="1800"/>
                                          <a:ext cx="184" cy="138"/>
                                        </a:xfrm>
                                        <a:custGeom>
                                          <a:avLst/>
                                          <a:gdLst>
                                            <a:gd name="T0" fmla="*/ 13 w 919"/>
                                            <a:gd name="T1" fmla="*/ 2 h 689"/>
                                            <a:gd name="T2" fmla="*/ 15 w 919"/>
                                            <a:gd name="T3" fmla="*/ 0 h 689"/>
                                            <a:gd name="T4" fmla="*/ 16 w 919"/>
                                            <a:gd name="T5" fmla="*/ 0 h 689"/>
                                            <a:gd name="T6" fmla="*/ 17 w 919"/>
                                            <a:gd name="T7" fmla="*/ 0 h 689"/>
                                            <a:gd name="T8" fmla="*/ 18 w 919"/>
                                            <a:gd name="T9" fmla="*/ 3 h 689"/>
                                            <a:gd name="T10" fmla="*/ 20 w 919"/>
                                            <a:gd name="T11" fmla="*/ 7 h 689"/>
                                            <a:gd name="T12" fmla="*/ 22 w 919"/>
                                            <a:gd name="T13" fmla="*/ 11 h 689"/>
                                            <a:gd name="T14" fmla="*/ 26 w 919"/>
                                            <a:gd name="T15" fmla="*/ 16 h 689"/>
                                            <a:gd name="T16" fmla="*/ 29 w 919"/>
                                            <a:gd name="T17" fmla="*/ 20 h 689"/>
                                            <a:gd name="T18" fmla="*/ 32 w 919"/>
                                            <a:gd name="T19" fmla="*/ 22 h 689"/>
                                            <a:gd name="T20" fmla="*/ 36 w 919"/>
                                            <a:gd name="T21" fmla="*/ 25 h 689"/>
                                            <a:gd name="T22" fmla="*/ 37 w 919"/>
                                            <a:gd name="T23" fmla="*/ 26 h 689"/>
                                            <a:gd name="T24" fmla="*/ 37 w 919"/>
                                            <a:gd name="T25" fmla="*/ 27 h 689"/>
                                            <a:gd name="T26" fmla="*/ 36 w 919"/>
                                            <a:gd name="T27" fmla="*/ 27 h 689"/>
                                            <a:gd name="T28" fmla="*/ 33 w 919"/>
                                            <a:gd name="T29" fmla="*/ 28 h 689"/>
                                            <a:gd name="T30" fmla="*/ 28 w 919"/>
                                            <a:gd name="T31" fmla="*/ 27 h 689"/>
                                            <a:gd name="T32" fmla="*/ 23 w 919"/>
                                            <a:gd name="T33" fmla="*/ 26 h 689"/>
                                            <a:gd name="T34" fmla="*/ 19 w 919"/>
                                            <a:gd name="T35" fmla="*/ 25 h 689"/>
                                            <a:gd name="T36" fmla="*/ 15 w 919"/>
                                            <a:gd name="T37" fmla="*/ 23 h 689"/>
                                            <a:gd name="T38" fmla="*/ 9 w 919"/>
                                            <a:gd name="T39" fmla="*/ 20 h 689"/>
                                            <a:gd name="T40" fmla="*/ 6 w 919"/>
                                            <a:gd name="T41" fmla="*/ 18 h 689"/>
                                            <a:gd name="T42" fmla="*/ 3 w 919"/>
                                            <a:gd name="T43" fmla="*/ 15 h 689"/>
                                            <a:gd name="T44" fmla="*/ 0 w 919"/>
                                            <a:gd name="T45" fmla="*/ 12 h 689"/>
                                            <a:gd name="T46" fmla="*/ 0 w 919"/>
                                            <a:gd name="T47" fmla="*/ 11 h 689"/>
                                            <a:gd name="T48" fmla="*/ 1 w 919"/>
                                            <a:gd name="T49" fmla="*/ 10 h 689"/>
                                            <a:gd name="T50" fmla="*/ 3 w 919"/>
                                            <a:gd name="T51" fmla="*/ 9 h 689"/>
                                            <a:gd name="T52" fmla="*/ 5 w 919"/>
                                            <a:gd name="T53" fmla="*/ 9 h 689"/>
                                            <a:gd name="T54" fmla="*/ 7 w 919"/>
                                            <a:gd name="T55" fmla="*/ 10 h 689"/>
                                            <a:gd name="T56" fmla="*/ 5 w 919"/>
                                            <a:gd name="T57" fmla="*/ 10 h 689"/>
                                            <a:gd name="T58" fmla="*/ 4 w 919"/>
                                            <a:gd name="T59" fmla="*/ 10 h 689"/>
                                            <a:gd name="T60" fmla="*/ 2 w 919"/>
                                            <a:gd name="T61" fmla="*/ 11 h 689"/>
                                            <a:gd name="T62" fmla="*/ 2 w 919"/>
                                            <a:gd name="T63" fmla="*/ 12 h 689"/>
                                            <a:gd name="T64" fmla="*/ 2 w 919"/>
                                            <a:gd name="T65" fmla="*/ 12 h 689"/>
                                            <a:gd name="T66" fmla="*/ 3 w 919"/>
                                            <a:gd name="T67" fmla="*/ 14 h 689"/>
                                            <a:gd name="T68" fmla="*/ 5 w 919"/>
                                            <a:gd name="T69" fmla="*/ 16 h 689"/>
                                            <a:gd name="T70" fmla="*/ 8 w 919"/>
                                            <a:gd name="T71" fmla="*/ 18 h 689"/>
                                            <a:gd name="T72" fmla="*/ 10 w 919"/>
                                            <a:gd name="T73" fmla="*/ 19 h 689"/>
                                            <a:gd name="T74" fmla="*/ 12 w 919"/>
                                            <a:gd name="T75" fmla="*/ 20 h 689"/>
                                            <a:gd name="T76" fmla="*/ 13 w 919"/>
                                            <a:gd name="T77" fmla="*/ 21 h 689"/>
                                            <a:gd name="T78" fmla="*/ 15 w 919"/>
                                            <a:gd name="T79" fmla="*/ 22 h 689"/>
                                            <a:gd name="T80" fmla="*/ 18 w 919"/>
                                            <a:gd name="T81" fmla="*/ 23 h 689"/>
                                            <a:gd name="T82" fmla="*/ 21 w 919"/>
                                            <a:gd name="T83" fmla="*/ 24 h 689"/>
                                            <a:gd name="T84" fmla="*/ 23 w 919"/>
                                            <a:gd name="T85" fmla="*/ 25 h 689"/>
                                            <a:gd name="T86" fmla="*/ 25 w 919"/>
                                            <a:gd name="T87" fmla="*/ 26 h 689"/>
                                            <a:gd name="T88" fmla="*/ 28 w 919"/>
                                            <a:gd name="T89" fmla="*/ 26 h 689"/>
                                            <a:gd name="T90" fmla="*/ 31 w 919"/>
                                            <a:gd name="T91" fmla="*/ 26 h 689"/>
                                            <a:gd name="T92" fmla="*/ 32 w 919"/>
                                            <a:gd name="T93" fmla="*/ 26 h 689"/>
                                            <a:gd name="T94" fmla="*/ 32 w 919"/>
                                            <a:gd name="T95" fmla="*/ 25 h 689"/>
                                            <a:gd name="T96" fmla="*/ 32 w 919"/>
                                            <a:gd name="T97" fmla="*/ 24 h 689"/>
                                            <a:gd name="T98" fmla="*/ 30 w 919"/>
                                            <a:gd name="T99" fmla="*/ 22 h 689"/>
                                            <a:gd name="T100" fmla="*/ 28 w 919"/>
                                            <a:gd name="T101" fmla="*/ 20 h 689"/>
                                            <a:gd name="T102" fmla="*/ 25 w 919"/>
                                            <a:gd name="T103" fmla="*/ 18 h 689"/>
                                            <a:gd name="T104" fmla="*/ 24 w 919"/>
                                            <a:gd name="T105" fmla="*/ 17 h 689"/>
                                            <a:gd name="T106" fmla="*/ 22 w 919"/>
                                            <a:gd name="T107" fmla="*/ 14 h 689"/>
                                            <a:gd name="T108" fmla="*/ 21 w 919"/>
                                            <a:gd name="T109" fmla="*/ 12 h 689"/>
                                            <a:gd name="T110" fmla="*/ 20 w 919"/>
                                            <a:gd name="T111" fmla="*/ 10 h 689"/>
                                            <a:gd name="T112" fmla="*/ 19 w 919"/>
                                            <a:gd name="T113" fmla="*/ 7 h 689"/>
                                            <a:gd name="T114" fmla="*/ 17 w 919"/>
                                            <a:gd name="T115" fmla="*/ 5 h 689"/>
                                            <a:gd name="T116" fmla="*/ 17 w 919"/>
                                            <a:gd name="T117" fmla="*/ 3 h 689"/>
                                            <a:gd name="T118" fmla="*/ 16 w 919"/>
                                            <a:gd name="T119" fmla="*/ 2 h 689"/>
                                            <a:gd name="T120" fmla="*/ 15 w 919"/>
                                            <a:gd name="T121" fmla="*/ 2 h 689"/>
                                            <a:gd name="T122" fmla="*/ 14 w 919"/>
                                            <a:gd name="T123" fmla="*/ 3 h 689"/>
                                            <a:gd name="T124" fmla="*/ 12 w 919"/>
                                            <a:gd name="T125" fmla="*/ 3 h 68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19"/>
                                            <a:gd name="T190" fmla="*/ 0 h 689"/>
                                            <a:gd name="T191" fmla="*/ 919 w 919"/>
                                            <a:gd name="T192" fmla="*/ 689 h 68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19" h="689">
                                              <a:moveTo>
                                                <a:pt x="304" y="84"/>
                                              </a:moveTo>
                                              <a:lnTo>
                                                <a:pt x="326" y="56"/>
                                              </a:lnTo>
                                              <a:lnTo>
                                                <a:pt x="348" y="31"/>
                                              </a:lnTo>
                                              <a:lnTo>
                                                <a:pt x="371" y="9"/>
                                              </a:lnTo>
                                              <a:lnTo>
                                                <a:pt x="382" y="2"/>
                                              </a:lnTo>
                                              <a:lnTo>
                                                <a:pt x="396" y="0"/>
                                              </a:lnTo>
                                              <a:lnTo>
                                                <a:pt x="409" y="4"/>
                                              </a:lnTo>
                                              <a:lnTo>
                                                <a:pt x="417" y="9"/>
                                              </a:lnTo>
                                              <a:lnTo>
                                                <a:pt x="432" y="35"/>
                                              </a:lnTo>
                                              <a:lnTo>
                                                <a:pt x="453" y="81"/>
                                              </a:lnTo>
                                              <a:lnTo>
                                                <a:pt x="476" y="134"/>
                                              </a:lnTo>
                                              <a:lnTo>
                                                <a:pt x="498" y="184"/>
                                              </a:lnTo>
                                              <a:lnTo>
                                                <a:pt x="519" y="227"/>
                                              </a:lnTo>
                                              <a:lnTo>
                                                <a:pt x="558" y="287"/>
                                              </a:lnTo>
                                              <a:lnTo>
                                                <a:pt x="597" y="347"/>
                                              </a:lnTo>
                                              <a:lnTo>
                                                <a:pt x="640" y="406"/>
                                              </a:lnTo>
                                              <a:lnTo>
                                                <a:pt x="679" y="453"/>
                                              </a:lnTo>
                                              <a:lnTo>
                                                <a:pt x="722" y="488"/>
                                              </a:lnTo>
                                              <a:lnTo>
                                                <a:pt x="764" y="523"/>
                                              </a:lnTo>
                                              <a:lnTo>
                                                <a:pt x="803" y="554"/>
                                              </a:lnTo>
                                              <a:lnTo>
                                                <a:pt x="845" y="585"/>
                                              </a:lnTo>
                                              <a:lnTo>
                                                <a:pt x="897" y="622"/>
                                              </a:lnTo>
                                              <a:lnTo>
                                                <a:pt x="908" y="634"/>
                                              </a:lnTo>
                                              <a:lnTo>
                                                <a:pt x="918" y="648"/>
                                              </a:lnTo>
                                              <a:lnTo>
                                                <a:pt x="919" y="658"/>
                                              </a:lnTo>
                                              <a:lnTo>
                                                <a:pt x="914" y="672"/>
                                              </a:lnTo>
                                              <a:lnTo>
                                                <a:pt x="904" y="680"/>
                                              </a:lnTo>
                                              <a:lnTo>
                                                <a:pt x="889" y="685"/>
                                              </a:lnTo>
                                              <a:lnTo>
                                                <a:pt x="857" y="688"/>
                                              </a:lnTo>
                                              <a:lnTo>
                                                <a:pt x="820" y="689"/>
                                              </a:lnTo>
                                              <a:lnTo>
                                                <a:pt x="757" y="684"/>
                                              </a:lnTo>
                                              <a:lnTo>
                                                <a:pt x="698" y="676"/>
                                              </a:lnTo>
                                              <a:lnTo>
                                                <a:pt x="647" y="669"/>
                                              </a:lnTo>
                                              <a:lnTo>
                                                <a:pt x="583" y="657"/>
                                              </a:lnTo>
                                              <a:lnTo>
                                                <a:pt x="521" y="639"/>
                                              </a:lnTo>
                                              <a:lnTo>
                                                <a:pt x="473" y="619"/>
                                              </a:lnTo>
                                              <a:lnTo>
                                                <a:pt x="429" y="594"/>
                                              </a:lnTo>
                                              <a:lnTo>
                                                <a:pt x="365" y="567"/>
                                              </a:lnTo>
                                              <a:lnTo>
                                                <a:pt x="298" y="534"/>
                                              </a:lnTo>
                                              <a:lnTo>
                                                <a:pt x="237" y="504"/>
                                              </a:lnTo>
                                              <a:lnTo>
                                                <a:pt x="192" y="470"/>
                                              </a:lnTo>
                                              <a:lnTo>
                                                <a:pt x="149" y="440"/>
                                              </a:lnTo>
                                              <a:lnTo>
                                                <a:pt x="109" y="409"/>
                                              </a:lnTo>
                                              <a:lnTo>
                                                <a:pt x="69" y="366"/>
                                              </a:lnTo>
                                              <a:lnTo>
                                                <a:pt x="36" y="333"/>
                                              </a:lnTo>
                                              <a:lnTo>
                                                <a:pt x="7" y="302"/>
                                              </a:lnTo>
                                              <a:lnTo>
                                                <a:pt x="0" y="288"/>
                                              </a:lnTo>
                                              <a:lnTo>
                                                <a:pt x="3" y="271"/>
                                              </a:lnTo>
                                              <a:lnTo>
                                                <a:pt x="13" y="254"/>
                                              </a:lnTo>
                                              <a:lnTo>
                                                <a:pt x="31" y="242"/>
                                              </a:lnTo>
                                              <a:lnTo>
                                                <a:pt x="54" y="233"/>
                                              </a:lnTo>
                                              <a:lnTo>
                                                <a:pt x="83" y="229"/>
                                              </a:lnTo>
                                              <a:lnTo>
                                                <a:pt x="110" y="231"/>
                                              </a:lnTo>
                                              <a:lnTo>
                                                <a:pt x="131" y="236"/>
                                              </a:lnTo>
                                              <a:lnTo>
                                                <a:pt x="156" y="245"/>
                                              </a:lnTo>
                                              <a:lnTo>
                                                <a:pt x="170" y="249"/>
                                              </a:lnTo>
                                              <a:lnTo>
                                                <a:pt x="148" y="249"/>
                                              </a:lnTo>
                                              <a:lnTo>
                                                <a:pt x="126" y="247"/>
                                              </a:lnTo>
                                              <a:lnTo>
                                                <a:pt x="107" y="248"/>
                                              </a:lnTo>
                                              <a:lnTo>
                                                <a:pt x="89" y="251"/>
                                              </a:lnTo>
                                              <a:lnTo>
                                                <a:pt x="73" y="257"/>
                                              </a:lnTo>
                                              <a:lnTo>
                                                <a:pt x="57" y="265"/>
                                              </a:lnTo>
                                              <a:lnTo>
                                                <a:pt x="46" y="277"/>
                                              </a:lnTo>
                                              <a:lnTo>
                                                <a:pt x="40" y="288"/>
                                              </a:lnTo>
                                              <a:lnTo>
                                                <a:pt x="41" y="294"/>
                                              </a:lnTo>
                                              <a:lnTo>
                                                <a:pt x="46" y="302"/>
                                              </a:lnTo>
                                              <a:lnTo>
                                                <a:pt x="56" y="315"/>
                                              </a:lnTo>
                                              <a:lnTo>
                                                <a:pt x="75" y="339"/>
                                              </a:lnTo>
                                              <a:lnTo>
                                                <a:pt x="99" y="368"/>
                                              </a:lnTo>
                                              <a:lnTo>
                                                <a:pt x="128" y="391"/>
                                              </a:lnTo>
                                              <a:lnTo>
                                                <a:pt x="159" y="420"/>
                                              </a:lnTo>
                                              <a:lnTo>
                                                <a:pt x="193" y="445"/>
                                              </a:lnTo>
                                              <a:lnTo>
                                                <a:pt x="219" y="462"/>
                                              </a:lnTo>
                                              <a:lnTo>
                                                <a:pt x="241" y="477"/>
                                              </a:lnTo>
                                              <a:lnTo>
                                                <a:pt x="270" y="493"/>
                                              </a:lnTo>
                                              <a:lnTo>
                                                <a:pt x="292" y="507"/>
                                              </a:lnTo>
                                              <a:lnTo>
                                                <a:pt x="315" y="516"/>
                                              </a:lnTo>
                                              <a:lnTo>
                                                <a:pt x="334" y="520"/>
                                              </a:lnTo>
                                              <a:lnTo>
                                                <a:pt x="355" y="526"/>
                                              </a:lnTo>
                                              <a:lnTo>
                                                <a:pt x="376" y="537"/>
                                              </a:lnTo>
                                              <a:lnTo>
                                                <a:pt x="411" y="554"/>
                                              </a:lnTo>
                                              <a:lnTo>
                                                <a:pt x="448" y="572"/>
                                              </a:lnTo>
                                              <a:lnTo>
                                                <a:pt x="481" y="587"/>
                                              </a:lnTo>
                                              <a:lnTo>
                                                <a:pt x="512" y="604"/>
                                              </a:lnTo>
                                              <a:lnTo>
                                                <a:pt x="543" y="620"/>
                                              </a:lnTo>
                                              <a:lnTo>
                                                <a:pt x="570" y="625"/>
                                              </a:lnTo>
                                              <a:lnTo>
                                                <a:pt x="598" y="633"/>
                                              </a:lnTo>
                                              <a:lnTo>
                                                <a:pt x="628" y="642"/>
                                              </a:lnTo>
                                              <a:lnTo>
                                                <a:pt x="657" y="645"/>
                                              </a:lnTo>
                                              <a:lnTo>
                                                <a:pt x="693" y="649"/>
                                              </a:lnTo>
                                              <a:lnTo>
                                                <a:pt x="730" y="652"/>
                                              </a:lnTo>
                                              <a:lnTo>
                                                <a:pt x="764" y="655"/>
                                              </a:lnTo>
                                              <a:lnTo>
                                                <a:pt x="777" y="653"/>
                                              </a:lnTo>
                                              <a:lnTo>
                                                <a:pt x="791" y="647"/>
                                              </a:lnTo>
                                              <a:lnTo>
                                                <a:pt x="799" y="635"/>
                                              </a:lnTo>
                                              <a:lnTo>
                                                <a:pt x="803" y="621"/>
                                              </a:lnTo>
                                              <a:lnTo>
                                                <a:pt x="801" y="609"/>
                                              </a:lnTo>
                                              <a:lnTo>
                                                <a:pt x="787" y="589"/>
                                              </a:lnTo>
                                              <a:lnTo>
                                                <a:pt x="764" y="562"/>
                                              </a:lnTo>
                                              <a:lnTo>
                                                <a:pt x="739" y="540"/>
                                              </a:lnTo>
                                              <a:lnTo>
                                                <a:pt x="716" y="520"/>
                                              </a:lnTo>
                                              <a:lnTo>
                                                <a:pt x="688" y="502"/>
                                              </a:lnTo>
                                              <a:lnTo>
                                                <a:pt x="661" y="483"/>
                                              </a:lnTo>
                                              <a:lnTo>
                                                <a:pt x="635" y="461"/>
                                              </a:lnTo>
                                              <a:lnTo>
                                                <a:pt x="616" y="437"/>
                                              </a:lnTo>
                                              <a:lnTo>
                                                <a:pt x="597" y="412"/>
                                              </a:lnTo>
                                              <a:lnTo>
                                                <a:pt x="577" y="380"/>
                                              </a:lnTo>
                                              <a:lnTo>
                                                <a:pt x="561" y="355"/>
                                              </a:lnTo>
                                              <a:lnTo>
                                                <a:pt x="545" y="330"/>
                                              </a:lnTo>
                                              <a:lnTo>
                                                <a:pt x="526" y="299"/>
                                              </a:lnTo>
                                              <a:lnTo>
                                                <a:pt x="508" y="268"/>
                                              </a:lnTo>
                                              <a:lnTo>
                                                <a:pt x="493" y="240"/>
                                              </a:lnTo>
                                              <a:lnTo>
                                                <a:pt x="478" y="211"/>
                                              </a:lnTo>
                                              <a:lnTo>
                                                <a:pt x="463" y="181"/>
                                              </a:lnTo>
                                              <a:lnTo>
                                                <a:pt x="449" y="154"/>
                                              </a:lnTo>
                                              <a:lnTo>
                                                <a:pt x="436" y="128"/>
                                              </a:lnTo>
                                              <a:lnTo>
                                                <a:pt x="426" y="99"/>
                                              </a:lnTo>
                                              <a:lnTo>
                                                <a:pt x="419" y="80"/>
                                              </a:lnTo>
                                              <a:lnTo>
                                                <a:pt x="412" y="68"/>
                                              </a:lnTo>
                                              <a:lnTo>
                                                <a:pt x="401" y="59"/>
                                              </a:lnTo>
                                              <a:lnTo>
                                                <a:pt x="389" y="55"/>
                                              </a:lnTo>
                                              <a:lnTo>
                                                <a:pt x="375" y="56"/>
                                              </a:lnTo>
                                              <a:lnTo>
                                                <a:pt x="360" y="61"/>
                                              </a:lnTo>
                                              <a:lnTo>
                                                <a:pt x="344" y="70"/>
                                              </a:lnTo>
                                              <a:lnTo>
                                                <a:pt x="325" y="77"/>
                                              </a:lnTo>
                                              <a:lnTo>
                                                <a:pt x="304" y="84"/>
                                              </a:lnTo>
                                              <a:close/>
                                            </a:path>
                                          </a:pathLst>
                                        </a:custGeom>
                                        <a:solidFill>
                                          <a:srgbClr val="FF4040"/>
                                        </a:solidFill>
                                        <a:ln w="9525">
                                          <a:noFill/>
                                          <a:round/>
                                          <a:headEnd/>
                                          <a:tailEnd/>
                                        </a:ln>
                                      </p:spPr>
                                      <p:txBody>
                                        <a:bodyPr/>
                                        <a:lstStyle/>
                                        <a:p>
                                          <a:endParaRPr lang="cs-CZ"/>
                                        </a:p>
                                      </p:txBody>
                                    </p:sp>
                                    <p:sp>
                                      <p:nvSpPr>
                                        <p:cNvPr id="518" name="Freeform 111">
                                          <a:extLst>
                                            <a:ext uri="{FF2B5EF4-FFF2-40B4-BE49-F238E27FC236}">
                                              <a16:creationId xmlns:a16="http://schemas.microsoft.com/office/drawing/2014/main" id="{C96F9810-9C96-403E-AE01-0B0D44F6CDAB}"/>
                                            </a:ext>
                                          </a:extLst>
                                        </p:cNvPr>
                                        <p:cNvSpPr>
                                          <a:spLocks/>
                                        </p:cNvSpPr>
                                        <p:nvPr/>
                                      </p:nvSpPr>
                                      <p:spPr bwMode="auto">
                                        <a:xfrm>
                                          <a:off x="2045" y="1723"/>
                                          <a:ext cx="129" cy="125"/>
                                        </a:xfrm>
                                        <a:custGeom>
                                          <a:avLst/>
                                          <a:gdLst>
                                            <a:gd name="T0" fmla="*/ 5 w 645"/>
                                            <a:gd name="T1" fmla="*/ 2 h 627"/>
                                            <a:gd name="T2" fmla="*/ 8 w 645"/>
                                            <a:gd name="T3" fmla="*/ 1 h 627"/>
                                            <a:gd name="T4" fmla="*/ 11 w 645"/>
                                            <a:gd name="T5" fmla="*/ 0 h 627"/>
                                            <a:gd name="T6" fmla="*/ 15 w 645"/>
                                            <a:gd name="T7" fmla="*/ 0 h 627"/>
                                            <a:gd name="T8" fmla="*/ 18 w 645"/>
                                            <a:gd name="T9" fmla="*/ 2 h 627"/>
                                            <a:gd name="T10" fmla="*/ 20 w 645"/>
                                            <a:gd name="T11" fmla="*/ 5 h 627"/>
                                            <a:gd name="T12" fmla="*/ 23 w 645"/>
                                            <a:gd name="T13" fmla="*/ 8 h 627"/>
                                            <a:gd name="T14" fmla="*/ 25 w 645"/>
                                            <a:gd name="T15" fmla="*/ 10 h 627"/>
                                            <a:gd name="T16" fmla="*/ 26 w 645"/>
                                            <a:gd name="T17" fmla="*/ 13 h 627"/>
                                            <a:gd name="T18" fmla="*/ 25 w 645"/>
                                            <a:gd name="T19" fmla="*/ 15 h 627"/>
                                            <a:gd name="T20" fmla="*/ 24 w 645"/>
                                            <a:gd name="T21" fmla="*/ 17 h 627"/>
                                            <a:gd name="T22" fmla="*/ 22 w 645"/>
                                            <a:gd name="T23" fmla="*/ 19 h 627"/>
                                            <a:gd name="T24" fmla="*/ 23 w 645"/>
                                            <a:gd name="T25" fmla="*/ 18 h 627"/>
                                            <a:gd name="T26" fmla="*/ 24 w 645"/>
                                            <a:gd name="T27" fmla="*/ 16 h 627"/>
                                            <a:gd name="T28" fmla="*/ 24 w 645"/>
                                            <a:gd name="T29" fmla="*/ 14 h 627"/>
                                            <a:gd name="T30" fmla="*/ 25 w 645"/>
                                            <a:gd name="T31" fmla="*/ 12 h 627"/>
                                            <a:gd name="T32" fmla="*/ 24 w 645"/>
                                            <a:gd name="T33" fmla="*/ 11 h 627"/>
                                            <a:gd name="T34" fmla="*/ 24 w 645"/>
                                            <a:gd name="T35" fmla="*/ 10 h 627"/>
                                            <a:gd name="T36" fmla="*/ 22 w 645"/>
                                            <a:gd name="T37" fmla="*/ 9 h 627"/>
                                            <a:gd name="T38" fmla="*/ 21 w 645"/>
                                            <a:gd name="T39" fmla="*/ 7 h 627"/>
                                            <a:gd name="T40" fmla="*/ 20 w 645"/>
                                            <a:gd name="T41" fmla="*/ 6 h 627"/>
                                            <a:gd name="T42" fmla="*/ 19 w 645"/>
                                            <a:gd name="T43" fmla="*/ 4 h 627"/>
                                            <a:gd name="T44" fmla="*/ 18 w 645"/>
                                            <a:gd name="T45" fmla="*/ 3 h 627"/>
                                            <a:gd name="T46" fmla="*/ 17 w 645"/>
                                            <a:gd name="T47" fmla="*/ 2 h 627"/>
                                            <a:gd name="T48" fmla="*/ 15 w 645"/>
                                            <a:gd name="T49" fmla="*/ 1 h 627"/>
                                            <a:gd name="T50" fmla="*/ 13 w 645"/>
                                            <a:gd name="T51" fmla="*/ 1 h 627"/>
                                            <a:gd name="T52" fmla="*/ 11 w 645"/>
                                            <a:gd name="T53" fmla="*/ 1 h 627"/>
                                            <a:gd name="T54" fmla="*/ 9 w 645"/>
                                            <a:gd name="T55" fmla="*/ 1 h 627"/>
                                            <a:gd name="T56" fmla="*/ 8 w 645"/>
                                            <a:gd name="T57" fmla="*/ 2 h 627"/>
                                            <a:gd name="T58" fmla="*/ 6 w 645"/>
                                            <a:gd name="T59" fmla="*/ 3 h 627"/>
                                            <a:gd name="T60" fmla="*/ 5 w 645"/>
                                            <a:gd name="T61" fmla="*/ 4 h 627"/>
                                            <a:gd name="T62" fmla="*/ 3 w 645"/>
                                            <a:gd name="T63" fmla="*/ 6 h 627"/>
                                            <a:gd name="T64" fmla="*/ 3 w 645"/>
                                            <a:gd name="T65" fmla="*/ 7 h 627"/>
                                            <a:gd name="T66" fmla="*/ 2 w 645"/>
                                            <a:gd name="T67" fmla="*/ 9 h 627"/>
                                            <a:gd name="T68" fmla="*/ 1 w 645"/>
                                            <a:gd name="T69" fmla="*/ 11 h 627"/>
                                            <a:gd name="T70" fmla="*/ 1 w 645"/>
                                            <a:gd name="T71" fmla="*/ 13 h 627"/>
                                            <a:gd name="T72" fmla="*/ 1 w 645"/>
                                            <a:gd name="T73" fmla="*/ 14 h 627"/>
                                            <a:gd name="T74" fmla="*/ 2 w 645"/>
                                            <a:gd name="T75" fmla="*/ 16 h 627"/>
                                            <a:gd name="T76" fmla="*/ 2 w 645"/>
                                            <a:gd name="T77" fmla="*/ 18 h 627"/>
                                            <a:gd name="T78" fmla="*/ 3 w 645"/>
                                            <a:gd name="T79" fmla="*/ 20 h 627"/>
                                            <a:gd name="T80" fmla="*/ 4 w 645"/>
                                            <a:gd name="T81" fmla="*/ 21 h 627"/>
                                            <a:gd name="T82" fmla="*/ 5 w 645"/>
                                            <a:gd name="T83" fmla="*/ 23 h 627"/>
                                            <a:gd name="T84" fmla="*/ 7 w 645"/>
                                            <a:gd name="T85" fmla="*/ 24 h 627"/>
                                            <a:gd name="T86" fmla="*/ 8 w 645"/>
                                            <a:gd name="T87" fmla="*/ 24 h 627"/>
                                            <a:gd name="T88" fmla="*/ 9 w 645"/>
                                            <a:gd name="T89" fmla="*/ 24 h 627"/>
                                            <a:gd name="T90" fmla="*/ 11 w 645"/>
                                            <a:gd name="T91" fmla="*/ 24 h 627"/>
                                            <a:gd name="T92" fmla="*/ 9 w 645"/>
                                            <a:gd name="T93" fmla="*/ 25 h 627"/>
                                            <a:gd name="T94" fmla="*/ 7 w 645"/>
                                            <a:gd name="T95" fmla="*/ 25 h 627"/>
                                            <a:gd name="T96" fmla="*/ 5 w 645"/>
                                            <a:gd name="T97" fmla="*/ 23 h 627"/>
                                            <a:gd name="T98" fmla="*/ 3 w 645"/>
                                            <a:gd name="T99" fmla="*/ 21 h 627"/>
                                            <a:gd name="T100" fmla="*/ 1 w 645"/>
                                            <a:gd name="T101" fmla="*/ 17 h 627"/>
                                            <a:gd name="T102" fmla="*/ 0 w 645"/>
                                            <a:gd name="T103" fmla="*/ 14 h 627"/>
                                            <a:gd name="T104" fmla="*/ 1 w 645"/>
                                            <a:gd name="T105" fmla="*/ 11 h 627"/>
                                            <a:gd name="T106" fmla="*/ 2 w 645"/>
                                            <a:gd name="T107" fmla="*/ 6 h 627"/>
                                            <a:gd name="T108" fmla="*/ 4 w 645"/>
                                            <a:gd name="T109" fmla="*/ 3 h 62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45"/>
                                            <a:gd name="T166" fmla="*/ 0 h 627"/>
                                            <a:gd name="T167" fmla="*/ 645 w 645"/>
                                            <a:gd name="T168" fmla="*/ 627 h 62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45" h="627">
                                              <a:moveTo>
                                                <a:pt x="95" y="86"/>
                                              </a:moveTo>
                                              <a:lnTo>
                                                <a:pt x="127" y="60"/>
                                              </a:lnTo>
                                              <a:lnTo>
                                                <a:pt x="158" y="37"/>
                                              </a:lnTo>
                                              <a:lnTo>
                                                <a:pt x="192" y="18"/>
                                              </a:lnTo>
                                              <a:lnTo>
                                                <a:pt x="233" y="6"/>
                                              </a:lnTo>
                                              <a:lnTo>
                                                <a:pt x="268" y="2"/>
                                              </a:lnTo>
                                              <a:lnTo>
                                                <a:pt x="309" y="0"/>
                                              </a:lnTo>
                                              <a:lnTo>
                                                <a:pt x="367" y="5"/>
                                              </a:lnTo>
                                              <a:lnTo>
                                                <a:pt x="424" y="17"/>
                                              </a:lnTo>
                                              <a:lnTo>
                                                <a:pt x="460" y="42"/>
                                              </a:lnTo>
                                              <a:lnTo>
                                                <a:pt x="487" y="77"/>
                                              </a:lnTo>
                                              <a:lnTo>
                                                <a:pt x="511" y="119"/>
                                              </a:lnTo>
                                              <a:lnTo>
                                                <a:pt x="536" y="158"/>
                                              </a:lnTo>
                                              <a:lnTo>
                                                <a:pt x="566" y="192"/>
                                              </a:lnTo>
                                              <a:lnTo>
                                                <a:pt x="592" y="219"/>
                                              </a:lnTo>
                                              <a:lnTo>
                                                <a:pt x="627" y="259"/>
                                              </a:lnTo>
                                              <a:lnTo>
                                                <a:pt x="641" y="297"/>
                                              </a:lnTo>
                                              <a:lnTo>
                                                <a:pt x="645" y="326"/>
                                              </a:lnTo>
                                              <a:lnTo>
                                                <a:pt x="641" y="342"/>
                                              </a:lnTo>
                                              <a:lnTo>
                                                <a:pt x="632" y="370"/>
                                              </a:lnTo>
                                              <a:lnTo>
                                                <a:pt x="617" y="396"/>
                                              </a:lnTo>
                                              <a:lnTo>
                                                <a:pt x="595" y="424"/>
                                              </a:lnTo>
                                              <a:lnTo>
                                                <a:pt x="569" y="461"/>
                                              </a:lnTo>
                                              <a:lnTo>
                                                <a:pt x="545" y="488"/>
                                              </a:lnTo>
                                              <a:lnTo>
                                                <a:pt x="559" y="462"/>
                                              </a:lnTo>
                                              <a:lnTo>
                                                <a:pt x="569" y="445"/>
                                              </a:lnTo>
                                              <a:lnTo>
                                                <a:pt x="582" y="424"/>
                                              </a:lnTo>
                                              <a:lnTo>
                                                <a:pt x="591" y="407"/>
                                              </a:lnTo>
                                              <a:lnTo>
                                                <a:pt x="604" y="381"/>
                                              </a:lnTo>
                                              <a:lnTo>
                                                <a:pt x="611" y="355"/>
                                              </a:lnTo>
                                              <a:lnTo>
                                                <a:pt x="618" y="327"/>
                                              </a:lnTo>
                                              <a:lnTo>
                                                <a:pt x="620" y="312"/>
                                              </a:lnTo>
                                              <a:lnTo>
                                                <a:pt x="616" y="297"/>
                                              </a:lnTo>
                                              <a:lnTo>
                                                <a:pt x="608" y="279"/>
                                              </a:lnTo>
                                              <a:lnTo>
                                                <a:pt x="602" y="263"/>
                                              </a:lnTo>
                                              <a:lnTo>
                                                <a:pt x="589" y="251"/>
                                              </a:lnTo>
                                              <a:lnTo>
                                                <a:pt x="574" y="238"/>
                                              </a:lnTo>
                                              <a:lnTo>
                                                <a:pt x="562" y="221"/>
                                              </a:lnTo>
                                              <a:lnTo>
                                                <a:pt x="546" y="203"/>
                                              </a:lnTo>
                                              <a:lnTo>
                                                <a:pt x="531" y="181"/>
                                              </a:lnTo>
                                              <a:lnTo>
                                                <a:pt x="515" y="159"/>
                                              </a:lnTo>
                                              <a:lnTo>
                                                <a:pt x="500" y="141"/>
                                              </a:lnTo>
                                              <a:lnTo>
                                                <a:pt x="488" y="120"/>
                                              </a:lnTo>
                                              <a:lnTo>
                                                <a:pt x="477" y="97"/>
                                              </a:lnTo>
                                              <a:lnTo>
                                                <a:pt x="468" y="81"/>
                                              </a:lnTo>
                                              <a:lnTo>
                                                <a:pt x="453" y="68"/>
                                              </a:lnTo>
                                              <a:lnTo>
                                                <a:pt x="437" y="55"/>
                                              </a:lnTo>
                                              <a:lnTo>
                                                <a:pt x="421" y="43"/>
                                              </a:lnTo>
                                              <a:lnTo>
                                                <a:pt x="403" y="35"/>
                                              </a:lnTo>
                                              <a:lnTo>
                                                <a:pt x="385" y="31"/>
                                              </a:lnTo>
                                              <a:lnTo>
                                                <a:pt x="355" y="29"/>
                                              </a:lnTo>
                                              <a:lnTo>
                                                <a:pt x="325" y="29"/>
                                              </a:lnTo>
                                              <a:lnTo>
                                                <a:pt x="302" y="30"/>
                                              </a:lnTo>
                                              <a:lnTo>
                                                <a:pt x="280" y="29"/>
                                              </a:lnTo>
                                              <a:lnTo>
                                                <a:pt x="259" y="31"/>
                                              </a:lnTo>
                                              <a:lnTo>
                                                <a:pt x="236" y="36"/>
                                              </a:lnTo>
                                              <a:lnTo>
                                                <a:pt x="215" y="41"/>
                                              </a:lnTo>
                                              <a:lnTo>
                                                <a:pt x="195" y="49"/>
                                              </a:lnTo>
                                              <a:lnTo>
                                                <a:pt x="176" y="60"/>
                                              </a:lnTo>
                                              <a:lnTo>
                                                <a:pt x="158" y="74"/>
                                              </a:lnTo>
                                              <a:lnTo>
                                                <a:pt x="138" y="87"/>
                                              </a:lnTo>
                                              <a:lnTo>
                                                <a:pt x="119" y="103"/>
                                              </a:lnTo>
                                              <a:lnTo>
                                                <a:pt x="99" y="124"/>
                                              </a:lnTo>
                                              <a:lnTo>
                                                <a:pt x="83" y="143"/>
                                              </a:lnTo>
                                              <a:lnTo>
                                                <a:pt x="72" y="160"/>
                                              </a:lnTo>
                                              <a:lnTo>
                                                <a:pt x="65" y="181"/>
                                              </a:lnTo>
                                              <a:lnTo>
                                                <a:pt x="56" y="202"/>
                                              </a:lnTo>
                                              <a:lnTo>
                                                <a:pt x="47" y="223"/>
                                              </a:lnTo>
                                              <a:lnTo>
                                                <a:pt x="37" y="247"/>
                                              </a:lnTo>
                                              <a:lnTo>
                                                <a:pt x="35" y="275"/>
                                              </a:lnTo>
                                              <a:lnTo>
                                                <a:pt x="32" y="300"/>
                                              </a:lnTo>
                                              <a:lnTo>
                                                <a:pt x="29" y="324"/>
                                              </a:lnTo>
                                              <a:lnTo>
                                                <a:pt x="29" y="340"/>
                                              </a:lnTo>
                                              <a:lnTo>
                                                <a:pt x="31" y="361"/>
                                              </a:lnTo>
                                              <a:lnTo>
                                                <a:pt x="36" y="384"/>
                                              </a:lnTo>
                                              <a:lnTo>
                                                <a:pt x="40" y="408"/>
                                              </a:lnTo>
                                              <a:lnTo>
                                                <a:pt x="51" y="436"/>
                                              </a:lnTo>
                                              <a:lnTo>
                                                <a:pt x="61" y="462"/>
                                              </a:lnTo>
                                              <a:lnTo>
                                                <a:pt x="68" y="477"/>
                                              </a:lnTo>
                                              <a:lnTo>
                                                <a:pt x="80" y="496"/>
                                              </a:lnTo>
                                              <a:lnTo>
                                                <a:pt x="95" y="519"/>
                                              </a:lnTo>
                                              <a:lnTo>
                                                <a:pt x="108" y="535"/>
                                              </a:lnTo>
                                              <a:lnTo>
                                                <a:pt x="120" y="551"/>
                                              </a:lnTo>
                                              <a:lnTo>
                                                <a:pt x="136" y="566"/>
                                              </a:lnTo>
                                              <a:lnTo>
                                                <a:pt x="155" y="581"/>
                                              </a:lnTo>
                                              <a:lnTo>
                                                <a:pt x="170" y="593"/>
                                              </a:lnTo>
                                              <a:lnTo>
                                                <a:pt x="183" y="600"/>
                                              </a:lnTo>
                                              <a:lnTo>
                                                <a:pt x="202" y="607"/>
                                              </a:lnTo>
                                              <a:lnTo>
                                                <a:pt x="218" y="611"/>
                                              </a:lnTo>
                                              <a:lnTo>
                                                <a:pt x="235" y="614"/>
                                              </a:lnTo>
                                              <a:lnTo>
                                                <a:pt x="253" y="615"/>
                                              </a:lnTo>
                                              <a:lnTo>
                                                <a:pt x="282" y="612"/>
                                              </a:lnTo>
                                              <a:lnTo>
                                                <a:pt x="248" y="622"/>
                                              </a:lnTo>
                                              <a:lnTo>
                                                <a:pt x="221" y="627"/>
                                              </a:lnTo>
                                              <a:lnTo>
                                                <a:pt x="195" y="623"/>
                                              </a:lnTo>
                                              <a:lnTo>
                                                <a:pt x="169" y="615"/>
                                              </a:lnTo>
                                              <a:lnTo>
                                                <a:pt x="142" y="601"/>
                                              </a:lnTo>
                                              <a:lnTo>
                                                <a:pt x="122" y="583"/>
                                              </a:lnTo>
                                              <a:lnTo>
                                                <a:pt x="100" y="560"/>
                                              </a:lnTo>
                                              <a:lnTo>
                                                <a:pt x="72" y="524"/>
                                              </a:lnTo>
                                              <a:lnTo>
                                                <a:pt x="41" y="476"/>
                                              </a:lnTo>
                                              <a:lnTo>
                                                <a:pt x="18" y="431"/>
                                              </a:lnTo>
                                              <a:lnTo>
                                                <a:pt x="3" y="387"/>
                                              </a:lnTo>
                                              <a:lnTo>
                                                <a:pt x="0" y="356"/>
                                              </a:lnTo>
                                              <a:lnTo>
                                                <a:pt x="4" y="327"/>
                                              </a:lnTo>
                                              <a:lnTo>
                                                <a:pt x="13" y="269"/>
                                              </a:lnTo>
                                              <a:lnTo>
                                                <a:pt x="23" y="204"/>
                                              </a:lnTo>
                                              <a:lnTo>
                                                <a:pt x="44" y="153"/>
                                              </a:lnTo>
                                              <a:lnTo>
                                                <a:pt x="69" y="116"/>
                                              </a:lnTo>
                                              <a:lnTo>
                                                <a:pt x="95" y="86"/>
                                              </a:lnTo>
                                              <a:close/>
                                            </a:path>
                                          </a:pathLst>
                                        </a:custGeom>
                                        <a:solidFill>
                                          <a:srgbClr val="FF4040"/>
                                        </a:solidFill>
                                        <a:ln w="9525">
                                          <a:noFill/>
                                          <a:round/>
                                          <a:headEnd/>
                                          <a:tailEnd/>
                                        </a:ln>
                                      </p:spPr>
                                      <p:txBody>
                                        <a:bodyPr/>
                                        <a:lstStyle/>
                                        <a:p>
                                          <a:endParaRPr lang="cs-CZ"/>
                                        </a:p>
                                      </p:txBody>
                                    </p:sp>
                                  </p:grpSp>
                                </p:grpSp>
                                <p:sp>
                                  <p:nvSpPr>
                                    <p:cNvPr id="514" name="Freeform 112">
                                      <a:extLst>
                                        <a:ext uri="{FF2B5EF4-FFF2-40B4-BE49-F238E27FC236}">
                                          <a16:creationId xmlns:a16="http://schemas.microsoft.com/office/drawing/2014/main" id="{9711AA18-5D4D-4223-BD27-117B62D00B99}"/>
                                        </a:ext>
                                      </a:extLst>
                                    </p:cNvPr>
                                    <p:cNvSpPr>
                                      <a:spLocks/>
                                    </p:cNvSpPr>
                                    <p:nvPr/>
                                  </p:nvSpPr>
                                  <p:spPr bwMode="auto">
                                    <a:xfrm>
                                      <a:off x="2147" y="1838"/>
                                      <a:ext cx="90" cy="81"/>
                                    </a:xfrm>
                                    <a:custGeom>
                                      <a:avLst/>
                                      <a:gdLst>
                                        <a:gd name="T0" fmla="*/ 2 w 447"/>
                                        <a:gd name="T1" fmla="*/ 2 h 407"/>
                                        <a:gd name="T2" fmla="*/ 3 w 447"/>
                                        <a:gd name="T3" fmla="*/ 1 h 407"/>
                                        <a:gd name="T4" fmla="*/ 4 w 447"/>
                                        <a:gd name="T5" fmla="*/ 1 h 407"/>
                                        <a:gd name="T6" fmla="*/ 4 w 447"/>
                                        <a:gd name="T7" fmla="*/ 0 h 407"/>
                                        <a:gd name="T8" fmla="*/ 5 w 447"/>
                                        <a:gd name="T9" fmla="*/ 0 h 407"/>
                                        <a:gd name="T10" fmla="*/ 6 w 447"/>
                                        <a:gd name="T11" fmla="*/ 0 h 407"/>
                                        <a:gd name="T12" fmla="*/ 6 w 447"/>
                                        <a:gd name="T13" fmla="*/ 0 h 407"/>
                                        <a:gd name="T14" fmla="*/ 7 w 447"/>
                                        <a:gd name="T15" fmla="*/ 0 h 407"/>
                                        <a:gd name="T16" fmla="*/ 8 w 447"/>
                                        <a:gd name="T17" fmla="*/ 1 h 407"/>
                                        <a:gd name="T18" fmla="*/ 9 w 447"/>
                                        <a:gd name="T19" fmla="*/ 2 h 407"/>
                                        <a:gd name="T20" fmla="*/ 10 w 447"/>
                                        <a:gd name="T21" fmla="*/ 3 h 407"/>
                                        <a:gd name="T22" fmla="*/ 10 w 447"/>
                                        <a:gd name="T23" fmla="*/ 4 h 407"/>
                                        <a:gd name="T24" fmla="*/ 11 w 447"/>
                                        <a:gd name="T25" fmla="*/ 5 h 407"/>
                                        <a:gd name="T26" fmla="*/ 12 w 447"/>
                                        <a:gd name="T27" fmla="*/ 7 h 407"/>
                                        <a:gd name="T28" fmla="*/ 13 w 447"/>
                                        <a:gd name="T29" fmla="*/ 8 h 407"/>
                                        <a:gd name="T30" fmla="*/ 14 w 447"/>
                                        <a:gd name="T31" fmla="*/ 10 h 407"/>
                                        <a:gd name="T32" fmla="*/ 15 w 447"/>
                                        <a:gd name="T33" fmla="*/ 11 h 407"/>
                                        <a:gd name="T34" fmla="*/ 16 w 447"/>
                                        <a:gd name="T35" fmla="*/ 12 h 407"/>
                                        <a:gd name="T36" fmla="*/ 17 w 447"/>
                                        <a:gd name="T37" fmla="*/ 12 h 407"/>
                                        <a:gd name="T38" fmla="*/ 18 w 447"/>
                                        <a:gd name="T39" fmla="*/ 13 h 407"/>
                                        <a:gd name="T40" fmla="*/ 18 w 447"/>
                                        <a:gd name="T41" fmla="*/ 14 h 407"/>
                                        <a:gd name="T42" fmla="*/ 18 w 447"/>
                                        <a:gd name="T43" fmla="*/ 15 h 407"/>
                                        <a:gd name="T44" fmla="*/ 18 w 447"/>
                                        <a:gd name="T45" fmla="*/ 15 h 407"/>
                                        <a:gd name="T46" fmla="*/ 18 w 447"/>
                                        <a:gd name="T47" fmla="*/ 16 h 407"/>
                                        <a:gd name="T48" fmla="*/ 17 w 447"/>
                                        <a:gd name="T49" fmla="*/ 16 h 407"/>
                                        <a:gd name="T50" fmla="*/ 16 w 447"/>
                                        <a:gd name="T51" fmla="*/ 16 h 407"/>
                                        <a:gd name="T52" fmla="*/ 15 w 447"/>
                                        <a:gd name="T53" fmla="*/ 16 h 407"/>
                                        <a:gd name="T54" fmla="*/ 14 w 447"/>
                                        <a:gd name="T55" fmla="*/ 16 h 407"/>
                                        <a:gd name="T56" fmla="*/ 13 w 447"/>
                                        <a:gd name="T57" fmla="*/ 16 h 407"/>
                                        <a:gd name="T58" fmla="*/ 12 w 447"/>
                                        <a:gd name="T59" fmla="*/ 15 h 407"/>
                                        <a:gd name="T60" fmla="*/ 11 w 447"/>
                                        <a:gd name="T61" fmla="*/ 15 h 407"/>
                                        <a:gd name="T62" fmla="*/ 9 w 447"/>
                                        <a:gd name="T63" fmla="*/ 14 h 407"/>
                                        <a:gd name="T64" fmla="*/ 8 w 447"/>
                                        <a:gd name="T65" fmla="*/ 13 h 407"/>
                                        <a:gd name="T66" fmla="*/ 7 w 447"/>
                                        <a:gd name="T67" fmla="*/ 12 h 407"/>
                                        <a:gd name="T68" fmla="*/ 5 w 447"/>
                                        <a:gd name="T69" fmla="*/ 11 h 407"/>
                                        <a:gd name="T70" fmla="*/ 4 w 447"/>
                                        <a:gd name="T71" fmla="*/ 11 h 407"/>
                                        <a:gd name="T72" fmla="*/ 3 w 447"/>
                                        <a:gd name="T73" fmla="*/ 10 h 407"/>
                                        <a:gd name="T74" fmla="*/ 2 w 447"/>
                                        <a:gd name="T75" fmla="*/ 9 h 407"/>
                                        <a:gd name="T76" fmla="*/ 1 w 447"/>
                                        <a:gd name="T77" fmla="*/ 8 h 407"/>
                                        <a:gd name="T78" fmla="*/ 0 w 447"/>
                                        <a:gd name="T79" fmla="*/ 7 h 407"/>
                                        <a:gd name="T80" fmla="*/ 0 w 447"/>
                                        <a:gd name="T81" fmla="*/ 6 h 407"/>
                                        <a:gd name="T82" fmla="*/ 0 w 447"/>
                                        <a:gd name="T83" fmla="*/ 6 h 407"/>
                                        <a:gd name="T84" fmla="*/ 0 w 447"/>
                                        <a:gd name="T85" fmla="*/ 5 h 407"/>
                                        <a:gd name="T86" fmla="*/ 0 w 447"/>
                                        <a:gd name="T87" fmla="*/ 4 h 407"/>
                                        <a:gd name="T88" fmla="*/ 1 w 447"/>
                                        <a:gd name="T89" fmla="*/ 4 h 407"/>
                                        <a:gd name="T90" fmla="*/ 1 w 447"/>
                                        <a:gd name="T91" fmla="*/ 3 h 407"/>
                                        <a:gd name="T92" fmla="*/ 2 w 447"/>
                                        <a:gd name="T93" fmla="*/ 2 h 4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47"/>
                                        <a:gd name="T142" fmla="*/ 0 h 407"/>
                                        <a:gd name="T143" fmla="*/ 447 w 447"/>
                                        <a:gd name="T144" fmla="*/ 407 h 40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47" h="407">
                                          <a:moveTo>
                                            <a:pt x="48" y="55"/>
                                          </a:moveTo>
                                          <a:lnTo>
                                            <a:pt x="71" y="35"/>
                                          </a:lnTo>
                                          <a:lnTo>
                                            <a:pt x="95" y="18"/>
                                          </a:lnTo>
                                          <a:lnTo>
                                            <a:pt x="111" y="7"/>
                                          </a:lnTo>
                                          <a:lnTo>
                                            <a:pt x="124" y="2"/>
                                          </a:lnTo>
                                          <a:lnTo>
                                            <a:pt x="139" y="0"/>
                                          </a:lnTo>
                                          <a:lnTo>
                                            <a:pt x="154" y="1"/>
                                          </a:lnTo>
                                          <a:lnTo>
                                            <a:pt x="171" y="8"/>
                                          </a:lnTo>
                                          <a:lnTo>
                                            <a:pt x="195" y="24"/>
                                          </a:lnTo>
                                          <a:lnTo>
                                            <a:pt x="218" y="43"/>
                                          </a:lnTo>
                                          <a:lnTo>
                                            <a:pt x="239" y="69"/>
                                          </a:lnTo>
                                          <a:lnTo>
                                            <a:pt x="256" y="96"/>
                                          </a:lnTo>
                                          <a:lnTo>
                                            <a:pt x="278" y="134"/>
                                          </a:lnTo>
                                          <a:lnTo>
                                            <a:pt x="301" y="174"/>
                                          </a:lnTo>
                                          <a:lnTo>
                                            <a:pt x="321" y="207"/>
                                          </a:lnTo>
                                          <a:lnTo>
                                            <a:pt x="341" y="240"/>
                                          </a:lnTo>
                                          <a:lnTo>
                                            <a:pt x="361" y="265"/>
                                          </a:lnTo>
                                          <a:lnTo>
                                            <a:pt x="381" y="290"/>
                                          </a:lnTo>
                                          <a:lnTo>
                                            <a:pt x="410" y="313"/>
                                          </a:lnTo>
                                          <a:lnTo>
                                            <a:pt x="432" y="338"/>
                                          </a:lnTo>
                                          <a:lnTo>
                                            <a:pt x="444" y="357"/>
                                          </a:lnTo>
                                          <a:lnTo>
                                            <a:pt x="447" y="375"/>
                                          </a:lnTo>
                                          <a:lnTo>
                                            <a:pt x="442" y="389"/>
                                          </a:lnTo>
                                          <a:lnTo>
                                            <a:pt x="433" y="399"/>
                                          </a:lnTo>
                                          <a:lnTo>
                                            <a:pt x="416" y="405"/>
                                          </a:lnTo>
                                          <a:lnTo>
                                            <a:pt x="394" y="407"/>
                                          </a:lnTo>
                                          <a:lnTo>
                                            <a:pt x="374" y="405"/>
                                          </a:lnTo>
                                          <a:lnTo>
                                            <a:pt x="338" y="397"/>
                                          </a:lnTo>
                                          <a:lnTo>
                                            <a:pt x="315" y="390"/>
                                          </a:lnTo>
                                          <a:lnTo>
                                            <a:pt x="287" y="379"/>
                                          </a:lnTo>
                                          <a:lnTo>
                                            <a:pt x="261" y="365"/>
                                          </a:lnTo>
                                          <a:lnTo>
                                            <a:pt x="235" y="350"/>
                                          </a:lnTo>
                                          <a:lnTo>
                                            <a:pt x="203" y="332"/>
                                          </a:lnTo>
                                          <a:lnTo>
                                            <a:pt x="162" y="309"/>
                                          </a:lnTo>
                                          <a:lnTo>
                                            <a:pt x="124" y="288"/>
                                          </a:lnTo>
                                          <a:lnTo>
                                            <a:pt x="94" y="269"/>
                                          </a:lnTo>
                                          <a:lnTo>
                                            <a:pt x="64" y="248"/>
                                          </a:lnTo>
                                          <a:lnTo>
                                            <a:pt x="38" y="227"/>
                                          </a:lnTo>
                                          <a:lnTo>
                                            <a:pt x="21" y="204"/>
                                          </a:lnTo>
                                          <a:lnTo>
                                            <a:pt x="9" y="183"/>
                                          </a:lnTo>
                                          <a:lnTo>
                                            <a:pt x="3" y="161"/>
                                          </a:lnTo>
                                          <a:lnTo>
                                            <a:pt x="0" y="141"/>
                                          </a:lnTo>
                                          <a:lnTo>
                                            <a:pt x="3" y="125"/>
                                          </a:lnTo>
                                          <a:lnTo>
                                            <a:pt x="8" y="108"/>
                                          </a:lnTo>
                                          <a:lnTo>
                                            <a:pt x="18" y="90"/>
                                          </a:lnTo>
                                          <a:lnTo>
                                            <a:pt x="31" y="73"/>
                                          </a:lnTo>
                                          <a:lnTo>
                                            <a:pt x="48" y="55"/>
                                          </a:lnTo>
                                          <a:close/>
                                        </a:path>
                                      </a:pathLst>
                                    </a:custGeom>
                                    <a:solidFill>
                                      <a:srgbClr val="FF0000"/>
                                    </a:solidFill>
                                    <a:ln w="9525">
                                      <a:noFill/>
                                      <a:round/>
                                      <a:headEnd/>
                                      <a:tailEnd/>
                                    </a:ln>
                                  </p:spPr>
                                  <p:txBody>
                                    <a:bodyPr/>
                                    <a:lstStyle/>
                                    <a:p>
                                      <a:endParaRPr lang="cs-CZ"/>
                                    </a:p>
                                  </p:txBody>
                                </p:sp>
                              </p:grpSp>
                              <p:grpSp>
                                <p:nvGrpSpPr>
                                  <p:cNvPr id="508" name="Group 113">
                                    <a:extLst>
                                      <a:ext uri="{FF2B5EF4-FFF2-40B4-BE49-F238E27FC236}">
                                        <a16:creationId xmlns:a16="http://schemas.microsoft.com/office/drawing/2014/main" id="{EF669261-BC0A-45CE-9061-DA710405D55E}"/>
                                      </a:ext>
                                    </a:extLst>
                                  </p:cNvPr>
                                  <p:cNvGrpSpPr>
                                    <a:grpSpLocks/>
                                  </p:cNvGrpSpPr>
                                  <p:nvPr/>
                                </p:nvGrpSpPr>
                                <p:grpSpPr bwMode="auto">
                                  <a:xfrm>
                                    <a:off x="2056" y="1735"/>
                                    <a:ext cx="107" cy="105"/>
                                    <a:chOff x="2056" y="1735"/>
                                    <a:chExt cx="107" cy="105"/>
                                  </a:xfrm>
                                </p:grpSpPr>
                                <p:sp>
                                  <p:nvSpPr>
                                    <p:cNvPr id="509" name="Freeform 114">
                                      <a:extLst>
                                        <a:ext uri="{FF2B5EF4-FFF2-40B4-BE49-F238E27FC236}">
                                          <a16:creationId xmlns:a16="http://schemas.microsoft.com/office/drawing/2014/main" id="{E0687378-F2BE-4AB4-B346-57912692B6ED}"/>
                                        </a:ext>
                                      </a:extLst>
                                    </p:cNvPr>
                                    <p:cNvSpPr>
                                      <a:spLocks/>
                                    </p:cNvSpPr>
                                    <p:nvPr/>
                                  </p:nvSpPr>
                                  <p:spPr bwMode="auto">
                                    <a:xfrm>
                                      <a:off x="2056" y="1735"/>
                                      <a:ext cx="107" cy="105"/>
                                    </a:xfrm>
                                    <a:custGeom>
                                      <a:avLst/>
                                      <a:gdLst>
                                        <a:gd name="T0" fmla="*/ 3 w 535"/>
                                        <a:gd name="T1" fmla="*/ 3 h 522"/>
                                        <a:gd name="T2" fmla="*/ 4 w 535"/>
                                        <a:gd name="T3" fmla="*/ 2 h 522"/>
                                        <a:gd name="T4" fmla="*/ 5 w 535"/>
                                        <a:gd name="T5" fmla="*/ 1 h 522"/>
                                        <a:gd name="T6" fmla="*/ 6 w 535"/>
                                        <a:gd name="T7" fmla="*/ 1 h 522"/>
                                        <a:gd name="T8" fmla="*/ 8 w 535"/>
                                        <a:gd name="T9" fmla="*/ 0 h 522"/>
                                        <a:gd name="T10" fmla="*/ 9 w 535"/>
                                        <a:gd name="T11" fmla="*/ 0 h 522"/>
                                        <a:gd name="T12" fmla="*/ 10 w 535"/>
                                        <a:gd name="T13" fmla="*/ 0 h 522"/>
                                        <a:gd name="T14" fmla="*/ 12 w 535"/>
                                        <a:gd name="T15" fmla="*/ 0 h 522"/>
                                        <a:gd name="T16" fmla="*/ 14 w 535"/>
                                        <a:gd name="T17" fmla="*/ 1 h 522"/>
                                        <a:gd name="T18" fmla="*/ 15 w 535"/>
                                        <a:gd name="T19" fmla="*/ 1 h 522"/>
                                        <a:gd name="T20" fmla="*/ 16 w 535"/>
                                        <a:gd name="T21" fmla="*/ 3 h 522"/>
                                        <a:gd name="T22" fmla="*/ 17 w 535"/>
                                        <a:gd name="T23" fmla="*/ 4 h 522"/>
                                        <a:gd name="T24" fmla="*/ 18 w 535"/>
                                        <a:gd name="T25" fmla="*/ 5 h 522"/>
                                        <a:gd name="T26" fmla="*/ 19 w 535"/>
                                        <a:gd name="T27" fmla="*/ 6 h 522"/>
                                        <a:gd name="T28" fmla="*/ 20 w 535"/>
                                        <a:gd name="T29" fmla="*/ 7 h 522"/>
                                        <a:gd name="T30" fmla="*/ 21 w 535"/>
                                        <a:gd name="T31" fmla="*/ 9 h 522"/>
                                        <a:gd name="T32" fmla="*/ 21 w 535"/>
                                        <a:gd name="T33" fmla="*/ 10 h 522"/>
                                        <a:gd name="T34" fmla="*/ 21 w 535"/>
                                        <a:gd name="T35" fmla="*/ 11 h 522"/>
                                        <a:gd name="T36" fmla="*/ 21 w 535"/>
                                        <a:gd name="T37" fmla="*/ 12 h 522"/>
                                        <a:gd name="T38" fmla="*/ 21 w 535"/>
                                        <a:gd name="T39" fmla="*/ 12 h 522"/>
                                        <a:gd name="T40" fmla="*/ 21 w 535"/>
                                        <a:gd name="T41" fmla="*/ 13 h 522"/>
                                        <a:gd name="T42" fmla="*/ 20 w 535"/>
                                        <a:gd name="T43" fmla="*/ 14 h 522"/>
                                        <a:gd name="T44" fmla="*/ 19 w 535"/>
                                        <a:gd name="T45" fmla="*/ 15 h 522"/>
                                        <a:gd name="T46" fmla="*/ 18 w 535"/>
                                        <a:gd name="T47" fmla="*/ 16 h 522"/>
                                        <a:gd name="T48" fmla="*/ 17 w 535"/>
                                        <a:gd name="T49" fmla="*/ 17 h 522"/>
                                        <a:gd name="T50" fmla="*/ 17 w 535"/>
                                        <a:gd name="T51" fmla="*/ 18 h 522"/>
                                        <a:gd name="T52" fmla="*/ 17 w 535"/>
                                        <a:gd name="T53" fmla="*/ 19 h 522"/>
                                        <a:gd name="T54" fmla="*/ 17 w 535"/>
                                        <a:gd name="T55" fmla="*/ 19 h 522"/>
                                        <a:gd name="T56" fmla="*/ 18 w 535"/>
                                        <a:gd name="T57" fmla="*/ 19 h 522"/>
                                        <a:gd name="T58" fmla="*/ 16 w 535"/>
                                        <a:gd name="T59" fmla="*/ 21 h 522"/>
                                        <a:gd name="T60" fmla="*/ 16 w 535"/>
                                        <a:gd name="T61" fmla="*/ 21 h 522"/>
                                        <a:gd name="T62" fmla="*/ 15 w 535"/>
                                        <a:gd name="T63" fmla="*/ 20 h 522"/>
                                        <a:gd name="T64" fmla="*/ 14 w 535"/>
                                        <a:gd name="T65" fmla="*/ 20 h 522"/>
                                        <a:gd name="T66" fmla="*/ 13 w 535"/>
                                        <a:gd name="T67" fmla="*/ 20 h 522"/>
                                        <a:gd name="T68" fmla="*/ 12 w 535"/>
                                        <a:gd name="T69" fmla="*/ 20 h 522"/>
                                        <a:gd name="T70" fmla="*/ 11 w 535"/>
                                        <a:gd name="T71" fmla="*/ 20 h 522"/>
                                        <a:gd name="T72" fmla="*/ 9 w 535"/>
                                        <a:gd name="T73" fmla="*/ 21 h 522"/>
                                        <a:gd name="T74" fmla="*/ 8 w 535"/>
                                        <a:gd name="T75" fmla="*/ 21 h 522"/>
                                        <a:gd name="T76" fmla="*/ 7 w 535"/>
                                        <a:gd name="T77" fmla="*/ 21 h 522"/>
                                        <a:gd name="T78" fmla="*/ 6 w 535"/>
                                        <a:gd name="T79" fmla="*/ 21 h 522"/>
                                        <a:gd name="T80" fmla="*/ 6 w 535"/>
                                        <a:gd name="T81" fmla="*/ 21 h 522"/>
                                        <a:gd name="T82" fmla="*/ 5 w 535"/>
                                        <a:gd name="T83" fmla="*/ 20 h 522"/>
                                        <a:gd name="T84" fmla="*/ 4 w 535"/>
                                        <a:gd name="T85" fmla="*/ 20 h 522"/>
                                        <a:gd name="T86" fmla="*/ 3 w 535"/>
                                        <a:gd name="T87" fmla="*/ 19 h 522"/>
                                        <a:gd name="T88" fmla="*/ 2 w 535"/>
                                        <a:gd name="T89" fmla="*/ 18 h 522"/>
                                        <a:gd name="T90" fmla="*/ 1 w 535"/>
                                        <a:gd name="T91" fmla="*/ 16 h 522"/>
                                        <a:gd name="T92" fmla="*/ 1 w 535"/>
                                        <a:gd name="T93" fmla="*/ 14 h 522"/>
                                        <a:gd name="T94" fmla="*/ 0 w 535"/>
                                        <a:gd name="T95" fmla="*/ 13 h 522"/>
                                        <a:gd name="T96" fmla="*/ 0 w 535"/>
                                        <a:gd name="T97" fmla="*/ 12 h 522"/>
                                        <a:gd name="T98" fmla="*/ 0 w 535"/>
                                        <a:gd name="T99" fmla="*/ 11 h 522"/>
                                        <a:gd name="T100" fmla="*/ 0 w 535"/>
                                        <a:gd name="T101" fmla="*/ 9 h 522"/>
                                        <a:gd name="T102" fmla="*/ 1 w 535"/>
                                        <a:gd name="T103" fmla="*/ 7 h 522"/>
                                        <a:gd name="T104" fmla="*/ 1 w 535"/>
                                        <a:gd name="T105" fmla="*/ 5 h 522"/>
                                        <a:gd name="T106" fmla="*/ 2 w 535"/>
                                        <a:gd name="T107" fmla="*/ 4 h 522"/>
                                        <a:gd name="T108" fmla="*/ 3 w 535"/>
                                        <a:gd name="T109" fmla="*/ 3 h 52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35"/>
                                        <a:gd name="T166" fmla="*/ 0 h 522"/>
                                        <a:gd name="T167" fmla="*/ 535 w 535"/>
                                        <a:gd name="T168" fmla="*/ 522 h 52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35" h="522">
                                          <a:moveTo>
                                            <a:pt x="79" y="71"/>
                                          </a:moveTo>
                                          <a:lnTo>
                                            <a:pt x="106" y="50"/>
                                          </a:lnTo>
                                          <a:lnTo>
                                            <a:pt x="131" y="31"/>
                                          </a:lnTo>
                                          <a:lnTo>
                                            <a:pt x="160" y="16"/>
                                          </a:lnTo>
                                          <a:lnTo>
                                            <a:pt x="194" y="6"/>
                                          </a:lnTo>
                                          <a:lnTo>
                                            <a:pt x="222" y="1"/>
                                          </a:lnTo>
                                          <a:lnTo>
                                            <a:pt x="257" y="0"/>
                                          </a:lnTo>
                                          <a:lnTo>
                                            <a:pt x="305" y="5"/>
                                          </a:lnTo>
                                          <a:lnTo>
                                            <a:pt x="352" y="15"/>
                                          </a:lnTo>
                                          <a:lnTo>
                                            <a:pt x="383" y="34"/>
                                          </a:lnTo>
                                          <a:lnTo>
                                            <a:pt x="404" y="63"/>
                                          </a:lnTo>
                                          <a:lnTo>
                                            <a:pt x="424" y="99"/>
                                          </a:lnTo>
                                          <a:lnTo>
                                            <a:pt x="445" y="132"/>
                                          </a:lnTo>
                                          <a:lnTo>
                                            <a:pt x="470" y="159"/>
                                          </a:lnTo>
                                          <a:lnTo>
                                            <a:pt x="493" y="183"/>
                                          </a:lnTo>
                                          <a:lnTo>
                                            <a:pt x="522" y="217"/>
                                          </a:lnTo>
                                          <a:lnTo>
                                            <a:pt x="533" y="249"/>
                                          </a:lnTo>
                                          <a:lnTo>
                                            <a:pt x="535" y="272"/>
                                          </a:lnTo>
                                          <a:lnTo>
                                            <a:pt x="533" y="286"/>
                                          </a:lnTo>
                                          <a:lnTo>
                                            <a:pt x="526" y="309"/>
                                          </a:lnTo>
                                          <a:lnTo>
                                            <a:pt x="514" y="331"/>
                                          </a:lnTo>
                                          <a:lnTo>
                                            <a:pt x="495" y="354"/>
                                          </a:lnTo>
                                          <a:lnTo>
                                            <a:pt x="473" y="385"/>
                                          </a:lnTo>
                                          <a:lnTo>
                                            <a:pt x="453" y="408"/>
                                          </a:lnTo>
                                          <a:lnTo>
                                            <a:pt x="437" y="433"/>
                                          </a:lnTo>
                                          <a:lnTo>
                                            <a:pt x="430" y="449"/>
                                          </a:lnTo>
                                          <a:lnTo>
                                            <a:pt x="429" y="458"/>
                                          </a:lnTo>
                                          <a:lnTo>
                                            <a:pt x="434" y="465"/>
                                          </a:lnTo>
                                          <a:lnTo>
                                            <a:pt x="442" y="469"/>
                                          </a:lnTo>
                                          <a:lnTo>
                                            <a:pt x="404" y="513"/>
                                          </a:lnTo>
                                          <a:lnTo>
                                            <a:pt x="400" y="505"/>
                                          </a:lnTo>
                                          <a:lnTo>
                                            <a:pt x="378" y="494"/>
                                          </a:lnTo>
                                          <a:lnTo>
                                            <a:pt x="353" y="488"/>
                                          </a:lnTo>
                                          <a:lnTo>
                                            <a:pt x="329" y="486"/>
                                          </a:lnTo>
                                          <a:lnTo>
                                            <a:pt x="303" y="491"/>
                                          </a:lnTo>
                                          <a:lnTo>
                                            <a:pt x="272" y="499"/>
                                          </a:lnTo>
                                          <a:lnTo>
                                            <a:pt x="235" y="511"/>
                                          </a:lnTo>
                                          <a:lnTo>
                                            <a:pt x="206" y="519"/>
                                          </a:lnTo>
                                          <a:lnTo>
                                            <a:pt x="183" y="522"/>
                                          </a:lnTo>
                                          <a:lnTo>
                                            <a:pt x="162" y="520"/>
                                          </a:lnTo>
                                          <a:lnTo>
                                            <a:pt x="141" y="513"/>
                                          </a:lnTo>
                                          <a:lnTo>
                                            <a:pt x="118" y="502"/>
                                          </a:lnTo>
                                          <a:lnTo>
                                            <a:pt x="102" y="487"/>
                                          </a:lnTo>
                                          <a:lnTo>
                                            <a:pt x="83" y="467"/>
                                          </a:lnTo>
                                          <a:lnTo>
                                            <a:pt x="60" y="437"/>
                                          </a:lnTo>
                                          <a:lnTo>
                                            <a:pt x="34" y="397"/>
                                          </a:lnTo>
                                          <a:lnTo>
                                            <a:pt x="15" y="359"/>
                                          </a:lnTo>
                                          <a:lnTo>
                                            <a:pt x="2" y="322"/>
                                          </a:lnTo>
                                          <a:lnTo>
                                            <a:pt x="0" y="297"/>
                                          </a:lnTo>
                                          <a:lnTo>
                                            <a:pt x="3" y="273"/>
                                          </a:lnTo>
                                          <a:lnTo>
                                            <a:pt x="11" y="224"/>
                                          </a:lnTo>
                                          <a:lnTo>
                                            <a:pt x="19" y="170"/>
                                          </a:lnTo>
                                          <a:lnTo>
                                            <a:pt x="36" y="128"/>
                                          </a:lnTo>
                                          <a:lnTo>
                                            <a:pt x="57" y="97"/>
                                          </a:lnTo>
                                          <a:lnTo>
                                            <a:pt x="79" y="71"/>
                                          </a:lnTo>
                                          <a:close/>
                                        </a:path>
                                      </a:pathLst>
                                    </a:custGeom>
                                    <a:solidFill>
                                      <a:srgbClr val="FF4040"/>
                                    </a:solidFill>
                                    <a:ln w="9525">
                                      <a:noFill/>
                                      <a:round/>
                                      <a:headEnd/>
                                      <a:tailEnd/>
                                    </a:ln>
                                  </p:spPr>
                                  <p:txBody>
                                    <a:bodyPr/>
                                    <a:lstStyle/>
                                    <a:p>
                                      <a:endParaRPr lang="cs-CZ"/>
                                    </a:p>
                                  </p:txBody>
                                </p:sp>
                                <p:sp>
                                  <p:nvSpPr>
                                    <p:cNvPr id="510" name="Freeform 115">
                                      <a:extLst>
                                        <a:ext uri="{FF2B5EF4-FFF2-40B4-BE49-F238E27FC236}">
                                          <a16:creationId xmlns:a16="http://schemas.microsoft.com/office/drawing/2014/main" id="{828B9FFA-5A28-4092-9732-87165A37813D}"/>
                                        </a:ext>
                                      </a:extLst>
                                    </p:cNvPr>
                                    <p:cNvSpPr>
                                      <a:spLocks/>
                                    </p:cNvSpPr>
                                    <p:nvPr/>
                                  </p:nvSpPr>
                                  <p:spPr bwMode="auto">
                                    <a:xfrm>
                                      <a:off x="2062" y="1742"/>
                                      <a:ext cx="93" cy="92"/>
                                    </a:xfrm>
                                    <a:custGeom>
                                      <a:avLst/>
                                      <a:gdLst>
                                        <a:gd name="T0" fmla="*/ 3 w 466"/>
                                        <a:gd name="T1" fmla="*/ 3 h 457"/>
                                        <a:gd name="T2" fmla="*/ 4 w 466"/>
                                        <a:gd name="T3" fmla="*/ 2 h 457"/>
                                        <a:gd name="T4" fmla="*/ 5 w 466"/>
                                        <a:gd name="T5" fmla="*/ 1 h 457"/>
                                        <a:gd name="T6" fmla="*/ 6 w 466"/>
                                        <a:gd name="T7" fmla="*/ 1 h 457"/>
                                        <a:gd name="T8" fmla="*/ 7 w 466"/>
                                        <a:gd name="T9" fmla="*/ 0 h 457"/>
                                        <a:gd name="T10" fmla="*/ 8 w 466"/>
                                        <a:gd name="T11" fmla="*/ 0 h 457"/>
                                        <a:gd name="T12" fmla="*/ 9 w 466"/>
                                        <a:gd name="T13" fmla="*/ 0 h 457"/>
                                        <a:gd name="T14" fmla="*/ 11 w 466"/>
                                        <a:gd name="T15" fmla="*/ 0 h 457"/>
                                        <a:gd name="T16" fmla="*/ 12 w 466"/>
                                        <a:gd name="T17" fmla="*/ 1 h 457"/>
                                        <a:gd name="T18" fmla="*/ 13 w 466"/>
                                        <a:gd name="T19" fmla="*/ 1 h 457"/>
                                        <a:gd name="T20" fmla="*/ 14 w 466"/>
                                        <a:gd name="T21" fmla="*/ 2 h 457"/>
                                        <a:gd name="T22" fmla="*/ 15 w 466"/>
                                        <a:gd name="T23" fmla="*/ 3 h 457"/>
                                        <a:gd name="T24" fmla="*/ 15 w 466"/>
                                        <a:gd name="T25" fmla="*/ 5 h 457"/>
                                        <a:gd name="T26" fmla="*/ 16 w 466"/>
                                        <a:gd name="T27" fmla="*/ 6 h 457"/>
                                        <a:gd name="T28" fmla="*/ 17 w 466"/>
                                        <a:gd name="T29" fmla="*/ 6 h 457"/>
                                        <a:gd name="T30" fmla="*/ 18 w 466"/>
                                        <a:gd name="T31" fmla="*/ 8 h 457"/>
                                        <a:gd name="T32" fmla="*/ 19 w 466"/>
                                        <a:gd name="T33" fmla="*/ 9 h 457"/>
                                        <a:gd name="T34" fmla="*/ 19 w 466"/>
                                        <a:gd name="T35" fmla="*/ 10 h 457"/>
                                        <a:gd name="T36" fmla="*/ 19 w 466"/>
                                        <a:gd name="T37" fmla="*/ 10 h 457"/>
                                        <a:gd name="T38" fmla="*/ 18 w 466"/>
                                        <a:gd name="T39" fmla="*/ 11 h 457"/>
                                        <a:gd name="T40" fmla="*/ 18 w 466"/>
                                        <a:gd name="T41" fmla="*/ 12 h 457"/>
                                        <a:gd name="T42" fmla="*/ 17 w 466"/>
                                        <a:gd name="T43" fmla="*/ 13 h 457"/>
                                        <a:gd name="T44" fmla="*/ 16 w 466"/>
                                        <a:gd name="T45" fmla="*/ 14 h 457"/>
                                        <a:gd name="T46" fmla="*/ 16 w 466"/>
                                        <a:gd name="T47" fmla="*/ 14 h 457"/>
                                        <a:gd name="T48" fmla="*/ 15 w 466"/>
                                        <a:gd name="T49" fmla="*/ 15 h 457"/>
                                        <a:gd name="T50" fmla="*/ 15 w 466"/>
                                        <a:gd name="T51" fmla="*/ 16 h 457"/>
                                        <a:gd name="T52" fmla="*/ 15 w 466"/>
                                        <a:gd name="T53" fmla="*/ 16 h 457"/>
                                        <a:gd name="T54" fmla="*/ 15 w 466"/>
                                        <a:gd name="T55" fmla="*/ 17 h 457"/>
                                        <a:gd name="T56" fmla="*/ 15 w 466"/>
                                        <a:gd name="T57" fmla="*/ 17 h 457"/>
                                        <a:gd name="T58" fmla="*/ 14 w 466"/>
                                        <a:gd name="T59" fmla="*/ 18 h 457"/>
                                        <a:gd name="T60" fmla="*/ 14 w 466"/>
                                        <a:gd name="T61" fmla="*/ 18 h 457"/>
                                        <a:gd name="T62" fmla="*/ 13 w 466"/>
                                        <a:gd name="T63" fmla="*/ 18 h 457"/>
                                        <a:gd name="T64" fmla="*/ 12 w 466"/>
                                        <a:gd name="T65" fmla="*/ 17 h 457"/>
                                        <a:gd name="T66" fmla="*/ 11 w 466"/>
                                        <a:gd name="T67" fmla="*/ 17 h 457"/>
                                        <a:gd name="T68" fmla="*/ 11 w 466"/>
                                        <a:gd name="T69" fmla="*/ 17 h 457"/>
                                        <a:gd name="T70" fmla="*/ 9 w 466"/>
                                        <a:gd name="T71" fmla="*/ 18 h 457"/>
                                        <a:gd name="T72" fmla="*/ 8 w 466"/>
                                        <a:gd name="T73" fmla="*/ 18 h 457"/>
                                        <a:gd name="T74" fmla="*/ 7 w 466"/>
                                        <a:gd name="T75" fmla="*/ 19 h 457"/>
                                        <a:gd name="T76" fmla="*/ 6 w 466"/>
                                        <a:gd name="T77" fmla="*/ 19 h 457"/>
                                        <a:gd name="T78" fmla="*/ 6 w 466"/>
                                        <a:gd name="T79" fmla="*/ 19 h 457"/>
                                        <a:gd name="T80" fmla="*/ 5 w 466"/>
                                        <a:gd name="T81" fmla="*/ 18 h 457"/>
                                        <a:gd name="T82" fmla="*/ 4 w 466"/>
                                        <a:gd name="T83" fmla="*/ 18 h 457"/>
                                        <a:gd name="T84" fmla="*/ 4 w 466"/>
                                        <a:gd name="T85" fmla="*/ 17 h 457"/>
                                        <a:gd name="T86" fmla="*/ 3 w 466"/>
                                        <a:gd name="T87" fmla="*/ 17 h 457"/>
                                        <a:gd name="T88" fmla="*/ 2 w 466"/>
                                        <a:gd name="T89" fmla="*/ 16 h 457"/>
                                        <a:gd name="T90" fmla="*/ 1 w 466"/>
                                        <a:gd name="T91" fmla="*/ 14 h 457"/>
                                        <a:gd name="T92" fmla="*/ 0 w 466"/>
                                        <a:gd name="T93" fmla="*/ 13 h 457"/>
                                        <a:gd name="T94" fmla="*/ 0 w 466"/>
                                        <a:gd name="T95" fmla="*/ 11 h 457"/>
                                        <a:gd name="T96" fmla="*/ 0 w 466"/>
                                        <a:gd name="T97" fmla="*/ 10 h 457"/>
                                        <a:gd name="T98" fmla="*/ 0 w 466"/>
                                        <a:gd name="T99" fmla="*/ 10 h 457"/>
                                        <a:gd name="T100" fmla="*/ 0 w 466"/>
                                        <a:gd name="T101" fmla="*/ 8 h 457"/>
                                        <a:gd name="T102" fmla="*/ 1 w 466"/>
                                        <a:gd name="T103" fmla="*/ 6 h 457"/>
                                        <a:gd name="T104" fmla="*/ 1 w 466"/>
                                        <a:gd name="T105" fmla="*/ 5 h 457"/>
                                        <a:gd name="T106" fmla="*/ 2 w 466"/>
                                        <a:gd name="T107" fmla="*/ 3 h 457"/>
                                        <a:gd name="T108" fmla="*/ 3 w 466"/>
                                        <a:gd name="T109" fmla="*/ 3 h 45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66"/>
                                        <a:gd name="T166" fmla="*/ 0 h 457"/>
                                        <a:gd name="T167" fmla="*/ 466 w 466"/>
                                        <a:gd name="T168" fmla="*/ 457 h 45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66" h="457">
                                          <a:moveTo>
                                            <a:pt x="69" y="63"/>
                                          </a:moveTo>
                                          <a:lnTo>
                                            <a:pt x="91" y="43"/>
                                          </a:lnTo>
                                          <a:lnTo>
                                            <a:pt x="114" y="27"/>
                                          </a:lnTo>
                                          <a:lnTo>
                                            <a:pt x="139" y="14"/>
                                          </a:lnTo>
                                          <a:lnTo>
                                            <a:pt x="168" y="4"/>
                                          </a:lnTo>
                                          <a:lnTo>
                                            <a:pt x="192" y="0"/>
                                          </a:lnTo>
                                          <a:lnTo>
                                            <a:pt x="223" y="0"/>
                                          </a:lnTo>
                                          <a:lnTo>
                                            <a:pt x="265" y="3"/>
                                          </a:lnTo>
                                          <a:lnTo>
                                            <a:pt x="306" y="13"/>
                                          </a:lnTo>
                                          <a:lnTo>
                                            <a:pt x="334" y="30"/>
                                          </a:lnTo>
                                          <a:lnTo>
                                            <a:pt x="352" y="56"/>
                                          </a:lnTo>
                                          <a:lnTo>
                                            <a:pt x="368" y="86"/>
                                          </a:lnTo>
                                          <a:lnTo>
                                            <a:pt x="388" y="115"/>
                                          </a:lnTo>
                                          <a:lnTo>
                                            <a:pt x="409" y="140"/>
                                          </a:lnTo>
                                          <a:lnTo>
                                            <a:pt x="430" y="160"/>
                                          </a:lnTo>
                                          <a:lnTo>
                                            <a:pt x="454" y="190"/>
                                          </a:lnTo>
                                          <a:lnTo>
                                            <a:pt x="465" y="218"/>
                                          </a:lnTo>
                                          <a:lnTo>
                                            <a:pt x="466" y="238"/>
                                          </a:lnTo>
                                          <a:lnTo>
                                            <a:pt x="465" y="251"/>
                                          </a:lnTo>
                                          <a:lnTo>
                                            <a:pt x="458" y="271"/>
                                          </a:lnTo>
                                          <a:lnTo>
                                            <a:pt x="447" y="290"/>
                                          </a:lnTo>
                                          <a:lnTo>
                                            <a:pt x="432" y="311"/>
                                          </a:lnTo>
                                          <a:lnTo>
                                            <a:pt x="411" y="337"/>
                                          </a:lnTo>
                                          <a:lnTo>
                                            <a:pt x="395" y="356"/>
                                          </a:lnTo>
                                          <a:lnTo>
                                            <a:pt x="381" y="379"/>
                                          </a:lnTo>
                                          <a:lnTo>
                                            <a:pt x="374" y="392"/>
                                          </a:lnTo>
                                          <a:lnTo>
                                            <a:pt x="373" y="400"/>
                                          </a:lnTo>
                                          <a:lnTo>
                                            <a:pt x="377" y="406"/>
                                          </a:lnTo>
                                          <a:lnTo>
                                            <a:pt x="385" y="411"/>
                                          </a:lnTo>
                                          <a:lnTo>
                                            <a:pt x="352" y="450"/>
                                          </a:lnTo>
                                          <a:lnTo>
                                            <a:pt x="348" y="442"/>
                                          </a:lnTo>
                                          <a:lnTo>
                                            <a:pt x="328" y="432"/>
                                          </a:lnTo>
                                          <a:lnTo>
                                            <a:pt x="307" y="427"/>
                                          </a:lnTo>
                                          <a:lnTo>
                                            <a:pt x="285" y="425"/>
                                          </a:lnTo>
                                          <a:lnTo>
                                            <a:pt x="264" y="429"/>
                                          </a:lnTo>
                                          <a:lnTo>
                                            <a:pt x="236" y="436"/>
                                          </a:lnTo>
                                          <a:lnTo>
                                            <a:pt x="204" y="447"/>
                                          </a:lnTo>
                                          <a:lnTo>
                                            <a:pt x="179" y="455"/>
                                          </a:lnTo>
                                          <a:lnTo>
                                            <a:pt x="160" y="457"/>
                                          </a:lnTo>
                                          <a:lnTo>
                                            <a:pt x="140" y="456"/>
                                          </a:lnTo>
                                          <a:lnTo>
                                            <a:pt x="122" y="450"/>
                                          </a:lnTo>
                                          <a:lnTo>
                                            <a:pt x="102" y="439"/>
                                          </a:lnTo>
                                          <a:lnTo>
                                            <a:pt x="88" y="426"/>
                                          </a:lnTo>
                                          <a:lnTo>
                                            <a:pt x="72" y="409"/>
                                          </a:lnTo>
                                          <a:lnTo>
                                            <a:pt x="51" y="383"/>
                                          </a:lnTo>
                                          <a:lnTo>
                                            <a:pt x="29" y="348"/>
                                          </a:lnTo>
                                          <a:lnTo>
                                            <a:pt x="12" y="314"/>
                                          </a:lnTo>
                                          <a:lnTo>
                                            <a:pt x="1" y="282"/>
                                          </a:lnTo>
                                          <a:lnTo>
                                            <a:pt x="0" y="260"/>
                                          </a:lnTo>
                                          <a:lnTo>
                                            <a:pt x="2" y="239"/>
                                          </a:lnTo>
                                          <a:lnTo>
                                            <a:pt x="8" y="196"/>
                                          </a:lnTo>
                                          <a:lnTo>
                                            <a:pt x="15" y="149"/>
                                          </a:lnTo>
                                          <a:lnTo>
                                            <a:pt x="31" y="112"/>
                                          </a:lnTo>
                                          <a:lnTo>
                                            <a:pt x="49" y="85"/>
                                          </a:lnTo>
                                          <a:lnTo>
                                            <a:pt x="69" y="63"/>
                                          </a:lnTo>
                                          <a:close/>
                                        </a:path>
                                      </a:pathLst>
                                    </a:custGeom>
                                    <a:solidFill>
                                      <a:srgbClr val="FF0000"/>
                                    </a:solidFill>
                                    <a:ln w="9525">
                                      <a:noFill/>
                                      <a:round/>
                                      <a:headEnd/>
                                      <a:tailEnd/>
                                    </a:ln>
                                  </p:spPr>
                                  <p:txBody>
                                    <a:bodyPr/>
                                    <a:lstStyle/>
                                    <a:p>
                                      <a:endParaRPr lang="cs-CZ"/>
                                    </a:p>
                                  </p:txBody>
                                </p:sp>
                                <p:sp>
                                  <p:nvSpPr>
                                    <p:cNvPr id="511" name="Freeform 116">
                                      <a:extLst>
                                        <a:ext uri="{FF2B5EF4-FFF2-40B4-BE49-F238E27FC236}">
                                          <a16:creationId xmlns:a16="http://schemas.microsoft.com/office/drawing/2014/main" id="{2889B10C-EC41-4D24-8556-B9E22E559089}"/>
                                        </a:ext>
                                      </a:extLst>
                                    </p:cNvPr>
                                    <p:cNvSpPr>
                                      <a:spLocks/>
                                    </p:cNvSpPr>
                                    <p:nvPr/>
                                  </p:nvSpPr>
                                  <p:spPr bwMode="auto">
                                    <a:xfrm>
                                      <a:off x="2069" y="1751"/>
                                      <a:ext cx="78" cy="77"/>
                                    </a:xfrm>
                                    <a:custGeom>
                                      <a:avLst/>
                                      <a:gdLst>
                                        <a:gd name="T0" fmla="*/ 2 w 390"/>
                                        <a:gd name="T1" fmla="*/ 2 h 383"/>
                                        <a:gd name="T2" fmla="*/ 3 w 390"/>
                                        <a:gd name="T3" fmla="*/ 1 h 383"/>
                                        <a:gd name="T4" fmla="*/ 4 w 390"/>
                                        <a:gd name="T5" fmla="*/ 1 h 383"/>
                                        <a:gd name="T6" fmla="*/ 5 w 390"/>
                                        <a:gd name="T7" fmla="*/ 0 h 383"/>
                                        <a:gd name="T8" fmla="*/ 6 w 390"/>
                                        <a:gd name="T9" fmla="*/ 0 h 383"/>
                                        <a:gd name="T10" fmla="*/ 6 w 390"/>
                                        <a:gd name="T11" fmla="*/ 0 h 383"/>
                                        <a:gd name="T12" fmla="*/ 7 w 390"/>
                                        <a:gd name="T13" fmla="*/ 0 h 383"/>
                                        <a:gd name="T14" fmla="*/ 9 w 390"/>
                                        <a:gd name="T15" fmla="*/ 0 h 383"/>
                                        <a:gd name="T16" fmla="*/ 10 w 390"/>
                                        <a:gd name="T17" fmla="*/ 0 h 383"/>
                                        <a:gd name="T18" fmla="*/ 11 w 390"/>
                                        <a:gd name="T19" fmla="*/ 1 h 383"/>
                                        <a:gd name="T20" fmla="*/ 12 w 390"/>
                                        <a:gd name="T21" fmla="*/ 2 h 383"/>
                                        <a:gd name="T22" fmla="*/ 12 w 390"/>
                                        <a:gd name="T23" fmla="*/ 3 h 383"/>
                                        <a:gd name="T24" fmla="*/ 13 w 390"/>
                                        <a:gd name="T25" fmla="*/ 4 h 383"/>
                                        <a:gd name="T26" fmla="*/ 14 w 390"/>
                                        <a:gd name="T27" fmla="*/ 5 h 383"/>
                                        <a:gd name="T28" fmla="*/ 14 w 390"/>
                                        <a:gd name="T29" fmla="*/ 5 h 383"/>
                                        <a:gd name="T30" fmla="*/ 15 w 390"/>
                                        <a:gd name="T31" fmla="*/ 6 h 383"/>
                                        <a:gd name="T32" fmla="*/ 16 w 390"/>
                                        <a:gd name="T33" fmla="*/ 7 h 383"/>
                                        <a:gd name="T34" fmla="*/ 16 w 390"/>
                                        <a:gd name="T35" fmla="*/ 8 h 383"/>
                                        <a:gd name="T36" fmla="*/ 16 w 390"/>
                                        <a:gd name="T37" fmla="*/ 8 h 383"/>
                                        <a:gd name="T38" fmla="*/ 15 w 390"/>
                                        <a:gd name="T39" fmla="*/ 9 h 383"/>
                                        <a:gd name="T40" fmla="*/ 15 w 390"/>
                                        <a:gd name="T41" fmla="*/ 10 h 383"/>
                                        <a:gd name="T42" fmla="*/ 14 w 390"/>
                                        <a:gd name="T43" fmla="*/ 10 h 383"/>
                                        <a:gd name="T44" fmla="*/ 14 w 390"/>
                                        <a:gd name="T45" fmla="*/ 11 h 383"/>
                                        <a:gd name="T46" fmla="*/ 13 w 390"/>
                                        <a:gd name="T47" fmla="*/ 12 h 383"/>
                                        <a:gd name="T48" fmla="*/ 13 w 390"/>
                                        <a:gd name="T49" fmla="*/ 13 h 383"/>
                                        <a:gd name="T50" fmla="*/ 13 w 390"/>
                                        <a:gd name="T51" fmla="*/ 13 h 383"/>
                                        <a:gd name="T52" fmla="*/ 12 w 390"/>
                                        <a:gd name="T53" fmla="*/ 14 h 383"/>
                                        <a:gd name="T54" fmla="*/ 13 w 390"/>
                                        <a:gd name="T55" fmla="*/ 14 h 383"/>
                                        <a:gd name="T56" fmla="*/ 13 w 390"/>
                                        <a:gd name="T57" fmla="*/ 14 h 383"/>
                                        <a:gd name="T58" fmla="*/ 12 w 390"/>
                                        <a:gd name="T59" fmla="*/ 15 h 383"/>
                                        <a:gd name="T60" fmla="*/ 12 w 390"/>
                                        <a:gd name="T61" fmla="*/ 15 h 383"/>
                                        <a:gd name="T62" fmla="*/ 11 w 390"/>
                                        <a:gd name="T63" fmla="*/ 15 h 383"/>
                                        <a:gd name="T64" fmla="*/ 10 w 390"/>
                                        <a:gd name="T65" fmla="*/ 14 h 383"/>
                                        <a:gd name="T66" fmla="*/ 10 w 390"/>
                                        <a:gd name="T67" fmla="*/ 14 h 383"/>
                                        <a:gd name="T68" fmla="*/ 9 w 390"/>
                                        <a:gd name="T69" fmla="*/ 14 h 383"/>
                                        <a:gd name="T70" fmla="*/ 8 w 390"/>
                                        <a:gd name="T71" fmla="*/ 15 h 383"/>
                                        <a:gd name="T72" fmla="*/ 7 w 390"/>
                                        <a:gd name="T73" fmla="*/ 15 h 383"/>
                                        <a:gd name="T74" fmla="*/ 6 w 390"/>
                                        <a:gd name="T75" fmla="*/ 15 h 383"/>
                                        <a:gd name="T76" fmla="*/ 5 w 390"/>
                                        <a:gd name="T77" fmla="*/ 15 h 383"/>
                                        <a:gd name="T78" fmla="*/ 5 w 390"/>
                                        <a:gd name="T79" fmla="*/ 15 h 383"/>
                                        <a:gd name="T80" fmla="*/ 4 w 390"/>
                                        <a:gd name="T81" fmla="*/ 15 h 383"/>
                                        <a:gd name="T82" fmla="*/ 3 w 390"/>
                                        <a:gd name="T83" fmla="*/ 15 h 383"/>
                                        <a:gd name="T84" fmla="*/ 3 w 390"/>
                                        <a:gd name="T85" fmla="*/ 14 h 383"/>
                                        <a:gd name="T86" fmla="*/ 2 w 390"/>
                                        <a:gd name="T87" fmla="*/ 14 h 383"/>
                                        <a:gd name="T88" fmla="*/ 2 w 390"/>
                                        <a:gd name="T89" fmla="*/ 13 h 383"/>
                                        <a:gd name="T90" fmla="*/ 1 w 390"/>
                                        <a:gd name="T91" fmla="*/ 12 h 383"/>
                                        <a:gd name="T92" fmla="*/ 0 w 390"/>
                                        <a:gd name="T93" fmla="*/ 11 h 383"/>
                                        <a:gd name="T94" fmla="*/ 0 w 390"/>
                                        <a:gd name="T95" fmla="*/ 10 h 383"/>
                                        <a:gd name="T96" fmla="*/ 0 w 390"/>
                                        <a:gd name="T97" fmla="*/ 9 h 383"/>
                                        <a:gd name="T98" fmla="*/ 0 w 390"/>
                                        <a:gd name="T99" fmla="*/ 8 h 383"/>
                                        <a:gd name="T100" fmla="*/ 0 w 390"/>
                                        <a:gd name="T101" fmla="*/ 7 h 383"/>
                                        <a:gd name="T102" fmla="*/ 0 w 390"/>
                                        <a:gd name="T103" fmla="*/ 5 h 383"/>
                                        <a:gd name="T104" fmla="*/ 1 w 390"/>
                                        <a:gd name="T105" fmla="*/ 4 h 383"/>
                                        <a:gd name="T106" fmla="*/ 2 w 390"/>
                                        <a:gd name="T107" fmla="*/ 3 h 383"/>
                                        <a:gd name="T108" fmla="*/ 2 w 390"/>
                                        <a:gd name="T109" fmla="*/ 2 h 38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90"/>
                                        <a:gd name="T166" fmla="*/ 0 h 383"/>
                                        <a:gd name="T167" fmla="*/ 390 w 390"/>
                                        <a:gd name="T168" fmla="*/ 383 h 38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90" h="383">
                                          <a:moveTo>
                                            <a:pt x="57" y="53"/>
                                          </a:moveTo>
                                          <a:lnTo>
                                            <a:pt x="76" y="36"/>
                                          </a:lnTo>
                                          <a:lnTo>
                                            <a:pt x="95" y="22"/>
                                          </a:lnTo>
                                          <a:lnTo>
                                            <a:pt x="115" y="11"/>
                                          </a:lnTo>
                                          <a:lnTo>
                                            <a:pt x="140" y="3"/>
                                          </a:lnTo>
                                          <a:lnTo>
                                            <a:pt x="160" y="0"/>
                                          </a:lnTo>
                                          <a:lnTo>
                                            <a:pt x="186" y="0"/>
                                          </a:lnTo>
                                          <a:lnTo>
                                            <a:pt x="221" y="2"/>
                                          </a:lnTo>
                                          <a:lnTo>
                                            <a:pt x="256" y="11"/>
                                          </a:lnTo>
                                          <a:lnTo>
                                            <a:pt x="279" y="25"/>
                                          </a:lnTo>
                                          <a:lnTo>
                                            <a:pt x="293" y="47"/>
                                          </a:lnTo>
                                          <a:lnTo>
                                            <a:pt x="308" y="72"/>
                                          </a:lnTo>
                                          <a:lnTo>
                                            <a:pt x="324" y="97"/>
                                          </a:lnTo>
                                          <a:lnTo>
                                            <a:pt x="342" y="117"/>
                                          </a:lnTo>
                                          <a:lnTo>
                                            <a:pt x="359" y="135"/>
                                          </a:lnTo>
                                          <a:lnTo>
                                            <a:pt x="379" y="159"/>
                                          </a:lnTo>
                                          <a:lnTo>
                                            <a:pt x="390" y="183"/>
                                          </a:lnTo>
                                          <a:lnTo>
                                            <a:pt x="390" y="200"/>
                                          </a:lnTo>
                                          <a:lnTo>
                                            <a:pt x="390" y="211"/>
                                          </a:lnTo>
                                          <a:lnTo>
                                            <a:pt x="383" y="227"/>
                                          </a:lnTo>
                                          <a:lnTo>
                                            <a:pt x="373" y="243"/>
                                          </a:lnTo>
                                          <a:lnTo>
                                            <a:pt x="361" y="261"/>
                                          </a:lnTo>
                                          <a:lnTo>
                                            <a:pt x="344" y="282"/>
                                          </a:lnTo>
                                          <a:lnTo>
                                            <a:pt x="330" y="299"/>
                                          </a:lnTo>
                                          <a:lnTo>
                                            <a:pt x="318" y="317"/>
                                          </a:lnTo>
                                          <a:lnTo>
                                            <a:pt x="313" y="329"/>
                                          </a:lnTo>
                                          <a:lnTo>
                                            <a:pt x="312" y="336"/>
                                          </a:lnTo>
                                          <a:lnTo>
                                            <a:pt x="315" y="341"/>
                                          </a:lnTo>
                                          <a:lnTo>
                                            <a:pt x="321" y="345"/>
                                          </a:lnTo>
                                          <a:lnTo>
                                            <a:pt x="293" y="378"/>
                                          </a:lnTo>
                                          <a:lnTo>
                                            <a:pt x="290" y="372"/>
                                          </a:lnTo>
                                          <a:lnTo>
                                            <a:pt x="274" y="362"/>
                                          </a:lnTo>
                                          <a:lnTo>
                                            <a:pt x="257" y="358"/>
                                          </a:lnTo>
                                          <a:lnTo>
                                            <a:pt x="238" y="356"/>
                                          </a:lnTo>
                                          <a:lnTo>
                                            <a:pt x="221" y="360"/>
                                          </a:lnTo>
                                          <a:lnTo>
                                            <a:pt x="197" y="367"/>
                                          </a:lnTo>
                                          <a:lnTo>
                                            <a:pt x="170" y="376"/>
                                          </a:lnTo>
                                          <a:lnTo>
                                            <a:pt x="149" y="382"/>
                                          </a:lnTo>
                                          <a:lnTo>
                                            <a:pt x="133" y="383"/>
                                          </a:lnTo>
                                          <a:lnTo>
                                            <a:pt x="117" y="383"/>
                                          </a:lnTo>
                                          <a:lnTo>
                                            <a:pt x="101" y="378"/>
                                          </a:lnTo>
                                          <a:lnTo>
                                            <a:pt x="85" y="369"/>
                                          </a:lnTo>
                                          <a:lnTo>
                                            <a:pt x="74" y="357"/>
                                          </a:lnTo>
                                          <a:lnTo>
                                            <a:pt x="59" y="343"/>
                                          </a:lnTo>
                                          <a:lnTo>
                                            <a:pt x="42" y="321"/>
                                          </a:lnTo>
                                          <a:lnTo>
                                            <a:pt x="23" y="292"/>
                                          </a:lnTo>
                                          <a:lnTo>
                                            <a:pt x="10" y="265"/>
                                          </a:lnTo>
                                          <a:lnTo>
                                            <a:pt x="0" y="237"/>
                                          </a:lnTo>
                                          <a:lnTo>
                                            <a:pt x="0" y="218"/>
                                          </a:lnTo>
                                          <a:lnTo>
                                            <a:pt x="1" y="200"/>
                                          </a:lnTo>
                                          <a:lnTo>
                                            <a:pt x="6" y="164"/>
                                          </a:lnTo>
                                          <a:lnTo>
                                            <a:pt x="12" y="124"/>
                                          </a:lnTo>
                                          <a:lnTo>
                                            <a:pt x="25" y="94"/>
                                          </a:lnTo>
                                          <a:lnTo>
                                            <a:pt x="41" y="71"/>
                                          </a:lnTo>
                                          <a:lnTo>
                                            <a:pt x="57" y="53"/>
                                          </a:lnTo>
                                          <a:close/>
                                        </a:path>
                                      </a:pathLst>
                                    </a:custGeom>
                                    <a:solidFill>
                                      <a:srgbClr val="E00000"/>
                                    </a:solidFill>
                                    <a:ln w="9525">
                                      <a:noFill/>
                                      <a:round/>
                                      <a:headEnd/>
                                      <a:tailEnd/>
                                    </a:ln>
                                  </p:spPr>
                                  <p:txBody>
                                    <a:bodyPr/>
                                    <a:lstStyle/>
                                    <a:p>
                                      <a:endParaRPr lang="cs-CZ"/>
                                    </a:p>
                                  </p:txBody>
                                </p:sp>
                                <p:sp>
                                  <p:nvSpPr>
                                    <p:cNvPr id="512" name="Freeform 117">
                                      <a:extLst>
                                        <a:ext uri="{FF2B5EF4-FFF2-40B4-BE49-F238E27FC236}">
                                          <a16:creationId xmlns:a16="http://schemas.microsoft.com/office/drawing/2014/main" id="{74626316-E43C-4D9E-B303-913FCCFCAF4D}"/>
                                        </a:ext>
                                      </a:extLst>
                                    </p:cNvPr>
                                    <p:cNvSpPr>
                                      <a:spLocks/>
                                    </p:cNvSpPr>
                                    <p:nvPr/>
                                  </p:nvSpPr>
                                  <p:spPr bwMode="auto">
                                    <a:xfrm>
                                      <a:off x="2074" y="1758"/>
                                      <a:ext cx="71" cy="71"/>
                                    </a:xfrm>
                                    <a:custGeom>
                                      <a:avLst/>
                                      <a:gdLst>
                                        <a:gd name="T0" fmla="*/ 2 w 357"/>
                                        <a:gd name="T1" fmla="*/ 2 h 351"/>
                                        <a:gd name="T2" fmla="*/ 3 w 357"/>
                                        <a:gd name="T3" fmla="*/ 1 h 351"/>
                                        <a:gd name="T4" fmla="*/ 3 w 357"/>
                                        <a:gd name="T5" fmla="*/ 1 h 351"/>
                                        <a:gd name="T6" fmla="*/ 4 w 357"/>
                                        <a:gd name="T7" fmla="*/ 0 h 351"/>
                                        <a:gd name="T8" fmla="*/ 5 w 357"/>
                                        <a:gd name="T9" fmla="*/ 0 h 351"/>
                                        <a:gd name="T10" fmla="*/ 6 w 357"/>
                                        <a:gd name="T11" fmla="*/ 0 h 351"/>
                                        <a:gd name="T12" fmla="*/ 7 w 357"/>
                                        <a:gd name="T13" fmla="*/ 0 h 351"/>
                                        <a:gd name="T14" fmla="*/ 8 w 357"/>
                                        <a:gd name="T15" fmla="*/ 0 h 351"/>
                                        <a:gd name="T16" fmla="*/ 9 w 357"/>
                                        <a:gd name="T17" fmla="*/ 0 h 351"/>
                                        <a:gd name="T18" fmla="*/ 10 w 357"/>
                                        <a:gd name="T19" fmla="*/ 1 h 351"/>
                                        <a:gd name="T20" fmla="*/ 11 w 357"/>
                                        <a:gd name="T21" fmla="*/ 2 h 351"/>
                                        <a:gd name="T22" fmla="*/ 11 w 357"/>
                                        <a:gd name="T23" fmla="*/ 3 h 351"/>
                                        <a:gd name="T24" fmla="*/ 12 w 357"/>
                                        <a:gd name="T25" fmla="*/ 4 h 351"/>
                                        <a:gd name="T26" fmla="*/ 12 w 357"/>
                                        <a:gd name="T27" fmla="*/ 4 h 351"/>
                                        <a:gd name="T28" fmla="*/ 13 w 357"/>
                                        <a:gd name="T29" fmla="*/ 5 h 351"/>
                                        <a:gd name="T30" fmla="*/ 14 w 357"/>
                                        <a:gd name="T31" fmla="*/ 6 h 351"/>
                                        <a:gd name="T32" fmla="*/ 14 w 357"/>
                                        <a:gd name="T33" fmla="*/ 7 h 351"/>
                                        <a:gd name="T34" fmla="*/ 14 w 357"/>
                                        <a:gd name="T35" fmla="*/ 7 h 351"/>
                                        <a:gd name="T36" fmla="*/ 14 w 357"/>
                                        <a:gd name="T37" fmla="*/ 8 h 351"/>
                                        <a:gd name="T38" fmla="*/ 14 w 357"/>
                                        <a:gd name="T39" fmla="*/ 8 h 351"/>
                                        <a:gd name="T40" fmla="*/ 14 w 357"/>
                                        <a:gd name="T41" fmla="*/ 9 h 351"/>
                                        <a:gd name="T42" fmla="*/ 13 w 357"/>
                                        <a:gd name="T43" fmla="*/ 10 h 351"/>
                                        <a:gd name="T44" fmla="*/ 13 w 357"/>
                                        <a:gd name="T45" fmla="*/ 11 h 351"/>
                                        <a:gd name="T46" fmla="*/ 12 w 357"/>
                                        <a:gd name="T47" fmla="*/ 11 h 351"/>
                                        <a:gd name="T48" fmla="*/ 12 w 357"/>
                                        <a:gd name="T49" fmla="*/ 12 h 351"/>
                                        <a:gd name="T50" fmla="*/ 11 w 357"/>
                                        <a:gd name="T51" fmla="*/ 12 h 351"/>
                                        <a:gd name="T52" fmla="*/ 11 w 357"/>
                                        <a:gd name="T53" fmla="*/ 13 h 351"/>
                                        <a:gd name="T54" fmla="*/ 11 w 357"/>
                                        <a:gd name="T55" fmla="*/ 13 h 351"/>
                                        <a:gd name="T56" fmla="*/ 12 w 357"/>
                                        <a:gd name="T57" fmla="*/ 13 h 351"/>
                                        <a:gd name="T58" fmla="*/ 11 w 357"/>
                                        <a:gd name="T59" fmla="*/ 14 h 351"/>
                                        <a:gd name="T60" fmla="*/ 11 w 357"/>
                                        <a:gd name="T61" fmla="*/ 14 h 351"/>
                                        <a:gd name="T62" fmla="*/ 10 w 357"/>
                                        <a:gd name="T63" fmla="*/ 14 h 351"/>
                                        <a:gd name="T64" fmla="*/ 9 w 357"/>
                                        <a:gd name="T65" fmla="*/ 14 h 351"/>
                                        <a:gd name="T66" fmla="*/ 9 w 357"/>
                                        <a:gd name="T67" fmla="*/ 13 h 351"/>
                                        <a:gd name="T68" fmla="*/ 8 w 357"/>
                                        <a:gd name="T69" fmla="*/ 14 h 351"/>
                                        <a:gd name="T70" fmla="*/ 7 w 357"/>
                                        <a:gd name="T71" fmla="*/ 14 h 351"/>
                                        <a:gd name="T72" fmla="*/ 6 w 357"/>
                                        <a:gd name="T73" fmla="*/ 14 h 351"/>
                                        <a:gd name="T74" fmla="*/ 5 w 357"/>
                                        <a:gd name="T75" fmla="*/ 14 h 351"/>
                                        <a:gd name="T76" fmla="*/ 5 w 357"/>
                                        <a:gd name="T77" fmla="*/ 14 h 351"/>
                                        <a:gd name="T78" fmla="*/ 4 w 357"/>
                                        <a:gd name="T79" fmla="*/ 14 h 351"/>
                                        <a:gd name="T80" fmla="*/ 4 w 357"/>
                                        <a:gd name="T81" fmla="*/ 14 h 351"/>
                                        <a:gd name="T82" fmla="*/ 3 w 357"/>
                                        <a:gd name="T83" fmla="*/ 14 h 351"/>
                                        <a:gd name="T84" fmla="*/ 3 w 357"/>
                                        <a:gd name="T85" fmla="*/ 13 h 351"/>
                                        <a:gd name="T86" fmla="*/ 2 w 357"/>
                                        <a:gd name="T87" fmla="*/ 13 h 351"/>
                                        <a:gd name="T88" fmla="*/ 2 w 357"/>
                                        <a:gd name="T89" fmla="*/ 12 h 351"/>
                                        <a:gd name="T90" fmla="*/ 1 w 357"/>
                                        <a:gd name="T91" fmla="*/ 11 h 351"/>
                                        <a:gd name="T92" fmla="*/ 0 w 357"/>
                                        <a:gd name="T93" fmla="*/ 10 h 351"/>
                                        <a:gd name="T94" fmla="*/ 0 w 357"/>
                                        <a:gd name="T95" fmla="*/ 9 h 351"/>
                                        <a:gd name="T96" fmla="*/ 0 w 357"/>
                                        <a:gd name="T97" fmla="*/ 8 h 351"/>
                                        <a:gd name="T98" fmla="*/ 0 w 357"/>
                                        <a:gd name="T99" fmla="*/ 7 h 351"/>
                                        <a:gd name="T100" fmla="*/ 0 w 357"/>
                                        <a:gd name="T101" fmla="*/ 6 h 351"/>
                                        <a:gd name="T102" fmla="*/ 0 w 357"/>
                                        <a:gd name="T103" fmla="*/ 5 h 351"/>
                                        <a:gd name="T104" fmla="*/ 1 w 357"/>
                                        <a:gd name="T105" fmla="*/ 3 h 351"/>
                                        <a:gd name="T106" fmla="*/ 1 w 357"/>
                                        <a:gd name="T107" fmla="*/ 3 h 351"/>
                                        <a:gd name="T108" fmla="*/ 2 w 357"/>
                                        <a:gd name="T109" fmla="*/ 2 h 35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7"/>
                                        <a:gd name="T166" fmla="*/ 0 h 351"/>
                                        <a:gd name="T167" fmla="*/ 357 w 357"/>
                                        <a:gd name="T168" fmla="*/ 351 h 35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7" h="351">
                                          <a:moveTo>
                                            <a:pt x="53" y="47"/>
                                          </a:moveTo>
                                          <a:lnTo>
                                            <a:pt x="70" y="33"/>
                                          </a:lnTo>
                                          <a:lnTo>
                                            <a:pt x="87" y="20"/>
                                          </a:lnTo>
                                          <a:lnTo>
                                            <a:pt x="106" y="10"/>
                                          </a:lnTo>
                                          <a:lnTo>
                                            <a:pt x="128" y="2"/>
                                          </a:lnTo>
                                          <a:lnTo>
                                            <a:pt x="148" y="0"/>
                                          </a:lnTo>
                                          <a:lnTo>
                                            <a:pt x="171" y="0"/>
                                          </a:lnTo>
                                          <a:lnTo>
                                            <a:pt x="203" y="1"/>
                                          </a:lnTo>
                                          <a:lnTo>
                                            <a:pt x="235" y="10"/>
                                          </a:lnTo>
                                          <a:lnTo>
                                            <a:pt x="256" y="23"/>
                                          </a:lnTo>
                                          <a:lnTo>
                                            <a:pt x="269" y="42"/>
                                          </a:lnTo>
                                          <a:lnTo>
                                            <a:pt x="283" y="66"/>
                                          </a:lnTo>
                                          <a:lnTo>
                                            <a:pt x="298" y="89"/>
                                          </a:lnTo>
                                          <a:lnTo>
                                            <a:pt x="313" y="107"/>
                                          </a:lnTo>
                                          <a:lnTo>
                                            <a:pt x="330" y="123"/>
                                          </a:lnTo>
                                          <a:lnTo>
                                            <a:pt x="348" y="146"/>
                                          </a:lnTo>
                                          <a:lnTo>
                                            <a:pt x="357" y="167"/>
                                          </a:lnTo>
                                          <a:lnTo>
                                            <a:pt x="357" y="184"/>
                                          </a:lnTo>
                                          <a:lnTo>
                                            <a:pt x="357" y="193"/>
                                          </a:lnTo>
                                          <a:lnTo>
                                            <a:pt x="352" y="209"/>
                                          </a:lnTo>
                                          <a:lnTo>
                                            <a:pt x="343" y="224"/>
                                          </a:lnTo>
                                          <a:lnTo>
                                            <a:pt x="332" y="238"/>
                                          </a:lnTo>
                                          <a:lnTo>
                                            <a:pt x="315" y="259"/>
                                          </a:lnTo>
                                          <a:lnTo>
                                            <a:pt x="303" y="274"/>
                                          </a:lnTo>
                                          <a:lnTo>
                                            <a:pt x="292" y="292"/>
                                          </a:lnTo>
                                          <a:lnTo>
                                            <a:pt x="288" y="302"/>
                                          </a:lnTo>
                                          <a:lnTo>
                                            <a:pt x="287" y="308"/>
                                          </a:lnTo>
                                          <a:lnTo>
                                            <a:pt x="289" y="313"/>
                                          </a:lnTo>
                                          <a:lnTo>
                                            <a:pt x="295" y="316"/>
                                          </a:lnTo>
                                          <a:lnTo>
                                            <a:pt x="269" y="347"/>
                                          </a:lnTo>
                                          <a:lnTo>
                                            <a:pt x="266" y="341"/>
                                          </a:lnTo>
                                          <a:lnTo>
                                            <a:pt x="252" y="333"/>
                                          </a:lnTo>
                                          <a:lnTo>
                                            <a:pt x="236" y="329"/>
                                          </a:lnTo>
                                          <a:lnTo>
                                            <a:pt x="219" y="327"/>
                                          </a:lnTo>
                                          <a:lnTo>
                                            <a:pt x="203" y="331"/>
                                          </a:lnTo>
                                          <a:lnTo>
                                            <a:pt x="181" y="337"/>
                                          </a:lnTo>
                                          <a:lnTo>
                                            <a:pt x="156" y="345"/>
                                          </a:lnTo>
                                          <a:lnTo>
                                            <a:pt x="136" y="351"/>
                                          </a:lnTo>
                                          <a:lnTo>
                                            <a:pt x="122" y="351"/>
                                          </a:lnTo>
                                          <a:lnTo>
                                            <a:pt x="107" y="351"/>
                                          </a:lnTo>
                                          <a:lnTo>
                                            <a:pt x="93" y="347"/>
                                          </a:lnTo>
                                          <a:lnTo>
                                            <a:pt x="78" y="339"/>
                                          </a:lnTo>
                                          <a:lnTo>
                                            <a:pt x="68" y="327"/>
                                          </a:lnTo>
                                          <a:lnTo>
                                            <a:pt x="55" y="315"/>
                                          </a:lnTo>
                                          <a:lnTo>
                                            <a:pt x="38" y="295"/>
                                          </a:lnTo>
                                          <a:lnTo>
                                            <a:pt x="22" y="268"/>
                                          </a:lnTo>
                                          <a:lnTo>
                                            <a:pt x="10" y="242"/>
                                          </a:lnTo>
                                          <a:lnTo>
                                            <a:pt x="0" y="218"/>
                                          </a:lnTo>
                                          <a:lnTo>
                                            <a:pt x="0" y="200"/>
                                          </a:lnTo>
                                          <a:lnTo>
                                            <a:pt x="0" y="184"/>
                                          </a:lnTo>
                                          <a:lnTo>
                                            <a:pt x="6" y="151"/>
                                          </a:lnTo>
                                          <a:lnTo>
                                            <a:pt x="12" y="114"/>
                                          </a:lnTo>
                                          <a:lnTo>
                                            <a:pt x="23" y="85"/>
                                          </a:lnTo>
                                          <a:lnTo>
                                            <a:pt x="37" y="65"/>
                                          </a:lnTo>
                                          <a:lnTo>
                                            <a:pt x="53" y="47"/>
                                          </a:lnTo>
                                          <a:close/>
                                        </a:path>
                                      </a:pathLst>
                                    </a:custGeom>
                                    <a:solidFill>
                                      <a:srgbClr val="C00000"/>
                                    </a:solidFill>
                                    <a:ln w="9525">
                                      <a:noFill/>
                                      <a:round/>
                                      <a:headEnd/>
                                      <a:tailEnd/>
                                    </a:ln>
                                  </p:spPr>
                                  <p:txBody>
                                    <a:bodyPr/>
                                    <a:lstStyle/>
                                    <a:p>
                                      <a:endParaRPr lang="cs-CZ"/>
                                    </a:p>
                                  </p:txBody>
                                </p:sp>
                              </p:grpSp>
                            </p:grpSp>
                            <p:grpSp>
                              <p:nvGrpSpPr>
                                <p:cNvPr id="501" name="Group 118">
                                  <a:extLst>
                                    <a:ext uri="{FF2B5EF4-FFF2-40B4-BE49-F238E27FC236}">
                                      <a16:creationId xmlns:a16="http://schemas.microsoft.com/office/drawing/2014/main" id="{A836DCDC-F751-45B5-B05C-148E5C846E65}"/>
                                    </a:ext>
                                  </a:extLst>
                                </p:cNvPr>
                                <p:cNvGrpSpPr>
                                  <a:grpSpLocks/>
                                </p:cNvGrpSpPr>
                                <p:nvPr/>
                              </p:nvGrpSpPr>
                              <p:grpSpPr bwMode="auto">
                                <a:xfrm>
                                  <a:off x="2052" y="1742"/>
                                  <a:ext cx="36" cy="95"/>
                                  <a:chOff x="2052" y="1742"/>
                                  <a:chExt cx="36" cy="95"/>
                                </a:xfrm>
                              </p:grpSpPr>
                              <p:grpSp>
                                <p:nvGrpSpPr>
                                  <p:cNvPr id="502" name="Group 119">
                                    <a:extLst>
                                      <a:ext uri="{FF2B5EF4-FFF2-40B4-BE49-F238E27FC236}">
                                        <a16:creationId xmlns:a16="http://schemas.microsoft.com/office/drawing/2014/main" id="{1951084F-F1C7-4BBC-AD02-4B36EF098D8C}"/>
                                      </a:ext>
                                    </a:extLst>
                                  </p:cNvPr>
                                  <p:cNvGrpSpPr>
                                    <a:grpSpLocks/>
                                  </p:cNvGrpSpPr>
                                  <p:nvPr/>
                                </p:nvGrpSpPr>
                                <p:grpSpPr bwMode="auto">
                                  <a:xfrm>
                                    <a:off x="2060" y="1742"/>
                                    <a:ext cx="20" cy="23"/>
                                    <a:chOff x="2060" y="1742"/>
                                    <a:chExt cx="20" cy="23"/>
                                  </a:xfrm>
                                </p:grpSpPr>
                                <p:sp>
                                  <p:nvSpPr>
                                    <p:cNvPr id="505" name="Freeform 120">
                                      <a:extLst>
                                        <a:ext uri="{FF2B5EF4-FFF2-40B4-BE49-F238E27FC236}">
                                          <a16:creationId xmlns:a16="http://schemas.microsoft.com/office/drawing/2014/main" id="{1CB74597-60EC-4371-999C-F9777C64114D}"/>
                                        </a:ext>
                                      </a:extLst>
                                    </p:cNvPr>
                                    <p:cNvSpPr>
                                      <a:spLocks/>
                                    </p:cNvSpPr>
                                    <p:nvPr/>
                                  </p:nvSpPr>
                                  <p:spPr bwMode="auto">
                                    <a:xfrm>
                                      <a:off x="2060" y="1742"/>
                                      <a:ext cx="20" cy="23"/>
                                    </a:xfrm>
                                    <a:custGeom>
                                      <a:avLst/>
                                      <a:gdLst>
                                        <a:gd name="T0" fmla="*/ 1 w 101"/>
                                        <a:gd name="T1" fmla="*/ 1 h 112"/>
                                        <a:gd name="T2" fmla="*/ 1 w 101"/>
                                        <a:gd name="T3" fmla="*/ 1 h 112"/>
                                        <a:gd name="T4" fmla="*/ 1 w 101"/>
                                        <a:gd name="T5" fmla="*/ 1 h 112"/>
                                        <a:gd name="T6" fmla="*/ 2 w 101"/>
                                        <a:gd name="T7" fmla="*/ 0 h 112"/>
                                        <a:gd name="T8" fmla="*/ 3 w 101"/>
                                        <a:gd name="T9" fmla="*/ 0 h 112"/>
                                        <a:gd name="T10" fmla="*/ 3 w 101"/>
                                        <a:gd name="T11" fmla="*/ 0 h 112"/>
                                        <a:gd name="T12" fmla="*/ 3 w 101"/>
                                        <a:gd name="T13" fmla="*/ 0 h 112"/>
                                        <a:gd name="T14" fmla="*/ 4 w 101"/>
                                        <a:gd name="T15" fmla="*/ 0 h 112"/>
                                        <a:gd name="T16" fmla="*/ 4 w 101"/>
                                        <a:gd name="T17" fmla="*/ 1 h 112"/>
                                        <a:gd name="T18" fmla="*/ 4 w 101"/>
                                        <a:gd name="T19" fmla="*/ 1 h 112"/>
                                        <a:gd name="T20" fmla="*/ 4 w 101"/>
                                        <a:gd name="T21" fmla="*/ 2 h 112"/>
                                        <a:gd name="T22" fmla="*/ 4 w 101"/>
                                        <a:gd name="T23" fmla="*/ 3 h 112"/>
                                        <a:gd name="T24" fmla="*/ 3 w 101"/>
                                        <a:gd name="T25" fmla="*/ 3 h 112"/>
                                        <a:gd name="T26" fmla="*/ 3 w 101"/>
                                        <a:gd name="T27" fmla="*/ 4 h 112"/>
                                        <a:gd name="T28" fmla="*/ 2 w 101"/>
                                        <a:gd name="T29" fmla="*/ 4 h 112"/>
                                        <a:gd name="T30" fmla="*/ 2 w 101"/>
                                        <a:gd name="T31" fmla="*/ 5 h 112"/>
                                        <a:gd name="T32" fmla="*/ 1 w 101"/>
                                        <a:gd name="T33" fmla="*/ 5 h 112"/>
                                        <a:gd name="T34" fmla="*/ 1 w 101"/>
                                        <a:gd name="T35" fmla="*/ 5 h 112"/>
                                        <a:gd name="T36" fmla="*/ 1 w 101"/>
                                        <a:gd name="T37" fmla="*/ 5 h 112"/>
                                        <a:gd name="T38" fmla="*/ 0 w 101"/>
                                        <a:gd name="T39" fmla="*/ 4 h 112"/>
                                        <a:gd name="T40" fmla="*/ 0 w 101"/>
                                        <a:gd name="T41" fmla="*/ 4 h 112"/>
                                        <a:gd name="T42" fmla="*/ 0 w 101"/>
                                        <a:gd name="T43" fmla="*/ 3 h 112"/>
                                        <a:gd name="T44" fmla="*/ 0 w 101"/>
                                        <a:gd name="T45" fmla="*/ 3 h 112"/>
                                        <a:gd name="T46" fmla="*/ 0 w 101"/>
                                        <a:gd name="T47" fmla="*/ 2 h 112"/>
                                        <a:gd name="T48" fmla="*/ 1 w 101"/>
                                        <a:gd name="T49" fmla="*/ 1 h 1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1"/>
                                        <a:gd name="T76" fmla="*/ 0 h 112"/>
                                        <a:gd name="T77" fmla="*/ 101 w 101"/>
                                        <a:gd name="T78" fmla="*/ 112 h 11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1" h="112">
                                          <a:moveTo>
                                            <a:pt x="16" y="35"/>
                                          </a:moveTo>
                                          <a:lnTo>
                                            <a:pt x="26" y="24"/>
                                          </a:lnTo>
                                          <a:lnTo>
                                            <a:pt x="37" y="16"/>
                                          </a:lnTo>
                                          <a:lnTo>
                                            <a:pt x="49" y="9"/>
                                          </a:lnTo>
                                          <a:lnTo>
                                            <a:pt x="64" y="2"/>
                                          </a:lnTo>
                                          <a:lnTo>
                                            <a:pt x="76" y="0"/>
                                          </a:lnTo>
                                          <a:lnTo>
                                            <a:pt x="86" y="3"/>
                                          </a:lnTo>
                                          <a:lnTo>
                                            <a:pt x="95" y="11"/>
                                          </a:lnTo>
                                          <a:lnTo>
                                            <a:pt x="99" y="22"/>
                                          </a:lnTo>
                                          <a:lnTo>
                                            <a:pt x="101" y="33"/>
                                          </a:lnTo>
                                          <a:lnTo>
                                            <a:pt x="98" y="49"/>
                                          </a:lnTo>
                                          <a:lnTo>
                                            <a:pt x="92" y="63"/>
                                          </a:lnTo>
                                          <a:lnTo>
                                            <a:pt x="84" y="75"/>
                                          </a:lnTo>
                                          <a:lnTo>
                                            <a:pt x="75" y="86"/>
                                          </a:lnTo>
                                          <a:lnTo>
                                            <a:pt x="63" y="97"/>
                                          </a:lnTo>
                                          <a:lnTo>
                                            <a:pt x="50" y="106"/>
                                          </a:lnTo>
                                          <a:lnTo>
                                            <a:pt x="37" y="111"/>
                                          </a:lnTo>
                                          <a:lnTo>
                                            <a:pt x="24" y="112"/>
                                          </a:lnTo>
                                          <a:lnTo>
                                            <a:pt x="13" y="108"/>
                                          </a:lnTo>
                                          <a:lnTo>
                                            <a:pt x="6" y="99"/>
                                          </a:lnTo>
                                          <a:lnTo>
                                            <a:pt x="1" y="89"/>
                                          </a:lnTo>
                                          <a:lnTo>
                                            <a:pt x="0" y="75"/>
                                          </a:lnTo>
                                          <a:lnTo>
                                            <a:pt x="3" y="61"/>
                                          </a:lnTo>
                                          <a:lnTo>
                                            <a:pt x="7" y="50"/>
                                          </a:lnTo>
                                          <a:lnTo>
                                            <a:pt x="16" y="35"/>
                                          </a:lnTo>
                                          <a:close/>
                                        </a:path>
                                      </a:pathLst>
                                    </a:custGeom>
                                    <a:solidFill>
                                      <a:srgbClr val="8080FF"/>
                                    </a:solidFill>
                                    <a:ln w="9525">
                                      <a:noFill/>
                                      <a:round/>
                                      <a:headEnd/>
                                      <a:tailEnd/>
                                    </a:ln>
                                  </p:spPr>
                                  <p:txBody>
                                    <a:bodyPr/>
                                    <a:lstStyle/>
                                    <a:p>
                                      <a:endParaRPr lang="cs-CZ"/>
                                    </a:p>
                                  </p:txBody>
                                </p:sp>
                                <p:sp>
                                  <p:nvSpPr>
                                    <p:cNvPr id="506" name="Freeform 121">
                                      <a:extLst>
                                        <a:ext uri="{FF2B5EF4-FFF2-40B4-BE49-F238E27FC236}">
                                          <a16:creationId xmlns:a16="http://schemas.microsoft.com/office/drawing/2014/main" id="{F3F95BF9-CF6B-4EFA-B194-78555A945B7A}"/>
                                        </a:ext>
                                      </a:extLst>
                                    </p:cNvPr>
                                    <p:cNvSpPr>
                                      <a:spLocks/>
                                    </p:cNvSpPr>
                                    <p:nvPr/>
                                  </p:nvSpPr>
                                  <p:spPr bwMode="auto">
                                    <a:xfrm>
                                      <a:off x="2065" y="1747"/>
                                      <a:ext cx="10" cy="12"/>
                                    </a:xfrm>
                                    <a:custGeom>
                                      <a:avLst/>
                                      <a:gdLst>
                                        <a:gd name="T0" fmla="*/ 0 w 54"/>
                                        <a:gd name="T1" fmla="*/ 1 h 61"/>
                                        <a:gd name="T2" fmla="*/ 1 w 54"/>
                                        <a:gd name="T3" fmla="*/ 1 h 61"/>
                                        <a:gd name="T4" fmla="*/ 1 w 54"/>
                                        <a:gd name="T5" fmla="*/ 0 h 61"/>
                                        <a:gd name="T6" fmla="*/ 1 w 54"/>
                                        <a:gd name="T7" fmla="*/ 0 h 61"/>
                                        <a:gd name="T8" fmla="*/ 1 w 54"/>
                                        <a:gd name="T9" fmla="*/ 0 h 61"/>
                                        <a:gd name="T10" fmla="*/ 1 w 54"/>
                                        <a:gd name="T11" fmla="*/ 0 h 61"/>
                                        <a:gd name="T12" fmla="*/ 1 w 54"/>
                                        <a:gd name="T13" fmla="*/ 0 h 61"/>
                                        <a:gd name="T14" fmla="*/ 2 w 54"/>
                                        <a:gd name="T15" fmla="*/ 0 h 61"/>
                                        <a:gd name="T16" fmla="*/ 2 w 54"/>
                                        <a:gd name="T17" fmla="*/ 0 h 61"/>
                                        <a:gd name="T18" fmla="*/ 2 w 54"/>
                                        <a:gd name="T19" fmla="*/ 1 h 61"/>
                                        <a:gd name="T20" fmla="*/ 2 w 54"/>
                                        <a:gd name="T21" fmla="*/ 1 h 61"/>
                                        <a:gd name="T22" fmla="*/ 2 w 54"/>
                                        <a:gd name="T23" fmla="*/ 1 h 61"/>
                                        <a:gd name="T24" fmla="*/ 1 w 54"/>
                                        <a:gd name="T25" fmla="*/ 2 h 61"/>
                                        <a:gd name="T26" fmla="*/ 1 w 54"/>
                                        <a:gd name="T27" fmla="*/ 2 h 61"/>
                                        <a:gd name="T28" fmla="*/ 1 w 54"/>
                                        <a:gd name="T29" fmla="*/ 2 h 61"/>
                                        <a:gd name="T30" fmla="*/ 1 w 54"/>
                                        <a:gd name="T31" fmla="*/ 2 h 61"/>
                                        <a:gd name="T32" fmla="*/ 1 w 54"/>
                                        <a:gd name="T33" fmla="*/ 2 h 61"/>
                                        <a:gd name="T34" fmla="*/ 1 w 54"/>
                                        <a:gd name="T35" fmla="*/ 2 h 61"/>
                                        <a:gd name="T36" fmla="*/ 0 w 54"/>
                                        <a:gd name="T37" fmla="*/ 2 h 61"/>
                                        <a:gd name="T38" fmla="*/ 0 w 54"/>
                                        <a:gd name="T39" fmla="*/ 2 h 61"/>
                                        <a:gd name="T40" fmla="*/ 0 w 54"/>
                                        <a:gd name="T41" fmla="*/ 2 h 61"/>
                                        <a:gd name="T42" fmla="*/ 0 w 54"/>
                                        <a:gd name="T43" fmla="*/ 2 h 61"/>
                                        <a:gd name="T44" fmla="*/ 0 w 54"/>
                                        <a:gd name="T45" fmla="*/ 1 h 61"/>
                                        <a:gd name="T46" fmla="*/ 0 w 54"/>
                                        <a:gd name="T47" fmla="*/ 1 h 61"/>
                                        <a:gd name="T48" fmla="*/ 0 w 54"/>
                                        <a:gd name="T49" fmla="*/ 1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
                                        <a:gd name="T76" fmla="*/ 0 h 61"/>
                                        <a:gd name="T77" fmla="*/ 54 w 54"/>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 h="61">
                                          <a:moveTo>
                                            <a:pt x="9" y="18"/>
                                          </a:moveTo>
                                          <a:lnTo>
                                            <a:pt x="14" y="13"/>
                                          </a:lnTo>
                                          <a:lnTo>
                                            <a:pt x="20" y="7"/>
                                          </a:lnTo>
                                          <a:lnTo>
                                            <a:pt x="26" y="4"/>
                                          </a:lnTo>
                                          <a:lnTo>
                                            <a:pt x="34" y="1"/>
                                          </a:lnTo>
                                          <a:lnTo>
                                            <a:pt x="40" y="0"/>
                                          </a:lnTo>
                                          <a:lnTo>
                                            <a:pt x="45" y="1"/>
                                          </a:lnTo>
                                          <a:lnTo>
                                            <a:pt x="51" y="5"/>
                                          </a:lnTo>
                                          <a:lnTo>
                                            <a:pt x="53" y="11"/>
                                          </a:lnTo>
                                          <a:lnTo>
                                            <a:pt x="54" y="17"/>
                                          </a:lnTo>
                                          <a:lnTo>
                                            <a:pt x="53" y="27"/>
                                          </a:lnTo>
                                          <a:lnTo>
                                            <a:pt x="50" y="35"/>
                                          </a:lnTo>
                                          <a:lnTo>
                                            <a:pt x="45" y="41"/>
                                          </a:lnTo>
                                          <a:lnTo>
                                            <a:pt x="40" y="47"/>
                                          </a:lnTo>
                                          <a:lnTo>
                                            <a:pt x="34" y="54"/>
                                          </a:lnTo>
                                          <a:lnTo>
                                            <a:pt x="27" y="58"/>
                                          </a:lnTo>
                                          <a:lnTo>
                                            <a:pt x="20" y="61"/>
                                          </a:lnTo>
                                          <a:lnTo>
                                            <a:pt x="14" y="61"/>
                                          </a:lnTo>
                                          <a:lnTo>
                                            <a:pt x="8" y="59"/>
                                          </a:lnTo>
                                          <a:lnTo>
                                            <a:pt x="3" y="54"/>
                                          </a:lnTo>
                                          <a:lnTo>
                                            <a:pt x="0" y="48"/>
                                          </a:lnTo>
                                          <a:lnTo>
                                            <a:pt x="0" y="41"/>
                                          </a:lnTo>
                                          <a:lnTo>
                                            <a:pt x="1" y="34"/>
                                          </a:lnTo>
                                          <a:lnTo>
                                            <a:pt x="3" y="27"/>
                                          </a:lnTo>
                                          <a:lnTo>
                                            <a:pt x="9" y="18"/>
                                          </a:lnTo>
                                          <a:close/>
                                        </a:path>
                                      </a:pathLst>
                                    </a:custGeom>
                                    <a:solidFill>
                                      <a:srgbClr val="600060"/>
                                    </a:solidFill>
                                    <a:ln w="9525">
                                      <a:noFill/>
                                      <a:round/>
                                      <a:headEnd/>
                                      <a:tailEnd/>
                                    </a:ln>
                                  </p:spPr>
                                  <p:txBody>
                                    <a:bodyPr/>
                                    <a:lstStyle/>
                                    <a:p>
                                      <a:endParaRPr lang="cs-CZ"/>
                                    </a:p>
                                  </p:txBody>
                                </p:sp>
                              </p:grpSp>
                              <p:sp>
                                <p:nvSpPr>
                                  <p:cNvPr id="503" name="Freeform 122">
                                    <a:extLst>
                                      <a:ext uri="{FF2B5EF4-FFF2-40B4-BE49-F238E27FC236}">
                                        <a16:creationId xmlns:a16="http://schemas.microsoft.com/office/drawing/2014/main" id="{6A339F89-9C2E-47E8-8D76-261ADABCF7BC}"/>
                                      </a:ext>
                                    </a:extLst>
                                  </p:cNvPr>
                                  <p:cNvSpPr>
                                    <a:spLocks/>
                                  </p:cNvSpPr>
                                  <p:nvPr/>
                                </p:nvSpPr>
                                <p:spPr bwMode="auto">
                                  <a:xfrm>
                                    <a:off x="2052" y="1788"/>
                                    <a:ext cx="21" cy="22"/>
                                  </a:xfrm>
                                  <a:custGeom>
                                    <a:avLst/>
                                    <a:gdLst>
                                      <a:gd name="T0" fmla="*/ 4 w 101"/>
                                      <a:gd name="T1" fmla="*/ 1 h 111"/>
                                      <a:gd name="T2" fmla="*/ 3 w 101"/>
                                      <a:gd name="T3" fmla="*/ 1 h 111"/>
                                      <a:gd name="T4" fmla="*/ 3 w 101"/>
                                      <a:gd name="T5" fmla="*/ 1 h 111"/>
                                      <a:gd name="T6" fmla="*/ 2 w 101"/>
                                      <a:gd name="T7" fmla="*/ 0 h 111"/>
                                      <a:gd name="T8" fmla="*/ 2 w 101"/>
                                      <a:gd name="T9" fmla="*/ 0 h 111"/>
                                      <a:gd name="T10" fmla="*/ 1 w 101"/>
                                      <a:gd name="T11" fmla="*/ 0 h 111"/>
                                      <a:gd name="T12" fmla="*/ 1 w 101"/>
                                      <a:gd name="T13" fmla="*/ 0 h 111"/>
                                      <a:gd name="T14" fmla="*/ 0 w 101"/>
                                      <a:gd name="T15" fmla="*/ 0 h 111"/>
                                      <a:gd name="T16" fmla="*/ 0 w 101"/>
                                      <a:gd name="T17" fmla="*/ 1 h 111"/>
                                      <a:gd name="T18" fmla="*/ 0 w 101"/>
                                      <a:gd name="T19" fmla="*/ 1 h 111"/>
                                      <a:gd name="T20" fmla="*/ 0 w 101"/>
                                      <a:gd name="T21" fmla="*/ 2 h 111"/>
                                      <a:gd name="T22" fmla="*/ 0 w 101"/>
                                      <a:gd name="T23" fmla="*/ 2 h 111"/>
                                      <a:gd name="T24" fmla="*/ 1 w 101"/>
                                      <a:gd name="T25" fmla="*/ 3 h 111"/>
                                      <a:gd name="T26" fmla="*/ 1 w 101"/>
                                      <a:gd name="T27" fmla="*/ 3 h 111"/>
                                      <a:gd name="T28" fmla="*/ 2 w 101"/>
                                      <a:gd name="T29" fmla="*/ 4 h 111"/>
                                      <a:gd name="T30" fmla="*/ 2 w 101"/>
                                      <a:gd name="T31" fmla="*/ 4 h 111"/>
                                      <a:gd name="T32" fmla="*/ 3 w 101"/>
                                      <a:gd name="T33" fmla="*/ 4 h 111"/>
                                      <a:gd name="T34" fmla="*/ 3 w 101"/>
                                      <a:gd name="T35" fmla="*/ 4 h 111"/>
                                      <a:gd name="T36" fmla="*/ 4 w 101"/>
                                      <a:gd name="T37" fmla="*/ 4 h 111"/>
                                      <a:gd name="T38" fmla="*/ 4 w 101"/>
                                      <a:gd name="T39" fmla="*/ 4 h 111"/>
                                      <a:gd name="T40" fmla="*/ 4 w 101"/>
                                      <a:gd name="T41" fmla="*/ 3 h 111"/>
                                      <a:gd name="T42" fmla="*/ 4 w 101"/>
                                      <a:gd name="T43" fmla="*/ 3 h 111"/>
                                      <a:gd name="T44" fmla="*/ 4 w 101"/>
                                      <a:gd name="T45" fmla="*/ 2 h 111"/>
                                      <a:gd name="T46" fmla="*/ 4 w 101"/>
                                      <a:gd name="T47" fmla="*/ 2 h 111"/>
                                      <a:gd name="T48" fmla="*/ 4 w 101"/>
                                      <a:gd name="T49" fmla="*/ 1 h 11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1"/>
                                      <a:gd name="T76" fmla="*/ 0 h 111"/>
                                      <a:gd name="T77" fmla="*/ 101 w 101"/>
                                      <a:gd name="T78" fmla="*/ 111 h 11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1" h="111">
                                        <a:moveTo>
                                          <a:pt x="85" y="35"/>
                                        </a:moveTo>
                                        <a:lnTo>
                                          <a:pt x="75" y="24"/>
                                        </a:lnTo>
                                        <a:lnTo>
                                          <a:pt x="64" y="15"/>
                                        </a:lnTo>
                                        <a:lnTo>
                                          <a:pt x="52" y="8"/>
                                        </a:lnTo>
                                        <a:lnTo>
                                          <a:pt x="37" y="2"/>
                                        </a:lnTo>
                                        <a:lnTo>
                                          <a:pt x="26" y="0"/>
                                        </a:lnTo>
                                        <a:lnTo>
                                          <a:pt x="15" y="3"/>
                                        </a:lnTo>
                                        <a:lnTo>
                                          <a:pt x="6" y="10"/>
                                        </a:lnTo>
                                        <a:lnTo>
                                          <a:pt x="2" y="22"/>
                                        </a:lnTo>
                                        <a:lnTo>
                                          <a:pt x="0" y="33"/>
                                        </a:lnTo>
                                        <a:lnTo>
                                          <a:pt x="3" y="48"/>
                                        </a:lnTo>
                                        <a:lnTo>
                                          <a:pt x="9" y="63"/>
                                        </a:lnTo>
                                        <a:lnTo>
                                          <a:pt x="17" y="75"/>
                                        </a:lnTo>
                                        <a:lnTo>
                                          <a:pt x="27" y="85"/>
                                        </a:lnTo>
                                        <a:lnTo>
                                          <a:pt x="38" y="95"/>
                                        </a:lnTo>
                                        <a:lnTo>
                                          <a:pt x="51" y="105"/>
                                        </a:lnTo>
                                        <a:lnTo>
                                          <a:pt x="64" y="110"/>
                                        </a:lnTo>
                                        <a:lnTo>
                                          <a:pt x="77" y="111"/>
                                        </a:lnTo>
                                        <a:lnTo>
                                          <a:pt x="88" y="107"/>
                                        </a:lnTo>
                                        <a:lnTo>
                                          <a:pt x="95" y="97"/>
                                        </a:lnTo>
                                        <a:lnTo>
                                          <a:pt x="100" y="87"/>
                                        </a:lnTo>
                                        <a:lnTo>
                                          <a:pt x="101" y="75"/>
                                        </a:lnTo>
                                        <a:lnTo>
                                          <a:pt x="98" y="61"/>
                                        </a:lnTo>
                                        <a:lnTo>
                                          <a:pt x="94" y="49"/>
                                        </a:lnTo>
                                        <a:lnTo>
                                          <a:pt x="85" y="35"/>
                                        </a:lnTo>
                                        <a:close/>
                                      </a:path>
                                    </a:pathLst>
                                  </a:custGeom>
                                  <a:solidFill>
                                    <a:srgbClr val="A000A0"/>
                                  </a:solidFill>
                                  <a:ln w="9525">
                                    <a:noFill/>
                                    <a:round/>
                                    <a:headEnd/>
                                    <a:tailEnd/>
                                  </a:ln>
                                </p:spPr>
                                <p:txBody>
                                  <a:bodyPr/>
                                  <a:lstStyle/>
                                  <a:p>
                                    <a:endParaRPr lang="cs-CZ"/>
                                  </a:p>
                                </p:txBody>
                              </p:sp>
                              <p:sp>
                                <p:nvSpPr>
                                  <p:cNvPr id="504" name="Freeform 123">
                                    <a:extLst>
                                      <a:ext uri="{FF2B5EF4-FFF2-40B4-BE49-F238E27FC236}">
                                        <a16:creationId xmlns:a16="http://schemas.microsoft.com/office/drawing/2014/main" id="{C33A1724-1B7F-4206-9762-8D285DFAA7EC}"/>
                                      </a:ext>
                                    </a:extLst>
                                  </p:cNvPr>
                                  <p:cNvSpPr>
                                    <a:spLocks/>
                                  </p:cNvSpPr>
                                  <p:nvPr/>
                                </p:nvSpPr>
                                <p:spPr bwMode="auto">
                                  <a:xfrm>
                                    <a:off x="2070" y="1814"/>
                                    <a:ext cx="18" cy="23"/>
                                  </a:xfrm>
                                  <a:custGeom>
                                    <a:avLst/>
                                    <a:gdLst>
                                      <a:gd name="T0" fmla="*/ 3 w 91"/>
                                      <a:gd name="T1" fmla="*/ 1 h 114"/>
                                      <a:gd name="T2" fmla="*/ 3 w 91"/>
                                      <a:gd name="T3" fmla="*/ 1 h 114"/>
                                      <a:gd name="T4" fmla="*/ 2 w 91"/>
                                      <a:gd name="T5" fmla="*/ 0 h 114"/>
                                      <a:gd name="T6" fmla="*/ 2 w 91"/>
                                      <a:gd name="T7" fmla="*/ 0 h 114"/>
                                      <a:gd name="T8" fmla="*/ 1 w 91"/>
                                      <a:gd name="T9" fmla="*/ 0 h 114"/>
                                      <a:gd name="T10" fmla="*/ 1 w 91"/>
                                      <a:gd name="T11" fmla="*/ 0 h 114"/>
                                      <a:gd name="T12" fmla="*/ 1 w 91"/>
                                      <a:gd name="T13" fmla="*/ 0 h 114"/>
                                      <a:gd name="T14" fmla="*/ 0 w 91"/>
                                      <a:gd name="T15" fmla="*/ 1 h 114"/>
                                      <a:gd name="T16" fmla="*/ 0 w 91"/>
                                      <a:gd name="T17" fmla="*/ 1 h 114"/>
                                      <a:gd name="T18" fmla="*/ 0 w 91"/>
                                      <a:gd name="T19" fmla="*/ 2 h 114"/>
                                      <a:gd name="T20" fmla="*/ 0 w 91"/>
                                      <a:gd name="T21" fmla="*/ 2 h 114"/>
                                      <a:gd name="T22" fmla="*/ 0 w 91"/>
                                      <a:gd name="T23" fmla="*/ 3 h 114"/>
                                      <a:gd name="T24" fmla="*/ 0 w 91"/>
                                      <a:gd name="T25" fmla="*/ 3 h 114"/>
                                      <a:gd name="T26" fmla="*/ 1 w 91"/>
                                      <a:gd name="T27" fmla="*/ 4 h 114"/>
                                      <a:gd name="T28" fmla="*/ 1 w 91"/>
                                      <a:gd name="T29" fmla="*/ 4 h 114"/>
                                      <a:gd name="T30" fmla="*/ 2 w 91"/>
                                      <a:gd name="T31" fmla="*/ 4 h 114"/>
                                      <a:gd name="T32" fmla="*/ 2 w 91"/>
                                      <a:gd name="T33" fmla="*/ 5 h 114"/>
                                      <a:gd name="T34" fmla="*/ 3 w 91"/>
                                      <a:gd name="T35" fmla="*/ 5 h 114"/>
                                      <a:gd name="T36" fmla="*/ 3 w 91"/>
                                      <a:gd name="T37" fmla="*/ 4 h 114"/>
                                      <a:gd name="T38" fmla="*/ 3 w 91"/>
                                      <a:gd name="T39" fmla="*/ 4 h 114"/>
                                      <a:gd name="T40" fmla="*/ 4 w 91"/>
                                      <a:gd name="T41" fmla="*/ 4 h 114"/>
                                      <a:gd name="T42" fmla="*/ 4 w 91"/>
                                      <a:gd name="T43" fmla="*/ 3 h 114"/>
                                      <a:gd name="T44" fmla="*/ 3 w 91"/>
                                      <a:gd name="T45" fmla="*/ 3 h 114"/>
                                      <a:gd name="T46" fmla="*/ 3 w 91"/>
                                      <a:gd name="T47" fmla="*/ 2 h 114"/>
                                      <a:gd name="T48" fmla="*/ 3 w 91"/>
                                      <a:gd name="T49" fmla="*/ 1 h 1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1"/>
                                      <a:gd name="T76" fmla="*/ 0 h 114"/>
                                      <a:gd name="T77" fmla="*/ 91 w 91"/>
                                      <a:gd name="T78" fmla="*/ 114 h 11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1" h="114">
                                        <a:moveTo>
                                          <a:pt x="79" y="37"/>
                                        </a:moveTo>
                                        <a:lnTo>
                                          <a:pt x="71" y="23"/>
                                        </a:lnTo>
                                        <a:lnTo>
                                          <a:pt x="62" y="12"/>
                                        </a:lnTo>
                                        <a:lnTo>
                                          <a:pt x="51" y="4"/>
                                        </a:lnTo>
                                        <a:lnTo>
                                          <a:pt x="37" y="0"/>
                                        </a:lnTo>
                                        <a:lnTo>
                                          <a:pt x="27" y="3"/>
                                        </a:lnTo>
                                        <a:lnTo>
                                          <a:pt x="17" y="11"/>
                                        </a:lnTo>
                                        <a:lnTo>
                                          <a:pt x="7" y="19"/>
                                        </a:lnTo>
                                        <a:lnTo>
                                          <a:pt x="2" y="29"/>
                                        </a:lnTo>
                                        <a:lnTo>
                                          <a:pt x="0" y="38"/>
                                        </a:lnTo>
                                        <a:lnTo>
                                          <a:pt x="1" y="48"/>
                                        </a:lnTo>
                                        <a:lnTo>
                                          <a:pt x="3" y="62"/>
                                        </a:lnTo>
                                        <a:lnTo>
                                          <a:pt x="10" y="77"/>
                                        </a:lnTo>
                                        <a:lnTo>
                                          <a:pt x="18" y="88"/>
                                        </a:lnTo>
                                        <a:lnTo>
                                          <a:pt x="28" y="99"/>
                                        </a:lnTo>
                                        <a:lnTo>
                                          <a:pt x="41" y="108"/>
                                        </a:lnTo>
                                        <a:lnTo>
                                          <a:pt x="54" y="113"/>
                                        </a:lnTo>
                                        <a:lnTo>
                                          <a:pt x="67" y="114"/>
                                        </a:lnTo>
                                        <a:lnTo>
                                          <a:pt x="78" y="110"/>
                                        </a:lnTo>
                                        <a:lnTo>
                                          <a:pt x="85" y="101"/>
                                        </a:lnTo>
                                        <a:lnTo>
                                          <a:pt x="90" y="91"/>
                                        </a:lnTo>
                                        <a:lnTo>
                                          <a:pt x="91" y="77"/>
                                        </a:lnTo>
                                        <a:lnTo>
                                          <a:pt x="88" y="63"/>
                                        </a:lnTo>
                                        <a:lnTo>
                                          <a:pt x="85" y="49"/>
                                        </a:lnTo>
                                        <a:lnTo>
                                          <a:pt x="79" y="37"/>
                                        </a:lnTo>
                                        <a:close/>
                                      </a:path>
                                    </a:pathLst>
                                  </a:custGeom>
                                  <a:solidFill>
                                    <a:srgbClr val="A000A0"/>
                                  </a:solidFill>
                                  <a:ln w="9525">
                                    <a:noFill/>
                                    <a:round/>
                                    <a:headEnd/>
                                    <a:tailEnd/>
                                  </a:ln>
                                </p:spPr>
                                <p:txBody>
                                  <a:bodyPr/>
                                  <a:lstStyle/>
                                  <a:p>
                                    <a:endParaRPr lang="cs-CZ"/>
                                  </a:p>
                                </p:txBody>
                              </p:sp>
                            </p:grpSp>
                          </p:grpSp>
                          <p:grpSp>
                            <p:nvGrpSpPr>
                              <p:cNvPr id="496" name="Group 124">
                                <a:extLst>
                                  <a:ext uri="{FF2B5EF4-FFF2-40B4-BE49-F238E27FC236}">
                                    <a16:creationId xmlns:a16="http://schemas.microsoft.com/office/drawing/2014/main" id="{EC564A8F-BE63-496F-9A61-9B9BB3064449}"/>
                                  </a:ext>
                                </a:extLst>
                              </p:cNvPr>
                              <p:cNvGrpSpPr>
                                <a:grpSpLocks/>
                              </p:cNvGrpSpPr>
                              <p:nvPr/>
                            </p:nvGrpSpPr>
                            <p:grpSpPr bwMode="auto">
                              <a:xfrm>
                                <a:off x="2116" y="1790"/>
                                <a:ext cx="130" cy="120"/>
                                <a:chOff x="2116" y="1790"/>
                                <a:chExt cx="130" cy="120"/>
                              </a:xfrm>
                            </p:grpSpPr>
                            <p:sp>
                              <p:nvSpPr>
                                <p:cNvPr id="497" name="Freeform 125">
                                  <a:extLst>
                                    <a:ext uri="{FF2B5EF4-FFF2-40B4-BE49-F238E27FC236}">
                                      <a16:creationId xmlns:a16="http://schemas.microsoft.com/office/drawing/2014/main" id="{6B06D942-1CBF-466C-AEB4-76E4931161F1}"/>
                                    </a:ext>
                                  </a:extLst>
                                </p:cNvPr>
                                <p:cNvSpPr>
                                  <a:spLocks/>
                                </p:cNvSpPr>
                                <p:nvPr/>
                              </p:nvSpPr>
                              <p:spPr bwMode="auto">
                                <a:xfrm>
                                  <a:off x="2146" y="1819"/>
                                  <a:ext cx="76" cy="64"/>
                                </a:xfrm>
                                <a:custGeom>
                                  <a:avLst/>
                                  <a:gdLst>
                                    <a:gd name="T0" fmla="*/ 0 w 380"/>
                                    <a:gd name="T1" fmla="*/ 0 h 322"/>
                                    <a:gd name="T2" fmla="*/ 0 w 380"/>
                                    <a:gd name="T3" fmla="*/ 1 h 322"/>
                                    <a:gd name="T4" fmla="*/ 0 w 380"/>
                                    <a:gd name="T5" fmla="*/ 2 h 322"/>
                                    <a:gd name="T6" fmla="*/ 0 w 380"/>
                                    <a:gd name="T7" fmla="*/ 4 h 322"/>
                                    <a:gd name="T8" fmla="*/ 1 w 380"/>
                                    <a:gd name="T9" fmla="*/ 5 h 322"/>
                                    <a:gd name="T10" fmla="*/ 1 w 380"/>
                                    <a:gd name="T11" fmla="*/ 5 h 322"/>
                                    <a:gd name="T12" fmla="*/ 2 w 380"/>
                                    <a:gd name="T13" fmla="*/ 6 h 322"/>
                                    <a:gd name="T14" fmla="*/ 3 w 380"/>
                                    <a:gd name="T15" fmla="*/ 6 h 322"/>
                                    <a:gd name="T16" fmla="*/ 5 w 380"/>
                                    <a:gd name="T17" fmla="*/ 7 h 322"/>
                                    <a:gd name="T18" fmla="*/ 6 w 380"/>
                                    <a:gd name="T19" fmla="*/ 8 h 322"/>
                                    <a:gd name="T20" fmla="*/ 8 w 380"/>
                                    <a:gd name="T21" fmla="*/ 8 h 322"/>
                                    <a:gd name="T22" fmla="*/ 10 w 380"/>
                                    <a:gd name="T23" fmla="*/ 9 h 322"/>
                                    <a:gd name="T24" fmla="*/ 11 w 380"/>
                                    <a:gd name="T25" fmla="*/ 9 h 322"/>
                                    <a:gd name="T26" fmla="*/ 12 w 380"/>
                                    <a:gd name="T27" fmla="*/ 10 h 322"/>
                                    <a:gd name="T28" fmla="*/ 13 w 380"/>
                                    <a:gd name="T29" fmla="*/ 11 h 322"/>
                                    <a:gd name="T30" fmla="*/ 14 w 380"/>
                                    <a:gd name="T31" fmla="*/ 12 h 322"/>
                                    <a:gd name="T32" fmla="*/ 15 w 380"/>
                                    <a:gd name="T33" fmla="*/ 13 h 3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0"/>
                                    <a:gd name="T52" fmla="*/ 0 h 322"/>
                                    <a:gd name="T53" fmla="*/ 380 w 380"/>
                                    <a:gd name="T54" fmla="*/ 322 h 3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0" h="322">
                                      <a:moveTo>
                                        <a:pt x="10" y="0"/>
                                      </a:moveTo>
                                      <a:lnTo>
                                        <a:pt x="3" y="34"/>
                                      </a:lnTo>
                                      <a:lnTo>
                                        <a:pt x="0" y="61"/>
                                      </a:lnTo>
                                      <a:lnTo>
                                        <a:pt x="6" y="92"/>
                                      </a:lnTo>
                                      <a:lnTo>
                                        <a:pt x="18" y="114"/>
                                      </a:lnTo>
                                      <a:lnTo>
                                        <a:pt x="33" y="127"/>
                                      </a:lnTo>
                                      <a:lnTo>
                                        <a:pt x="59" y="148"/>
                                      </a:lnTo>
                                      <a:lnTo>
                                        <a:pt x="84" y="163"/>
                                      </a:lnTo>
                                      <a:lnTo>
                                        <a:pt x="121" y="179"/>
                                      </a:lnTo>
                                      <a:lnTo>
                                        <a:pt x="161" y="194"/>
                                      </a:lnTo>
                                      <a:lnTo>
                                        <a:pt x="199" y="206"/>
                                      </a:lnTo>
                                      <a:lnTo>
                                        <a:pt x="239" y="219"/>
                                      </a:lnTo>
                                      <a:lnTo>
                                        <a:pt x="268" y="234"/>
                                      </a:lnTo>
                                      <a:lnTo>
                                        <a:pt x="300" y="252"/>
                                      </a:lnTo>
                                      <a:lnTo>
                                        <a:pt x="330" y="273"/>
                                      </a:lnTo>
                                      <a:lnTo>
                                        <a:pt x="355" y="295"/>
                                      </a:lnTo>
                                      <a:lnTo>
                                        <a:pt x="380" y="322"/>
                                      </a:lnTo>
                                    </a:path>
                                  </a:pathLst>
                                </a:custGeom>
                                <a:noFill/>
                                <a:ln w="4763">
                                  <a:solidFill>
                                    <a:srgbClr val="FFC0C0"/>
                                  </a:solidFill>
                                  <a:round/>
                                  <a:headEnd/>
                                  <a:tailEnd/>
                                </a:ln>
                              </p:spPr>
                              <p:txBody>
                                <a:bodyPr/>
                                <a:lstStyle/>
                                <a:p>
                                  <a:endParaRPr lang="cs-CZ"/>
                                </a:p>
                              </p:txBody>
                            </p:sp>
                            <p:sp>
                              <p:nvSpPr>
                                <p:cNvPr id="498" name="Freeform 126">
                                  <a:extLst>
                                    <a:ext uri="{FF2B5EF4-FFF2-40B4-BE49-F238E27FC236}">
                                      <a16:creationId xmlns:a16="http://schemas.microsoft.com/office/drawing/2014/main" id="{D084319A-0767-40E1-B924-4448CF3857CD}"/>
                                    </a:ext>
                                  </a:extLst>
                                </p:cNvPr>
                                <p:cNvSpPr>
                                  <a:spLocks/>
                                </p:cNvSpPr>
                                <p:nvPr/>
                              </p:nvSpPr>
                              <p:spPr bwMode="auto">
                                <a:xfrm>
                                  <a:off x="2116" y="1831"/>
                                  <a:ext cx="88" cy="79"/>
                                </a:xfrm>
                                <a:custGeom>
                                  <a:avLst/>
                                  <a:gdLst>
                                    <a:gd name="T0" fmla="*/ 0 w 443"/>
                                    <a:gd name="T1" fmla="*/ 0 h 393"/>
                                    <a:gd name="T2" fmla="*/ 1 w 443"/>
                                    <a:gd name="T3" fmla="*/ 0 h 393"/>
                                    <a:gd name="T4" fmla="*/ 3 w 443"/>
                                    <a:gd name="T5" fmla="*/ 1 h 393"/>
                                    <a:gd name="T6" fmla="*/ 4 w 443"/>
                                    <a:gd name="T7" fmla="*/ 1 h 393"/>
                                    <a:gd name="T8" fmla="*/ 5 w 443"/>
                                    <a:gd name="T9" fmla="*/ 2 h 393"/>
                                    <a:gd name="T10" fmla="*/ 5 w 443"/>
                                    <a:gd name="T11" fmla="*/ 3 h 393"/>
                                    <a:gd name="T12" fmla="*/ 6 w 443"/>
                                    <a:gd name="T13" fmla="*/ 4 h 393"/>
                                    <a:gd name="T14" fmla="*/ 6 w 443"/>
                                    <a:gd name="T15" fmla="*/ 5 h 393"/>
                                    <a:gd name="T16" fmla="*/ 7 w 443"/>
                                    <a:gd name="T17" fmla="*/ 6 h 393"/>
                                    <a:gd name="T18" fmla="*/ 7 w 443"/>
                                    <a:gd name="T19" fmla="*/ 7 h 393"/>
                                    <a:gd name="T20" fmla="*/ 8 w 443"/>
                                    <a:gd name="T21" fmla="*/ 9 h 393"/>
                                    <a:gd name="T22" fmla="*/ 8 w 443"/>
                                    <a:gd name="T23" fmla="*/ 10 h 393"/>
                                    <a:gd name="T24" fmla="*/ 9 w 443"/>
                                    <a:gd name="T25" fmla="*/ 11 h 393"/>
                                    <a:gd name="T26" fmla="*/ 10 w 443"/>
                                    <a:gd name="T27" fmla="*/ 12 h 393"/>
                                    <a:gd name="T28" fmla="*/ 11 w 443"/>
                                    <a:gd name="T29" fmla="*/ 13 h 393"/>
                                    <a:gd name="T30" fmla="*/ 12 w 443"/>
                                    <a:gd name="T31" fmla="*/ 13 h 393"/>
                                    <a:gd name="T32" fmla="*/ 14 w 443"/>
                                    <a:gd name="T33" fmla="*/ 14 h 393"/>
                                    <a:gd name="T34" fmla="*/ 15 w 443"/>
                                    <a:gd name="T35" fmla="*/ 15 h 393"/>
                                    <a:gd name="T36" fmla="*/ 16 w 443"/>
                                    <a:gd name="T37" fmla="*/ 15 h 393"/>
                                    <a:gd name="T38" fmla="*/ 17 w 443"/>
                                    <a:gd name="T39" fmla="*/ 16 h 39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43"/>
                                    <a:gd name="T61" fmla="*/ 0 h 393"/>
                                    <a:gd name="T62" fmla="*/ 443 w 443"/>
                                    <a:gd name="T63" fmla="*/ 393 h 39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43" h="393">
                                      <a:moveTo>
                                        <a:pt x="0" y="0"/>
                                      </a:moveTo>
                                      <a:lnTo>
                                        <a:pt x="34" y="9"/>
                                      </a:lnTo>
                                      <a:lnTo>
                                        <a:pt x="65" y="18"/>
                                      </a:lnTo>
                                      <a:lnTo>
                                        <a:pt x="95" y="30"/>
                                      </a:lnTo>
                                      <a:lnTo>
                                        <a:pt x="117" y="43"/>
                                      </a:lnTo>
                                      <a:lnTo>
                                        <a:pt x="135" y="65"/>
                                      </a:lnTo>
                                      <a:lnTo>
                                        <a:pt x="150" y="93"/>
                                      </a:lnTo>
                                      <a:lnTo>
                                        <a:pt x="160" y="117"/>
                                      </a:lnTo>
                                      <a:lnTo>
                                        <a:pt x="169" y="148"/>
                                      </a:lnTo>
                                      <a:lnTo>
                                        <a:pt x="180" y="183"/>
                                      </a:lnTo>
                                      <a:lnTo>
                                        <a:pt x="193" y="214"/>
                                      </a:lnTo>
                                      <a:lnTo>
                                        <a:pt x="212" y="242"/>
                                      </a:lnTo>
                                      <a:lnTo>
                                        <a:pt x="233" y="273"/>
                                      </a:lnTo>
                                      <a:lnTo>
                                        <a:pt x="253" y="295"/>
                                      </a:lnTo>
                                      <a:lnTo>
                                        <a:pt x="280" y="316"/>
                                      </a:lnTo>
                                      <a:lnTo>
                                        <a:pt x="309" y="335"/>
                                      </a:lnTo>
                                      <a:lnTo>
                                        <a:pt x="343" y="350"/>
                                      </a:lnTo>
                                      <a:lnTo>
                                        <a:pt x="382" y="368"/>
                                      </a:lnTo>
                                      <a:lnTo>
                                        <a:pt x="415" y="381"/>
                                      </a:lnTo>
                                      <a:lnTo>
                                        <a:pt x="443" y="393"/>
                                      </a:lnTo>
                                    </a:path>
                                  </a:pathLst>
                                </a:custGeom>
                                <a:noFill/>
                                <a:ln w="4763">
                                  <a:solidFill>
                                    <a:srgbClr val="FFC0C0"/>
                                  </a:solidFill>
                                  <a:round/>
                                  <a:headEnd/>
                                  <a:tailEnd/>
                                </a:ln>
                              </p:spPr>
                              <p:txBody>
                                <a:bodyPr/>
                                <a:lstStyle/>
                                <a:p>
                                  <a:endParaRPr lang="cs-CZ"/>
                                </a:p>
                              </p:txBody>
                            </p:sp>
                            <p:sp>
                              <p:nvSpPr>
                                <p:cNvPr id="499" name="Freeform 127">
                                  <a:extLst>
                                    <a:ext uri="{FF2B5EF4-FFF2-40B4-BE49-F238E27FC236}">
                                      <a16:creationId xmlns:a16="http://schemas.microsoft.com/office/drawing/2014/main" id="{26AD5FFC-0628-42D9-B9A6-5C3D4C9542CB}"/>
                                    </a:ext>
                                  </a:extLst>
                                </p:cNvPr>
                                <p:cNvSpPr>
                                  <a:spLocks/>
                                </p:cNvSpPr>
                                <p:nvPr/>
                              </p:nvSpPr>
                              <p:spPr bwMode="auto">
                                <a:xfrm>
                                  <a:off x="2122" y="1790"/>
                                  <a:ext cx="124" cy="120"/>
                                </a:xfrm>
                                <a:custGeom>
                                  <a:avLst/>
                                  <a:gdLst>
                                    <a:gd name="T0" fmla="*/ 0 w 618"/>
                                    <a:gd name="T1" fmla="*/ 0 h 602"/>
                                    <a:gd name="T2" fmla="*/ 0 w 618"/>
                                    <a:gd name="T3" fmla="*/ 2 h 602"/>
                                    <a:gd name="T4" fmla="*/ 1 w 618"/>
                                    <a:gd name="T5" fmla="*/ 3 h 602"/>
                                    <a:gd name="T6" fmla="*/ 1 w 618"/>
                                    <a:gd name="T7" fmla="*/ 5 h 602"/>
                                    <a:gd name="T8" fmla="*/ 2 w 618"/>
                                    <a:gd name="T9" fmla="*/ 6 h 602"/>
                                    <a:gd name="T10" fmla="*/ 3 w 618"/>
                                    <a:gd name="T11" fmla="*/ 8 h 602"/>
                                    <a:gd name="T12" fmla="*/ 4 w 618"/>
                                    <a:gd name="T13" fmla="*/ 9 h 602"/>
                                    <a:gd name="T14" fmla="*/ 5 w 618"/>
                                    <a:gd name="T15" fmla="*/ 11 h 602"/>
                                    <a:gd name="T16" fmla="*/ 6 w 618"/>
                                    <a:gd name="T17" fmla="*/ 13 h 602"/>
                                    <a:gd name="T18" fmla="*/ 7 w 618"/>
                                    <a:gd name="T19" fmla="*/ 14 h 602"/>
                                    <a:gd name="T20" fmla="*/ 8 w 618"/>
                                    <a:gd name="T21" fmla="*/ 15 h 602"/>
                                    <a:gd name="T22" fmla="*/ 9 w 618"/>
                                    <a:gd name="T23" fmla="*/ 17 h 602"/>
                                    <a:gd name="T24" fmla="*/ 10 w 618"/>
                                    <a:gd name="T25" fmla="*/ 18 h 602"/>
                                    <a:gd name="T26" fmla="*/ 12 w 618"/>
                                    <a:gd name="T27" fmla="*/ 19 h 602"/>
                                    <a:gd name="T28" fmla="*/ 14 w 618"/>
                                    <a:gd name="T29" fmla="*/ 20 h 602"/>
                                    <a:gd name="T30" fmla="*/ 15 w 618"/>
                                    <a:gd name="T31" fmla="*/ 21 h 602"/>
                                    <a:gd name="T32" fmla="*/ 17 w 618"/>
                                    <a:gd name="T33" fmla="*/ 22 h 602"/>
                                    <a:gd name="T34" fmla="*/ 19 w 618"/>
                                    <a:gd name="T35" fmla="*/ 23 h 602"/>
                                    <a:gd name="T36" fmla="*/ 21 w 618"/>
                                    <a:gd name="T37" fmla="*/ 23 h 602"/>
                                    <a:gd name="T38" fmla="*/ 23 w 618"/>
                                    <a:gd name="T39" fmla="*/ 24 h 602"/>
                                    <a:gd name="T40" fmla="*/ 25 w 618"/>
                                    <a:gd name="T41" fmla="*/ 24 h 60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18"/>
                                    <a:gd name="T64" fmla="*/ 0 h 602"/>
                                    <a:gd name="T65" fmla="*/ 618 w 618"/>
                                    <a:gd name="T66" fmla="*/ 602 h 60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18" h="602">
                                      <a:moveTo>
                                        <a:pt x="0" y="0"/>
                                      </a:moveTo>
                                      <a:lnTo>
                                        <a:pt x="7" y="41"/>
                                      </a:lnTo>
                                      <a:lnTo>
                                        <a:pt x="18" y="82"/>
                                      </a:lnTo>
                                      <a:lnTo>
                                        <a:pt x="35" y="128"/>
                                      </a:lnTo>
                                      <a:lnTo>
                                        <a:pt x="55" y="163"/>
                                      </a:lnTo>
                                      <a:lnTo>
                                        <a:pt x="83" y="202"/>
                                      </a:lnTo>
                                      <a:lnTo>
                                        <a:pt x="104" y="237"/>
                                      </a:lnTo>
                                      <a:lnTo>
                                        <a:pt x="129" y="280"/>
                                      </a:lnTo>
                                      <a:lnTo>
                                        <a:pt x="157" y="328"/>
                                      </a:lnTo>
                                      <a:lnTo>
                                        <a:pt x="176" y="356"/>
                                      </a:lnTo>
                                      <a:lnTo>
                                        <a:pt x="199" y="385"/>
                                      </a:lnTo>
                                      <a:lnTo>
                                        <a:pt x="226" y="415"/>
                                      </a:lnTo>
                                      <a:lnTo>
                                        <a:pt x="260" y="445"/>
                                      </a:lnTo>
                                      <a:lnTo>
                                        <a:pt x="304" y="482"/>
                                      </a:lnTo>
                                      <a:lnTo>
                                        <a:pt x="342" y="512"/>
                                      </a:lnTo>
                                      <a:lnTo>
                                        <a:pt x="385" y="537"/>
                                      </a:lnTo>
                                      <a:lnTo>
                                        <a:pt x="432" y="558"/>
                                      </a:lnTo>
                                      <a:lnTo>
                                        <a:pt x="485" y="578"/>
                                      </a:lnTo>
                                      <a:lnTo>
                                        <a:pt x="525" y="589"/>
                                      </a:lnTo>
                                      <a:lnTo>
                                        <a:pt x="573" y="598"/>
                                      </a:lnTo>
                                      <a:lnTo>
                                        <a:pt x="618" y="602"/>
                                      </a:lnTo>
                                    </a:path>
                                  </a:pathLst>
                                </a:custGeom>
                                <a:noFill/>
                                <a:ln w="4763">
                                  <a:solidFill>
                                    <a:srgbClr val="FFC0C0"/>
                                  </a:solidFill>
                                  <a:round/>
                                  <a:headEnd/>
                                  <a:tailEnd/>
                                </a:ln>
                              </p:spPr>
                              <p:txBody>
                                <a:bodyPr/>
                                <a:lstStyle/>
                                <a:p>
                                  <a:endParaRPr lang="cs-CZ"/>
                                </a:p>
                              </p:txBody>
                            </p:sp>
                          </p:grpSp>
                        </p:grpSp>
                      </p:grpSp>
                    </p:grpSp>
                    <p:grpSp>
                      <p:nvGrpSpPr>
                        <p:cNvPr id="472" name="Group 128">
                          <a:extLst>
                            <a:ext uri="{FF2B5EF4-FFF2-40B4-BE49-F238E27FC236}">
                              <a16:creationId xmlns:a16="http://schemas.microsoft.com/office/drawing/2014/main" id="{92B49ED4-5A21-4E5C-B14A-E264BFE10F90}"/>
                            </a:ext>
                          </a:extLst>
                        </p:cNvPr>
                        <p:cNvGrpSpPr>
                          <a:grpSpLocks/>
                        </p:cNvGrpSpPr>
                        <p:nvPr/>
                      </p:nvGrpSpPr>
                      <p:grpSpPr bwMode="auto">
                        <a:xfrm>
                          <a:off x="2151" y="1787"/>
                          <a:ext cx="187" cy="152"/>
                          <a:chOff x="2151" y="1787"/>
                          <a:chExt cx="187" cy="152"/>
                        </a:xfrm>
                      </p:grpSpPr>
                      <p:grpSp>
                        <p:nvGrpSpPr>
                          <p:cNvPr id="473" name="Group 129">
                            <a:extLst>
                              <a:ext uri="{FF2B5EF4-FFF2-40B4-BE49-F238E27FC236}">
                                <a16:creationId xmlns:a16="http://schemas.microsoft.com/office/drawing/2014/main" id="{111AFC2B-D9F3-42B0-B899-276D9BCE2B55}"/>
                              </a:ext>
                            </a:extLst>
                          </p:cNvPr>
                          <p:cNvGrpSpPr>
                            <a:grpSpLocks/>
                          </p:cNvGrpSpPr>
                          <p:nvPr/>
                        </p:nvGrpSpPr>
                        <p:grpSpPr bwMode="auto">
                          <a:xfrm>
                            <a:off x="2222" y="1863"/>
                            <a:ext cx="114" cy="76"/>
                            <a:chOff x="2222" y="1863"/>
                            <a:chExt cx="114" cy="76"/>
                          </a:xfrm>
                        </p:grpSpPr>
                        <p:grpSp>
                          <p:nvGrpSpPr>
                            <p:cNvPr id="481" name="Group 130">
                              <a:extLst>
                                <a:ext uri="{FF2B5EF4-FFF2-40B4-BE49-F238E27FC236}">
                                  <a16:creationId xmlns:a16="http://schemas.microsoft.com/office/drawing/2014/main" id="{0F09596B-5F79-4FC7-B3B0-E96EFB8901CF}"/>
                                </a:ext>
                              </a:extLst>
                            </p:cNvPr>
                            <p:cNvGrpSpPr>
                              <a:grpSpLocks/>
                            </p:cNvGrpSpPr>
                            <p:nvPr/>
                          </p:nvGrpSpPr>
                          <p:grpSpPr bwMode="auto">
                            <a:xfrm>
                              <a:off x="2291" y="1863"/>
                              <a:ext cx="45" cy="38"/>
                              <a:chOff x="2291" y="1863"/>
                              <a:chExt cx="45" cy="38"/>
                            </a:xfrm>
                          </p:grpSpPr>
                          <p:sp>
                            <p:nvSpPr>
                              <p:cNvPr id="488" name="Freeform 131">
                                <a:extLst>
                                  <a:ext uri="{FF2B5EF4-FFF2-40B4-BE49-F238E27FC236}">
                                    <a16:creationId xmlns:a16="http://schemas.microsoft.com/office/drawing/2014/main" id="{266F57BD-C3C7-4C83-95E8-4E6573B04F2B}"/>
                                  </a:ext>
                                </a:extLst>
                              </p:cNvPr>
                              <p:cNvSpPr>
                                <a:spLocks/>
                              </p:cNvSpPr>
                              <p:nvPr/>
                            </p:nvSpPr>
                            <p:spPr bwMode="auto">
                              <a:xfrm>
                                <a:off x="2310" y="1865"/>
                                <a:ext cx="5" cy="21"/>
                              </a:xfrm>
                              <a:custGeom>
                                <a:avLst/>
                                <a:gdLst>
                                  <a:gd name="T0" fmla="*/ 1 w 27"/>
                                  <a:gd name="T1" fmla="*/ 0 h 101"/>
                                  <a:gd name="T2" fmla="*/ 1 w 27"/>
                                  <a:gd name="T3" fmla="*/ 1 h 101"/>
                                  <a:gd name="T4" fmla="*/ 1 w 27"/>
                                  <a:gd name="T5" fmla="*/ 2 h 101"/>
                                  <a:gd name="T6" fmla="*/ 1 w 27"/>
                                  <a:gd name="T7" fmla="*/ 3 h 101"/>
                                  <a:gd name="T8" fmla="*/ 0 w 27"/>
                                  <a:gd name="T9" fmla="*/ 4 h 101"/>
                                  <a:gd name="T10" fmla="*/ 0 w 27"/>
                                  <a:gd name="T11" fmla="*/ 4 h 101"/>
                                  <a:gd name="T12" fmla="*/ 0 60000 65536"/>
                                  <a:gd name="T13" fmla="*/ 0 60000 65536"/>
                                  <a:gd name="T14" fmla="*/ 0 60000 65536"/>
                                  <a:gd name="T15" fmla="*/ 0 60000 65536"/>
                                  <a:gd name="T16" fmla="*/ 0 60000 65536"/>
                                  <a:gd name="T17" fmla="*/ 0 60000 65536"/>
                                  <a:gd name="T18" fmla="*/ 0 w 27"/>
                                  <a:gd name="T19" fmla="*/ 0 h 101"/>
                                  <a:gd name="T20" fmla="*/ 27 w 27"/>
                                  <a:gd name="T21" fmla="*/ 101 h 101"/>
                                </a:gdLst>
                                <a:ahLst/>
                                <a:cxnLst>
                                  <a:cxn ang="T12">
                                    <a:pos x="T0" y="T1"/>
                                  </a:cxn>
                                  <a:cxn ang="T13">
                                    <a:pos x="T2" y="T3"/>
                                  </a:cxn>
                                  <a:cxn ang="T14">
                                    <a:pos x="T4" y="T5"/>
                                  </a:cxn>
                                  <a:cxn ang="T15">
                                    <a:pos x="T6" y="T7"/>
                                  </a:cxn>
                                  <a:cxn ang="T16">
                                    <a:pos x="T8" y="T9"/>
                                  </a:cxn>
                                  <a:cxn ang="T17">
                                    <a:pos x="T10" y="T11"/>
                                  </a:cxn>
                                </a:cxnLst>
                                <a:rect l="T18" t="T19" r="T20" b="T21"/>
                                <a:pathLst>
                                  <a:path w="27" h="101">
                                    <a:moveTo>
                                      <a:pt x="14" y="0"/>
                                    </a:moveTo>
                                    <a:lnTo>
                                      <a:pt x="21" y="21"/>
                                    </a:lnTo>
                                    <a:lnTo>
                                      <a:pt x="27" y="51"/>
                                    </a:lnTo>
                                    <a:lnTo>
                                      <a:pt x="24" y="69"/>
                                    </a:lnTo>
                                    <a:lnTo>
                                      <a:pt x="11" y="89"/>
                                    </a:lnTo>
                                    <a:lnTo>
                                      <a:pt x="0" y="101"/>
                                    </a:lnTo>
                                  </a:path>
                                </a:pathLst>
                              </a:custGeom>
                              <a:noFill/>
                              <a:ln w="3175">
                                <a:solidFill>
                                  <a:srgbClr val="8080FF"/>
                                </a:solidFill>
                                <a:round/>
                                <a:headEnd/>
                                <a:tailEnd/>
                              </a:ln>
                            </p:spPr>
                            <p:txBody>
                              <a:bodyPr/>
                              <a:lstStyle/>
                              <a:p>
                                <a:endParaRPr lang="cs-CZ"/>
                              </a:p>
                            </p:txBody>
                          </p:sp>
                          <p:sp>
                            <p:nvSpPr>
                              <p:cNvPr id="489" name="Freeform 132">
                                <a:extLst>
                                  <a:ext uri="{FF2B5EF4-FFF2-40B4-BE49-F238E27FC236}">
                                    <a16:creationId xmlns:a16="http://schemas.microsoft.com/office/drawing/2014/main" id="{2AD5422B-7A60-4951-883E-10543630C60B}"/>
                                  </a:ext>
                                </a:extLst>
                              </p:cNvPr>
                              <p:cNvSpPr>
                                <a:spLocks/>
                              </p:cNvSpPr>
                              <p:nvPr/>
                            </p:nvSpPr>
                            <p:spPr bwMode="auto">
                              <a:xfrm>
                                <a:off x="2291" y="1874"/>
                                <a:ext cx="25" cy="27"/>
                              </a:xfrm>
                              <a:custGeom>
                                <a:avLst/>
                                <a:gdLst>
                                  <a:gd name="T0" fmla="*/ 0 w 124"/>
                                  <a:gd name="T1" fmla="*/ 0 h 137"/>
                                  <a:gd name="T2" fmla="*/ 1 w 124"/>
                                  <a:gd name="T3" fmla="*/ 0 h 137"/>
                                  <a:gd name="T4" fmla="*/ 2 w 124"/>
                                  <a:gd name="T5" fmla="*/ 0 h 137"/>
                                  <a:gd name="T6" fmla="*/ 3 w 124"/>
                                  <a:gd name="T7" fmla="*/ 1 h 137"/>
                                  <a:gd name="T8" fmla="*/ 4 w 124"/>
                                  <a:gd name="T9" fmla="*/ 2 h 137"/>
                                  <a:gd name="T10" fmla="*/ 4 w 124"/>
                                  <a:gd name="T11" fmla="*/ 2 h 137"/>
                                  <a:gd name="T12" fmla="*/ 4 w 124"/>
                                  <a:gd name="T13" fmla="*/ 3 h 137"/>
                                  <a:gd name="T14" fmla="*/ 5 w 124"/>
                                  <a:gd name="T15" fmla="*/ 4 h 137"/>
                                  <a:gd name="T16" fmla="*/ 5 w 124"/>
                                  <a:gd name="T17" fmla="*/ 5 h 1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4"/>
                                  <a:gd name="T28" fmla="*/ 0 h 137"/>
                                  <a:gd name="T29" fmla="*/ 124 w 124"/>
                                  <a:gd name="T30" fmla="*/ 137 h 1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4" h="137">
                                    <a:moveTo>
                                      <a:pt x="0" y="0"/>
                                    </a:moveTo>
                                    <a:lnTo>
                                      <a:pt x="30" y="5"/>
                                    </a:lnTo>
                                    <a:lnTo>
                                      <a:pt x="61" y="11"/>
                                    </a:lnTo>
                                    <a:lnTo>
                                      <a:pt x="75" y="20"/>
                                    </a:lnTo>
                                    <a:lnTo>
                                      <a:pt x="89" y="40"/>
                                    </a:lnTo>
                                    <a:lnTo>
                                      <a:pt x="92" y="61"/>
                                    </a:lnTo>
                                    <a:lnTo>
                                      <a:pt x="104" y="85"/>
                                    </a:lnTo>
                                    <a:lnTo>
                                      <a:pt x="115" y="109"/>
                                    </a:lnTo>
                                    <a:lnTo>
                                      <a:pt x="124" y="137"/>
                                    </a:lnTo>
                                  </a:path>
                                </a:pathLst>
                              </a:custGeom>
                              <a:noFill/>
                              <a:ln w="3175">
                                <a:solidFill>
                                  <a:srgbClr val="8080FF"/>
                                </a:solidFill>
                                <a:round/>
                                <a:headEnd/>
                                <a:tailEnd/>
                              </a:ln>
                            </p:spPr>
                            <p:txBody>
                              <a:bodyPr/>
                              <a:lstStyle/>
                              <a:p>
                                <a:endParaRPr lang="cs-CZ"/>
                              </a:p>
                            </p:txBody>
                          </p:sp>
                          <p:sp>
                            <p:nvSpPr>
                              <p:cNvPr id="490" name="Freeform 133">
                                <a:extLst>
                                  <a:ext uri="{FF2B5EF4-FFF2-40B4-BE49-F238E27FC236}">
                                    <a16:creationId xmlns:a16="http://schemas.microsoft.com/office/drawing/2014/main" id="{FFA1D89B-D3FA-48B5-9F58-34D235B2D712}"/>
                                  </a:ext>
                                </a:extLst>
                              </p:cNvPr>
                              <p:cNvSpPr>
                                <a:spLocks/>
                              </p:cNvSpPr>
                              <p:nvPr/>
                            </p:nvSpPr>
                            <p:spPr bwMode="auto">
                              <a:xfrm>
                                <a:off x="2327" y="1863"/>
                                <a:ext cx="9" cy="33"/>
                              </a:xfrm>
                              <a:custGeom>
                                <a:avLst/>
                                <a:gdLst>
                                  <a:gd name="T0" fmla="*/ 0 w 45"/>
                                  <a:gd name="T1" fmla="*/ 3 h 162"/>
                                  <a:gd name="T2" fmla="*/ 0 w 45"/>
                                  <a:gd name="T3" fmla="*/ 4 h 162"/>
                                  <a:gd name="T4" fmla="*/ 0 w 45"/>
                                  <a:gd name="T5" fmla="*/ 6 h 162"/>
                                  <a:gd name="T6" fmla="*/ 1 w 45"/>
                                  <a:gd name="T7" fmla="*/ 6 h 162"/>
                                  <a:gd name="T8" fmla="*/ 2 w 45"/>
                                  <a:gd name="T9" fmla="*/ 7 h 162"/>
                                  <a:gd name="T10" fmla="*/ 2 w 45"/>
                                  <a:gd name="T11" fmla="*/ 0 h 162"/>
                                  <a:gd name="T12" fmla="*/ 0 60000 65536"/>
                                  <a:gd name="T13" fmla="*/ 0 60000 65536"/>
                                  <a:gd name="T14" fmla="*/ 0 60000 65536"/>
                                  <a:gd name="T15" fmla="*/ 0 60000 65536"/>
                                  <a:gd name="T16" fmla="*/ 0 60000 65536"/>
                                  <a:gd name="T17" fmla="*/ 0 60000 65536"/>
                                  <a:gd name="T18" fmla="*/ 0 w 45"/>
                                  <a:gd name="T19" fmla="*/ 0 h 162"/>
                                  <a:gd name="T20" fmla="*/ 45 w 45"/>
                                  <a:gd name="T21" fmla="*/ 162 h 162"/>
                                </a:gdLst>
                                <a:ahLst/>
                                <a:cxnLst>
                                  <a:cxn ang="T12">
                                    <a:pos x="T0" y="T1"/>
                                  </a:cxn>
                                  <a:cxn ang="T13">
                                    <a:pos x="T2" y="T3"/>
                                  </a:cxn>
                                  <a:cxn ang="T14">
                                    <a:pos x="T4" y="T5"/>
                                  </a:cxn>
                                  <a:cxn ang="T15">
                                    <a:pos x="T6" y="T7"/>
                                  </a:cxn>
                                  <a:cxn ang="T16">
                                    <a:pos x="T8" y="T9"/>
                                  </a:cxn>
                                  <a:cxn ang="T17">
                                    <a:pos x="T10" y="T11"/>
                                  </a:cxn>
                                </a:cxnLst>
                                <a:rect l="T18" t="T19" r="T20" b="T21"/>
                                <a:pathLst>
                                  <a:path w="45" h="162">
                                    <a:moveTo>
                                      <a:pt x="0" y="80"/>
                                    </a:moveTo>
                                    <a:lnTo>
                                      <a:pt x="2" y="110"/>
                                    </a:lnTo>
                                    <a:lnTo>
                                      <a:pt x="6" y="138"/>
                                    </a:lnTo>
                                    <a:lnTo>
                                      <a:pt x="17" y="151"/>
                                    </a:lnTo>
                                    <a:lnTo>
                                      <a:pt x="45" y="162"/>
                                    </a:lnTo>
                                    <a:lnTo>
                                      <a:pt x="45" y="0"/>
                                    </a:lnTo>
                                  </a:path>
                                </a:pathLst>
                              </a:custGeom>
                              <a:noFill/>
                              <a:ln w="3175">
                                <a:solidFill>
                                  <a:srgbClr val="8080FF"/>
                                </a:solidFill>
                                <a:round/>
                                <a:headEnd/>
                                <a:tailEnd/>
                              </a:ln>
                            </p:spPr>
                            <p:txBody>
                              <a:bodyPr/>
                              <a:lstStyle/>
                              <a:p>
                                <a:endParaRPr lang="cs-CZ"/>
                              </a:p>
                            </p:txBody>
                          </p:sp>
                        </p:grpSp>
                        <p:grpSp>
                          <p:nvGrpSpPr>
                            <p:cNvPr id="482" name="Group 134">
                              <a:extLst>
                                <a:ext uri="{FF2B5EF4-FFF2-40B4-BE49-F238E27FC236}">
                                  <a16:creationId xmlns:a16="http://schemas.microsoft.com/office/drawing/2014/main" id="{6EA2088F-A92A-435D-8561-7DA708B8A6D2}"/>
                                </a:ext>
                              </a:extLst>
                            </p:cNvPr>
                            <p:cNvGrpSpPr>
                              <a:grpSpLocks/>
                            </p:cNvGrpSpPr>
                            <p:nvPr/>
                          </p:nvGrpSpPr>
                          <p:grpSpPr bwMode="auto">
                            <a:xfrm>
                              <a:off x="2222" y="1916"/>
                              <a:ext cx="61" cy="23"/>
                              <a:chOff x="2222" y="1916"/>
                              <a:chExt cx="61" cy="23"/>
                            </a:xfrm>
                          </p:grpSpPr>
                          <p:sp>
                            <p:nvSpPr>
                              <p:cNvPr id="483" name="Freeform 135">
                                <a:extLst>
                                  <a:ext uri="{FF2B5EF4-FFF2-40B4-BE49-F238E27FC236}">
                                    <a16:creationId xmlns:a16="http://schemas.microsoft.com/office/drawing/2014/main" id="{32913892-401B-4ABB-8FA4-776EEFEC22C9}"/>
                                  </a:ext>
                                </a:extLst>
                              </p:cNvPr>
                              <p:cNvSpPr>
                                <a:spLocks/>
                              </p:cNvSpPr>
                              <p:nvPr/>
                            </p:nvSpPr>
                            <p:spPr bwMode="auto">
                              <a:xfrm>
                                <a:off x="2244" y="1919"/>
                                <a:ext cx="36" cy="5"/>
                              </a:xfrm>
                              <a:custGeom>
                                <a:avLst/>
                                <a:gdLst>
                                  <a:gd name="T0" fmla="*/ 0 w 179"/>
                                  <a:gd name="T1" fmla="*/ 0 h 24"/>
                                  <a:gd name="T2" fmla="*/ 2 w 179"/>
                                  <a:gd name="T3" fmla="*/ 1 h 24"/>
                                  <a:gd name="T4" fmla="*/ 3 w 179"/>
                                  <a:gd name="T5" fmla="*/ 1 h 24"/>
                                  <a:gd name="T6" fmla="*/ 5 w 179"/>
                                  <a:gd name="T7" fmla="*/ 1 h 24"/>
                                  <a:gd name="T8" fmla="*/ 7 w 179"/>
                                  <a:gd name="T9" fmla="*/ 1 h 24"/>
                                  <a:gd name="T10" fmla="*/ 0 60000 65536"/>
                                  <a:gd name="T11" fmla="*/ 0 60000 65536"/>
                                  <a:gd name="T12" fmla="*/ 0 60000 65536"/>
                                  <a:gd name="T13" fmla="*/ 0 60000 65536"/>
                                  <a:gd name="T14" fmla="*/ 0 60000 65536"/>
                                  <a:gd name="T15" fmla="*/ 0 w 179"/>
                                  <a:gd name="T16" fmla="*/ 0 h 24"/>
                                  <a:gd name="T17" fmla="*/ 179 w 179"/>
                                  <a:gd name="T18" fmla="*/ 24 h 24"/>
                                </a:gdLst>
                                <a:ahLst/>
                                <a:cxnLst>
                                  <a:cxn ang="T10">
                                    <a:pos x="T0" y="T1"/>
                                  </a:cxn>
                                  <a:cxn ang="T11">
                                    <a:pos x="T2" y="T3"/>
                                  </a:cxn>
                                  <a:cxn ang="T12">
                                    <a:pos x="T4" y="T5"/>
                                  </a:cxn>
                                  <a:cxn ang="T13">
                                    <a:pos x="T6" y="T7"/>
                                  </a:cxn>
                                  <a:cxn ang="T14">
                                    <a:pos x="T8" y="T9"/>
                                  </a:cxn>
                                </a:cxnLst>
                                <a:rect l="T15" t="T16" r="T17" b="T18"/>
                                <a:pathLst>
                                  <a:path w="179" h="24">
                                    <a:moveTo>
                                      <a:pt x="0" y="0"/>
                                    </a:moveTo>
                                    <a:lnTo>
                                      <a:pt x="43" y="13"/>
                                    </a:lnTo>
                                    <a:lnTo>
                                      <a:pt x="80" y="21"/>
                                    </a:lnTo>
                                    <a:lnTo>
                                      <a:pt x="124" y="24"/>
                                    </a:lnTo>
                                    <a:lnTo>
                                      <a:pt x="179" y="16"/>
                                    </a:lnTo>
                                  </a:path>
                                </a:pathLst>
                              </a:custGeom>
                              <a:noFill/>
                              <a:ln w="3175">
                                <a:solidFill>
                                  <a:srgbClr val="8080FF"/>
                                </a:solidFill>
                                <a:round/>
                                <a:headEnd/>
                                <a:tailEnd/>
                              </a:ln>
                            </p:spPr>
                            <p:txBody>
                              <a:bodyPr/>
                              <a:lstStyle/>
                              <a:p>
                                <a:endParaRPr lang="cs-CZ"/>
                              </a:p>
                            </p:txBody>
                          </p:sp>
                          <p:sp>
                            <p:nvSpPr>
                              <p:cNvPr id="484" name="Freeform 136">
                                <a:extLst>
                                  <a:ext uri="{FF2B5EF4-FFF2-40B4-BE49-F238E27FC236}">
                                    <a16:creationId xmlns:a16="http://schemas.microsoft.com/office/drawing/2014/main" id="{DB592F26-D20C-409D-B7A5-C1DAA952A2A5}"/>
                                  </a:ext>
                                </a:extLst>
                              </p:cNvPr>
                              <p:cNvSpPr>
                                <a:spLocks/>
                              </p:cNvSpPr>
                              <p:nvPr/>
                            </p:nvSpPr>
                            <p:spPr bwMode="auto">
                              <a:xfrm>
                                <a:off x="2260" y="1916"/>
                                <a:ext cx="7" cy="8"/>
                              </a:xfrm>
                              <a:custGeom>
                                <a:avLst/>
                                <a:gdLst>
                                  <a:gd name="T0" fmla="*/ 0 w 35"/>
                                  <a:gd name="T1" fmla="*/ 0 h 42"/>
                                  <a:gd name="T2" fmla="*/ 1 w 35"/>
                                  <a:gd name="T3" fmla="*/ 1 h 42"/>
                                  <a:gd name="T4" fmla="*/ 1 w 35"/>
                                  <a:gd name="T5" fmla="*/ 2 h 42"/>
                                  <a:gd name="T6" fmla="*/ 0 60000 65536"/>
                                  <a:gd name="T7" fmla="*/ 0 60000 65536"/>
                                  <a:gd name="T8" fmla="*/ 0 60000 65536"/>
                                  <a:gd name="T9" fmla="*/ 0 w 35"/>
                                  <a:gd name="T10" fmla="*/ 0 h 42"/>
                                  <a:gd name="T11" fmla="*/ 35 w 35"/>
                                  <a:gd name="T12" fmla="*/ 42 h 42"/>
                                </a:gdLst>
                                <a:ahLst/>
                                <a:cxnLst>
                                  <a:cxn ang="T6">
                                    <a:pos x="T0" y="T1"/>
                                  </a:cxn>
                                  <a:cxn ang="T7">
                                    <a:pos x="T2" y="T3"/>
                                  </a:cxn>
                                  <a:cxn ang="T8">
                                    <a:pos x="T4" y="T5"/>
                                  </a:cxn>
                                </a:cxnLst>
                                <a:rect l="T9" t="T10" r="T11" b="T12"/>
                                <a:pathLst>
                                  <a:path w="35" h="42">
                                    <a:moveTo>
                                      <a:pt x="0" y="0"/>
                                    </a:moveTo>
                                    <a:lnTo>
                                      <a:pt x="22" y="20"/>
                                    </a:lnTo>
                                    <a:lnTo>
                                      <a:pt x="35" y="42"/>
                                    </a:lnTo>
                                  </a:path>
                                </a:pathLst>
                              </a:custGeom>
                              <a:noFill/>
                              <a:ln w="3175">
                                <a:solidFill>
                                  <a:srgbClr val="8080FF"/>
                                </a:solidFill>
                                <a:round/>
                                <a:headEnd/>
                                <a:tailEnd/>
                              </a:ln>
                            </p:spPr>
                            <p:txBody>
                              <a:bodyPr/>
                              <a:lstStyle/>
                              <a:p>
                                <a:endParaRPr lang="cs-CZ"/>
                              </a:p>
                            </p:txBody>
                          </p:sp>
                          <p:sp>
                            <p:nvSpPr>
                              <p:cNvPr id="485" name="Freeform 137">
                                <a:extLst>
                                  <a:ext uri="{FF2B5EF4-FFF2-40B4-BE49-F238E27FC236}">
                                    <a16:creationId xmlns:a16="http://schemas.microsoft.com/office/drawing/2014/main" id="{157B4FE7-0E0F-4D70-A7C7-5C616DB5A58F}"/>
                                  </a:ext>
                                </a:extLst>
                              </p:cNvPr>
                              <p:cNvSpPr>
                                <a:spLocks/>
                              </p:cNvSpPr>
                              <p:nvPr/>
                            </p:nvSpPr>
                            <p:spPr bwMode="auto">
                              <a:xfrm>
                                <a:off x="2222" y="1932"/>
                                <a:ext cx="44" cy="7"/>
                              </a:xfrm>
                              <a:custGeom>
                                <a:avLst/>
                                <a:gdLst>
                                  <a:gd name="T0" fmla="*/ 0 w 220"/>
                                  <a:gd name="T1" fmla="*/ 0 h 35"/>
                                  <a:gd name="T2" fmla="*/ 2 w 220"/>
                                  <a:gd name="T3" fmla="*/ 0 h 35"/>
                                  <a:gd name="T4" fmla="*/ 5 w 220"/>
                                  <a:gd name="T5" fmla="*/ 1 h 35"/>
                                  <a:gd name="T6" fmla="*/ 7 w 220"/>
                                  <a:gd name="T7" fmla="*/ 1 h 35"/>
                                  <a:gd name="T8" fmla="*/ 9 w 220"/>
                                  <a:gd name="T9" fmla="*/ 1 h 35"/>
                                  <a:gd name="T10" fmla="*/ 0 60000 65536"/>
                                  <a:gd name="T11" fmla="*/ 0 60000 65536"/>
                                  <a:gd name="T12" fmla="*/ 0 60000 65536"/>
                                  <a:gd name="T13" fmla="*/ 0 60000 65536"/>
                                  <a:gd name="T14" fmla="*/ 0 60000 65536"/>
                                  <a:gd name="T15" fmla="*/ 0 w 220"/>
                                  <a:gd name="T16" fmla="*/ 0 h 35"/>
                                  <a:gd name="T17" fmla="*/ 220 w 220"/>
                                  <a:gd name="T18" fmla="*/ 35 h 35"/>
                                </a:gdLst>
                                <a:ahLst/>
                                <a:cxnLst>
                                  <a:cxn ang="T10">
                                    <a:pos x="T0" y="T1"/>
                                  </a:cxn>
                                  <a:cxn ang="T11">
                                    <a:pos x="T2" y="T3"/>
                                  </a:cxn>
                                  <a:cxn ang="T12">
                                    <a:pos x="T4" y="T5"/>
                                  </a:cxn>
                                  <a:cxn ang="T13">
                                    <a:pos x="T6" y="T7"/>
                                  </a:cxn>
                                  <a:cxn ang="T14">
                                    <a:pos x="T8" y="T9"/>
                                  </a:cxn>
                                </a:cxnLst>
                                <a:rect l="T15" t="T16" r="T17" b="T18"/>
                                <a:pathLst>
                                  <a:path w="220" h="35">
                                    <a:moveTo>
                                      <a:pt x="0" y="0"/>
                                    </a:moveTo>
                                    <a:lnTo>
                                      <a:pt x="57" y="9"/>
                                    </a:lnTo>
                                    <a:lnTo>
                                      <a:pt x="115" y="16"/>
                                    </a:lnTo>
                                    <a:lnTo>
                                      <a:pt x="168" y="25"/>
                                    </a:lnTo>
                                    <a:lnTo>
                                      <a:pt x="220" y="35"/>
                                    </a:lnTo>
                                  </a:path>
                                </a:pathLst>
                              </a:custGeom>
                              <a:noFill/>
                              <a:ln w="3175">
                                <a:solidFill>
                                  <a:srgbClr val="8080FF"/>
                                </a:solidFill>
                                <a:round/>
                                <a:headEnd/>
                                <a:tailEnd/>
                              </a:ln>
                            </p:spPr>
                            <p:txBody>
                              <a:bodyPr/>
                              <a:lstStyle/>
                              <a:p>
                                <a:endParaRPr lang="cs-CZ"/>
                              </a:p>
                            </p:txBody>
                          </p:sp>
                          <p:sp>
                            <p:nvSpPr>
                              <p:cNvPr id="486" name="Freeform 138">
                                <a:extLst>
                                  <a:ext uri="{FF2B5EF4-FFF2-40B4-BE49-F238E27FC236}">
                                    <a16:creationId xmlns:a16="http://schemas.microsoft.com/office/drawing/2014/main" id="{18C29A7F-4492-4A03-8AEB-B2F9226999D0}"/>
                                  </a:ext>
                                </a:extLst>
                              </p:cNvPr>
                              <p:cNvSpPr>
                                <a:spLocks/>
                              </p:cNvSpPr>
                              <p:nvPr/>
                            </p:nvSpPr>
                            <p:spPr bwMode="auto">
                              <a:xfrm>
                                <a:off x="2260" y="1931"/>
                                <a:ext cx="14" cy="5"/>
                              </a:xfrm>
                              <a:custGeom>
                                <a:avLst/>
                                <a:gdLst>
                                  <a:gd name="T0" fmla="*/ 0 w 66"/>
                                  <a:gd name="T1" fmla="*/ 0 h 25"/>
                                  <a:gd name="T2" fmla="*/ 1 w 66"/>
                                  <a:gd name="T3" fmla="*/ 0 h 25"/>
                                  <a:gd name="T4" fmla="*/ 2 w 66"/>
                                  <a:gd name="T5" fmla="*/ 0 h 25"/>
                                  <a:gd name="T6" fmla="*/ 3 w 66"/>
                                  <a:gd name="T7" fmla="*/ 1 h 25"/>
                                  <a:gd name="T8" fmla="*/ 0 60000 65536"/>
                                  <a:gd name="T9" fmla="*/ 0 60000 65536"/>
                                  <a:gd name="T10" fmla="*/ 0 60000 65536"/>
                                  <a:gd name="T11" fmla="*/ 0 60000 65536"/>
                                  <a:gd name="T12" fmla="*/ 0 w 66"/>
                                  <a:gd name="T13" fmla="*/ 0 h 25"/>
                                  <a:gd name="T14" fmla="*/ 66 w 66"/>
                                  <a:gd name="T15" fmla="*/ 25 h 25"/>
                                </a:gdLst>
                                <a:ahLst/>
                                <a:cxnLst>
                                  <a:cxn ang="T8">
                                    <a:pos x="T0" y="T1"/>
                                  </a:cxn>
                                  <a:cxn ang="T9">
                                    <a:pos x="T2" y="T3"/>
                                  </a:cxn>
                                  <a:cxn ang="T10">
                                    <a:pos x="T4" y="T5"/>
                                  </a:cxn>
                                  <a:cxn ang="T11">
                                    <a:pos x="T6" y="T7"/>
                                  </a:cxn>
                                </a:cxnLst>
                                <a:rect l="T12" t="T13" r="T14" b="T15"/>
                                <a:pathLst>
                                  <a:path w="66" h="25">
                                    <a:moveTo>
                                      <a:pt x="0" y="0"/>
                                    </a:moveTo>
                                    <a:lnTo>
                                      <a:pt x="31" y="2"/>
                                    </a:lnTo>
                                    <a:lnTo>
                                      <a:pt x="50" y="8"/>
                                    </a:lnTo>
                                    <a:lnTo>
                                      <a:pt x="66" y="25"/>
                                    </a:lnTo>
                                  </a:path>
                                </a:pathLst>
                              </a:custGeom>
                              <a:noFill/>
                              <a:ln w="3175">
                                <a:solidFill>
                                  <a:srgbClr val="8080FF"/>
                                </a:solidFill>
                                <a:round/>
                                <a:headEnd/>
                                <a:tailEnd/>
                              </a:ln>
                            </p:spPr>
                            <p:txBody>
                              <a:bodyPr/>
                              <a:lstStyle/>
                              <a:p>
                                <a:endParaRPr lang="cs-CZ"/>
                              </a:p>
                            </p:txBody>
                          </p:sp>
                          <p:sp>
                            <p:nvSpPr>
                              <p:cNvPr id="487" name="Line 139">
                                <a:extLst>
                                  <a:ext uri="{FF2B5EF4-FFF2-40B4-BE49-F238E27FC236}">
                                    <a16:creationId xmlns:a16="http://schemas.microsoft.com/office/drawing/2014/main" id="{53D20561-8A0B-464D-B1C6-B35374B2D248}"/>
                                  </a:ext>
                                </a:extLst>
                              </p:cNvPr>
                              <p:cNvSpPr>
                                <a:spLocks noChangeShapeType="1"/>
                              </p:cNvSpPr>
                              <p:nvPr/>
                            </p:nvSpPr>
                            <p:spPr bwMode="auto">
                              <a:xfrm>
                                <a:off x="2278" y="1929"/>
                                <a:ext cx="5" cy="10"/>
                              </a:xfrm>
                              <a:prstGeom prst="line">
                                <a:avLst/>
                              </a:prstGeom>
                              <a:noFill/>
                              <a:ln w="3175">
                                <a:solidFill>
                                  <a:srgbClr val="8080FF"/>
                                </a:solidFill>
                                <a:round/>
                                <a:headEnd/>
                                <a:tailEnd/>
                              </a:ln>
                            </p:spPr>
                            <p:txBody>
                              <a:bodyPr/>
                              <a:lstStyle/>
                              <a:p>
                                <a:endParaRPr lang="cs-CZ"/>
                              </a:p>
                            </p:txBody>
                          </p:sp>
                        </p:grpSp>
                      </p:grpSp>
                      <p:grpSp>
                        <p:nvGrpSpPr>
                          <p:cNvPr id="474" name="Group 140">
                            <a:extLst>
                              <a:ext uri="{FF2B5EF4-FFF2-40B4-BE49-F238E27FC236}">
                                <a16:creationId xmlns:a16="http://schemas.microsoft.com/office/drawing/2014/main" id="{DA627C2F-4DC2-4E75-A455-64061F1BE9A8}"/>
                              </a:ext>
                            </a:extLst>
                          </p:cNvPr>
                          <p:cNvGrpSpPr>
                            <a:grpSpLocks/>
                          </p:cNvGrpSpPr>
                          <p:nvPr/>
                        </p:nvGrpSpPr>
                        <p:grpSpPr bwMode="auto">
                          <a:xfrm>
                            <a:off x="2151" y="1787"/>
                            <a:ext cx="187" cy="152"/>
                            <a:chOff x="2151" y="1787"/>
                            <a:chExt cx="187" cy="152"/>
                          </a:xfrm>
                        </p:grpSpPr>
                        <p:grpSp>
                          <p:nvGrpSpPr>
                            <p:cNvPr id="475" name="Group 141">
                              <a:extLst>
                                <a:ext uri="{FF2B5EF4-FFF2-40B4-BE49-F238E27FC236}">
                                  <a16:creationId xmlns:a16="http://schemas.microsoft.com/office/drawing/2014/main" id="{014E7BB3-EC9E-445B-8FF8-5835400941E7}"/>
                                </a:ext>
                              </a:extLst>
                            </p:cNvPr>
                            <p:cNvGrpSpPr>
                              <a:grpSpLocks/>
                            </p:cNvGrpSpPr>
                            <p:nvPr/>
                          </p:nvGrpSpPr>
                          <p:grpSpPr bwMode="auto">
                            <a:xfrm>
                              <a:off x="2162" y="1796"/>
                              <a:ext cx="176" cy="143"/>
                              <a:chOff x="2162" y="1796"/>
                              <a:chExt cx="176" cy="143"/>
                            </a:xfrm>
                          </p:grpSpPr>
                          <p:sp>
                            <p:nvSpPr>
                              <p:cNvPr id="479" name="Freeform 142">
                                <a:extLst>
                                  <a:ext uri="{FF2B5EF4-FFF2-40B4-BE49-F238E27FC236}">
                                    <a16:creationId xmlns:a16="http://schemas.microsoft.com/office/drawing/2014/main" id="{269EF34F-3824-472E-AF5A-16A327872B47}"/>
                                  </a:ext>
                                </a:extLst>
                              </p:cNvPr>
                              <p:cNvSpPr>
                                <a:spLocks/>
                              </p:cNvSpPr>
                              <p:nvPr/>
                            </p:nvSpPr>
                            <p:spPr bwMode="auto">
                              <a:xfrm>
                                <a:off x="2162" y="1796"/>
                                <a:ext cx="176" cy="114"/>
                              </a:xfrm>
                              <a:custGeom>
                                <a:avLst/>
                                <a:gdLst>
                                  <a:gd name="T0" fmla="*/ 0 w 877"/>
                                  <a:gd name="T1" fmla="*/ 0 h 567"/>
                                  <a:gd name="T2" fmla="*/ 1 w 877"/>
                                  <a:gd name="T3" fmla="*/ 1 h 567"/>
                                  <a:gd name="T4" fmla="*/ 3 w 877"/>
                                  <a:gd name="T5" fmla="*/ 1 h 567"/>
                                  <a:gd name="T6" fmla="*/ 4 w 877"/>
                                  <a:gd name="T7" fmla="*/ 1 h 567"/>
                                  <a:gd name="T8" fmla="*/ 6 w 877"/>
                                  <a:gd name="T9" fmla="*/ 1 h 567"/>
                                  <a:gd name="T10" fmla="*/ 7 w 877"/>
                                  <a:gd name="T11" fmla="*/ 1 h 567"/>
                                  <a:gd name="T12" fmla="*/ 9 w 877"/>
                                  <a:gd name="T13" fmla="*/ 2 h 567"/>
                                  <a:gd name="T14" fmla="*/ 10 w 877"/>
                                  <a:gd name="T15" fmla="*/ 2 h 567"/>
                                  <a:gd name="T16" fmla="*/ 11 w 877"/>
                                  <a:gd name="T17" fmla="*/ 3 h 567"/>
                                  <a:gd name="T18" fmla="*/ 12 w 877"/>
                                  <a:gd name="T19" fmla="*/ 4 h 567"/>
                                  <a:gd name="T20" fmla="*/ 14 w 877"/>
                                  <a:gd name="T21" fmla="*/ 6 h 567"/>
                                  <a:gd name="T22" fmla="*/ 15 w 877"/>
                                  <a:gd name="T23" fmla="*/ 7 h 567"/>
                                  <a:gd name="T24" fmla="*/ 17 w 877"/>
                                  <a:gd name="T25" fmla="*/ 9 h 567"/>
                                  <a:gd name="T26" fmla="*/ 19 w 877"/>
                                  <a:gd name="T27" fmla="*/ 11 h 567"/>
                                  <a:gd name="T28" fmla="*/ 21 w 877"/>
                                  <a:gd name="T29" fmla="*/ 13 h 567"/>
                                  <a:gd name="T30" fmla="*/ 23 w 877"/>
                                  <a:gd name="T31" fmla="*/ 15 h 567"/>
                                  <a:gd name="T32" fmla="*/ 25 w 877"/>
                                  <a:gd name="T33" fmla="*/ 17 h 567"/>
                                  <a:gd name="T34" fmla="*/ 27 w 877"/>
                                  <a:gd name="T35" fmla="*/ 18 h 567"/>
                                  <a:gd name="T36" fmla="*/ 28 w 877"/>
                                  <a:gd name="T37" fmla="*/ 20 h 567"/>
                                  <a:gd name="T38" fmla="*/ 30 w 877"/>
                                  <a:gd name="T39" fmla="*/ 21 h 567"/>
                                  <a:gd name="T40" fmla="*/ 32 w 877"/>
                                  <a:gd name="T41" fmla="*/ 22 h 567"/>
                                  <a:gd name="T42" fmla="*/ 33 w 877"/>
                                  <a:gd name="T43" fmla="*/ 23 h 567"/>
                                  <a:gd name="T44" fmla="*/ 34 w 877"/>
                                  <a:gd name="T45" fmla="*/ 23 h 567"/>
                                  <a:gd name="T46" fmla="*/ 34 w 877"/>
                                  <a:gd name="T47" fmla="*/ 23 h 567"/>
                                  <a:gd name="T48" fmla="*/ 35 w 877"/>
                                  <a:gd name="T49" fmla="*/ 22 h 567"/>
                                  <a:gd name="T50" fmla="*/ 35 w 877"/>
                                  <a:gd name="T51" fmla="*/ 22 h 567"/>
                                  <a:gd name="T52" fmla="*/ 35 w 877"/>
                                  <a:gd name="T53" fmla="*/ 20 h 567"/>
                                  <a:gd name="T54" fmla="*/ 35 w 877"/>
                                  <a:gd name="T55" fmla="*/ 18 h 56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77"/>
                                  <a:gd name="T85" fmla="*/ 0 h 567"/>
                                  <a:gd name="T86" fmla="*/ 877 w 877"/>
                                  <a:gd name="T87" fmla="*/ 567 h 56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77" h="567">
                                    <a:moveTo>
                                      <a:pt x="0" y="0"/>
                                    </a:moveTo>
                                    <a:lnTo>
                                      <a:pt x="35" y="15"/>
                                    </a:lnTo>
                                    <a:lnTo>
                                      <a:pt x="69" y="25"/>
                                    </a:lnTo>
                                    <a:lnTo>
                                      <a:pt x="109" y="31"/>
                                    </a:lnTo>
                                    <a:lnTo>
                                      <a:pt x="142" y="31"/>
                                    </a:lnTo>
                                    <a:lnTo>
                                      <a:pt x="185" y="34"/>
                                    </a:lnTo>
                                    <a:lnTo>
                                      <a:pt x="215" y="43"/>
                                    </a:lnTo>
                                    <a:lnTo>
                                      <a:pt x="244" y="54"/>
                                    </a:lnTo>
                                    <a:lnTo>
                                      <a:pt x="276" y="76"/>
                                    </a:lnTo>
                                    <a:lnTo>
                                      <a:pt x="308" y="103"/>
                                    </a:lnTo>
                                    <a:lnTo>
                                      <a:pt x="350" y="140"/>
                                    </a:lnTo>
                                    <a:lnTo>
                                      <a:pt x="381" y="167"/>
                                    </a:lnTo>
                                    <a:lnTo>
                                      <a:pt x="429" y="217"/>
                                    </a:lnTo>
                                    <a:lnTo>
                                      <a:pt x="481" y="267"/>
                                    </a:lnTo>
                                    <a:lnTo>
                                      <a:pt x="524" y="312"/>
                                    </a:lnTo>
                                    <a:lnTo>
                                      <a:pt x="571" y="364"/>
                                    </a:lnTo>
                                    <a:lnTo>
                                      <a:pt x="621" y="418"/>
                                    </a:lnTo>
                                    <a:lnTo>
                                      <a:pt x="664" y="458"/>
                                    </a:lnTo>
                                    <a:lnTo>
                                      <a:pt x="707" y="496"/>
                                    </a:lnTo>
                                    <a:lnTo>
                                      <a:pt x="744" y="520"/>
                                    </a:lnTo>
                                    <a:lnTo>
                                      <a:pt x="782" y="540"/>
                                    </a:lnTo>
                                    <a:lnTo>
                                      <a:pt x="812" y="560"/>
                                    </a:lnTo>
                                    <a:lnTo>
                                      <a:pt x="833" y="567"/>
                                    </a:lnTo>
                                    <a:lnTo>
                                      <a:pt x="851" y="563"/>
                                    </a:lnTo>
                                    <a:lnTo>
                                      <a:pt x="867" y="552"/>
                                    </a:lnTo>
                                    <a:lnTo>
                                      <a:pt x="876" y="532"/>
                                    </a:lnTo>
                                    <a:lnTo>
                                      <a:pt x="877" y="492"/>
                                    </a:lnTo>
                                    <a:lnTo>
                                      <a:pt x="873" y="452"/>
                                    </a:lnTo>
                                  </a:path>
                                </a:pathLst>
                              </a:custGeom>
                              <a:noFill/>
                              <a:ln w="11113">
                                <a:solidFill>
                                  <a:srgbClr val="8080FF"/>
                                </a:solidFill>
                                <a:round/>
                                <a:headEnd/>
                                <a:tailEnd/>
                              </a:ln>
                            </p:spPr>
                            <p:txBody>
                              <a:bodyPr/>
                              <a:lstStyle/>
                              <a:p>
                                <a:endParaRPr lang="cs-CZ"/>
                              </a:p>
                            </p:txBody>
                          </p:sp>
                          <p:sp>
                            <p:nvSpPr>
                              <p:cNvPr id="480" name="Freeform 143">
                                <a:extLst>
                                  <a:ext uri="{FF2B5EF4-FFF2-40B4-BE49-F238E27FC236}">
                                    <a16:creationId xmlns:a16="http://schemas.microsoft.com/office/drawing/2014/main" id="{D1725FED-16B4-4C5B-BBE0-34DF8D47E70F}"/>
                                  </a:ext>
                                </a:extLst>
                              </p:cNvPr>
                              <p:cNvSpPr>
                                <a:spLocks/>
                              </p:cNvSpPr>
                              <p:nvPr/>
                            </p:nvSpPr>
                            <p:spPr bwMode="auto">
                              <a:xfrm>
                                <a:off x="2190" y="1802"/>
                                <a:ext cx="99" cy="137"/>
                              </a:xfrm>
                              <a:custGeom>
                                <a:avLst/>
                                <a:gdLst>
                                  <a:gd name="T0" fmla="*/ 0 w 494"/>
                                  <a:gd name="T1" fmla="*/ 0 h 685"/>
                                  <a:gd name="T2" fmla="*/ 1 w 494"/>
                                  <a:gd name="T3" fmla="*/ 2 h 685"/>
                                  <a:gd name="T4" fmla="*/ 1 w 494"/>
                                  <a:gd name="T5" fmla="*/ 5 h 685"/>
                                  <a:gd name="T6" fmla="*/ 2 w 494"/>
                                  <a:gd name="T7" fmla="*/ 6 h 685"/>
                                  <a:gd name="T8" fmla="*/ 3 w 494"/>
                                  <a:gd name="T9" fmla="*/ 8 h 685"/>
                                  <a:gd name="T10" fmla="*/ 5 w 494"/>
                                  <a:gd name="T11" fmla="*/ 10 h 685"/>
                                  <a:gd name="T12" fmla="*/ 6 w 494"/>
                                  <a:gd name="T13" fmla="*/ 12 h 685"/>
                                  <a:gd name="T14" fmla="*/ 7 w 494"/>
                                  <a:gd name="T15" fmla="*/ 14 h 685"/>
                                  <a:gd name="T16" fmla="*/ 9 w 494"/>
                                  <a:gd name="T17" fmla="*/ 16 h 685"/>
                                  <a:gd name="T18" fmla="*/ 10 w 494"/>
                                  <a:gd name="T19" fmla="*/ 17 h 685"/>
                                  <a:gd name="T20" fmla="*/ 11 w 494"/>
                                  <a:gd name="T21" fmla="*/ 18 h 685"/>
                                  <a:gd name="T22" fmla="*/ 12 w 494"/>
                                  <a:gd name="T23" fmla="*/ 19 h 685"/>
                                  <a:gd name="T24" fmla="*/ 13 w 494"/>
                                  <a:gd name="T25" fmla="*/ 20 h 685"/>
                                  <a:gd name="T26" fmla="*/ 14 w 494"/>
                                  <a:gd name="T27" fmla="*/ 21 h 685"/>
                                  <a:gd name="T28" fmla="*/ 15 w 494"/>
                                  <a:gd name="T29" fmla="*/ 22 h 685"/>
                                  <a:gd name="T30" fmla="*/ 16 w 494"/>
                                  <a:gd name="T31" fmla="*/ 23 h 685"/>
                                  <a:gd name="T32" fmla="*/ 17 w 494"/>
                                  <a:gd name="T33" fmla="*/ 23 h 685"/>
                                  <a:gd name="T34" fmla="*/ 19 w 494"/>
                                  <a:gd name="T35" fmla="*/ 24 h 685"/>
                                  <a:gd name="T36" fmla="*/ 19 w 494"/>
                                  <a:gd name="T37" fmla="*/ 25 h 685"/>
                                  <a:gd name="T38" fmla="*/ 20 w 494"/>
                                  <a:gd name="T39" fmla="*/ 26 h 685"/>
                                  <a:gd name="T40" fmla="*/ 20 w 494"/>
                                  <a:gd name="T41" fmla="*/ 27 h 685"/>
                                  <a:gd name="T42" fmla="*/ 19 w 494"/>
                                  <a:gd name="T43" fmla="*/ 27 h 685"/>
                                  <a:gd name="T44" fmla="*/ 18 w 494"/>
                                  <a:gd name="T45" fmla="*/ 27 h 685"/>
                                  <a:gd name="T46" fmla="*/ 17 w 494"/>
                                  <a:gd name="T47" fmla="*/ 27 h 685"/>
                                  <a:gd name="T48" fmla="*/ 15 w 494"/>
                                  <a:gd name="T49" fmla="*/ 27 h 68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4"/>
                                  <a:gd name="T76" fmla="*/ 0 h 685"/>
                                  <a:gd name="T77" fmla="*/ 494 w 494"/>
                                  <a:gd name="T78" fmla="*/ 685 h 68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4" h="685">
                                    <a:moveTo>
                                      <a:pt x="0" y="0"/>
                                    </a:moveTo>
                                    <a:lnTo>
                                      <a:pt x="18" y="59"/>
                                    </a:lnTo>
                                    <a:lnTo>
                                      <a:pt x="37" y="116"/>
                                    </a:lnTo>
                                    <a:lnTo>
                                      <a:pt x="55" y="155"/>
                                    </a:lnTo>
                                    <a:lnTo>
                                      <a:pt x="82" y="202"/>
                                    </a:lnTo>
                                    <a:lnTo>
                                      <a:pt x="119" y="256"/>
                                    </a:lnTo>
                                    <a:lnTo>
                                      <a:pt x="150" y="299"/>
                                    </a:lnTo>
                                    <a:lnTo>
                                      <a:pt x="182" y="344"/>
                                    </a:lnTo>
                                    <a:lnTo>
                                      <a:pt x="219" y="397"/>
                                    </a:lnTo>
                                    <a:lnTo>
                                      <a:pt x="244" y="431"/>
                                    </a:lnTo>
                                    <a:lnTo>
                                      <a:pt x="268" y="450"/>
                                    </a:lnTo>
                                    <a:lnTo>
                                      <a:pt x="299" y="471"/>
                                    </a:lnTo>
                                    <a:lnTo>
                                      <a:pt x="322" y="489"/>
                                    </a:lnTo>
                                    <a:lnTo>
                                      <a:pt x="345" y="516"/>
                                    </a:lnTo>
                                    <a:lnTo>
                                      <a:pt x="376" y="541"/>
                                    </a:lnTo>
                                    <a:lnTo>
                                      <a:pt x="406" y="565"/>
                                    </a:lnTo>
                                    <a:lnTo>
                                      <a:pt x="435" y="584"/>
                                    </a:lnTo>
                                    <a:lnTo>
                                      <a:pt x="465" y="608"/>
                                    </a:lnTo>
                                    <a:lnTo>
                                      <a:pt x="485" y="627"/>
                                    </a:lnTo>
                                    <a:lnTo>
                                      <a:pt x="494" y="645"/>
                                    </a:lnTo>
                                    <a:lnTo>
                                      <a:pt x="491" y="669"/>
                                    </a:lnTo>
                                    <a:lnTo>
                                      <a:pt x="479" y="675"/>
                                    </a:lnTo>
                                    <a:lnTo>
                                      <a:pt x="449" y="682"/>
                                    </a:lnTo>
                                    <a:lnTo>
                                      <a:pt x="420" y="685"/>
                                    </a:lnTo>
                                    <a:lnTo>
                                      <a:pt x="385" y="684"/>
                                    </a:lnTo>
                                  </a:path>
                                </a:pathLst>
                              </a:custGeom>
                              <a:noFill/>
                              <a:ln w="11113">
                                <a:solidFill>
                                  <a:srgbClr val="8080FF"/>
                                </a:solidFill>
                                <a:round/>
                                <a:headEnd/>
                                <a:tailEnd/>
                              </a:ln>
                            </p:spPr>
                            <p:txBody>
                              <a:bodyPr/>
                              <a:lstStyle/>
                              <a:p>
                                <a:endParaRPr lang="cs-CZ"/>
                              </a:p>
                            </p:txBody>
                          </p:sp>
                        </p:grpSp>
                        <p:grpSp>
                          <p:nvGrpSpPr>
                            <p:cNvPr id="476" name="Group 144">
                              <a:extLst>
                                <a:ext uri="{FF2B5EF4-FFF2-40B4-BE49-F238E27FC236}">
                                  <a16:creationId xmlns:a16="http://schemas.microsoft.com/office/drawing/2014/main" id="{34EF8771-FE85-48E7-B11D-6B13DABDEE80}"/>
                                </a:ext>
                              </a:extLst>
                            </p:cNvPr>
                            <p:cNvGrpSpPr>
                              <a:grpSpLocks/>
                            </p:cNvGrpSpPr>
                            <p:nvPr/>
                          </p:nvGrpSpPr>
                          <p:grpSpPr bwMode="auto">
                            <a:xfrm>
                              <a:off x="2151" y="1787"/>
                              <a:ext cx="15" cy="16"/>
                              <a:chOff x="2151" y="1787"/>
                              <a:chExt cx="15" cy="16"/>
                            </a:xfrm>
                          </p:grpSpPr>
                          <p:sp>
                            <p:nvSpPr>
                              <p:cNvPr id="477" name="Oval 145">
                                <a:extLst>
                                  <a:ext uri="{FF2B5EF4-FFF2-40B4-BE49-F238E27FC236}">
                                    <a16:creationId xmlns:a16="http://schemas.microsoft.com/office/drawing/2014/main" id="{F6CC27F8-39EC-494D-B3D7-825330C29577}"/>
                                  </a:ext>
                                </a:extLst>
                              </p:cNvPr>
                              <p:cNvSpPr>
                                <a:spLocks noChangeArrowheads="1"/>
                              </p:cNvSpPr>
                              <p:nvPr/>
                            </p:nvSpPr>
                            <p:spPr bwMode="auto">
                              <a:xfrm>
                                <a:off x="2151" y="1787"/>
                                <a:ext cx="15" cy="16"/>
                              </a:xfrm>
                              <a:prstGeom prst="ellipse">
                                <a:avLst/>
                              </a:prstGeom>
                              <a:solidFill>
                                <a:srgbClr val="8080FF"/>
                              </a:solidFill>
                              <a:ln w="9525">
                                <a:noFill/>
                                <a:round/>
                                <a:headEnd/>
                                <a:tailEnd/>
                              </a:ln>
                            </p:spPr>
                            <p:txBody>
                              <a:bodyPr/>
                              <a:lstStyle/>
                              <a:p>
                                <a:endParaRPr lang="en-US"/>
                              </a:p>
                            </p:txBody>
                          </p:sp>
                          <p:sp>
                            <p:nvSpPr>
                              <p:cNvPr id="478" name="Oval 146">
                                <a:extLst>
                                  <a:ext uri="{FF2B5EF4-FFF2-40B4-BE49-F238E27FC236}">
                                    <a16:creationId xmlns:a16="http://schemas.microsoft.com/office/drawing/2014/main" id="{873F19FE-F830-47B9-8D57-AD8FF4952B43}"/>
                                  </a:ext>
                                </a:extLst>
                              </p:cNvPr>
                              <p:cNvSpPr>
                                <a:spLocks noChangeArrowheads="1"/>
                              </p:cNvSpPr>
                              <p:nvPr/>
                            </p:nvSpPr>
                            <p:spPr bwMode="auto">
                              <a:xfrm>
                                <a:off x="2153" y="1790"/>
                                <a:ext cx="9" cy="9"/>
                              </a:xfrm>
                              <a:prstGeom prst="ellipse">
                                <a:avLst/>
                              </a:prstGeom>
                              <a:solidFill>
                                <a:srgbClr val="400040"/>
                              </a:solidFill>
                              <a:ln w="9525">
                                <a:noFill/>
                                <a:round/>
                                <a:headEnd/>
                                <a:tailEnd/>
                              </a:ln>
                            </p:spPr>
                            <p:txBody>
                              <a:bodyPr/>
                              <a:lstStyle/>
                              <a:p>
                                <a:endParaRPr lang="en-US"/>
                              </a:p>
                            </p:txBody>
                          </p:sp>
                        </p:grpSp>
                      </p:grpSp>
                    </p:grpSp>
                  </p:grpSp>
                </p:grpSp>
                <p:grpSp>
                  <p:nvGrpSpPr>
                    <p:cNvPr id="434" name="Group 147">
                      <a:extLst>
                        <a:ext uri="{FF2B5EF4-FFF2-40B4-BE49-F238E27FC236}">
                          <a16:creationId xmlns:a16="http://schemas.microsoft.com/office/drawing/2014/main" id="{02CC24E7-98CC-461E-BB23-A4027F2C23BC}"/>
                        </a:ext>
                      </a:extLst>
                    </p:cNvPr>
                    <p:cNvGrpSpPr>
                      <a:grpSpLocks/>
                    </p:cNvGrpSpPr>
                    <p:nvPr/>
                  </p:nvGrpSpPr>
                  <p:grpSpPr bwMode="auto">
                    <a:xfrm>
                      <a:off x="2012" y="1522"/>
                      <a:ext cx="275" cy="207"/>
                      <a:chOff x="2012" y="1522"/>
                      <a:chExt cx="275" cy="207"/>
                    </a:xfrm>
                  </p:grpSpPr>
                  <p:grpSp>
                    <p:nvGrpSpPr>
                      <p:cNvPr id="435" name="Group 148">
                        <a:extLst>
                          <a:ext uri="{FF2B5EF4-FFF2-40B4-BE49-F238E27FC236}">
                            <a16:creationId xmlns:a16="http://schemas.microsoft.com/office/drawing/2014/main" id="{12A6862B-8DC2-4BD5-AD29-E09050AEF070}"/>
                          </a:ext>
                        </a:extLst>
                      </p:cNvPr>
                      <p:cNvGrpSpPr>
                        <a:grpSpLocks/>
                      </p:cNvGrpSpPr>
                      <p:nvPr/>
                    </p:nvGrpSpPr>
                    <p:grpSpPr bwMode="auto">
                      <a:xfrm>
                        <a:off x="2012" y="1522"/>
                        <a:ext cx="208" cy="183"/>
                        <a:chOff x="2012" y="1522"/>
                        <a:chExt cx="208" cy="183"/>
                      </a:xfrm>
                    </p:grpSpPr>
                    <p:grpSp>
                      <p:nvGrpSpPr>
                        <p:cNvPr id="447" name="Group 149">
                          <a:extLst>
                            <a:ext uri="{FF2B5EF4-FFF2-40B4-BE49-F238E27FC236}">
                              <a16:creationId xmlns:a16="http://schemas.microsoft.com/office/drawing/2014/main" id="{CC81D638-DD04-484D-9477-3D164D175663}"/>
                            </a:ext>
                          </a:extLst>
                        </p:cNvPr>
                        <p:cNvGrpSpPr>
                          <a:grpSpLocks/>
                        </p:cNvGrpSpPr>
                        <p:nvPr/>
                      </p:nvGrpSpPr>
                      <p:grpSpPr bwMode="auto">
                        <a:xfrm>
                          <a:off x="2012" y="1558"/>
                          <a:ext cx="208" cy="53"/>
                          <a:chOff x="2012" y="1558"/>
                          <a:chExt cx="208" cy="53"/>
                        </a:xfrm>
                      </p:grpSpPr>
                      <p:grpSp>
                        <p:nvGrpSpPr>
                          <p:cNvPr id="459" name="Group 150">
                            <a:extLst>
                              <a:ext uri="{FF2B5EF4-FFF2-40B4-BE49-F238E27FC236}">
                                <a16:creationId xmlns:a16="http://schemas.microsoft.com/office/drawing/2014/main" id="{95258C97-AE0F-42D3-909E-67A12A398F09}"/>
                              </a:ext>
                            </a:extLst>
                          </p:cNvPr>
                          <p:cNvGrpSpPr>
                            <a:grpSpLocks/>
                          </p:cNvGrpSpPr>
                          <p:nvPr/>
                        </p:nvGrpSpPr>
                        <p:grpSpPr bwMode="auto">
                          <a:xfrm>
                            <a:off x="2015" y="1558"/>
                            <a:ext cx="205" cy="53"/>
                            <a:chOff x="2015" y="1558"/>
                            <a:chExt cx="205" cy="53"/>
                          </a:xfrm>
                        </p:grpSpPr>
                        <p:sp>
                          <p:nvSpPr>
                            <p:cNvPr id="463" name="Freeform 151">
                              <a:extLst>
                                <a:ext uri="{FF2B5EF4-FFF2-40B4-BE49-F238E27FC236}">
                                  <a16:creationId xmlns:a16="http://schemas.microsoft.com/office/drawing/2014/main" id="{813351EE-FBA6-474C-BFA3-6C316E84ACD4}"/>
                                </a:ext>
                              </a:extLst>
                            </p:cNvPr>
                            <p:cNvSpPr>
                              <a:spLocks/>
                            </p:cNvSpPr>
                            <p:nvPr/>
                          </p:nvSpPr>
                          <p:spPr bwMode="auto">
                            <a:xfrm>
                              <a:off x="2015" y="1558"/>
                              <a:ext cx="204" cy="53"/>
                            </a:xfrm>
                            <a:custGeom>
                              <a:avLst/>
                              <a:gdLst>
                                <a:gd name="T0" fmla="*/ 41 w 1020"/>
                                <a:gd name="T1" fmla="*/ 4 h 265"/>
                                <a:gd name="T2" fmla="*/ 39 w 1020"/>
                                <a:gd name="T3" fmla="*/ 4 h 265"/>
                                <a:gd name="T4" fmla="*/ 37 w 1020"/>
                                <a:gd name="T5" fmla="*/ 4 h 265"/>
                                <a:gd name="T6" fmla="*/ 34 w 1020"/>
                                <a:gd name="T7" fmla="*/ 3 h 265"/>
                                <a:gd name="T8" fmla="*/ 31 w 1020"/>
                                <a:gd name="T9" fmla="*/ 3 h 265"/>
                                <a:gd name="T10" fmla="*/ 28 w 1020"/>
                                <a:gd name="T11" fmla="*/ 2 h 265"/>
                                <a:gd name="T12" fmla="*/ 26 w 1020"/>
                                <a:gd name="T13" fmla="*/ 2 h 265"/>
                                <a:gd name="T14" fmla="*/ 24 w 1020"/>
                                <a:gd name="T15" fmla="*/ 1 h 265"/>
                                <a:gd name="T16" fmla="*/ 22 w 1020"/>
                                <a:gd name="T17" fmla="*/ 1 h 265"/>
                                <a:gd name="T18" fmla="*/ 19 w 1020"/>
                                <a:gd name="T19" fmla="*/ 1 h 265"/>
                                <a:gd name="T20" fmla="*/ 17 w 1020"/>
                                <a:gd name="T21" fmla="*/ 0 h 265"/>
                                <a:gd name="T22" fmla="*/ 15 w 1020"/>
                                <a:gd name="T23" fmla="*/ 0 h 265"/>
                                <a:gd name="T24" fmla="*/ 13 w 1020"/>
                                <a:gd name="T25" fmla="*/ 0 h 265"/>
                                <a:gd name="T26" fmla="*/ 11 w 1020"/>
                                <a:gd name="T27" fmla="*/ 0 h 265"/>
                                <a:gd name="T28" fmla="*/ 9 w 1020"/>
                                <a:gd name="T29" fmla="*/ 1 h 265"/>
                                <a:gd name="T30" fmla="*/ 7 w 1020"/>
                                <a:gd name="T31" fmla="*/ 1 h 265"/>
                                <a:gd name="T32" fmla="*/ 5 w 1020"/>
                                <a:gd name="T33" fmla="*/ 2 h 265"/>
                                <a:gd name="T34" fmla="*/ 4 w 1020"/>
                                <a:gd name="T35" fmla="*/ 2 h 265"/>
                                <a:gd name="T36" fmla="*/ 2 w 1020"/>
                                <a:gd name="T37" fmla="*/ 3 h 265"/>
                                <a:gd name="T38" fmla="*/ 1 w 1020"/>
                                <a:gd name="T39" fmla="*/ 4 h 265"/>
                                <a:gd name="T40" fmla="*/ 0 w 1020"/>
                                <a:gd name="T41" fmla="*/ 5 h 265"/>
                                <a:gd name="T42" fmla="*/ 3 w 1020"/>
                                <a:gd name="T43" fmla="*/ 11 h 265"/>
                                <a:gd name="T44" fmla="*/ 4 w 1020"/>
                                <a:gd name="T45" fmla="*/ 10 h 265"/>
                                <a:gd name="T46" fmla="*/ 6 w 1020"/>
                                <a:gd name="T47" fmla="*/ 9 h 265"/>
                                <a:gd name="T48" fmla="*/ 7 w 1020"/>
                                <a:gd name="T49" fmla="*/ 9 h 265"/>
                                <a:gd name="T50" fmla="*/ 8 w 1020"/>
                                <a:gd name="T51" fmla="*/ 9 h 265"/>
                                <a:gd name="T52" fmla="*/ 10 w 1020"/>
                                <a:gd name="T53" fmla="*/ 8 h 265"/>
                                <a:gd name="T54" fmla="*/ 11 w 1020"/>
                                <a:gd name="T55" fmla="*/ 8 h 265"/>
                                <a:gd name="T56" fmla="*/ 13 w 1020"/>
                                <a:gd name="T57" fmla="*/ 8 h 265"/>
                                <a:gd name="T58" fmla="*/ 16 w 1020"/>
                                <a:gd name="T59" fmla="*/ 8 h 265"/>
                                <a:gd name="T60" fmla="*/ 19 w 1020"/>
                                <a:gd name="T61" fmla="*/ 8 h 265"/>
                                <a:gd name="T62" fmla="*/ 21 w 1020"/>
                                <a:gd name="T63" fmla="*/ 8 h 265"/>
                                <a:gd name="T64" fmla="*/ 23 w 1020"/>
                                <a:gd name="T65" fmla="*/ 8 h 265"/>
                                <a:gd name="T66" fmla="*/ 25 w 1020"/>
                                <a:gd name="T67" fmla="*/ 8 h 265"/>
                                <a:gd name="T68" fmla="*/ 41 w 1020"/>
                                <a:gd name="T69" fmla="*/ 4 h 26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20"/>
                                <a:gd name="T106" fmla="*/ 0 h 265"/>
                                <a:gd name="T107" fmla="*/ 1020 w 1020"/>
                                <a:gd name="T108" fmla="*/ 265 h 26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20" h="265">
                                  <a:moveTo>
                                    <a:pt x="1020" y="106"/>
                                  </a:moveTo>
                                  <a:lnTo>
                                    <a:pt x="970" y="100"/>
                                  </a:lnTo>
                                  <a:lnTo>
                                    <a:pt x="913" y="94"/>
                                  </a:lnTo>
                                  <a:lnTo>
                                    <a:pt x="851" y="82"/>
                                  </a:lnTo>
                                  <a:lnTo>
                                    <a:pt x="781" y="69"/>
                                  </a:lnTo>
                                  <a:lnTo>
                                    <a:pt x="712" y="55"/>
                                  </a:lnTo>
                                  <a:lnTo>
                                    <a:pt x="650" y="42"/>
                                  </a:lnTo>
                                  <a:lnTo>
                                    <a:pt x="596" y="33"/>
                                  </a:lnTo>
                                  <a:lnTo>
                                    <a:pt x="538" y="24"/>
                                  </a:lnTo>
                                  <a:lnTo>
                                    <a:pt x="470" y="15"/>
                                  </a:lnTo>
                                  <a:lnTo>
                                    <a:pt x="419" y="5"/>
                                  </a:lnTo>
                                  <a:lnTo>
                                    <a:pt x="367" y="0"/>
                                  </a:lnTo>
                                  <a:lnTo>
                                    <a:pt x="320" y="2"/>
                                  </a:lnTo>
                                  <a:lnTo>
                                    <a:pt x="275" y="8"/>
                                  </a:lnTo>
                                  <a:lnTo>
                                    <a:pt x="214" y="19"/>
                                  </a:lnTo>
                                  <a:lnTo>
                                    <a:pt x="165" y="31"/>
                                  </a:lnTo>
                                  <a:lnTo>
                                    <a:pt x="134" y="41"/>
                                  </a:lnTo>
                                  <a:lnTo>
                                    <a:pt x="99" y="58"/>
                                  </a:lnTo>
                                  <a:lnTo>
                                    <a:pt x="62" y="75"/>
                                  </a:lnTo>
                                  <a:lnTo>
                                    <a:pt x="29" y="94"/>
                                  </a:lnTo>
                                  <a:lnTo>
                                    <a:pt x="0" y="113"/>
                                  </a:lnTo>
                                  <a:lnTo>
                                    <a:pt x="68" y="265"/>
                                  </a:lnTo>
                                  <a:lnTo>
                                    <a:pt x="107" y="250"/>
                                  </a:lnTo>
                                  <a:lnTo>
                                    <a:pt x="141" y="237"/>
                                  </a:lnTo>
                                  <a:lnTo>
                                    <a:pt x="174" y="226"/>
                                  </a:lnTo>
                                  <a:lnTo>
                                    <a:pt x="208" y="217"/>
                                  </a:lnTo>
                                  <a:lnTo>
                                    <a:pt x="248" y="204"/>
                                  </a:lnTo>
                                  <a:lnTo>
                                    <a:pt x="283" y="198"/>
                                  </a:lnTo>
                                  <a:lnTo>
                                    <a:pt x="335" y="193"/>
                                  </a:lnTo>
                                  <a:lnTo>
                                    <a:pt x="404" y="192"/>
                                  </a:lnTo>
                                  <a:lnTo>
                                    <a:pt x="464" y="195"/>
                                  </a:lnTo>
                                  <a:lnTo>
                                    <a:pt x="529" y="195"/>
                                  </a:lnTo>
                                  <a:lnTo>
                                    <a:pt x="578" y="198"/>
                                  </a:lnTo>
                                  <a:lnTo>
                                    <a:pt x="629" y="206"/>
                                  </a:lnTo>
                                  <a:lnTo>
                                    <a:pt x="1020" y="106"/>
                                  </a:lnTo>
                                  <a:close/>
                                </a:path>
                              </a:pathLst>
                            </a:custGeom>
                            <a:solidFill>
                              <a:srgbClr val="600060"/>
                            </a:solidFill>
                            <a:ln w="9525">
                              <a:noFill/>
                              <a:round/>
                              <a:headEnd/>
                              <a:tailEnd/>
                            </a:ln>
                          </p:spPr>
                          <p:txBody>
                            <a:bodyPr/>
                            <a:lstStyle/>
                            <a:p>
                              <a:endParaRPr lang="cs-CZ"/>
                            </a:p>
                          </p:txBody>
                        </p:sp>
                        <p:grpSp>
                          <p:nvGrpSpPr>
                            <p:cNvPr id="464" name="Group 152">
                              <a:extLst>
                                <a:ext uri="{FF2B5EF4-FFF2-40B4-BE49-F238E27FC236}">
                                  <a16:creationId xmlns:a16="http://schemas.microsoft.com/office/drawing/2014/main" id="{035C180D-5D1D-4492-83AE-AA6F470F7DF3}"/>
                                </a:ext>
                              </a:extLst>
                            </p:cNvPr>
                            <p:cNvGrpSpPr>
                              <a:grpSpLocks/>
                            </p:cNvGrpSpPr>
                            <p:nvPr/>
                          </p:nvGrpSpPr>
                          <p:grpSpPr bwMode="auto">
                            <a:xfrm>
                              <a:off x="2029" y="1565"/>
                              <a:ext cx="191" cy="46"/>
                              <a:chOff x="2029" y="1565"/>
                              <a:chExt cx="191" cy="46"/>
                            </a:xfrm>
                          </p:grpSpPr>
                          <p:grpSp>
                            <p:nvGrpSpPr>
                              <p:cNvPr id="465" name="Group 153">
                                <a:extLst>
                                  <a:ext uri="{FF2B5EF4-FFF2-40B4-BE49-F238E27FC236}">
                                    <a16:creationId xmlns:a16="http://schemas.microsoft.com/office/drawing/2014/main" id="{9385A16D-8D91-434D-99AD-37225213BDCC}"/>
                                  </a:ext>
                                </a:extLst>
                              </p:cNvPr>
                              <p:cNvGrpSpPr>
                                <a:grpSpLocks/>
                              </p:cNvGrpSpPr>
                              <p:nvPr/>
                            </p:nvGrpSpPr>
                            <p:grpSpPr bwMode="auto">
                              <a:xfrm>
                                <a:off x="2029" y="1579"/>
                                <a:ext cx="191" cy="32"/>
                                <a:chOff x="2029" y="1579"/>
                                <a:chExt cx="191" cy="32"/>
                              </a:xfrm>
                            </p:grpSpPr>
                            <p:sp>
                              <p:nvSpPr>
                                <p:cNvPr id="467" name="Freeform 154">
                                  <a:extLst>
                                    <a:ext uri="{FF2B5EF4-FFF2-40B4-BE49-F238E27FC236}">
                                      <a16:creationId xmlns:a16="http://schemas.microsoft.com/office/drawing/2014/main" id="{BB5ED0FC-EBDB-47FF-8D0F-5AFE5C74BC73}"/>
                                    </a:ext>
                                  </a:extLst>
                                </p:cNvPr>
                                <p:cNvSpPr>
                                  <a:spLocks/>
                                </p:cNvSpPr>
                                <p:nvPr/>
                              </p:nvSpPr>
                              <p:spPr bwMode="auto">
                                <a:xfrm>
                                  <a:off x="2029" y="1580"/>
                                  <a:ext cx="191" cy="27"/>
                                </a:xfrm>
                                <a:custGeom>
                                  <a:avLst/>
                                  <a:gdLst>
                                    <a:gd name="T0" fmla="*/ 38 w 956"/>
                                    <a:gd name="T1" fmla="*/ 0 h 134"/>
                                    <a:gd name="T2" fmla="*/ 24 w 956"/>
                                    <a:gd name="T3" fmla="*/ 2 h 134"/>
                                    <a:gd name="T4" fmla="*/ 21 w 956"/>
                                    <a:gd name="T5" fmla="*/ 2 h 134"/>
                                    <a:gd name="T6" fmla="*/ 19 w 956"/>
                                    <a:gd name="T7" fmla="*/ 1 h 134"/>
                                    <a:gd name="T8" fmla="*/ 17 w 956"/>
                                    <a:gd name="T9" fmla="*/ 1 h 134"/>
                                    <a:gd name="T10" fmla="*/ 15 w 956"/>
                                    <a:gd name="T11" fmla="*/ 1 h 134"/>
                                    <a:gd name="T12" fmla="*/ 13 w 956"/>
                                    <a:gd name="T13" fmla="*/ 1 h 134"/>
                                    <a:gd name="T14" fmla="*/ 11 w 956"/>
                                    <a:gd name="T15" fmla="*/ 1 h 134"/>
                                    <a:gd name="T16" fmla="*/ 10 w 956"/>
                                    <a:gd name="T17" fmla="*/ 1 h 134"/>
                                    <a:gd name="T18" fmla="*/ 8 w 956"/>
                                    <a:gd name="T19" fmla="*/ 2 h 134"/>
                                    <a:gd name="T20" fmla="*/ 6 w 956"/>
                                    <a:gd name="T21" fmla="*/ 2 h 134"/>
                                    <a:gd name="T22" fmla="*/ 5 w 956"/>
                                    <a:gd name="T23" fmla="*/ 3 h 134"/>
                                    <a:gd name="T24" fmla="*/ 3 w 956"/>
                                    <a:gd name="T25" fmla="*/ 3 h 134"/>
                                    <a:gd name="T26" fmla="*/ 2 w 956"/>
                                    <a:gd name="T27" fmla="*/ 3 h 134"/>
                                    <a:gd name="T28" fmla="*/ 1 w 956"/>
                                    <a:gd name="T29" fmla="*/ 4 h 134"/>
                                    <a:gd name="T30" fmla="*/ 0 w 956"/>
                                    <a:gd name="T31" fmla="*/ 5 h 134"/>
                                    <a:gd name="T32" fmla="*/ 0 w 956"/>
                                    <a:gd name="T33" fmla="*/ 5 h 134"/>
                                    <a:gd name="T34" fmla="*/ 2 w 956"/>
                                    <a:gd name="T35" fmla="*/ 5 h 134"/>
                                    <a:gd name="T36" fmla="*/ 3 w 956"/>
                                    <a:gd name="T37" fmla="*/ 4 h 134"/>
                                    <a:gd name="T38" fmla="*/ 4 w 956"/>
                                    <a:gd name="T39" fmla="*/ 4 h 134"/>
                                    <a:gd name="T40" fmla="*/ 6 w 956"/>
                                    <a:gd name="T41" fmla="*/ 4 h 134"/>
                                    <a:gd name="T42" fmla="*/ 7 w 956"/>
                                    <a:gd name="T43" fmla="*/ 3 h 134"/>
                                    <a:gd name="T44" fmla="*/ 9 w 956"/>
                                    <a:gd name="T45" fmla="*/ 3 h 134"/>
                                    <a:gd name="T46" fmla="*/ 11 w 956"/>
                                    <a:gd name="T47" fmla="*/ 3 h 134"/>
                                    <a:gd name="T48" fmla="*/ 14 w 956"/>
                                    <a:gd name="T49" fmla="*/ 2 h 134"/>
                                    <a:gd name="T50" fmla="*/ 16 w 956"/>
                                    <a:gd name="T51" fmla="*/ 3 h 134"/>
                                    <a:gd name="T52" fmla="*/ 19 w 956"/>
                                    <a:gd name="T53" fmla="*/ 3 h 134"/>
                                    <a:gd name="T54" fmla="*/ 21 w 956"/>
                                    <a:gd name="T55" fmla="*/ 3 h 134"/>
                                    <a:gd name="T56" fmla="*/ 23 w 956"/>
                                    <a:gd name="T57" fmla="*/ 3 h 134"/>
                                    <a:gd name="T58" fmla="*/ 38 w 956"/>
                                    <a:gd name="T59" fmla="*/ 0 h 1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956"/>
                                    <a:gd name="T91" fmla="*/ 0 h 134"/>
                                    <a:gd name="T92" fmla="*/ 956 w 956"/>
                                    <a:gd name="T93" fmla="*/ 134 h 13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956" h="134">
                                      <a:moveTo>
                                        <a:pt x="956" y="0"/>
                                      </a:moveTo>
                                      <a:lnTo>
                                        <a:pt x="597" y="47"/>
                                      </a:lnTo>
                                      <a:lnTo>
                                        <a:pt x="535" y="39"/>
                                      </a:lnTo>
                                      <a:lnTo>
                                        <a:pt x="480" y="35"/>
                                      </a:lnTo>
                                      <a:lnTo>
                                        <a:pt x="428" y="34"/>
                                      </a:lnTo>
                                      <a:lnTo>
                                        <a:pt x="374" y="31"/>
                                      </a:lnTo>
                                      <a:lnTo>
                                        <a:pt x="325" y="33"/>
                                      </a:lnTo>
                                      <a:lnTo>
                                        <a:pt x="281" y="35"/>
                                      </a:lnTo>
                                      <a:lnTo>
                                        <a:pt x="242" y="36"/>
                                      </a:lnTo>
                                      <a:lnTo>
                                        <a:pt x="193" y="42"/>
                                      </a:lnTo>
                                      <a:lnTo>
                                        <a:pt x="153" y="51"/>
                                      </a:lnTo>
                                      <a:lnTo>
                                        <a:pt x="114" y="63"/>
                                      </a:lnTo>
                                      <a:lnTo>
                                        <a:pt x="79" y="75"/>
                                      </a:lnTo>
                                      <a:lnTo>
                                        <a:pt x="52" y="85"/>
                                      </a:lnTo>
                                      <a:lnTo>
                                        <a:pt x="23" y="100"/>
                                      </a:lnTo>
                                      <a:lnTo>
                                        <a:pt x="0" y="118"/>
                                      </a:lnTo>
                                      <a:lnTo>
                                        <a:pt x="5" y="134"/>
                                      </a:lnTo>
                                      <a:lnTo>
                                        <a:pt x="43" y="120"/>
                                      </a:lnTo>
                                      <a:lnTo>
                                        <a:pt x="77" y="107"/>
                                      </a:lnTo>
                                      <a:lnTo>
                                        <a:pt x="110" y="96"/>
                                      </a:lnTo>
                                      <a:lnTo>
                                        <a:pt x="144" y="87"/>
                                      </a:lnTo>
                                      <a:lnTo>
                                        <a:pt x="185" y="75"/>
                                      </a:lnTo>
                                      <a:lnTo>
                                        <a:pt x="220" y="68"/>
                                      </a:lnTo>
                                      <a:lnTo>
                                        <a:pt x="271" y="63"/>
                                      </a:lnTo>
                                      <a:lnTo>
                                        <a:pt x="340" y="62"/>
                                      </a:lnTo>
                                      <a:lnTo>
                                        <a:pt x="400" y="65"/>
                                      </a:lnTo>
                                      <a:lnTo>
                                        <a:pt x="465" y="65"/>
                                      </a:lnTo>
                                      <a:lnTo>
                                        <a:pt x="514" y="68"/>
                                      </a:lnTo>
                                      <a:lnTo>
                                        <a:pt x="565" y="77"/>
                                      </a:lnTo>
                                      <a:lnTo>
                                        <a:pt x="956" y="0"/>
                                      </a:lnTo>
                                      <a:close/>
                                    </a:path>
                                  </a:pathLst>
                                </a:custGeom>
                                <a:solidFill>
                                  <a:srgbClr val="800080"/>
                                </a:solidFill>
                                <a:ln w="9525">
                                  <a:noFill/>
                                  <a:round/>
                                  <a:headEnd/>
                                  <a:tailEnd/>
                                </a:ln>
                              </p:spPr>
                              <p:txBody>
                                <a:bodyPr/>
                                <a:lstStyle/>
                                <a:p>
                                  <a:endParaRPr lang="cs-CZ"/>
                                </a:p>
                              </p:txBody>
                            </p:sp>
                            <p:sp>
                              <p:nvSpPr>
                                <p:cNvPr id="468" name="Freeform 155">
                                  <a:extLst>
                                    <a:ext uri="{FF2B5EF4-FFF2-40B4-BE49-F238E27FC236}">
                                      <a16:creationId xmlns:a16="http://schemas.microsoft.com/office/drawing/2014/main" id="{787B20ED-5C99-4906-8915-940E31701CBC}"/>
                                    </a:ext>
                                  </a:extLst>
                                </p:cNvPr>
                                <p:cNvSpPr>
                                  <a:spLocks/>
                                </p:cNvSpPr>
                                <p:nvPr/>
                              </p:nvSpPr>
                              <p:spPr bwMode="auto">
                                <a:xfrm>
                                  <a:off x="2029" y="1579"/>
                                  <a:ext cx="191" cy="32"/>
                                </a:xfrm>
                                <a:custGeom>
                                  <a:avLst/>
                                  <a:gdLst>
                                    <a:gd name="T0" fmla="*/ 38 w 956"/>
                                    <a:gd name="T1" fmla="*/ 0 h 158"/>
                                    <a:gd name="T2" fmla="*/ 24 w 956"/>
                                    <a:gd name="T3" fmla="*/ 3 h 158"/>
                                    <a:gd name="T4" fmla="*/ 21 w 956"/>
                                    <a:gd name="T5" fmla="*/ 3 h 158"/>
                                    <a:gd name="T6" fmla="*/ 19 w 956"/>
                                    <a:gd name="T7" fmla="*/ 2 h 158"/>
                                    <a:gd name="T8" fmla="*/ 17 w 956"/>
                                    <a:gd name="T9" fmla="*/ 2 h 158"/>
                                    <a:gd name="T10" fmla="*/ 15 w 956"/>
                                    <a:gd name="T11" fmla="*/ 2 h 158"/>
                                    <a:gd name="T12" fmla="*/ 13 w 956"/>
                                    <a:gd name="T13" fmla="*/ 2 h 158"/>
                                    <a:gd name="T14" fmla="*/ 11 w 956"/>
                                    <a:gd name="T15" fmla="*/ 2 h 158"/>
                                    <a:gd name="T16" fmla="*/ 10 w 956"/>
                                    <a:gd name="T17" fmla="*/ 2 h 158"/>
                                    <a:gd name="T18" fmla="*/ 8 w 956"/>
                                    <a:gd name="T19" fmla="*/ 3 h 158"/>
                                    <a:gd name="T20" fmla="*/ 6 w 956"/>
                                    <a:gd name="T21" fmla="*/ 3 h 158"/>
                                    <a:gd name="T22" fmla="*/ 5 w 956"/>
                                    <a:gd name="T23" fmla="*/ 3 h 158"/>
                                    <a:gd name="T24" fmla="*/ 3 w 956"/>
                                    <a:gd name="T25" fmla="*/ 4 h 158"/>
                                    <a:gd name="T26" fmla="*/ 2 w 956"/>
                                    <a:gd name="T27" fmla="*/ 4 h 158"/>
                                    <a:gd name="T28" fmla="*/ 1 w 956"/>
                                    <a:gd name="T29" fmla="*/ 5 h 158"/>
                                    <a:gd name="T30" fmla="*/ 0 w 956"/>
                                    <a:gd name="T31" fmla="*/ 6 h 158"/>
                                    <a:gd name="T32" fmla="*/ 0 w 956"/>
                                    <a:gd name="T33" fmla="*/ 6 h 158"/>
                                    <a:gd name="T34" fmla="*/ 2 w 956"/>
                                    <a:gd name="T35" fmla="*/ 6 h 158"/>
                                    <a:gd name="T36" fmla="*/ 3 w 956"/>
                                    <a:gd name="T37" fmla="*/ 5 h 158"/>
                                    <a:gd name="T38" fmla="*/ 4 w 956"/>
                                    <a:gd name="T39" fmla="*/ 5 h 158"/>
                                    <a:gd name="T40" fmla="*/ 6 w 956"/>
                                    <a:gd name="T41" fmla="*/ 4 h 158"/>
                                    <a:gd name="T42" fmla="*/ 7 w 956"/>
                                    <a:gd name="T43" fmla="*/ 4 h 158"/>
                                    <a:gd name="T44" fmla="*/ 9 w 956"/>
                                    <a:gd name="T45" fmla="*/ 4 h 158"/>
                                    <a:gd name="T46" fmla="*/ 11 w 956"/>
                                    <a:gd name="T47" fmla="*/ 3 h 158"/>
                                    <a:gd name="T48" fmla="*/ 14 w 956"/>
                                    <a:gd name="T49" fmla="*/ 3 h 158"/>
                                    <a:gd name="T50" fmla="*/ 16 w 956"/>
                                    <a:gd name="T51" fmla="*/ 4 h 158"/>
                                    <a:gd name="T52" fmla="*/ 19 w 956"/>
                                    <a:gd name="T53" fmla="*/ 4 h 158"/>
                                    <a:gd name="T54" fmla="*/ 21 w 956"/>
                                    <a:gd name="T55" fmla="*/ 4 h 158"/>
                                    <a:gd name="T56" fmla="*/ 23 w 956"/>
                                    <a:gd name="T57" fmla="*/ 4 h 158"/>
                                    <a:gd name="T58" fmla="*/ 38 w 956"/>
                                    <a:gd name="T59" fmla="*/ 0 h 1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956"/>
                                    <a:gd name="T91" fmla="*/ 0 h 158"/>
                                    <a:gd name="T92" fmla="*/ 956 w 956"/>
                                    <a:gd name="T93" fmla="*/ 158 h 1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956" h="158">
                                      <a:moveTo>
                                        <a:pt x="956" y="0"/>
                                      </a:moveTo>
                                      <a:lnTo>
                                        <a:pt x="597" y="71"/>
                                      </a:lnTo>
                                      <a:lnTo>
                                        <a:pt x="535" y="62"/>
                                      </a:lnTo>
                                      <a:lnTo>
                                        <a:pt x="480" y="58"/>
                                      </a:lnTo>
                                      <a:lnTo>
                                        <a:pt x="428" y="56"/>
                                      </a:lnTo>
                                      <a:lnTo>
                                        <a:pt x="374" y="53"/>
                                      </a:lnTo>
                                      <a:lnTo>
                                        <a:pt x="325" y="55"/>
                                      </a:lnTo>
                                      <a:lnTo>
                                        <a:pt x="281" y="58"/>
                                      </a:lnTo>
                                      <a:lnTo>
                                        <a:pt x="242" y="59"/>
                                      </a:lnTo>
                                      <a:lnTo>
                                        <a:pt x="193" y="66"/>
                                      </a:lnTo>
                                      <a:lnTo>
                                        <a:pt x="153" y="75"/>
                                      </a:lnTo>
                                      <a:lnTo>
                                        <a:pt x="114" y="86"/>
                                      </a:lnTo>
                                      <a:lnTo>
                                        <a:pt x="79" y="98"/>
                                      </a:lnTo>
                                      <a:lnTo>
                                        <a:pt x="52" y="109"/>
                                      </a:lnTo>
                                      <a:lnTo>
                                        <a:pt x="23" y="123"/>
                                      </a:lnTo>
                                      <a:lnTo>
                                        <a:pt x="0" y="141"/>
                                      </a:lnTo>
                                      <a:lnTo>
                                        <a:pt x="5" y="158"/>
                                      </a:lnTo>
                                      <a:lnTo>
                                        <a:pt x="43" y="144"/>
                                      </a:lnTo>
                                      <a:lnTo>
                                        <a:pt x="77" y="130"/>
                                      </a:lnTo>
                                      <a:lnTo>
                                        <a:pt x="110" y="119"/>
                                      </a:lnTo>
                                      <a:lnTo>
                                        <a:pt x="144" y="111"/>
                                      </a:lnTo>
                                      <a:lnTo>
                                        <a:pt x="185" y="98"/>
                                      </a:lnTo>
                                      <a:lnTo>
                                        <a:pt x="220" y="91"/>
                                      </a:lnTo>
                                      <a:lnTo>
                                        <a:pt x="271" y="86"/>
                                      </a:lnTo>
                                      <a:lnTo>
                                        <a:pt x="340" y="85"/>
                                      </a:lnTo>
                                      <a:lnTo>
                                        <a:pt x="400" y="88"/>
                                      </a:lnTo>
                                      <a:lnTo>
                                        <a:pt x="465" y="88"/>
                                      </a:lnTo>
                                      <a:lnTo>
                                        <a:pt x="514" y="91"/>
                                      </a:lnTo>
                                      <a:lnTo>
                                        <a:pt x="565" y="100"/>
                                      </a:lnTo>
                                      <a:lnTo>
                                        <a:pt x="956" y="0"/>
                                      </a:lnTo>
                                      <a:close/>
                                    </a:path>
                                  </a:pathLst>
                                </a:custGeom>
                                <a:solidFill>
                                  <a:srgbClr val="400040"/>
                                </a:solidFill>
                                <a:ln w="9525">
                                  <a:noFill/>
                                  <a:round/>
                                  <a:headEnd/>
                                  <a:tailEnd/>
                                </a:ln>
                              </p:spPr>
                              <p:txBody>
                                <a:bodyPr/>
                                <a:lstStyle/>
                                <a:p>
                                  <a:endParaRPr lang="cs-CZ"/>
                                </a:p>
                              </p:txBody>
                            </p:sp>
                          </p:grpSp>
                          <p:sp>
                            <p:nvSpPr>
                              <p:cNvPr id="466" name="Freeform 156">
                                <a:extLst>
                                  <a:ext uri="{FF2B5EF4-FFF2-40B4-BE49-F238E27FC236}">
                                    <a16:creationId xmlns:a16="http://schemas.microsoft.com/office/drawing/2014/main" id="{7749DC82-6152-4664-A406-4834B0C98110}"/>
                                  </a:ext>
                                </a:extLst>
                              </p:cNvPr>
                              <p:cNvSpPr>
                                <a:spLocks/>
                              </p:cNvSpPr>
                              <p:nvPr/>
                            </p:nvSpPr>
                            <p:spPr bwMode="auto">
                              <a:xfrm>
                                <a:off x="2032" y="1565"/>
                                <a:ext cx="137" cy="16"/>
                              </a:xfrm>
                              <a:custGeom>
                                <a:avLst/>
                                <a:gdLst>
                                  <a:gd name="T0" fmla="*/ 0 w 687"/>
                                  <a:gd name="T1" fmla="*/ 3 h 78"/>
                                  <a:gd name="T2" fmla="*/ 1 w 687"/>
                                  <a:gd name="T3" fmla="*/ 3 h 78"/>
                                  <a:gd name="T4" fmla="*/ 3 w 687"/>
                                  <a:gd name="T5" fmla="*/ 2 h 78"/>
                                  <a:gd name="T6" fmla="*/ 4 w 687"/>
                                  <a:gd name="T7" fmla="*/ 1 h 78"/>
                                  <a:gd name="T8" fmla="*/ 6 w 687"/>
                                  <a:gd name="T9" fmla="*/ 1 h 78"/>
                                  <a:gd name="T10" fmla="*/ 8 w 687"/>
                                  <a:gd name="T11" fmla="*/ 0 h 78"/>
                                  <a:gd name="T12" fmla="*/ 10 w 687"/>
                                  <a:gd name="T13" fmla="*/ 0 h 78"/>
                                  <a:gd name="T14" fmla="*/ 13 w 687"/>
                                  <a:gd name="T15" fmla="*/ 0 h 78"/>
                                  <a:gd name="T16" fmla="*/ 14 w 687"/>
                                  <a:gd name="T17" fmla="*/ 0 h 78"/>
                                  <a:gd name="T18" fmla="*/ 17 w 687"/>
                                  <a:gd name="T19" fmla="*/ 0 h 78"/>
                                  <a:gd name="T20" fmla="*/ 19 w 687"/>
                                  <a:gd name="T21" fmla="*/ 0 h 78"/>
                                  <a:gd name="T22" fmla="*/ 20 w 687"/>
                                  <a:gd name="T23" fmla="*/ 1 h 78"/>
                                  <a:gd name="T24" fmla="*/ 22 w 687"/>
                                  <a:gd name="T25" fmla="*/ 1 h 78"/>
                                  <a:gd name="T26" fmla="*/ 24 w 687"/>
                                  <a:gd name="T27" fmla="*/ 2 h 78"/>
                                  <a:gd name="T28" fmla="*/ 26 w 687"/>
                                  <a:gd name="T29" fmla="*/ 2 h 78"/>
                                  <a:gd name="T30" fmla="*/ 27 w 687"/>
                                  <a:gd name="T31" fmla="*/ 3 h 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87"/>
                                  <a:gd name="T49" fmla="*/ 0 h 78"/>
                                  <a:gd name="T50" fmla="*/ 687 w 687"/>
                                  <a:gd name="T51" fmla="*/ 78 h 7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87" h="78">
                                    <a:moveTo>
                                      <a:pt x="0" y="78"/>
                                    </a:moveTo>
                                    <a:lnTo>
                                      <a:pt x="32" y="62"/>
                                    </a:lnTo>
                                    <a:lnTo>
                                      <a:pt x="65" y="47"/>
                                    </a:lnTo>
                                    <a:lnTo>
                                      <a:pt x="111" y="34"/>
                                    </a:lnTo>
                                    <a:lnTo>
                                      <a:pt x="161" y="20"/>
                                    </a:lnTo>
                                    <a:lnTo>
                                      <a:pt x="212" y="10"/>
                                    </a:lnTo>
                                    <a:lnTo>
                                      <a:pt x="256" y="4"/>
                                    </a:lnTo>
                                    <a:lnTo>
                                      <a:pt x="318" y="0"/>
                                    </a:lnTo>
                                    <a:lnTo>
                                      <a:pt x="357" y="0"/>
                                    </a:lnTo>
                                    <a:lnTo>
                                      <a:pt x="414" y="3"/>
                                    </a:lnTo>
                                    <a:lnTo>
                                      <a:pt x="469" y="10"/>
                                    </a:lnTo>
                                    <a:lnTo>
                                      <a:pt x="509" y="17"/>
                                    </a:lnTo>
                                    <a:lnTo>
                                      <a:pt x="556" y="26"/>
                                    </a:lnTo>
                                    <a:lnTo>
                                      <a:pt x="601" y="38"/>
                                    </a:lnTo>
                                    <a:lnTo>
                                      <a:pt x="642" y="50"/>
                                    </a:lnTo>
                                    <a:lnTo>
                                      <a:pt x="687" y="68"/>
                                    </a:lnTo>
                                  </a:path>
                                </a:pathLst>
                              </a:custGeom>
                              <a:noFill/>
                              <a:ln w="4763">
                                <a:solidFill>
                                  <a:srgbClr val="E000E0"/>
                                </a:solidFill>
                                <a:round/>
                                <a:headEnd/>
                                <a:tailEnd/>
                              </a:ln>
                            </p:spPr>
                            <p:txBody>
                              <a:bodyPr/>
                              <a:lstStyle/>
                              <a:p>
                                <a:endParaRPr lang="cs-CZ"/>
                              </a:p>
                            </p:txBody>
                          </p:sp>
                        </p:grpSp>
                      </p:grpSp>
                      <p:grpSp>
                        <p:nvGrpSpPr>
                          <p:cNvPr id="460" name="Group 157">
                            <a:extLst>
                              <a:ext uri="{FF2B5EF4-FFF2-40B4-BE49-F238E27FC236}">
                                <a16:creationId xmlns:a16="http://schemas.microsoft.com/office/drawing/2014/main" id="{20F73D1F-2128-4307-8755-3A4A15552D3D}"/>
                              </a:ext>
                            </a:extLst>
                          </p:cNvPr>
                          <p:cNvGrpSpPr>
                            <a:grpSpLocks/>
                          </p:cNvGrpSpPr>
                          <p:nvPr/>
                        </p:nvGrpSpPr>
                        <p:grpSpPr bwMode="auto">
                          <a:xfrm>
                            <a:off x="2012" y="1579"/>
                            <a:ext cx="21" cy="32"/>
                            <a:chOff x="2012" y="1579"/>
                            <a:chExt cx="21" cy="32"/>
                          </a:xfrm>
                        </p:grpSpPr>
                        <p:sp>
                          <p:nvSpPr>
                            <p:cNvPr id="461" name="Freeform 158">
                              <a:extLst>
                                <a:ext uri="{FF2B5EF4-FFF2-40B4-BE49-F238E27FC236}">
                                  <a16:creationId xmlns:a16="http://schemas.microsoft.com/office/drawing/2014/main" id="{8117BD01-3C51-47AC-95B8-7128C6A70F16}"/>
                                </a:ext>
                              </a:extLst>
                            </p:cNvPr>
                            <p:cNvSpPr>
                              <a:spLocks/>
                            </p:cNvSpPr>
                            <p:nvPr/>
                          </p:nvSpPr>
                          <p:spPr bwMode="auto">
                            <a:xfrm>
                              <a:off x="2012" y="1579"/>
                              <a:ext cx="21" cy="32"/>
                            </a:xfrm>
                            <a:custGeom>
                              <a:avLst/>
                              <a:gdLst>
                                <a:gd name="T0" fmla="*/ 1 w 106"/>
                                <a:gd name="T1" fmla="*/ 0 h 160"/>
                                <a:gd name="T2" fmla="*/ 1 w 106"/>
                                <a:gd name="T3" fmla="*/ 0 h 160"/>
                                <a:gd name="T4" fmla="*/ 0 w 106"/>
                                <a:gd name="T5" fmla="*/ 1 h 160"/>
                                <a:gd name="T6" fmla="*/ 0 w 106"/>
                                <a:gd name="T7" fmla="*/ 1 h 160"/>
                                <a:gd name="T8" fmla="*/ 0 w 106"/>
                                <a:gd name="T9" fmla="*/ 2 h 160"/>
                                <a:gd name="T10" fmla="*/ 0 w 106"/>
                                <a:gd name="T11" fmla="*/ 2 h 160"/>
                                <a:gd name="T12" fmla="*/ 0 w 106"/>
                                <a:gd name="T13" fmla="*/ 3 h 160"/>
                                <a:gd name="T14" fmla="*/ 0 w 106"/>
                                <a:gd name="T15" fmla="*/ 4 h 160"/>
                                <a:gd name="T16" fmla="*/ 0 w 106"/>
                                <a:gd name="T17" fmla="*/ 4 h 160"/>
                                <a:gd name="T18" fmla="*/ 1 w 106"/>
                                <a:gd name="T19" fmla="*/ 5 h 160"/>
                                <a:gd name="T20" fmla="*/ 1 w 106"/>
                                <a:gd name="T21" fmla="*/ 5 h 160"/>
                                <a:gd name="T22" fmla="*/ 1 w 106"/>
                                <a:gd name="T23" fmla="*/ 6 h 160"/>
                                <a:gd name="T24" fmla="*/ 2 w 106"/>
                                <a:gd name="T25" fmla="*/ 6 h 160"/>
                                <a:gd name="T26" fmla="*/ 2 w 106"/>
                                <a:gd name="T27" fmla="*/ 6 h 160"/>
                                <a:gd name="T28" fmla="*/ 2 w 106"/>
                                <a:gd name="T29" fmla="*/ 6 h 160"/>
                                <a:gd name="T30" fmla="*/ 3 w 106"/>
                                <a:gd name="T31" fmla="*/ 6 h 160"/>
                                <a:gd name="T32" fmla="*/ 3 w 106"/>
                                <a:gd name="T33" fmla="*/ 6 h 160"/>
                                <a:gd name="T34" fmla="*/ 4 w 106"/>
                                <a:gd name="T35" fmla="*/ 6 h 160"/>
                                <a:gd name="T36" fmla="*/ 4 w 106"/>
                                <a:gd name="T37" fmla="*/ 6 h 160"/>
                                <a:gd name="T38" fmla="*/ 4 w 106"/>
                                <a:gd name="T39" fmla="*/ 5 h 160"/>
                                <a:gd name="T40" fmla="*/ 4 w 106"/>
                                <a:gd name="T41" fmla="*/ 5 h 160"/>
                                <a:gd name="T42" fmla="*/ 4 w 106"/>
                                <a:gd name="T43" fmla="*/ 4 h 160"/>
                                <a:gd name="T44" fmla="*/ 4 w 106"/>
                                <a:gd name="T45" fmla="*/ 3 h 160"/>
                                <a:gd name="T46" fmla="*/ 4 w 106"/>
                                <a:gd name="T47" fmla="*/ 3 h 160"/>
                                <a:gd name="T48" fmla="*/ 4 w 106"/>
                                <a:gd name="T49" fmla="*/ 2 h 160"/>
                                <a:gd name="T50" fmla="*/ 4 w 106"/>
                                <a:gd name="T51" fmla="*/ 2 h 160"/>
                                <a:gd name="T52" fmla="*/ 3 w 106"/>
                                <a:gd name="T53" fmla="*/ 1 h 160"/>
                                <a:gd name="T54" fmla="*/ 3 w 106"/>
                                <a:gd name="T55" fmla="*/ 1 h 160"/>
                                <a:gd name="T56" fmla="*/ 3 w 106"/>
                                <a:gd name="T57" fmla="*/ 1 h 160"/>
                                <a:gd name="T58" fmla="*/ 2 w 106"/>
                                <a:gd name="T59" fmla="*/ 0 h 160"/>
                                <a:gd name="T60" fmla="*/ 2 w 106"/>
                                <a:gd name="T61" fmla="*/ 0 h 160"/>
                                <a:gd name="T62" fmla="*/ 1 w 106"/>
                                <a:gd name="T63" fmla="*/ 0 h 160"/>
                                <a:gd name="T64" fmla="*/ 1 w 106"/>
                                <a:gd name="T65" fmla="*/ 0 h 1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160"/>
                                <a:gd name="T101" fmla="*/ 106 w 106"/>
                                <a:gd name="T102" fmla="*/ 160 h 1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160">
                                  <a:moveTo>
                                    <a:pt x="24" y="3"/>
                                  </a:moveTo>
                                  <a:lnTo>
                                    <a:pt x="15" y="10"/>
                                  </a:lnTo>
                                  <a:lnTo>
                                    <a:pt x="8" y="18"/>
                                  </a:lnTo>
                                  <a:lnTo>
                                    <a:pt x="3" y="30"/>
                                  </a:lnTo>
                                  <a:lnTo>
                                    <a:pt x="0" y="43"/>
                                  </a:lnTo>
                                  <a:lnTo>
                                    <a:pt x="0" y="59"/>
                                  </a:lnTo>
                                  <a:lnTo>
                                    <a:pt x="1" y="77"/>
                                  </a:lnTo>
                                  <a:lnTo>
                                    <a:pt x="5" y="91"/>
                                  </a:lnTo>
                                  <a:lnTo>
                                    <a:pt x="10" y="104"/>
                                  </a:lnTo>
                                  <a:lnTo>
                                    <a:pt x="15" y="114"/>
                                  </a:lnTo>
                                  <a:lnTo>
                                    <a:pt x="22" y="127"/>
                                  </a:lnTo>
                                  <a:lnTo>
                                    <a:pt x="32" y="138"/>
                                  </a:lnTo>
                                  <a:lnTo>
                                    <a:pt x="42" y="149"/>
                                  </a:lnTo>
                                  <a:lnTo>
                                    <a:pt x="51" y="155"/>
                                  </a:lnTo>
                                  <a:lnTo>
                                    <a:pt x="60" y="159"/>
                                  </a:lnTo>
                                  <a:lnTo>
                                    <a:pt x="70" y="160"/>
                                  </a:lnTo>
                                  <a:lnTo>
                                    <a:pt x="78" y="160"/>
                                  </a:lnTo>
                                  <a:lnTo>
                                    <a:pt x="89" y="156"/>
                                  </a:lnTo>
                                  <a:lnTo>
                                    <a:pt x="96" y="145"/>
                                  </a:lnTo>
                                  <a:lnTo>
                                    <a:pt x="101" y="133"/>
                                  </a:lnTo>
                                  <a:lnTo>
                                    <a:pt x="105" y="116"/>
                                  </a:lnTo>
                                  <a:lnTo>
                                    <a:pt x="106" y="101"/>
                                  </a:lnTo>
                                  <a:lnTo>
                                    <a:pt x="106" y="83"/>
                                  </a:lnTo>
                                  <a:lnTo>
                                    <a:pt x="103" y="68"/>
                                  </a:lnTo>
                                  <a:lnTo>
                                    <a:pt x="99" y="53"/>
                                  </a:lnTo>
                                  <a:lnTo>
                                    <a:pt x="94" y="42"/>
                                  </a:lnTo>
                                  <a:lnTo>
                                    <a:pt x="88" y="32"/>
                                  </a:lnTo>
                                  <a:lnTo>
                                    <a:pt x="78" y="22"/>
                                  </a:lnTo>
                                  <a:lnTo>
                                    <a:pt x="68" y="13"/>
                                  </a:lnTo>
                                  <a:lnTo>
                                    <a:pt x="56" y="5"/>
                                  </a:lnTo>
                                  <a:lnTo>
                                    <a:pt x="46" y="1"/>
                                  </a:lnTo>
                                  <a:lnTo>
                                    <a:pt x="35" y="0"/>
                                  </a:lnTo>
                                  <a:lnTo>
                                    <a:pt x="24" y="3"/>
                                  </a:lnTo>
                                  <a:close/>
                                </a:path>
                              </a:pathLst>
                            </a:custGeom>
                            <a:solidFill>
                              <a:srgbClr val="800080"/>
                            </a:solidFill>
                            <a:ln w="3175">
                              <a:solidFill>
                                <a:srgbClr val="400040"/>
                              </a:solidFill>
                              <a:round/>
                              <a:headEnd/>
                              <a:tailEnd/>
                            </a:ln>
                          </p:spPr>
                          <p:txBody>
                            <a:bodyPr/>
                            <a:lstStyle/>
                            <a:p>
                              <a:endParaRPr lang="cs-CZ"/>
                            </a:p>
                          </p:txBody>
                        </p:sp>
                        <p:sp>
                          <p:nvSpPr>
                            <p:cNvPr id="462" name="Freeform 159">
                              <a:extLst>
                                <a:ext uri="{FF2B5EF4-FFF2-40B4-BE49-F238E27FC236}">
                                  <a16:creationId xmlns:a16="http://schemas.microsoft.com/office/drawing/2014/main" id="{01EF37CA-836F-4FD5-B7B6-E609324A0BDA}"/>
                                </a:ext>
                              </a:extLst>
                            </p:cNvPr>
                            <p:cNvSpPr>
                              <a:spLocks/>
                            </p:cNvSpPr>
                            <p:nvPr/>
                          </p:nvSpPr>
                          <p:spPr bwMode="auto">
                            <a:xfrm>
                              <a:off x="2016" y="1584"/>
                              <a:ext cx="14" cy="21"/>
                            </a:xfrm>
                            <a:custGeom>
                              <a:avLst/>
                              <a:gdLst>
                                <a:gd name="T0" fmla="*/ 1 w 71"/>
                                <a:gd name="T1" fmla="*/ 0 h 108"/>
                                <a:gd name="T2" fmla="*/ 0 w 71"/>
                                <a:gd name="T3" fmla="*/ 0 h 108"/>
                                <a:gd name="T4" fmla="*/ 0 w 71"/>
                                <a:gd name="T5" fmla="*/ 1 h 108"/>
                                <a:gd name="T6" fmla="*/ 0 w 71"/>
                                <a:gd name="T7" fmla="*/ 1 h 108"/>
                                <a:gd name="T8" fmla="*/ 0 w 71"/>
                                <a:gd name="T9" fmla="*/ 1 h 108"/>
                                <a:gd name="T10" fmla="*/ 0 w 71"/>
                                <a:gd name="T11" fmla="*/ 2 h 108"/>
                                <a:gd name="T12" fmla="*/ 0 w 71"/>
                                <a:gd name="T13" fmla="*/ 2 h 108"/>
                                <a:gd name="T14" fmla="*/ 0 w 71"/>
                                <a:gd name="T15" fmla="*/ 2 h 108"/>
                                <a:gd name="T16" fmla="*/ 0 w 71"/>
                                <a:gd name="T17" fmla="*/ 3 h 108"/>
                                <a:gd name="T18" fmla="*/ 0 w 71"/>
                                <a:gd name="T19" fmla="*/ 3 h 108"/>
                                <a:gd name="T20" fmla="*/ 1 w 71"/>
                                <a:gd name="T21" fmla="*/ 3 h 108"/>
                                <a:gd name="T22" fmla="*/ 1 w 71"/>
                                <a:gd name="T23" fmla="*/ 4 h 108"/>
                                <a:gd name="T24" fmla="*/ 1 w 71"/>
                                <a:gd name="T25" fmla="*/ 4 h 108"/>
                                <a:gd name="T26" fmla="*/ 1 w 71"/>
                                <a:gd name="T27" fmla="*/ 4 h 108"/>
                                <a:gd name="T28" fmla="*/ 2 w 71"/>
                                <a:gd name="T29" fmla="*/ 4 h 108"/>
                                <a:gd name="T30" fmla="*/ 2 w 71"/>
                                <a:gd name="T31" fmla="*/ 4 h 108"/>
                                <a:gd name="T32" fmla="*/ 2 w 71"/>
                                <a:gd name="T33" fmla="*/ 4 h 108"/>
                                <a:gd name="T34" fmla="*/ 2 w 71"/>
                                <a:gd name="T35" fmla="*/ 4 h 108"/>
                                <a:gd name="T36" fmla="*/ 3 w 71"/>
                                <a:gd name="T37" fmla="*/ 4 h 108"/>
                                <a:gd name="T38" fmla="*/ 3 w 71"/>
                                <a:gd name="T39" fmla="*/ 4 h 108"/>
                                <a:gd name="T40" fmla="*/ 3 w 71"/>
                                <a:gd name="T41" fmla="*/ 3 h 108"/>
                                <a:gd name="T42" fmla="*/ 3 w 71"/>
                                <a:gd name="T43" fmla="*/ 3 h 108"/>
                                <a:gd name="T44" fmla="*/ 3 w 71"/>
                                <a:gd name="T45" fmla="*/ 2 h 108"/>
                                <a:gd name="T46" fmla="*/ 3 w 71"/>
                                <a:gd name="T47" fmla="*/ 2 h 108"/>
                                <a:gd name="T48" fmla="*/ 3 w 71"/>
                                <a:gd name="T49" fmla="*/ 1 h 108"/>
                                <a:gd name="T50" fmla="*/ 2 w 71"/>
                                <a:gd name="T51" fmla="*/ 1 h 108"/>
                                <a:gd name="T52" fmla="*/ 2 w 71"/>
                                <a:gd name="T53" fmla="*/ 1 h 108"/>
                                <a:gd name="T54" fmla="*/ 2 w 71"/>
                                <a:gd name="T55" fmla="*/ 1 h 108"/>
                                <a:gd name="T56" fmla="*/ 2 w 71"/>
                                <a:gd name="T57" fmla="*/ 0 h 108"/>
                                <a:gd name="T58" fmla="*/ 1 w 71"/>
                                <a:gd name="T59" fmla="*/ 0 h 108"/>
                                <a:gd name="T60" fmla="*/ 1 w 71"/>
                                <a:gd name="T61" fmla="*/ 0 h 108"/>
                                <a:gd name="T62" fmla="*/ 1 w 71"/>
                                <a:gd name="T63" fmla="*/ 0 h 108"/>
                                <a:gd name="T64" fmla="*/ 1 w 71"/>
                                <a:gd name="T65" fmla="*/ 0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1"/>
                                <a:gd name="T100" fmla="*/ 0 h 108"/>
                                <a:gd name="T101" fmla="*/ 71 w 71"/>
                                <a:gd name="T102" fmla="*/ 108 h 1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1" h="108">
                                  <a:moveTo>
                                    <a:pt x="16" y="3"/>
                                  </a:moveTo>
                                  <a:lnTo>
                                    <a:pt x="10" y="7"/>
                                  </a:lnTo>
                                  <a:lnTo>
                                    <a:pt x="5" y="13"/>
                                  </a:lnTo>
                                  <a:lnTo>
                                    <a:pt x="2" y="20"/>
                                  </a:lnTo>
                                  <a:lnTo>
                                    <a:pt x="0" y="29"/>
                                  </a:lnTo>
                                  <a:lnTo>
                                    <a:pt x="0" y="40"/>
                                  </a:lnTo>
                                  <a:lnTo>
                                    <a:pt x="0" y="52"/>
                                  </a:lnTo>
                                  <a:lnTo>
                                    <a:pt x="3" y="62"/>
                                  </a:lnTo>
                                  <a:lnTo>
                                    <a:pt x="6" y="71"/>
                                  </a:lnTo>
                                  <a:lnTo>
                                    <a:pt x="10" y="77"/>
                                  </a:lnTo>
                                  <a:lnTo>
                                    <a:pt x="14" y="87"/>
                                  </a:lnTo>
                                  <a:lnTo>
                                    <a:pt x="21" y="94"/>
                                  </a:lnTo>
                                  <a:lnTo>
                                    <a:pt x="28" y="101"/>
                                  </a:lnTo>
                                  <a:lnTo>
                                    <a:pt x="34" y="105"/>
                                  </a:lnTo>
                                  <a:lnTo>
                                    <a:pt x="40" y="108"/>
                                  </a:lnTo>
                                  <a:lnTo>
                                    <a:pt x="47" y="108"/>
                                  </a:lnTo>
                                  <a:lnTo>
                                    <a:pt x="52" y="108"/>
                                  </a:lnTo>
                                  <a:lnTo>
                                    <a:pt x="59" y="106"/>
                                  </a:lnTo>
                                  <a:lnTo>
                                    <a:pt x="64" y="99"/>
                                  </a:lnTo>
                                  <a:lnTo>
                                    <a:pt x="67" y="91"/>
                                  </a:lnTo>
                                  <a:lnTo>
                                    <a:pt x="71" y="78"/>
                                  </a:lnTo>
                                  <a:lnTo>
                                    <a:pt x="71" y="69"/>
                                  </a:lnTo>
                                  <a:lnTo>
                                    <a:pt x="71" y="57"/>
                                  </a:lnTo>
                                  <a:lnTo>
                                    <a:pt x="68" y="46"/>
                                  </a:lnTo>
                                  <a:lnTo>
                                    <a:pt x="66" y="36"/>
                                  </a:lnTo>
                                  <a:lnTo>
                                    <a:pt x="62" y="28"/>
                                  </a:lnTo>
                                  <a:lnTo>
                                    <a:pt x="58" y="22"/>
                                  </a:lnTo>
                                  <a:lnTo>
                                    <a:pt x="52" y="15"/>
                                  </a:lnTo>
                                  <a:lnTo>
                                    <a:pt x="46" y="9"/>
                                  </a:lnTo>
                                  <a:lnTo>
                                    <a:pt x="38" y="4"/>
                                  </a:lnTo>
                                  <a:lnTo>
                                    <a:pt x="31" y="0"/>
                                  </a:lnTo>
                                  <a:lnTo>
                                    <a:pt x="23" y="0"/>
                                  </a:lnTo>
                                  <a:lnTo>
                                    <a:pt x="16" y="3"/>
                                  </a:lnTo>
                                  <a:close/>
                                </a:path>
                              </a:pathLst>
                            </a:custGeom>
                            <a:solidFill>
                              <a:srgbClr val="600060"/>
                            </a:solidFill>
                            <a:ln w="3175">
                              <a:solidFill>
                                <a:srgbClr val="400040"/>
                              </a:solidFill>
                              <a:round/>
                              <a:headEnd/>
                              <a:tailEnd/>
                            </a:ln>
                          </p:spPr>
                          <p:txBody>
                            <a:bodyPr/>
                            <a:lstStyle/>
                            <a:p>
                              <a:endParaRPr lang="cs-CZ"/>
                            </a:p>
                          </p:txBody>
                        </p:sp>
                      </p:grpSp>
                    </p:grpSp>
                    <p:grpSp>
                      <p:nvGrpSpPr>
                        <p:cNvPr id="448" name="Group 160">
                          <a:extLst>
                            <a:ext uri="{FF2B5EF4-FFF2-40B4-BE49-F238E27FC236}">
                              <a16:creationId xmlns:a16="http://schemas.microsoft.com/office/drawing/2014/main" id="{285AB87E-0823-4756-B239-952E4E9A96AB}"/>
                            </a:ext>
                          </a:extLst>
                        </p:cNvPr>
                        <p:cNvGrpSpPr>
                          <a:grpSpLocks/>
                        </p:cNvGrpSpPr>
                        <p:nvPr/>
                      </p:nvGrpSpPr>
                      <p:grpSpPr bwMode="auto">
                        <a:xfrm>
                          <a:off x="2072" y="1522"/>
                          <a:ext cx="112" cy="183"/>
                          <a:chOff x="2072" y="1522"/>
                          <a:chExt cx="112" cy="183"/>
                        </a:xfrm>
                      </p:grpSpPr>
                      <p:grpSp>
                        <p:nvGrpSpPr>
                          <p:cNvPr id="449" name="Group 161">
                            <a:extLst>
                              <a:ext uri="{FF2B5EF4-FFF2-40B4-BE49-F238E27FC236}">
                                <a16:creationId xmlns:a16="http://schemas.microsoft.com/office/drawing/2014/main" id="{A3866127-69EB-4856-A02B-9FF71A00FBA4}"/>
                              </a:ext>
                            </a:extLst>
                          </p:cNvPr>
                          <p:cNvGrpSpPr>
                            <a:grpSpLocks/>
                          </p:cNvGrpSpPr>
                          <p:nvPr/>
                        </p:nvGrpSpPr>
                        <p:grpSpPr bwMode="auto">
                          <a:xfrm>
                            <a:off x="2072" y="1522"/>
                            <a:ext cx="112" cy="179"/>
                            <a:chOff x="2072" y="1522"/>
                            <a:chExt cx="112" cy="179"/>
                          </a:xfrm>
                        </p:grpSpPr>
                        <p:sp>
                          <p:nvSpPr>
                            <p:cNvPr id="453" name="Freeform 162">
                              <a:extLst>
                                <a:ext uri="{FF2B5EF4-FFF2-40B4-BE49-F238E27FC236}">
                                  <a16:creationId xmlns:a16="http://schemas.microsoft.com/office/drawing/2014/main" id="{B3A6F728-0287-47D7-AAC4-A6F7540189C5}"/>
                                </a:ext>
                              </a:extLst>
                            </p:cNvPr>
                            <p:cNvSpPr>
                              <a:spLocks/>
                            </p:cNvSpPr>
                            <p:nvPr/>
                          </p:nvSpPr>
                          <p:spPr bwMode="auto">
                            <a:xfrm>
                              <a:off x="2072" y="1522"/>
                              <a:ext cx="112" cy="179"/>
                            </a:xfrm>
                            <a:custGeom>
                              <a:avLst/>
                              <a:gdLst>
                                <a:gd name="T0" fmla="*/ 0 w 562"/>
                                <a:gd name="T1" fmla="*/ 20 h 898"/>
                                <a:gd name="T2" fmla="*/ 0 w 562"/>
                                <a:gd name="T3" fmla="*/ 18 h 898"/>
                                <a:gd name="T4" fmla="*/ 1 w 562"/>
                                <a:gd name="T5" fmla="*/ 16 h 898"/>
                                <a:gd name="T6" fmla="*/ 1 w 562"/>
                                <a:gd name="T7" fmla="*/ 14 h 898"/>
                                <a:gd name="T8" fmla="*/ 2 w 562"/>
                                <a:gd name="T9" fmla="*/ 12 h 898"/>
                                <a:gd name="T10" fmla="*/ 2 w 562"/>
                                <a:gd name="T11" fmla="*/ 11 h 898"/>
                                <a:gd name="T12" fmla="*/ 3 w 562"/>
                                <a:gd name="T13" fmla="*/ 9 h 898"/>
                                <a:gd name="T14" fmla="*/ 4 w 562"/>
                                <a:gd name="T15" fmla="*/ 8 h 898"/>
                                <a:gd name="T16" fmla="*/ 5 w 562"/>
                                <a:gd name="T17" fmla="*/ 7 h 898"/>
                                <a:gd name="T18" fmla="*/ 6 w 562"/>
                                <a:gd name="T19" fmla="*/ 5 h 898"/>
                                <a:gd name="T20" fmla="*/ 8 w 562"/>
                                <a:gd name="T21" fmla="*/ 4 h 898"/>
                                <a:gd name="T22" fmla="*/ 10 w 562"/>
                                <a:gd name="T23" fmla="*/ 3 h 898"/>
                                <a:gd name="T24" fmla="*/ 11 w 562"/>
                                <a:gd name="T25" fmla="*/ 2 h 898"/>
                                <a:gd name="T26" fmla="*/ 13 w 562"/>
                                <a:gd name="T27" fmla="*/ 1 h 898"/>
                                <a:gd name="T28" fmla="*/ 15 w 562"/>
                                <a:gd name="T29" fmla="*/ 1 h 898"/>
                                <a:gd name="T30" fmla="*/ 17 w 562"/>
                                <a:gd name="T31" fmla="*/ 0 h 898"/>
                                <a:gd name="T32" fmla="*/ 18 w 562"/>
                                <a:gd name="T33" fmla="*/ 0 h 898"/>
                                <a:gd name="T34" fmla="*/ 18 w 562"/>
                                <a:gd name="T35" fmla="*/ 0 h 898"/>
                                <a:gd name="T36" fmla="*/ 19 w 562"/>
                                <a:gd name="T37" fmla="*/ 0 h 898"/>
                                <a:gd name="T38" fmla="*/ 20 w 562"/>
                                <a:gd name="T39" fmla="*/ 1 h 898"/>
                                <a:gd name="T40" fmla="*/ 21 w 562"/>
                                <a:gd name="T41" fmla="*/ 2 h 898"/>
                                <a:gd name="T42" fmla="*/ 22 w 562"/>
                                <a:gd name="T43" fmla="*/ 2 h 898"/>
                                <a:gd name="T44" fmla="*/ 22 w 562"/>
                                <a:gd name="T45" fmla="*/ 3 h 898"/>
                                <a:gd name="T46" fmla="*/ 22 w 562"/>
                                <a:gd name="T47" fmla="*/ 4 h 898"/>
                                <a:gd name="T48" fmla="*/ 22 w 562"/>
                                <a:gd name="T49" fmla="*/ 5 h 898"/>
                                <a:gd name="T50" fmla="*/ 22 w 562"/>
                                <a:gd name="T51" fmla="*/ 7 h 898"/>
                                <a:gd name="T52" fmla="*/ 22 w 562"/>
                                <a:gd name="T53" fmla="*/ 7 h 898"/>
                                <a:gd name="T54" fmla="*/ 22 w 562"/>
                                <a:gd name="T55" fmla="*/ 8 h 898"/>
                                <a:gd name="T56" fmla="*/ 21 w 562"/>
                                <a:gd name="T57" fmla="*/ 8 h 898"/>
                                <a:gd name="T58" fmla="*/ 20 w 562"/>
                                <a:gd name="T59" fmla="*/ 9 h 898"/>
                                <a:gd name="T60" fmla="*/ 19 w 562"/>
                                <a:gd name="T61" fmla="*/ 9 h 898"/>
                                <a:gd name="T62" fmla="*/ 17 w 562"/>
                                <a:gd name="T63" fmla="*/ 10 h 898"/>
                                <a:gd name="T64" fmla="*/ 16 w 562"/>
                                <a:gd name="T65" fmla="*/ 11 h 898"/>
                                <a:gd name="T66" fmla="*/ 15 w 562"/>
                                <a:gd name="T67" fmla="*/ 12 h 898"/>
                                <a:gd name="T68" fmla="*/ 14 w 562"/>
                                <a:gd name="T69" fmla="*/ 13 h 898"/>
                                <a:gd name="T70" fmla="*/ 13 w 562"/>
                                <a:gd name="T71" fmla="*/ 14 h 898"/>
                                <a:gd name="T72" fmla="*/ 12 w 562"/>
                                <a:gd name="T73" fmla="*/ 15 h 898"/>
                                <a:gd name="T74" fmla="*/ 12 w 562"/>
                                <a:gd name="T75" fmla="*/ 16 h 898"/>
                                <a:gd name="T76" fmla="*/ 12 w 562"/>
                                <a:gd name="T77" fmla="*/ 18 h 898"/>
                                <a:gd name="T78" fmla="*/ 12 w 562"/>
                                <a:gd name="T79" fmla="*/ 19 h 898"/>
                                <a:gd name="T80" fmla="*/ 13 w 562"/>
                                <a:gd name="T81" fmla="*/ 21 h 898"/>
                                <a:gd name="T82" fmla="*/ 13 w 562"/>
                                <a:gd name="T83" fmla="*/ 22 h 898"/>
                                <a:gd name="T84" fmla="*/ 14 w 562"/>
                                <a:gd name="T85" fmla="*/ 24 h 898"/>
                                <a:gd name="T86" fmla="*/ 15 w 562"/>
                                <a:gd name="T87" fmla="*/ 25 h 898"/>
                                <a:gd name="T88" fmla="*/ 16 w 562"/>
                                <a:gd name="T89" fmla="*/ 27 h 898"/>
                                <a:gd name="T90" fmla="*/ 17 w 562"/>
                                <a:gd name="T91" fmla="*/ 28 h 898"/>
                                <a:gd name="T92" fmla="*/ 17 w 562"/>
                                <a:gd name="T93" fmla="*/ 29 h 898"/>
                                <a:gd name="T94" fmla="*/ 8 w 562"/>
                                <a:gd name="T95" fmla="*/ 36 h 898"/>
                                <a:gd name="T96" fmla="*/ 7 w 562"/>
                                <a:gd name="T97" fmla="*/ 34 h 898"/>
                                <a:gd name="T98" fmla="*/ 6 w 562"/>
                                <a:gd name="T99" fmla="*/ 33 h 898"/>
                                <a:gd name="T100" fmla="*/ 4 w 562"/>
                                <a:gd name="T101" fmla="*/ 31 h 898"/>
                                <a:gd name="T102" fmla="*/ 3 w 562"/>
                                <a:gd name="T103" fmla="*/ 29 h 898"/>
                                <a:gd name="T104" fmla="*/ 2 w 562"/>
                                <a:gd name="T105" fmla="*/ 27 h 898"/>
                                <a:gd name="T106" fmla="*/ 1 w 562"/>
                                <a:gd name="T107" fmla="*/ 26 h 898"/>
                                <a:gd name="T108" fmla="*/ 1 w 562"/>
                                <a:gd name="T109" fmla="*/ 24 h 898"/>
                                <a:gd name="T110" fmla="*/ 0 w 562"/>
                                <a:gd name="T111" fmla="*/ 22 h 898"/>
                                <a:gd name="T112" fmla="*/ 0 w 562"/>
                                <a:gd name="T113" fmla="*/ 20 h 8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62"/>
                                <a:gd name="T172" fmla="*/ 0 h 898"/>
                                <a:gd name="T173" fmla="*/ 562 w 562"/>
                                <a:gd name="T174" fmla="*/ 898 h 8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62" h="898">
                                  <a:moveTo>
                                    <a:pt x="0" y="500"/>
                                  </a:moveTo>
                                  <a:lnTo>
                                    <a:pt x="3" y="451"/>
                                  </a:lnTo>
                                  <a:lnTo>
                                    <a:pt x="13" y="398"/>
                                  </a:lnTo>
                                  <a:lnTo>
                                    <a:pt x="25" y="352"/>
                                  </a:lnTo>
                                  <a:lnTo>
                                    <a:pt x="38" y="305"/>
                                  </a:lnTo>
                                  <a:lnTo>
                                    <a:pt x="53" y="267"/>
                                  </a:lnTo>
                                  <a:lnTo>
                                    <a:pt x="74" y="230"/>
                                  </a:lnTo>
                                  <a:lnTo>
                                    <a:pt x="98" y="199"/>
                                  </a:lnTo>
                                  <a:lnTo>
                                    <a:pt x="127" y="167"/>
                                  </a:lnTo>
                                  <a:lnTo>
                                    <a:pt x="162" y="134"/>
                                  </a:lnTo>
                                  <a:lnTo>
                                    <a:pt x="202" y="103"/>
                                  </a:lnTo>
                                  <a:lnTo>
                                    <a:pt x="245" y="74"/>
                                  </a:lnTo>
                                  <a:lnTo>
                                    <a:pt x="287" y="49"/>
                                  </a:lnTo>
                                  <a:lnTo>
                                    <a:pt x="334" y="29"/>
                                  </a:lnTo>
                                  <a:lnTo>
                                    <a:pt x="376" y="15"/>
                                  </a:lnTo>
                                  <a:lnTo>
                                    <a:pt x="416" y="5"/>
                                  </a:lnTo>
                                  <a:lnTo>
                                    <a:pt x="448" y="0"/>
                                  </a:lnTo>
                                  <a:lnTo>
                                    <a:pt x="463" y="3"/>
                                  </a:lnTo>
                                  <a:lnTo>
                                    <a:pt x="481" y="11"/>
                                  </a:lnTo>
                                  <a:lnTo>
                                    <a:pt x="503" y="24"/>
                                  </a:lnTo>
                                  <a:lnTo>
                                    <a:pt x="527" y="43"/>
                                  </a:lnTo>
                                  <a:lnTo>
                                    <a:pt x="540" y="61"/>
                                  </a:lnTo>
                                  <a:lnTo>
                                    <a:pt x="551" y="82"/>
                                  </a:lnTo>
                                  <a:lnTo>
                                    <a:pt x="559" y="104"/>
                                  </a:lnTo>
                                  <a:lnTo>
                                    <a:pt x="562" y="137"/>
                                  </a:lnTo>
                                  <a:lnTo>
                                    <a:pt x="559" y="167"/>
                                  </a:lnTo>
                                  <a:lnTo>
                                    <a:pt x="551" y="186"/>
                                  </a:lnTo>
                                  <a:lnTo>
                                    <a:pt x="540" y="199"/>
                                  </a:lnTo>
                                  <a:lnTo>
                                    <a:pt x="524" y="208"/>
                                  </a:lnTo>
                                  <a:lnTo>
                                    <a:pt x="496" y="219"/>
                                  </a:lnTo>
                                  <a:lnTo>
                                    <a:pt x="467" y="230"/>
                                  </a:lnTo>
                                  <a:lnTo>
                                    <a:pt x="437" y="244"/>
                                  </a:lnTo>
                                  <a:lnTo>
                                    <a:pt x="401" y="265"/>
                                  </a:lnTo>
                                  <a:lnTo>
                                    <a:pt x="364" y="295"/>
                                  </a:lnTo>
                                  <a:lnTo>
                                    <a:pt x="342" y="320"/>
                                  </a:lnTo>
                                  <a:lnTo>
                                    <a:pt x="323" y="347"/>
                                  </a:lnTo>
                                  <a:lnTo>
                                    <a:pt x="309" y="378"/>
                                  </a:lnTo>
                                  <a:lnTo>
                                    <a:pt x="299" y="413"/>
                                  </a:lnTo>
                                  <a:lnTo>
                                    <a:pt x="297" y="448"/>
                                  </a:lnTo>
                                  <a:lnTo>
                                    <a:pt x="305" y="488"/>
                                  </a:lnTo>
                                  <a:lnTo>
                                    <a:pt x="314" y="525"/>
                                  </a:lnTo>
                                  <a:lnTo>
                                    <a:pt x="326" y="556"/>
                                  </a:lnTo>
                                  <a:lnTo>
                                    <a:pt x="348" y="592"/>
                                  </a:lnTo>
                                  <a:lnTo>
                                    <a:pt x="376" y="633"/>
                                  </a:lnTo>
                                  <a:lnTo>
                                    <a:pt x="406" y="668"/>
                                  </a:lnTo>
                                  <a:lnTo>
                                    <a:pt x="427" y="698"/>
                                  </a:lnTo>
                                  <a:lnTo>
                                    <a:pt x="439" y="729"/>
                                  </a:lnTo>
                                  <a:lnTo>
                                    <a:pt x="207" y="898"/>
                                  </a:lnTo>
                                  <a:lnTo>
                                    <a:pt x="168" y="866"/>
                                  </a:lnTo>
                                  <a:lnTo>
                                    <a:pt x="138" y="827"/>
                                  </a:lnTo>
                                  <a:lnTo>
                                    <a:pt x="109" y="787"/>
                                  </a:lnTo>
                                  <a:lnTo>
                                    <a:pt x="78" y="738"/>
                                  </a:lnTo>
                                  <a:lnTo>
                                    <a:pt x="50" y="687"/>
                                  </a:lnTo>
                                  <a:lnTo>
                                    <a:pt x="31" y="648"/>
                                  </a:lnTo>
                                  <a:lnTo>
                                    <a:pt x="16" y="602"/>
                                  </a:lnTo>
                                  <a:lnTo>
                                    <a:pt x="4" y="549"/>
                                  </a:lnTo>
                                  <a:lnTo>
                                    <a:pt x="0" y="500"/>
                                  </a:lnTo>
                                  <a:close/>
                                </a:path>
                              </a:pathLst>
                            </a:custGeom>
                            <a:solidFill>
                              <a:srgbClr val="800080"/>
                            </a:solidFill>
                            <a:ln w="9525">
                              <a:noFill/>
                              <a:round/>
                              <a:headEnd/>
                              <a:tailEnd/>
                            </a:ln>
                          </p:spPr>
                          <p:txBody>
                            <a:bodyPr/>
                            <a:lstStyle/>
                            <a:p>
                              <a:endParaRPr lang="cs-CZ"/>
                            </a:p>
                          </p:txBody>
                        </p:sp>
                        <p:grpSp>
                          <p:nvGrpSpPr>
                            <p:cNvPr id="454" name="Group 163">
                              <a:extLst>
                                <a:ext uri="{FF2B5EF4-FFF2-40B4-BE49-F238E27FC236}">
                                  <a16:creationId xmlns:a16="http://schemas.microsoft.com/office/drawing/2014/main" id="{B6572105-C0D3-4D27-83A3-89C34C9F5B7D}"/>
                                </a:ext>
                              </a:extLst>
                            </p:cNvPr>
                            <p:cNvGrpSpPr>
                              <a:grpSpLocks/>
                            </p:cNvGrpSpPr>
                            <p:nvPr/>
                          </p:nvGrpSpPr>
                          <p:grpSpPr bwMode="auto">
                            <a:xfrm>
                              <a:off x="2072" y="1522"/>
                              <a:ext cx="112" cy="179"/>
                              <a:chOff x="2072" y="1522"/>
                              <a:chExt cx="112" cy="179"/>
                            </a:xfrm>
                          </p:grpSpPr>
                          <p:sp>
                            <p:nvSpPr>
                              <p:cNvPr id="455" name="Freeform 164">
                                <a:extLst>
                                  <a:ext uri="{FF2B5EF4-FFF2-40B4-BE49-F238E27FC236}">
                                    <a16:creationId xmlns:a16="http://schemas.microsoft.com/office/drawing/2014/main" id="{3A92A7C3-7849-461C-8902-2B67A99EF652}"/>
                                  </a:ext>
                                </a:extLst>
                              </p:cNvPr>
                              <p:cNvSpPr>
                                <a:spLocks/>
                              </p:cNvSpPr>
                              <p:nvPr/>
                            </p:nvSpPr>
                            <p:spPr bwMode="auto">
                              <a:xfrm>
                                <a:off x="2092" y="1535"/>
                                <a:ext cx="83" cy="140"/>
                              </a:xfrm>
                              <a:custGeom>
                                <a:avLst/>
                                <a:gdLst>
                                  <a:gd name="T0" fmla="*/ 5 w 417"/>
                                  <a:gd name="T1" fmla="*/ 28 h 703"/>
                                  <a:gd name="T2" fmla="*/ 4 w 417"/>
                                  <a:gd name="T3" fmla="*/ 26 h 703"/>
                                  <a:gd name="T4" fmla="*/ 3 w 417"/>
                                  <a:gd name="T5" fmla="*/ 25 h 703"/>
                                  <a:gd name="T6" fmla="*/ 2 w 417"/>
                                  <a:gd name="T7" fmla="*/ 24 h 703"/>
                                  <a:gd name="T8" fmla="*/ 2 w 417"/>
                                  <a:gd name="T9" fmla="*/ 23 h 703"/>
                                  <a:gd name="T10" fmla="*/ 1 w 417"/>
                                  <a:gd name="T11" fmla="*/ 22 h 703"/>
                                  <a:gd name="T12" fmla="*/ 1 w 417"/>
                                  <a:gd name="T13" fmla="*/ 20 h 703"/>
                                  <a:gd name="T14" fmla="*/ 1 w 417"/>
                                  <a:gd name="T15" fmla="*/ 19 h 703"/>
                                  <a:gd name="T16" fmla="*/ 0 w 417"/>
                                  <a:gd name="T17" fmla="*/ 18 h 703"/>
                                  <a:gd name="T18" fmla="*/ 0 w 417"/>
                                  <a:gd name="T19" fmla="*/ 17 h 703"/>
                                  <a:gd name="T20" fmla="*/ 0 w 417"/>
                                  <a:gd name="T21" fmla="*/ 16 h 703"/>
                                  <a:gd name="T22" fmla="*/ 0 w 417"/>
                                  <a:gd name="T23" fmla="*/ 15 h 703"/>
                                  <a:gd name="T24" fmla="*/ 0 w 417"/>
                                  <a:gd name="T25" fmla="*/ 14 h 703"/>
                                  <a:gd name="T26" fmla="*/ 0 w 417"/>
                                  <a:gd name="T27" fmla="*/ 13 h 703"/>
                                  <a:gd name="T28" fmla="*/ 1 w 417"/>
                                  <a:gd name="T29" fmla="*/ 12 h 703"/>
                                  <a:gd name="T30" fmla="*/ 1 w 417"/>
                                  <a:gd name="T31" fmla="*/ 11 h 703"/>
                                  <a:gd name="T32" fmla="*/ 2 w 417"/>
                                  <a:gd name="T33" fmla="*/ 10 h 703"/>
                                  <a:gd name="T34" fmla="*/ 2 w 417"/>
                                  <a:gd name="T35" fmla="*/ 9 h 703"/>
                                  <a:gd name="T36" fmla="*/ 3 w 417"/>
                                  <a:gd name="T37" fmla="*/ 8 h 703"/>
                                  <a:gd name="T38" fmla="*/ 4 w 417"/>
                                  <a:gd name="T39" fmla="*/ 7 h 703"/>
                                  <a:gd name="T40" fmla="*/ 4 w 417"/>
                                  <a:gd name="T41" fmla="*/ 6 h 703"/>
                                  <a:gd name="T42" fmla="*/ 5 w 417"/>
                                  <a:gd name="T43" fmla="*/ 5 h 703"/>
                                  <a:gd name="T44" fmla="*/ 6 w 417"/>
                                  <a:gd name="T45" fmla="*/ 4 h 703"/>
                                  <a:gd name="T46" fmla="*/ 7 w 417"/>
                                  <a:gd name="T47" fmla="*/ 4 h 703"/>
                                  <a:gd name="T48" fmla="*/ 9 w 417"/>
                                  <a:gd name="T49" fmla="*/ 3 h 703"/>
                                  <a:gd name="T50" fmla="*/ 10 w 417"/>
                                  <a:gd name="T51" fmla="*/ 2 h 703"/>
                                  <a:gd name="T52" fmla="*/ 12 w 417"/>
                                  <a:gd name="T53" fmla="*/ 1 h 703"/>
                                  <a:gd name="T54" fmla="*/ 14 w 417"/>
                                  <a:gd name="T55" fmla="*/ 1 h 703"/>
                                  <a:gd name="T56" fmla="*/ 15 w 417"/>
                                  <a:gd name="T57" fmla="*/ 0 h 703"/>
                                  <a:gd name="T58" fmla="*/ 17 w 417"/>
                                  <a:gd name="T59" fmla="*/ 0 h 70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17"/>
                                  <a:gd name="T91" fmla="*/ 0 h 703"/>
                                  <a:gd name="T92" fmla="*/ 417 w 417"/>
                                  <a:gd name="T93" fmla="*/ 703 h 70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17" h="703">
                                    <a:moveTo>
                                      <a:pt x="124" y="703"/>
                                    </a:moveTo>
                                    <a:lnTo>
                                      <a:pt x="97" y="668"/>
                                    </a:lnTo>
                                    <a:lnTo>
                                      <a:pt x="75" y="637"/>
                                    </a:lnTo>
                                    <a:lnTo>
                                      <a:pt x="58" y="606"/>
                                    </a:lnTo>
                                    <a:lnTo>
                                      <a:pt x="43" y="573"/>
                                    </a:lnTo>
                                    <a:lnTo>
                                      <a:pt x="32" y="540"/>
                                    </a:lnTo>
                                    <a:lnTo>
                                      <a:pt x="23" y="508"/>
                                    </a:lnTo>
                                    <a:lnTo>
                                      <a:pt x="15" y="480"/>
                                    </a:lnTo>
                                    <a:lnTo>
                                      <a:pt x="9" y="452"/>
                                    </a:lnTo>
                                    <a:lnTo>
                                      <a:pt x="5" y="421"/>
                                    </a:lnTo>
                                    <a:lnTo>
                                      <a:pt x="2" y="398"/>
                                    </a:lnTo>
                                    <a:lnTo>
                                      <a:pt x="0" y="378"/>
                                    </a:lnTo>
                                    <a:lnTo>
                                      <a:pt x="2" y="358"/>
                                    </a:lnTo>
                                    <a:lnTo>
                                      <a:pt x="10" y="329"/>
                                    </a:lnTo>
                                    <a:lnTo>
                                      <a:pt x="18" y="299"/>
                                    </a:lnTo>
                                    <a:lnTo>
                                      <a:pt x="29" y="269"/>
                                    </a:lnTo>
                                    <a:lnTo>
                                      <a:pt x="42" y="242"/>
                                    </a:lnTo>
                                    <a:lnTo>
                                      <a:pt x="55" y="217"/>
                                    </a:lnTo>
                                    <a:lnTo>
                                      <a:pt x="71" y="191"/>
                                    </a:lnTo>
                                    <a:lnTo>
                                      <a:pt x="88" y="168"/>
                                    </a:lnTo>
                                    <a:lnTo>
                                      <a:pt x="106" y="148"/>
                                    </a:lnTo>
                                    <a:lnTo>
                                      <a:pt x="124" y="132"/>
                                    </a:lnTo>
                                    <a:lnTo>
                                      <a:pt x="156" y="108"/>
                                    </a:lnTo>
                                    <a:lnTo>
                                      <a:pt x="184" y="91"/>
                                    </a:lnTo>
                                    <a:lnTo>
                                      <a:pt x="219" y="69"/>
                                    </a:lnTo>
                                    <a:lnTo>
                                      <a:pt x="255" y="51"/>
                                    </a:lnTo>
                                    <a:lnTo>
                                      <a:pt x="301" y="31"/>
                                    </a:lnTo>
                                    <a:lnTo>
                                      <a:pt x="342" y="19"/>
                                    </a:lnTo>
                                    <a:lnTo>
                                      <a:pt x="382" y="9"/>
                                    </a:lnTo>
                                    <a:lnTo>
                                      <a:pt x="417" y="0"/>
                                    </a:lnTo>
                                  </a:path>
                                </a:pathLst>
                              </a:custGeom>
                              <a:noFill/>
                              <a:ln w="4763">
                                <a:solidFill>
                                  <a:srgbClr val="FF40FF"/>
                                </a:solidFill>
                                <a:round/>
                                <a:headEnd/>
                                <a:tailEnd/>
                              </a:ln>
                            </p:spPr>
                            <p:txBody>
                              <a:bodyPr/>
                              <a:lstStyle/>
                              <a:p>
                                <a:endParaRPr lang="cs-CZ"/>
                              </a:p>
                            </p:txBody>
                          </p:sp>
                          <p:sp>
                            <p:nvSpPr>
                              <p:cNvPr id="456" name="Freeform 165">
                                <a:extLst>
                                  <a:ext uri="{FF2B5EF4-FFF2-40B4-BE49-F238E27FC236}">
                                    <a16:creationId xmlns:a16="http://schemas.microsoft.com/office/drawing/2014/main" id="{DDE743A7-FCFF-4653-AB44-7C73297D83B5}"/>
                                  </a:ext>
                                </a:extLst>
                              </p:cNvPr>
                              <p:cNvSpPr>
                                <a:spLocks/>
                              </p:cNvSpPr>
                              <p:nvPr/>
                            </p:nvSpPr>
                            <p:spPr bwMode="auto">
                              <a:xfrm>
                                <a:off x="2113" y="1550"/>
                                <a:ext cx="71" cy="117"/>
                              </a:xfrm>
                              <a:custGeom>
                                <a:avLst/>
                                <a:gdLst>
                                  <a:gd name="T0" fmla="*/ 0 w 356"/>
                                  <a:gd name="T1" fmla="*/ 14 h 585"/>
                                  <a:gd name="T2" fmla="*/ 0 w 356"/>
                                  <a:gd name="T3" fmla="*/ 13 h 585"/>
                                  <a:gd name="T4" fmla="*/ 0 w 356"/>
                                  <a:gd name="T5" fmla="*/ 12 h 585"/>
                                  <a:gd name="T6" fmla="*/ 0 w 356"/>
                                  <a:gd name="T7" fmla="*/ 10 h 585"/>
                                  <a:gd name="T8" fmla="*/ 0 w 356"/>
                                  <a:gd name="T9" fmla="*/ 9 h 585"/>
                                  <a:gd name="T10" fmla="*/ 1 w 356"/>
                                  <a:gd name="T11" fmla="*/ 8 h 585"/>
                                  <a:gd name="T12" fmla="*/ 1 w 356"/>
                                  <a:gd name="T13" fmla="*/ 7 h 585"/>
                                  <a:gd name="T14" fmla="*/ 2 w 356"/>
                                  <a:gd name="T15" fmla="*/ 6 h 585"/>
                                  <a:gd name="T16" fmla="*/ 2 w 356"/>
                                  <a:gd name="T17" fmla="*/ 5 h 585"/>
                                  <a:gd name="T18" fmla="*/ 3 w 356"/>
                                  <a:gd name="T19" fmla="*/ 4 h 585"/>
                                  <a:gd name="T20" fmla="*/ 4 w 356"/>
                                  <a:gd name="T21" fmla="*/ 4 h 585"/>
                                  <a:gd name="T22" fmla="*/ 5 w 356"/>
                                  <a:gd name="T23" fmla="*/ 3 h 585"/>
                                  <a:gd name="T24" fmla="*/ 6 w 356"/>
                                  <a:gd name="T25" fmla="*/ 2 h 585"/>
                                  <a:gd name="T26" fmla="*/ 7 w 356"/>
                                  <a:gd name="T27" fmla="*/ 2 h 585"/>
                                  <a:gd name="T28" fmla="*/ 8 w 356"/>
                                  <a:gd name="T29" fmla="*/ 1 h 585"/>
                                  <a:gd name="T30" fmla="*/ 9 w 356"/>
                                  <a:gd name="T31" fmla="*/ 1 h 585"/>
                                  <a:gd name="T32" fmla="*/ 10 w 356"/>
                                  <a:gd name="T33" fmla="*/ 1 h 585"/>
                                  <a:gd name="T34" fmla="*/ 11 w 356"/>
                                  <a:gd name="T35" fmla="*/ 0 h 585"/>
                                  <a:gd name="T36" fmla="*/ 12 w 356"/>
                                  <a:gd name="T37" fmla="*/ 0 h 585"/>
                                  <a:gd name="T38" fmla="*/ 13 w 356"/>
                                  <a:gd name="T39" fmla="*/ 0 h 585"/>
                                  <a:gd name="T40" fmla="*/ 14 w 356"/>
                                  <a:gd name="T41" fmla="*/ 0 h 585"/>
                                  <a:gd name="T42" fmla="*/ 14 w 356"/>
                                  <a:gd name="T43" fmla="*/ 0 h 585"/>
                                  <a:gd name="T44" fmla="*/ 14 w 356"/>
                                  <a:gd name="T45" fmla="*/ 1 h 585"/>
                                  <a:gd name="T46" fmla="*/ 14 w 356"/>
                                  <a:gd name="T47" fmla="*/ 1 h 585"/>
                                  <a:gd name="T48" fmla="*/ 14 w 356"/>
                                  <a:gd name="T49" fmla="*/ 1 h 585"/>
                                  <a:gd name="T50" fmla="*/ 13 w 356"/>
                                  <a:gd name="T51" fmla="*/ 1 h 585"/>
                                  <a:gd name="T52" fmla="*/ 12 w 356"/>
                                  <a:gd name="T53" fmla="*/ 2 h 585"/>
                                  <a:gd name="T54" fmla="*/ 11 w 356"/>
                                  <a:gd name="T55" fmla="*/ 2 h 585"/>
                                  <a:gd name="T56" fmla="*/ 10 w 356"/>
                                  <a:gd name="T57" fmla="*/ 3 h 585"/>
                                  <a:gd name="T58" fmla="*/ 9 w 356"/>
                                  <a:gd name="T59" fmla="*/ 3 h 585"/>
                                  <a:gd name="T60" fmla="*/ 7 w 356"/>
                                  <a:gd name="T61" fmla="*/ 4 h 585"/>
                                  <a:gd name="T62" fmla="*/ 6 w 356"/>
                                  <a:gd name="T63" fmla="*/ 5 h 585"/>
                                  <a:gd name="T64" fmla="*/ 5 w 356"/>
                                  <a:gd name="T65" fmla="*/ 6 h 585"/>
                                  <a:gd name="T66" fmla="*/ 4 w 356"/>
                                  <a:gd name="T67" fmla="*/ 7 h 585"/>
                                  <a:gd name="T68" fmla="*/ 3 w 356"/>
                                  <a:gd name="T69" fmla="*/ 8 h 585"/>
                                  <a:gd name="T70" fmla="*/ 2 w 356"/>
                                  <a:gd name="T71" fmla="*/ 9 h 585"/>
                                  <a:gd name="T72" fmla="*/ 2 w 356"/>
                                  <a:gd name="T73" fmla="*/ 10 h 585"/>
                                  <a:gd name="T74" fmla="*/ 2 w 356"/>
                                  <a:gd name="T75" fmla="*/ 12 h 585"/>
                                  <a:gd name="T76" fmla="*/ 2 w 356"/>
                                  <a:gd name="T77" fmla="*/ 13 h 585"/>
                                  <a:gd name="T78" fmla="*/ 3 w 356"/>
                                  <a:gd name="T79" fmla="*/ 15 h 585"/>
                                  <a:gd name="T80" fmla="*/ 3 w 356"/>
                                  <a:gd name="T81" fmla="*/ 16 h 585"/>
                                  <a:gd name="T82" fmla="*/ 4 w 356"/>
                                  <a:gd name="T83" fmla="*/ 18 h 585"/>
                                  <a:gd name="T84" fmla="*/ 5 w 356"/>
                                  <a:gd name="T85" fmla="*/ 19 h 585"/>
                                  <a:gd name="T86" fmla="*/ 6 w 356"/>
                                  <a:gd name="T87" fmla="*/ 21 h 585"/>
                                  <a:gd name="T88" fmla="*/ 7 w 356"/>
                                  <a:gd name="T89" fmla="*/ 22 h 585"/>
                                  <a:gd name="T90" fmla="*/ 8 w 356"/>
                                  <a:gd name="T91" fmla="*/ 23 h 585"/>
                                  <a:gd name="T92" fmla="*/ 7 w 356"/>
                                  <a:gd name="T93" fmla="*/ 23 h 585"/>
                                  <a:gd name="T94" fmla="*/ 6 w 356"/>
                                  <a:gd name="T95" fmla="*/ 23 h 585"/>
                                  <a:gd name="T96" fmla="*/ 5 w 356"/>
                                  <a:gd name="T97" fmla="*/ 22 h 585"/>
                                  <a:gd name="T98" fmla="*/ 4 w 356"/>
                                  <a:gd name="T99" fmla="*/ 21 h 585"/>
                                  <a:gd name="T100" fmla="*/ 4 w 356"/>
                                  <a:gd name="T101" fmla="*/ 21 h 585"/>
                                  <a:gd name="T102" fmla="*/ 3 w 356"/>
                                  <a:gd name="T103" fmla="*/ 19 h 585"/>
                                  <a:gd name="T104" fmla="*/ 2 w 356"/>
                                  <a:gd name="T105" fmla="*/ 18 h 585"/>
                                  <a:gd name="T106" fmla="*/ 1 w 356"/>
                                  <a:gd name="T107" fmla="*/ 17 h 585"/>
                                  <a:gd name="T108" fmla="*/ 1 w 356"/>
                                  <a:gd name="T109" fmla="*/ 16 h 585"/>
                                  <a:gd name="T110" fmla="*/ 1 w 356"/>
                                  <a:gd name="T111" fmla="*/ 15 h 585"/>
                                  <a:gd name="T112" fmla="*/ 0 w 356"/>
                                  <a:gd name="T113" fmla="*/ 14 h 5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56"/>
                                  <a:gd name="T172" fmla="*/ 0 h 585"/>
                                  <a:gd name="T173" fmla="*/ 356 w 356"/>
                                  <a:gd name="T174" fmla="*/ 585 h 58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56" h="585">
                                    <a:moveTo>
                                      <a:pt x="6" y="348"/>
                                    </a:moveTo>
                                    <a:lnTo>
                                      <a:pt x="2" y="319"/>
                                    </a:lnTo>
                                    <a:lnTo>
                                      <a:pt x="0" y="288"/>
                                    </a:lnTo>
                                    <a:lnTo>
                                      <a:pt x="2" y="254"/>
                                    </a:lnTo>
                                    <a:lnTo>
                                      <a:pt x="6" y="229"/>
                                    </a:lnTo>
                                    <a:lnTo>
                                      <a:pt x="13" y="204"/>
                                    </a:lnTo>
                                    <a:lnTo>
                                      <a:pt x="24" y="174"/>
                                    </a:lnTo>
                                    <a:lnTo>
                                      <a:pt x="43" y="146"/>
                                    </a:lnTo>
                                    <a:lnTo>
                                      <a:pt x="60" y="123"/>
                                    </a:lnTo>
                                    <a:lnTo>
                                      <a:pt x="78" y="108"/>
                                    </a:lnTo>
                                    <a:lnTo>
                                      <a:pt x="98" y="89"/>
                                    </a:lnTo>
                                    <a:lnTo>
                                      <a:pt x="119" y="73"/>
                                    </a:lnTo>
                                    <a:lnTo>
                                      <a:pt x="145" y="58"/>
                                    </a:lnTo>
                                    <a:lnTo>
                                      <a:pt x="172" y="42"/>
                                    </a:lnTo>
                                    <a:lnTo>
                                      <a:pt x="196" y="31"/>
                                    </a:lnTo>
                                    <a:lnTo>
                                      <a:pt x="221" y="21"/>
                                    </a:lnTo>
                                    <a:lnTo>
                                      <a:pt x="244" y="14"/>
                                    </a:lnTo>
                                    <a:lnTo>
                                      <a:pt x="268" y="7"/>
                                    </a:lnTo>
                                    <a:lnTo>
                                      <a:pt x="297" y="2"/>
                                    </a:lnTo>
                                    <a:lnTo>
                                      <a:pt x="324" y="1"/>
                                    </a:lnTo>
                                    <a:lnTo>
                                      <a:pt x="342" y="0"/>
                                    </a:lnTo>
                                    <a:lnTo>
                                      <a:pt x="356" y="1"/>
                                    </a:lnTo>
                                    <a:lnTo>
                                      <a:pt x="355" y="17"/>
                                    </a:lnTo>
                                    <a:lnTo>
                                      <a:pt x="353" y="30"/>
                                    </a:lnTo>
                                    <a:lnTo>
                                      <a:pt x="339" y="32"/>
                                    </a:lnTo>
                                    <a:lnTo>
                                      <a:pt x="319" y="37"/>
                                    </a:lnTo>
                                    <a:lnTo>
                                      <a:pt x="296" y="44"/>
                                    </a:lnTo>
                                    <a:lnTo>
                                      <a:pt x="270" y="55"/>
                                    </a:lnTo>
                                    <a:lnTo>
                                      <a:pt x="244" y="66"/>
                                    </a:lnTo>
                                    <a:lnTo>
                                      <a:pt x="216" y="78"/>
                                    </a:lnTo>
                                    <a:lnTo>
                                      <a:pt x="187" y="91"/>
                                    </a:lnTo>
                                    <a:lnTo>
                                      <a:pt x="150" y="113"/>
                                    </a:lnTo>
                                    <a:lnTo>
                                      <a:pt x="113" y="143"/>
                                    </a:lnTo>
                                    <a:lnTo>
                                      <a:pt x="91" y="166"/>
                                    </a:lnTo>
                                    <a:lnTo>
                                      <a:pt x="73" y="194"/>
                                    </a:lnTo>
                                    <a:lnTo>
                                      <a:pt x="59" y="225"/>
                                    </a:lnTo>
                                    <a:lnTo>
                                      <a:pt x="49" y="260"/>
                                    </a:lnTo>
                                    <a:lnTo>
                                      <a:pt x="47" y="295"/>
                                    </a:lnTo>
                                    <a:lnTo>
                                      <a:pt x="55" y="335"/>
                                    </a:lnTo>
                                    <a:lnTo>
                                      <a:pt x="64" y="371"/>
                                    </a:lnTo>
                                    <a:lnTo>
                                      <a:pt x="76" y="402"/>
                                    </a:lnTo>
                                    <a:lnTo>
                                      <a:pt x="97" y="438"/>
                                    </a:lnTo>
                                    <a:lnTo>
                                      <a:pt x="125" y="478"/>
                                    </a:lnTo>
                                    <a:lnTo>
                                      <a:pt x="155" y="514"/>
                                    </a:lnTo>
                                    <a:lnTo>
                                      <a:pt x="177" y="545"/>
                                    </a:lnTo>
                                    <a:lnTo>
                                      <a:pt x="198" y="579"/>
                                    </a:lnTo>
                                    <a:lnTo>
                                      <a:pt x="165" y="585"/>
                                    </a:lnTo>
                                    <a:lnTo>
                                      <a:pt x="148" y="570"/>
                                    </a:lnTo>
                                    <a:lnTo>
                                      <a:pt x="130" y="553"/>
                                    </a:lnTo>
                                    <a:lnTo>
                                      <a:pt x="108" y="535"/>
                                    </a:lnTo>
                                    <a:lnTo>
                                      <a:pt x="89" y="513"/>
                                    </a:lnTo>
                                    <a:lnTo>
                                      <a:pt x="67" y="483"/>
                                    </a:lnTo>
                                    <a:lnTo>
                                      <a:pt x="49" y="454"/>
                                    </a:lnTo>
                                    <a:lnTo>
                                      <a:pt x="31" y="424"/>
                                    </a:lnTo>
                                    <a:lnTo>
                                      <a:pt x="19" y="395"/>
                                    </a:lnTo>
                                    <a:lnTo>
                                      <a:pt x="13" y="376"/>
                                    </a:lnTo>
                                    <a:lnTo>
                                      <a:pt x="6" y="348"/>
                                    </a:lnTo>
                                    <a:close/>
                                  </a:path>
                                </a:pathLst>
                              </a:custGeom>
                              <a:solidFill>
                                <a:srgbClr val="A000A0"/>
                              </a:solidFill>
                              <a:ln w="9525">
                                <a:noFill/>
                                <a:round/>
                                <a:headEnd/>
                                <a:tailEnd/>
                              </a:ln>
                            </p:spPr>
                            <p:txBody>
                              <a:bodyPr/>
                              <a:lstStyle/>
                              <a:p>
                                <a:endParaRPr lang="cs-CZ"/>
                              </a:p>
                            </p:txBody>
                          </p:sp>
                          <p:sp>
                            <p:nvSpPr>
                              <p:cNvPr id="457" name="Freeform 166">
                                <a:extLst>
                                  <a:ext uri="{FF2B5EF4-FFF2-40B4-BE49-F238E27FC236}">
                                    <a16:creationId xmlns:a16="http://schemas.microsoft.com/office/drawing/2014/main" id="{5C87FEBE-FD74-4933-92DA-EB9AF88873A3}"/>
                                  </a:ext>
                                </a:extLst>
                              </p:cNvPr>
                              <p:cNvSpPr>
                                <a:spLocks/>
                              </p:cNvSpPr>
                              <p:nvPr/>
                            </p:nvSpPr>
                            <p:spPr bwMode="auto">
                              <a:xfrm>
                                <a:off x="2122" y="1555"/>
                                <a:ext cx="62" cy="113"/>
                              </a:xfrm>
                              <a:custGeom>
                                <a:avLst/>
                                <a:gdLst>
                                  <a:gd name="T0" fmla="*/ 0 w 308"/>
                                  <a:gd name="T1" fmla="*/ 13 h 566"/>
                                  <a:gd name="T2" fmla="*/ 0 w 308"/>
                                  <a:gd name="T3" fmla="*/ 12 h 566"/>
                                  <a:gd name="T4" fmla="*/ 0 w 308"/>
                                  <a:gd name="T5" fmla="*/ 11 h 566"/>
                                  <a:gd name="T6" fmla="*/ 0 w 308"/>
                                  <a:gd name="T7" fmla="*/ 10 h 566"/>
                                  <a:gd name="T8" fmla="*/ 0 w 308"/>
                                  <a:gd name="T9" fmla="*/ 9 h 566"/>
                                  <a:gd name="T10" fmla="*/ 1 w 308"/>
                                  <a:gd name="T11" fmla="*/ 8 h 566"/>
                                  <a:gd name="T12" fmla="*/ 1 w 308"/>
                                  <a:gd name="T13" fmla="*/ 7 h 566"/>
                                  <a:gd name="T14" fmla="*/ 2 w 308"/>
                                  <a:gd name="T15" fmla="*/ 5 h 566"/>
                                  <a:gd name="T16" fmla="*/ 2 w 308"/>
                                  <a:gd name="T17" fmla="*/ 5 h 566"/>
                                  <a:gd name="T18" fmla="*/ 3 w 308"/>
                                  <a:gd name="T19" fmla="*/ 4 h 566"/>
                                  <a:gd name="T20" fmla="*/ 4 w 308"/>
                                  <a:gd name="T21" fmla="*/ 3 h 566"/>
                                  <a:gd name="T22" fmla="*/ 5 w 308"/>
                                  <a:gd name="T23" fmla="*/ 2 h 566"/>
                                  <a:gd name="T24" fmla="*/ 6 w 308"/>
                                  <a:gd name="T25" fmla="*/ 2 h 566"/>
                                  <a:gd name="T26" fmla="*/ 7 w 308"/>
                                  <a:gd name="T27" fmla="*/ 1 h 566"/>
                                  <a:gd name="T28" fmla="*/ 8 w 308"/>
                                  <a:gd name="T29" fmla="*/ 1 h 566"/>
                                  <a:gd name="T30" fmla="*/ 9 w 308"/>
                                  <a:gd name="T31" fmla="*/ 0 h 566"/>
                                  <a:gd name="T32" fmla="*/ 10 w 308"/>
                                  <a:gd name="T33" fmla="*/ 0 h 566"/>
                                  <a:gd name="T34" fmla="*/ 11 w 308"/>
                                  <a:gd name="T35" fmla="*/ 0 h 566"/>
                                  <a:gd name="T36" fmla="*/ 12 w 308"/>
                                  <a:gd name="T37" fmla="*/ 0 h 566"/>
                                  <a:gd name="T38" fmla="*/ 12 w 308"/>
                                  <a:gd name="T39" fmla="*/ 0 h 566"/>
                                  <a:gd name="T40" fmla="*/ 12 w 308"/>
                                  <a:gd name="T41" fmla="*/ 1 h 566"/>
                                  <a:gd name="T42" fmla="*/ 12 w 308"/>
                                  <a:gd name="T43" fmla="*/ 1 h 566"/>
                                  <a:gd name="T44" fmla="*/ 11 w 308"/>
                                  <a:gd name="T45" fmla="*/ 2 h 566"/>
                                  <a:gd name="T46" fmla="*/ 10 w 308"/>
                                  <a:gd name="T47" fmla="*/ 2 h 566"/>
                                  <a:gd name="T48" fmla="*/ 9 w 308"/>
                                  <a:gd name="T49" fmla="*/ 3 h 566"/>
                                  <a:gd name="T50" fmla="*/ 8 w 308"/>
                                  <a:gd name="T51" fmla="*/ 3 h 566"/>
                                  <a:gd name="T52" fmla="*/ 6 w 308"/>
                                  <a:gd name="T53" fmla="*/ 4 h 566"/>
                                  <a:gd name="T54" fmla="*/ 5 w 308"/>
                                  <a:gd name="T55" fmla="*/ 5 h 566"/>
                                  <a:gd name="T56" fmla="*/ 4 w 308"/>
                                  <a:gd name="T57" fmla="*/ 6 h 566"/>
                                  <a:gd name="T58" fmla="*/ 3 w 308"/>
                                  <a:gd name="T59" fmla="*/ 7 h 566"/>
                                  <a:gd name="T60" fmla="*/ 2 w 308"/>
                                  <a:gd name="T61" fmla="*/ 9 h 566"/>
                                  <a:gd name="T62" fmla="*/ 2 w 308"/>
                                  <a:gd name="T63" fmla="*/ 10 h 566"/>
                                  <a:gd name="T64" fmla="*/ 2 w 308"/>
                                  <a:gd name="T65" fmla="*/ 11 h 566"/>
                                  <a:gd name="T66" fmla="*/ 2 w 308"/>
                                  <a:gd name="T67" fmla="*/ 13 h 566"/>
                                  <a:gd name="T68" fmla="*/ 3 w 308"/>
                                  <a:gd name="T69" fmla="*/ 14 h 566"/>
                                  <a:gd name="T70" fmla="*/ 3 w 308"/>
                                  <a:gd name="T71" fmla="*/ 16 h 566"/>
                                  <a:gd name="T72" fmla="*/ 4 w 308"/>
                                  <a:gd name="T73" fmla="*/ 17 h 566"/>
                                  <a:gd name="T74" fmla="*/ 5 w 308"/>
                                  <a:gd name="T75" fmla="*/ 19 h 566"/>
                                  <a:gd name="T76" fmla="*/ 6 w 308"/>
                                  <a:gd name="T77" fmla="*/ 20 h 566"/>
                                  <a:gd name="T78" fmla="*/ 7 w 308"/>
                                  <a:gd name="T79" fmla="*/ 21 h 566"/>
                                  <a:gd name="T80" fmla="*/ 8 w 308"/>
                                  <a:gd name="T81" fmla="*/ 23 h 566"/>
                                  <a:gd name="T82" fmla="*/ 6 w 308"/>
                                  <a:gd name="T83" fmla="*/ 23 h 566"/>
                                  <a:gd name="T84" fmla="*/ 5 w 308"/>
                                  <a:gd name="T85" fmla="*/ 22 h 566"/>
                                  <a:gd name="T86" fmla="*/ 4 w 308"/>
                                  <a:gd name="T87" fmla="*/ 21 h 566"/>
                                  <a:gd name="T88" fmla="*/ 4 w 308"/>
                                  <a:gd name="T89" fmla="*/ 20 h 566"/>
                                  <a:gd name="T90" fmla="*/ 3 w 308"/>
                                  <a:gd name="T91" fmla="*/ 19 h 566"/>
                                  <a:gd name="T92" fmla="*/ 2 w 308"/>
                                  <a:gd name="T93" fmla="*/ 18 h 566"/>
                                  <a:gd name="T94" fmla="*/ 1 w 308"/>
                                  <a:gd name="T95" fmla="*/ 16 h 566"/>
                                  <a:gd name="T96" fmla="*/ 1 w 308"/>
                                  <a:gd name="T97" fmla="*/ 15 h 566"/>
                                  <a:gd name="T98" fmla="*/ 1 w 308"/>
                                  <a:gd name="T99" fmla="*/ 15 h 566"/>
                                  <a:gd name="T100" fmla="*/ 0 w 308"/>
                                  <a:gd name="T101" fmla="*/ 13 h 5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08"/>
                                  <a:gd name="T154" fmla="*/ 0 h 566"/>
                                  <a:gd name="T155" fmla="*/ 308 w 308"/>
                                  <a:gd name="T156" fmla="*/ 566 h 5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08" h="566">
                                    <a:moveTo>
                                      <a:pt x="6" y="337"/>
                                    </a:moveTo>
                                    <a:lnTo>
                                      <a:pt x="2" y="308"/>
                                    </a:lnTo>
                                    <a:lnTo>
                                      <a:pt x="0" y="278"/>
                                    </a:lnTo>
                                    <a:lnTo>
                                      <a:pt x="2" y="243"/>
                                    </a:lnTo>
                                    <a:lnTo>
                                      <a:pt x="6" y="218"/>
                                    </a:lnTo>
                                    <a:lnTo>
                                      <a:pt x="13" y="194"/>
                                    </a:lnTo>
                                    <a:lnTo>
                                      <a:pt x="24" y="163"/>
                                    </a:lnTo>
                                    <a:lnTo>
                                      <a:pt x="43" y="135"/>
                                    </a:lnTo>
                                    <a:lnTo>
                                      <a:pt x="60" y="113"/>
                                    </a:lnTo>
                                    <a:lnTo>
                                      <a:pt x="77" y="97"/>
                                    </a:lnTo>
                                    <a:lnTo>
                                      <a:pt x="98" y="79"/>
                                    </a:lnTo>
                                    <a:lnTo>
                                      <a:pt x="119" y="62"/>
                                    </a:lnTo>
                                    <a:lnTo>
                                      <a:pt x="145" y="47"/>
                                    </a:lnTo>
                                    <a:lnTo>
                                      <a:pt x="172" y="32"/>
                                    </a:lnTo>
                                    <a:lnTo>
                                      <a:pt x="196" y="20"/>
                                    </a:lnTo>
                                    <a:lnTo>
                                      <a:pt x="220" y="10"/>
                                    </a:lnTo>
                                    <a:lnTo>
                                      <a:pt x="242" y="4"/>
                                    </a:lnTo>
                                    <a:lnTo>
                                      <a:pt x="267" y="0"/>
                                    </a:lnTo>
                                    <a:lnTo>
                                      <a:pt x="291" y="0"/>
                                    </a:lnTo>
                                    <a:lnTo>
                                      <a:pt x="308" y="3"/>
                                    </a:lnTo>
                                    <a:lnTo>
                                      <a:pt x="300" y="22"/>
                                    </a:lnTo>
                                    <a:lnTo>
                                      <a:pt x="289" y="35"/>
                                    </a:lnTo>
                                    <a:lnTo>
                                      <a:pt x="273" y="44"/>
                                    </a:lnTo>
                                    <a:lnTo>
                                      <a:pt x="245" y="55"/>
                                    </a:lnTo>
                                    <a:lnTo>
                                      <a:pt x="217" y="68"/>
                                    </a:lnTo>
                                    <a:lnTo>
                                      <a:pt x="187" y="81"/>
                                    </a:lnTo>
                                    <a:lnTo>
                                      <a:pt x="150" y="102"/>
                                    </a:lnTo>
                                    <a:lnTo>
                                      <a:pt x="113" y="132"/>
                                    </a:lnTo>
                                    <a:lnTo>
                                      <a:pt x="91" y="156"/>
                                    </a:lnTo>
                                    <a:lnTo>
                                      <a:pt x="73" y="183"/>
                                    </a:lnTo>
                                    <a:lnTo>
                                      <a:pt x="59" y="214"/>
                                    </a:lnTo>
                                    <a:lnTo>
                                      <a:pt x="49" y="249"/>
                                    </a:lnTo>
                                    <a:lnTo>
                                      <a:pt x="47" y="284"/>
                                    </a:lnTo>
                                    <a:lnTo>
                                      <a:pt x="55" y="324"/>
                                    </a:lnTo>
                                    <a:lnTo>
                                      <a:pt x="64" y="361"/>
                                    </a:lnTo>
                                    <a:lnTo>
                                      <a:pt x="77" y="392"/>
                                    </a:lnTo>
                                    <a:lnTo>
                                      <a:pt x="97" y="426"/>
                                    </a:lnTo>
                                    <a:lnTo>
                                      <a:pt x="125" y="468"/>
                                    </a:lnTo>
                                    <a:lnTo>
                                      <a:pt x="155" y="503"/>
                                    </a:lnTo>
                                    <a:lnTo>
                                      <a:pt x="177" y="534"/>
                                    </a:lnTo>
                                    <a:lnTo>
                                      <a:pt x="189" y="565"/>
                                    </a:lnTo>
                                    <a:lnTo>
                                      <a:pt x="159" y="566"/>
                                    </a:lnTo>
                                    <a:lnTo>
                                      <a:pt x="131" y="542"/>
                                    </a:lnTo>
                                    <a:lnTo>
                                      <a:pt x="108" y="524"/>
                                    </a:lnTo>
                                    <a:lnTo>
                                      <a:pt x="88" y="502"/>
                                    </a:lnTo>
                                    <a:lnTo>
                                      <a:pt x="67" y="473"/>
                                    </a:lnTo>
                                    <a:lnTo>
                                      <a:pt x="49" y="443"/>
                                    </a:lnTo>
                                    <a:lnTo>
                                      <a:pt x="32" y="413"/>
                                    </a:lnTo>
                                    <a:lnTo>
                                      <a:pt x="19" y="384"/>
                                    </a:lnTo>
                                    <a:lnTo>
                                      <a:pt x="13" y="365"/>
                                    </a:lnTo>
                                    <a:lnTo>
                                      <a:pt x="6" y="337"/>
                                    </a:lnTo>
                                    <a:close/>
                                  </a:path>
                                </a:pathLst>
                              </a:custGeom>
                              <a:solidFill>
                                <a:srgbClr val="400040"/>
                              </a:solidFill>
                              <a:ln w="9525">
                                <a:noFill/>
                                <a:round/>
                                <a:headEnd/>
                                <a:tailEnd/>
                              </a:ln>
                            </p:spPr>
                            <p:txBody>
                              <a:bodyPr/>
                              <a:lstStyle/>
                              <a:p>
                                <a:endParaRPr lang="cs-CZ"/>
                              </a:p>
                            </p:txBody>
                          </p:sp>
                          <p:sp>
                            <p:nvSpPr>
                              <p:cNvPr id="458" name="Freeform 167">
                                <a:extLst>
                                  <a:ext uri="{FF2B5EF4-FFF2-40B4-BE49-F238E27FC236}">
                                    <a16:creationId xmlns:a16="http://schemas.microsoft.com/office/drawing/2014/main" id="{68F2CE35-BEDE-4DF2-BB6E-CEBF1EDF1FE8}"/>
                                  </a:ext>
                                </a:extLst>
                              </p:cNvPr>
                              <p:cNvSpPr>
                                <a:spLocks/>
                              </p:cNvSpPr>
                              <p:nvPr/>
                            </p:nvSpPr>
                            <p:spPr bwMode="auto">
                              <a:xfrm>
                                <a:off x="2072" y="1522"/>
                                <a:ext cx="101" cy="179"/>
                              </a:xfrm>
                              <a:custGeom>
                                <a:avLst/>
                                <a:gdLst>
                                  <a:gd name="T0" fmla="*/ 0 w 503"/>
                                  <a:gd name="T1" fmla="*/ 18 h 898"/>
                                  <a:gd name="T2" fmla="*/ 1 w 503"/>
                                  <a:gd name="T3" fmla="*/ 14 h 898"/>
                                  <a:gd name="T4" fmla="*/ 2 w 503"/>
                                  <a:gd name="T5" fmla="*/ 11 h 898"/>
                                  <a:gd name="T6" fmla="*/ 4 w 503"/>
                                  <a:gd name="T7" fmla="*/ 8 h 898"/>
                                  <a:gd name="T8" fmla="*/ 7 w 503"/>
                                  <a:gd name="T9" fmla="*/ 5 h 898"/>
                                  <a:gd name="T10" fmla="*/ 10 w 503"/>
                                  <a:gd name="T11" fmla="*/ 3 h 898"/>
                                  <a:gd name="T12" fmla="*/ 13 w 503"/>
                                  <a:gd name="T13" fmla="*/ 1 h 898"/>
                                  <a:gd name="T14" fmla="*/ 17 w 503"/>
                                  <a:gd name="T15" fmla="*/ 0 h 898"/>
                                  <a:gd name="T16" fmla="*/ 19 w 503"/>
                                  <a:gd name="T17" fmla="*/ 0 h 898"/>
                                  <a:gd name="T18" fmla="*/ 20 w 503"/>
                                  <a:gd name="T19" fmla="*/ 1 h 898"/>
                                  <a:gd name="T20" fmla="*/ 18 w 503"/>
                                  <a:gd name="T21" fmla="*/ 1 h 898"/>
                                  <a:gd name="T22" fmla="*/ 16 w 503"/>
                                  <a:gd name="T23" fmla="*/ 2 h 898"/>
                                  <a:gd name="T24" fmla="*/ 14 w 503"/>
                                  <a:gd name="T25" fmla="*/ 3 h 898"/>
                                  <a:gd name="T26" fmla="*/ 12 w 503"/>
                                  <a:gd name="T27" fmla="*/ 4 h 898"/>
                                  <a:gd name="T28" fmla="*/ 10 w 503"/>
                                  <a:gd name="T29" fmla="*/ 5 h 898"/>
                                  <a:gd name="T30" fmla="*/ 8 w 503"/>
                                  <a:gd name="T31" fmla="*/ 6 h 898"/>
                                  <a:gd name="T32" fmla="*/ 6 w 503"/>
                                  <a:gd name="T33" fmla="*/ 8 h 898"/>
                                  <a:gd name="T34" fmla="*/ 5 w 503"/>
                                  <a:gd name="T35" fmla="*/ 9 h 898"/>
                                  <a:gd name="T36" fmla="*/ 4 w 503"/>
                                  <a:gd name="T37" fmla="*/ 11 h 898"/>
                                  <a:gd name="T38" fmla="*/ 3 w 503"/>
                                  <a:gd name="T39" fmla="*/ 13 h 898"/>
                                  <a:gd name="T40" fmla="*/ 2 w 503"/>
                                  <a:gd name="T41" fmla="*/ 15 h 898"/>
                                  <a:gd name="T42" fmla="*/ 2 w 503"/>
                                  <a:gd name="T43" fmla="*/ 17 h 898"/>
                                  <a:gd name="T44" fmla="*/ 2 w 503"/>
                                  <a:gd name="T45" fmla="*/ 20 h 898"/>
                                  <a:gd name="T46" fmla="*/ 2 w 503"/>
                                  <a:gd name="T47" fmla="*/ 22 h 898"/>
                                  <a:gd name="T48" fmla="*/ 3 w 503"/>
                                  <a:gd name="T49" fmla="*/ 24 h 898"/>
                                  <a:gd name="T50" fmla="*/ 4 w 503"/>
                                  <a:gd name="T51" fmla="*/ 26 h 898"/>
                                  <a:gd name="T52" fmla="*/ 5 w 503"/>
                                  <a:gd name="T53" fmla="*/ 28 h 898"/>
                                  <a:gd name="T54" fmla="*/ 6 w 503"/>
                                  <a:gd name="T55" fmla="*/ 30 h 898"/>
                                  <a:gd name="T56" fmla="*/ 7 w 503"/>
                                  <a:gd name="T57" fmla="*/ 32 h 898"/>
                                  <a:gd name="T58" fmla="*/ 9 w 503"/>
                                  <a:gd name="T59" fmla="*/ 34 h 898"/>
                                  <a:gd name="T60" fmla="*/ 8 w 503"/>
                                  <a:gd name="T61" fmla="*/ 36 h 898"/>
                                  <a:gd name="T62" fmla="*/ 6 w 503"/>
                                  <a:gd name="T63" fmla="*/ 34 h 898"/>
                                  <a:gd name="T64" fmla="*/ 4 w 503"/>
                                  <a:gd name="T65" fmla="*/ 31 h 898"/>
                                  <a:gd name="T66" fmla="*/ 2 w 503"/>
                                  <a:gd name="T67" fmla="*/ 27 h 898"/>
                                  <a:gd name="T68" fmla="*/ 1 w 503"/>
                                  <a:gd name="T69" fmla="*/ 24 h 898"/>
                                  <a:gd name="T70" fmla="*/ 0 w 503"/>
                                  <a:gd name="T71" fmla="*/ 20 h 8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3"/>
                                  <a:gd name="T109" fmla="*/ 0 h 898"/>
                                  <a:gd name="T110" fmla="*/ 503 w 503"/>
                                  <a:gd name="T111" fmla="*/ 898 h 89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3" h="898">
                                    <a:moveTo>
                                      <a:pt x="0" y="500"/>
                                    </a:moveTo>
                                    <a:lnTo>
                                      <a:pt x="3" y="451"/>
                                    </a:lnTo>
                                    <a:lnTo>
                                      <a:pt x="13" y="398"/>
                                    </a:lnTo>
                                    <a:lnTo>
                                      <a:pt x="25" y="352"/>
                                    </a:lnTo>
                                    <a:lnTo>
                                      <a:pt x="38" y="305"/>
                                    </a:lnTo>
                                    <a:lnTo>
                                      <a:pt x="53" y="267"/>
                                    </a:lnTo>
                                    <a:lnTo>
                                      <a:pt x="74" y="230"/>
                                    </a:lnTo>
                                    <a:lnTo>
                                      <a:pt x="98" y="199"/>
                                    </a:lnTo>
                                    <a:lnTo>
                                      <a:pt x="126" y="167"/>
                                    </a:lnTo>
                                    <a:lnTo>
                                      <a:pt x="162" y="134"/>
                                    </a:lnTo>
                                    <a:lnTo>
                                      <a:pt x="202" y="103"/>
                                    </a:lnTo>
                                    <a:lnTo>
                                      <a:pt x="245" y="74"/>
                                    </a:lnTo>
                                    <a:lnTo>
                                      <a:pt x="287" y="49"/>
                                    </a:lnTo>
                                    <a:lnTo>
                                      <a:pt x="334" y="29"/>
                                    </a:lnTo>
                                    <a:lnTo>
                                      <a:pt x="376" y="15"/>
                                    </a:lnTo>
                                    <a:lnTo>
                                      <a:pt x="415" y="5"/>
                                    </a:lnTo>
                                    <a:lnTo>
                                      <a:pt x="448" y="0"/>
                                    </a:lnTo>
                                    <a:lnTo>
                                      <a:pt x="463" y="3"/>
                                    </a:lnTo>
                                    <a:lnTo>
                                      <a:pt x="481" y="11"/>
                                    </a:lnTo>
                                    <a:lnTo>
                                      <a:pt x="503" y="24"/>
                                    </a:lnTo>
                                    <a:lnTo>
                                      <a:pt x="480" y="28"/>
                                    </a:lnTo>
                                    <a:lnTo>
                                      <a:pt x="452" y="34"/>
                                    </a:lnTo>
                                    <a:lnTo>
                                      <a:pt x="425" y="40"/>
                                    </a:lnTo>
                                    <a:lnTo>
                                      <a:pt x="394" y="48"/>
                                    </a:lnTo>
                                    <a:lnTo>
                                      <a:pt x="370" y="57"/>
                                    </a:lnTo>
                                    <a:lnTo>
                                      <a:pt x="345" y="68"/>
                                    </a:lnTo>
                                    <a:lnTo>
                                      <a:pt x="319" y="82"/>
                                    </a:lnTo>
                                    <a:lnTo>
                                      <a:pt x="295" y="95"/>
                                    </a:lnTo>
                                    <a:lnTo>
                                      <a:pt x="272" y="108"/>
                                    </a:lnTo>
                                    <a:lnTo>
                                      <a:pt x="248" y="124"/>
                                    </a:lnTo>
                                    <a:lnTo>
                                      <a:pt x="222" y="141"/>
                                    </a:lnTo>
                                    <a:lnTo>
                                      <a:pt x="199" y="158"/>
                                    </a:lnTo>
                                    <a:lnTo>
                                      <a:pt x="177" y="174"/>
                                    </a:lnTo>
                                    <a:lnTo>
                                      <a:pt x="159" y="190"/>
                                    </a:lnTo>
                                    <a:lnTo>
                                      <a:pt x="141" y="210"/>
                                    </a:lnTo>
                                    <a:lnTo>
                                      <a:pt x="127" y="230"/>
                                    </a:lnTo>
                                    <a:lnTo>
                                      <a:pt x="115" y="254"/>
                                    </a:lnTo>
                                    <a:lnTo>
                                      <a:pt x="98" y="282"/>
                                    </a:lnTo>
                                    <a:lnTo>
                                      <a:pt x="84" y="308"/>
                                    </a:lnTo>
                                    <a:lnTo>
                                      <a:pt x="75" y="332"/>
                                    </a:lnTo>
                                    <a:lnTo>
                                      <a:pt x="67" y="354"/>
                                    </a:lnTo>
                                    <a:lnTo>
                                      <a:pt x="61" y="377"/>
                                    </a:lnTo>
                                    <a:lnTo>
                                      <a:pt x="56" y="402"/>
                                    </a:lnTo>
                                    <a:lnTo>
                                      <a:pt x="51" y="426"/>
                                    </a:lnTo>
                                    <a:lnTo>
                                      <a:pt x="48" y="457"/>
                                    </a:lnTo>
                                    <a:lnTo>
                                      <a:pt x="47" y="491"/>
                                    </a:lnTo>
                                    <a:lnTo>
                                      <a:pt x="48" y="519"/>
                                    </a:lnTo>
                                    <a:lnTo>
                                      <a:pt x="51" y="546"/>
                                    </a:lnTo>
                                    <a:lnTo>
                                      <a:pt x="59" y="575"/>
                                    </a:lnTo>
                                    <a:lnTo>
                                      <a:pt x="66" y="602"/>
                                    </a:lnTo>
                                    <a:lnTo>
                                      <a:pt x="76" y="628"/>
                                    </a:lnTo>
                                    <a:lnTo>
                                      <a:pt x="89" y="652"/>
                                    </a:lnTo>
                                    <a:lnTo>
                                      <a:pt x="103" y="676"/>
                                    </a:lnTo>
                                    <a:lnTo>
                                      <a:pt x="118" y="703"/>
                                    </a:lnTo>
                                    <a:lnTo>
                                      <a:pt x="133" y="731"/>
                                    </a:lnTo>
                                    <a:lnTo>
                                      <a:pt x="149" y="759"/>
                                    </a:lnTo>
                                    <a:lnTo>
                                      <a:pt x="166" y="785"/>
                                    </a:lnTo>
                                    <a:lnTo>
                                      <a:pt x="182" y="810"/>
                                    </a:lnTo>
                                    <a:lnTo>
                                      <a:pt x="203" y="839"/>
                                    </a:lnTo>
                                    <a:lnTo>
                                      <a:pt x="224" y="865"/>
                                    </a:lnTo>
                                    <a:lnTo>
                                      <a:pt x="214" y="883"/>
                                    </a:lnTo>
                                    <a:lnTo>
                                      <a:pt x="207" y="898"/>
                                    </a:lnTo>
                                    <a:lnTo>
                                      <a:pt x="188" y="884"/>
                                    </a:lnTo>
                                    <a:lnTo>
                                      <a:pt x="161" y="858"/>
                                    </a:lnTo>
                                    <a:lnTo>
                                      <a:pt x="136" y="827"/>
                                    </a:lnTo>
                                    <a:lnTo>
                                      <a:pt x="109" y="787"/>
                                    </a:lnTo>
                                    <a:lnTo>
                                      <a:pt x="78" y="738"/>
                                    </a:lnTo>
                                    <a:lnTo>
                                      <a:pt x="50" y="687"/>
                                    </a:lnTo>
                                    <a:lnTo>
                                      <a:pt x="31" y="648"/>
                                    </a:lnTo>
                                    <a:lnTo>
                                      <a:pt x="16" y="602"/>
                                    </a:lnTo>
                                    <a:lnTo>
                                      <a:pt x="4" y="549"/>
                                    </a:lnTo>
                                    <a:lnTo>
                                      <a:pt x="0" y="500"/>
                                    </a:lnTo>
                                    <a:close/>
                                  </a:path>
                                </a:pathLst>
                              </a:custGeom>
                              <a:solidFill>
                                <a:srgbClr val="E000E0"/>
                              </a:solidFill>
                              <a:ln w="9525">
                                <a:noFill/>
                                <a:round/>
                                <a:headEnd/>
                                <a:tailEnd/>
                              </a:ln>
                            </p:spPr>
                            <p:txBody>
                              <a:bodyPr/>
                              <a:lstStyle/>
                              <a:p>
                                <a:endParaRPr lang="cs-CZ"/>
                              </a:p>
                            </p:txBody>
                          </p:sp>
                        </p:grpSp>
                      </p:grpSp>
                      <p:grpSp>
                        <p:nvGrpSpPr>
                          <p:cNvPr id="450" name="Group 168">
                            <a:extLst>
                              <a:ext uri="{FF2B5EF4-FFF2-40B4-BE49-F238E27FC236}">
                                <a16:creationId xmlns:a16="http://schemas.microsoft.com/office/drawing/2014/main" id="{B719B2F1-E10B-414C-BE21-29FE12F6602B}"/>
                              </a:ext>
                            </a:extLst>
                          </p:cNvPr>
                          <p:cNvGrpSpPr>
                            <a:grpSpLocks/>
                          </p:cNvGrpSpPr>
                          <p:nvPr/>
                        </p:nvGrpSpPr>
                        <p:grpSpPr bwMode="auto">
                          <a:xfrm>
                            <a:off x="2112" y="1663"/>
                            <a:ext cx="49" cy="42"/>
                            <a:chOff x="2112" y="1663"/>
                            <a:chExt cx="49" cy="42"/>
                          </a:xfrm>
                        </p:grpSpPr>
                        <p:sp>
                          <p:nvSpPr>
                            <p:cNvPr id="451" name="Freeform 169">
                              <a:extLst>
                                <a:ext uri="{FF2B5EF4-FFF2-40B4-BE49-F238E27FC236}">
                                  <a16:creationId xmlns:a16="http://schemas.microsoft.com/office/drawing/2014/main" id="{85573916-8D4D-4358-B01C-8FC689EF19EA}"/>
                                </a:ext>
                              </a:extLst>
                            </p:cNvPr>
                            <p:cNvSpPr>
                              <a:spLocks/>
                            </p:cNvSpPr>
                            <p:nvPr/>
                          </p:nvSpPr>
                          <p:spPr bwMode="auto">
                            <a:xfrm>
                              <a:off x="2112" y="1663"/>
                              <a:ext cx="49" cy="42"/>
                            </a:xfrm>
                            <a:custGeom>
                              <a:avLst/>
                              <a:gdLst>
                                <a:gd name="T0" fmla="*/ 10 w 244"/>
                                <a:gd name="T1" fmla="*/ 1 h 210"/>
                                <a:gd name="T2" fmla="*/ 9 w 244"/>
                                <a:gd name="T3" fmla="*/ 0 h 210"/>
                                <a:gd name="T4" fmla="*/ 8 w 244"/>
                                <a:gd name="T5" fmla="*/ 0 h 210"/>
                                <a:gd name="T6" fmla="*/ 7 w 244"/>
                                <a:gd name="T7" fmla="*/ 0 h 210"/>
                                <a:gd name="T8" fmla="*/ 7 w 244"/>
                                <a:gd name="T9" fmla="*/ 0 h 210"/>
                                <a:gd name="T10" fmla="*/ 6 w 244"/>
                                <a:gd name="T11" fmla="*/ 0 h 210"/>
                                <a:gd name="T12" fmla="*/ 5 w 244"/>
                                <a:gd name="T13" fmla="*/ 1 h 210"/>
                                <a:gd name="T14" fmla="*/ 4 w 244"/>
                                <a:gd name="T15" fmla="*/ 1 h 210"/>
                                <a:gd name="T16" fmla="*/ 3 w 244"/>
                                <a:gd name="T17" fmla="*/ 1 h 210"/>
                                <a:gd name="T18" fmla="*/ 2 w 244"/>
                                <a:gd name="T19" fmla="*/ 2 h 210"/>
                                <a:gd name="T20" fmla="*/ 1 w 244"/>
                                <a:gd name="T21" fmla="*/ 3 h 210"/>
                                <a:gd name="T22" fmla="*/ 1 w 244"/>
                                <a:gd name="T23" fmla="*/ 4 h 210"/>
                                <a:gd name="T24" fmla="*/ 0 w 244"/>
                                <a:gd name="T25" fmla="*/ 5 h 210"/>
                                <a:gd name="T26" fmla="*/ 0 w 244"/>
                                <a:gd name="T27" fmla="*/ 6 h 210"/>
                                <a:gd name="T28" fmla="*/ 0 w 244"/>
                                <a:gd name="T29" fmla="*/ 6 h 210"/>
                                <a:gd name="T30" fmla="*/ 0 w 244"/>
                                <a:gd name="T31" fmla="*/ 7 h 210"/>
                                <a:gd name="T32" fmla="*/ 0 w 244"/>
                                <a:gd name="T33" fmla="*/ 8 h 210"/>
                                <a:gd name="T34" fmla="*/ 1 w 244"/>
                                <a:gd name="T35" fmla="*/ 8 h 210"/>
                                <a:gd name="T36" fmla="*/ 2 w 244"/>
                                <a:gd name="T37" fmla="*/ 8 h 210"/>
                                <a:gd name="T38" fmla="*/ 3 w 244"/>
                                <a:gd name="T39" fmla="*/ 8 h 210"/>
                                <a:gd name="T40" fmla="*/ 4 w 244"/>
                                <a:gd name="T41" fmla="*/ 8 h 210"/>
                                <a:gd name="T42" fmla="*/ 5 w 244"/>
                                <a:gd name="T43" fmla="*/ 8 h 210"/>
                                <a:gd name="T44" fmla="*/ 6 w 244"/>
                                <a:gd name="T45" fmla="*/ 7 h 210"/>
                                <a:gd name="T46" fmla="*/ 7 w 244"/>
                                <a:gd name="T47" fmla="*/ 6 h 210"/>
                                <a:gd name="T48" fmla="*/ 8 w 244"/>
                                <a:gd name="T49" fmla="*/ 5 h 210"/>
                                <a:gd name="T50" fmla="*/ 9 w 244"/>
                                <a:gd name="T51" fmla="*/ 4 h 210"/>
                                <a:gd name="T52" fmla="*/ 9 w 244"/>
                                <a:gd name="T53" fmla="*/ 3 h 210"/>
                                <a:gd name="T54" fmla="*/ 10 w 244"/>
                                <a:gd name="T55" fmla="*/ 2 h 210"/>
                                <a:gd name="T56" fmla="*/ 10 w 244"/>
                                <a:gd name="T57" fmla="*/ 1 h 210"/>
                                <a:gd name="T58" fmla="*/ 10 w 244"/>
                                <a:gd name="T59" fmla="*/ 1 h 2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44"/>
                                <a:gd name="T91" fmla="*/ 0 h 210"/>
                                <a:gd name="T92" fmla="*/ 244 w 244"/>
                                <a:gd name="T93" fmla="*/ 210 h 21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44" h="210">
                                  <a:moveTo>
                                    <a:pt x="238" y="16"/>
                                  </a:moveTo>
                                  <a:lnTo>
                                    <a:pt x="223" y="7"/>
                                  </a:lnTo>
                                  <a:lnTo>
                                    <a:pt x="202" y="1"/>
                                  </a:lnTo>
                                  <a:lnTo>
                                    <a:pt x="183" y="0"/>
                                  </a:lnTo>
                                  <a:lnTo>
                                    <a:pt x="165" y="1"/>
                                  </a:lnTo>
                                  <a:lnTo>
                                    <a:pt x="144" y="7"/>
                                  </a:lnTo>
                                  <a:lnTo>
                                    <a:pt x="122" y="14"/>
                                  </a:lnTo>
                                  <a:lnTo>
                                    <a:pt x="101" y="25"/>
                                  </a:lnTo>
                                  <a:lnTo>
                                    <a:pt x="79" y="37"/>
                                  </a:lnTo>
                                  <a:lnTo>
                                    <a:pt x="57" y="54"/>
                                  </a:lnTo>
                                  <a:lnTo>
                                    <a:pt x="33" y="78"/>
                                  </a:lnTo>
                                  <a:lnTo>
                                    <a:pt x="20" y="101"/>
                                  </a:lnTo>
                                  <a:lnTo>
                                    <a:pt x="11" y="120"/>
                                  </a:lnTo>
                                  <a:lnTo>
                                    <a:pt x="5" y="141"/>
                                  </a:lnTo>
                                  <a:lnTo>
                                    <a:pt x="0" y="162"/>
                                  </a:lnTo>
                                  <a:lnTo>
                                    <a:pt x="3" y="182"/>
                                  </a:lnTo>
                                  <a:lnTo>
                                    <a:pt x="11" y="197"/>
                                  </a:lnTo>
                                  <a:lnTo>
                                    <a:pt x="27" y="203"/>
                                  </a:lnTo>
                                  <a:lnTo>
                                    <a:pt x="45" y="209"/>
                                  </a:lnTo>
                                  <a:lnTo>
                                    <a:pt x="66" y="210"/>
                                  </a:lnTo>
                                  <a:lnTo>
                                    <a:pt x="94" y="206"/>
                                  </a:lnTo>
                                  <a:lnTo>
                                    <a:pt x="122" y="194"/>
                                  </a:lnTo>
                                  <a:lnTo>
                                    <a:pt x="150" y="179"/>
                                  </a:lnTo>
                                  <a:lnTo>
                                    <a:pt x="178" y="156"/>
                                  </a:lnTo>
                                  <a:lnTo>
                                    <a:pt x="201" y="133"/>
                                  </a:lnTo>
                                  <a:lnTo>
                                    <a:pt x="221" y="108"/>
                                  </a:lnTo>
                                  <a:lnTo>
                                    <a:pt x="236" y="83"/>
                                  </a:lnTo>
                                  <a:lnTo>
                                    <a:pt x="242" y="59"/>
                                  </a:lnTo>
                                  <a:lnTo>
                                    <a:pt x="244" y="34"/>
                                  </a:lnTo>
                                  <a:lnTo>
                                    <a:pt x="238" y="16"/>
                                  </a:lnTo>
                                  <a:close/>
                                </a:path>
                              </a:pathLst>
                            </a:custGeom>
                            <a:solidFill>
                              <a:srgbClr val="A000A0"/>
                            </a:solidFill>
                            <a:ln w="3175">
                              <a:solidFill>
                                <a:srgbClr val="200020"/>
                              </a:solidFill>
                              <a:round/>
                              <a:headEnd/>
                              <a:tailEnd/>
                            </a:ln>
                          </p:spPr>
                          <p:txBody>
                            <a:bodyPr/>
                            <a:lstStyle/>
                            <a:p>
                              <a:endParaRPr lang="cs-CZ"/>
                            </a:p>
                          </p:txBody>
                        </p:sp>
                        <p:sp>
                          <p:nvSpPr>
                            <p:cNvPr id="452" name="Freeform 170">
                              <a:extLst>
                                <a:ext uri="{FF2B5EF4-FFF2-40B4-BE49-F238E27FC236}">
                                  <a16:creationId xmlns:a16="http://schemas.microsoft.com/office/drawing/2014/main" id="{D263F904-E3EC-41ED-A0DB-351A5E0DD4FA}"/>
                                </a:ext>
                              </a:extLst>
                            </p:cNvPr>
                            <p:cNvSpPr>
                              <a:spLocks/>
                            </p:cNvSpPr>
                            <p:nvPr/>
                          </p:nvSpPr>
                          <p:spPr bwMode="auto">
                            <a:xfrm>
                              <a:off x="2118" y="1669"/>
                              <a:ext cx="37" cy="31"/>
                            </a:xfrm>
                            <a:custGeom>
                              <a:avLst/>
                              <a:gdLst>
                                <a:gd name="T0" fmla="*/ 7 w 182"/>
                                <a:gd name="T1" fmla="*/ 0 h 155"/>
                                <a:gd name="T2" fmla="*/ 7 w 182"/>
                                <a:gd name="T3" fmla="*/ 0 h 155"/>
                                <a:gd name="T4" fmla="*/ 6 w 182"/>
                                <a:gd name="T5" fmla="*/ 0 h 155"/>
                                <a:gd name="T6" fmla="*/ 6 w 182"/>
                                <a:gd name="T7" fmla="*/ 0 h 155"/>
                                <a:gd name="T8" fmla="*/ 5 w 182"/>
                                <a:gd name="T9" fmla="*/ 0 h 155"/>
                                <a:gd name="T10" fmla="*/ 4 w 182"/>
                                <a:gd name="T11" fmla="*/ 0 h 155"/>
                                <a:gd name="T12" fmla="*/ 4 w 182"/>
                                <a:gd name="T13" fmla="*/ 0 h 155"/>
                                <a:gd name="T14" fmla="*/ 3 w 182"/>
                                <a:gd name="T15" fmla="*/ 1 h 155"/>
                                <a:gd name="T16" fmla="*/ 2 w 182"/>
                                <a:gd name="T17" fmla="*/ 1 h 155"/>
                                <a:gd name="T18" fmla="*/ 2 w 182"/>
                                <a:gd name="T19" fmla="*/ 2 h 155"/>
                                <a:gd name="T20" fmla="*/ 1 w 182"/>
                                <a:gd name="T21" fmla="*/ 2 h 155"/>
                                <a:gd name="T22" fmla="*/ 1 w 182"/>
                                <a:gd name="T23" fmla="*/ 3 h 155"/>
                                <a:gd name="T24" fmla="*/ 0 w 182"/>
                                <a:gd name="T25" fmla="*/ 4 h 155"/>
                                <a:gd name="T26" fmla="*/ 0 w 182"/>
                                <a:gd name="T27" fmla="*/ 4 h 155"/>
                                <a:gd name="T28" fmla="*/ 0 w 182"/>
                                <a:gd name="T29" fmla="*/ 5 h 155"/>
                                <a:gd name="T30" fmla="*/ 0 w 182"/>
                                <a:gd name="T31" fmla="*/ 5 h 155"/>
                                <a:gd name="T32" fmla="*/ 0 w 182"/>
                                <a:gd name="T33" fmla="*/ 6 h 155"/>
                                <a:gd name="T34" fmla="*/ 1 w 182"/>
                                <a:gd name="T35" fmla="*/ 6 h 155"/>
                                <a:gd name="T36" fmla="*/ 1 w 182"/>
                                <a:gd name="T37" fmla="*/ 6 h 155"/>
                                <a:gd name="T38" fmla="*/ 2 w 182"/>
                                <a:gd name="T39" fmla="*/ 6 h 155"/>
                                <a:gd name="T40" fmla="*/ 3 w 182"/>
                                <a:gd name="T41" fmla="*/ 6 h 155"/>
                                <a:gd name="T42" fmla="*/ 4 w 182"/>
                                <a:gd name="T43" fmla="*/ 6 h 155"/>
                                <a:gd name="T44" fmla="*/ 5 w 182"/>
                                <a:gd name="T45" fmla="*/ 5 h 155"/>
                                <a:gd name="T46" fmla="*/ 5 w 182"/>
                                <a:gd name="T47" fmla="*/ 5 h 155"/>
                                <a:gd name="T48" fmla="*/ 6 w 182"/>
                                <a:gd name="T49" fmla="*/ 4 h 155"/>
                                <a:gd name="T50" fmla="*/ 7 w 182"/>
                                <a:gd name="T51" fmla="*/ 3 h 155"/>
                                <a:gd name="T52" fmla="*/ 7 w 182"/>
                                <a:gd name="T53" fmla="*/ 2 h 155"/>
                                <a:gd name="T54" fmla="*/ 8 w 182"/>
                                <a:gd name="T55" fmla="*/ 2 h 155"/>
                                <a:gd name="T56" fmla="*/ 8 w 182"/>
                                <a:gd name="T57" fmla="*/ 1 h 155"/>
                                <a:gd name="T58" fmla="*/ 7 w 182"/>
                                <a:gd name="T59" fmla="*/ 0 h 15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82"/>
                                <a:gd name="T91" fmla="*/ 0 h 155"/>
                                <a:gd name="T92" fmla="*/ 182 w 182"/>
                                <a:gd name="T93" fmla="*/ 155 h 15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82" h="155">
                                  <a:moveTo>
                                    <a:pt x="178" y="11"/>
                                  </a:moveTo>
                                  <a:lnTo>
                                    <a:pt x="167" y="4"/>
                                  </a:lnTo>
                                  <a:lnTo>
                                    <a:pt x="152" y="0"/>
                                  </a:lnTo>
                                  <a:lnTo>
                                    <a:pt x="137" y="0"/>
                                  </a:lnTo>
                                  <a:lnTo>
                                    <a:pt x="124" y="0"/>
                                  </a:lnTo>
                                  <a:lnTo>
                                    <a:pt x="108" y="4"/>
                                  </a:lnTo>
                                  <a:lnTo>
                                    <a:pt x="91" y="9"/>
                                  </a:lnTo>
                                  <a:lnTo>
                                    <a:pt x="76" y="18"/>
                                  </a:lnTo>
                                  <a:lnTo>
                                    <a:pt x="60" y="27"/>
                                  </a:lnTo>
                                  <a:lnTo>
                                    <a:pt x="42" y="39"/>
                                  </a:lnTo>
                                  <a:lnTo>
                                    <a:pt x="25" y="57"/>
                                  </a:lnTo>
                                  <a:lnTo>
                                    <a:pt x="15" y="74"/>
                                  </a:lnTo>
                                  <a:lnTo>
                                    <a:pt x="9" y="89"/>
                                  </a:lnTo>
                                  <a:lnTo>
                                    <a:pt x="3" y="104"/>
                                  </a:lnTo>
                                  <a:lnTo>
                                    <a:pt x="0" y="120"/>
                                  </a:lnTo>
                                  <a:lnTo>
                                    <a:pt x="2" y="134"/>
                                  </a:lnTo>
                                  <a:lnTo>
                                    <a:pt x="9" y="147"/>
                                  </a:lnTo>
                                  <a:lnTo>
                                    <a:pt x="21" y="151"/>
                                  </a:lnTo>
                                  <a:lnTo>
                                    <a:pt x="33" y="155"/>
                                  </a:lnTo>
                                  <a:lnTo>
                                    <a:pt x="49" y="155"/>
                                  </a:lnTo>
                                  <a:lnTo>
                                    <a:pt x="70" y="153"/>
                                  </a:lnTo>
                                  <a:lnTo>
                                    <a:pt x="91" y="144"/>
                                  </a:lnTo>
                                  <a:lnTo>
                                    <a:pt x="113" y="132"/>
                                  </a:lnTo>
                                  <a:lnTo>
                                    <a:pt x="133" y="116"/>
                                  </a:lnTo>
                                  <a:lnTo>
                                    <a:pt x="151" y="99"/>
                                  </a:lnTo>
                                  <a:lnTo>
                                    <a:pt x="165" y="80"/>
                                  </a:lnTo>
                                  <a:lnTo>
                                    <a:pt x="177" y="62"/>
                                  </a:lnTo>
                                  <a:lnTo>
                                    <a:pt x="181" y="43"/>
                                  </a:lnTo>
                                  <a:lnTo>
                                    <a:pt x="182" y="25"/>
                                  </a:lnTo>
                                  <a:lnTo>
                                    <a:pt x="178" y="11"/>
                                  </a:lnTo>
                                  <a:close/>
                                </a:path>
                              </a:pathLst>
                            </a:custGeom>
                            <a:solidFill>
                              <a:srgbClr val="600060"/>
                            </a:solidFill>
                            <a:ln w="3175">
                              <a:solidFill>
                                <a:srgbClr val="200020"/>
                              </a:solidFill>
                              <a:round/>
                              <a:headEnd/>
                              <a:tailEnd/>
                            </a:ln>
                          </p:spPr>
                          <p:txBody>
                            <a:bodyPr/>
                            <a:lstStyle/>
                            <a:p>
                              <a:endParaRPr lang="cs-CZ"/>
                            </a:p>
                          </p:txBody>
                        </p:sp>
                      </p:grpSp>
                    </p:grpSp>
                  </p:grpSp>
                  <p:grpSp>
                    <p:nvGrpSpPr>
                      <p:cNvPr id="436" name="Group 171">
                        <a:extLst>
                          <a:ext uri="{FF2B5EF4-FFF2-40B4-BE49-F238E27FC236}">
                            <a16:creationId xmlns:a16="http://schemas.microsoft.com/office/drawing/2014/main" id="{85B2A315-EF63-4C95-B518-EAC701CBC271}"/>
                          </a:ext>
                        </a:extLst>
                      </p:cNvPr>
                      <p:cNvGrpSpPr>
                        <a:grpSpLocks/>
                      </p:cNvGrpSpPr>
                      <p:nvPr/>
                    </p:nvGrpSpPr>
                    <p:grpSpPr bwMode="auto">
                      <a:xfrm>
                        <a:off x="2072" y="1578"/>
                        <a:ext cx="215" cy="151"/>
                        <a:chOff x="2072" y="1578"/>
                        <a:chExt cx="215" cy="151"/>
                      </a:xfrm>
                    </p:grpSpPr>
                    <p:grpSp>
                      <p:nvGrpSpPr>
                        <p:cNvPr id="437" name="Group 172">
                          <a:extLst>
                            <a:ext uri="{FF2B5EF4-FFF2-40B4-BE49-F238E27FC236}">
                              <a16:creationId xmlns:a16="http://schemas.microsoft.com/office/drawing/2014/main" id="{5E9046DD-E2B7-4FFC-AB0F-F9635028B8FB}"/>
                            </a:ext>
                          </a:extLst>
                        </p:cNvPr>
                        <p:cNvGrpSpPr>
                          <a:grpSpLocks/>
                        </p:cNvGrpSpPr>
                        <p:nvPr/>
                      </p:nvGrpSpPr>
                      <p:grpSpPr bwMode="auto">
                        <a:xfrm>
                          <a:off x="2072" y="1578"/>
                          <a:ext cx="215" cy="140"/>
                          <a:chOff x="2072" y="1578"/>
                          <a:chExt cx="215" cy="140"/>
                        </a:xfrm>
                      </p:grpSpPr>
                      <p:sp>
                        <p:nvSpPr>
                          <p:cNvPr id="441" name="Freeform 173">
                            <a:extLst>
                              <a:ext uri="{FF2B5EF4-FFF2-40B4-BE49-F238E27FC236}">
                                <a16:creationId xmlns:a16="http://schemas.microsoft.com/office/drawing/2014/main" id="{6712706B-51F8-47FA-9F47-36332CF9C344}"/>
                              </a:ext>
                            </a:extLst>
                          </p:cNvPr>
                          <p:cNvSpPr>
                            <a:spLocks/>
                          </p:cNvSpPr>
                          <p:nvPr/>
                        </p:nvSpPr>
                        <p:spPr bwMode="auto">
                          <a:xfrm>
                            <a:off x="2072" y="1578"/>
                            <a:ext cx="215" cy="140"/>
                          </a:xfrm>
                          <a:custGeom>
                            <a:avLst/>
                            <a:gdLst>
                              <a:gd name="T0" fmla="*/ 29 w 1073"/>
                              <a:gd name="T1" fmla="*/ 0 h 702"/>
                              <a:gd name="T2" fmla="*/ 32 w 1073"/>
                              <a:gd name="T3" fmla="*/ 0 h 702"/>
                              <a:gd name="T4" fmla="*/ 35 w 1073"/>
                              <a:gd name="T5" fmla="*/ 0 h 702"/>
                              <a:gd name="T6" fmla="*/ 38 w 1073"/>
                              <a:gd name="T7" fmla="*/ 0 h 702"/>
                              <a:gd name="T8" fmla="*/ 40 w 1073"/>
                              <a:gd name="T9" fmla="*/ 1 h 702"/>
                              <a:gd name="T10" fmla="*/ 41 w 1073"/>
                              <a:gd name="T11" fmla="*/ 1 h 702"/>
                              <a:gd name="T12" fmla="*/ 42 w 1073"/>
                              <a:gd name="T13" fmla="*/ 2 h 702"/>
                              <a:gd name="T14" fmla="*/ 43 w 1073"/>
                              <a:gd name="T15" fmla="*/ 3 h 702"/>
                              <a:gd name="T16" fmla="*/ 43 w 1073"/>
                              <a:gd name="T17" fmla="*/ 5 h 702"/>
                              <a:gd name="T18" fmla="*/ 43 w 1073"/>
                              <a:gd name="T19" fmla="*/ 6 h 702"/>
                              <a:gd name="T20" fmla="*/ 42 w 1073"/>
                              <a:gd name="T21" fmla="*/ 7 h 702"/>
                              <a:gd name="T22" fmla="*/ 41 w 1073"/>
                              <a:gd name="T23" fmla="*/ 7 h 702"/>
                              <a:gd name="T24" fmla="*/ 39 w 1073"/>
                              <a:gd name="T25" fmla="*/ 7 h 702"/>
                              <a:gd name="T26" fmla="*/ 37 w 1073"/>
                              <a:gd name="T27" fmla="*/ 7 h 702"/>
                              <a:gd name="T28" fmla="*/ 36 w 1073"/>
                              <a:gd name="T29" fmla="*/ 8 h 702"/>
                              <a:gd name="T30" fmla="*/ 33 w 1073"/>
                              <a:gd name="T31" fmla="*/ 7 h 702"/>
                              <a:gd name="T32" fmla="*/ 31 w 1073"/>
                              <a:gd name="T33" fmla="*/ 7 h 702"/>
                              <a:gd name="T34" fmla="*/ 29 w 1073"/>
                              <a:gd name="T35" fmla="*/ 8 h 702"/>
                              <a:gd name="T36" fmla="*/ 26 w 1073"/>
                              <a:gd name="T37" fmla="*/ 8 h 702"/>
                              <a:gd name="T38" fmla="*/ 24 w 1073"/>
                              <a:gd name="T39" fmla="*/ 9 h 702"/>
                              <a:gd name="T40" fmla="*/ 22 w 1073"/>
                              <a:gd name="T41" fmla="*/ 9 h 702"/>
                              <a:gd name="T42" fmla="*/ 20 w 1073"/>
                              <a:gd name="T43" fmla="*/ 10 h 702"/>
                              <a:gd name="T44" fmla="*/ 18 w 1073"/>
                              <a:gd name="T45" fmla="*/ 11 h 702"/>
                              <a:gd name="T46" fmla="*/ 16 w 1073"/>
                              <a:gd name="T47" fmla="*/ 12 h 702"/>
                              <a:gd name="T48" fmla="*/ 15 w 1073"/>
                              <a:gd name="T49" fmla="*/ 14 h 702"/>
                              <a:gd name="T50" fmla="*/ 13 w 1073"/>
                              <a:gd name="T51" fmla="*/ 15 h 702"/>
                              <a:gd name="T52" fmla="*/ 12 w 1073"/>
                              <a:gd name="T53" fmla="*/ 17 h 702"/>
                              <a:gd name="T54" fmla="*/ 11 w 1073"/>
                              <a:gd name="T55" fmla="*/ 19 h 702"/>
                              <a:gd name="T56" fmla="*/ 11 w 1073"/>
                              <a:gd name="T57" fmla="*/ 21 h 702"/>
                              <a:gd name="T58" fmla="*/ 10 w 1073"/>
                              <a:gd name="T59" fmla="*/ 22 h 702"/>
                              <a:gd name="T60" fmla="*/ 10 w 1073"/>
                              <a:gd name="T61" fmla="*/ 25 h 702"/>
                              <a:gd name="T62" fmla="*/ 10 w 1073"/>
                              <a:gd name="T63" fmla="*/ 27 h 702"/>
                              <a:gd name="T64" fmla="*/ 0 w 1073"/>
                              <a:gd name="T65" fmla="*/ 28 h 702"/>
                              <a:gd name="T66" fmla="*/ 0 w 1073"/>
                              <a:gd name="T67" fmla="*/ 26 h 702"/>
                              <a:gd name="T68" fmla="*/ 0 w 1073"/>
                              <a:gd name="T69" fmla="*/ 23 h 702"/>
                              <a:gd name="T70" fmla="*/ 0 w 1073"/>
                              <a:gd name="T71" fmla="*/ 21 h 702"/>
                              <a:gd name="T72" fmla="*/ 1 w 1073"/>
                              <a:gd name="T73" fmla="*/ 19 h 702"/>
                              <a:gd name="T74" fmla="*/ 2 w 1073"/>
                              <a:gd name="T75" fmla="*/ 17 h 702"/>
                              <a:gd name="T76" fmla="*/ 2 w 1073"/>
                              <a:gd name="T77" fmla="*/ 15 h 702"/>
                              <a:gd name="T78" fmla="*/ 3 w 1073"/>
                              <a:gd name="T79" fmla="*/ 14 h 702"/>
                              <a:gd name="T80" fmla="*/ 5 w 1073"/>
                              <a:gd name="T81" fmla="*/ 12 h 702"/>
                              <a:gd name="T82" fmla="*/ 6 w 1073"/>
                              <a:gd name="T83" fmla="*/ 10 h 702"/>
                              <a:gd name="T84" fmla="*/ 8 w 1073"/>
                              <a:gd name="T85" fmla="*/ 8 h 702"/>
                              <a:gd name="T86" fmla="*/ 10 w 1073"/>
                              <a:gd name="T87" fmla="*/ 6 h 702"/>
                              <a:gd name="T88" fmla="*/ 12 w 1073"/>
                              <a:gd name="T89" fmla="*/ 5 h 702"/>
                              <a:gd name="T90" fmla="*/ 14 w 1073"/>
                              <a:gd name="T91" fmla="*/ 4 h 702"/>
                              <a:gd name="T92" fmla="*/ 15 w 1073"/>
                              <a:gd name="T93" fmla="*/ 3 h 702"/>
                              <a:gd name="T94" fmla="*/ 18 w 1073"/>
                              <a:gd name="T95" fmla="*/ 2 h 702"/>
                              <a:gd name="T96" fmla="*/ 20 w 1073"/>
                              <a:gd name="T97" fmla="*/ 1 h 702"/>
                              <a:gd name="T98" fmla="*/ 23 w 1073"/>
                              <a:gd name="T99" fmla="*/ 1 h 702"/>
                              <a:gd name="T100" fmla="*/ 26 w 1073"/>
                              <a:gd name="T101" fmla="*/ 0 h 7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73"/>
                              <a:gd name="T154" fmla="*/ 0 h 702"/>
                              <a:gd name="T155" fmla="*/ 1073 w 1073"/>
                              <a:gd name="T156" fmla="*/ 702 h 70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73" h="702">
                                <a:moveTo>
                                  <a:pt x="680" y="5"/>
                                </a:moveTo>
                                <a:lnTo>
                                  <a:pt x="713" y="1"/>
                                </a:lnTo>
                                <a:lnTo>
                                  <a:pt x="751" y="0"/>
                                </a:lnTo>
                                <a:lnTo>
                                  <a:pt x="789" y="1"/>
                                </a:lnTo>
                                <a:lnTo>
                                  <a:pt x="835" y="4"/>
                                </a:lnTo>
                                <a:lnTo>
                                  <a:pt x="876" y="6"/>
                                </a:lnTo>
                                <a:lnTo>
                                  <a:pt x="911" y="8"/>
                                </a:lnTo>
                                <a:lnTo>
                                  <a:pt x="947" y="11"/>
                                </a:lnTo>
                                <a:lnTo>
                                  <a:pt x="975" y="14"/>
                                </a:lnTo>
                                <a:lnTo>
                                  <a:pt x="999" y="20"/>
                                </a:lnTo>
                                <a:lnTo>
                                  <a:pt x="1019" y="27"/>
                                </a:lnTo>
                                <a:lnTo>
                                  <a:pt x="1035" y="37"/>
                                </a:lnTo>
                                <a:lnTo>
                                  <a:pt x="1046" y="46"/>
                                </a:lnTo>
                                <a:lnTo>
                                  <a:pt x="1058" y="58"/>
                                </a:lnTo>
                                <a:lnTo>
                                  <a:pt x="1065" y="69"/>
                                </a:lnTo>
                                <a:lnTo>
                                  <a:pt x="1070" y="87"/>
                                </a:lnTo>
                                <a:lnTo>
                                  <a:pt x="1073" y="102"/>
                                </a:lnTo>
                                <a:lnTo>
                                  <a:pt x="1072" y="122"/>
                                </a:lnTo>
                                <a:lnTo>
                                  <a:pt x="1067" y="142"/>
                                </a:lnTo>
                                <a:lnTo>
                                  <a:pt x="1062" y="155"/>
                                </a:lnTo>
                                <a:lnTo>
                                  <a:pt x="1054" y="167"/>
                                </a:lnTo>
                                <a:lnTo>
                                  <a:pt x="1043" y="175"/>
                                </a:lnTo>
                                <a:lnTo>
                                  <a:pt x="1034" y="181"/>
                                </a:lnTo>
                                <a:lnTo>
                                  <a:pt x="1024" y="186"/>
                                </a:lnTo>
                                <a:lnTo>
                                  <a:pt x="1008" y="188"/>
                                </a:lnTo>
                                <a:lnTo>
                                  <a:pt x="985" y="187"/>
                                </a:lnTo>
                                <a:lnTo>
                                  <a:pt x="961" y="186"/>
                                </a:lnTo>
                                <a:lnTo>
                                  <a:pt x="935" y="188"/>
                                </a:lnTo>
                                <a:lnTo>
                                  <a:pt x="913" y="189"/>
                                </a:lnTo>
                                <a:lnTo>
                                  <a:pt x="886" y="190"/>
                                </a:lnTo>
                                <a:lnTo>
                                  <a:pt x="860" y="190"/>
                                </a:lnTo>
                                <a:lnTo>
                                  <a:pt x="832" y="188"/>
                                </a:lnTo>
                                <a:lnTo>
                                  <a:pt x="801" y="188"/>
                                </a:lnTo>
                                <a:lnTo>
                                  <a:pt x="771" y="186"/>
                                </a:lnTo>
                                <a:lnTo>
                                  <a:pt x="745" y="188"/>
                                </a:lnTo>
                                <a:lnTo>
                                  <a:pt x="714" y="190"/>
                                </a:lnTo>
                                <a:lnTo>
                                  <a:pt x="682" y="192"/>
                                </a:lnTo>
                                <a:lnTo>
                                  <a:pt x="655" y="198"/>
                                </a:lnTo>
                                <a:lnTo>
                                  <a:pt x="627" y="207"/>
                                </a:lnTo>
                                <a:lnTo>
                                  <a:pt x="600" y="216"/>
                                </a:lnTo>
                                <a:lnTo>
                                  <a:pt x="570" y="227"/>
                                </a:lnTo>
                                <a:lnTo>
                                  <a:pt x="541" y="238"/>
                                </a:lnTo>
                                <a:lnTo>
                                  <a:pt x="517" y="248"/>
                                </a:lnTo>
                                <a:lnTo>
                                  <a:pt x="489" y="259"/>
                                </a:lnTo>
                                <a:lnTo>
                                  <a:pt x="467" y="272"/>
                                </a:lnTo>
                                <a:lnTo>
                                  <a:pt x="447" y="283"/>
                                </a:lnTo>
                                <a:lnTo>
                                  <a:pt x="426" y="295"/>
                                </a:lnTo>
                                <a:lnTo>
                                  <a:pt x="404" y="308"/>
                                </a:lnTo>
                                <a:lnTo>
                                  <a:pt x="387" y="324"/>
                                </a:lnTo>
                                <a:lnTo>
                                  <a:pt x="366" y="346"/>
                                </a:lnTo>
                                <a:lnTo>
                                  <a:pt x="350" y="365"/>
                                </a:lnTo>
                                <a:lnTo>
                                  <a:pt x="335" y="381"/>
                                </a:lnTo>
                                <a:lnTo>
                                  <a:pt x="319" y="403"/>
                                </a:lnTo>
                                <a:lnTo>
                                  <a:pt x="307" y="424"/>
                                </a:lnTo>
                                <a:lnTo>
                                  <a:pt x="295" y="448"/>
                                </a:lnTo>
                                <a:lnTo>
                                  <a:pt x="283" y="470"/>
                                </a:lnTo>
                                <a:lnTo>
                                  <a:pt x="273" y="494"/>
                                </a:lnTo>
                                <a:lnTo>
                                  <a:pt x="268" y="517"/>
                                </a:lnTo>
                                <a:lnTo>
                                  <a:pt x="262" y="539"/>
                                </a:lnTo>
                                <a:lnTo>
                                  <a:pt x="258" y="564"/>
                                </a:lnTo>
                                <a:lnTo>
                                  <a:pt x="255" y="587"/>
                                </a:lnTo>
                                <a:lnTo>
                                  <a:pt x="252" y="617"/>
                                </a:lnTo>
                                <a:lnTo>
                                  <a:pt x="251" y="645"/>
                                </a:lnTo>
                                <a:lnTo>
                                  <a:pt x="250" y="672"/>
                                </a:lnTo>
                                <a:lnTo>
                                  <a:pt x="248" y="702"/>
                                </a:lnTo>
                                <a:lnTo>
                                  <a:pt x="5" y="700"/>
                                </a:lnTo>
                                <a:lnTo>
                                  <a:pt x="1" y="675"/>
                                </a:lnTo>
                                <a:lnTo>
                                  <a:pt x="0" y="651"/>
                                </a:lnTo>
                                <a:lnTo>
                                  <a:pt x="2" y="623"/>
                                </a:lnTo>
                                <a:lnTo>
                                  <a:pt x="5" y="589"/>
                                </a:lnTo>
                                <a:lnTo>
                                  <a:pt x="8" y="558"/>
                                </a:lnTo>
                                <a:lnTo>
                                  <a:pt x="11" y="533"/>
                                </a:lnTo>
                                <a:lnTo>
                                  <a:pt x="17" y="509"/>
                                </a:lnTo>
                                <a:lnTo>
                                  <a:pt x="23" y="485"/>
                                </a:lnTo>
                                <a:lnTo>
                                  <a:pt x="33" y="457"/>
                                </a:lnTo>
                                <a:lnTo>
                                  <a:pt x="42" y="430"/>
                                </a:lnTo>
                                <a:lnTo>
                                  <a:pt x="51" y="407"/>
                                </a:lnTo>
                                <a:lnTo>
                                  <a:pt x="62" y="384"/>
                                </a:lnTo>
                                <a:lnTo>
                                  <a:pt x="73" y="360"/>
                                </a:lnTo>
                                <a:lnTo>
                                  <a:pt x="86" y="339"/>
                                </a:lnTo>
                                <a:lnTo>
                                  <a:pt x="100" y="315"/>
                                </a:lnTo>
                                <a:lnTo>
                                  <a:pt x="117" y="290"/>
                                </a:lnTo>
                                <a:lnTo>
                                  <a:pt x="134" y="265"/>
                                </a:lnTo>
                                <a:lnTo>
                                  <a:pt x="151" y="244"/>
                                </a:lnTo>
                                <a:lnTo>
                                  <a:pt x="170" y="219"/>
                                </a:lnTo>
                                <a:lnTo>
                                  <a:pt x="190" y="200"/>
                                </a:lnTo>
                                <a:lnTo>
                                  <a:pt x="215" y="179"/>
                                </a:lnTo>
                                <a:lnTo>
                                  <a:pt x="240" y="159"/>
                                </a:lnTo>
                                <a:lnTo>
                                  <a:pt x="266" y="137"/>
                                </a:lnTo>
                                <a:lnTo>
                                  <a:pt x="291" y="120"/>
                                </a:lnTo>
                                <a:lnTo>
                                  <a:pt x="315" y="103"/>
                                </a:lnTo>
                                <a:lnTo>
                                  <a:pt x="338" y="90"/>
                                </a:lnTo>
                                <a:lnTo>
                                  <a:pt x="362" y="77"/>
                                </a:lnTo>
                                <a:lnTo>
                                  <a:pt x="384" y="64"/>
                                </a:lnTo>
                                <a:lnTo>
                                  <a:pt x="410" y="52"/>
                                </a:lnTo>
                                <a:lnTo>
                                  <a:pt x="438" y="43"/>
                                </a:lnTo>
                                <a:lnTo>
                                  <a:pt x="469" y="36"/>
                                </a:lnTo>
                                <a:lnTo>
                                  <a:pt x="501" y="29"/>
                                </a:lnTo>
                                <a:lnTo>
                                  <a:pt x="533" y="24"/>
                                </a:lnTo>
                                <a:lnTo>
                                  <a:pt x="572" y="19"/>
                                </a:lnTo>
                                <a:lnTo>
                                  <a:pt x="611" y="14"/>
                                </a:lnTo>
                                <a:lnTo>
                                  <a:pt x="645" y="9"/>
                                </a:lnTo>
                                <a:lnTo>
                                  <a:pt x="680" y="5"/>
                                </a:lnTo>
                                <a:close/>
                              </a:path>
                            </a:pathLst>
                          </a:custGeom>
                          <a:solidFill>
                            <a:srgbClr val="800080"/>
                          </a:solidFill>
                          <a:ln w="9525">
                            <a:noFill/>
                            <a:round/>
                            <a:headEnd/>
                            <a:tailEnd/>
                          </a:ln>
                        </p:spPr>
                        <p:txBody>
                          <a:bodyPr/>
                          <a:lstStyle/>
                          <a:p>
                            <a:endParaRPr lang="cs-CZ"/>
                          </a:p>
                        </p:txBody>
                      </p:sp>
                      <p:grpSp>
                        <p:nvGrpSpPr>
                          <p:cNvPr id="442" name="Group 174">
                            <a:extLst>
                              <a:ext uri="{FF2B5EF4-FFF2-40B4-BE49-F238E27FC236}">
                                <a16:creationId xmlns:a16="http://schemas.microsoft.com/office/drawing/2014/main" id="{60838C0F-04A6-44DF-99E1-F36C98EA2F32}"/>
                              </a:ext>
                            </a:extLst>
                          </p:cNvPr>
                          <p:cNvGrpSpPr>
                            <a:grpSpLocks/>
                          </p:cNvGrpSpPr>
                          <p:nvPr/>
                        </p:nvGrpSpPr>
                        <p:grpSpPr bwMode="auto">
                          <a:xfrm>
                            <a:off x="2089" y="1587"/>
                            <a:ext cx="198" cy="131"/>
                            <a:chOff x="2089" y="1587"/>
                            <a:chExt cx="198" cy="131"/>
                          </a:xfrm>
                        </p:grpSpPr>
                        <p:grpSp>
                          <p:nvGrpSpPr>
                            <p:cNvPr id="443" name="Group 175">
                              <a:extLst>
                                <a:ext uri="{FF2B5EF4-FFF2-40B4-BE49-F238E27FC236}">
                                  <a16:creationId xmlns:a16="http://schemas.microsoft.com/office/drawing/2014/main" id="{EA422BA4-342B-4DE1-B699-B407570BA19E}"/>
                                </a:ext>
                              </a:extLst>
                            </p:cNvPr>
                            <p:cNvGrpSpPr>
                              <a:grpSpLocks/>
                            </p:cNvGrpSpPr>
                            <p:nvPr/>
                          </p:nvGrpSpPr>
                          <p:grpSpPr bwMode="auto">
                            <a:xfrm>
                              <a:off x="2110" y="1599"/>
                              <a:ext cx="177" cy="119"/>
                              <a:chOff x="2110" y="1599"/>
                              <a:chExt cx="177" cy="119"/>
                            </a:xfrm>
                          </p:grpSpPr>
                          <p:sp>
                            <p:nvSpPr>
                              <p:cNvPr id="445" name="Freeform 176">
                                <a:extLst>
                                  <a:ext uri="{FF2B5EF4-FFF2-40B4-BE49-F238E27FC236}">
                                    <a16:creationId xmlns:a16="http://schemas.microsoft.com/office/drawing/2014/main" id="{CB18F66E-3EAE-4C2C-B34B-E7C67EF9BFAD}"/>
                                  </a:ext>
                                </a:extLst>
                              </p:cNvPr>
                              <p:cNvSpPr>
                                <a:spLocks/>
                              </p:cNvSpPr>
                              <p:nvPr/>
                            </p:nvSpPr>
                            <p:spPr bwMode="auto">
                              <a:xfrm>
                                <a:off x="2110" y="1599"/>
                                <a:ext cx="177" cy="111"/>
                              </a:xfrm>
                              <a:custGeom>
                                <a:avLst/>
                                <a:gdLst>
                                  <a:gd name="T0" fmla="*/ 19 w 883"/>
                                  <a:gd name="T1" fmla="*/ 0 h 559"/>
                                  <a:gd name="T2" fmla="*/ 21 w 883"/>
                                  <a:gd name="T3" fmla="*/ 0 h 559"/>
                                  <a:gd name="T4" fmla="*/ 23 w 883"/>
                                  <a:gd name="T5" fmla="*/ 0 h 559"/>
                                  <a:gd name="T6" fmla="*/ 26 w 883"/>
                                  <a:gd name="T7" fmla="*/ 0 h 559"/>
                                  <a:gd name="T8" fmla="*/ 28 w 883"/>
                                  <a:gd name="T9" fmla="*/ 0 h 559"/>
                                  <a:gd name="T10" fmla="*/ 30 w 883"/>
                                  <a:gd name="T11" fmla="*/ 0 h 559"/>
                                  <a:gd name="T12" fmla="*/ 33 w 883"/>
                                  <a:gd name="T13" fmla="*/ 0 h 559"/>
                                  <a:gd name="T14" fmla="*/ 35 w 883"/>
                                  <a:gd name="T15" fmla="*/ 0 h 559"/>
                                  <a:gd name="T16" fmla="*/ 35 w 883"/>
                                  <a:gd name="T17" fmla="*/ 1 h 559"/>
                                  <a:gd name="T18" fmla="*/ 35 w 883"/>
                                  <a:gd name="T19" fmla="*/ 2 h 559"/>
                                  <a:gd name="T20" fmla="*/ 32 w 883"/>
                                  <a:gd name="T21" fmla="*/ 2 h 559"/>
                                  <a:gd name="T22" fmla="*/ 30 w 883"/>
                                  <a:gd name="T23" fmla="*/ 2 h 559"/>
                                  <a:gd name="T24" fmla="*/ 28 w 883"/>
                                  <a:gd name="T25" fmla="*/ 2 h 559"/>
                                  <a:gd name="T26" fmla="*/ 26 w 883"/>
                                  <a:gd name="T27" fmla="*/ 2 h 559"/>
                                  <a:gd name="T28" fmla="*/ 24 w 883"/>
                                  <a:gd name="T29" fmla="*/ 2 h 559"/>
                                  <a:gd name="T30" fmla="*/ 21 w 883"/>
                                  <a:gd name="T31" fmla="*/ 2 h 559"/>
                                  <a:gd name="T32" fmla="*/ 19 w 883"/>
                                  <a:gd name="T33" fmla="*/ 2 h 559"/>
                                  <a:gd name="T34" fmla="*/ 17 w 883"/>
                                  <a:gd name="T35" fmla="*/ 3 h 559"/>
                                  <a:gd name="T36" fmla="*/ 14 w 883"/>
                                  <a:gd name="T37" fmla="*/ 3 h 559"/>
                                  <a:gd name="T38" fmla="*/ 12 w 883"/>
                                  <a:gd name="T39" fmla="*/ 4 h 559"/>
                                  <a:gd name="T40" fmla="*/ 10 w 883"/>
                                  <a:gd name="T41" fmla="*/ 5 h 559"/>
                                  <a:gd name="T42" fmla="*/ 9 w 883"/>
                                  <a:gd name="T43" fmla="*/ 6 h 559"/>
                                  <a:gd name="T44" fmla="*/ 7 w 883"/>
                                  <a:gd name="T45" fmla="*/ 7 h 559"/>
                                  <a:gd name="T46" fmla="*/ 6 w 883"/>
                                  <a:gd name="T47" fmla="*/ 9 h 559"/>
                                  <a:gd name="T48" fmla="*/ 4 w 883"/>
                                  <a:gd name="T49" fmla="*/ 10 h 559"/>
                                  <a:gd name="T50" fmla="*/ 3 w 883"/>
                                  <a:gd name="T51" fmla="*/ 12 h 559"/>
                                  <a:gd name="T52" fmla="*/ 2 w 883"/>
                                  <a:gd name="T53" fmla="*/ 14 h 559"/>
                                  <a:gd name="T54" fmla="*/ 2 w 883"/>
                                  <a:gd name="T55" fmla="*/ 16 h 559"/>
                                  <a:gd name="T56" fmla="*/ 2 w 883"/>
                                  <a:gd name="T57" fmla="*/ 17 h 559"/>
                                  <a:gd name="T58" fmla="*/ 2 w 883"/>
                                  <a:gd name="T59" fmla="*/ 20 h 559"/>
                                  <a:gd name="T60" fmla="*/ 1 w 883"/>
                                  <a:gd name="T61" fmla="*/ 22 h 559"/>
                                  <a:gd name="T62" fmla="*/ 0 w 883"/>
                                  <a:gd name="T63" fmla="*/ 21 h 559"/>
                                  <a:gd name="T64" fmla="*/ 0 w 883"/>
                                  <a:gd name="T65" fmla="*/ 19 h 559"/>
                                  <a:gd name="T66" fmla="*/ 0 w 883"/>
                                  <a:gd name="T67" fmla="*/ 16 h 559"/>
                                  <a:gd name="T68" fmla="*/ 1 w 883"/>
                                  <a:gd name="T69" fmla="*/ 14 h 559"/>
                                  <a:gd name="T70" fmla="*/ 1 w 883"/>
                                  <a:gd name="T71" fmla="*/ 12 h 559"/>
                                  <a:gd name="T72" fmla="*/ 2 w 883"/>
                                  <a:gd name="T73" fmla="*/ 10 h 559"/>
                                  <a:gd name="T74" fmla="*/ 3 w 883"/>
                                  <a:gd name="T75" fmla="*/ 9 h 559"/>
                                  <a:gd name="T76" fmla="*/ 5 w 883"/>
                                  <a:gd name="T77" fmla="*/ 7 h 559"/>
                                  <a:gd name="T78" fmla="*/ 7 w 883"/>
                                  <a:gd name="T79" fmla="*/ 5 h 559"/>
                                  <a:gd name="T80" fmla="*/ 8 w 883"/>
                                  <a:gd name="T81" fmla="*/ 4 h 559"/>
                                  <a:gd name="T82" fmla="*/ 11 w 883"/>
                                  <a:gd name="T83" fmla="*/ 3 h 559"/>
                                  <a:gd name="T84" fmla="*/ 13 w 883"/>
                                  <a:gd name="T85" fmla="*/ 2 h 559"/>
                                  <a:gd name="T86" fmla="*/ 16 w 883"/>
                                  <a:gd name="T87" fmla="*/ 1 h 559"/>
                                  <a:gd name="T88" fmla="*/ 18 w 883"/>
                                  <a:gd name="T89" fmla="*/ 0 h 5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83"/>
                                  <a:gd name="T136" fmla="*/ 0 h 559"/>
                                  <a:gd name="T137" fmla="*/ 883 w 883"/>
                                  <a:gd name="T138" fmla="*/ 559 h 5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83" h="559">
                                    <a:moveTo>
                                      <a:pt x="450" y="11"/>
                                    </a:moveTo>
                                    <a:lnTo>
                                      <a:pt x="463" y="8"/>
                                    </a:lnTo>
                                    <a:lnTo>
                                      <a:pt x="490" y="5"/>
                                    </a:lnTo>
                                    <a:lnTo>
                                      <a:pt x="522" y="3"/>
                                    </a:lnTo>
                                    <a:lnTo>
                                      <a:pt x="552" y="1"/>
                                    </a:lnTo>
                                    <a:lnTo>
                                      <a:pt x="580" y="2"/>
                                    </a:lnTo>
                                    <a:lnTo>
                                      <a:pt x="610" y="3"/>
                                    </a:lnTo>
                                    <a:lnTo>
                                      <a:pt x="641" y="4"/>
                                    </a:lnTo>
                                    <a:lnTo>
                                      <a:pt x="669" y="6"/>
                                    </a:lnTo>
                                    <a:lnTo>
                                      <a:pt x="699" y="4"/>
                                    </a:lnTo>
                                    <a:lnTo>
                                      <a:pt x="727" y="3"/>
                                    </a:lnTo>
                                    <a:lnTo>
                                      <a:pt x="760" y="1"/>
                                    </a:lnTo>
                                    <a:lnTo>
                                      <a:pt x="791" y="0"/>
                                    </a:lnTo>
                                    <a:lnTo>
                                      <a:pt x="816" y="1"/>
                                    </a:lnTo>
                                    <a:lnTo>
                                      <a:pt x="840" y="2"/>
                                    </a:lnTo>
                                    <a:lnTo>
                                      <a:pt x="866" y="3"/>
                                    </a:lnTo>
                                    <a:lnTo>
                                      <a:pt x="883" y="6"/>
                                    </a:lnTo>
                                    <a:lnTo>
                                      <a:pt x="881" y="20"/>
                                    </a:lnTo>
                                    <a:lnTo>
                                      <a:pt x="878" y="32"/>
                                    </a:lnTo>
                                    <a:lnTo>
                                      <a:pt x="875" y="43"/>
                                    </a:lnTo>
                                    <a:lnTo>
                                      <a:pt x="811" y="44"/>
                                    </a:lnTo>
                                    <a:lnTo>
                                      <a:pt x="795" y="46"/>
                                    </a:lnTo>
                                    <a:lnTo>
                                      <a:pt x="773" y="45"/>
                                    </a:lnTo>
                                    <a:lnTo>
                                      <a:pt x="748" y="44"/>
                                    </a:lnTo>
                                    <a:lnTo>
                                      <a:pt x="723" y="46"/>
                                    </a:lnTo>
                                    <a:lnTo>
                                      <a:pt x="700" y="48"/>
                                    </a:lnTo>
                                    <a:lnTo>
                                      <a:pt x="673" y="49"/>
                                    </a:lnTo>
                                    <a:lnTo>
                                      <a:pt x="649" y="49"/>
                                    </a:lnTo>
                                    <a:lnTo>
                                      <a:pt x="620" y="46"/>
                                    </a:lnTo>
                                    <a:lnTo>
                                      <a:pt x="589" y="46"/>
                                    </a:lnTo>
                                    <a:lnTo>
                                      <a:pt x="560" y="44"/>
                                    </a:lnTo>
                                    <a:lnTo>
                                      <a:pt x="532" y="46"/>
                                    </a:lnTo>
                                    <a:lnTo>
                                      <a:pt x="502" y="49"/>
                                    </a:lnTo>
                                    <a:lnTo>
                                      <a:pt x="470" y="51"/>
                                    </a:lnTo>
                                    <a:lnTo>
                                      <a:pt x="442" y="57"/>
                                    </a:lnTo>
                                    <a:lnTo>
                                      <a:pt x="415" y="66"/>
                                    </a:lnTo>
                                    <a:lnTo>
                                      <a:pt x="387" y="75"/>
                                    </a:lnTo>
                                    <a:lnTo>
                                      <a:pt x="357" y="86"/>
                                    </a:lnTo>
                                    <a:lnTo>
                                      <a:pt x="329" y="96"/>
                                    </a:lnTo>
                                    <a:lnTo>
                                      <a:pt x="304" y="106"/>
                                    </a:lnTo>
                                    <a:lnTo>
                                      <a:pt x="277" y="117"/>
                                    </a:lnTo>
                                    <a:lnTo>
                                      <a:pt x="255" y="130"/>
                                    </a:lnTo>
                                    <a:lnTo>
                                      <a:pt x="235" y="140"/>
                                    </a:lnTo>
                                    <a:lnTo>
                                      <a:pt x="214" y="152"/>
                                    </a:lnTo>
                                    <a:lnTo>
                                      <a:pt x="193" y="165"/>
                                    </a:lnTo>
                                    <a:lnTo>
                                      <a:pt x="175" y="181"/>
                                    </a:lnTo>
                                    <a:lnTo>
                                      <a:pt x="155" y="203"/>
                                    </a:lnTo>
                                    <a:lnTo>
                                      <a:pt x="139" y="222"/>
                                    </a:lnTo>
                                    <a:lnTo>
                                      <a:pt x="123" y="238"/>
                                    </a:lnTo>
                                    <a:lnTo>
                                      <a:pt x="108" y="260"/>
                                    </a:lnTo>
                                    <a:lnTo>
                                      <a:pt x="96" y="281"/>
                                    </a:lnTo>
                                    <a:lnTo>
                                      <a:pt x="83" y="305"/>
                                    </a:lnTo>
                                    <a:lnTo>
                                      <a:pt x="71" y="328"/>
                                    </a:lnTo>
                                    <a:lnTo>
                                      <a:pt x="62" y="351"/>
                                    </a:lnTo>
                                    <a:lnTo>
                                      <a:pt x="56" y="375"/>
                                    </a:lnTo>
                                    <a:lnTo>
                                      <a:pt x="50" y="398"/>
                                    </a:lnTo>
                                    <a:lnTo>
                                      <a:pt x="45" y="421"/>
                                    </a:lnTo>
                                    <a:lnTo>
                                      <a:pt x="42" y="444"/>
                                    </a:lnTo>
                                    <a:lnTo>
                                      <a:pt x="39" y="474"/>
                                    </a:lnTo>
                                    <a:lnTo>
                                      <a:pt x="38" y="502"/>
                                    </a:lnTo>
                                    <a:lnTo>
                                      <a:pt x="37" y="529"/>
                                    </a:lnTo>
                                    <a:lnTo>
                                      <a:pt x="35" y="559"/>
                                    </a:lnTo>
                                    <a:lnTo>
                                      <a:pt x="8" y="553"/>
                                    </a:lnTo>
                                    <a:lnTo>
                                      <a:pt x="5" y="525"/>
                                    </a:lnTo>
                                    <a:lnTo>
                                      <a:pt x="3" y="501"/>
                                    </a:lnTo>
                                    <a:lnTo>
                                      <a:pt x="0" y="475"/>
                                    </a:lnTo>
                                    <a:lnTo>
                                      <a:pt x="1" y="444"/>
                                    </a:lnTo>
                                    <a:lnTo>
                                      <a:pt x="4" y="415"/>
                                    </a:lnTo>
                                    <a:lnTo>
                                      <a:pt x="10" y="380"/>
                                    </a:lnTo>
                                    <a:lnTo>
                                      <a:pt x="15" y="355"/>
                                    </a:lnTo>
                                    <a:lnTo>
                                      <a:pt x="23" y="329"/>
                                    </a:lnTo>
                                    <a:lnTo>
                                      <a:pt x="31" y="305"/>
                                    </a:lnTo>
                                    <a:lnTo>
                                      <a:pt x="41" y="283"/>
                                    </a:lnTo>
                                    <a:lnTo>
                                      <a:pt x="54" y="262"/>
                                    </a:lnTo>
                                    <a:lnTo>
                                      <a:pt x="68" y="238"/>
                                    </a:lnTo>
                                    <a:lnTo>
                                      <a:pt x="85" y="215"/>
                                    </a:lnTo>
                                    <a:lnTo>
                                      <a:pt x="103" y="193"/>
                                    </a:lnTo>
                                    <a:lnTo>
                                      <a:pt x="122" y="173"/>
                                    </a:lnTo>
                                    <a:lnTo>
                                      <a:pt x="142" y="151"/>
                                    </a:lnTo>
                                    <a:lnTo>
                                      <a:pt x="163" y="132"/>
                                    </a:lnTo>
                                    <a:lnTo>
                                      <a:pt x="186" y="114"/>
                                    </a:lnTo>
                                    <a:lnTo>
                                      <a:pt x="211" y="99"/>
                                    </a:lnTo>
                                    <a:lnTo>
                                      <a:pt x="239" y="85"/>
                                    </a:lnTo>
                                    <a:lnTo>
                                      <a:pt x="270" y="69"/>
                                    </a:lnTo>
                                    <a:lnTo>
                                      <a:pt x="300" y="59"/>
                                    </a:lnTo>
                                    <a:lnTo>
                                      <a:pt x="332" y="46"/>
                                    </a:lnTo>
                                    <a:lnTo>
                                      <a:pt x="367" y="34"/>
                                    </a:lnTo>
                                    <a:lnTo>
                                      <a:pt x="396" y="24"/>
                                    </a:lnTo>
                                    <a:lnTo>
                                      <a:pt x="426" y="16"/>
                                    </a:lnTo>
                                    <a:lnTo>
                                      <a:pt x="450" y="11"/>
                                    </a:lnTo>
                                    <a:close/>
                                  </a:path>
                                </a:pathLst>
                              </a:custGeom>
                              <a:solidFill>
                                <a:srgbClr val="C000C0"/>
                              </a:solidFill>
                              <a:ln w="9525">
                                <a:noFill/>
                                <a:round/>
                                <a:headEnd/>
                                <a:tailEnd/>
                              </a:ln>
                            </p:spPr>
                            <p:txBody>
                              <a:bodyPr/>
                              <a:lstStyle/>
                              <a:p>
                                <a:endParaRPr lang="cs-CZ"/>
                              </a:p>
                            </p:txBody>
                          </p:sp>
                          <p:sp>
                            <p:nvSpPr>
                              <p:cNvPr id="446" name="Freeform 177">
                                <a:extLst>
                                  <a:ext uri="{FF2B5EF4-FFF2-40B4-BE49-F238E27FC236}">
                                    <a16:creationId xmlns:a16="http://schemas.microsoft.com/office/drawing/2014/main" id="{BB590380-494A-483B-B8E0-7051119C7E8D}"/>
                                  </a:ext>
                                </a:extLst>
                              </p:cNvPr>
                              <p:cNvSpPr>
                                <a:spLocks/>
                              </p:cNvSpPr>
                              <p:nvPr/>
                            </p:nvSpPr>
                            <p:spPr bwMode="auto">
                              <a:xfrm>
                                <a:off x="2115" y="1606"/>
                                <a:ext cx="170" cy="112"/>
                              </a:xfrm>
                              <a:custGeom>
                                <a:avLst/>
                                <a:gdLst>
                                  <a:gd name="T0" fmla="*/ 18 w 854"/>
                                  <a:gd name="T1" fmla="*/ 0 h 560"/>
                                  <a:gd name="T2" fmla="*/ 21 w 854"/>
                                  <a:gd name="T3" fmla="*/ 0 h 560"/>
                                  <a:gd name="T4" fmla="*/ 23 w 854"/>
                                  <a:gd name="T5" fmla="*/ 0 h 560"/>
                                  <a:gd name="T6" fmla="*/ 25 w 854"/>
                                  <a:gd name="T7" fmla="*/ 0 h 560"/>
                                  <a:gd name="T8" fmla="*/ 28 w 854"/>
                                  <a:gd name="T9" fmla="*/ 0 h 560"/>
                                  <a:gd name="T10" fmla="*/ 30 w 854"/>
                                  <a:gd name="T11" fmla="*/ 0 h 560"/>
                                  <a:gd name="T12" fmla="*/ 32 w 854"/>
                                  <a:gd name="T13" fmla="*/ 0 h 560"/>
                                  <a:gd name="T14" fmla="*/ 34 w 854"/>
                                  <a:gd name="T15" fmla="*/ 0 h 560"/>
                                  <a:gd name="T16" fmla="*/ 33 w 854"/>
                                  <a:gd name="T17" fmla="*/ 1 h 560"/>
                                  <a:gd name="T18" fmla="*/ 32 w 854"/>
                                  <a:gd name="T19" fmla="*/ 2 h 560"/>
                                  <a:gd name="T20" fmla="*/ 31 w 854"/>
                                  <a:gd name="T21" fmla="*/ 2 h 560"/>
                                  <a:gd name="T22" fmla="*/ 30 w 854"/>
                                  <a:gd name="T23" fmla="*/ 2 h 560"/>
                                  <a:gd name="T24" fmla="*/ 28 w 854"/>
                                  <a:gd name="T25" fmla="*/ 2 h 560"/>
                                  <a:gd name="T26" fmla="*/ 26 w 854"/>
                                  <a:gd name="T27" fmla="*/ 2 h 560"/>
                                  <a:gd name="T28" fmla="*/ 23 w 854"/>
                                  <a:gd name="T29" fmla="*/ 2 h 560"/>
                                  <a:gd name="T30" fmla="*/ 21 w 854"/>
                                  <a:gd name="T31" fmla="*/ 2 h 560"/>
                                  <a:gd name="T32" fmla="*/ 19 w 854"/>
                                  <a:gd name="T33" fmla="*/ 2 h 560"/>
                                  <a:gd name="T34" fmla="*/ 16 w 854"/>
                                  <a:gd name="T35" fmla="*/ 3 h 560"/>
                                  <a:gd name="T36" fmla="*/ 14 w 854"/>
                                  <a:gd name="T37" fmla="*/ 3 h 560"/>
                                  <a:gd name="T38" fmla="*/ 12 w 854"/>
                                  <a:gd name="T39" fmla="*/ 4 h 560"/>
                                  <a:gd name="T40" fmla="*/ 10 w 854"/>
                                  <a:gd name="T41" fmla="*/ 5 h 560"/>
                                  <a:gd name="T42" fmla="*/ 9 w 854"/>
                                  <a:gd name="T43" fmla="*/ 6 h 560"/>
                                  <a:gd name="T44" fmla="*/ 7 w 854"/>
                                  <a:gd name="T45" fmla="*/ 7 h 560"/>
                                  <a:gd name="T46" fmla="*/ 5 w 854"/>
                                  <a:gd name="T47" fmla="*/ 9 h 560"/>
                                  <a:gd name="T48" fmla="*/ 4 w 854"/>
                                  <a:gd name="T49" fmla="*/ 10 h 560"/>
                                  <a:gd name="T50" fmla="*/ 3 w 854"/>
                                  <a:gd name="T51" fmla="*/ 12 h 560"/>
                                  <a:gd name="T52" fmla="*/ 2 w 854"/>
                                  <a:gd name="T53" fmla="*/ 14 h 560"/>
                                  <a:gd name="T54" fmla="*/ 2 w 854"/>
                                  <a:gd name="T55" fmla="*/ 16 h 560"/>
                                  <a:gd name="T56" fmla="*/ 2 w 854"/>
                                  <a:gd name="T57" fmla="*/ 18 h 560"/>
                                  <a:gd name="T58" fmla="*/ 2 w 854"/>
                                  <a:gd name="T59" fmla="*/ 20 h 560"/>
                                  <a:gd name="T60" fmla="*/ 1 w 854"/>
                                  <a:gd name="T61" fmla="*/ 22 h 560"/>
                                  <a:gd name="T62" fmla="*/ 0 w 854"/>
                                  <a:gd name="T63" fmla="*/ 21 h 560"/>
                                  <a:gd name="T64" fmla="*/ 0 w 854"/>
                                  <a:gd name="T65" fmla="*/ 19 h 560"/>
                                  <a:gd name="T66" fmla="*/ 0 w 854"/>
                                  <a:gd name="T67" fmla="*/ 17 h 560"/>
                                  <a:gd name="T68" fmla="*/ 1 w 854"/>
                                  <a:gd name="T69" fmla="*/ 14 h 560"/>
                                  <a:gd name="T70" fmla="*/ 1 w 854"/>
                                  <a:gd name="T71" fmla="*/ 12 h 560"/>
                                  <a:gd name="T72" fmla="*/ 2 w 854"/>
                                  <a:gd name="T73" fmla="*/ 11 h 560"/>
                                  <a:gd name="T74" fmla="*/ 3 w 854"/>
                                  <a:gd name="T75" fmla="*/ 9 h 560"/>
                                  <a:gd name="T76" fmla="*/ 5 w 854"/>
                                  <a:gd name="T77" fmla="*/ 7 h 560"/>
                                  <a:gd name="T78" fmla="*/ 6 w 854"/>
                                  <a:gd name="T79" fmla="*/ 5 h 560"/>
                                  <a:gd name="T80" fmla="*/ 8 w 854"/>
                                  <a:gd name="T81" fmla="*/ 4 h 560"/>
                                  <a:gd name="T82" fmla="*/ 11 w 854"/>
                                  <a:gd name="T83" fmla="*/ 3 h 560"/>
                                  <a:gd name="T84" fmla="*/ 13 w 854"/>
                                  <a:gd name="T85" fmla="*/ 2 h 560"/>
                                  <a:gd name="T86" fmla="*/ 16 w 854"/>
                                  <a:gd name="T87" fmla="*/ 1 h 560"/>
                                  <a:gd name="T88" fmla="*/ 18 w 854"/>
                                  <a:gd name="T89" fmla="*/ 0 h 5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54"/>
                                  <a:gd name="T136" fmla="*/ 0 h 560"/>
                                  <a:gd name="T137" fmla="*/ 854 w 854"/>
                                  <a:gd name="T138" fmla="*/ 560 h 56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54" h="560">
                                    <a:moveTo>
                                      <a:pt x="450" y="12"/>
                                    </a:moveTo>
                                    <a:lnTo>
                                      <a:pt x="462" y="8"/>
                                    </a:lnTo>
                                    <a:lnTo>
                                      <a:pt x="490" y="6"/>
                                    </a:lnTo>
                                    <a:lnTo>
                                      <a:pt x="522" y="4"/>
                                    </a:lnTo>
                                    <a:lnTo>
                                      <a:pt x="550" y="2"/>
                                    </a:lnTo>
                                    <a:lnTo>
                                      <a:pt x="580" y="3"/>
                                    </a:lnTo>
                                    <a:lnTo>
                                      <a:pt x="610" y="4"/>
                                    </a:lnTo>
                                    <a:lnTo>
                                      <a:pt x="640" y="5"/>
                                    </a:lnTo>
                                    <a:lnTo>
                                      <a:pt x="669" y="7"/>
                                    </a:lnTo>
                                    <a:lnTo>
                                      <a:pt x="698" y="5"/>
                                    </a:lnTo>
                                    <a:lnTo>
                                      <a:pt x="726" y="4"/>
                                    </a:lnTo>
                                    <a:lnTo>
                                      <a:pt x="760" y="2"/>
                                    </a:lnTo>
                                    <a:lnTo>
                                      <a:pt x="791" y="1"/>
                                    </a:lnTo>
                                    <a:lnTo>
                                      <a:pt x="815" y="2"/>
                                    </a:lnTo>
                                    <a:lnTo>
                                      <a:pt x="840" y="3"/>
                                    </a:lnTo>
                                    <a:lnTo>
                                      <a:pt x="854" y="0"/>
                                    </a:lnTo>
                                    <a:lnTo>
                                      <a:pt x="849" y="13"/>
                                    </a:lnTo>
                                    <a:lnTo>
                                      <a:pt x="841" y="25"/>
                                    </a:lnTo>
                                    <a:lnTo>
                                      <a:pt x="830" y="34"/>
                                    </a:lnTo>
                                    <a:lnTo>
                                      <a:pt x="821" y="40"/>
                                    </a:lnTo>
                                    <a:lnTo>
                                      <a:pt x="811" y="45"/>
                                    </a:lnTo>
                                    <a:lnTo>
                                      <a:pt x="795" y="47"/>
                                    </a:lnTo>
                                    <a:lnTo>
                                      <a:pt x="772" y="46"/>
                                    </a:lnTo>
                                    <a:lnTo>
                                      <a:pt x="748" y="45"/>
                                    </a:lnTo>
                                    <a:lnTo>
                                      <a:pt x="722" y="47"/>
                                    </a:lnTo>
                                    <a:lnTo>
                                      <a:pt x="700" y="48"/>
                                    </a:lnTo>
                                    <a:lnTo>
                                      <a:pt x="673" y="50"/>
                                    </a:lnTo>
                                    <a:lnTo>
                                      <a:pt x="647" y="50"/>
                                    </a:lnTo>
                                    <a:lnTo>
                                      <a:pt x="620" y="47"/>
                                    </a:lnTo>
                                    <a:lnTo>
                                      <a:pt x="588" y="47"/>
                                    </a:lnTo>
                                    <a:lnTo>
                                      <a:pt x="558" y="45"/>
                                    </a:lnTo>
                                    <a:lnTo>
                                      <a:pt x="532" y="47"/>
                                    </a:lnTo>
                                    <a:lnTo>
                                      <a:pt x="501" y="50"/>
                                    </a:lnTo>
                                    <a:lnTo>
                                      <a:pt x="469" y="51"/>
                                    </a:lnTo>
                                    <a:lnTo>
                                      <a:pt x="442" y="57"/>
                                    </a:lnTo>
                                    <a:lnTo>
                                      <a:pt x="414" y="66"/>
                                    </a:lnTo>
                                    <a:lnTo>
                                      <a:pt x="387" y="75"/>
                                    </a:lnTo>
                                    <a:lnTo>
                                      <a:pt x="357" y="86"/>
                                    </a:lnTo>
                                    <a:lnTo>
                                      <a:pt x="328" y="97"/>
                                    </a:lnTo>
                                    <a:lnTo>
                                      <a:pt x="304" y="107"/>
                                    </a:lnTo>
                                    <a:lnTo>
                                      <a:pt x="276" y="118"/>
                                    </a:lnTo>
                                    <a:lnTo>
                                      <a:pt x="254" y="131"/>
                                    </a:lnTo>
                                    <a:lnTo>
                                      <a:pt x="234" y="141"/>
                                    </a:lnTo>
                                    <a:lnTo>
                                      <a:pt x="214" y="153"/>
                                    </a:lnTo>
                                    <a:lnTo>
                                      <a:pt x="192" y="166"/>
                                    </a:lnTo>
                                    <a:lnTo>
                                      <a:pt x="175" y="182"/>
                                    </a:lnTo>
                                    <a:lnTo>
                                      <a:pt x="154" y="204"/>
                                    </a:lnTo>
                                    <a:lnTo>
                                      <a:pt x="138" y="223"/>
                                    </a:lnTo>
                                    <a:lnTo>
                                      <a:pt x="123" y="239"/>
                                    </a:lnTo>
                                    <a:lnTo>
                                      <a:pt x="107" y="261"/>
                                    </a:lnTo>
                                    <a:lnTo>
                                      <a:pt x="95" y="282"/>
                                    </a:lnTo>
                                    <a:lnTo>
                                      <a:pt x="83" y="306"/>
                                    </a:lnTo>
                                    <a:lnTo>
                                      <a:pt x="71" y="328"/>
                                    </a:lnTo>
                                    <a:lnTo>
                                      <a:pt x="61" y="352"/>
                                    </a:lnTo>
                                    <a:lnTo>
                                      <a:pt x="55" y="375"/>
                                    </a:lnTo>
                                    <a:lnTo>
                                      <a:pt x="49" y="398"/>
                                    </a:lnTo>
                                    <a:lnTo>
                                      <a:pt x="45" y="422"/>
                                    </a:lnTo>
                                    <a:lnTo>
                                      <a:pt x="42" y="445"/>
                                    </a:lnTo>
                                    <a:lnTo>
                                      <a:pt x="39" y="475"/>
                                    </a:lnTo>
                                    <a:lnTo>
                                      <a:pt x="38" y="503"/>
                                    </a:lnTo>
                                    <a:lnTo>
                                      <a:pt x="37" y="530"/>
                                    </a:lnTo>
                                    <a:lnTo>
                                      <a:pt x="35" y="560"/>
                                    </a:lnTo>
                                    <a:lnTo>
                                      <a:pt x="7" y="554"/>
                                    </a:lnTo>
                                    <a:lnTo>
                                      <a:pt x="4" y="526"/>
                                    </a:lnTo>
                                    <a:lnTo>
                                      <a:pt x="2" y="502"/>
                                    </a:lnTo>
                                    <a:lnTo>
                                      <a:pt x="0" y="476"/>
                                    </a:lnTo>
                                    <a:lnTo>
                                      <a:pt x="1" y="445"/>
                                    </a:lnTo>
                                    <a:lnTo>
                                      <a:pt x="3" y="416"/>
                                    </a:lnTo>
                                    <a:lnTo>
                                      <a:pt x="9" y="380"/>
                                    </a:lnTo>
                                    <a:lnTo>
                                      <a:pt x="14" y="356"/>
                                    </a:lnTo>
                                    <a:lnTo>
                                      <a:pt x="22" y="330"/>
                                    </a:lnTo>
                                    <a:lnTo>
                                      <a:pt x="31" y="306"/>
                                    </a:lnTo>
                                    <a:lnTo>
                                      <a:pt x="41" y="284"/>
                                    </a:lnTo>
                                    <a:lnTo>
                                      <a:pt x="53" y="263"/>
                                    </a:lnTo>
                                    <a:lnTo>
                                      <a:pt x="67" y="239"/>
                                    </a:lnTo>
                                    <a:lnTo>
                                      <a:pt x="85" y="216"/>
                                    </a:lnTo>
                                    <a:lnTo>
                                      <a:pt x="102" y="194"/>
                                    </a:lnTo>
                                    <a:lnTo>
                                      <a:pt x="122" y="174"/>
                                    </a:lnTo>
                                    <a:lnTo>
                                      <a:pt x="141" y="152"/>
                                    </a:lnTo>
                                    <a:lnTo>
                                      <a:pt x="163" y="133"/>
                                    </a:lnTo>
                                    <a:lnTo>
                                      <a:pt x="185" y="115"/>
                                    </a:lnTo>
                                    <a:lnTo>
                                      <a:pt x="211" y="100"/>
                                    </a:lnTo>
                                    <a:lnTo>
                                      <a:pt x="237" y="85"/>
                                    </a:lnTo>
                                    <a:lnTo>
                                      <a:pt x="270" y="69"/>
                                    </a:lnTo>
                                    <a:lnTo>
                                      <a:pt x="300" y="59"/>
                                    </a:lnTo>
                                    <a:lnTo>
                                      <a:pt x="331" y="47"/>
                                    </a:lnTo>
                                    <a:lnTo>
                                      <a:pt x="366" y="35"/>
                                    </a:lnTo>
                                    <a:lnTo>
                                      <a:pt x="396" y="25"/>
                                    </a:lnTo>
                                    <a:lnTo>
                                      <a:pt x="425" y="17"/>
                                    </a:lnTo>
                                    <a:lnTo>
                                      <a:pt x="450" y="12"/>
                                    </a:lnTo>
                                    <a:close/>
                                  </a:path>
                                </a:pathLst>
                              </a:custGeom>
                              <a:solidFill>
                                <a:srgbClr val="600060"/>
                              </a:solidFill>
                              <a:ln w="9525">
                                <a:noFill/>
                                <a:round/>
                                <a:headEnd/>
                                <a:tailEnd/>
                              </a:ln>
                            </p:spPr>
                            <p:txBody>
                              <a:bodyPr/>
                              <a:lstStyle/>
                              <a:p>
                                <a:endParaRPr lang="cs-CZ"/>
                              </a:p>
                            </p:txBody>
                          </p:sp>
                        </p:grpSp>
                        <p:sp>
                          <p:nvSpPr>
                            <p:cNvPr id="444" name="Freeform 178">
                              <a:extLst>
                                <a:ext uri="{FF2B5EF4-FFF2-40B4-BE49-F238E27FC236}">
                                  <a16:creationId xmlns:a16="http://schemas.microsoft.com/office/drawing/2014/main" id="{A7DE1E6C-DD74-4C14-9842-E0F62F1FB6B1}"/>
                                </a:ext>
                              </a:extLst>
                            </p:cNvPr>
                            <p:cNvSpPr>
                              <a:spLocks/>
                            </p:cNvSpPr>
                            <p:nvPr/>
                          </p:nvSpPr>
                          <p:spPr bwMode="auto">
                            <a:xfrm>
                              <a:off x="2089" y="1587"/>
                              <a:ext cx="180" cy="109"/>
                            </a:xfrm>
                            <a:custGeom>
                              <a:avLst/>
                              <a:gdLst>
                                <a:gd name="T0" fmla="*/ 36 w 901"/>
                                <a:gd name="T1" fmla="*/ 0 h 544"/>
                                <a:gd name="T2" fmla="*/ 35 w 901"/>
                                <a:gd name="T3" fmla="*/ 0 h 544"/>
                                <a:gd name="T4" fmla="*/ 33 w 901"/>
                                <a:gd name="T5" fmla="*/ 0 h 544"/>
                                <a:gd name="T6" fmla="*/ 32 w 901"/>
                                <a:gd name="T7" fmla="*/ 0 h 544"/>
                                <a:gd name="T8" fmla="*/ 30 w 901"/>
                                <a:gd name="T9" fmla="*/ 0 h 544"/>
                                <a:gd name="T10" fmla="*/ 28 w 901"/>
                                <a:gd name="T11" fmla="*/ 0 h 544"/>
                                <a:gd name="T12" fmla="*/ 26 w 901"/>
                                <a:gd name="T13" fmla="*/ 0 h 544"/>
                                <a:gd name="T14" fmla="*/ 25 w 901"/>
                                <a:gd name="T15" fmla="*/ 0 h 544"/>
                                <a:gd name="T16" fmla="*/ 23 w 901"/>
                                <a:gd name="T17" fmla="*/ 0 h 544"/>
                                <a:gd name="T18" fmla="*/ 21 w 901"/>
                                <a:gd name="T19" fmla="*/ 0 h 544"/>
                                <a:gd name="T20" fmla="*/ 20 w 901"/>
                                <a:gd name="T21" fmla="*/ 1 h 544"/>
                                <a:gd name="T22" fmla="*/ 18 w 901"/>
                                <a:gd name="T23" fmla="*/ 1 h 544"/>
                                <a:gd name="T24" fmla="*/ 17 w 901"/>
                                <a:gd name="T25" fmla="*/ 1 h 544"/>
                                <a:gd name="T26" fmla="*/ 16 w 901"/>
                                <a:gd name="T27" fmla="*/ 1 h 544"/>
                                <a:gd name="T28" fmla="*/ 15 w 901"/>
                                <a:gd name="T29" fmla="*/ 2 h 544"/>
                                <a:gd name="T30" fmla="*/ 14 w 901"/>
                                <a:gd name="T31" fmla="*/ 2 h 544"/>
                                <a:gd name="T32" fmla="*/ 13 w 901"/>
                                <a:gd name="T33" fmla="*/ 3 h 544"/>
                                <a:gd name="T34" fmla="*/ 12 w 901"/>
                                <a:gd name="T35" fmla="*/ 3 h 544"/>
                                <a:gd name="T36" fmla="*/ 11 w 901"/>
                                <a:gd name="T37" fmla="*/ 4 h 544"/>
                                <a:gd name="T38" fmla="*/ 10 w 901"/>
                                <a:gd name="T39" fmla="*/ 4 h 544"/>
                                <a:gd name="T40" fmla="*/ 9 w 901"/>
                                <a:gd name="T41" fmla="*/ 5 h 544"/>
                                <a:gd name="T42" fmla="*/ 8 w 901"/>
                                <a:gd name="T43" fmla="*/ 6 h 544"/>
                                <a:gd name="T44" fmla="*/ 7 w 901"/>
                                <a:gd name="T45" fmla="*/ 6 h 544"/>
                                <a:gd name="T46" fmla="*/ 7 w 901"/>
                                <a:gd name="T47" fmla="*/ 7 h 544"/>
                                <a:gd name="T48" fmla="*/ 6 w 901"/>
                                <a:gd name="T49" fmla="*/ 8 h 544"/>
                                <a:gd name="T50" fmla="*/ 5 w 901"/>
                                <a:gd name="T51" fmla="*/ 8 h 544"/>
                                <a:gd name="T52" fmla="*/ 4 w 901"/>
                                <a:gd name="T53" fmla="*/ 9 h 544"/>
                                <a:gd name="T54" fmla="*/ 4 w 901"/>
                                <a:gd name="T55" fmla="*/ 10 h 544"/>
                                <a:gd name="T56" fmla="*/ 3 w 901"/>
                                <a:gd name="T57" fmla="*/ 11 h 544"/>
                                <a:gd name="T58" fmla="*/ 3 w 901"/>
                                <a:gd name="T59" fmla="*/ 12 h 544"/>
                                <a:gd name="T60" fmla="*/ 2 w 901"/>
                                <a:gd name="T61" fmla="*/ 13 h 544"/>
                                <a:gd name="T62" fmla="*/ 2 w 901"/>
                                <a:gd name="T63" fmla="*/ 14 h 544"/>
                                <a:gd name="T64" fmla="*/ 1 w 901"/>
                                <a:gd name="T65" fmla="*/ 15 h 544"/>
                                <a:gd name="T66" fmla="*/ 1 w 901"/>
                                <a:gd name="T67" fmla="*/ 16 h 544"/>
                                <a:gd name="T68" fmla="*/ 1 w 901"/>
                                <a:gd name="T69" fmla="*/ 17 h 544"/>
                                <a:gd name="T70" fmla="*/ 0 w 901"/>
                                <a:gd name="T71" fmla="*/ 18 h 544"/>
                                <a:gd name="T72" fmla="*/ 0 w 901"/>
                                <a:gd name="T73" fmla="*/ 19 h 544"/>
                                <a:gd name="T74" fmla="*/ 0 w 901"/>
                                <a:gd name="T75" fmla="*/ 20 h 544"/>
                                <a:gd name="T76" fmla="*/ 0 w 901"/>
                                <a:gd name="T77" fmla="*/ 22 h 54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01"/>
                                <a:gd name="T118" fmla="*/ 0 h 544"/>
                                <a:gd name="T119" fmla="*/ 901 w 901"/>
                                <a:gd name="T120" fmla="*/ 544 h 54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01" h="544">
                                  <a:moveTo>
                                    <a:pt x="901" y="6"/>
                                  </a:moveTo>
                                  <a:lnTo>
                                    <a:pt x="865" y="3"/>
                                  </a:lnTo>
                                  <a:lnTo>
                                    <a:pt x="836" y="2"/>
                                  </a:lnTo>
                                  <a:lnTo>
                                    <a:pt x="796" y="1"/>
                                  </a:lnTo>
                                  <a:lnTo>
                                    <a:pt x="756" y="0"/>
                                  </a:lnTo>
                                  <a:lnTo>
                                    <a:pt x="709" y="1"/>
                                  </a:lnTo>
                                  <a:lnTo>
                                    <a:pt x="660" y="2"/>
                                  </a:lnTo>
                                  <a:lnTo>
                                    <a:pt x="615" y="4"/>
                                  </a:lnTo>
                                  <a:lnTo>
                                    <a:pt x="578" y="7"/>
                                  </a:lnTo>
                                  <a:lnTo>
                                    <a:pt x="536" y="12"/>
                                  </a:lnTo>
                                  <a:lnTo>
                                    <a:pt x="490" y="18"/>
                                  </a:lnTo>
                                  <a:lnTo>
                                    <a:pt x="461" y="24"/>
                                  </a:lnTo>
                                  <a:lnTo>
                                    <a:pt x="437" y="31"/>
                                  </a:lnTo>
                                  <a:lnTo>
                                    <a:pt x="411" y="37"/>
                                  </a:lnTo>
                                  <a:lnTo>
                                    <a:pt x="385" y="45"/>
                                  </a:lnTo>
                                  <a:lnTo>
                                    <a:pt x="357" y="55"/>
                                  </a:lnTo>
                                  <a:lnTo>
                                    <a:pt x="326" y="70"/>
                                  </a:lnTo>
                                  <a:lnTo>
                                    <a:pt x="299" y="82"/>
                                  </a:lnTo>
                                  <a:lnTo>
                                    <a:pt x="274" y="94"/>
                                  </a:lnTo>
                                  <a:lnTo>
                                    <a:pt x="254" y="107"/>
                                  </a:lnTo>
                                  <a:lnTo>
                                    <a:pt x="233" y="123"/>
                                  </a:lnTo>
                                  <a:lnTo>
                                    <a:pt x="212" y="139"/>
                                  </a:lnTo>
                                  <a:lnTo>
                                    <a:pt x="186" y="160"/>
                                  </a:lnTo>
                                  <a:lnTo>
                                    <a:pt x="163" y="180"/>
                                  </a:lnTo>
                                  <a:lnTo>
                                    <a:pt x="146" y="196"/>
                                  </a:lnTo>
                                  <a:lnTo>
                                    <a:pt x="130" y="212"/>
                                  </a:lnTo>
                                  <a:lnTo>
                                    <a:pt x="112" y="231"/>
                                  </a:lnTo>
                                  <a:lnTo>
                                    <a:pt x="96" y="246"/>
                                  </a:lnTo>
                                  <a:lnTo>
                                    <a:pt x="81" y="266"/>
                                  </a:lnTo>
                                  <a:lnTo>
                                    <a:pt x="69" y="287"/>
                                  </a:lnTo>
                                  <a:lnTo>
                                    <a:pt x="56" y="315"/>
                                  </a:lnTo>
                                  <a:lnTo>
                                    <a:pt x="43" y="343"/>
                                  </a:lnTo>
                                  <a:lnTo>
                                    <a:pt x="33" y="369"/>
                                  </a:lnTo>
                                  <a:lnTo>
                                    <a:pt x="24" y="394"/>
                                  </a:lnTo>
                                  <a:lnTo>
                                    <a:pt x="17" y="419"/>
                                  </a:lnTo>
                                  <a:lnTo>
                                    <a:pt x="9" y="451"/>
                                  </a:lnTo>
                                  <a:lnTo>
                                    <a:pt x="5" y="480"/>
                                  </a:lnTo>
                                  <a:lnTo>
                                    <a:pt x="1" y="509"/>
                                  </a:lnTo>
                                  <a:lnTo>
                                    <a:pt x="0" y="544"/>
                                  </a:lnTo>
                                </a:path>
                              </a:pathLst>
                            </a:custGeom>
                            <a:noFill/>
                            <a:ln w="4763">
                              <a:solidFill>
                                <a:srgbClr val="FFC0FF"/>
                              </a:solidFill>
                              <a:round/>
                              <a:headEnd/>
                              <a:tailEnd/>
                            </a:ln>
                          </p:spPr>
                          <p:txBody>
                            <a:bodyPr/>
                            <a:lstStyle/>
                            <a:p>
                              <a:endParaRPr lang="cs-CZ"/>
                            </a:p>
                          </p:txBody>
                        </p:sp>
                      </p:grpSp>
                    </p:grpSp>
                    <p:grpSp>
                      <p:nvGrpSpPr>
                        <p:cNvPr id="438" name="Group 179">
                          <a:extLst>
                            <a:ext uri="{FF2B5EF4-FFF2-40B4-BE49-F238E27FC236}">
                              <a16:creationId xmlns:a16="http://schemas.microsoft.com/office/drawing/2014/main" id="{7AB4478F-318A-4D0E-80A9-1F16A8FA0585}"/>
                            </a:ext>
                          </a:extLst>
                        </p:cNvPr>
                        <p:cNvGrpSpPr>
                          <a:grpSpLocks/>
                        </p:cNvGrpSpPr>
                        <p:nvPr/>
                      </p:nvGrpSpPr>
                      <p:grpSpPr bwMode="auto">
                        <a:xfrm>
                          <a:off x="2073" y="1705"/>
                          <a:ext cx="48" cy="24"/>
                          <a:chOff x="2073" y="1705"/>
                          <a:chExt cx="48" cy="24"/>
                        </a:xfrm>
                      </p:grpSpPr>
                      <p:sp>
                        <p:nvSpPr>
                          <p:cNvPr id="439" name="Oval 180">
                            <a:extLst>
                              <a:ext uri="{FF2B5EF4-FFF2-40B4-BE49-F238E27FC236}">
                                <a16:creationId xmlns:a16="http://schemas.microsoft.com/office/drawing/2014/main" id="{AB3AB583-2167-4346-9A6E-68ABB7D5D3EB}"/>
                              </a:ext>
                            </a:extLst>
                          </p:cNvPr>
                          <p:cNvSpPr>
                            <a:spLocks noChangeArrowheads="1"/>
                          </p:cNvSpPr>
                          <p:nvPr/>
                        </p:nvSpPr>
                        <p:spPr bwMode="auto">
                          <a:xfrm>
                            <a:off x="2073" y="1705"/>
                            <a:ext cx="48" cy="24"/>
                          </a:xfrm>
                          <a:prstGeom prst="ellipse">
                            <a:avLst/>
                          </a:prstGeom>
                          <a:solidFill>
                            <a:srgbClr val="FF00FF"/>
                          </a:solidFill>
                          <a:ln w="3175">
                            <a:solidFill>
                              <a:srgbClr val="400040"/>
                            </a:solidFill>
                            <a:round/>
                            <a:headEnd/>
                            <a:tailEnd/>
                          </a:ln>
                        </p:spPr>
                        <p:txBody>
                          <a:bodyPr/>
                          <a:lstStyle/>
                          <a:p>
                            <a:endParaRPr lang="en-US"/>
                          </a:p>
                        </p:txBody>
                      </p:sp>
                      <p:sp>
                        <p:nvSpPr>
                          <p:cNvPr id="440" name="Oval 181">
                            <a:extLst>
                              <a:ext uri="{FF2B5EF4-FFF2-40B4-BE49-F238E27FC236}">
                                <a16:creationId xmlns:a16="http://schemas.microsoft.com/office/drawing/2014/main" id="{5D732F01-7C4A-4600-81A9-57027EB04D45}"/>
                              </a:ext>
                            </a:extLst>
                          </p:cNvPr>
                          <p:cNvSpPr>
                            <a:spLocks noChangeArrowheads="1"/>
                          </p:cNvSpPr>
                          <p:nvPr/>
                        </p:nvSpPr>
                        <p:spPr bwMode="auto">
                          <a:xfrm>
                            <a:off x="2077" y="1708"/>
                            <a:ext cx="39" cy="18"/>
                          </a:xfrm>
                          <a:prstGeom prst="ellipse">
                            <a:avLst/>
                          </a:prstGeom>
                          <a:solidFill>
                            <a:srgbClr val="600060"/>
                          </a:solidFill>
                          <a:ln w="3175">
                            <a:solidFill>
                              <a:srgbClr val="400040"/>
                            </a:solidFill>
                            <a:round/>
                            <a:headEnd/>
                            <a:tailEnd/>
                          </a:ln>
                        </p:spPr>
                        <p:txBody>
                          <a:bodyPr/>
                          <a:lstStyle/>
                          <a:p>
                            <a:endParaRPr lang="en-US"/>
                          </a:p>
                        </p:txBody>
                      </p:sp>
                    </p:grpSp>
                  </p:grpSp>
                </p:grpSp>
              </p:grpSp>
              <p:grpSp>
                <p:nvGrpSpPr>
                  <p:cNvPr id="419" name="Group 182">
                    <a:extLst>
                      <a:ext uri="{FF2B5EF4-FFF2-40B4-BE49-F238E27FC236}">
                        <a16:creationId xmlns:a16="http://schemas.microsoft.com/office/drawing/2014/main" id="{0B825E0F-B789-4168-A127-8865FDDAE222}"/>
                      </a:ext>
                    </a:extLst>
                  </p:cNvPr>
                  <p:cNvGrpSpPr>
                    <a:grpSpLocks/>
                  </p:cNvGrpSpPr>
                  <p:nvPr/>
                </p:nvGrpSpPr>
                <p:grpSpPr bwMode="auto">
                  <a:xfrm>
                    <a:off x="2009" y="1688"/>
                    <a:ext cx="82" cy="250"/>
                    <a:chOff x="2009" y="1688"/>
                    <a:chExt cx="82" cy="250"/>
                  </a:xfrm>
                </p:grpSpPr>
                <p:grpSp>
                  <p:nvGrpSpPr>
                    <p:cNvPr id="420" name="Group 183">
                      <a:extLst>
                        <a:ext uri="{FF2B5EF4-FFF2-40B4-BE49-F238E27FC236}">
                          <a16:creationId xmlns:a16="http://schemas.microsoft.com/office/drawing/2014/main" id="{86DB59CF-CA47-478D-BB4D-DA13D62C45DD}"/>
                        </a:ext>
                      </a:extLst>
                    </p:cNvPr>
                    <p:cNvGrpSpPr>
                      <a:grpSpLocks/>
                    </p:cNvGrpSpPr>
                    <p:nvPr/>
                  </p:nvGrpSpPr>
                  <p:grpSpPr bwMode="auto">
                    <a:xfrm>
                      <a:off x="2009" y="1698"/>
                      <a:ext cx="82" cy="240"/>
                      <a:chOff x="2009" y="1698"/>
                      <a:chExt cx="82" cy="240"/>
                    </a:xfrm>
                  </p:grpSpPr>
                  <p:sp>
                    <p:nvSpPr>
                      <p:cNvPr id="425" name="Freeform 184">
                        <a:extLst>
                          <a:ext uri="{FF2B5EF4-FFF2-40B4-BE49-F238E27FC236}">
                            <a16:creationId xmlns:a16="http://schemas.microsoft.com/office/drawing/2014/main" id="{159D232E-27F8-4A0F-99A0-712164451047}"/>
                          </a:ext>
                        </a:extLst>
                      </p:cNvPr>
                      <p:cNvSpPr>
                        <a:spLocks/>
                      </p:cNvSpPr>
                      <p:nvPr/>
                    </p:nvSpPr>
                    <p:spPr bwMode="auto">
                      <a:xfrm>
                        <a:off x="2009" y="1698"/>
                        <a:ext cx="82" cy="240"/>
                      </a:xfrm>
                      <a:custGeom>
                        <a:avLst/>
                        <a:gdLst>
                          <a:gd name="T0" fmla="*/ 0 w 410"/>
                          <a:gd name="T1" fmla="*/ 1 h 1199"/>
                          <a:gd name="T2" fmla="*/ 0 w 410"/>
                          <a:gd name="T3" fmla="*/ 3 h 1199"/>
                          <a:gd name="T4" fmla="*/ 1 w 410"/>
                          <a:gd name="T5" fmla="*/ 6 h 1199"/>
                          <a:gd name="T6" fmla="*/ 2 w 410"/>
                          <a:gd name="T7" fmla="*/ 10 h 1199"/>
                          <a:gd name="T8" fmla="*/ 2 w 410"/>
                          <a:gd name="T9" fmla="*/ 13 h 1199"/>
                          <a:gd name="T10" fmla="*/ 3 w 410"/>
                          <a:gd name="T11" fmla="*/ 16 h 1199"/>
                          <a:gd name="T12" fmla="*/ 4 w 410"/>
                          <a:gd name="T13" fmla="*/ 20 h 1199"/>
                          <a:gd name="T14" fmla="*/ 4 w 410"/>
                          <a:gd name="T15" fmla="*/ 22 h 1199"/>
                          <a:gd name="T16" fmla="*/ 4 w 410"/>
                          <a:gd name="T17" fmla="*/ 25 h 1199"/>
                          <a:gd name="T18" fmla="*/ 5 w 410"/>
                          <a:gd name="T19" fmla="*/ 29 h 1199"/>
                          <a:gd name="T20" fmla="*/ 5 w 410"/>
                          <a:gd name="T21" fmla="*/ 32 h 1199"/>
                          <a:gd name="T22" fmla="*/ 5 w 410"/>
                          <a:gd name="T23" fmla="*/ 36 h 1199"/>
                          <a:gd name="T24" fmla="*/ 5 w 410"/>
                          <a:gd name="T25" fmla="*/ 39 h 1199"/>
                          <a:gd name="T26" fmla="*/ 5 w 410"/>
                          <a:gd name="T27" fmla="*/ 42 h 1199"/>
                          <a:gd name="T28" fmla="*/ 5 w 410"/>
                          <a:gd name="T29" fmla="*/ 44 h 1199"/>
                          <a:gd name="T30" fmla="*/ 6 w 410"/>
                          <a:gd name="T31" fmla="*/ 46 h 1199"/>
                          <a:gd name="T32" fmla="*/ 6 w 410"/>
                          <a:gd name="T33" fmla="*/ 47 h 1199"/>
                          <a:gd name="T34" fmla="*/ 8 w 410"/>
                          <a:gd name="T35" fmla="*/ 47 h 1199"/>
                          <a:gd name="T36" fmla="*/ 10 w 410"/>
                          <a:gd name="T37" fmla="*/ 48 h 1199"/>
                          <a:gd name="T38" fmla="*/ 12 w 410"/>
                          <a:gd name="T39" fmla="*/ 48 h 1199"/>
                          <a:gd name="T40" fmla="*/ 13 w 410"/>
                          <a:gd name="T41" fmla="*/ 48 h 1199"/>
                          <a:gd name="T42" fmla="*/ 15 w 410"/>
                          <a:gd name="T43" fmla="*/ 48 h 1199"/>
                          <a:gd name="T44" fmla="*/ 16 w 410"/>
                          <a:gd name="T45" fmla="*/ 47 h 1199"/>
                          <a:gd name="T46" fmla="*/ 16 w 410"/>
                          <a:gd name="T47" fmla="*/ 46 h 1199"/>
                          <a:gd name="T48" fmla="*/ 16 w 410"/>
                          <a:gd name="T49" fmla="*/ 44 h 1199"/>
                          <a:gd name="T50" fmla="*/ 16 w 410"/>
                          <a:gd name="T51" fmla="*/ 41 h 1199"/>
                          <a:gd name="T52" fmla="*/ 16 w 410"/>
                          <a:gd name="T53" fmla="*/ 39 h 1199"/>
                          <a:gd name="T54" fmla="*/ 16 w 410"/>
                          <a:gd name="T55" fmla="*/ 36 h 1199"/>
                          <a:gd name="T56" fmla="*/ 16 w 410"/>
                          <a:gd name="T57" fmla="*/ 34 h 1199"/>
                          <a:gd name="T58" fmla="*/ 16 w 410"/>
                          <a:gd name="T59" fmla="*/ 31 h 1199"/>
                          <a:gd name="T60" fmla="*/ 16 w 410"/>
                          <a:gd name="T61" fmla="*/ 29 h 1199"/>
                          <a:gd name="T62" fmla="*/ 15 w 410"/>
                          <a:gd name="T63" fmla="*/ 26 h 1199"/>
                          <a:gd name="T64" fmla="*/ 15 w 410"/>
                          <a:gd name="T65" fmla="*/ 22 h 1199"/>
                          <a:gd name="T66" fmla="*/ 15 w 410"/>
                          <a:gd name="T67" fmla="*/ 19 h 1199"/>
                          <a:gd name="T68" fmla="*/ 14 w 410"/>
                          <a:gd name="T69" fmla="*/ 17 h 1199"/>
                          <a:gd name="T70" fmla="*/ 14 w 410"/>
                          <a:gd name="T71" fmla="*/ 14 h 1199"/>
                          <a:gd name="T72" fmla="*/ 13 w 410"/>
                          <a:gd name="T73" fmla="*/ 11 h 1199"/>
                          <a:gd name="T74" fmla="*/ 13 w 410"/>
                          <a:gd name="T75" fmla="*/ 8 h 1199"/>
                          <a:gd name="T76" fmla="*/ 12 w 410"/>
                          <a:gd name="T77" fmla="*/ 3 h 1199"/>
                          <a:gd name="T78" fmla="*/ 11 w 410"/>
                          <a:gd name="T79" fmla="*/ 0 h 119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10"/>
                          <a:gd name="T121" fmla="*/ 0 h 1199"/>
                          <a:gd name="T122" fmla="*/ 410 w 410"/>
                          <a:gd name="T123" fmla="*/ 1199 h 119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10" h="1199">
                            <a:moveTo>
                              <a:pt x="270" y="0"/>
                            </a:moveTo>
                            <a:lnTo>
                              <a:pt x="0" y="18"/>
                            </a:lnTo>
                            <a:lnTo>
                              <a:pt x="3" y="47"/>
                            </a:lnTo>
                            <a:lnTo>
                              <a:pt x="9" y="79"/>
                            </a:lnTo>
                            <a:lnTo>
                              <a:pt x="16" y="113"/>
                            </a:lnTo>
                            <a:lnTo>
                              <a:pt x="22" y="152"/>
                            </a:lnTo>
                            <a:lnTo>
                              <a:pt x="31" y="198"/>
                            </a:lnTo>
                            <a:lnTo>
                              <a:pt x="41" y="242"/>
                            </a:lnTo>
                            <a:lnTo>
                              <a:pt x="49" y="279"/>
                            </a:lnTo>
                            <a:lnTo>
                              <a:pt x="58" y="315"/>
                            </a:lnTo>
                            <a:lnTo>
                              <a:pt x="66" y="354"/>
                            </a:lnTo>
                            <a:lnTo>
                              <a:pt x="75" y="397"/>
                            </a:lnTo>
                            <a:lnTo>
                              <a:pt x="83" y="442"/>
                            </a:lnTo>
                            <a:lnTo>
                              <a:pt x="92" y="490"/>
                            </a:lnTo>
                            <a:lnTo>
                              <a:pt x="97" y="517"/>
                            </a:lnTo>
                            <a:lnTo>
                              <a:pt x="101" y="552"/>
                            </a:lnTo>
                            <a:lnTo>
                              <a:pt x="106" y="593"/>
                            </a:lnTo>
                            <a:lnTo>
                              <a:pt x="110" y="631"/>
                            </a:lnTo>
                            <a:lnTo>
                              <a:pt x="117" y="679"/>
                            </a:lnTo>
                            <a:lnTo>
                              <a:pt x="123" y="729"/>
                            </a:lnTo>
                            <a:lnTo>
                              <a:pt x="127" y="769"/>
                            </a:lnTo>
                            <a:lnTo>
                              <a:pt x="128" y="809"/>
                            </a:lnTo>
                            <a:lnTo>
                              <a:pt x="130" y="843"/>
                            </a:lnTo>
                            <a:lnTo>
                              <a:pt x="133" y="887"/>
                            </a:lnTo>
                            <a:lnTo>
                              <a:pt x="135" y="932"/>
                            </a:lnTo>
                            <a:lnTo>
                              <a:pt x="133" y="974"/>
                            </a:lnTo>
                            <a:lnTo>
                              <a:pt x="134" y="1024"/>
                            </a:lnTo>
                            <a:lnTo>
                              <a:pt x="136" y="1054"/>
                            </a:lnTo>
                            <a:lnTo>
                              <a:pt x="134" y="1079"/>
                            </a:lnTo>
                            <a:lnTo>
                              <a:pt x="132" y="1110"/>
                            </a:lnTo>
                            <a:lnTo>
                              <a:pt x="133" y="1131"/>
                            </a:lnTo>
                            <a:lnTo>
                              <a:pt x="138" y="1145"/>
                            </a:lnTo>
                            <a:lnTo>
                              <a:pt x="146" y="1159"/>
                            </a:lnTo>
                            <a:lnTo>
                              <a:pt x="158" y="1170"/>
                            </a:lnTo>
                            <a:lnTo>
                              <a:pt x="175" y="1178"/>
                            </a:lnTo>
                            <a:lnTo>
                              <a:pt x="191" y="1183"/>
                            </a:lnTo>
                            <a:lnTo>
                              <a:pt x="212" y="1190"/>
                            </a:lnTo>
                            <a:lnTo>
                              <a:pt x="240" y="1195"/>
                            </a:lnTo>
                            <a:lnTo>
                              <a:pt x="266" y="1196"/>
                            </a:lnTo>
                            <a:lnTo>
                              <a:pt x="292" y="1198"/>
                            </a:lnTo>
                            <a:lnTo>
                              <a:pt x="315" y="1199"/>
                            </a:lnTo>
                            <a:lnTo>
                              <a:pt x="336" y="1197"/>
                            </a:lnTo>
                            <a:lnTo>
                              <a:pt x="354" y="1194"/>
                            </a:lnTo>
                            <a:lnTo>
                              <a:pt x="373" y="1187"/>
                            </a:lnTo>
                            <a:lnTo>
                              <a:pt x="385" y="1180"/>
                            </a:lnTo>
                            <a:lnTo>
                              <a:pt x="396" y="1173"/>
                            </a:lnTo>
                            <a:lnTo>
                              <a:pt x="404" y="1164"/>
                            </a:lnTo>
                            <a:lnTo>
                              <a:pt x="406" y="1154"/>
                            </a:lnTo>
                            <a:lnTo>
                              <a:pt x="404" y="1123"/>
                            </a:lnTo>
                            <a:lnTo>
                              <a:pt x="402" y="1093"/>
                            </a:lnTo>
                            <a:lnTo>
                              <a:pt x="404" y="1053"/>
                            </a:lnTo>
                            <a:lnTo>
                              <a:pt x="407" y="1022"/>
                            </a:lnTo>
                            <a:lnTo>
                              <a:pt x="410" y="995"/>
                            </a:lnTo>
                            <a:lnTo>
                              <a:pt x="408" y="968"/>
                            </a:lnTo>
                            <a:lnTo>
                              <a:pt x="406" y="932"/>
                            </a:lnTo>
                            <a:lnTo>
                              <a:pt x="405" y="906"/>
                            </a:lnTo>
                            <a:lnTo>
                              <a:pt x="403" y="878"/>
                            </a:lnTo>
                            <a:lnTo>
                              <a:pt x="398" y="851"/>
                            </a:lnTo>
                            <a:lnTo>
                              <a:pt x="393" y="821"/>
                            </a:lnTo>
                            <a:lnTo>
                              <a:pt x="392" y="785"/>
                            </a:lnTo>
                            <a:lnTo>
                              <a:pt x="390" y="756"/>
                            </a:lnTo>
                            <a:lnTo>
                              <a:pt x="389" y="719"/>
                            </a:lnTo>
                            <a:lnTo>
                              <a:pt x="387" y="681"/>
                            </a:lnTo>
                            <a:lnTo>
                              <a:pt x="384" y="642"/>
                            </a:lnTo>
                            <a:lnTo>
                              <a:pt x="379" y="598"/>
                            </a:lnTo>
                            <a:lnTo>
                              <a:pt x="375" y="556"/>
                            </a:lnTo>
                            <a:lnTo>
                              <a:pt x="371" y="517"/>
                            </a:lnTo>
                            <a:lnTo>
                              <a:pt x="367" y="487"/>
                            </a:lnTo>
                            <a:lnTo>
                              <a:pt x="362" y="454"/>
                            </a:lnTo>
                            <a:lnTo>
                              <a:pt x="358" y="422"/>
                            </a:lnTo>
                            <a:lnTo>
                              <a:pt x="353" y="387"/>
                            </a:lnTo>
                            <a:lnTo>
                              <a:pt x="347" y="351"/>
                            </a:lnTo>
                            <a:lnTo>
                              <a:pt x="341" y="311"/>
                            </a:lnTo>
                            <a:lnTo>
                              <a:pt x="335" y="276"/>
                            </a:lnTo>
                            <a:lnTo>
                              <a:pt x="325" y="232"/>
                            </a:lnTo>
                            <a:lnTo>
                              <a:pt x="316" y="190"/>
                            </a:lnTo>
                            <a:lnTo>
                              <a:pt x="307" y="137"/>
                            </a:lnTo>
                            <a:lnTo>
                              <a:pt x="294" y="81"/>
                            </a:lnTo>
                            <a:lnTo>
                              <a:pt x="283" y="37"/>
                            </a:lnTo>
                            <a:lnTo>
                              <a:pt x="270" y="0"/>
                            </a:lnTo>
                            <a:close/>
                          </a:path>
                        </a:pathLst>
                      </a:custGeom>
                      <a:solidFill>
                        <a:srgbClr val="0000A0"/>
                      </a:solidFill>
                      <a:ln w="9525">
                        <a:noFill/>
                        <a:round/>
                        <a:headEnd/>
                        <a:tailEnd/>
                      </a:ln>
                    </p:spPr>
                    <p:txBody>
                      <a:bodyPr/>
                      <a:lstStyle/>
                      <a:p>
                        <a:endParaRPr lang="cs-CZ"/>
                      </a:p>
                    </p:txBody>
                  </p:sp>
                  <p:grpSp>
                    <p:nvGrpSpPr>
                      <p:cNvPr id="426" name="Group 185">
                        <a:extLst>
                          <a:ext uri="{FF2B5EF4-FFF2-40B4-BE49-F238E27FC236}">
                            <a16:creationId xmlns:a16="http://schemas.microsoft.com/office/drawing/2014/main" id="{D11D3B60-0BB1-4C25-A316-30B49492189B}"/>
                          </a:ext>
                        </a:extLst>
                      </p:cNvPr>
                      <p:cNvGrpSpPr>
                        <a:grpSpLocks/>
                      </p:cNvGrpSpPr>
                      <p:nvPr/>
                    </p:nvGrpSpPr>
                    <p:grpSpPr bwMode="auto">
                      <a:xfrm>
                        <a:off x="2009" y="1698"/>
                        <a:ext cx="82" cy="239"/>
                        <a:chOff x="2009" y="1698"/>
                        <a:chExt cx="82" cy="239"/>
                      </a:xfrm>
                    </p:grpSpPr>
                    <p:grpSp>
                      <p:nvGrpSpPr>
                        <p:cNvPr id="427" name="Group 186">
                          <a:extLst>
                            <a:ext uri="{FF2B5EF4-FFF2-40B4-BE49-F238E27FC236}">
                              <a16:creationId xmlns:a16="http://schemas.microsoft.com/office/drawing/2014/main" id="{7EC80A3B-CF8C-403C-BFED-547473A6FD17}"/>
                            </a:ext>
                          </a:extLst>
                        </p:cNvPr>
                        <p:cNvGrpSpPr>
                          <a:grpSpLocks/>
                        </p:cNvGrpSpPr>
                        <p:nvPr/>
                      </p:nvGrpSpPr>
                      <p:grpSpPr bwMode="auto">
                        <a:xfrm>
                          <a:off x="2009" y="1698"/>
                          <a:ext cx="82" cy="239"/>
                          <a:chOff x="2009" y="1698"/>
                          <a:chExt cx="82" cy="239"/>
                        </a:xfrm>
                      </p:grpSpPr>
                      <p:grpSp>
                        <p:nvGrpSpPr>
                          <p:cNvPr id="429" name="Group 187">
                            <a:extLst>
                              <a:ext uri="{FF2B5EF4-FFF2-40B4-BE49-F238E27FC236}">
                                <a16:creationId xmlns:a16="http://schemas.microsoft.com/office/drawing/2014/main" id="{74EDA418-3310-4647-A1C7-265771C66780}"/>
                              </a:ext>
                            </a:extLst>
                          </p:cNvPr>
                          <p:cNvGrpSpPr>
                            <a:grpSpLocks/>
                          </p:cNvGrpSpPr>
                          <p:nvPr/>
                        </p:nvGrpSpPr>
                        <p:grpSpPr bwMode="auto">
                          <a:xfrm>
                            <a:off x="2009" y="1698"/>
                            <a:ext cx="82" cy="239"/>
                            <a:chOff x="2009" y="1698"/>
                            <a:chExt cx="82" cy="239"/>
                          </a:xfrm>
                        </p:grpSpPr>
                        <p:sp>
                          <p:nvSpPr>
                            <p:cNvPr id="431" name="Freeform 188">
                              <a:extLst>
                                <a:ext uri="{FF2B5EF4-FFF2-40B4-BE49-F238E27FC236}">
                                  <a16:creationId xmlns:a16="http://schemas.microsoft.com/office/drawing/2014/main" id="{AB1E5219-8D5D-4850-A331-657F8E5D694F}"/>
                                </a:ext>
                              </a:extLst>
                            </p:cNvPr>
                            <p:cNvSpPr>
                              <a:spLocks/>
                            </p:cNvSpPr>
                            <p:nvPr/>
                          </p:nvSpPr>
                          <p:spPr bwMode="auto">
                            <a:xfrm>
                              <a:off x="2009" y="1702"/>
                              <a:ext cx="36" cy="230"/>
                            </a:xfrm>
                            <a:custGeom>
                              <a:avLst/>
                              <a:gdLst>
                                <a:gd name="T0" fmla="*/ 2 w 181"/>
                                <a:gd name="T1" fmla="*/ 3 h 1152"/>
                                <a:gd name="T2" fmla="*/ 2 w 181"/>
                                <a:gd name="T3" fmla="*/ 1 h 1152"/>
                                <a:gd name="T4" fmla="*/ 0 w 181"/>
                                <a:gd name="T5" fmla="*/ 0 h 1152"/>
                                <a:gd name="T6" fmla="*/ 0 w 181"/>
                                <a:gd name="T7" fmla="*/ 1 h 1152"/>
                                <a:gd name="T8" fmla="*/ 0 w 181"/>
                                <a:gd name="T9" fmla="*/ 2 h 1152"/>
                                <a:gd name="T10" fmla="*/ 1 w 181"/>
                                <a:gd name="T11" fmla="*/ 4 h 1152"/>
                                <a:gd name="T12" fmla="*/ 1 w 181"/>
                                <a:gd name="T13" fmla="*/ 5 h 1152"/>
                                <a:gd name="T14" fmla="*/ 1 w 181"/>
                                <a:gd name="T15" fmla="*/ 7 h 1152"/>
                                <a:gd name="T16" fmla="*/ 2 w 181"/>
                                <a:gd name="T17" fmla="*/ 9 h 1152"/>
                                <a:gd name="T18" fmla="*/ 2 w 181"/>
                                <a:gd name="T19" fmla="*/ 10 h 1152"/>
                                <a:gd name="T20" fmla="*/ 2 w 181"/>
                                <a:gd name="T21" fmla="*/ 12 h 1152"/>
                                <a:gd name="T22" fmla="*/ 3 w 181"/>
                                <a:gd name="T23" fmla="*/ 13 h 1152"/>
                                <a:gd name="T24" fmla="*/ 3 w 181"/>
                                <a:gd name="T25" fmla="*/ 15 h 1152"/>
                                <a:gd name="T26" fmla="*/ 3 w 181"/>
                                <a:gd name="T27" fmla="*/ 17 h 1152"/>
                                <a:gd name="T28" fmla="*/ 4 w 181"/>
                                <a:gd name="T29" fmla="*/ 19 h 1152"/>
                                <a:gd name="T30" fmla="*/ 4 w 181"/>
                                <a:gd name="T31" fmla="*/ 20 h 1152"/>
                                <a:gd name="T32" fmla="*/ 4 w 181"/>
                                <a:gd name="T33" fmla="*/ 21 h 1152"/>
                                <a:gd name="T34" fmla="*/ 4 w 181"/>
                                <a:gd name="T35" fmla="*/ 23 h 1152"/>
                                <a:gd name="T36" fmla="*/ 4 w 181"/>
                                <a:gd name="T37" fmla="*/ 24 h 1152"/>
                                <a:gd name="T38" fmla="*/ 5 w 181"/>
                                <a:gd name="T39" fmla="*/ 26 h 1152"/>
                                <a:gd name="T40" fmla="*/ 5 w 181"/>
                                <a:gd name="T41" fmla="*/ 28 h 1152"/>
                                <a:gd name="T42" fmla="*/ 5 w 181"/>
                                <a:gd name="T43" fmla="*/ 30 h 1152"/>
                                <a:gd name="T44" fmla="*/ 5 w 181"/>
                                <a:gd name="T45" fmla="*/ 32 h 1152"/>
                                <a:gd name="T46" fmla="*/ 5 w 181"/>
                                <a:gd name="T47" fmla="*/ 33 h 1152"/>
                                <a:gd name="T48" fmla="*/ 5 w 181"/>
                                <a:gd name="T49" fmla="*/ 35 h 1152"/>
                                <a:gd name="T50" fmla="*/ 5 w 181"/>
                                <a:gd name="T51" fmla="*/ 36 h 1152"/>
                                <a:gd name="T52" fmla="*/ 5 w 181"/>
                                <a:gd name="T53" fmla="*/ 38 h 1152"/>
                                <a:gd name="T54" fmla="*/ 5 w 181"/>
                                <a:gd name="T55" fmla="*/ 40 h 1152"/>
                                <a:gd name="T56" fmla="*/ 5 w 181"/>
                                <a:gd name="T57" fmla="*/ 41 h 1152"/>
                                <a:gd name="T58" fmla="*/ 5 w 181"/>
                                <a:gd name="T59" fmla="*/ 42 h 1152"/>
                                <a:gd name="T60" fmla="*/ 5 w 181"/>
                                <a:gd name="T61" fmla="*/ 44 h 1152"/>
                                <a:gd name="T62" fmla="*/ 5 w 181"/>
                                <a:gd name="T63" fmla="*/ 44 h 1152"/>
                                <a:gd name="T64" fmla="*/ 5 w 181"/>
                                <a:gd name="T65" fmla="*/ 45 h 1152"/>
                                <a:gd name="T66" fmla="*/ 6 w 181"/>
                                <a:gd name="T67" fmla="*/ 46 h 1152"/>
                                <a:gd name="T68" fmla="*/ 6 w 181"/>
                                <a:gd name="T69" fmla="*/ 46 h 1152"/>
                                <a:gd name="T70" fmla="*/ 6 w 181"/>
                                <a:gd name="T71" fmla="*/ 45 h 1152"/>
                                <a:gd name="T72" fmla="*/ 7 w 181"/>
                                <a:gd name="T73" fmla="*/ 43 h 1152"/>
                                <a:gd name="T74" fmla="*/ 7 w 181"/>
                                <a:gd name="T75" fmla="*/ 42 h 1152"/>
                                <a:gd name="T76" fmla="*/ 7 w 181"/>
                                <a:gd name="T77" fmla="*/ 40 h 1152"/>
                                <a:gd name="T78" fmla="*/ 7 w 181"/>
                                <a:gd name="T79" fmla="*/ 38 h 1152"/>
                                <a:gd name="T80" fmla="*/ 7 w 181"/>
                                <a:gd name="T81" fmla="*/ 36 h 1152"/>
                                <a:gd name="T82" fmla="*/ 7 w 181"/>
                                <a:gd name="T83" fmla="*/ 34 h 1152"/>
                                <a:gd name="T84" fmla="*/ 7 w 181"/>
                                <a:gd name="T85" fmla="*/ 32 h 1152"/>
                                <a:gd name="T86" fmla="*/ 7 w 181"/>
                                <a:gd name="T87" fmla="*/ 29 h 1152"/>
                                <a:gd name="T88" fmla="*/ 6 w 181"/>
                                <a:gd name="T89" fmla="*/ 27 h 1152"/>
                                <a:gd name="T90" fmla="*/ 6 w 181"/>
                                <a:gd name="T91" fmla="*/ 25 h 1152"/>
                                <a:gd name="T92" fmla="*/ 6 w 181"/>
                                <a:gd name="T93" fmla="*/ 24 h 1152"/>
                                <a:gd name="T94" fmla="*/ 6 w 181"/>
                                <a:gd name="T95" fmla="*/ 22 h 1152"/>
                                <a:gd name="T96" fmla="*/ 6 w 181"/>
                                <a:gd name="T97" fmla="*/ 20 h 1152"/>
                                <a:gd name="T98" fmla="*/ 6 w 181"/>
                                <a:gd name="T99" fmla="*/ 19 h 1152"/>
                                <a:gd name="T100" fmla="*/ 6 w 181"/>
                                <a:gd name="T101" fmla="*/ 17 h 1152"/>
                                <a:gd name="T102" fmla="*/ 5 w 181"/>
                                <a:gd name="T103" fmla="*/ 15 h 1152"/>
                                <a:gd name="T104" fmla="*/ 5 w 181"/>
                                <a:gd name="T105" fmla="*/ 14 h 1152"/>
                                <a:gd name="T106" fmla="*/ 4 w 181"/>
                                <a:gd name="T107" fmla="*/ 12 h 1152"/>
                                <a:gd name="T108" fmla="*/ 4 w 181"/>
                                <a:gd name="T109" fmla="*/ 11 h 1152"/>
                                <a:gd name="T110" fmla="*/ 4 w 181"/>
                                <a:gd name="T111" fmla="*/ 9 h 1152"/>
                                <a:gd name="T112" fmla="*/ 4 w 181"/>
                                <a:gd name="T113" fmla="*/ 8 h 1152"/>
                                <a:gd name="T114" fmla="*/ 3 w 181"/>
                                <a:gd name="T115" fmla="*/ 6 h 1152"/>
                                <a:gd name="T116" fmla="*/ 3 w 181"/>
                                <a:gd name="T117" fmla="*/ 5 h 1152"/>
                                <a:gd name="T118" fmla="*/ 2 w 181"/>
                                <a:gd name="T119" fmla="*/ 3 h 115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1"/>
                                <a:gd name="T181" fmla="*/ 0 h 1152"/>
                                <a:gd name="T182" fmla="*/ 181 w 181"/>
                                <a:gd name="T183" fmla="*/ 1152 h 115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1" h="1152">
                                  <a:moveTo>
                                    <a:pt x="55" y="70"/>
                                  </a:moveTo>
                                  <a:lnTo>
                                    <a:pt x="41" y="28"/>
                                  </a:lnTo>
                                  <a:lnTo>
                                    <a:pt x="0" y="0"/>
                                  </a:lnTo>
                                  <a:lnTo>
                                    <a:pt x="3" y="29"/>
                                  </a:lnTo>
                                  <a:lnTo>
                                    <a:pt x="9" y="61"/>
                                  </a:lnTo>
                                  <a:lnTo>
                                    <a:pt x="16" y="95"/>
                                  </a:lnTo>
                                  <a:lnTo>
                                    <a:pt x="22" y="134"/>
                                  </a:lnTo>
                                  <a:lnTo>
                                    <a:pt x="31" y="180"/>
                                  </a:lnTo>
                                  <a:lnTo>
                                    <a:pt x="41" y="224"/>
                                  </a:lnTo>
                                  <a:lnTo>
                                    <a:pt x="48" y="261"/>
                                  </a:lnTo>
                                  <a:lnTo>
                                    <a:pt x="56" y="297"/>
                                  </a:lnTo>
                                  <a:lnTo>
                                    <a:pt x="65" y="336"/>
                                  </a:lnTo>
                                  <a:lnTo>
                                    <a:pt x="74" y="379"/>
                                  </a:lnTo>
                                  <a:lnTo>
                                    <a:pt x="82" y="424"/>
                                  </a:lnTo>
                                  <a:lnTo>
                                    <a:pt x="91" y="472"/>
                                  </a:lnTo>
                                  <a:lnTo>
                                    <a:pt x="96" y="499"/>
                                  </a:lnTo>
                                  <a:lnTo>
                                    <a:pt x="100" y="534"/>
                                  </a:lnTo>
                                  <a:lnTo>
                                    <a:pt x="106" y="575"/>
                                  </a:lnTo>
                                  <a:lnTo>
                                    <a:pt x="110" y="613"/>
                                  </a:lnTo>
                                  <a:lnTo>
                                    <a:pt x="117" y="661"/>
                                  </a:lnTo>
                                  <a:lnTo>
                                    <a:pt x="123" y="711"/>
                                  </a:lnTo>
                                  <a:lnTo>
                                    <a:pt x="127" y="751"/>
                                  </a:lnTo>
                                  <a:lnTo>
                                    <a:pt x="128" y="791"/>
                                  </a:lnTo>
                                  <a:lnTo>
                                    <a:pt x="130" y="825"/>
                                  </a:lnTo>
                                  <a:lnTo>
                                    <a:pt x="133" y="868"/>
                                  </a:lnTo>
                                  <a:lnTo>
                                    <a:pt x="135" y="914"/>
                                  </a:lnTo>
                                  <a:lnTo>
                                    <a:pt x="133" y="956"/>
                                  </a:lnTo>
                                  <a:lnTo>
                                    <a:pt x="134" y="1006"/>
                                  </a:lnTo>
                                  <a:lnTo>
                                    <a:pt x="136" y="1036"/>
                                  </a:lnTo>
                                  <a:lnTo>
                                    <a:pt x="134" y="1061"/>
                                  </a:lnTo>
                                  <a:lnTo>
                                    <a:pt x="132" y="1091"/>
                                  </a:lnTo>
                                  <a:lnTo>
                                    <a:pt x="133" y="1113"/>
                                  </a:lnTo>
                                  <a:lnTo>
                                    <a:pt x="137" y="1127"/>
                                  </a:lnTo>
                                  <a:lnTo>
                                    <a:pt x="145" y="1141"/>
                                  </a:lnTo>
                                  <a:lnTo>
                                    <a:pt x="157" y="1152"/>
                                  </a:lnTo>
                                  <a:lnTo>
                                    <a:pt x="163" y="1122"/>
                                  </a:lnTo>
                                  <a:lnTo>
                                    <a:pt x="166" y="1088"/>
                                  </a:lnTo>
                                  <a:lnTo>
                                    <a:pt x="169" y="1051"/>
                                  </a:lnTo>
                                  <a:lnTo>
                                    <a:pt x="173" y="1008"/>
                                  </a:lnTo>
                                  <a:lnTo>
                                    <a:pt x="178" y="956"/>
                                  </a:lnTo>
                                  <a:lnTo>
                                    <a:pt x="181" y="896"/>
                                  </a:lnTo>
                                  <a:lnTo>
                                    <a:pt x="176" y="843"/>
                                  </a:lnTo>
                                  <a:lnTo>
                                    <a:pt x="175" y="789"/>
                                  </a:lnTo>
                                  <a:lnTo>
                                    <a:pt x="169" y="731"/>
                                  </a:lnTo>
                                  <a:lnTo>
                                    <a:pt x="163" y="681"/>
                                  </a:lnTo>
                                  <a:lnTo>
                                    <a:pt x="158" y="633"/>
                                  </a:lnTo>
                                  <a:lnTo>
                                    <a:pt x="154" y="590"/>
                                  </a:lnTo>
                                  <a:lnTo>
                                    <a:pt x="151" y="548"/>
                                  </a:lnTo>
                                  <a:lnTo>
                                    <a:pt x="148" y="511"/>
                                  </a:lnTo>
                                  <a:lnTo>
                                    <a:pt x="145" y="472"/>
                                  </a:lnTo>
                                  <a:lnTo>
                                    <a:pt x="139" y="429"/>
                                  </a:lnTo>
                                  <a:lnTo>
                                    <a:pt x="134" y="382"/>
                                  </a:lnTo>
                                  <a:lnTo>
                                    <a:pt x="122" y="342"/>
                                  </a:lnTo>
                                  <a:lnTo>
                                    <a:pt x="111" y="300"/>
                                  </a:lnTo>
                                  <a:lnTo>
                                    <a:pt x="100" y="266"/>
                                  </a:lnTo>
                                  <a:lnTo>
                                    <a:pt x="94" y="232"/>
                                  </a:lnTo>
                                  <a:lnTo>
                                    <a:pt x="88" y="194"/>
                                  </a:lnTo>
                                  <a:lnTo>
                                    <a:pt x="83" y="156"/>
                                  </a:lnTo>
                                  <a:lnTo>
                                    <a:pt x="70" y="113"/>
                                  </a:lnTo>
                                  <a:lnTo>
                                    <a:pt x="55" y="70"/>
                                  </a:lnTo>
                                  <a:close/>
                                </a:path>
                              </a:pathLst>
                            </a:custGeom>
                            <a:solidFill>
                              <a:srgbClr val="000040"/>
                            </a:solidFill>
                            <a:ln w="9525">
                              <a:noFill/>
                              <a:round/>
                              <a:headEnd/>
                              <a:tailEnd/>
                            </a:ln>
                          </p:spPr>
                          <p:txBody>
                            <a:bodyPr/>
                            <a:lstStyle/>
                            <a:p>
                              <a:endParaRPr lang="cs-CZ"/>
                            </a:p>
                          </p:txBody>
                        </p:sp>
                        <p:sp>
                          <p:nvSpPr>
                            <p:cNvPr id="432" name="Freeform 189">
                              <a:extLst>
                                <a:ext uri="{FF2B5EF4-FFF2-40B4-BE49-F238E27FC236}">
                                  <a16:creationId xmlns:a16="http://schemas.microsoft.com/office/drawing/2014/main" id="{0AA262A0-6355-49DF-8033-C41240B8ADA4}"/>
                                </a:ext>
                              </a:extLst>
                            </p:cNvPr>
                            <p:cNvSpPr>
                              <a:spLocks/>
                            </p:cNvSpPr>
                            <p:nvPr/>
                          </p:nvSpPr>
                          <p:spPr bwMode="auto">
                            <a:xfrm>
                              <a:off x="2054" y="1698"/>
                              <a:ext cx="37" cy="239"/>
                            </a:xfrm>
                            <a:custGeom>
                              <a:avLst/>
                              <a:gdLst>
                                <a:gd name="T0" fmla="*/ 0 w 188"/>
                                <a:gd name="T1" fmla="*/ 2 h 1194"/>
                                <a:gd name="T2" fmla="*/ 1 w 188"/>
                                <a:gd name="T3" fmla="*/ 3 h 1194"/>
                                <a:gd name="T4" fmla="*/ 2 w 188"/>
                                <a:gd name="T5" fmla="*/ 6 h 1194"/>
                                <a:gd name="T6" fmla="*/ 2 w 188"/>
                                <a:gd name="T7" fmla="*/ 10 h 1194"/>
                                <a:gd name="T8" fmla="*/ 3 w 188"/>
                                <a:gd name="T9" fmla="*/ 13 h 1194"/>
                                <a:gd name="T10" fmla="*/ 4 w 188"/>
                                <a:gd name="T11" fmla="*/ 17 h 1194"/>
                                <a:gd name="T12" fmla="*/ 4 w 188"/>
                                <a:gd name="T13" fmla="*/ 21 h 1194"/>
                                <a:gd name="T14" fmla="*/ 4 w 188"/>
                                <a:gd name="T15" fmla="*/ 24 h 1194"/>
                                <a:gd name="T16" fmla="*/ 5 w 188"/>
                                <a:gd name="T17" fmla="*/ 28 h 1194"/>
                                <a:gd name="T18" fmla="*/ 5 w 188"/>
                                <a:gd name="T19" fmla="*/ 33 h 1194"/>
                                <a:gd name="T20" fmla="*/ 6 w 188"/>
                                <a:gd name="T21" fmla="*/ 37 h 1194"/>
                                <a:gd name="T22" fmla="*/ 6 w 188"/>
                                <a:gd name="T23" fmla="*/ 41 h 1194"/>
                                <a:gd name="T24" fmla="*/ 5 w 188"/>
                                <a:gd name="T25" fmla="*/ 45 h 1194"/>
                                <a:gd name="T26" fmla="*/ 5 w 188"/>
                                <a:gd name="T27" fmla="*/ 48 h 1194"/>
                                <a:gd name="T28" fmla="*/ 6 w 188"/>
                                <a:gd name="T29" fmla="*/ 47 h 1194"/>
                                <a:gd name="T30" fmla="*/ 7 w 188"/>
                                <a:gd name="T31" fmla="*/ 47 h 1194"/>
                                <a:gd name="T32" fmla="*/ 7 w 188"/>
                                <a:gd name="T33" fmla="*/ 45 h 1194"/>
                                <a:gd name="T34" fmla="*/ 7 w 188"/>
                                <a:gd name="T35" fmla="*/ 42 h 1194"/>
                                <a:gd name="T36" fmla="*/ 7 w 188"/>
                                <a:gd name="T37" fmla="*/ 40 h 1194"/>
                                <a:gd name="T38" fmla="*/ 7 w 188"/>
                                <a:gd name="T39" fmla="*/ 37 h 1194"/>
                                <a:gd name="T40" fmla="*/ 7 w 188"/>
                                <a:gd name="T41" fmla="*/ 35 h 1194"/>
                                <a:gd name="T42" fmla="*/ 7 w 188"/>
                                <a:gd name="T43" fmla="*/ 33 h 1194"/>
                                <a:gd name="T44" fmla="*/ 6 w 188"/>
                                <a:gd name="T45" fmla="*/ 30 h 1194"/>
                                <a:gd name="T46" fmla="*/ 6 w 188"/>
                                <a:gd name="T47" fmla="*/ 27 h 1194"/>
                                <a:gd name="T48" fmla="*/ 6 w 188"/>
                                <a:gd name="T49" fmla="*/ 24 h 1194"/>
                                <a:gd name="T50" fmla="*/ 6 w 188"/>
                                <a:gd name="T51" fmla="*/ 21 h 1194"/>
                                <a:gd name="T52" fmla="*/ 6 w 188"/>
                                <a:gd name="T53" fmla="*/ 18 h 1194"/>
                                <a:gd name="T54" fmla="*/ 5 w 188"/>
                                <a:gd name="T55" fmla="*/ 15 h 1194"/>
                                <a:gd name="T56" fmla="*/ 5 w 188"/>
                                <a:gd name="T57" fmla="*/ 12 h 1194"/>
                                <a:gd name="T58" fmla="*/ 4 w 188"/>
                                <a:gd name="T59" fmla="*/ 9 h 1194"/>
                                <a:gd name="T60" fmla="*/ 3 w 188"/>
                                <a:gd name="T61" fmla="*/ 5 h 1194"/>
                                <a:gd name="T62" fmla="*/ 2 w 188"/>
                                <a:gd name="T63" fmla="*/ 1 h 119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8"/>
                                <a:gd name="T97" fmla="*/ 0 h 1194"/>
                                <a:gd name="T98" fmla="*/ 188 w 188"/>
                                <a:gd name="T99" fmla="*/ 1194 h 119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8" h="1194">
                                  <a:moveTo>
                                    <a:pt x="48" y="0"/>
                                  </a:moveTo>
                                  <a:lnTo>
                                    <a:pt x="0" y="38"/>
                                  </a:lnTo>
                                  <a:lnTo>
                                    <a:pt x="17" y="57"/>
                                  </a:lnTo>
                                  <a:lnTo>
                                    <a:pt x="29" y="78"/>
                                  </a:lnTo>
                                  <a:lnTo>
                                    <a:pt x="35" y="106"/>
                                  </a:lnTo>
                                  <a:lnTo>
                                    <a:pt x="41" y="148"/>
                                  </a:lnTo>
                                  <a:lnTo>
                                    <a:pt x="49" y="188"/>
                                  </a:lnTo>
                                  <a:lnTo>
                                    <a:pt x="61" y="240"/>
                                  </a:lnTo>
                                  <a:lnTo>
                                    <a:pt x="70" y="290"/>
                                  </a:lnTo>
                                  <a:lnTo>
                                    <a:pt x="79" y="334"/>
                                  </a:lnTo>
                                  <a:lnTo>
                                    <a:pt x="85" y="383"/>
                                  </a:lnTo>
                                  <a:lnTo>
                                    <a:pt x="92" y="427"/>
                                  </a:lnTo>
                                  <a:lnTo>
                                    <a:pt x="101" y="476"/>
                                  </a:lnTo>
                                  <a:lnTo>
                                    <a:pt x="111" y="516"/>
                                  </a:lnTo>
                                  <a:lnTo>
                                    <a:pt x="117" y="564"/>
                                  </a:lnTo>
                                  <a:lnTo>
                                    <a:pt x="113" y="610"/>
                                  </a:lnTo>
                                  <a:lnTo>
                                    <a:pt x="117" y="651"/>
                                  </a:lnTo>
                                  <a:lnTo>
                                    <a:pt x="120" y="703"/>
                                  </a:lnTo>
                                  <a:lnTo>
                                    <a:pt x="122" y="762"/>
                                  </a:lnTo>
                                  <a:lnTo>
                                    <a:pt x="126" y="825"/>
                                  </a:lnTo>
                                  <a:lnTo>
                                    <a:pt x="134" y="886"/>
                                  </a:lnTo>
                                  <a:lnTo>
                                    <a:pt x="140" y="928"/>
                                  </a:lnTo>
                                  <a:lnTo>
                                    <a:pt x="140" y="968"/>
                                  </a:lnTo>
                                  <a:lnTo>
                                    <a:pt x="142" y="1017"/>
                                  </a:lnTo>
                                  <a:lnTo>
                                    <a:pt x="138" y="1073"/>
                                  </a:lnTo>
                                  <a:lnTo>
                                    <a:pt x="137" y="1119"/>
                                  </a:lnTo>
                                  <a:lnTo>
                                    <a:pt x="132" y="1160"/>
                                  </a:lnTo>
                                  <a:lnTo>
                                    <a:pt x="133" y="1194"/>
                                  </a:lnTo>
                                  <a:lnTo>
                                    <a:pt x="151" y="1187"/>
                                  </a:lnTo>
                                  <a:lnTo>
                                    <a:pt x="163" y="1180"/>
                                  </a:lnTo>
                                  <a:lnTo>
                                    <a:pt x="174" y="1173"/>
                                  </a:lnTo>
                                  <a:lnTo>
                                    <a:pt x="182" y="1164"/>
                                  </a:lnTo>
                                  <a:lnTo>
                                    <a:pt x="184" y="1154"/>
                                  </a:lnTo>
                                  <a:lnTo>
                                    <a:pt x="182" y="1123"/>
                                  </a:lnTo>
                                  <a:lnTo>
                                    <a:pt x="180" y="1093"/>
                                  </a:lnTo>
                                  <a:lnTo>
                                    <a:pt x="182" y="1053"/>
                                  </a:lnTo>
                                  <a:lnTo>
                                    <a:pt x="185" y="1022"/>
                                  </a:lnTo>
                                  <a:lnTo>
                                    <a:pt x="188" y="995"/>
                                  </a:lnTo>
                                  <a:lnTo>
                                    <a:pt x="186" y="968"/>
                                  </a:lnTo>
                                  <a:lnTo>
                                    <a:pt x="184" y="932"/>
                                  </a:lnTo>
                                  <a:lnTo>
                                    <a:pt x="183" y="906"/>
                                  </a:lnTo>
                                  <a:lnTo>
                                    <a:pt x="181" y="878"/>
                                  </a:lnTo>
                                  <a:lnTo>
                                    <a:pt x="176" y="851"/>
                                  </a:lnTo>
                                  <a:lnTo>
                                    <a:pt x="171" y="821"/>
                                  </a:lnTo>
                                  <a:lnTo>
                                    <a:pt x="170" y="785"/>
                                  </a:lnTo>
                                  <a:lnTo>
                                    <a:pt x="168" y="756"/>
                                  </a:lnTo>
                                  <a:lnTo>
                                    <a:pt x="167" y="719"/>
                                  </a:lnTo>
                                  <a:lnTo>
                                    <a:pt x="165" y="681"/>
                                  </a:lnTo>
                                  <a:lnTo>
                                    <a:pt x="162" y="642"/>
                                  </a:lnTo>
                                  <a:lnTo>
                                    <a:pt x="157" y="598"/>
                                  </a:lnTo>
                                  <a:lnTo>
                                    <a:pt x="153" y="556"/>
                                  </a:lnTo>
                                  <a:lnTo>
                                    <a:pt x="150" y="517"/>
                                  </a:lnTo>
                                  <a:lnTo>
                                    <a:pt x="145" y="487"/>
                                  </a:lnTo>
                                  <a:lnTo>
                                    <a:pt x="141" y="454"/>
                                  </a:lnTo>
                                  <a:lnTo>
                                    <a:pt x="137" y="422"/>
                                  </a:lnTo>
                                  <a:lnTo>
                                    <a:pt x="132" y="387"/>
                                  </a:lnTo>
                                  <a:lnTo>
                                    <a:pt x="126" y="351"/>
                                  </a:lnTo>
                                  <a:lnTo>
                                    <a:pt x="120" y="311"/>
                                  </a:lnTo>
                                  <a:lnTo>
                                    <a:pt x="114" y="276"/>
                                  </a:lnTo>
                                  <a:lnTo>
                                    <a:pt x="105" y="232"/>
                                  </a:lnTo>
                                  <a:lnTo>
                                    <a:pt x="95" y="190"/>
                                  </a:lnTo>
                                  <a:lnTo>
                                    <a:pt x="85" y="137"/>
                                  </a:lnTo>
                                  <a:lnTo>
                                    <a:pt x="72" y="81"/>
                                  </a:lnTo>
                                  <a:lnTo>
                                    <a:pt x="61" y="37"/>
                                  </a:lnTo>
                                  <a:lnTo>
                                    <a:pt x="48" y="0"/>
                                  </a:lnTo>
                                  <a:close/>
                                </a:path>
                              </a:pathLst>
                            </a:custGeom>
                            <a:solidFill>
                              <a:srgbClr val="000040"/>
                            </a:solidFill>
                            <a:ln w="9525">
                              <a:noFill/>
                              <a:round/>
                              <a:headEnd/>
                              <a:tailEnd/>
                            </a:ln>
                          </p:spPr>
                          <p:txBody>
                            <a:bodyPr/>
                            <a:lstStyle/>
                            <a:p>
                              <a:endParaRPr lang="cs-CZ"/>
                            </a:p>
                          </p:txBody>
                        </p:sp>
                      </p:grpSp>
                      <p:sp>
                        <p:nvSpPr>
                          <p:cNvPr id="430" name="Freeform 190">
                            <a:extLst>
                              <a:ext uri="{FF2B5EF4-FFF2-40B4-BE49-F238E27FC236}">
                                <a16:creationId xmlns:a16="http://schemas.microsoft.com/office/drawing/2014/main" id="{2C704E3C-9B12-4EFB-96C9-0D83578D3F7D}"/>
                              </a:ext>
                            </a:extLst>
                          </p:cNvPr>
                          <p:cNvSpPr>
                            <a:spLocks/>
                          </p:cNvSpPr>
                          <p:nvPr/>
                        </p:nvSpPr>
                        <p:spPr bwMode="auto">
                          <a:xfrm>
                            <a:off x="2017" y="1707"/>
                            <a:ext cx="41" cy="230"/>
                          </a:xfrm>
                          <a:custGeom>
                            <a:avLst/>
                            <a:gdLst>
                              <a:gd name="T0" fmla="*/ 0 w 206"/>
                              <a:gd name="T1" fmla="*/ 0 h 1149"/>
                              <a:gd name="T2" fmla="*/ 3 w 206"/>
                              <a:gd name="T3" fmla="*/ 2 h 1149"/>
                              <a:gd name="T4" fmla="*/ 4 w 206"/>
                              <a:gd name="T5" fmla="*/ 4 h 1149"/>
                              <a:gd name="T6" fmla="*/ 4 w 206"/>
                              <a:gd name="T7" fmla="*/ 6 h 1149"/>
                              <a:gd name="T8" fmla="*/ 5 w 206"/>
                              <a:gd name="T9" fmla="*/ 9 h 1149"/>
                              <a:gd name="T10" fmla="*/ 5 w 206"/>
                              <a:gd name="T11" fmla="*/ 11 h 1149"/>
                              <a:gd name="T12" fmla="*/ 6 w 206"/>
                              <a:gd name="T13" fmla="*/ 14 h 1149"/>
                              <a:gd name="T14" fmla="*/ 6 w 206"/>
                              <a:gd name="T15" fmla="*/ 16 h 1149"/>
                              <a:gd name="T16" fmla="*/ 7 w 206"/>
                              <a:gd name="T17" fmla="*/ 18 h 1149"/>
                              <a:gd name="T18" fmla="*/ 7 w 206"/>
                              <a:gd name="T19" fmla="*/ 20 h 1149"/>
                              <a:gd name="T20" fmla="*/ 7 w 206"/>
                              <a:gd name="T21" fmla="*/ 23 h 1149"/>
                              <a:gd name="T22" fmla="*/ 8 w 206"/>
                              <a:gd name="T23" fmla="*/ 26 h 1149"/>
                              <a:gd name="T24" fmla="*/ 8 w 206"/>
                              <a:gd name="T25" fmla="*/ 28 h 1149"/>
                              <a:gd name="T26" fmla="*/ 8 w 206"/>
                              <a:gd name="T27" fmla="*/ 32 h 1149"/>
                              <a:gd name="T28" fmla="*/ 8 w 206"/>
                              <a:gd name="T29" fmla="*/ 35 h 1149"/>
                              <a:gd name="T30" fmla="*/ 8 w 206"/>
                              <a:gd name="T31" fmla="*/ 38 h 1149"/>
                              <a:gd name="T32" fmla="*/ 8 w 206"/>
                              <a:gd name="T33" fmla="*/ 41 h 1149"/>
                              <a:gd name="T34" fmla="*/ 8 w 206"/>
                              <a:gd name="T35" fmla="*/ 43 h 1149"/>
                              <a:gd name="T36" fmla="*/ 8 w 206"/>
                              <a:gd name="T37" fmla="*/ 45 h 1149"/>
                              <a:gd name="T38" fmla="*/ 8 w 206"/>
                              <a:gd name="T39" fmla="*/ 46 h 1149"/>
                              <a:gd name="T40" fmla="*/ 6 w 206"/>
                              <a:gd name="T41" fmla="*/ 46 h 1149"/>
                              <a:gd name="T42" fmla="*/ 5 w 206"/>
                              <a:gd name="T43" fmla="*/ 45 h 1149"/>
                              <a:gd name="T44" fmla="*/ 5 w 206"/>
                              <a:gd name="T45" fmla="*/ 42 h 1149"/>
                              <a:gd name="T46" fmla="*/ 5 w 206"/>
                              <a:gd name="T47" fmla="*/ 39 h 1149"/>
                              <a:gd name="T48" fmla="*/ 6 w 206"/>
                              <a:gd name="T49" fmla="*/ 35 h 1149"/>
                              <a:gd name="T50" fmla="*/ 5 w 206"/>
                              <a:gd name="T51" fmla="*/ 30 h 1149"/>
                              <a:gd name="T52" fmla="*/ 5 w 206"/>
                              <a:gd name="T53" fmla="*/ 26 h 1149"/>
                              <a:gd name="T54" fmla="*/ 5 w 206"/>
                              <a:gd name="T55" fmla="*/ 22 h 1149"/>
                              <a:gd name="T56" fmla="*/ 4 w 206"/>
                              <a:gd name="T57" fmla="*/ 19 h 1149"/>
                              <a:gd name="T58" fmla="*/ 4 w 206"/>
                              <a:gd name="T59" fmla="*/ 16 h 1149"/>
                              <a:gd name="T60" fmla="*/ 3 w 206"/>
                              <a:gd name="T61" fmla="*/ 13 h 1149"/>
                              <a:gd name="T62" fmla="*/ 2 w 206"/>
                              <a:gd name="T63" fmla="*/ 10 h 1149"/>
                              <a:gd name="T64" fmla="*/ 2 w 206"/>
                              <a:gd name="T65" fmla="*/ 7 h 1149"/>
                              <a:gd name="T66" fmla="*/ 1 w 206"/>
                              <a:gd name="T67" fmla="*/ 3 h 11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6"/>
                              <a:gd name="T103" fmla="*/ 0 h 1149"/>
                              <a:gd name="T104" fmla="*/ 206 w 206"/>
                              <a:gd name="T105" fmla="*/ 1149 h 11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6" h="1149">
                                <a:moveTo>
                                  <a:pt x="15" y="42"/>
                                </a:moveTo>
                                <a:lnTo>
                                  <a:pt x="0" y="0"/>
                                </a:lnTo>
                                <a:lnTo>
                                  <a:pt x="73" y="28"/>
                                </a:lnTo>
                                <a:lnTo>
                                  <a:pt x="77" y="57"/>
                                </a:lnTo>
                                <a:lnTo>
                                  <a:pt x="82" y="82"/>
                                </a:lnTo>
                                <a:lnTo>
                                  <a:pt x="90" y="111"/>
                                </a:lnTo>
                                <a:lnTo>
                                  <a:pt x="98" y="133"/>
                                </a:lnTo>
                                <a:lnTo>
                                  <a:pt x="108" y="159"/>
                                </a:lnTo>
                                <a:lnTo>
                                  <a:pt x="118" y="189"/>
                                </a:lnTo>
                                <a:lnTo>
                                  <a:pt x="124" y="217"/>
                                </a:lnTo>
                                <a:lnTo>
                                  <a:pt x="129" y="249"/>
                                </a:lnTo>
                                <a:lnTo>
                                  <a:pt x="135" y="281"/>
                                </a:lnTo>
                                <a:lnTo>
                                  <a:pt x="140" y="316"/>
                                </a:lnTo>
                                <a:lnTo>
                                  <a:pt x="149" y="351"/>
                                </a:lnTo>
                                <a:lnTo>
                                  <a:pt x="155" y="376"/>
                                </a:lnTo>
                                <a:lnTo>
                                  <a:pt x="163" y="407"/>
                                </a:lnTo>
                                <a:lnTo>
                                  <a:pt x="169" y="429"/>
                                </a:lnTo>
                                <a:lnTo>
                                  <a:pt x="174" y="452"/>
                                </a:lnTo>
                                <a:lnTo>
                                  <a:pt x="176" y="479"/>
                                </a:lnTo>
                                <a:lnTo>
                                  <a:pt x="178" y="505"/>
                                </a:lnTo>
                                <a:lnTo>
                                  <a:pt x="180" y="535"/>
                                </a:lnTo>
                                <a:lnTo>
                                  <a:pt x="185" y="574"/>
                                </a:lnTo>
                                <a:lnTo>
                                  <a:pt x="189" y="608"/>
                                </a:lnTo>
                                <a:lnTo>
                                  <a:pt x="193" y="644"/>
                                </a:lnTo>
                                <a:lnTo>
                                  <a:pt x="199" y="678"/>
                                </a:lnTo>
                                <a:lnTo>
                                  <a:pt x="201" y="708"/>
                                </a:lnTo>
                                <a:lnTo>
                                  <a:pt x="204" y="759"/>
                                </a:lnTo>
                                <a:lnTo>
                                  <a:pt x="205" y="795"/>
                                </a:lnTo>
                                <a:lnTo>
                                  <a:pt x="205" y="837"/>
                                </a:lnTo>
                                <a:lnTo>
                                  <a:pt x="206" y="864"/>
                                </a:lnTo>
                                <a:lnTo>
                                  <a:pt x="205" y="900"/>
                                </a:lnTo>
                                <a:lnTo>
                                  <a:pt x="203" y="942"/>
                                </a:lnTo>
                                <a:lnTo>
                                  <a:pt x="200" y="976"/>
                                </a:lnTo>
                                <a:lnTo>
                                  <a:pt x="202" y="1017"/>
                                </a:lnTo>
                                <a:lnTo>
                                  <a:pt x="203" y="1055"/>
                                </a:lnTo>
                                <a:lnTo>
                                  <a:pt x="199" y="1079"/>
                                </a:lnTo>
                                <a:lnTo>
                                  <a:pt x="195" y="1102"/>
                                </a:lnTo>
                                <a:lnTo>
                                  <a:pt x="191" y="1117"/>
                                </a:lnTo>
                                <a:lnTo>
                                  <a:pt x="192" y="1134"/>
                                </a:lnTo>
                                <a:lnTo>
                                  <a:pt x="197" y="1149"/>
                                </a:lnTo>
                                <a:lnTo>
                                  <a:pt x="169" y="1145"/>
                                </a:lnTo>
                                <a:lnTo>
                                  <a:pt x="153" y="1138"/>
                                </a:lnTo>
                                <a:lnTo>
                                  <a:pt x="134" y="1132"/>
                                </a:lnTo>
                                <a:lnTo>
                                  <a:pt x="117" y="1124"/>
                                </a:lnTo>
                                <a:lnTo>
                                  <a:pt x="123" y="1094"/>
                                </a:lnTo>
                                <a:lnTo>
                                  <a:pt x="126" y="1060"/>
                                </a:lnTo>
                                <a:lnTo>
                                  <a:pt x="129" y="1024"/>
                                </a:lnTo>
                                <a:lnTo>
                                  <a:pt x="133" y="980"/>
                                </a:lnTo>
                                <a:lnTo>
                                  <a:pt x="138" y="928"/>
                                </a:lnTo>
                                <a:lnTo>
                                  <a:pt x="141" y="868"/>
                                </a:lnTo>
                                <a:lnTo>
                                  <a:pt x="136" y="815"/>
                                </a:lnTo>
                                <a:lnTo>
                                  <a:pt x="135" y="761"/>
                                </a:lnTo>
                                <a:lnTo>
                                  <a:pt x="129" y="704"/>
                                </a:lnTo>
                                <a:lnTo>
                                  <a:pt x="123" y="653"/>
                                </a:lnTo>
                                <a:lnTo>
                                  <a:pt x="118" y="605"/>
                                </a:lnTo>
                                <a:lnTo>
                                  <a:pt x="114" y="562"/>
                                </a:lnTo>
                                <a:lnTo>
                                  <a:pt x="111" y="520"/>
                                </a:lnTo>
                                <a:lnTo>
                                  <a:pt x="108" y="483"/>
                                </a:lnTo>
                                <a:lnTo>
                                  <a:pt x="105" y="444"/>
                                </a:lnTo>
                                <a:lnTo>
                                  <a:pt x="99" y="401"/>
                                </a:lnTo>
                                <a:lnTo>
                                  <a:pt x="93" y="354"/>
                                </a:lnTo>
                                <a:lnTo>
                                  <a:pt x="81" y="314"/>
                                </a:lnTo>
                                <a:lnTo>
                                  <a:pt x="70" y="273"/>
                                </a:lnTo>
                                <a:lnTo>
                                  <a:pt x="59" y="238"/>
                                </a:lnTo>
                                <a:lnTo>
                                  <a:pt x="53" y="204"/>
                                </a:lnTo>
                                <a:lnTo>
                                  <a:pt x="48" y="166"/>
                                </a:lnTo>
                                <a:lnTo>
                                  <a:pt x="43" y="128"/>
                                </a:lnTo>
                                <a:lnTo>
                                  <a:pt x="30" y="85"/>
                                </a:lnTo>
                                <a:lnTo>
                                  <a:pt x="15" y="42"/>
                                </a:lnTo>
                                <a:close/>
                              </a:path>
                            </a:pathLst>
                          </a:custGeom>
                          <a:solidFill>
                            <a:srgbClr val="4040FF"/>
                          </a:solidFill>
                          <a:ln w="9525">
                            <a:noFill/>
                            <a:round/>
                            <a:headEnd/>
                            <a:tailEnd/>
                          </a:ln>
                        </p:spPr>
                        <p:txBody>
                          <a:bodyPr/>
                          <a:lstStyle/>
                          <a:p>
                            <a:endParaRPr lang="cs-CZ"/>
                          </a:p>
                        </p:txBody>
                      </p:sp>
                    </p:grpSp>
                    <p:sp>
                      <p:nvSpPr>
                        <p:cNvPr id="428" name="Freeform 191">
                          <a:extLst>
                            <a:ext uri="{FF2B5EF4-FFF2-40B4-BE49-F238E27FC236}">
                              <a16:creationId xmlns:a16="http://schemas.microsoft.com/office/drawing/2014/main" id="{A5FFFDCF-B280-4B62-A138-BA2C275310DA}"/>
                            </a:ext>
                          </a:extLst>
                        </p:cNvPr>
                        <p:cNvSpPr>
                          <a:spLocks/>
                        </p:cNvSpPr>
                        <p:nvPr/>
                      </p:nvSpPr>
                      <p:spPr bwMode="auto">
                        <a:xfrm>
                          <a:off x="2046" y="1715"/>
                          <a:ext cx="27" cy="207"/>
                        </a:xfrm>
                        <a:custGeom>
                          <a:avLst/>
                          <a:gdLst>
                            <a:gd name="T0" fmla="*/ 0 w 138"/>
                            <a:gd name="T1" fmla="*/ 0 h 1036"/>
                            <a:gd name="T2" fmla="*/ 1 w 138"/>
                            <a:gd name="T3" fmla="*/ 1 h 1036"/>
                            <a:gd name="T4" fmla="*/ 1 w 138"/>
                            <a:gd name="T5" fmla="*/ 3 h 1036"/>
                            <a:gd name="T6" fmla="*/ 1 w 138"/>
                            <a:gd name="T7" fmla="*/ 4 h 1036"/>
                            <a:gd name="T8" fmla="*/ 2 w 138"/>
                            <a:gd name="T9" fmla="*/ 5 h 1036"/>
                            <a:gd name="T10" fmla="*/ 2 w 138"/>
                            <a:gd name="T11" fmla="*/ 7 h 1036"/>
                            <a:gd name="T12" fmla="*/ 2 w 138"/>
                            <a:gd name="T13" fmla="*/ 8 h 1036"/>
                            <a:gd name="T14" fmla="*/ 3 w 138"/>
                            <a:gd name="T15" fmla="*/ 10 h 1036"/>
                            <a:gd name="T16" fmla="*/ 3 w 138"/>
                            <a:gd name="T17" fmla="*/ 12 h 1036"/>
                            <a:gd name="T18" fmla="*/ 3 w 138"/>
                            <a:gd name="T19" fmla="*/ 14 h 1036"/>
                            <a:gd name="T20" fmla="*/ 4 w 138"/>
                            <a:gd name="T21" fmla="*/ 16 h 1036"/>
                            <a:gd name="T22" fmla="*/ 4 w 138"/>
                            <a:gd name="T23" fmla="*/ 17 h 1036"/>
                            <a:gd name="T24" fmla="*/ 4 w 138"/>
                            <a:gd name="T25" fmla="*/ 19 h 1036"/>
                            <a:gd name="T26" fmla="*/ 4 w 138"/>
                            <a:gd name="T27" fmla="*/ 21 h 1036"/>
                            <a:gd name="T28" fmla="*/ 4 w 138"/>
                            <a:gd name="T29" fmla="*/ 23 h 1036"/>
                            <a:gd name="T30" fmla="*/ 4 w 138"/>
                            <a:gd name="T31" fmla="*/ 25 h 1036"/>
                            <a:gd name="T32" fmla="*/ 4 w 138"/>
                            <a:gd name="T33" fmla="*/ 27 h 1036"/>
                            <a:gd name="T34" fmla="*/ 5 w 138"/>
                            <a:gd name="T35" fmla="*/ 29 h 1036"/>
                            <a:gd name="T36" fmla="*/ 5 w 138"/>
                            <a:gd name="T37" fmla="*/ 31 h 1036"/>
                            <a:gd name="T38" fmla="*/ 5 w 138"/>
                            <a:gd name="T39" fmla="*/ 33 h 1036"/>
                            <a:gd name="T40" fmla="*/ 5 w 138"/>
                            <a:gd name="T41" fmla="*/ 34 h 1036"/>
                            <a:gd name="T42" fmla="*/ 5 w 138"/>
                            <a:gd name="T43" fmla="*/ 36 h 1036"/>
                            <a:gd name="T44" fmla="*/ 5 w 138"/>
                            <a:gd name="T45" fmla="*/ 38 h 1036"/>
                            <a:gd name="T46" fmla="*/ 5 w 138"/>
                            <a:gd name="T47" fmla="*/ 39 h 1036"/>
                            <a:gd name="T48" fmla="*/ 5 w 138"/>
                            <a:gd name="T49" fmla="*/ 41 h 10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8"/>
                            <a:gd name="T76" fmla="*/ 0 h 1036"/>
                            <a:gd name="T77" fmla="*/ 138 w 138"/>
                            <a:gd name="T78" fmla="*/ 1036 h 10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8" h="1036">
                              <a:moveTo>
                                <a:pt x="0" y="0"/>
                              </a:moveTo>
                              <a:lnTo>
                                <a:pt x="13" y="33"/>
                              </a:lnTo>
                              <a:lnTo>
                                <a:pt x="26" y="64"/>
                              </a:lnTo>
                              <a:lnTo>
                                <a:pt x="37" y="97"/>
                              </a:lnTo>
                              <a:lnTo>
                                <a:pt x="47" y="134"/>
                              </a:lnTo>
                              <a:lnTo>
                                <a:pt x="55" y="168"/>
                              </a:lnTo>
                              <a:lnTo>
                                <a:pt x="63" y="203"/>
                              </a:lnTo>
                              <a:lnTo>
                                <a:pt x="71" y="246"/>
                              </a:lnTo>
                              <a:lnTo>
                                <a:pt x="79" y="298"/>
                              </a:lnTo>
                              <a:lnTo>
                                <a:pt x="88" y="352"/>
                              </a:lnTo>
                              <a:lnTo>
                                <a:pt x="94" y="388"/>
                              </a:lnTo>
                              <a:lnTo>
                                <a:pt x="102" y="434"/>
                              </a:lnTo>
                              <a:lnTo>
                                <a:pt x="108" y="479"/>
                              </a:lnTo>
                              <a:lnTo>
                                <a:pt x="111" y="522"/>
                              </a:lnTo>
                              <a:lnTo>
                                <a:pt x="114" y="569"/>
                              </a:lnTo>
                              <a:lnTo>
                                <a:pt x="117" y="616"/>
                              </a:lnTo>
                              <a:lnTo>
                                <a:pt x="120" y="671"/>
                              </a:lnTo>
                              <a:lnTo>
                                <a:pt x="124" y="722"/>
                              </a:lnTo>
                              <a:lnTo>
                                <a:pt x="128" y="777"/>
                              </a:lnTo>
                              <a:lnTo>
                                <a:pt x="131" y="818"/>
                              </a:lnTo>
                              <a:lnTo>
                                <a:pt x="136" y="854"/>
                              </a:lnTo>
                              <a:lnTo>
                                <a:pt x="138" y="898"/>
                              </a:lnTo>
                              <a:lnTo>
                                <a:pt x="137" y="942"/>
                              </a:lnTo>
                              <a:lnTo>
                                <a:pt x="135" y="986"/>
                              </a:lnTo>
                              <a:lnTo>
                                <a:pt x="133" y="1036"/>
                              </a:lnTo>
                            </a:path>
                          </a:pathLst>
                        </a:custGeom>
                        <a:noFill/>
                        <a:ln w="4763">
                          <a:solidFill>
                            <a:srgbClr val="C0C0FF"/>
                          </a:solidFill>
                          <a:round/>
                          <a:headEnd/>
                          <a:tailEnd/>
                        </a:ln>
                      </p:spPr>
                      <p:txBody>
                        <a:bodyPr/>
                        <a:lstStyle/>
                        <a:p>
                          <a:endParaRPr lang="cs-CZ"/>
                        </a:p>
                      </p:txBody>
                    </p:sp>
                  </p:grpSp>
                </p:grpSp>
                <p:grpSp>
                  <p:nvGrpSpPr>
                    <p:cNvPr id="421" name="Group 192">
                      <a:extLst>
                        <a:ext uri="{FF2B5EF4-FFF2-40B4-BE49-F238E27FC236}">
                          <a16:creationId xmlns:a16="http://schemas.microsoft.com/office/drawing/2014/main" id="{DCE30EA4-67E5-454E-8661-F40364E12204}"/>
                        </a:ext>
                      </a:extLst>
                    </p:cNvPr>
                    <p:cNvGrpSpPr>
                      <a:grpSpLocks/>
                    </p:cNvGrpSpPr>
                    <p:nvPr/>
                  </p:nvGrpSpPr>
                  <p:grpSpPr bwMode="auto">
                    <a:xfrm>
                      <a:off x="2010" y="1688"/>
                      <a:ext cx="53" cy="26"/>
                      <a:chOff x="2010" y="1688"/>
                      <a:chExt cx="53" cy="26"/>
                    </a:xfrm>
                  </p:grpSpPr>
                  <p:sp>
                    <p:nvSpPr>
                      <p:cNvPr id="422" name="Oval 193">
                        <a:extLst>
                          <a:ext uri="{FF2B5EF4-FFF2-40B4-BE49-F238E27FC236}">
                            <a16:creationId xmlns:a16="http://schemas.microsoft.com/office/drawing/2014/main" id="{DE66623E-7D5E-4341-BBBB-B364A08261A5}"/>
                          </a:ext>
                        </a:extLst>
                      </p:cNvPr>
                      <p:cNvSpPr>
                        <a:spLocks noChangeArrowheads="1"/>
                      </p:cNvSpPr>
                      <p:nvPr/>
                    </p:nvSpPr>
                    <p:spPr bwMode="auto">
                      <a:xfrm>
                        <a:off x="2010" y="1688"/>
                        <a:ext cx="53" cy="26"/>
                      </a:xfrm>
                      <a:prstGeom prst="ellipse">
                        <a:avLst/>
                      </a:prstGeom>
                      <a:solidFill>
                        <a:srgbClr val="4040FF"/>
                      </a:solidFill>
                      <a:ln w="3175">
                        <a:solidFill>
                          <a:srgbClr val="000020"/>
                        </a:solidFill>
                        <a:round/>
                        <a:headEnd/>
                        <a:tailEnd/>
                      </a:ln>
                    </p:spPr>
                    <p:txBody>
                      <a:bodyPr/>
                      <a:lstStyle/>
                      <a:p>
                        <a:endParaRPr lang="en-US"/>
                      </a:p>
                    </p:txBody>
                  </p:sp>
                  <p:sp>
                    <p:nvSpPr>
                      <p:cNvPr id="423" name="Oval 194">
                        <a:extLst>
                          <a:ext uri="{FF2B5EF4-FFF2-40B4-BE49-F238E27FC236}">
                            <a16:creationId xmlns:a16="http://schemas.microsoft.com/office/drawing/2014/main" id="{698BACF6-E285-495D-B3A0-59D37193ACC9}"/>
                          </a:ext>
                        </a:extLst>
                      </p:cNvPr>
                      <p:cNvSpPr>
                        <a:spLocks noChangeArrowheads="1"/>
                      </p:cNvSpPr>
                      <p:nvPr/>
                    </p:nvSpPr>
                    <p:spPr bwMode="auto">
                      <a:xfrm>
                        <a:off x="2016" y="1691"/>
                        <a:ext cx="41" cy="20"/>
                      </a:xfrm>
                      <a:prstGeom prst="ellipse">
                        <a:avLst/>
                      </a:prstGeom>
                      <a:solidFill>
                        <a:srgbClr val="000080"/>
                      </a:solidFill>
                      <a:ln w="3175">
                        <a:solidFill>
                          <a:srgbClr val="000020"/>
                        </a:solidFill>
                        <a:round/>
                        <a:headEnd/>
                        <a:tailEnd/>
                      </a:ln>
                    </p:spPr>
                    <p:txBody>
                      <a:bodyPr/>
                      <a:lstStyle/>
                      <a:p>
                        <a:endParaRPr lang="en-US"/>
                      </a:p>
                    </p:txBody>
                  </p:sp>
                  <p:sp>
                    <p:nvSpPr>
                      <p:cNvPr id="424" name="Oval 195">
                        <a:extLst>
                          <a:ext uri="{FF2B5EF4-FFF2-40B4-BE49-F238E27FC236}">
                            <a16:creationId xmlns:a16="http://schemas.microsoft.com/office/drawing/2014/main" id="{357BB9DB-4891-4669-A2C3-E0E4F38CA5BF}"/>
                          </a:ext>
                        </a:extLst>
                      </p:cNvPr>
                      <p:cNvSpPr>
                        <a:spLocks noChangeArrowheads="1"/>
                      </p:cNvSpPr>
                      <p:nvPr/>
                    </p:nvSpPr>
                    <p:spPr bwMode="auto">
                      <a:xfrm>
                        <a:off x="2018" y="1693"/>
                        <a:ext cx="35" cy="15"/>
                      </a:xfrm>
                      <a:prstGeom prst="ellipse">
                        <a:avLst/>
                      </a:prstGeom>
                      <a:solidFill>
                        <a:srgbClr val="400040"/>
                      </a:solidFill>
                      <a:ln w="3175">
                        <a:solidFill>
                          <a:srgbClr val="000020"/>
                        </a:solidFill>
                        <a:round/>
                        <a:headEnd/>
                        <a:tailEnd/>
                      </a:ln>
                    </p:spPr>
                    <p:txBody>
                      <a:bodyPr/>
                      <a:lstStyle/>
                      <a:p>
                        <a:endParaRPr lang="en-US"/>
                      </a:p>
                    </p:txBody>
                  </p:sp>
                </p:grpSp>
              </p:grpSp>
            </p:grpSp>
            <p:grpSp>
              <p:nvGrpSpPr>
                <p:cNvPr id="404" name="Group 196">
                  <a:extLst>
                    <a:ext uri="{FF2B5EF4-FFF2-40B4-BE49-F238E27FC236}">
                      <a16:creationId xmlns:a16="http://schemas.microsoft.com/office/drawing/2014/main" id="{AD78A10F-7CD5-42B7-87D2-318F0A88339F}"/>
                    </a:ext>
                  </a:extLst>
                </p:cNvPr>
                <p:cNvGrpSpPr>
                  <a:grpSpLocks/>
                </p:cNvGrpSpPr>
                <p:nvPr/>
              </p:nvGrpSpPr>
              <p:grpSpPr bwMode="auto">
                <a:xfrm>
                  <a:off x="3024" y="2160"/>
                  <a:ext cx="48" cy="429"/>
                  <a:chOff x="2009" y="1688"/>
                  <a:chExt cx="82" cy="250"/>
                </a:xfrm>
              </p:grpSpPr>
              <p:grpSp>
                <p:nvGrpSpPr>
                  <p:cNvPr id="405" name="Group 197">
                    <a:extLst>
                      <a:ext uri="{FF2B5EF4-FFF2-40B4-BE49-F238E27FC236}">
                        <a16:creationId xmlns:a16="http://schemas.microsoft.com/office/drawing/2014/main" id="{355B3FA7-905F-4F41-985E-C7164DDDAED0}"/>
                      </a:ext>
                    </a:extLst>
                  </p:cNvPr>
                  <p:cNvGrpSpPr>
                    <a:grpSpLocks/>
                  </p:cNvGrpSpPr>
                  <p:nvPr/>
                </p:nvGrpSpPr>
                <p:grpSpPr bwMode="auto">
                  <a:xfrm>
                    <a:off x="2009" y="1698"/>
                    <a:ext cx="82" cy="240"/>
                    <a:chOff x="2009" y="1698"/>
                    <a:chExt cx="82" cy="240"/>
                  </a:xfrm>
                </p:grpSpPr>
                <p:sp>
                  <p:nvSpPr>
                    <p:cNvPr id="410" name="Freeform 198">
                      <a:extLst>
                        <a:ext uri="{FF2B5EF4-FFF2-40B4-BE49-F238E27FC236}">
                          <a16:creationId xmlns:a16="http://schemas.microsoft.com/office/drawing/2014/main" id="{CB77A13B-CCE3-4B07-84D2-A65F7BC71CB1}"/>
                        </a:ext>
                      </a:extLst>
                    </p:cNvPr>
                    <p:cNvSpPr>
                      <a:spLocks/>
                    </p:cNvSpPr>
                    <p:nvPr/>
                  </p:nvSpPr>
                  <p:spPr bwMode="auto">
                    <a:xfrm>
                      <a:off x="2009" y="1698"/>
                      <a:ext cx="82" cy="240"/>
                    </a:xfrm>
                    <a:custGeom>
                      <a:avLst/>
                      <a:gdLst>
                        <a:gd name="T0" fmla="*/ 0 w 410"/>
                        <a:gd name="T1" fmla="*/ 1 h 1199"/>
                        <a:gd name="T2" fmla="*/ 0 w 410"/>
                        <a:gd name="T3" fmla="*/ 3 h 1199"/>
                        <a:gd name="T4" fmla="*/ 1 w 410"/>
                        <a:gd name="T5" fmla="*/ 6 h 1199"/>
                        <a:gd name="T6" fmla="*/ 2 w 410"/>
                        <a:gd name="T7" fmla="*/ 10 h 1199"/>
                        <a:gd name="T8" fmla="*/ 2 w 410"/>
                        <a:gd name="T9" fmla="*/ 13 h 1199"/>
                        <a:gd name="T10" fmla="*/ 3 w 410"/>
                        <a:gd name="T11" fmla="*/ 16 h 1199"/>
                        <a:gd name="T12" fmla="*/ 4 w 410"/>
                        <a:gd name="T13" fmla="*/ 20 h 1199"/>
                        <a:gd name="T14" fmla="*/ 4 w 410"/>
                        <a:gd name="T15" fmla="*/ 22 h 1199"/>
                        <a:gd name="T16" fmla="*/ 4 w 410"/>
                        <a:gd name="T17" fmla="*/ 25 h 1199"/>
                        <a:gd name="T18" fmla="*/ 5 w 410"/>
                        <a:gd name="T19" fmla="*/ 29 h 1199"/>
                        <a:gd name="T20" fmla="*/ 5 w 410"/>
                        <a:gd name="T21" fmla="*/ 32 h 1199"/>
                        <a:gd name="T22" fmla="*/ 5 w 410"/>
                        <a:gd name="T23" fmla="*/ 36 h 1199"/>
                        <a:gd name="T24" fmla="*/ 5 w 410"/>
                        <a:gd name="T25" fmla="*/ 39 h 1199"/>
                        <a:gd name="T26" fmla="*/ 5 w 410"/>
                        <a:gd name="T27" fmla="*/ 42 h 1199"/>
                        <a:gd name="T28" fmla="*/ 5 w 410"/>
                        <a:gd name="T29" fmla="*/ 44 h 1199"/>
                        <a:gd name="T30" fmla="*/ 6 w 410"/>
                        <a:gd name="T31" fmla="*/ 46 h 1199"/>
                        <a:gd name="T32" fmla="*/ 6 w 410"/>
                        <a:gd name="T33" fmla="*/ 47 h 1199"/>
                        <a:gd name="T34" fmla="*/ 8 w 410"/>
                        <a:gd name="T35" fmla="*/ 47 h 1199"/>
                        <a:gd name="T36" fmla="*/ 10 w 410"/>
                        <a:gd name="T37" fmla="*/ 48 h 1199"/>
                        <a:gd name="T38" fmla="*/ 12 w 410"/>
                        <a:gd name="T39" fmla="*/ 48 h 1199"/>
                        <a:gd name="T40" fmla="*/ 13 w 410"/>
                        <a:gd name="T41" fmla="*/ 48 h 1199"/>
                        <a:gd name="T42" fmla="*/ 15 w 410"/>
                        <a:gd name="T43" fmla="*/ 48 h 1199"/>
                        <a:gd name="T44" fmla="*/ 16 w 410"/>
                        <a:gd name="T45" fmla="*/ 47 h 1199"/>
                        <a:gd name="T46" fmla="*/ 16 w 410"/>
                        <a:gd name="T47" fmla="*/ 46 h 1199"/>
                        <a:gd name="T48" fmla="*/ 16 w 410"/>
                        <a:gd name="T49" fmla="*/ 44 h 1199"/>
                        <a:gd name="T50" fmla="*/ 16 w 410"/>
                        <a:gd name="T51" fmla="*/ 41 h 1199"/>
                        <a:gd name="T52" fmla="*/ 16 w 410"/>
                        <a:gd name="T53" fmla="*/ 39 h 1199"/>
                        <a:gd name="T54" fmla="*/ 16 w 410"/>
                        <a:gd name="T55" fmla="*/ 36 h 1199"/>
                        <a:gd name="T56" fmla="*/ 16 w 410"/>
                        <a:gd name="T57" fmla="*/ 34 h 1199"/>
                        <a:gd name="T58" fmla="*/ 16 w 410"/>
                        <a:gd name="T59" fmla="*/ 31 h 1199"/>
                        <a:gd name="T60" fmla="*/ 16 w 410"/>
                        <a:gd name="T61" fmla="*/ 29 h 1199"/>
                        <a:gd name="T62" fmla="*/ 15 w 410"/>
                        <a:gd name="T63" fmla="*/ 26 h 1199"/>
                        <a:gd name="T64" fmla="*/ 15 w 410"/>
                        <a:gd name="T65" fmla="*/ 22 h 1199"/>
                        <a:gd name="T66" fmla="*/ 15 w 410"/>
                        <a:gd name="T67" fmla="*/ 19 h 1199"/>
                        <a:gd name="T68" fmla="*/ 14 w 410"/>
                        <a:gd name="T69" fmla="*/ 17 h 1199"/>
                        <a:gd name="T70" fmla="*/ 14 w 410"/>
                        <a:gd name="T71" fmla="*/ 14 h 1199"/>
                        <a:gd name="T72" fmla="*/ 13 w 410"/>
                        <a:gd name="T73" fmla="*/ 11 h 1199"/>
                        <a:gd name="T74" fmla="*/ 13 w 410"/>
                        <a:gd name="T75" fmla="*/ 8 h 1199"/>
                        <a:gd name="T76" fmla="*/ 12 w 410"/>
                        <a:gd name="T77" fmla="*/ 3 h 1199"/>
                        <a:gd name="T78" fmla="*/ 11 w 410"/>
                        <a:gd name="T79" fmla="*/ 0 h 119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10"/>
                        <a:gd name="T121" fmla="*/ 0 h 1199"/>
                        <a:gd name="T122" fmla="*/ 410 w 410"/>
                        <a:gd name="T123" fmla="*/ 1199 h 119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10" h="1199">
                          <a:moveTo>
                            <a:pt x="270" y="0"/>
                          </a:moveTo>
                          <a:lnTo>
                            <a:pt x="0" y="18"/>
                          </a:lnTo>
                          <a:lnTo>
                            <a:pt x="3" y="47"/>
                          </a:lnTo>
                          <a:lnTo>
                            <a:pt x="9" y="79"/>
                          </a:lnTo>
                          <a:lnTo>
                            <a:pt x="16" y="113"/>
                          </a:lnTo>
                          <a:lnTo>
                            <a:pt x="22" y="152"/>
                          </a:lnTo>
                          <a:lnTo>
                            <a:pt x="31" y="198"/>
                          </a:lnTo>
                          <a:lnTo>
                            <a:pt x="41" y="242"/>
                          </a:lnTo>
                          <a:lnTo>
                            <a:pt x="49" y="279"/>
                          </a:lnTo>
                          <a:lnTo>
                            <a:pt x="58" y="315"/>
                          </a:lnTo>
                          <a:lnTo>
                            <a:pt x="66" y="354"/>
                          </a:lnTo>
                          <a:lnTo>
                            <a:pt x="75" y="397"/>
                          </a:lnTo>
                          <a:lnTo>
                            <a:pt x="83" y="442"/>
                          </a:lnTo>
                          <a:lnTo>
                            <a:pt x="92" y="490"/>
                          </a:lnTo>
                          <a:lnTo>
                            <a:pt x="97" y="517"/>
                          </a:lnTo>
                          <a:lnTo>
                            <a:pt x="101" y="552"/>
                          </a:lnTo>
                          <a:lnTo>
                            <a:pt x="106" y="593"/>
                          </a:lnTo>
                          <a:lnTo>
                            <a:pt x="110" y="631"/>
                          </a:lnTo>
                          <a:lnTo>
                            <a:pt x="117" y="679"/>
                          </a:lnTo>
                          <a:lnTo>
                            <a:pt x="123" y="729"/>
                          </a:lnTo>
                          <a:lnTo>
                            <a:pt x="127" y="769"/>
                          </a:lnTo>
                          <a:lnTo>
                            <a:pt x="128" y="809"/>
                          </a:lnTo>
                          <a:lnTo>
                            <a:pt x="130" y="843"/>
                          </a:lnTo>
                          <a:lnTo>
                            <a:pt x="133" y="887"/>
                          </a:lnTo>
                          <a:lnTo>
                            <a:pt x="135" y="932"/>
                          </a:lnTo>
                          <a:lnTo>
                            <a:pt x="133" y="974"/>
                          </a:lnTo>
                          <a:lnTo>
                            <a:pt x="134" y="1024"/>
                          </a:lnTo>
                          <a:lnTo>
                            <a:pt x="136" y="1054"/>
                          </a:lnTo>
                          <a:lnTo>
                            <a:pt x="134" y="1079"/>
                          </a:lnTo>
                          <a:lnTo>
                            <a:pt x="132" y="1110"/>
                          </a:lnTo>
                          <a:lnTo>
                            <a:pt x="133" y="1131"/>
                          </a:lnTo>
                          <a:lnTo>
                            <a:pt x="138" y="1145"/>
                          </a:lnTo>
                          <a:lnTo>
                            <a:pt x="146" y="1159"/>
                          </a:lnTo>
                          <a:lnTo>
                            <a:pt x="158" y="1170"/>
                          </a:lnTo>
                          <a:lnTo>
                            <a:pt x="175" y="1178"/>
                          </a:lnTo>
                          <a:lnTo>
                            <a:pt x="191" y="1183"/>
                          </a:lnTo>
                          <a:lnTo>
                            <a:pt x="212" y="1190"/>
                          </a:lnTo>
                          <a:lnTo>
                            <a:pt x="240" y="1195"/>
                          </a:lnTo>
                          <a:lnTo>
                            <a:pt x="266" y="1196"/>
                          </a:lnTo>
                          <a:lnTo>
                            <a:pt x="292" y="1198"/>
                          </a:lnTo>
                          <a:lnTo>
                            <a:pt x="315" y="1199"/>
                          </a:lnTo>
                          <a:lnTo>
                            <a:pt x="336" y="1197"/>
                          </a:lnTo>
                          <a:lnTo>
                            <a:pt x="354" y="1194"/>
                          </a:lnTo>
                          <a:lnTo>
                            <a:pt x="373" y="1187"/>
                          </a:lnTo>
                          <a:lnTo>
                            <a:pt x="385" y="1180"/>
                          </a:lnTo>
                          <a:lnTo>
                            <a:pt x="396" y="1173"/>
                          </a:lnTo>
                          <a:lnTo>
                            <a:pt x="404" y="1164"/>
                          </a:lnTo>
                          <a:lnTo>
                            <a:pt x="406" y="1154"/>
                          </a:lnTo>
                          <a:lnTo>
                            <a:pt x="404" y="1123"/>
                          </a:lnTo>
                          <a:lnTo>
                            <a:pt x="402" y="1093"/>
                          </a:lnTo>
                          <a:lnTo>
                            <a:pt x="404" y="1053"/>
                          </a:lnTo>
                          <a:lnTo>
                            <a:pt x="407" y="1022"/>
                          </a:lnTo>
                          <a:lnTo>
                            <a:pt x="410" y="995"/>
                          </a:lnTo>
                          <a:lnTo>
                            <a:pt x="408" y="968"/>
                          </a:lnTo>
                          <a:lnTo>
                            <a:pt x="406" y="932"/>
                          </a:lnTo>
                          <a:lnTo>
                            <a:pt x="405" y="906"/>
                          </a:lnTo>
                          <a:lnTo>
                            <a:pt x="403" y="878"/>
                          </a:lnTo>
                          <a:lnTo>
                            <a:pt x="398" y="851"/>
                          </a:lnTo>
                          <a:lnTo>
                            <a:pt x="393" y="821"/>
                          </a:lnTo>
                          <a:lnTo>
                            <a:pt x="392" y="785"/>
                          </a:lnTo>
                          <a:lnTo>
                            <a:pt x="390" y="756"/>
                          </a:lnTo>
                          <a:lnTo>
                            <a:pt x="389" y="719"/>
                          </a:lnTo>
                          <a:lnTo>
                            <a:pt x="387" y="681"/>
                          </a:lnTo>
                          <a:lnTo>
                            <a:pt x="384" y="642"/>
                          </a:lnTo>
                          <a:lnTo>
                            <a:pt x="379" y="598"/>
                          </a:lnTo>
                          <a:lnTo>
                            <a:pt x="375" y="556"/>
                          </a:lnTo>
                          <a:lnTo>
                            <a:pt x="371" y="517"/>
                          </a:lnTo>
                          <a:lnTo>
                            <a:pt x="367" y="487"/>
                          </a:lnTo>
                          <a:lnTo>
                            <a:pt x="362" y="454"/>
                          </a:lnTo>
                          <a:lnTo>
                            <a:pt x="358" y="422"/>
                          </a:lnTo>
                          <a:lnTo>
                            <a:pt x="353" y="387"/>
                          </a:lnTo>
                          <a:lnTo>
                            <a:pt x="347" y="351"/>
                          </a:lnTo>
                          <a:lnTo>
                            <a:pt x="341" y="311"/>
                          </a:lnTo>
                          <a:lnTo>
                            <a:pt x="335" y="276"/>
                          </a:lnTo>
                          <a:lnTo>
                            <a:pt x="325" y="232"/>
                          </a:lnTo>
                          <a:lnTo>
                            <a:pt x="316" y="190"/>
                          </a:lnTo>
                          <a:lnTo>
                            <a:pt x="307" y="137"/>
                          </a:lnTo>
                          <a:lnTo>
                            <a:pt x="294" y="81"/>
                          </a:lnTo>
                          <a:lnTo>
                            <a:pt x="283" y="37"/>
                          </a:lnTo>
                          <a:lnTo>
                            <a:pt x="270" y="0"/>
                          </a:lnTo>
                          <a:close/>
                        </a:path>
                      </a:pathLst>
                    </a:custGeom>
                    <a:solidFill>
                      <a:srgbClr val="FF3300"/>
                    </a:solidFill>
                    <a:ln w="9525">
                      <a:noFill/>
                      <a:round/>
                      <a:headEnd/>
                      <a:tailEnd/>
                    </a:ln>
                  </p:spPr>
                  <p:txBody>
                    <a:bodyPr/>
                    <a:lstStyle/>
                    <a:p>
                      <a:endParaRPr lang="cs-CZ"/>
                    </a:p>
                  </p:txBody>
                </p:sp>
                <p:grpSp>
                  <p:nvGrpSpPr>
                    <p:cNvPr id="411" name="Group 199">
                      <a:extLst>
                        <a:ext uri="{FF2B5EF4-FFF2-40B4-BE49-F238E27FC236}">
                          <a16:creationId xmlns:a16="http://schemas.microsoft.com/office/drawing/2014/main" id="{B399FC39-4CDB-478D-87EA-B20401B5E0E4}"/>
                        </a:ext>
                      </a:extLst>
                    </p:cNvPr>
                    <p:cNvGrpSpPr>
                      <a:grpSpLocks/>
                    </p:cNvGrpSpPr>
                    <p:nvPr/>
                  </p:nvGrpSpPr>
                  <p:grpSpPr bwMode="auto">
                    <a:xfrm>
                      <a:off x="2009" y="1698"/>
                      <a:ext cx="82" cy="239"/>
                      <a:chOff x="2009" y="1698"/>
                      <a:chExt cx="82" cy="239"/>
                    </a:xfrm>
                  </p:grpSpPr>
                  <p:grpSp>
                    <p:nvGrpSpPr>
                      <p:cNvPr id="412" name="Group 200">
                        <a:extLst>
                          <a:ext uri="{FF2B5EF4-FFF2-40B4-BE49-F238E27FC236}">
                            <a16:creationId xmlns:a16="http://schemas.microsoft.com/office/drawing/2014/main" id="{DCDCAB6F-2C11-4DFD-B404-F425839991F8}"/>
                          </a:ext>
                        </a:extLst>
                      </p:cNvPr>
                      <p:cNvGrpSpPr>
                        <a:grpSpLocks/>
                      </p:cNvGrpSpPr>
                      <p:nvPr/>
                    </p:nvGrpSpPr>
                    <p:grpSpPr bwMode="auto">
                      <a:xfrm>
                        <a:off x="2009" y="1698"/>
                        <a:ext cx="82" cy="239"/>
                        <a:chOff x="2009" y="1698"/>
                        <a:chExt cx="82" cy="239"/>
                      </a:xfrm>
                    </p:grpSpPr>
                    <p:grpSp>
                      <p:nvGrpSpPr>
                        <p:cNvPr id="414" name="Group 201">
                          <a:extLst>
                            <a:ext uri="{FF2B5EF4-FFF2-40B4-BE49-F238E27FC236}">
                              <a16:creationId xmlns:a16="http://schemas.microsoft.com/office/drawing/2014/main" id="{8F963F89-8F93-4718-9C62-D22A7859954F}"/>
                            </a:ext>
                          </a:extLst>
                        </p:cNvPr>
                        <p:cNvGrpSpPr>
                          <a:grpSpLocks/>
                        </p:cNvGrpSpPr>
                        <p:nvPr/>
                      </p:nvGrpSpPr>
                      <p:grpSpPr bwMode="auto">
                        <a:xfrm>
                          <a:off x="2009" y="1698"/>
                          <a:ext cx="82" cy="239"/>
                          <a:chOff x="2009" y="1698"/>
                          <a:chExt cx="82" cy="239"/>
                        </a:xfrm>
                      </p:grpSpPr>
                      <p:sp>
                        <p:nvSpPr>
                          <p:cNvPr id="416" name="Freeform 202">
                            <a:extLst>
                              <a:ext uri="{FF2B5EF4-FFF2-40B4-BE49-F238E27FC236}">
                                <a16:creationId xmlns:a16="http://schemas.microsoft.com/office/drawing/2014/main" id="{B6C01F36-80FA-40EB-AAE6-56976F0A6E0D}"/>
                              </a:ext>
                            </a:extLst>
                          </p:cNvPr>
                          <p:cNvSpPr>
                            <a:spLocks/>
                          </p:cNvSpPr>
                          <p:nvPr/>
                        </p:nvSpPr>
                        <p:spPr bwMode="auto">
                          <a:xfrm>
                            <a:off x="2009" y="1702"/>
                            <a:ext cx="36" cy="230"/>
                          </a:xfrm>
                          <a:custGeom>
                            <a:avLst/>
                            <a:gdLst>
                              <a:gd name="T0" fmla="*/ 2 w 181"/>
                              <a:gd name="T1" fmla="*/ 3 h 1152"/>
                              <a:gd name="T2" fmla="*/ 2 w 181"/>
                              <a:gd name="T3" fmla="*/ 1 h 1152"/>
                              <a:gd name="T4" fmla="*/ 0 w 181"/>
                              <a:gd name="T5" fmla="*/ 0 h 1152"/>
                              <a:gd name="T6" fmla="*/ 0 w 181"/>
                              <a:gd name="T7" fmla="*/ 1 h 1152"/>
                              <a:gd name="T8" fmla="*/ 0 w 181"/>
                              <a:gd name="T9" fmla="*/ 2 h 1152"/>
                              <a:gd name="T10" fmla="*/ 1 w 181"/>
                              <a:gd name="T11" fmla="*/ 4 h 1152"/>
                              <a:gd name="T12" fmla="*/ 1 w 181"/>
                              <a:gd name="T13" fmla="*/ 5 h 1152"/>
                              <a:gd name="T14" fmla="*/ 1 w 181"/>
                              <a:gd name="T15" fmla="*/ 7 h 1152"/>
                              <a:gd name="T16" fmla="*/ 2 w 181"/>
                              <a:gd name="T17" fmla="*/ 9 h 1152"/>
                              <a:gd name="T18" fmla="*/ 2 w 181"/>
                              <a:gd name="T19" fmla="*/ 10 h 1152"/>
                              <a:gd name="T20" fmla="*/ 2 w 181"/>
                              <a:gd name="T21" fmla="*/ 12 h 1152"/>
                              <a:gd name="T22" fmla="*/ 3 w 181"/>
                              <a:gd name="T23" fmla="*/ 13 h 1152"/>
                              <a:gd name="T24" fmla="*/ 3 w 181"/>
                              <a:gd name="T25" fmla="*/ 15 h 1152"/>
                              <a:gd name="T26" fmla="*/ 3 w 181"/>
                              <a:gd name="T27" fmla="*/ 17 h 1152"/>
                              <a:gd name="T28" fmla="*/ 4 w 181"/>
                              <a:gd name="T29" fmla="*/ 19 h 1152"/>
                              <a:gd name="T30" fmla="*/ 4 w 181"/>
                              <a:gd name="T31" fmla="*/ 20 h 1152"/>
                              <a:gd name="T32" fmla="*/ 4 w 181"/>
                              <a:gd name="T33" fmla="*/ 21 h 1152"/>
                              <a:gd name="T34" fmla="*/ 4 w 181"/>
                              <a:gd name="T35" fmla="*/ 23 h 1152"/>
                              <a:gd name="T36" fmla="*/ 4 w 181"/>
                              <a:gd name="T37" fmla="*/ 24 h 1152"/>
                              <a:gd name="T38" fmla="*/ 5 w 181"/>
                              <a:gd name="T39" fmla="*/ 26 h 1152"/>
                              <a:gd name="T40" fmla="*/ 5 w 181"/>
                              <a:gd name="T41" fmla="*/ 28 h 1152"/>
                              <a:gd name="T42" fmla="*/ 5 w 181"/>
                              <a:gd name="T43" fmla="*/ 30 h 1152"/>
                              <a:gd name="T44" fmla="*/ 5 w 181"/>
                              <a:gd name="T45" fmla="*/ 32 h 1152"/>
                              <a:gd name="T46" fmla="*/ 5 w 181"/>
                              <a:gd name="T47" fmla="*/ 33 h 1152"/>
                              <a:gd name="T48" fmla="*/ 5 w 181"/>
                              <a:gd name="T49" fmla="*/ 35 h 1152"/>
                              <a:gd name="T50" fmla="*/ 5 w 181"/>
                              <a:gd name="T51" fmla="*/ 36 h 1152"/>
                              <a:gd name="T52" fmla="*/ 5 w 181"/>
                              <a:gd name="T53" fmla="*/ 38 h 1152"/>
                              <a:gd name="T54" fmla="*/ 5 w 181"/>
                              <a:gd name="T55" fmla="*/ 40 h 1152"/>
                              <a:gd name="T56" fmla="*/ 5 w 181"/>
                              <a:gd name="T57" fmla="*/ 41 h 1152"/>
                              <a:gd name="T58" fmla="*/ 5 w 181"/>
                              <a:gd name="T59" fmla="*/ 42 h 1152"/>
                              <a:gd name="T60" fmla="*/ 5 w 181"/>
                              <a:gd name="T61" fmla="*/ 44 h 1152"/>
                              <a:gd name="T62" fmla="*/ 5 w 181"/>
                              <a:gd name="T63" fmla="*/ 44 h 1152"/>
                              <a:gd name="T64" fmla="*/ 5 w 181"/>
                              <a:gd name="T65" fmla="*/ 45 h 1152"/>
                              <a:gd name="T66" fmla="*/ 6 w 181"/>
                              <a:gd name="T67" fmla="*/ 46 h 1152"/>
                              <a:gd name="T68" fmla="*/ 6 w 181"/>
                              <a:gd name="T69" fmla="*/ 46 h 1152"/>
                              <a:gd name="T70" fmla="*/ 6 w 181"/>
                              <a:gd name="T71" fmla="*/ 45 h 1152"/>
                              <a:gd name="T72" fmla="*/ 7 w 181"/>
                              <a:gd name="T73" fmla="*/ 43 h 1152"/>
                              <a:gd name="T74" fmla="*/ 7 w 181"/>
                              <a:gd name="T75" fmla="*/ 42 h 1152"/>
                              <a:gd name="T76" fmla="*/ 7 w 181"/>
                              <a:gd name="T77" fmla="*/ 40 h 1152"/>
                              <a:gd name="T78" fmla="*/ 7 w 181"/>
                              <a:gd name="T79" fmla="*/ 38 h 1152"/>
                              <a:gd name="T80" fmla="*/ 7 w 181"/>
                              <a:gd name="T81" fmla="*/ 36 h 1152"/>
                              <a:gd name="T82" fmla="*/ 7 w 181"/>
                              <a:gd name="T83" fmla="*/ 34 h 1152"/>
                              <a:gd name="T84" fmla="*/ 7 w 181"/>
                              <a:gd name="T85" fmla="*/ 32 h 1152"/>
                              <a:gd name="T86" fmla="*/ 7 w 181"/>
                              <a:gd name="T87" fmla="*/ 29 h 1152"/>
                              <a:gd name="T88" fmla="*/ 6 w 181"/>
                              <a:gd name="T89" fmla="*/ 27 h 1152"/>
                              <a:gd name="T90" fmla="*/ 6 w 181"/>
                              <a:gd name="T91" fmla="*/ 25 h 1152"/>
                              <a:gd name="T92" fmla="*/ 6 w 181"/>
                              <a:gd name="T93" fmla="*/ 24 h 1152"/>
                              <a:gd name="T94" fmla="*/ 6 w 181"/>
                              <a:gd name="T95" fmla="*/ 22 h 1152"/>
                              <a:gd name="T96" fmla="*/ 6 w 181"/>
                              <a:gd name="T97" fmla="*/ 20 h 1152"/>
                              <a:gd name="T98" fmla="*/ 6 w 181"/>
                              <a:gd name="T99" fmla="*/ 19 h 1152"/>
                              <a:gd name="T100" fmla="*/ 6 w 181"/>
                              <a:gd name="T101" fmla="*/ 17 h 1152"/>
                              <a:gd name="T102" fmla="*/ 5 w 181"/>
                              <a:gd name="T103" fmla="*/ 15 h 1152"/>
                              <a:gd name="T104" fmla="*/ 5 w 181"/>
                              <a:gd name="T105" fmla="*/ 14 h 1152"/>
                              <a:gd name="T106" fmla="*/ 4 w 181"/>
                              <a:gd name="T107" fmla="*/ 12 h 1152"/>
                              <a:gd name="T108" fmla="*/ 4 w 181"/>
                              <a:gd name="T109" fmla="*/ 11 h 1152"/>
                              <a:gd name="T110" fmla="*/ 4 w 181"/>
                              <a:gd name="T111" fmla="*/ 9 h 1152"/>
                              <a:gd name="T112" fmla="*/ 4 w 181"/>
                              <a:gd name="T113" fmla="*/ 8 h 1152"/>
                              <a:gd name="T114" fmla="*/ 3 w 181"/>
                              <a:gd name="T115" fmla="*/ 6 h 1152"/>
                              <a:gd name="T116" fmla="*/ 3 w 181"/>
                              <a:gd name="T117" fmla="*/ 5 h 1152"/>
                              <a:gd name="T118" fmla="*/ 2 w 181"/>
                              <a:gd name="T119" fmla="*/ 3 h 115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1"/>
                              <a:gd name="T181" fmla="*/ 0 h 1152"/>
                              <a:gd name="T182" fmla="*/ 181 w 181"/>
                              <a:gd name="T183" fmla="*/ 1152 h 115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1" h="1152">
                                <a:moveTo>
                                  <a:pt x="55" y="70"/>
                                </a:moveTo>
                                <a:lnTo>
                                  <a:pt x="41" y="28"/>
                                </a:lnTo>
                                <a:lnTo>
                                  <a:pt x="0" y="0"/>
                                </a:lnTo>
                                <a:lnTo>
                                  <a:pt x="3" y="29"/>
                                </a:lnTo>
                                <a:lnTo>
                                  <a:pt x="9" y="61"/>
                                </a:lnTo>
                                <a:lnTo>
                                  <a:pt x="16" y="95"/>
                                </a:lnTo>
                                <a:lnTo>
                                  <a:pt x="22" y="134"/>
                                </a:lnTo>
                                <a:lnTo>
                                  <a:pt x="31" y="180"/>
                                </a:lnTo>
                                <a:lnTo>
                                  <a:pt x="41" y="224"/>
                                </a:lnTo>
                                <a:lnTo>
                                  <a:pt x="48" y="261"/>
                                </a:lnTo>
                                <a:lnTo>
                                  <a:pt x="56" y="297"/>
                                </a:lnTo>
                                <a:lnTo>
                                  <a:pt x="65" y="336"/>
                                </a:lnTo>
                                <a:lnTo>
                                  <a:pt x="74" y="379"/>
                                </a:lnTo>
                                <a:lnTo>
                                  <a:pt x="82" y="424"/>
                                </a:lnTo>
                                <a:lnTo>
                                  <a:pt x="91" y="472"/>
                                </a:lnTo>
                                <a:lnTo>
                                  <a:pt x="96" y="499"/>
                                </a:lnTo>
                                <a:lnTo>
                                  <a:pt x="100" y="534"/>
                                </a:lnTo>
                                <a:lnTo>
                                  <a:pt x="106" y="575"/>
                                </a:lnTo>
                                <a:lnTo>
                                  <a:pt x="110" y="613"/>
                                </a:lnTo>
                                <a:lnTo>
                                  <a:pt x="117" y="661"/>
                                </a:lnTo>
                                <a:lnTo>
                                  <a:pt x="123" y="711"/>
                                </a:lnTo>
                                <a:lnTo>
                                  <a:pt x="127" y="751"/>
                                </a:lnTo>
                                <a:lnTo>
                                  <a:pt x="128" y="791"/>
                                </a:lnTo>
                                <a:lnTo>
                                  <a:pt x="130" y="825"/>
                                </a:lnTo>
                                <a:lnTo>
                                  <a:pt x="133" y="868"/>
                                </a:lnTo>
                                <a:lnTo>
                                  <a:pt x="135" y="914"/>
                                </a:lnTo>
                                <a:lnTo>
                                  <a:pt x="133" y="956"/>
                                </a:lnTo>
                                <a:lnTo>
                                  <a:pt x="134" y="1006"/>
                                </a:lnTo>
                                <a:lnTo>
                                  <a:pt x="136" y="1036"/>
                                </a:lnTo>
                                <a:lnTo>
                                  <a:pt x="134" y="1061"/>
                                </a:lnTo>
                                <a:lnTo>
                                  <a:pt x="132" y="1091"/>
                                </a:lnTo>
                                <a:lnTo>
                                  <a:pt x="133" y="1113"/>
                                </a:lnTo>
                                <a:lnTo>
                                  <a:pt x="137" y="1127"/>
                                </a:lnTo>
                                <a:lnTo>
                                  <a:pt x="145" y="1141"/>
                                </a:lnTo>
                                <a:lnTo>
                                  <a:pt x="157" y="1152"/>
                                </a:lnTo>
                                <a:lnTo>
                                  <a:pt x="163" y="1122"/>
                                </a:lnTo>
                                <a:lnTo>
                                  <a:pt x="166" y="1088"/>
                                </a:lnTo>
                                <a:lnTo>
                                  <a:pt x="169" y="1051"/>
                                </a:lnTo>
                                <a:lnTo>
                                  <a:pt x="173" y="1008"/>
                                </a:lnTo>
                                <a:lnTo>
                                  <a:pt x="178" y="956"/>
                                </a:lnTo>
                                <a:lnTo>
                                  <a:pt x="181" y="896"/>
                                </a:lnTo>
                                <a:lnTo>
                                  <a:pt x="176" y="843"/>
                                </a:lnTo>
                                <a:lnTo>
                                  <a:pt x="175" y="789"/>
                                </a:lnTo>
                                <a:lnTo>
                                  <a:pt x="169" y="731"/>
                                </a:lnTo>
                                <a:lnTo>
                                  <a:pt x="163" y="681"/>
                                </a:lnTo>
                                <a:lnTo>
                                  <a:pt x="158" y="633"/>
                                </a:lnTo>
                                <a:lnTo>
                                  <a:pt x="154" y="590"/>
                                </a:lnTo>
                                <a:lnTo>
                                  <a:pt x="151" y="548"/>
                                </a:lnTo>
                                <a:lnTo>
                                  <a:pt x="148" y="511"/>
                                </a:lnTo>
                                <a:lnTo>
                                  <a:pt x="145" y="472"/>
                                </a:lnTo>
                                <a:lnTo>
                                  <a:pt x="139" y="429"/>
                                </a:lnTo>
                                <a:lnTo>
                                  <a:pt x="134" y="382"/>
                                </a:lnTo>
                                <a:lnTo>
                                  <a:pt x="122" y="342"/>
                                </a:lnTo>
                                <a:lnTo>
                                  <a:pt x="111" y="300"/>
                                </a:lnTo>
                                <a:lnTo>
                                  <a:pt x="100" y="266"/>
                                </a:lnTo>
                                <a:lnTo>
                                  <a:pt x="94" y="232"/>
                                </a:lnTo>
                                <a:lnTo>
                                  <a:pt x="88" y="194"/>
                                </a:lnTo>
                                <a:lnTo>
                                  <a:pt x="83" y="156"/>
                                </a:lnTo>
                                <a:lnTo>
                                  <a:pt x="70" y="113"/>
                                </a:lnTo>
                                <a:lnTo>
                                  <a:pt x="55" y="70"/>
                                </a:lnTo>
                                <a:close/>
                              </a:path>
                            </a:pathLst>
                          </a:custGeom>
                          <a:solidFill>
                            <a:srgbClr val="FF3300"/>
                          </a:solidFill>
                          <a:ln w="9525">
                            <a:noFill/>
                            <a:round/>
                            <a:headEnd/>
                            <a:tailEnd/>
                          </a:ln>
                        </p:spPr>
                        <p:txBody>
                          <a:bodyPr/>
                          <a:lstStyle/>
                          <a:p>
                            <a:endParaRPr lang="cs-CZ"/>
                          </a:p>
                        </p:txBody>
                      </p:sp>
                      <p:sp>
                        <p:nvSpPr>
                          <p:cNvPr id="417" name="Freeform 203">
                            <a:extLst>
                              <a:ext uri="{FF2B5EF4-FFF2-40B4-BE49-F238E27FC236}">
                                <a16:creationId xmlns:a16="http://schemas.microsoft.com/office/drawing/2014/main" id="{475D4959-E711-46A1-9ADC-AD44CA72216A}"/>
                              </a:ext>
                            </a:extLst>
                          </p:cNvPr>
                          <p:cNvSpPr>
                            <a:spLocks/>
                          </p:cNvSpPr>
                          <p:nvPr/>
                        </p:nvSpPr>
                        <p:spPr bwMode="auto">
                          <a:xfrm>
                            <a:off x="2054" y="1698"/>
                            <a:ext cx="37" cy="239"/>
                          </a:xfrm>
                          <a:custGeom>
                            <a:avLst/>
                            <a:gdLst>
                              <a:gd name="T0" fmla="*/ 0 w 188"/>
                              <a:gd name="T1" fmla="*/ 2 h 1194"/>
                              <a:gd name="T2" fmla="*/ 1 w 188"/>
                              <a:gd name="T3" fmla="*/ 3 h 1194"/>
                              <a:gd name="T4" fmla="*/ 2 w 188"/>
                              <a:gd name="T5" fmla="*/ 6 h 1194"/>
                              <a:gd name="T6" fmla="*/ 2 w 188"/>
                              <a:gd name="T7" fmla="*/ 10 h 1194"/>
                              <a:gd name="T8" fmla="*/ 3 w 188"/>
                              <a:gd name="T9" fmla="*/ 13 h 1194"/>
                              <a:gd name="T10" fmla="*/ 4 w 188"/>
                              <a:gd name="T11" fmla="*/ 17 h 1194"/>
                              <a:gd name="T12" fmla="*/ 4 w 188"/>
                              <a:gd name="T13" fmla="*/ 21 h 1194"/>
                              <a:gd name="T14" fmla="*/ 4 w 188"/>
                              <a:gd name="T15" fmla="*/ 24 h 1194"/>
                              <a:gd name="T16" fmla="*/ 5 w 188"/>
                              <a:gd name="T17" fmla="*/ 28 h 1194"/>
                              <a:gd name="T18" fmla="*/ 5 w 188"/>
                              <a:gd name="T19" fmla="*/ 33 h 1194"/>
                              <a:gd name="T20" fmla="*/ 6 w 188"/>
                              <a:gd name="T21" fmla="*/ 37 h 1194"/>
                              <a:gd name="T22" fmla="*/ 6 w 188"/>
                              <a:gd name="T23" fmla="*/ 41 h 1194"/>
                              <a:gd name="T24" fmla="*/ 5 w 188"/>
                              <a:gd name="T25" fmla="*/ 45 h 1194"/>
                              <a:gd name="T26" fmla="*/ 5 w 188"/>
                              <a:gd name="T27" fmla="*/ 48 h 1194"/>
                              <a:gd name="T28" fmla="*/ 6 w 188"/>
                              <a:gd name="T29" fmla="*/ 47 h 1194"/>
                              <a:gd name="T30" fmla="*/ 7 w 188"/>
                              <a:gd name="T31" fmla="*/ 47 h 1194"/>
                              <a:gd name="T32" fmla="*/ 7 w 188"/>
                              <a:gd name="T33" fmla="*/ 45 h 1194"/>
                              <a:gd name="T34" fmla="*/ 7 w 188"/>
                              <a:gd name="T35" fmla="*/ 42 h 1194"/>
                              <a:gd name="T36" fmla="*/ 7 w 188"/>
                              <a:gd name="T37" fmla="*/ 40 h 1194"/>
                              <a:gd name="T38" fmla="*/ 7 w 188"/>
                              <a:gd name="T39" fmla="*/ 37 h 1194"/>
                              <a:gd name="T40" fmla="*/ 7 w 188"/>
                              <a:gd name="T41" fmla="*/ 35 h 1194"/>
                              <a:gd name="T42" fmla="*/ 7 w 188"/>
                              <a:gd name="T43" fmla="*/ 33 h 1194"/>
                              <a:gd name="T44" fmla="*/ 6 w 188"/>
                              <a:gd name="T45" fmla="*/ 30 h 1194"/>
                              <a:gd name="T46" fmla="*/ 6 w 188"/>
                              <a:gd name="T47" fmla="*/ 27 h 1194"/>
                              <a:gd name="T48" fmla="*/ 6 w 188"/>
                              <a:gd name="T49" fmla="*/ 24 h 1194"/>
                              <a:gd name="T50" fmla="*/ 6 w 188"/>
                              <a:gd name="T51" fmla="*/ 21 h 1194"/>
                              <a:gd name="T52" fmla="*/ 6 w 188"/>
                              <a:gd name="T53" fmla="*/ 18 h 1194"/>
                              <a:gd name="T54" fmla="*/ 5 w 188"/>
                              <a:gd name="T55" fmla="*/ 15 h 1194"/>
                              <a:gd name="T56" fmla="*/ 5 w 188"/>
                              <a:gd name="T57" fmla="*/ 12 h 1194"/>
                              <a:gd name="T58" fmla="*/ 4 w 188"/>
                              <a:gd name="T59" fmla="*/ 9 h 1194"/>
                              <a:gd name="T60" fmla="*/ 3 w 188"/>
                              <a:gd name="T61" fmla="*/ 5 h 1194"/>
                              <a:gd name="T62" fmla="*/ 2 w 188"/>
                              <a:gd name="T63" fmla="*/ 1 h 119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8"/>
                              <a:gd name="T97" fmla="*/ 0 h 1194"/>
                              <a:gd name="T98" fmla="*/ 188 w 188"/>
                              <a:gd name="T99" fmla="*/ 1194 h 119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8" h="1194">
                                <a:moveTo>
                                  <a:pt x="48" y="0"/>
                                </a:moveTo>
                                <a:lnTo>
                                  <a:pt x="0" y="38"/>
                                </a:lnTo>
                                <a:lnTo>
                                  <a:pt x="17" y="57"/>
                                </a:lnTo>
                                <a:lnTo>
                                  <a:pt x="29" y="78"/>
                                </a:lnTo>
                                <a:lnTo>
                                  <a:pt x="35" y="106"/>
                                </a:lnTo>
                                <a:lnTo>
                                  <a:pt x="41" y="148"/>
                                </a:lnTo>
                                <a:lnTo>
                                  <a:pt x="49" y="188"/>
                                </a:lnTo>
                                <a:lnTo>
                                  <a:pt x="61" y="240"/>
                                </a:lnTo>
                                <a:lnTo>
                                  <a:pt x="70" y="290"/>
                                </a:lnTo>
                                <a:lnTo>
                                  <a:pt x="79" y="334"/>
                                </a:lnTo>
                                <a:lnTo>
                                  <a:pt x="85" y="383"/>
                                </a:lnTo>
                                <a:lnTo>
                                  <a:pt x="92" y="427"/>
                                </a:lnTo>
                                <a:lnTo>
                                  <a:pt x="101" y="476"/>
                                </a:lnTo>
                                <a:lnTo>
                                  <a:pt x="111" y="516"/>
                                </a:lnTo>
                                <a:lnTo>
                                  <a:pt x="117" y="564"/>
                                </a:lnTo>
                                <a:lnTo>
                                  <a:pt x="113" y="610"/>
                                </a:lnTo>
                                <a:lnTo>
                                  <a:pt x="117" y="651"/>
                                </a:lnTo>
                                <a:lnTo>
                                  <a:pt x="120" y="703"/>
                                </a:lnTo>
                                <a:lnTo>
                                  <a:pt x="122" y="762"/>
                                </a:lnTo>
                                <a:lnTo>
                                  <a:pt x="126" y="825"/>
                                </a:lnTo>
                                <a:lnTo>
                                  <a:pt x="134" y="886"/>
                                </a:lnTo>
                                <a:lnTo>
                                  <a:pt x="140" y="928"/>
                                </a:lnTo>
                                <a:lnTo>
                                  <a:pt x="140" y="968"/>
                                </a:lnTo>
                                <a:lnTo>
                                  <a:pt x="142" y="1017"/>
                                </a:lnTo>
                                <a:lnTo>
                                  <a:pt x="138" y="1073"/>
                                </a:lnTo>
                                <a:lnTo>
                                  <a:pt x="137" y="1119"/>
                                </a:lnTo>
                                <a:lnTo>
                                  <a:pt x="132" y="1160"/>
                                </a:lnTo>
                                <a:lnTo>
                                  <a:pt x="133" y="1194"/>
                                </a:lnTo>
                                <a:lnTo>
                                  <a:pt x="151" y="1187"/>
                                </a:lnTo>
                                <a:lnTo>
                                  <a:pt x="163" y="1180"/>
                                </a:lnTo>
                                <a:lnTo>
                                  <a:pt x="174" y="1173"/>
                                </a:lnTo>
                                <a:lnTo>
                                  <a:pt x="182" y="1164"/>
                                </a:lnTo>
                                <a:lnTo>
                                  <a:pt x="184" y="1154"/>
                                </a:lnTo>
                                <a:lnTo>
                                  <a:pt x="182" y="1123"/>
                                </a:lnTo>
                                <a:lnTo>
                                  <a:pt x="180" y="1093"/>
                                </a:lnTo>
                                <a:lnTo>
                                  <a:pt x="182" y="1053"/>
                                </a:lnTo>
                                <a:lnTo>
                                  <a:pt x="185" y="1022"/>
                                </a:lnTo>
                                <a:lnTo>
                                  <a:pt x="188" y="995"/>
                                </a:lnTo>
                                <a:lnTo>
                                  <a:pt x="186" y="968"/>
                                </a:lnTo>
                                <a:lnTo>
                                  <a:pt x="184" y="932"/>
                                </a:lnTo>
                                <a:lnTo>
                                  <a:pt x="183" y="906"/>
                                </a:lnTo>
                                <a:lnTo>
                                  <a:pt x="181" y="878"/>
                                </a:lnTo>
                                <a:lnTo>
                                  <a:pt x="176" y="851"/>
                                </a:lnTo>
                                <a:lnTo>
                                  <a:pt x="171" y="821"/>
                                </a:lnTo>
                                <a:lnTo>
                                  <a:pt x="170" y="785"/>
                                </a:lnTo>
                                <a:lnTo>
                                  <a:pt x="168" y="756"/>
                                </a:lnTo>
                                <a:lnTo>
                                  <a:pt x="167" y="719"/>
                                </a:lnTo>
                                <a:lnTo>
                                  <a:pt x="165" y="681"/>
                                </a:lnTo>
                                <a:lnTo>
                                  <a:pt x="162" y="642"/>
                                </a:lnTo>
                                <a:lnTo>
                                  <a:pt x="157" y="598"/>
                                </a:lnTo>
                                <a:lnTo>
                                  <a:pt x="153" y="556"/>
                                </a:lnTo>
                                <a:lnTo>
                                  <a:pt x="150" y="517"/>
                                </a:lnTo>
                                <a:lnTo>
                                  <a:pt x="145" y="487"/>
                                </a:lnTo>
                                <a:lnTo>
                                  <a:pt x="141" y="454"/>
                                </a:lnTo>
                                <a:lnTo>
                                  <a:pt x="137" y="422"/>
                                </a:lnTo>
                                <a:lnTo>
                                  <a:pt x="132" y="387"/>
                                </a:lnTo>
                                <a:lnTo>
                                  <a:pt x="126" y="351"/>
                                </a:lnTo>
                                <a:lnTo>
                                  <a:pt x="120" y="311"/>
                                </a:lnTo>
                                <a:lnTo>
                                  <a:pt x="114" y="276"/>
                                </a:lnTo>
                                <a:lnTo>
                                  <a:pt x="105" y="232"/>
                                </a:lnTo>
                                <a:lnTo>
                                  <a:pt x="95" y="190"/>
                                </a:lnTo>
                                <a:lnTo>
                                  <a:pt x="85" y="137"/>
                                </a:lnTo>
                                <a:lnTo>
                                  <a:pt x="72" y="81"/>
                                </a:lnTo>
                                <a:lnTo>
                                  <a:pt x="61" y="37"/>
                                </a:lnTo>
                                <a:lnTo>
                                  <a:pt x="48" y="0"/>
                                </a:lnTo>
                                <a:close/>
                              </a:path>
                            </a:pathLst>
                          </a:custGeom>
                          <a:solidFill>
                            <a:srgbClr val="FF3300"/>
                          </a:solidFill>
                          <a:ln w="9525">
                            <a:noFill/>
                            <a:round/>
                            <a:headEnd/>
                            <a:tailEnd/>
                          </a:ln>
                        </p:spPr>
                        <p:txBody>
                          <a:bodyPr/>
                          <a:lstStyle/>
                          <a:p>
                            <a:endParaRPr lang="cs-CZ"/>
                          </a:p>
                        </p:txBody>
                      </p:sp>
                    </p:grpSp>
                    <p:sp>
                      <p:nvSpPr>
                        <p:cNvPr id="415" name="Freeform 204">
                          <a:extLst>
                            <a:ext uri="{FF2B5EF4-FFF2-40B4-BE49-F238E27FC236}">
                              <a16:creationId xmlns:a16="http://schemas.microsoft.com/office/drawing/2014/main" id="{90C956D8-315E-4488-8861-34367B22F9CD}"/>
                            </a:ext>
                          </a:extLst>
                        </p:cNvPr>
                        <p:cNvSpPr>
                          <a:spLocks/>
                        </p:cNvSpPr>
                        <p:nvPr/>
                      </p:nvSpPr>
                      <p:spPr bwMode="auto">
                        <a:xfrm>
                          <a:off x="2017" y="1707"/>
                          <a:ext cx="41" cy="230"/>
                        </a:xfrm>
                        <a:custGeom>
                          <a:avLst/>
                          <a:gdLst>
                            <a:gd name="T0" fmla="*/ 0 w 206"/>
                            <a:gd name="T1" fmla="*/ 0 h 1149"/>
                            <a:gd name="T2" fmla="*/ 3 w 206"/>
                            <a:gd name="T3" fmla="*/ 2 h 1149"/>
                            <a:gd name="T4" fmla="*/ 4 w 206"/>
                            <a:gd name="T5" fmla="*/ 4 h 1149"/>
                            <a:gd name="T6" fmla="*/ 4 w 206"/>
                            <a:gd name="T7" fmla="*/ 6 h 1149"/>
                            <a:gd name="T8" fmla="*/ 5 w 206"/>
                            <a:gd name="T9" fmla="*/ 9 h 1149"/>
                            <a:gd name="T10" fmla="*/ 5 w 206"/>
                            <a:gd name="T11" fmla="*/ 11 h 1149"/>
                            <a:gd name="T12" fmla="*/ 6 w 206"/>
                            <a:gd name="T13" fmla="*/ 14 h 1149"/>
                            <a:gd name="T14" fmla="*/ 6 w 206"/>
                            <a:gd name="T15" fmla="*/ 16 h 1149"/>
                            <a:gd name="T16" fmla="*/ 7 w 206"/>
                            <a:gd name="T17" fmla="*/ 18 h 1149"/>
                            <a:gd name="T18" fmla="*/ 7 w 206"/>
                            <a:gd name="T19" fmla="*/ 20 h 1149"/>
                            <a:gd name="T20" fmla="*/ 7 w 206"/>
                            <a:gd name="T21" fmla="*/ 23 h 1149"/>
                            <a:gd name="T22" fmla="*/ 8 w 206"/>
                            <a:gd name="T23" fmla="*/ 26 h 1149"/>
                            <a:gd name="T24" fmla="*/ 8 w 206"/>
                            <a:gd name="T25" fmla="*/ 28 h 1149"/>
                            <a:gd name="T26" fmla="*/ 8 w 206"/>
                            <a:gd name="T27" fmla="*/ 32 h 1149"/>
                            <a:gd name="T28" fmla="*/ 8 w 206"/>
                            <a:gd name="T29" fmla="*/ 35 h 1149"/>
                            <a:gd name="T30" fmla="*/ 8 w 206"/>
                            <a:gd name="T31" fmla="*/ 38 h 1149"/>
                            <a:gd name="T32" fmla="*/ 8 w 206"/>
                            <a:gd name="T33" fmla="*/ 41 h 1149"/>
                            <a:gd name="T34" fmla="*/ 8 w 206"/>
                            <a:gd name="T35" fmla="*/ 43 h 1149"/>
                            <a:gd name="T36" fmla="*/ 8 w 206"/>
                            <a:gd name="T37" fmla="*/ 45 h 1149"/>
                            <a:gd name="T38" fmla="*/ 8 w 206"/>
                            <a:gd name="T39" fmla="*/ 46 h 1149"/>
                            <a:gd name="T40" fmla="*/ 6 w 206"/>
                            <a:gd name="T41" fmla="*/ 46 h 1149"/>
                            <a:gd name="T42" fmla="*/ 5 w 206"/>
                            <a:gd name="T43" fmla="*/ 45 h 1149"/>
                            <a:gd name="T44" fmla="*/ 5 w 206"/>
                            <a:gd name="T45" fmla="*/ 42 h 1149"/>
                            <a:gd name="T46" fmla="*/ 5 w 206"/>
                            <a:gd name="T47" fmla="*/ 39 h 1149"/>
                            <a:gd name="T48" fmla="*/ 6 w 206"/>
                            <a:gd name="T49" fmla="*/ 35 h 1149"/>
                            <a:gd name="T50" fmla="*/ 5 w 206"/>
                            <a:gd name="T51" fmla="*/ 30 h 1149"/>
                            <a:gd name="T52" fmla="*/ 5 w 206"/>
                            <a:gd name="T53" fmla="*/ 26 h 1149"/>
                            <a:gd name="T54" fmla="*/ 5 w 206"/>
                            <a:gd name="T55" fmla="*/ 22 h 1149"/>
                            <a:gd name="T56" fmla="*/ 4 w 206"/>
                            <a:gd name="T57" fmla="*/ 19 h 1149"/>
                            <a:gd name="T58" fmla="*/ 4 w 206"/>
                            <a:gd name="T59" fmla="*/ 16 h 1149"/>
                            <a:gd name="T60" fmla="*/ 3 w 206"/>
                            <a:gd name="T61" fmla="*/ 13 h 1149"/>
                            <a:gd name="T62" fmla="*/ 2 w 206"/>
                            <a:gd name="T63" fmla="*/ 10 h 1149"/>
                            <a:gd name="T64" fmla="*/ 2 w 206"/>
                            <a:gd name="T65" fmla="*/ 7 h 1149"/>
                            <a:gd name="T66" fmla="*/ 1 w 206"/>
                            <a:gd name="T67" fmla="*/ 3 h 11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6"/>
                            <a:gd name="T103" fmla="*/ 0 h 1149"/>
                            <a:gd name="T104" fmla="*/ 206 w 206"/>
                            <a:gd name="T105" fmla="*/ 1149 h 11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6" h="1149">
                              <a:moveTo>
                                <a:pt x="15" y="42"/>
                              </a:moveTo>
                              <a:lnTo>
                                <a:pt x="0" y="0"/>
                              </a:lnTo>
                              <a:lnTo>
                                <a:pt x="73" y="28"/>
                              </a:lnTo>
                              <a:lnTo>
                                <a:pt x="77" y="57"/>
                              </a:lnTo>
                              <a:lnTo>
                                <a:pt x="82" y="82"/>
                              </a:lnTo>
                              <a:lnTo>
                                <a:pt x="90" y="111"/>
                              </a:lnTo>
                              <a:lnTo>
                                <a:pt x="98" y="133"/>
                              </a:lnTo>
                              <a:lnTo>
                                <a:pt x="108" y="159"/>
                              </a:lnTo>
                              <a:lnTo>
                                <a:pt x="118" y="189"/>
                              </a:lnTo>
                              <a:lnTo>
                                <a:pt x="124" y="217"/>
                              </a:lnTo>
                              <a:lnTo>
                                <a:pt x="129" y="249"/>
                              </a:lnTo>
                              <a:lnTo>
                                <a:pt x="135" y="281"/>
                              </a:lnTo>
                              <a:lnTo>
                                <a:pt x="140" y="316"/>
                              </a:lnTo>
                              <a:lnTo>
                                <a:pt x="149" y="351"/>
                              </a:lnTo>
                              <a:lnTo>
                                <a:pt x="155" y="376"/>
                              </a:lnTo>
                              <a:lnTo>
                                <a:pt x="163" y="407"/>
                              </a:lnTo>
                              <a:lnTo>
                                <a:pt x="169" y="429"/>
                              </a:lnTo>
                              <a:lnTo>
                                <a:pt x="174" y="452"/>
                              </a:lnTo>
                              <a:lnTo>
                                <a:pt x="176" y="479"/>
                              </a:lnTo>
                              <a:lnTo>
                                <a:pt x="178" y="505"/>
                              </a:lnTo>
                              <a:lnTo>
                                <a:pt x="180" y="535"/>
                              </a:lnTo>
                              <a:lnTo>
                                <a:pt x="185" y="574"/>
                              </a:lnTo>
                              <a:lnTo>
                                <a:pt x="189" y="608"/>
                              </a:lnTo>
                              <a:lnTo>
                                <a:pt x="193" y="644"/>
                              </a:lnTo>
                              <a:lnTo>
                                <a:pt x="199" y="678"/>
                              </a:lnTo>
                              <a:lnTo>
                                <a:pt x="201" y="708"/>
                              </a:lnTo>
                              <a:lnTo>
                                <a:pt x="204" y="759"/>
                              </a:lnTo>
                              <a:lnTo>
                                <a:pt x="205" y="795"/>
                              </a:lnTo>
                              <a:lnTo>
                                <a:pt x="205" y="837"/>
                              </a:lnTo>
                              <a:lnTo>
                                <a:pt x="206" y="864"/>
                              </a:lnTo>
                              <a:lnTo>
                                <a:pt x="205" y="900"/>
                              </a:lnTo>
                              <a:lnTo>
                                <a:pt x="203" y="942"/>
                              </a:lnTo>
                              <a:lnTo>
                                <a:pt x="200" y="976"/>
                              </a:lnTo>
                              <a:lnTo>
                                <a:pt x="202" y="1017"/>
                              </a:lnTo>
                              <a:lnTo>
                                <a:pt x="203" y="1055"/>
                              </a:lnTo>
                              <a:lnTo>
                                <a:pt x="199" y="1079"/>
                              </a:lnTo>
                              <a:lnTo>
                                <a:pt x="195" y="1102"/>
                              </a:lnTo>
                              <a:lnTo>
                                <a:pt x="191" y="1117"/>
                              </a:lnTo>
                              <a:lnTo>
                                <a:pt x="192" y="1134"/>
                              </a:lnTo>
                              <a:lnTo>
                                <a:pt x="197" y="1149"/>
                              </a:lnTo>
                              <a:lnTo>
                                <a:pt x="169" y="1145"/>
                              </a:lnTo>
                              <a:lnTo>
                                <a:pt x="153" y="1138"/>
                              </a:lnTo>
                              <a:lnTo>
                                <a:pt x="134" y="1132"/>
                              </a:lnTo>
                              <a:lnTo>
                                <a:pt x="117" y="1124"/>
                              </a:lnTo>
                              <a:lnTo>
                                <a:pt x="123" y="1094"/>
                              </a:lnTo>
                              <a:lnTo>
                                <a:pt x="126" y="1060"/>
                              </a:lnTo>
                              <a:lnTo>
                                <a:pt x="129" y="1024"/>
                              </a:lnTo>
                              <a:lnTo>
                                <a:pt x="133" y="980"/>
                              </a:lnTo>
                              <a:lnTo>
                                <a:pt x="138" y="928"/>
                              </a:lnTo>
                              <a:lnTo>
                                <a:pt x="141" y="868"/>
                              </a:lnTo>
                              <a:lnTo>
                                <a:pt x="136" y="815"/>
                              </a:lnTo>
                              <a:lnTo>
                                <a:pt x="135" y="761"/>
                              </a:lnTo>
                              <a:lnTo>
                                <a:pt x="129" y="704"/>
                              </a:lnTo>
                              <a:lnTo>
                                <a:pt x="123" y="653"/>
                              </a:lnTo>
                              <a:lnTo>
                                <a:pt x="118" y="605"/>
                              </a:lnTo>
                              <a:lnTo>
                                <a:pt x="114" y="562"/>
                              </a:lnTo>
                              <a:lnTo>
                                <a:pt x="111" y="520"/>
                              </a:lnTo>
                              <a:lnTo>
                                <a:pt x="108" y="483"/>
                              </a:lnTo>
                              <a:lnTo>
                                <a:pt x="105" y="444"/>
                              </a:lnTo>
                              <a:lnTo>
                                <a:pt x="99" y="401"/>
                              </a:lnTo>
                              <a:lnTo>
                                <a:pt x="93" y="354"/>
                              </a:lnTo>
                              <a:lnTo>
                                <a:pt x="81" y="314"/>
                              </a:lnTo>
                              <a:lnTo>
                                <a:pt x="70" y="273"/>
                              </a:lnTo>
                              <a:lnTo>
                                <a:pt x="59" y="238"/>
                              </a:lnTo>
                              <a:lnTo>
                                <a:pt x="53" y="204"/>
                              </a:lnTo>
                              <a:lnTo>
                                <a:pt x="48" y="166"/>
                              </a:lnTo>
                              <a:lnTo>
                                <a:pt x="43" y="128"/>
                              </a:lnTo>
                              <a:lnTo>
                                <a:pt x="30" y="85"/>
                              </a:lnTo>
                              <a:lnTo>
                                <a:pt x="15" y="42"/>
                              </a:lnTo>
                              <a:close/>
                            </a:path>
                          </a:pathLst>
                        </a:custGeom>
                        <a:solidFill>
                          <a:srgbClr val="FF3300"/>
                        </a:solidFill>
                        <a:ln w="9525">
                          <a:noFill/>
                          <a:round/>
                          <a:headEnd/>
                          <a:tailEnd/>
                        </a:ln>
                      </p:spPr>
                      <p:txBody>
                        <a:bodyPr/>
                        <a:lstStyle/>
                        <a:p>
                          <a:endParaRPr lang="cs-CZ"/>
                        </a:p>
                      </p:txBody>
                    </p:sp>
                  </p:grpSp>
                  <p:sp>
                    <p:nvSpPr>
                      <p:cNvPr id="413" name="Freeform 205">
                        <a:extLst>
                          <a:ext uri="{FF2B5EF4-FFF2-40B4-BE49-F238E27FC236}">
                            <a16:creationId xmlns:a16="http://schemas.microsoft.com/office/drawing/2014/main" id="{2C74BB1F-17C9-4AD4-87CE-B80870EA9026}"/>
                          </a:ext>
                        </a:extLst>
                      </p:cNvPr>
                      <p:cNvSpPr>
                        <a:spLocks/>
                      </p:cNvSpPr>
                      <p:nvPr/>
                    </p:nvSpPr>
                    <p:spPr bwMode="auto">
                      <a:xfrm>
                        <a:off x="2046" y="1715"/>
                        <a:ext cx="27" cy="207"/>
                      </a:xfrm>
                      <a:custGeom>
                        <a:avLst/>
                        <a:gdLst>
                          <a:gd name="T0" fmla="*/ 0 w 138"/>
                          <a:gd name="T1" fmla="*/ 0 h 1036"/>
                          <a:gd name="T2" fmla="*/ 1 w 138"/>
                          <a:gd name="T3" fmla="*/ 1 h 1036"/>
                          <a:gd name="T4" fmla="*/ 1 w 138"/>
                          <a:gd name="T5" fmla="*/ 3 h 1036"/>
                          <a:gd name="T6" fmla="*/ 1 w 138"/>
                          <a:gd name="T7" fmla="*/ 4 h 1036"/>
                          <a:gd name="T8" fmla="*/ 2 w 138"/>
                          <a:gd name="T9" fmla="*/ 5 h 1036"/>
                          <a:gd name="T10" fmla="*/ 2 w 138"/>
                          <a:gd name="T11" fmla="*/ 7 h 1036"/>
                          <a:gd name="T12" fmla="*/ 2 w 138"/>
                          <a:gd name="T13" fmla="*/ 8 h 1036"/>
                          <a:gd name="T14" fmla="*/ 3 w 138"/>
                          <a:gd name="T15" fmla="*/ 10 h 1036"/>
                          <a:gd name="T16" fmla="*/ 3 w 138"/>
                          <a:gd name="T17" fmla="*/ 12 h 1036"/>
                          <a:gd name="T18" fmla="*/ 3 w 138"/>
                          <a:gd name="T19" fmla="*/ 14 h 1036"/>
                          <a:gd name="T20" fmla="*/ 4 w 138"/>
                          <a:gd name="T21" fmla="*/ 16 h 1036"/>
                          <a:gd name="T22" fmla="*/ 4 w 138"/>
                          <a:gd name="T23" fmla="*/ 17 h 1036"/>
                          <a:gd name="T24" fmla="*/ 4 w 138"/>
                          <a:gd name="T25" fmla="*/ 19 h 1036"/>
                          <a:gd name="T26" fmla="*/ 4 w 138"/>
                          <a:gd name="T27" fmla="*/ 21 h 1036"/>
                          <a:gd name="T28" fmla="*/ 4 w 138"/>
                          <a:gd name="T29" fmla="*/ 23 h 1036"/>
                          <a:gd name="T30" fmla="*/ 4 w 138"/>
                          <a:gd name="T31" fmla="*/ 25 h 1036"/>
                          <a:gd name="T32" fmla="*/ 4 w 138"/>
                          <a:gd name="T33" fmla="*/ 27 h 1036"/>
                          <a:gd name="T34" fmla="*/ 5 w 138"/>
                          <a:gd name="T35" fmla="*/ 29 h 1036"/>
                          <a:gd name="T36" fmla="*/ 5 w 138"/>
                          <a:gd name="T37" fmla="*/ 31 h 1036"/>
                          <a:gd name="T38" fmla="*/ 5 w 138"/>
                          <a:gd name="T39" fmla="*/ 33 h 1036"/>
                          <a:gd name="T40" fmla="*/ 5 w 138"/>
                          <a:gd name="T41" fmla="*/ 34 h 1036"/>
                          <a:gd name="T42" fmla="*/ 5 w 138"/>
                          <a:gd name="T43" fmla="*/ 36 h 1036"/>
                          <a:gd name="T44" fmla="*/ 5 w 138"/>
                          <a:gd name="T45" fmla="*/ 38 h 1036"/>
                          <a:gd name="T46" fmla="*/ 5 w 138"/>
                          <a:gd name="T47" fmla="*/ 39 h 1036"/>
                          <a:gd name="T48" fmla="*/ 5 w 138"/>
                          <a:gd name="T49" fmla="*/ 41 h 10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8"/>
                          <a:gd name="T76" fmla="*/ 0 h 1036"/>
                          <a:gd name="T77" fmla="*/ 138 w 138"/>
                          <a:gd name="T78" fmla="*/ 1036 h 10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8" h="1036">
                            <a:moveTo>
                              <a:pt x="0" y="0"/>
                            </a:moveTo>
                            <a:lnTo>
                              <a:pt x="13" y="33"/>
                            </a:lnTo>
                            <a:lnTo>
                              <a:pt x="26" y="64"/>
                            </a:lnTo>
                            <a:lnTo>
                              <a:pt x="37" y="97"/>
                            </a:lnTo>
                            <a:lnTo>
                              <a:pt x="47" y="134"/>
                            </a:lnTo>
                            <a:lnTo>
                              <a:pt x="55" y="168"/>
                            </a:lnTo>
                            <a:lnTo>
                              <a:pt x="63" y="203"/>
                            </a:lnTo>
                            <a:lnTo>
                              <a:pt x="71" y="246"/>
                            </a:lnTo>
                            <a:lnTo>
                              <a:pt x="79" y="298"/>
                            </a:lnTo>
                            <a:lnTo>
                              <a:pt x="88" y="352"/>
                            </a:lnTo>
                            <a:lnTo>
                              <a:pt x="94" y="388"/>
                            </a:lnTo>
                            <a:lnTo>
                              <a:pt x="102" y="434"/>
                            </a:lnTo>
                            <a:lnTo>
                              <a:pt x="108" y="479"/>
                            </a:lnTo>
                            <a:lnTo>
                              <a:pt x="111" y="522"/>
                            </a:lnTo>
                            <a:lnTo>
                              <a:pt x="114" y="569"/>
                            </a:lnTo>
                            <a:lnTo>
                              <a:pt x="117" y="616"/>
                            </a:lnTo>
                            <a:lnTo>
                              <a:pt x="120" y="671"/>
                            </a:lnTo>
                            <a:lnTo>
                              <a:pt x="124" y="722"/>
                            </a:lnTo>
                            <a:lnTo>
                              <a:pt x="128" y="777"/>
                            </a:lnTo>
                            <a:lnTo>
                              <a:pt x="131" y="818"/>
                            </a:lnTo>
                            <a:lnTo>
                              <a:pt x="136" y="854"/>
                            </a:lnTo>
                            <a:lnTo>
                              <a:pt x="138" y="898"/>
                            </a:lnTo>
                            <a:lnTo>
                              <a:pt x="137" y="942"/>
                            </a:lnTo>
                            <a:lnTo>
                              <a:pt x="135" y="986"/>
                            </a:lnTo>
                            <a:lnTo>
                              <a:pt x="133" y="1036"/>
                            </a:lnTo>
                          </a:path>
                        </a:pathLst>
                      </a:custGeom>
                      <a:solidFill>
                        <a:srgbClr val="FF3300"/>
                      </a:solidFill>
                      <a:ln w="4763">
                        <a:solidFill>
                          <a:srgbClr val="C0C0FF"/>
                        </a:solidFill>
                        <a:round/>
                        <a:headEnd/>
                        <a:tailEnd/>
                      </a:ln>
                    </p:spPr>
                    <p:txBody>
                      <a:bodyPr/>
                      <a:lstStyle/>
                      <a:p>
                        <a:endParaRPr lang="cs-CZ"/>
                      </a:p>
                    </p:txBody>
                  </p:sp>
                </p:grpSp>
              </p:grpSp>
              <p:grpSp>
                <p:nvGrpSpPr>
                  <p:cNvPr id="406" name="Group 206">
                    <a:extLst>
                      <a:ext uri="{FF2B5EF4-FFF2-40B4-BE49-F238E27FC236}">
                        <a16:creationId xmlns:a16="http://schemas.microsoft.com/office/drawing/2014/main" id="{81F7C7C0-9E9A-4EEF-AD13-00B77F944B57}"/>
                      </a:ext>
                    </a:extLst>
                  </p:cNvPr>
                  <p:cNvGrpSpPr>
                    <a:grpSpLocks/>
                  </p:cNvGrpSpPr>
                  <p:nvPr/>
                </p:nvGrpSpPr>
                <p:grpSpPr bwMode="auto">
                  <a:xfrm>
                    <a:off x="2010" y="1688"/>
                    <a:ext cx="53" cy="26"/>
                    <a:chOff x="2010" y="1688"/>
                    <a:chExt cx="53" cy="26"/>
                  </a:xfrm>
                </p:grpSpPr>
                <p:sp>
                  <p:nvSpPr>
                    <p:cNvPr id="407" name="Oval 207">
                      <a:extLst>
                        <a:ext uri="{FF2B5EF4-FFF2-40B4-BE49-F238E27FC236}">
                          <a16:creationId xmlns:a16="http://schemas.microsoft.com/office/drawing/2014/main" id="{C7BFF888-CB97-48FF-9609-0200C3BCBCCB}"/>
                        </a:ext>
                      </a:extLst>
                    </p:cNvPr>
                    <p:cNvSpPr>
                      <a:spLocks noChangeArrowheads="1"/>
                    </p:cNvSpPr>
                    <p:nvPr/>
                  </p:nvSpPr>
                  <p:spPr bwMode="auto">
                    <a:xfrm>
                      <a:off x="2010" y="1688"/>
                      <a:ext cx="53" cy="26"/>
                    </a:xfrm>
                    <a:prstGeom prst="ellipse">
                      <a:avLst/>
                    </a:prstGeom>
                    <a:solidFill>
                      <a:srgbClr val="FF3300"/>
                    </a:solidFill>
                    <a:ln w="3175">
                      <a:solidFill>
                        <a:srgbClr val="000020"/>
                      </a:solidFill>
                      <a:round/>
                      <a:headEnd/>
                      <a:tailEnd/>
                    </a:ln>
                  </p:spPr>
                  <p:txBody>
                    <a:bodyPr/>
                    <a:lstStyle/>
                    <a:p>
                      <a:endParaRPr lang="en-US"/>
                    </a:p>
                  </p:txBody>
                </p:sp>
                <p:sp>
                  <p:nvSpPr>
                    <p:cNvPr id="408" name="Oval 208">
                      <a:extLst>
                        <a:ext uri="{FF2B5EF4-FFF2-40B4-BE49-F238E27FC236}">
                          <a16:creationId xmlns:a16="http://schemas.microsoft.com/office/drawing/2014/main" id="{234C46C0-884A-4818-9B83-17C28C1E1492}"/>
                        </a:ext>
                      </a:extLst>
                    </p:cNvPr>
                    <p:cNvSpPr>
                      <a:spLocks noChangeArrowheads="1"/>
                    </p:cNvSpPr>
                    <p:nvPr/>
                  </p:nvSpPr>
                  <p:spPr bwMode="auto">
                    <a:xfrm>
                      <a:off x="2016" y="1691"/>
                      <a:ext cx="41" cy="20"/>
                    </a:xfrm>
                    <a:prstGeom prst="ellipse">
                      <a:avLst/>
                    </a:prstGeom>
                    <a:solidFill>
                      <a:srgbClr val="FF3300"/>
                    </a:solidFill>
                    <a:ln w="3175">
                      <a:solidFill>
                        <a:srgbClr val="000020"/>
                      </a:solidFill>
                      <a:round/>
                      <a:headEnd/>
                      <a:tailEnd/>
                    </a:ln>
                  </p:spPr>
                  <p:txBody>
                    <a:bodyPr/>
                    <a:lstStyle/>
                    <a:p>
                      <a:endParaRPr lang="en-US"/>
                    </a:p>
                  </p:txBody>
                </p:sp>
                <p:sp>
                  <p:nvSpPr>
                    <p:cNvPr id="409" name="Oval 209">
                      <a:extLst>
                        <a:ext uri="{FF2B5EF4-FFF2-40B4-BE49-F238E27FC236}">
                          <a16:creationId xmlns:a16="http://schemas.microsoft.com/office/drawing/2014/main" id="{D448ED8D-EC6A-4287-A441-5882054ABF22}"/>
                        </a:ext>
                      </a:extLst>
                    </p:cNvPr>
                    <p:cNvSpPr>
                      <a:spLocks noChangeArrowheads="1"/>
                    </p:cNvSpPr>
                    <p:nvPr/>
                  </p:nvSpPr>
                  <p:spPr bwMode="auto">
                    <a:xfrm>
                      <a:off x="2018" y="1693"/>
                      <a:ext cx="35" cy="15"/>
                    </a:xfrm>
                    <a:prstGeom prst="ellipse">
                      <a:avLst/>
                    </a:prstGeom>
                    <a:solidFill>
                      <a:srgbClr val="FF3300"/>
                    </a:solidFill>
                    <a:ln w="3175">
                      <a:solidFill>
                        <a:srgbClr val="000020"/>
                      </a:solidFill>
                      <a:round/>
                      <a:headEnd/>
                      <a:tailEnd/>
                    </a:ln>
                  </p:spPr>
                  <p:txBody>
                    <a:bodyPr/>
                    <a:lstStyle/>
                    <a:p>
                      <a:endParaRPr lang="en-US"/>
                    </a:p>
                  </p:txBody>
                </p:sp>
              </p:grpSp>
            </p:grpSp>
          </p:grpSp>
          <p:sp>
            <p:nvSpPr>
              <p:cNvPr id="402" name="Line 211">
                <a:extLst>
                  <a:ext uri="{FF2B5EF4-FFF2-40B4-BE49-F238E27FC236}">
                    <a16:creationId xmlns:a16="http://schemas.microsoft.com/office/drawing/2014/main" id="{C72FA3D5-E3E4-4F97-8EB2-E6AFB18D0D5E}"/>
                  </a:ext>
                </a:extLst>
              </p:cNvPr>
              <p:cNvSpPr>
                <a:spLocks noChangeShapeType="1"/>
              </p:cNvSpPr>
              <p:nvPr/>
            </p:nvSpPr>
            <p:spPr bwMode="auto">
              <a:xfrm flipV="1">
                <a:off x="843330" y="1217130"/>
                <a:ext cx="536622" cy="1004526"/>
              </a:xfrm>
              <a:prstGeom prst="line">
                <a:avLst/>
              </a:prstGeom>
              <a:noFill/>
              <a:ln w="19050">
                <a:solidFill>
                  <a:schemeClr val="tx1"/>
                </a:solidFill>
                <a:round/>
                <a:headEnd/>
                <a:tailEnd type="triangle" w="med" len="med"/>
              </a:ln>
            </p:spPr>
            <p:txBody>
              <a:bodyPr wrap="none" anchor="ctr"/>
              <a:lstStyle/>
              <a:p>
                <a:endParaRPr lang="cs-CZ"/>
              </a:p>
            </p:txBody>
          </p:sp>
        </p:grpSp>
      </p:grpSp>
      <p:grpSp>
        <p:nvGrpSpPr>
          <p:cNvPr id="655" name="Skupina 654">
            <a:extLst>
              <a:ext uri="{FF2B5EF4-FFF2-40B4-BE49-F238E27FC236}">
                <a16:creationId xmlns:a16="http://schemas.microsoft.com/office/drawing/2014/main" id="{447C02A7-4264-4B53-84DF-4B6A845C11E0}"/>
              </a:ext>
            </a:extLst>
          </p:cNvPr>
          <p:cNvGrpSpPr/>
          <p:nvPr/>
        </p:nvGrpSpPr>
        <p:grpSpPr>
          <a:xfrm>
            <a:off x="9268752" y="1204484"/>
            <a:ext cx="3335489" cy="5668898"/>
            <a:chOff x="5312097" y="506890"/>
            <a:chExt cx="3335489" cy="5668898"/>
          </a:xfrm>
        </p:grpSpPr>
        <p:sp>
          <p:nvSpPr>
            <p:cNvPr id="656" name="Vývojový diagram: postup 655">
              <a:extLst>
                <a:ext uri="{FF2B5EF4-FFF2-40B4-BE49-F238E27FC236}">
                  <a16:creationId xmlns:a16="http://schemas.microsoft.com/office/drawing/2014/main" id="{B34348F0-8EF7-42EA-B6B5-8147F2489E37}"/>
                </a:ext>
              </a:extLst>
            </p:cNvPr>
            <p:cNvSpPr/>
            <p:nvPr/>
          </p:nvSpPr>
          <p:spPr>
            <a:xfrm>
              <a:off x="5312097" y="506890"/>
              <a:ext cx="2922703" cy="5668898"/>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7" name="TextovéPole 656">
              <a:extLst>
                <a:ext uri="{FF2B5EF4-FFF2-40B4-BE49-F238E27FC236}">
                  <a16:creationId xmlns:a16="http://schemas.microsoft.com/office/drawing/2014/main" id="{8BD775C4-09C0-4031-986A-0429A47436A7}"/>
                </a:ext>
              </a:extLst>
            </p:cNvPr>
            <p:cNvSpPr txBox="1"/>
            <p:nvPr/>
          </p:nvSpPr>
          <p:spPr>
            <a:xfrm>
              <a:off x="5794243" y="976815"/>
              <a:ext cx="2648029" cy="461665"/>
            </a:xfrm>
            <a:prstGeom prst="rect">
              <a:avLst/>
            </a:prstGeom>
            <a:noFill/>
          </p:spPr>
          <p:txBody>
            <a:bodyPr wrap="square" rtlCol="0">
              <a:spAutoFit/>
            </a:bodyPr>
            <a:lstStyle/>
            <a:p>
              <a:pPr algn="ctr" eaLnBrk="0" hangingPunct="0"/>
              <a:r>
                <a:rPr lang="cs-CZ" sz="1600" dirty="0" err="1">
                  <a:latin typeface="Times New Roman" pitchFamily="18" charset="0"/>
                </a:rPr>
                <a:t>nucleus</a:t>
              </a:r>
              <a:r>
                <a:rPr lang="cs-CZ" sz="2400" dirty="0">
                  <a:latin typeface="Times New Roman" pitchFamily="18" charset="0"/>
                </a:rPr>
                <a:t> </a:t>
              </a:r>
              <a:r>
                <a:rPr lang="cs-CZ" sz="1600" dirty="0" err="1">
                  <a:latin typeface="Times New Roman" pitchFamily="18" charset="0"/>
                </a:rPr>
                <a:t>paraventricularis</a:t>
              </a:r>
              <a:endParaRPr lang="cs-CZ" sz="2400" dirty="0">
                <a:latin typeface="Times New Roman" pitchFamily="18" charset="0"/>
              </a:endParaRPr>
            </a:p>
          </p:txBody>
        </p:sp>
        <p:sp>
          <p:nvSpPr>
            <p:cNvPr id="658" name="TextovéPole 657">
              <a:extLst>
                <a:ext uri="{FF2B5EF4-FFF2-40B4-BE49-F238E27FC236}">
                  <a16:creationId xmlns:a16="http://schemas.microsoft.com/office/drawing/2014/main" id="{BC0C7733-DA47-4100-9A7D-2775CF1A53A3}"/>
                </a:ext>
              </a:extLst>
            </p:cNvPr>
            <p:cNvSpPr txBox="1"/>
            <p:nvPr/>
          </p:nvSpPr>
          <p:spPr>
            <a:xfrm>
              <a:off x="6888088" y="2006497"/>
              <a:ext cx="1454754" cy="830997"/>
            </a:xfrm>
            <a:prstGeom prst="rect">
              <a:avLst/>
            </a:prstGeom>
            <a:noFill/>
          </p:spPr>
          <p:txBody>
            <a:bodyPr wrap="square" rtlCol="0">
              <a:spAutoFit/>
            </a:bodyPr>
            <a:lstStyle/>
            <a:p>
              <a:pPr eaLnBrk="0" hangingPunct="0"/>
              <a:r>
                <a:rPr lang="cs-CZ" sz="1600" b="1" dirty="0">
                  <a:latin typeface="Times New Roman" pitchFamily="18" charset="0"/>
                </a:rPr>
                <a:t>centrální</a:t>
              </a:r>
            </a:p>
            <a:p>
              <a:pPr eaLnBrk="0" hangingPunct="0"/>
              <a:r>
                <a:rPr lang="cs-CZ" sz="1600" b="1" dirty="0">
                  <a:latin typeface="Times New Roman" pitchFamily="18" charset="0"/>
                </a:rPr>
                <a:t>osmoreceptory</a:t>
              </a:r>
              <a:endParaRPr lang="cs-CZ" sz="2400" b="1" dirty="0">
                <a:latin typeface="Times New Roman" pitchFamily="18" charset="0"/>
              </a:endParaRPr>
            </a:p>
          </p:txBody>
        </p:sp>
        <p:sp>
          <p:nvSpPr>
            <p:cNvPr id="659" name="TextovéPole 658">
              <a:extLst>
                <a:ext uri="{FF2B5EF4-FFF2-40B4-BE49-F238E27FC236}">
                  <a16:creationId xmlns:a16="http://schemas.microsoft.com/office/drawing/2014/main" id="{4D6A8983-B829-4D69-8992-335C33DDBE7A}"/>
                </a:ext>
              </a:extLst>
            </p:cNvPr>
            <p:cNvSpPr txBox="1"/>
            <p:nvPr/>
          </p:nvSpPr>
          <p:spPr>
            <a:xfrm>
              <a:off x="5999557" y="789285"/>
              <a:ext cx="2648029" cy="461665"/>
            </a:xfrm>
            <a:prstGeom prst="rect">
              <a:avLst/>
            </a:prstGeom>
            <a:noFill/>
          </p:spPr>
          <p:txBody>
            <a:bodyPr wrap="square" rtlCol="0">
              <a:spAutoFit/>
            </a:bodyPr>
            <a:lstStyle/>
            <a:p>
              <a:pPr eaLnBrk="0" hangingPunct="0"/>
              <a:r>
                <a:rPr lang="cs-CZ" sz="1600" dirty="0" err="1">
                  <a:latin typeface="Times New Roman" pitchFamily="18" charset="0"/>
                </a:rPr>
                <a:t>nucleus</a:t>
              </a:r>
              <a:r>
                <a:rPr lang="cs-CZ" sz="2400" dirty="0">
                  <a:latin typeface="Times New Roman" pitchFamily="18" charset="0"/>
                </a:rPr>
                <a:t> </a:t>
              </a:r>
              <a:r>
                <a:rPr lang="cs-CZ" sz="1600" dirty="0" err="1">
                  <a:latin typeface="Times New Roman" pitchFamily="18" charset="0"/>
                </a:rPr>
                <a:t>supraopticus</a:t>
              </a:r>
              <a:endParaRPr lang="cs-CZ" sz="2400" dirty="0">
                <a:latin typeface="Times New Roman" pitchFamily="18" charset="0"/>
              </a:endParaRPr>
            </a:p>
          </p:txBody>
        </p:sp>
        <p:grpSp>
          <p:nvGrpSpPr>
            <p:cNvPr id="660" name="Group 214">
              <a:extLst>
                <a:ext uri="{FF2B5EF4-FFF2-40B4-BE49-F238E27FC236}">
                  <a16:creationId xmlns:a16="http://schemas.microsoft.com/office/drawing/2014/main" id="{4C16CE08-FB69-46B1-A325-3F264441D915}"/>
                </a:ext>
              </a:extLst>
            </p:cNvPr>
            <p:cNvGrpSpPr>
              <a:grpSpLocks/>
            </p:cNvGrpSpPr>
            <p:nvPr/>
          </p:nvGrpSpPr>
          <p:grpSpPr bwMode="auto">
            <a:xfrm>
              <a:off x="5431634" y="4941168"/>
              <a:ext cx="628650" cy="438150"/>
              <a:chOff x="926" y="2874"/>
              <a:chExt cx="396" cy="276"/>
            </a:xfrm>
          </p:grpSpPr>
          <p:sp>
            <p:nvSpPr>
              <p:cNvPr id="704" name="Freeform 215">
                <a:extLst>
                  <a:ext uri="{FF2B5EF4-FFF2-40B4-BE49-F238E27FC236}">
                    <a16:creationId xmlns:a16="http://schemas.microsoft.com/office/drawing/2014/main" id="{FB0F8989-FF3F-4E50-85B3-EFAE1F107EB9}"/>
                  </a:ext>
                </a:extLst>
              </p:cNvPr>
              <p:cNvSpPr>
                <a:spLocks/>
              </p:cNvSpPr>
              <p:nvPr/>
            </p:nvSpPr>
            <p:spPr bwMode="auto">
              <a:xfrm>
                <a:off x="1080" y="2917"/>
                <a:ext cx="144" cy="178"/>
              </a:xfrm>
              <a:custGeom>
                <a:avLst/>
                <a:gdLst>
                  <a:gd name="T0" fmla="*/ 1 w 2017"/>
                  <a:gd name="T1" fmla="*/ 1 h 2671"/>
                  <a:gd name="T2" fmla="*/ 1 w 2017"/>
                  <a:gd name="T3" fmla="*/ 2 h 2671"/>
                  <a:gd name="T4" fmla="*/ 1 w 2017"/>
                  <a:gd name="T5" fmla="*/ 2 h 2671"/>
                  <a:gd name="T6" fmla="*/ 1 w 2017"/>
                  <a:gd name="T7" fmla="*/ 2 h 2671"/>
                  <a:gd name="T8" fmla="*/ 0 w 2017"/>
                  <a:gd name="T9" fmla="*/ 3 h 2671"/>
                  <a:gd name="T10" fmla="*/ 0 w 2017"/>
                  <a:gd name="T11" fmla="*/ 4 h 2671"/>
                  <a:gd name="T12" fmla="*/ 0 w 2017"/>
                  <a:gd name="T13" fmla="*/ 4 h 2671"/>
                  <a:gd name="T14" fmla="*/ 0 w 2017"/>
                  <a:gd name="T15" fmla="*/ 4 h 2671"/>
                  <a:gd name="T16" fmla="*/ 0 w 2017"/>
                  <a:gd name="T17" fmla="*/ 4 h 2671"/>
                  <a:gd name="T18" fmla="*/ 0 w 2017"/>
                  <a:gd name="T19" fmla="*/ 5 h 2671"/>
                  <a:gd name="T20" fmla="*/ 0 w 2017"/>
                  <a:gd name="T21" fmla="*/ 5 h 2671"/>
                  <a:gd name="T22" fmla="*/ 0 w 2017"/>
                  <a:gd name="T23" fmla="*/ 5 h 2671"/>
                  <a:gd name="T24" fmla="*/ 0 w 2017"/>
                  <a:gd name="T25" fmla="*/ 5 h 2671"/>
                  <a:gd name="T26" fmla="*/ 1 w 2017"/>
                  <a:gd name="T27" fmla="*/ 6 h 2671"/>
                  <a:gd name="T28" fmla="*/ 1 w 2017"/>
                  <a:gd name="T29" fmla="*/ 6 h 2671"/>
                  <a:gd name="T30" fmla="*/ 1 w 2017"/>
                  <a:gd name="T31" fmla="*/ 6 h 2671"/>
                  <a:gd name="T32" fmla="*/ 1 w 2017"/>
                  <a:gd name="T33" fmla="*/ 7 h 2671"/>
                  <a:gd name="T34" fmla="*/ 1 w 2017"/>
                  <a:gd name="T35" fmla="*/ 7 h 2671"/>
                  <a:gd name="T36" fmla="*/ 2 w 2017"/>
                  <a:gd name="T37" fmla="*/ 7 h 2671"/>
                  <a:gd name="T38" fmla="*/ 2 w 2017"/>
                  <a:gd name="T39" fmla="*/ 7 h 2671"/>
                  <a:gd name="T40" fmla="*/ 2 w 2017"/>
                  <a:gd name="T41" fmla="*/ 8 h 2671"/>
                  <a:gd name="T42" fmla="*/ 1 w 2017"/>
                  <a:gd name="T43" fmla="*/ 8 h 2671"/>
                  <a:gd name="T44" fmla="*/ 1 w 2017"/>
                  <a:gd name="T45" fmla="*/ 9 h 2671"/>
                  <a:gd name="T46" fmla="*/ 1 w 2017"/>
                  <a:gd name="T47" fmla="*/ 9 h 2671"/>
                  <a:gd name="T48" fmla="*/ 1 w 2017"/>
                  <a:gd name="T49" fmla="*/ 10 h 2671"/>
                  <a:gd name="T50" fmla="*/ 0 w 2017"/>
                  <a:gd name="T51" fmla="*/ 10 h 2671"/>
                  <a:gd name="T52" fmla="*/ 0 w 2017"/>
                  <a:gd name="T53" fmla="*/ 10 h 2671"/>
                  <a:gd name="T54" fmla="*/ 0 w 2017"/>
                  <a:gd name="T55" fmla="*/ 11 h 2671"/>
                  <a:gd name="T56" fmla="*/ 0 w 2017"/>
                  <a:gd name="T57" fmla="*/ 11 h 2671"/>
                  <a:gd name="T58" fmla="*/ 0 w 2017"/>
                  <a:gd name="T59" fmla="*/ 12 h 2671"/>
                  <a:gd name="T60" fmla="*/ 0 w 2017"/>
                  <a:gd name="T61" fmla="*/ 12 h 2671"/>
                  <a:gd name="T62" fmla="*/ 0 w 2017"/>
                  <a:gd name="T63" fmla="*/ 12 h 2671"/>
                  <a:gd name="T64" fmla="*/ 0 w 2017"/>
                  <a:gd name="T65" fmla="*/ 12 h 2671"/>
                  <a:gd name="T66" fmla="*/ 1 w 2017"/>
                  <a:gd name="T67" fmla="*/ 12 h 2671"/>
                  <a:gd name="T68" fmla="*/ 1 w 2017"/>
                  <a:gd name="T69" fmla="*/ 12 h 2671"/>
                  <a:gd name="T70" fmla="*/ 1 w 2017"/>
                  <a:gd name="T71" fmla="*/ 12 h 2671"/>
                  <a:gd name="T72" fmla="*/ 1 w 2017"/>
                  <a:gd name="T73" fmla="*/ 12 h 2671"/>
                  <a:gd name="T74" fmla="*/ 1 w 2017"/>
                  <a:gd name="T75" fmla="*/ 12 h 2671"/>
                  <a:gd name="T76" fmla="*/ 2 w 2017"/>
                  <a:gd name="T77" fmla="*/ 12 h 2671"/>
                  <a:gd name="T78" fmla="*/ 2 w 2017"/>
                  <a:gd name="T79" fmla="*/ 11 h 2671"/>
                  <a:gd name="T80" fmla="*/ 3 w 2017"/>
                  <a:gd name="T81" fmla="*/ 11 h 2671"/>
                  <a:gd name="T82" fmla="*/ 4 w 2017"/>
                  <a:gd name="T83" fmla="*/ 11 h 2671"/>
                  <a:gd name="T84" fmla="*/ 5 w 2017"/>
                  <a:gd name="T85" fmla="*/ 10 h 2671"/>
                  <a:gd name="T86" fmla="*/ 6 w 2017"/>
                  <a:gd name="T87" fmla="*/ 10 h 2671"/>
                  <a:gd name="T88" fmla="*/ 7 w 2017"/>
                  <a:gd name="T89" fmla="*/ 9 h 2671"/>
                  <a:gd name="T90" fmla="*/ 7 w 2017"/>
                  <a:gd name="T91" fmla="*/ 9 h 2671"/>
                  <a:gd name="T92" fmla="*/ 8 w 2017"/>
                  <a:gd name="T93" fmla="*/ 9 h 2671"/>
                  <a:gd name="T94" fmla="*/ 8 w 2017"/>
                  <a:gd name="T95" fmla="*/ 9 h 2671"/>
                  <a:gd name="T96" fmla="*/ 8 w 2017"/>
                  <a:gd name="T97" fmla="*/ 9 h 2671"/>
                  <a:gd name="T98" fmla="*/ 8 w 2017"/>
                  <a:gd name="T99" fmla="*/ 0 h 2671"/>
                  <a:gd name="T100" fmla="*/ 3 w 2017"/>
                  <a:gd name="T101" fmla="*/ 5 h 267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17"/>
                  <a:gd name="T154" fmla="*/ 0 h 2671"/>
                  <a:gd name="T155" fmla="*/ 2017 w 2017"/>
                  <a:gd name="T156" fmla="*/ 2671 h 267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17" h="2671">
                    <a:moveTo>
                      <a:pt x="162" y="314"/>
                    </a:moveTo>
                    <a:lnTo>
                      <a:pt x="164" y="316"/>
                    </a:lnTo>
                    <a:lnTo>
                      <a:pt x="166" y="323"/>
                    </a:lnTo>
                    <a:lnTo>
                      <a:pt x="166" y="332"/>
                    </a:lnTo>
                    <a:lnTo>
                      <a:pt x="163" y="345"/>
                    </a:lnTo>
                    <a:lnTo>
                      <a:pt x="160" y="361"/>
                    </a:lnTo>
                    <a:lnTo>
                      <a:pt x="157" y="380"/>
                    </a:lnTo>
                    <a:lnTo>
                      <a:pt x="152" y="401"/>
                    </a:lnTo>
                    <a:lnTo>
                      <a:pt x="147" y="424"/>
                    </a:lnTo>
                    <a:lnTo>
                      <a:pt x="141" y="450"/>
                    </a:lnTo>
                    <a:lnTo>
                      <a:pt x="133" y="477"/>
                    </a:lnTo>
                    <a:lnTo>
                      <a:pt x="126" y="506"/>
                    </a:lnTo>
                    <a:lnTo>
                      <a:pt x="118" y="536"/>
                    </a:lnTo>
                    <a:lnTo>
                      <a:pt x="101" y="598"/>
                    </a:lnTo>
                    <a:lnTo>
                      <a:pt x="83" y="662"/>
                    </a:lnTo>
                    <a:lnTo>
                      <a:pt x="65" y="726"/>
                    </a:lnTo>
                    <a:lnTo>
                      <a:pt x="48" y="790"/>
                    </a:lnTo>
                    <a:lnTo>
                      <a:pt x="40" y="820"/>
                    </a:lnTo>
                    <a:lnTo>
                      <a:pt x="33" y="847"/>
                    </a:lnTo>
                    <a:lnTo>
                      <a:pt x="26" y="875"/>
                    </a:lnTo>
                    <a:lnTo>
                      <a:pt x="19" y="901"/>
                    </a:lnTo>
                    <a:lnTo>
                      <a:pt x="13" y="924"/>
                    </a:lnTo>
                    <a:lnTo>
                      <a:pt x="9" y="946"/>
                    </a:lnTo>
                    <a:lnTo>
                      <a:pt x="5" y="964"/>
                    </a:lnTo>
                    <a:lnTo>
                      <a:pt x="2" y="980"/>
                    </a:lnTo>
                    <a:lnTo>
                      <a:pt x="1" y="994"/>
                    </a:lnTo>
                    <a:lnTo>
                      <a:pt x="0" y="1004"/>
                    </a:lnTo>
                    <a:lnTo>
                      <a:pt x="1" y="1010"/>
                    </a:lnTo>
                    <a:lnTo>
                      <a:pt x="3" y="1013"/>
                    </a:lnTo>
                    <a:lnTo>
                      <a:pt x="7" y="1014"/>
                    </a:lnTo>
                    <a:lnTo>
                      <a:pt x="12" y="1020"/>
                    </a:lnTo>
                    <a:lnTo>
                      <a:pt x="18" y="1026"/>
                    </a:lnTo>
                    <a:lnTo>
                      <a:pt x="25" y="1037"/>
                    </a:lnTo>
                    <a:lnTo>
                      <a:pt x="33" y="1049"/>
                    </a:lnTo>
                    <a:lnTo>
                      <a:pt x="42" y="1064"/>
                    </a:lnTo>
                    <a:lnTo>
                      <a:pt x="52" y="1081"/>
                    </a:lnTo>
                    <a:lnTo>
                      <a:pt x="61" y="1099"/>
                    </a:lnTo>
                    <a:lnTo>
                      <a:pt x="72" y="1119"/>
                    </a:lnTo>
                    <a:lnTo>
                      <a:pt x="84" y="1142"/>
                    </a:lnTo>
                    <a:lnTo>
                      <a:pt x="95" y="1164"/>
                    </a:lnTo>
                    <a:lnTo>
                      <a:pt x="106" y="1188"/>
                    </a:lnTo>
                    <a:lnTo>
                      <a:pt x="131" y="1238"/>
                    </a:lnTo>
                    <a:lnTo>
                      <a:pt x="157" y="1291"/>
                    </a:lnTo>
                    <a:lnTo>
                      <a:pt x="182" y="1342"/>
                    </a:lnTo>
                    <a:lnTo>
                      <a:pt x="207" y="1392"/>
                    </a:lnTo>
                    <a:lnTo>
                      <a:pt x="219" y="1416"/>
                    </a:lnTo>
                    <a:lnTo>
                      <a:pt x="231" y="1439"/>
                    </a:lnTo>
                    <a:lnTo>
                      <a:pt x="242" y="1461"/>
                    </a:lnTo>
                    <a:lnTo>
                      <a:pt x="253" y="1480"/>
                    </a:lnTo>
                    <a:lnTo>
                      <a:pt x="263" y="1500"/>
                    </a:lnTo>
                    <a:lnTo>
                      <a:pt x="272" y="1516"/>
                    </a:lnTo>
                    <a:lnTo>
                      <a:pt x="281" y="1531"/>
                    </a:lnTo>
                    <a:lnTo>
                      <a:pt x="289" y="1542"/>
                    </a:lnTo>
                    <a:lnTo>
                      <a:pt x="296" y="1552"/>
                    </a:lnTo>
                    <a:lnTo>
                      <a:pt x="301" y="1560"/>
                    </a:lnTo>
                    <a:lnTo>
                      <a:pt x="306" y="1564"/>
                    </a:lnTo>
                    <a:lnTo>
                      <a:pt x="311" y="1565"/>
                    </a:lnTo>
                    <a:lnTo>
                      <a:pt x="315" y="1588"/>
                    </a:lnTo>
                    <a:lnTo>
                      <a:pt x="318" y="1613"/>
                    </a:lnTo>
                    <a:lnTo>
                      <a:pt x="318" y="1638"/>
                    </a:lnTo>
                    <a:lnTo>
                      <a:pt x="317" y="1663"/>
                    </a:lnTo>
                    <a:lnTo>
                      <a:pt x="314" y="1689"/>
                    </a:lnTo>
                    <a:lnTo>
                      <a:pt x="310" y="1715"/>
                    </a:lnTo>
                    <a:lnTo>
                      <a:pt x="304" y="1741"/>
                    </a:lnTo>
                    <a:lnTo>
                      <a:pt x="297" y="1767"/>
                    </a:lnTo>
                    <a:lnTo>
                      <a:pt x="289" y="1793"/>
                    </a:lnTo>
                    <a:lnTo>
                      <a:pt x="281" y="1820"/>
                    </a:lnTo>
                    <a:lnTo>
                      <a:pt x="260" y="1872"/>
                    </a:lnTo>
                    <a:lnTo>
                      <a:pt x="237" y="1925"/>
                    </a:lnTo>
                    <a:lnTo>
                      <a:pt x="212" y="1977"/>
                    </a:lnTo>
                    <a:lnTo>
                      <a:pt x="186" y="2028"/>
                    </a:lnTo>
                    <a:lnTo>
                      <a:pt x="161" y="2077"/>
                    </a:lnTo>
                    <a:lnTo>
                      <a:pt x="139" y="2125"/>
                    </a:lnTo>
                    <a:lnTo>
                      <a:pt x="117" y="2170"/>
                    </a:lnTo>
                    <a:lnTo>
                      <a:pt x="107" y="2192"/>
                    </a:lnTo>
                    <a:lnTo>
                      <a:pt x="99" y="2213"/>
                    </a:lnTo>
                    <a:lnTo>
                      <a:pt x="91" y="2233"/>
                    </a:lnTo>
                    <a:lnTo>
                      <a:pt x="85" y="2252"/>
                    </a:lnTo>
                    <a:lnTo>
                      <a:pt x="81" y="2272"/>
                    </a:lnTo>
                    <a:lnTo>
                      <a:pt x="76" y="2289"/>
                    </a:lnTo>
                    <a:lnTo>
                      <a:pt x="74" y="2306"/>
                    </a:lnTo>
                    <a:lnTo>
                      <a:pt x="74" y="2322"/>
                    </a:lnTo>
                    <a:lnTo>
                      <a:pt x="69" y="2356"/>
                    </a:lnTo>
                    <a:lnTo>
                      <a:pt x="63" y="2392"/>
                    </a:lnTo>
                    <a:lnTo>
                      <a:pt x="46" y="2460"/>
                    </a:lnTo>
                    <a:lnTo>
                      <a:pt x="39" y="2493"/>
                    </a:lnTo>
                    <a:lnTo>
                      <a:pt x="33" y="2524"/>
                    </a:lnTo>
                    <a:lnTo>
                      <a:pt x="28" y="2554"/>
                    </a:lnTo>
                    <a:lnTo>
                      <a:pt x="26" y="2581"/>
                    </a:lnTo>
                    <a:lnTo>
                      <a:pt x="27" y="2606"/>
                    </a:lnTo>
                    <a:lnTo>
                      <a:pt x="29" y="2617"/>
                    </a:lnTo>
                    <a:lnTo>
                      <a:pt x="32" y="2627"/>
                    </a:lnTo>
                    <a:lnTo>
                      <a:pt x="35" y="2637"/>
                    </a:lnTo>
                    <a:lnTo>
                      <a:pt x="40" y="2644"/>
                    </a:lnTo>
                    <a:lnTo>
                      <a:pt x="47" y="2652"/>
                    </a:lnTo>
                    <a:lnTo>
                      <a:pt x="55" y="2658"/>
                    </a:lnTo>
                    <a:lnTo>
                      <a:pt x="65" y="2664"/>
                    </a:lnTo>
                    <a:lnTo>
                      <a:pt x="75" y="2667"/>
                    </a:lnTo>
                    <a:lnTo>
                      <a:pt x="88" y="2670"/>
                    </a:lnTo>
                    <a:lnTo>
                      <a:pt x="102" y="2671"/>
                    </a:lnTo>
                    <a:lnTo>
                      <a:pt x="119" y="2671"/>
                    </a:lnTo>
                    <a:lnTo>
                      <a:pt x="137" y="2670"/>
                    </a:lnTo>
                    <a:lnTo>
                      <a:pt x="157" y="2667"/>
                    </a:lnTo>
                    <a:lnTo>
                      <a:pt x="179" y="2663"/>
                    </a:lnTo>
                    <a:lnTo>
                      <a:pt x="180" y="2662"/>
                    </a:lnTo>
                    <a:lnTo>
                      <a:pt x="183" y="2659"/>
                    </a:lnTo>
                    <a:lnTo>
                      <a:pt x="188" y="2656"/>
                    </a:lnTo>
                    <a:lnTo>
                      <a:pt x="195" y="2652"/>
                    </a:lnTo>
                    <a:lnTo>
                      <a:pt x="202" y="2648"/>
                    </a:lnTo>
                    <a:lnTo>
                      <a:pt x="211" y="2643"/>
                    </a:lnTo>
                    <a:lnTo>
                      <a:pt x="222" y="2637"/>
                    </a:lnTo>
                    <a:lnTo>
                      <a:pt x="234" y="2632"/>
                    </a:lnTo>
                    <a:lnTo>
                      <a:pt x="247" y="2624"/>
                    </a:lnTo>
                    <a:lnTo>
                      <a:pt x="262" y="2617"/>
                    </a:lnTo>
                    <a:lnTo>
                      <a:pt x="277" y="2609"/>
                    </a:lnTo>
                    <a:lnTo>
                      <a:pt x="294" y="2601"/>
                    </a:lnTo>
                    <a:lnTo>
                      <a:pt x="313" y="2591"/>
                    </a:lnTo>
                    <a:lnTo>
                      <a:pt x="331" y="2582"/>
                    </a:lnTo>
                    <a:lnTo>
                      <a:pt x="373" y="2562"/>
                    </a:lnTo>
                    <a:lnTo>
                      <a:pt x="417" y="2539"/>
                    </a:lnTo>
                    <a:lnTo>
                      <a:pt x="466" y="2516"/>
                    </a:lnTo>
                    <a:lnTo>
                      <a:pt x="517" y="2491"/>
                    </a:lnTo>
                    <a:lnTo>
                      <a:pt x="571" y="2466"/>
                    </a:lnTo>
                    <a:lnTo>
                      <a:pt x="627" y="2439"/>
                    </a:lnTo>
                    <a:lnTo>
                      <a:pt x="684" y="2411"/>
                    </a:lnTo>
                    <a:lnTo>
                      <a:pt x="743" y="2383"/>
                    </a:lnTo>
                    <a:lnTo>
                      <a:pt x="803" y="2355"/>
                    </a:lnTo>
                    <a:lnTo>
                      <a:pt x="923" y="2297"/>
                    </a:lnTo>
                    <a:lnTo>
                      <a:pt x="983" y="2269"/>
                    </a:lnTo>
                    <a:lnTo>
                      <a:pt x="1042" y="2241"/>
                    </a:lnTo>
                    <a:lnTo>
                      <a:pt x="1101" y="2213"/>
                    </a:lnTo>
                    <a:lnTo>
                      <a:pt x="1158" y="2186"/>
                    </a:lnTo>
                    <a:lnTo>
                      <a:pt x="1213" y="2159"/>
                    </a:lnTo>
                    <a:lnTo>
                      <a:pt x="1266" y="2135"/>
                    </a:lnTo>
                    <a:lnTo>
                      <a:pt x="1316" y="2110"/>
                    </a:lnTo>
                    <a:lnTo>
                      <a:pt x="1364" y="2088"/>
                    </a:lnTo>
                    <a:lnTo>
                      <a:pt x="1407" y="2067"/>
                    </a:lnTo>
                    <a:lnTo>
                      <a:pt x="1428" y="2058"/>
                    </a:lnTo>
                    <a:lnTo>
                      <a:pt x="1447" y="2048"/>
                    </a:lnTo>
                    <a:lnTo>
                      <a:pt x="1465" y="2039"/>
                    </a:lnTo>
                    <a:lnTo>
                      <a:pt x="1483" y="2031"/>
                    </a:lnTo>
                    <a:lnTo>
                      <a:pt x="1498" y="2022"/>
                    </a:lnTo>
                    <a:lnTo>
                      <a:pt x="1514" y="2016"/>
                    </a:lnTo>
                    <a:lnTo>
                      <a:pt x="1527" y="2008"/>
                    </a:lnTo>
                    <a:lnTo>
                      <a:pt x="1540" y="2003"/>
                    </a:lnTo>
                    <a:lnTo>
                      <a:pt x="1551" y="1998"/>
                    </a:lnTo>
                    <a:lnTo>
                      <a:pt x="1561" y="1992"/>
                    </a:lnTo>
                    <a:lnTo>
                      <a:pt x="2017" y="1446"/>
                    </a:lnTo>
                    <a:lnTo>
                      <a:pt x="1903" y="187"/>
                    </a:lnTo>
                    <a:lnTo>
                      <a:pt x="1567" y="0"/>
                    </a:lnTo>
                    <a:lnTo>
                      <a:pt x="590" y="308"/>
                    </a:lnTo>
                    <a:lnTo>
                      <a:pt x="620" y="967"/>
                    </a:lnTo>
                    <a:lnTo>
                      <a:pt x="544" y="1165"/>
                    </a:lnTo>
                    <a:lnTo>
                      <a:pt x="162" y="314"/>
                    </a:lnTo>
                    <a:close/>
                  </a:path>
                </a:pathLst>
              </a:custGeom>
              <a:solidFill>
                <a:srgbClr val="CC6600"/>
              </a:solidFill>
              <a:ln w="9525">
                <a:noFill/>
                <a:round/>
                <a:headEnd/>
                <a:tailEnd/>
              </a:ln>
            </p:spPr>
            <p:txBody>
              <a:bodyPr/>
              <a:lstStyle/>
              <a:p>
                <a:endParaRPr lang="cs-CZ"/>
              </a:p>
            </p:txBody>
          </p:sp>
          <p:grpSp>
            <p:nvGrpSpPr>
              <p:cNvPr id="705" name="Group 216">
                <a:extLst>
                  <a:ext uri="{FF2B5EF4-FFF2-40B4-BE49-F238E27FC236}">
                    <a16:creationId xmlns:a16="http://schemas.microsoft.com/office/drawing/2014/main" id="{31747472-6ABC-44A6-8DD8-64E5FF1D6FC1}"/>
                  </a:ext>
                </a:extLst>
              </p:cNvPr>
              <p:cNvGrpSpPr>
                <a:grpSpLocks/>
              </p:cNvGrpSpPr>
              <p:nvPr/>
            </p:nvGrpSpPr>
            <p:grpSpPr bwMode="auto">
              <a:xfrm>
                <a:off x="926" y="2874"/>
                <a:ext cx="396" cy="276"/>
                <a:chOff x="926" y="2874"/>
                <a:chExt cx="396" cy="276"/>
              </a:xfrm>
            </p:grpSpPr>
            <p:grpSp>
              <p:nvGrpSpPr>
                <p:cNvPr id="706" name="Group 217">
                  <a:extLst>
                    <a:ext uri="{FF2B5EF4-FFF2-40B4-BE49-F238E27FC236}">
                      <a16:creationId xmlns:a16="http://schemas.microsoft.com/office/drawing/2014/main" id="{22CA4522-A17D-4B0D-B53C-E8EC364EF6FE}"/>
                    </a:ext>
                  </a:extLst>
                </p:cNvPr>
                <p:cNvGrpSpPr>
                  <a:grpSpLocks/>
                </p:cNvGrpSpPr>
                <p:nvPr/>
              </p:nvGrpSpPr>
              <p:grpSpPr bwMode="auto">
                <a:xfrm>
                  <a:off x="926" y="2874"/>
                  <a:ext cx="258" cy="276"/>
                  <a:chOff x="926" y="2874"/>
                  <a:chExt cx="258" cy="276"/>
                </a:xfrm>
              </p:grpSpPr>
              <p:sp>
                <p:nvSpPr>
                  <p:cNvPr id="713" name="Freeform 218">
                    <a:extLst>
                      <a:ext uri="{FF2B5EF4-FFF2-40B4-BE49-F238E27FC236}">
                        <a16:creationId xmlns:a16="http://schemas.microsoft.com/office/drawing/2014/main" id="{87A06331-3A14-44D4-B83A-8DF8DE11E54B}"/>
                      </a:ext>
                    </a:extLst>
                  </p:cNvPr>
                  <p:cNvSpPr>
                    <a:spLocks/>
                  </p:cNvSpPr>
                  <p:nvPr/>
                </p:nvSpPr>
                <p:spPr bwMode="auto">
                  <a:xfrm>
                    <a:off x="926" y="2874"/>
                    <a:ext cx="258" cy="276"/>
                  </a:xfrm>
                  <a:custGeom>
                    <a:avLst/>
                    <a:gdLst>
                      <a:gd name="T0" fmla="*/ 13 w 3608"/>
                      <a:gd name="T1" fmla="*/ 15 h 4127"/>
                      <a:gd name="T2" fmla="*/ 13 w 3608"/>
                      <a:gd name="T3" fmla="*/ 15 h 4127"/>
                      <a:gd name="T4" fmla="*/ 12 w 3608"/>
                      <a:gd name="T5" fmla="*/ 16 h 4127"/>
                      <a:gd name="T6" fmla="*/ 12 w 3608"/>
                      <a:gd name="T7" fmla="*/ 16 h 4127"/>
                      <a:gd name="T8" fmla="*/ 12 w 3608"/>
                      <a:gd name="T9" fmla="*/ 17 h 4127"/>
                      <a:gd name="T10" fmla="*/ 12 w 3608"/>
                      <a:gd name="T11" fmla="*/ 17 h 4127"/>
                      <a:gd name="T12" fmla="*/ 11 w 3608"/>
                      <a:gd name="T13" fmla="*/ 17 h 4127"/>
                      <a:gd name="T14" fmla="*/ 11 w 3608"/>
                      <a:gd name="T15" fmla="*/ 18 h 4127"/>
                      <a:gd name="T16" fmla="*/ 10 w 3608"/>
                      <a:gd name="T17" fmla="*/ 18 h 4127"/>
                      <a:gd name="T18" fmla="*/ 10 w 3608"/>
                      <a:gd name="T19" fmla="*/ 18 h 4127"/>
                      <a:gd name="T20" fmla="*/ 10 w 3608"/>
                      <a:gd name="T21" fmla="*/ 18 h 4127"/>
                      <a:gd name="T22" fmla="*/ 9 w 3608"/>
                      <a:gd name="T23" fmla="*/ 18 h 4127"/>
                      <a:gd name="T24" fmla="*/ 9 w 3608"/>
                      <a:gd name="T25" fmla="*/ 18 h 4127"/>
                      <a:gd name="T26" fmla="*/ 9 w 3608"/>
                      <a:gd name="T27" fmla="*/ 18 h 4127"/>
                      <a:gd name="T28" fmla="*/ 8 w 3608"/>
                      <a:gd name="T29" fmla="*/ 18 h 4127"/>
                      <a:gd name="T30" fmla="*/ 8 w 3608"/>
                      <a:gd name="T31" fmla="*/ 18 h 4127"/>
                      <a:gd name="T32" fmla="*/ 7 w 3608"/>
                      <a:gd name="T33" fmla="*/ 17 h 4127"/>
                      <a:gd name="T34" fmla="*/ 6 w 3608"/>
                      <a:gd name="T35" fmla="*/ 17 h 4127"/>
                      <a:gd name="T36" fmla="*/ 5 w 3608"/>
                      <a:gd name="T37" fmla="*/ 16 h 4127"/>
                      <a:gd name="T38" fmla="*/ 4 w 3608"/>
                      <a:gd name="T39" fmla="*/ 15 h 4127"/>
                      <a:gd name="T40" fmla="*/ 3 w 3608"/>
                      <a:gd name="T41" fmla="*/ 15 h 4127"/>
                      <a:gd name="T42" fmla="*/ 3 w 3608"/>
                      <a:gd name="T43" fmla="*/ 14 h 4127"/>
                      <a:gd name="T44" fmla="*/ 2 w 3608"/>
                      <a:gd name="T45" fmla="*/ 13 h 4127"/>
                      <a:gd name="T46" fmla="*/ 1 w 3608"/>
                      <a:gd name="T47" fmla="*/ 12 h 4127"/>
                      <a:gd name="T48" fmla="*/ 1 w 3608"/>
                      <a:gd name="T49" fmla="*/ 11 h 4127"/>
                      <a:gd name="T50" fmla="*/ 1 w 3608"/>
                      <a:gd name="T51" fmla="*/ 10 h 4127"/>
                      <a:gd name="T52" fmla="*/ 0 w 3608"/>
                      <a:gd name="T53" fmla="*/ 9 h 4127"/>
                      <a:gd name="T54" fmla="*/ 0 w 3608"/>
                      <a:gd name="T55" fmla="*/ 8 h 4127"/>
                      <a:gd name="T56" fmla="*/ 0 w 3608"/>
                      <a:gd name="T57" fmla="*/ 7 h 4127"/>
                      <a:gd name="T58" fmla="*/ 0 w 3608"/>
                      <a:gd name="T59" fmla="*/ 6 h 4127"/>
                      <a:gd name="T60" fmla="*/ 0 w 3608"/>
                      <a:gd name="T61" fmla="*/ 5 h 4127"/>
                      <a:gd name="T62" fmla="*/ 1 w 3608"/>
                      <a:gd name="T63" fmla="*/ 4 h 4127"/>
                      <a:gd name="T64" fmla="*/ 1 w 3608"/>
                      <a:gd name="T65" fmla="*/ 3 h 4127"/>
                      <a:gd name="T66" fmla="*/ 1 w 3608"/>
                      <a:gd name="T67" fmla="*/ 2 h 4127"/>
                      <a:gd name="T68" fmla="*/ 2 w 3608"/>
                      <a:gd name="T69" fmla="*/ 2 h 4127"/>
                      <a:gd name="T70" fmla="*/ 2 w 3608"/>
                      <a:gd name="T71" fmla="*/ 1 h 4127"/>
                      <a:gd name="T72" fmla="*/ 2 w 3608"/>
                      <a:gd name="T73" fmla="*/ 1 h 4127"/>
                      <a:gd name="T74" fmla="*/ 3 w 3608"/>
                      <a:gd name="T75" fmla="*/ 1 h 4127"/>
                      <a:gd name="T76" fmla="*/ 3 w 3608"/>
                      <a:gd name="T77" fmla="*/ 0 h 4127"/>
                      <a:gd name="T78" fmla="*/ 4 w 3608"/>
                      <a:gd name="T79" fmla="*/ 0 h 4127"/>
                      <a:gd name="T80" fmla="*/ 4 w 3608"/>
                      <a:gd name="T81" fmla="*/ 0 h 4127"/>
                      <a:gd name="T82" fmla="*/ 5 w 3608"/>
                      <a:gd name="T83" fmla="*/ 0 h 4127"/>
                      <a:gd name="T84" fmla="*/ 6 w 3608"/>
                      <a:gd name="T85" fmla="*/ 0 h 4127"/>
                      <a:gd name="T86" fmla="*/ 8 w 3608"/>
                      <a:gd name="T87" fmla="*/ 0 h 4127"/>
                      <a:gd name="T88" fmla="*/ 10 w 3608"/>
                      <a:gd name="T89" fmla="*/ 0 h 4127"/>
                      <a:gd name="T90" fmla="*/ 11 w 3608"/>
                      <a:gd name="T91" fmla="*/ 0 h 4127"/>
                      <a:gd name="T92" fmla="*/ 12 w 3608"/>
                      <a:gd name="T93" fmla="*/ 0 h 4127"/>
                      <a:gd name="T94" fmla="*/ 13 w 3608"/>
                      <a:gd name="T95" fmla="*/ 0 h 4127"/>
                      <a:gd name="T96" fmla="*/ 14 w 3608"/>
                      <a:gd name="T97" fmla="*/ 1 h 4127"/>
                      <a:gd name="T98" fmla="*/ 15 w 3608"/>
                      <a:gd name="T99" fmla="*/ 1 h 4127"/>
                      <a:gd name="T100" fmla="*/ 16 w 3608"/>
                      <a:gd name="T101" fmla="*/ 1 h 4127"/>
                      <a:gd name="T102" fmla="*/ 17 w 3608"/>
                      <a:gd name="T103" fmla="*/ 1 h 4127"/>
                      <a:gd name="T104" fmla="*/ 18 w 3608"/>
                      <a:gd name="T105" fmla="*/ 1 h 4127"/>
                      <a:gd name="T106" fmla="*/ 13 w 3608"/>
                      <a:gd name="T107" fmla="*/ 15 h 412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608"/>
                      <a:gd name="T163" fmla="*/ 0 h 4127"/>
                      <a:gd name="T164" fmla="*/ 3608 w 3608"/>
                      <a:gd name="T165" fmla="*/ 4127 h 412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608" h="4127">
                        <a:moveTo>
                          <a:pt x="2476" y="3341"/>
                        </a:moveTo>
                        <a:lnTo>
                          <a:pt x="2473" y="3349"/>
                        </a:lnTo>
                        <a:lnTo>
                          <a:pt x="2471" y="3358"/>
                        </a:lnTo>
                        <a:lnTo>
                          <a:pt x="2465" y="3379"/>
                        </a:lnTo>
                        <a:lnTo>
                          <a:pt x="2458" y="3405"/>
                        </a:lnTo>
                        <a:lnTo>
                          <a:pt x="2452" y="3433"/>
                        </a:lnTo>
                        <a:lnTo>
                          <a:pt x="2445" y="3464"/>
                        </a:lnTo>
                        <a:lnTo>
                          <a:pt x="2438" y="3496"/>
                        </a:lnTo>
                        <a:lnTo>
                          <a:pt x="2428" y="3530"/>
                        </a:lnTo>
                        <a:lnTo>
                          <a:pt x="2419" y="3565"/>
                        </a:lnTo>
                        <a:lnTo>
                          <a:pt x="2409" y="3602"/>
                        </a:lnTo>
                        <a:lnTo>
                          <a:pt x="2397" y="3637"/>
                        </a:lnTo>
                        <a:lnTo>
                          <a:pt x="2385" y="3673"/>
                        </a:lnTo>
                        <a:lnTo>
                          <a:pt x="2370" y="3708"/>
                        </a:lnTo>
                        <a:lnTo>
                          <a:pt x="2355" y="3741"/>
                        </a:lnTo>
                        <a:lnTo>
                          <a:pt x="2337" y="3772"/>
                        </a:lnTo>
                        <a:lnTo>
                          <a:pt x="2318" y="3801"/>
                        </a:lnTo>
                        <a:lnTo>
                          <a:pt x="2297" y="3827"/>
                        </a:lnTo>
                        <a:lnTo>
                          <a:pt x="2274" y="3852"/>
                        </a:lnTo>
                        <a:lnTo>
                          <a:pt x="2250" y="3879"/>
                        </a:lnTo>
                        <a:lnTo>
                          <a:pt x="2224" y="3907"/>
                        </a:lnTo>
                        <a:lnTo>
                          <a:pt x="2198" y="3936"/>
                        </a:lnTo>
                        <a:lnTo>
                          <a:pt x="2170" y="3965"/>
                        </a:lnTo>
                        <a:lnTo>
                          <a:pt x="2140" y="3993"/>
                        </a:lnTo>
                        <a:lnTo>
                          <a:pt x="2110" y="4020"/>
                        </a:lnTo>
                        <a:lnTo>
                          <a:pt x="2078" y="4044"/>
                        </a:lnTo>
                        <a:lnTo>
                          <a:pt x="2044" y="4067"/>
                        </a:lnTo>
                        <a:lnTo>
                          <a:pt x="2009" y="4087"/>
                        </a:lnTo>
                        <a:lnTo>
                          <a:pt x="1971" y="4103"/>
                        </a:lnTo>
                        <a:lnTo>
                          <a:pt x="1953" y="4111"/>
                        </a:lnTo>
                        <a:lnTo>
                          <a:pt x="1933" y="4116"/>
                        </a:lnTo>
                        <a:lnTo>
                          <a:pt x="1913" y="4120"/>
                        </a:lnTo>
                        <a:lnTo>
                          <a:pt x="1893" y="4124"/>
                        </a:lnTo>
                        <a:lnTo>
                          <a:pt x="1872" y="4127"/>
                        </a:lnTo>
                        <a:lnTo>
                          <a:pt x="1851" y="4127"/>
                        </a:lnTo>
                        <a:lnTo>
                          <a:pt x="1829" y="4127"/>
                        </a:lnTo>
                        <a:lnTo>
                          <a:pt x="1808" y="4124"/>
                        </a:lnTo>
                        <a:lnTo>
                          <a:pt x="1785" y="4120"/>
                        </a:lnTo>
                        <a:lnTo>
                          <a:pt x="1762" y="4115"/>
                        </a:lnTo>
                        <a:lnTo>
                          <a:pt x="1738" y="4107"/>
                        </a:lnTo>
                        <a:lnTo>
                          <a:pt x="1714" y="4100"/>
                        </a:lnTo>
                        <a:lnTo>
                          <a:pt x="1688" y="4089"/>
                        </a:lnTo>
                        <a:lnTo>
                          <a:pt x="1662" y="4078"/>
                        </a:lnTo>
                        <a:lnTo>
                          <a:pt x="1636" y="4067"/>
                        </a:lnTo>
                        <a:lnTo>
                          <a:pt x="1608" y="4053"/>
                        </a:lnTo>
                        <a:lnTo>
                          <a:pt x="1580" y="4038"/>
                        </a:lnTo>
                        <a:lnTo>
                          <a:pt x="1551" y="4022"/>
                        </a:lnTo>
                        <a:lnTo>
                          <a:pt x="1520" y="4005"/>
                        </a:lnTo>
                        <a:lnTo>
                          <a:pt x="1490" y="3987"/>
                        </a:lnTo>
                        <a:lnTo>
                          <a:pt x="1429" y="3948"/>
                        </a:lnTo>
                        <a:lnTo>
                          <a:pt x="1367" y="3906"/>
                        </a:lnTo>
                        <a:lnTo>
                          <a:pt x="1304" y="3860"/>
                        </a:lnTo>
                        <a:lnTo>
                          <a:pt x="1241" y="3812"/>
                        </a:lnTo>
                        <a:lnTo>
                          <a:pt x="1176" y="3761"/>
                        </a:lnTo>
                        <a:lnTo>
                          <a:pt x="1113" y="3709"/>
                        </a:lnTo>
                        <a:lnTo>
                          <a:pt x="1051" y="3654"/>
                        </a:lnTo>
                        <a:lnTo>
                          <a:pt x="991" y="3599"/>
                        </a:lnTo>
                        <a:lnTo>
                          <a:pt x="932" y="3543"/>
                        </a:lnTo>
                        <a:lnTo>
                          <a:pt x="875" y="3485"/>
                        </a:lnTo>
                        <a:lnTo>
                          <a:pt x="821" y="3428"/>
                        </a:lnTo>
                        <a:lnTo>
                          <a:pt x="768" y="3369"/>
                        </a:lnTo>
                        <a:lnTo>
                          <a:pt x="714" y="3308"/>
                        </a:lnTo>
                        <a:lnTo>
                          <a:pt x="659" y="3244"/>
                        </a:lnTo>
                        <a:lnTo>
                          <a:pt x="605" y="3179"/>
                        </a:lnTo>
                        <a:lnTo>
                          <a:pt x="550" y="3110"/>
                        </a:lnTo>
                        <a:lnTo>
                          <a:pt x="496" y="3041"/>
                        </a:lnTo>
                        <a:lnTo>
                          <a:pt x="445" y="2969"/>
                        </a:lnTo>
                        <a:lnTo>
                          <a:pt x="393" y="2896"/>
                        </a:lnTo>
                        <a:lnTo>
                          <a:pt x="344" y="2821"/>
                        </a:lnTo>
                        <a:lnTo>
                          <a:pt x="296" y="2746"/>
                        </a:lnTo>
                        <a:lnTo>
                          <a:pt x="253" y="2670"/>
                        </a:lnTo>
                        <a:lnTo>
                          <a:pt x="211" y="2594"/>
                        </a:lnTo>
                        <a:lnTo>
                          <a:pt x="173" y="2517"/>
                        </a:lnTo>
                        <a:lnTo>
                          <a:pt x="155" y="2478"/>
                        </a:lnTo>
                        <a:lnTo>
                          <a:pt x="139" y="2440"/>
                        </a:lnTo>
                        <a:lnTo>
                          <a:pt x="123" y="2401"/>
                        </a:lnTo>
                        <a:lnTo>
                          <a:pt x="109" y="2363"/>
                        </a:lnTo>
                        <a:lnTo>
                          <a:pt x="95" y="2325"/>
                        </a:lnTo>
                        <a:lnTo>
                          <a:pt x="83" y="2287"/>
                        </a:lnTo>
                        <a:lnTo>
                          <a:pt x="61" y="2210"/>
                        </a:lnTo>
                        <a:lnTo>
                          <a:pt x="43" y="2129"/>
                        </a:lnTo>
                        <a:lnTo>
                          <a:pt x="29" y="2047"/>
                        </a:lnTo>
                        <a:lnTo>
                          <a:pt x="18" y="1963"/>
                        </a:lnTo>
                        <a:lnTo>
                          <a:pt x="8" y="1879"/>
                        </a:lnTo>
                        <a:lnTo>
                          <a:pt x="3" y="1793"/>
                        </a:lnTo>
                        <a:lnTo>
                          <a:pt x="0" y="1706"/>
                        </a:lnTo>
                        <a:lnTo>
                          <a:pt x="0" y="1621"/>
                        </a:lnTo>
                        <a:lnTo>
                          <a:pt x="2" y="1535"/>
                        </a:lnTo>
                        <a:lnTo>
                          <a:pt x="6" y="1450"/>
                        </a:lnTo>
                        <a:lnTo>
                          <a:pt x="13" y="1367"/>
                        </a:lnTo>
                        <a:lnTo>
                          <a:pt x="23" y="1284"/>
                        </a:lnTo>
                        <a:lnTo>
                          <a:pt x="33" y="1204"/>
                        </a:lnTo>
                        <a:lnTo>
                          <a:pt x="47" y="1127"/>
                        </a:lnTo>
                        <a:lnTo>
                          <a:pt x="61" y="1053"/>
                        </a:lnTo>
                        <a:lnTo>
                          <a:pt x="78" y="981"/>
                        </a:lnTo>
                        <a:lnTo>
                          <a:pt x="112" y="841"/>
                        </a:lnTo>
                        <a:lnTo>
                          <a:pt x="129" y="771"/>
                        </a:lnTo>
                        <a:lnTo>
                          <a:pt x="147" y="702"/>
                        </a:lnTo>
                        <a:lnTo>
                          <a:pt x="167" y="632"/>
                        </a:lnTo>
                        <a:lnTo>
                          <a:pt x="189" y="566"/>
                        </a:lnTo>
                        <a:lnTo>
                          <a:pt x="213" y="499"/>
                        </a:lnTo>
                        <a:lnTo>
                          <a:pt x="240" y="436"/>
                        </a:lnTo>
                        <a:lnTo>
                          <a:pt x="256" y="406"/>
                        </a:lnTo>
                        <a:lnTo>
                          <a:pt x="271" y="376"/>
                        </a:lnTo>
                        <a:lnTo>
                          <a:pt x="289" y="346"/>
                        </a:lnTo>
                        <a:lnTo>
                          <a:pt x="307" y="318"/>
                        </a:lnTo>
                        <a:lnTo>
                          <a:pt x="326" y="291"/>
                        </a:lnTo>
                        <a:lnTo>
                          <a:pt x="347" y="264"/>
                        </a:lnTo>
                        <a:lnTo>
                          <a:pt x="369" y="238"/>
                        </a:lnTo>
                        <a:lnTo>
                          <a:pt x="393" y="213"/>
                        </a:lnTo>
                        <a:lnTo>
                          <a:pt x="418" y="190"/>
                        </a:lnTo>
                        <a:lnTo>
                          <a:pt x="444" y="168"/>
                        </a:lnTo>
                        <a:lnTo>
                          <a:pt x="472" y="147"/>
                        </a:lnTo>
                        <a:lnTo>
                          <a:pt x="501" y="127"/>
                        </a:lnTo>
                        <a:lnTo>
                          <a:pt x="532" y="108"/>
                        </a:lnTo>
                        <a:lnTo>
                          <a:pt x="565" y="90"/>
                        </a:lnTo>
                        <a:lnTo>
                          <a:pt x="600" y="75"/>
                        </a:lnTo>
                        <a:lnTo>
                          <a:pt x="636" y="60"/>
                        </a:lnTo>
                        <a:lnTo>
                          <a:pt x="676" y="47"/>
                        </a:lnTo>
                        <a:lnTo>
                          <a:pt x="718" y="37"/>
                        </a:lnTo>
                        <a:lnTo>
                          <a:pt x="764" y="27"/>
                        </a:lnTo>
                        <a:lnTo>
                          <a:pt x="812" y="20"/>
                        </a:lnTo>
                        <a:lnTo>
                          <a:pt x="862" y="13"/>
                        </a:lnTo>
                        <a:lnTo>
                          <a:pt x="915" y="8"/>
                        </a:lnTo>
                        <a:lnTo>
                          <a:pt x="970" y="5"/>
                        </a:lnTo>
                        <a:lnTo>
                          <a:pt x="1026" y="2"/>
                        </a:lnTo>
                        <a:lnTo>
                          <a:pt x="1085" y="0"/>
                        </a:lnTo>
                        <a:lnTo>
                          <a:pt x="1145" y="0"/>
                        </a:lnTo>
                        <a:lnTo>
                          <a:pt x="1206" y="1"/>
                        </a:lnTo>
                        <a:lnTo>
                          <a:pt x="1270" y="4"/>
                        </a:lnTo>
                        <a:lnTo>
                          <a:pt x="1398" y="9"/>
                        </a:lnTo>
                        <a:lnTo>
                          <a:pt x="1529" y="17"/>
                        </a:lnTo>
                        <a:lnTo>
                          <a:pt x="1660" y="28"/>
                        </a:lnTo>
                        <a:lnTo>
                          <a:pt x="1792" y="40"/>
                        </a:lnTo>
                        <a:lnTo>
                          <a:pt x="1922" y="53"/>
                        </a:lnTo>
                        <a:lnTo>
                          <a:pt x="1986" y="59"/>
                        </a:lnTo>
                        <a:lnTo>
                          <a:pt x="2048" y="66"/>
                        </a:lnTo>
                        <a:lnTo>
                          <a:pt x="2109" y="72"/>
                        </a:lnTo>
                        <a:lnTo>
                          <a:pt x="2169" y="77"/>
                        </a:lnTo>
                        <a:lnTo>
                          <a:pt x="2228" y="84"/>
                        </a:lnTo>
                        <a:lnTo>
                          <a:pt x="2284" y="89"/>
                        </a:lnTo>
                        <a:lnTo>
                          <a:pt x="2339" y="93"/>
                        </a:lnTo>
                        <a:lnTo>
                          <a:pt x="2392" y="98"/>
                        </a:lnTo>
                        <a:lnTo>
                          <a:pt x="2442" y="101"/>
                        </a:lnTo>
                        <a:lnTo>
                          <a:pt x="2490" y="104"/>
                        </a:lnTo>
                        <a:lnTo>
                          <a:pt x="2581" y="110"/>
                        </a:lnTo>
                        <a:lnTo>
                          <a:pt x="2670" y="117"/>
                        </a:lnTo>
                        <a:lnTo>
                          <a:pt x="2757" y="125"/>
                        </a:lnTo>
                        <a:lnTo>
                          <a:pt x="2841" y="132"/>
                        </a:lnTo>
                        <a:lnTo>
                          <a:pt x="2922" y="141"/>
                        </a:lnTo>
                        <a:lnTo>
                          <a:pt x="3000" y="149"/>
                        </a:lnTo>
                        <a:lnTo>
                          <a:pt x="3075" y="159"/>
                        </a:lnTo>
                        <a:lnTo>
                          <a:pt x="3147" y="168"/>
                        </a:lnTo>
                        <a:lnTo>
                          <a:pt x="3216" y="177"/>
                        </a:lnTo>
                        <a:lnTo>
                          <a:pt x="3283" y="187"/>
                        </a:lnTo>
                        <a:lnTo>
                          <a:pt x="3345" y="195"/>
                        </a:lnTo>
                        <a:lnTo>
                          <a:pt x="3405" y="204"/>
                        </a:lnTo>
                        <a:lnTo>
                          <a:pt x="3461" y="211"/>
                        </a:lnTo>
                        <a:lnTo>
                          <a:pt x="3514" y="218"/>
                        </a:lnTo>
                        <a:lnTo>
                          <a:pt x="3562" y="224"/>
                        </a:lnTo>
                        <a:lnTo>
                          <a:pt x="3608" y="229"/>
                        </a:lnTo>
                        <a:lnTo>
                          <a:pt x="2476" y="3341"/>
                        </a:lnTo>
                        <a:close/>
                      </a:path>
                    </a:pathLst>
                  </a:custGeom>
                  <a:solidFill>
                    <a:srgbClr val="CC6600"/>
                  </a:solidFill>
                  <a:ln w="9525">
                    <a:noFill/>
                    <a:round/>
                    <a:headEnd/>
                    <a:tailEnd/>
                  </a:ln>
                </p:spPr>
                <p:txBody>
                  <a:bodyPr/>
                  <a:lstStyle/>
                  <a:p>
                    <a:endParaRPr lang="cs-CZ"/>
                  </a:p>
                </p:txBody>
              </p:sp>
              <p:sp>
                <p:nvSpPr>
                  <p:cNvPr id="714" name="Freeform 219">
                    <a:extLst>
                      <a:ext uri="{FF2B5EF4-FFF2-40B4-BE49-F238E27FC236}">
                        <a16:creationId xmlns:a16="http://schemas.microsoft.com/office/drawing/2014/main" id="{5EB8F9CB-054B-4CC9-B30C-67DEC7C09D54}"/>
                      </a:ext>
                    </a:extLst>
                  </p:cNvPr>
                  <p:cNvSpPr>
                    <a:spLocks/>
                  </p:cNvSpPr>
                  <p:nvPr/>
                </p:nvSpPr>
                <p:spPr bwMode="auto">
                  <a:xfrm>
                    <a:off x="926" y="2874"/>
                    <a:ext cx="258" cy="276"/>
                  </a:xfrm>
                  <a:custGeom>
                    <a:avLst/>
                    <a:gdLst>
                      <a:gd name="T0" fmla="*/ 13 w 3608"/>
                      <a:gd name="T1" fmla="*/ 15 h 4127"/>
                      <a:gd name="T2" fmla="*/ 13 w 3608"/>
                      <a:gd name="T3" fmla="*/ 15 h 4127"/>
                      <a:gd name="T4" fmla="*/ 12 w 3608"/>
                      <a:gd name="T5" fmla="*/ 16 h 4127"/>
                      <a:gd name="T6" fmla="*/ 12 w 3608"/>
                      <a:gd name="T7" fmla="*/ 16 h 4127"/>
                      <a:gd name="T8" fmla="*/ 12 w 3608"/>
                      <a:gd name="T9" fmla="*/ 17 h 4127"/>
                      <a:gd name="T10" fmla="*/ 12 w 3608"/>
                      <a:gd name="T11" fmla="*/ 17 h 4127"/>
                      <a:gd name="T12" fmla="*/ 11 w 3608"/>
                      <a:gd name="T13" fmla="*/ 17 h 4127"/>
                      <a:gd name="T14" fmla="*/ 11 w 3608"/>
                      <a:gd name="T15" fmla="*/ 18 h 4127"/>
                      <a:gd name="T16" fmla="*/ 10 w 3608"/>
                      <a:gd name="T17" fmla="*/ 18 h 4127"/>
                      <a:gd name="T18" fmla="*/ 10 w 3608"/>
                      <a:gd name="T19" fmla="*/ 18 h 4127"/>
                      <a:gd name="T20" fmla="*/ 10 w 3608"/>
                      <a:gd name="T21" fmla="*/ 18 h 4127"/>
                      <a:gd name="T22" fmla="*/ 9 w 3608"/>
                      <a:gd name="T23" fmla="*/ 18 h 4127"/>
                      <a:gd name="T24" fmla="*/ 9 w 3608"/>
                      <a:gd name="T25" fmla="*/ 18 h 4127"/>
                      <a:gd name="T26" fmla="*/ 9 w 3608"/>
                      <a:gd name="T27" fmla="*/ 18 h 4127"/>
                      <a:gd name="T28" fmla="*/ 8 w 3608"/>
                      <a:gd name="T29" fmla="*/ 18 h 4127"/>
                      <a:gd name="T30" fmla="*/ 8 w 3608"/>
                      <a:gd name="T31" fmla="*/ 18 h 4127"/>
                      <a:gd name="T32" fmla="*/ 7 w 3608"/>
                      <a:gd name="T33" fmla="*/ 17 h 4127"/>
                      <a:gd name="T34" fmla="*/ 6 w 3608"/>
                      <a:gd name="T35" fmla="*/ 17 h 4127"/>
                      <a:gd name="T36" fmla="*/ 5 w 3608"/>
                      <a:gd name="T37" fmla="*/ 16 h 4127"/>
                      <a:gd name="T38" fmla="*/ 4 w 3608"/>
                      <a:gd name="T39" fmla="*/ 15 h 4127"/>
                      <a:gd name="T40" fmla="*/ 3 w 3608"/>
                      <a:gd name="T41" fmla="*/ 15 h 4127"/>
                      <a:gd name="T42" fmla="*/ 3 w 3608"/>
                      <a:gd name="T43" fmla="*/ 14 h 4127"/>
                      <a:gd name="T44" fmla="*/ 2 w 3608"/>
                      <a:gd name="T45" fmla="*/ 13 h 4127"/>
                      <a:gd name="T46" fmla="*/ 1 w 3608"/>
                      <a:gd name="T47" fmla="*/ 12 h 4127"/>
                      <a:gd name="T48" fmla="*/ 1 w 3608"/>
                      <a:gd name="T49" fmla="*/ 11 h 4127"/>
                      <a:gd name="T50" fmla="*/ 1 w 3608"/>
                      <a:gd name="T51" fmla="*/ 10 h 4127"/>
                      <a:gd name="T52" fmla="*/ 0 w 3608"/>
                      <a:gd name="T53" fmla="*/ 9 h 4127"/>
                      <a:gd name="T54" fmla="*/ 0 w 3608"/>
                      <a:gd name="T55" fmla="*/ 8 h 4127"/>
                      <a:gd name="T56" fmla="*/ 0 w 3608"/>
                      <a:gd name="T57" fmla="*/ 7 h 4127"/>
                      <a:gd name="T58" fmla="*/ 0 w 3608"/>
                      <a:gd name="T59" fmla="*/ 6 h 4127"/>
                      <a:gd name="T60" fmla="*/ 0 w 3608"/>
                      <a:gd name="T61" fmla="*/ 5 h 4127"/>
                      <a:gd name="T62" fmla="*/ 1 w 3608"/>
                      <a:gd name="T63" fmla="*/ 4 h 4127"/>
                      <a:gd name="T64" fmla="*/ 1 w 3608"/>
                      <a:gd name="T65" fmla="*/ 3 h 4127"/>
                      <a:gd name="T66" fmla="*/ 1 w 3608"/>
                      <a:gd name="T67" fmla="*/ 2 h 4127"/>
                      <a:gd name="T68" fmla="*/ 2 w 3608"/>
                      <a:gd name="T69" fmla="*/ 2 h 4127"/>
                      <a:gd name="T70" fmla="*/ 2 w 3608"/>
                      <a:gd name="T71" fmla="*/ 1 h 4127"/>
                      <a:gd name="T72" fmla="*/ 2 w 3608"/>
                      <a:gd name="T73" fmla="*/ 1 h 4127"/>
                      <a:gd name="T74" fmla="*/ 3 w 3608"/>
                      <a:gd name="T75" fmla="*/ 1 h 4127"/>
                      <a:gd name="T76" fmla="*/ 3 w 3608"/>
                      <a:gd name="T77" fmla="*/ 0 h 4127"/>
                      <a:gd name="T78" fmla="*/ 4 w 3608"/>
                      <a:gd name="T79" fmla="*/ 0 h 4127"/>
                      <a:gd name="T80" fmla="*/ 4 w 3608"/>
                      <a:gd name="T81" fmla="*/ 0 h 4127"/>
                      <a:gd name="T82" fmla="*/ 5 w 3608"/>
                      <a:gd name="T83" fmla="*/ 0 h 4127"/>
                      <a:gd name="T84" fmla="*/ 6 w 3608"/>
                      <a:gd name="T85" fmla="*/ 0 h 4127"/>
                      <a:gd name="T86" fmla="*/ 8 w 3608"/>
                      <a:gd name="T87" fmla="*/ 0 h 4127"/>
                      <a:gd name="T88" fmla="*/ 10 w 3608"/>
                      <a:gd name="T89" fmla="*/ 0 h 4127"/>
                      <a:gd name="T90" fmla="*/ 11 w 3608"/>
                      <a:gd name="T91" fmla="*/ 0 h 4127"/>
                      <a:gd name="T92" fmla="*/ 12 w 3608"/>
                      <a:gd name="T93" fmla="*/ 0 h 4127"/>
                      <a:gd name="T94" fmla="*/ 13 w 3608"/>
                      <a:gd name="T95" fmla="*/ 0 h 4127"/>
                      <a:gd name="T96" fmla="*/ 14 w 3608"/>
                      <a:gd name="T97" fmla="*/ 1 h 4127"/>
                      <a:gd name="T98" fmla="*/ 15 w 3608"/>
                      <a:gd name="T99" fmla="*/ 1 h 4127"/>
                      <a:gd name="T100" fmla="*/ 16 w 3608"/>
                      <a:gd name="T101" fmla="*/ 1 h 4127"/>
                      <a:gd name="T102" fmla="*/ 17 w 3608"/>
                      <a:gd name="T103" fmla="*/ 1 h 4127"/>
                      <a:gd name="T104" fmla="*/ 18 w 3608"/>
                      <a:gd name="T105" fmla="*/ 1 h 412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08"/>
                      <a:gd name="T160" fmla="*/ 0 h 4127"/>
                      <a:gd name="T161" fmla="*/ 3608 w 3608"/>
                      <a:gd name="T162" fmla="*/ 4127 h 412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08" h="4127">
                        <a:moveTo>
                          <a:pt x="2476" y="3341"/>
                        </a:moveTo>
                        <a:lnTo>
                          <a:pt x="2473" y="3349"/>
                        </a:lnTo>
                        <a:lnTo>
                          <a:pt x="2471" y="3358"/>
                        </a:lnTo>
                        <a:lnTo>
                          <a:pt x="2465" y="3379"/>
                        </a:lnTo>
                        <a:lnTo>
                          <a:pt x="2458" y="3405"/>
                        </a:lnTo>
                        <a:lnTo>
                          <a:pt x="2452" y="3433"/>
                        </a:lnTo>
                        <a:lnTo>
                          <a:pt x="2445" y="3464"/>
                        </a:lnTo>
                        <a:lnTo>
                          <a:pt x="2438" y="3496"/>
                        </a:lnTo>
                        <a:lnTo>
                          <a:pt x="2428" y="3530"/>
                        </a:lnTo>
                        <a:lnTo>
                          <a:pt x="2419" y="3565"/>
                        </a:lnTo>
                        <a:lnTo>
                          <a:pt x="2409" y="3602"/>
                        </a:lnTo>
                        <a:lnTo>
                          <a:pt x="2397" y="3637"/>
                        </a:lnTo>
                        <a:lnTo>
                          <a:pt x="2385" y="3673"/>
                        </a:lnTo>
                        <a:lnTo>
                          <a:pt x="2370" y="3708"/>
                        </a:lnTo>
                        <a:lnTo>
                          <a:pt x="2355" y="3741"/>
                        </a:lnTo>
                        <a:lnTo>
                          <a:pt x="2337" y="3772"/>
                        </a:lnTo>
                        <a:lnTo>
                          <a:pt x="2318" y="3801"/>
                        </a:lnTo>
                        <a:lnTo>
                          <a:pt x="2297" y="3827"/>
                        </a:lnTo>
                        <a:lnTo>
                          <a:pt x="2274" y="3852"/>
                        </a:lnTo>
                        <a:lnTo>
                          <a:pt x="2250" y="3879"/>
                        </a:lnTo>
                        <a:lnTo>
                          <a:pt x="2224" y="3907"/>
                        </a:lnTo>
                        <a:lnTo>
                          <a:pt x="2198" y="3936"/>
                        </a:lnTo>
                        <a:lnTo>
                          <a:pt x="2170" y="3965"/>
                        </a:lnTo>
                        <a:lnTo>
                          <a:pt x="2140" y="3993"/>
                        </a:lnTo>
                        <a:lnTo>
                          <a:pt x="2110" y="4020"/>
                        </a:lnTo>
                        <a:lnTo>
                          <a:pt x="2078" y="4044"/>
                        </a:lnTo>
                        <a:lnTo>
                          <a:pt x="2044" y="4067"/>
                        </a:lnTo>
                        <a:lnTo>
                          <a:pt x="2009" y="4087"/>
                        </a:lnTo>
                        <a:lnTo>
                          <a:pt x="1971" y="4103"/>
                        </a:lnTo>
                        <a:lnTo>
                          <a:pt x="1953" y="4111"/>
                        </a:lnTo>
                        <a:lnTo>
                          <a:pt x="1933" y="4116"/>
                        </a:lnTo>
                        <a:lnTo>
                          <a:pt x="1913" y="4120"/>
                        </a:lnTo>
                        <a:lnTo>
                          <a:pt x="1893" y="4124"/>
                        </a:lnTo>
                        <a:lnTo>
                          <a:pt x="1872" y="4127"/>
                        </a:lnTo>
                        <a:lnTo>
                          <a:pt x="1851" y="4127"/>
                        </a:lnTo>
                        <a:lnTo>
                          <a:pt x="1829" y="4127"/>
                        </a:lnTo>
                        <a:lnTo>
                          <a:pt x="1808" y="4124"/>
                        </a:lnTo>
                        <a:lnTo>
                          <a:pt x="1785" y="4120"/>
                        </a:lnTo>
                        <a:lnTo>
                          <a:pt x="1762" y="4115"/>
                        </a:lnTo>
                        <a:lnTo>
                          <a:pt x="1738" y="4107"/>
                        </a:lnTo>
                        <a:lnTo>
                          <a:pt x="1714" y="4100"/>
                        </a:lnTo>
                        <a:lnTo>
                          <a:pt x="1688" y="4089"/>
                        </a:lnTo>
                        <a:lnTo>
                          <a:pt x="1662" y="4078"/>
                        </a:lnTo>
                        <a:lnTo>
                          <a:pt x="1636" y="4067"/>
                        </a:lnTo>
                        <a:lnTo>
                          <a:pt x="1608" y="4053"/>
                        </a:lnTo>
                        <a:lnTo>
                          <a:pt x="1580" y="4038"/>
                        </a:lnTo>
                        <a:lnTo>
                          <a:pt x="1551" y="4022"/>
                        </a:lnTo>
                        <a:lnTo>
                          <a:pt x="1520" y="4005"/>
                        </a:lnTo>
                        <a:lnTo>
                          <a:pt x="1490" y="3987"/>
                        </a:lnTo>
                        <a:lnTo>
                          <a:pt x="1429" y="3948"/>
                        </a:lnTo>
                        <a:lnTo>
                          <a:pt x="1367" y="3906"/>
                        </a:lnTo>
                        <a:lnTo>
                          <a:pt x="1304" y="3860"/>
                        </a:lnTo>
                        <a:lnTo>
                          <a:pt x="1241" y="3812"/>
                        </a:lnTo>
                        <a:lnTo>
                          <a:pt x="1176" y="3761"/>
                        </a:lnTo>
                        <a:lnTo>
                          <a:pt x="1113" y="3709"/>
                        </a:lnTo>
                        <a:lnTo>
                          <a:pt x="1051" y="3654"/>
                        </a:lnTo>
                        <a:lnTo>
                          <a:pt x="991" y="3599"/>
                        </a:lnTo>
                        <a:lnTo>
                          <a:pt x="932" y="3543"/>
                        </a:lnTo>
                        <a:lnTo>
                          <a:pt x="875" y="3485"/>
                        </a:lnTo>
                        <a:lnTo>
                          <a:pt x="821" y="3428"/>
                        </a:lnTo>
                        <a:lnTo>
                          <a:pt x="768" y="3369"/>
                        </a:lnTo>
                        <a:lnTo>
                          <a:pt x="714" y="3308"/>
                        </a:lnTo>
                        <a:lnTo>
                          <a:pt x="659" y="3244"/>
                        </a:lnTo>
                        <a:lnTo>
                          <a:pt x="605" y="3179"/>
                        </a:lnTo>
                        <a:lnTo>
                          <a:pt x="550" y="3110"/>
                        </a:lnTo>
                        <a:lnTo>
                          <a:pt x="496" y="3041"/>
                        </a:lnTo>
                        <a:lnTo>
                          <a:pt x="445" y="2969"/>
                        </a:lnTo>
                        <a:lnTo>
                          <a:pt x="393" y="2896"/>
                        </a:lnTo>
                        <a:lnTo>
                          <a:pt x="344" y="2821"/>
                        </a:lnTo>
                        <a:lnTo>
                          <a:pt x="296" y="2746"/>
                        </a:lnTo>
                        <a:lnTo>
                          <a:pt x="253" y="2670"/>
                        </a:lnTo>
                        <a:lnTo>
                          <a:pt x="211" y="2594"/>
                        </a:lnTo>
                        <a:lnTo>
                          <a:pt x="173" y="2517"/>
                        </a:lnTo>
                        <a:lnTo>
                          <a:pt x="155" y="2478"/>
                        </a:lnTo>
                        <a:lnTo>
                          <a:pt x="139" y="2440"/>
                        </a:lnTo>
                        <a:lnTo>
                          <a:pt x="123" y="2401"/>
                        </a:lnTo>
                        <a:lnTo>
                          <a:pt x="109" y="2363"/>
                        </a:lnTo>
                        <a:lnTo>
                          <a:pt x="95" y="2325"/>
                        </a:lnTo>
                        <a:lnTo>
                          <a:pt x="83" y="2287"/>
                        </a:lnTo>
                        <a:lnTo>
                          <a:pt x="61" y="2210"/>
                        </a:lnTo>
                        <a:lnTo>
                          <a:pt x="43" y="2129"/>
                        </a:lnTo>
                        <a:lnTo>
                          <a:pt x="29" y="2047"/>
                        </a:lnTo>
                        <a:lnTo>
                          <a:pt x="18" y="1963"/>
                        </a:lnTo>
                        <a:lnTo>
                          <a:pt x="8" y="1879"/>
                        </a:lnTo>
                        <a:lnTo>
                          <a:pt x="3" y="1793"/>
                        </a:lnTo>
                        <a:lnTo>
                          <a:pt x="0" y="1706"/>
                        </a:lnTo>
                        <a:lnTo>
                          <a:pt x="0" y="1621"/>
                        </a:lnTo>
                        <a:lnTo>
                          <a:pt x="2" y="1535"/>
                        </a:lnTo>
                        <a:lnTo>
                          <a:pt x="6" y="1450"/>
                        </a:lnTo>
                        <a:lnTo>
                          <a:pt x="13" y="1367"/>
                        </a:lnTo>
                        <a:lnTo>
                          <a:pt x="23" y="1284"/>
                        </a:lnTo>
                        <a:lnTo>
                          <a:pt x="33" y="1204"/>
                        </a:lnTo>
                        <a:lnTo>
                          <a:pt x="47" y="1127"/>
                        </a:lnTo>
                        <a:lnTo>
                          <a:pt x="61" y="1053"/>
                        </a:lnTo>
                        <a:lnTo>
                          <a:pt x="78" y="981"/>
                        </a:lnTo>
                        <a:lnTo>
                          <a:pt x="112" y="841"/>
                        </a:lnTo>
                        <a:lnTo>
                          <a:pt x="129" y="771"/>
                        </a:lnTo>
                        <a:lnTo>
                          <a:pt x="147" y="702"/>
                        </a:lnTo>
                        <a:lnTo>
                          <a:pt x="167" y="632"/>
                        </a:lnTo>
                        <a:lnTo>
                          <a:pt x="189" y="566"/>
                        </a:lnTo>
                        <a:lnTo>
                          <a:pt x="213" y="499"/>
                        </a:lnTo>
                        <a:lnTo>
                          <a:pt x="240" y="436"/>
                        </a:lnTo>
                        <a:lnTo>
                          <a:pt x="256" y="406"/>
                        </a:lnTo>
                        <a:lnTo>
                          <a:pt x="271" y="376"/>
                        </a:lnTo>
                        <a:lnTo>
                          <a:pt x="289" y="346"/>
                        </a:lnTo>
                        <a:lnTo>
                          <a:pt x="307" y="318"/>
                        </a:lnTo>
                        <a:lnTo>
                          <a:pt x="326" y="291"/>
                        </a:lnTo>
                        <a:lnTo>
                          <a:pt x="347" y="264"/>
                        </a:lnTo>
                        <a:lnTo>
                          <a:pt x="369" y="238"/>
                        </a:lnTo>
                        <a:lnTo>
                          <a:pt x="393" y="213"/>
                        </a:lnTo>
                        <a:lnTo>
                          <a:pt x="418" y="190"/>
                        </a:lnTo>
                        <a:lnTo>
                          <a:pt x="444" y="168"/>
                        </a:lnTo>
                        <a:lnTo>
                          <a:pt x="472" y="147"/>
                        </a:lnTo>
                        <a:lnTo>
                          <a:pt x="501" y="127"/>
                        </a:lnTo>
                        <a:lnTo>
                          <a:pt x="532" y="108"/>
                        </a:lnTo>
                        <a:lnTo>
                          <a:pt x="565" y="90"/>
                        </a:lnTo>
                        <a:lnTo>
                          <a:pt x="600" y="75"/>
                        </a:lnTo>
                        <a:lnTo>
                          <a:pt x="636" y="60"/>
                        </a:lnTo>
                        <a:lnTo>
                          <a:pt x="676" y="47"/>
                        </a:lnTo>
                        <a:lnTo>
                          <a:pt x="718" y="37"/>
                        </a:lnTo>
                        <a:lnTo>
                          <a:pt x="764" y="27"/>
                        </a:lnTo>
                        <a:lnTo>
                          <a:pt x="812" y="20"/>
                        </a:lnTo>
                        <a:lnTo>
                          <a:pt x="862" y="13"/>
                        </a:lnTo>
                        <a:lnTo>
                          <a:pt x="915" y="8"/>
                        </a:lnTo>
                        <a:lnTo>
                          <a:pt x="970" y="5"/>
                        </a:lnTo>
                        <a:lnTo>
                          <a:pt x="1026" y="2"/>
                        </a:lnTo>
                        <a:lnTo>
                          <a:pt x="1085" y="0"/>
                        </a:lnTo>
                        <a:lnTo>
                          <a:pt x="1145" y="0"/>
                        </a:lnTo>
                        <a:lnTo>
                          <a:pt x="1206" y="1"/>
                        </a:lnTo>
                        <a:lnTo>
                          <a:pt x="1270" y="4"/>
                        </a:lnTo>
                        <a:lnTo>
                          <a:pt x="1398" y="9"/>
                        </a:lnTo>
                        <a:lnTo>
                          <a:pt x="1529" y="17"/>
                        </a:lnTo>
                        <a:lnTo>
                          <a:pt x="1660" y="28"/>
                        </a:lnTo>
                        <a:lnTo>
                          <a:pt x="1792" y="40"/>
                        </a:lnTo>
                        <a:lnTo>
                          <a:pt x="1922" y="53"/>
                        </a:lnTo>
                        <a:lnTo>
                          <a:pt x="1986" y="59"/>
                        </a:lnTo>
                        <a:lnTo>
                          <a:pt x="2048" y="66"/>
                        </a:lnTo>
                        <a:lnTo>
                          <a:pt x="2109" y="72"/>
                        </a:lnTo>
                        <a:lnTo>
                          <a:pt x="2169" y="77"/>
                        </a:lnTo>
                        <a:lnTo>
                          <a:pt x="2228" y="84"/>
                        </a:lnTo>
                        <a:lnTo>
                          <a:pt x="2284" y="89"/>
                        </a:lnTo>
                        <a:lnTo>
                          <a:pt x="2339" y="93"/>
                        </a:lnTo>
                        <a:lnTo>
                          <a:pt x="2392" y="98"/>
                        </a:lnTo>
                        <a:lnTo>
                          <a:pt x="2442" y="101"/>
                        </a:lnTo>
                        <a:lnTo>
                          <a:pt x="2490" y="104"/>
                        </a:lnTo>
                        <a:lnTo>
                          <a:pt x="2581" y="110"/>
                        </a:lnTo>
                        <a:lnTo>
                          <a:pt x="2670" y="117"/>
                        </a:lnTo>
                        <a:lnTo>
                          <a:pt x="2757" y="125"/>
                        </a:lnTo>
                        <a:lnTo>
                          <a:pt x="2841" y="132"/>
                        </a:lnTo>
                        <a:lnTo>
                          <a:pt x="2922" y="141"/>
                        </a:lnTo>
                        <a:lnTo>
                          <a:pt x="3000" y="149"/>
                        </a:lnTo>
                        <a:lnTo>
                          <a:pt x="3075" y="159"/>
                        </a:lnTo>
                        <a:lnTo>
                          <a:pt x="3147" y="168"/>
                        </a:lnTo>
                        <a:lnTo>
                          <a:pt x="3216" y="177"/>
                        </a:lnTo>
                        <a:lnTo>
                          <a:pt x="3283" y="187"/>
                        </a:lnTo>
                        <a:lnTo>
                          <a:pt x="3345" y="195"/>
                        </a:lnTo>
                        <a:lnTo>
                          <a:pt x="3405" y="204"/>
                        </a:lnTo>
                        <a:lnTo>
                          <a:pt x="3461" y="211"/>
                        </a:lnTo>
                        <a:lnTo>
                          <a:pt x="3514" y="218"/>
                        </a:lnTo>
                        <a:lnTo>
                          <a:pt x="3562" y="224"/>
                        </a:lnTo>
                        <a:lnTo>
                          <a:pt x="3608" y="229"/>
                        </a:lnTo>
                      </a:path>
                    </a:pathLst>
                  </a:custGeom>
                  <a:noFill/>
                  <a:ln w="1588">
                    <a:solidFill>
                      <a:srgbClr val="000000"/>
                    </a:solidFill>
                    <a:round/>
                    <a:headEnd/>
                    <a:tailEnd/>
                  </a:ln>
                </p:spPr>
                <p:txBody>
                  <a:bodyPr/>
                  <a:lstStyle/>
                  <a:p>
                    <a:endParaRPr lang="cs-CZ"/>
                  </a:p>
                </p:txBody>
              </p:sp>
            </p:grpSp>
            <p:grpSp>
              <p:nvGrpSpPr>
                <p:cNvPr id="707" name="Group 220">
                  <a:extLst>
                    <a:ext uri="{FF2B5EF4-FFF2-40B4-BE49-F238E27FC236}">
                      <a16:creationId xmlns:a16="http://schemas.microsoft.com/office/drawing/2014/main" id="{74C874FE-B4A1-4388-982F-2F2650E128D7}"/>
                    </a:ext>
                  </a:extLst>
                </p:cNvPr>
                <p:cNvGrpSpPr>
                  <a:grpSpLocks/>
                </p:cNvGrpSpPr>
                <p:nvPr/>
              </p:nvGrpSpPr>
              <p:grpSpPr bwMode="auto">
                <a:xfrm>
                  <a:off x="1084" y="3016"/>
                  <a:ext cx="140" cy="84"/>
                  <a:chOff x="1084" y="3016"/>
                  <a:chExt cx="140" cy="84"/>
                </a:xfrm>
              </p:grpSpPr>
              <p:sp>
                <p:nvSpPr>
                  <p:cNvPr id="711" name="Freeform 221">
                    <a:extLst>
                      <a:ext uri="{FF2B5EF4-FFF2-40B4-BE49-F238E27FC236}">
                        <a16:creationId xmlns:a16="http://schemas.microsoft.com/office/drawing/2014/main" id="{4D956472-B5E9-40E9-B092-F53787C78EC4}"/>
                      </a:ext>
                    </a:extLst>
                  </p:cNvPr>
                  <p:cNvSpPr>
                    <a:spLocks/>
                  </p:cNvSpPr>
                  <p:nvPr/>
                </p:nvSpPr>
                <p:spPr bwMode="auto">
                  <a:xfrm>
                    <a:off x="1084" y="3016"/>
                    <a:ext cx="140" cy="84"/>
                  </a:xfrm>
                  <a:custGeom>
                    <a:avLst/>
                    <a:gdLst>
                      <a:gd name="T0" fmla="*/ 0 w 1955"/>
                      <a:gd name="T1" fmla="*/ 6 h 1269"/>
                      <a:gd name="T2" fmla="*/ 0 w 1955"/>
                      <a:gd name="T3" fmla="*/ 6 h 1269"/>
                      <a:gd name="T4" fmla="*/ 0 w 1955"/>
                      <a:gd name="T5" fmla="*/ 6 h 1269"/>
                      <a:gd name="T6" fmla="*/ 0 w 1955"/>
                      <a:gd name="T7" fmla="*/ 5 h 1269"/>
                      <a:gd name="T8" fmla="*/ 0 w 1955"/>
                      <a:gd name="T9" fmla="*/ 5 h 1269"/>
                      <a:gd name="T10" fmla="*/ 0 w 1955"/>
                      <a:gd name="T11" fmla="*/ 5 h 1269"/>
                      <a:gd name="T12" fmla="*/ 1 w 1955"/>
                      <a:gd name="T13" fmla="*/ 5 h 1269"/>
                      <a:gd name="T14" fmla="*/ 1 w 1955"/>
                      <a:gd name="T15" fmla="*/ 5 h 1269"/>
                      <a:gd name="T16" fmla="*/ 1 w 1955"/>
                      <a:gd name="T17" fmla="*/ 5 h 1269"/>
                      <a:gd name="T18" fmla="*/ 1 w 1955"/>
                      <a:gd name="T19" fmla="*/ 5 h 1269"/>
                      <a:gd name="T20" fmla="*/ 1 w 1955"/>
                      <a:gd name="T21" fmla="*/ 5 h 1269"/>
                      <a:gd name="T22" fmla="*/ 2 w 1955"/>
                      <a:gd name="T23" fmla="*/ 5 h 1269"/>
                      <a:gd name="T24" fmla="*/ 2 w 1955"/>
                      <a:gd name="T25" fmla="*/ 5 h 1269"/>
                      <a:gd name="T26" fmla="*/ 2 w 1955"/>
                      <a:gd name="T27" fmla="*/ 5 h 1269"/>
                      <a:gd name="T28" fmla="*/ 2 w 1955"/>
                      <a:gd name="T29" fmla="*/ 5 h 1269"/>
                      <a:gd name="T30" fmla="*/ 3 w 1955"/>
                      <a:gd name="T31" fmla="*/ 5 h 1269"/>
                      <a:gd name="T32" fmla="*/ 3 w 1955"/>
                      <a:gd name="T33" fmla="*/ 5 h 1269"/>
                      <a:gd name="T34" fmla="*/ 3 w 1955"/>
                      <a:gd name="T35" fmla="*/ 5 h 1269"/>
                      <a:gd name="T36" fmla="*/ 4 w 1955"/>
                      <a:gd name="T37" fmla="*/ 5 h 1269"/>
                      <a:gd name="T38" fmla="*/ 4 w 1955"/>
                      <a:gd name="T39" fmla="*/ 5 h 1269"/>
                      <a:gd name="T40" fmla="*/ 4 w 1955"/>
                      <a:gd name="T41" fmla="*/ 5 h 1269"/>
                      <a:gd name="T42" fmla="*/ 5 w 1955"/>
                      <a:gd name="T43" fmla="*/ 5 h 1269"/>
                      <a:gd name="T44" fmla="*/ 5 w 1955"/>
                      <a:gd name="T45" fmla="*/ 4 h 1269"/>
                      <a:gd name="T46" fmla="*/ 6 w 1955"/>
                      <a:gd name="T47" fmla="*/ 4 h 1269"/>
                      <a:gd name="T48" fmla="*/ 6 w 1955"/>
                      <a:gd name="T49" fmla="*/ 4 h 1269"/>
                      <a:gd name="T50" fmla="*/ 6 w 1955"/>
                      <a:gd name="T51" fmla="*/ 4 h 1269"/>
                      <a:gd name="T52" fmla="*/ 6 w 1955"/>
                      <a:gd name="T53" fmla="*/ 4 h 1269"/>
                      <a:gd name="T54" fmla="*/ 7 w 1955"/>
                      <a:gd name="T55" fmla="*/ 4 h 1269"/>
                      <a:gd name="T56" fmla="*/ 7 w 1955"/>
                      <a:gd name="T57" fmla="*/ 4 h 1269"/>
                      <a:gd name="T58" fmla="*/ 7 w 1955"/>
                      <a:gd name="T59" fmla="*/ 3 h 1269"/>
                      <a:gd name="T60" fmla="*/ 7 w 1955"/>
                      <a:gd name="T61" fmla="*/ 3 h 1269"/>
                      <a:gd name="T62" fmla="*/ 7 w 1955"/>
                      <a:gd name="T63" fmla="*/ 3 h 1269"/>
                      <a:gd name="T64" fmla="*/ 8 w 1955"/>
                      <a:gd name="T65" fmla="*/ 3 h 1269"/>
                      <a:gd name="T66" fmla="*/ 8 w 1955"/>
                      <a:gd name="T67" fmla="*/ 3 h 1269"/>
                      <a:gd name="T68" fmla="*/ 8 w 1955"/>
                      <a:gd name="T69" fmla="*/ 3 h 1269"/>
                      <a:gd name="T70" fmla="*/ 8 w 1955"/>
                      <a:gd name="T71" fmla="*/ 3 h 1269"/>
                      <a:gd name="T72" fmla="*/ 8 w 1955"/>
                      <a:gd name="T73" fmla="*/ 2 h 1269"/>
                      <a:gd name="T74" fmla="*/ 8 w 1955"/>
                      <a:gd name="T75" fmla="*/ 2 h 1269"/>
                      <a:gd name="T76" fmla="*/ 9 w 1955"/>
                      <a:gd name="T77" fmla="*/ 2 h 1269"/>
                      <a:gd name="T78" fmla="*/ 9 w 1955"/>
                      <a:gd name="T79" fmla="*/ 2 h 1269"/>
                      <a:gd name="T80" fmla="*/ 9 w 1955"/>
                      <a:gd name="T81" fmla="*/ 2 h 1269"/>
                      <a:gd name="T82" fmla="*/ 9 w 1955"/>
                      <a:gd name="T83" fmla="*/ 1 h 1269"/>
                      <a:gd name="T84" fmla="*/ 9 w 1955"/>
                      <a:gd name="T85" fmla="*/ 1 h 1269"/>
                      <a:gd name="T86" fmla="*/ 9 w 1955"/>
                      <a:gd name="T87" fmla="*/ 1 h 1269"/>
                      <a:gd name="T88" fmla="*/ 9 w 1955"/>
                      <a:gd name="T89" fmla="*/ 1 h 1269"/>
                      <a:gd name="T90" fmla="*/ 10 w 1955"/>
                      <a:gd name="T91" fmla="*/ 1 h 1269"/>
                      <a:gd name="T92" fmla="*/ 10 w 1955"/>
                      <a:gd name="T93" fmla="*/ 0 h 1269"/>
                      <a:gd name="T94" fmla="*/ 10 w 1955"/>
                      <a:gd name="T95" fmla="*/ 0 h 1269"/>
                      <a:gd name="T96" fmla="*/ 10 w 1955"/>
                      <a:gd name="T97" fmla="*/ 0 h 1269"/>
                      <a:gd name="T98" fmla="*/ 10 w 1955"/>
                      <a:gd name="T99" fmla="*/ 0 h 1269"/>
                      <a:gd name="T100" fmla="*/ 10 w 1955"/>
                      <a:gd name="T101" fmla="*/ 0 h 1269"/>
                      <a:gd name="T102" fmla="*/ 10 w 1955"/>
                      <a:gd name="T103" fmla="*/ 0 h 1269"/>
                      <a:gd name="T104" fmla="*/ 0 w 1955"/>
                      <a:gd name="T105" fmla="*/ 6 h 126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955"/>
                      <a:gd name="T160" fmla="*/ 0 h 1269"/>
                      <a:gd name="T161" fmla="*/ 1955 w 1955"/>
                      <a:gd name="T162" fmla="*/ 1269 h 126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955" h="1269">
                        <a:moveTo>
                          <a:pt x="0" y="1269"/>
                        </a:moveTo>
                        <a:lnTo>
                          <a:pt x="13" y="1265"/>
                        </a:lnTo>
                        <a:lnTo>
                          <a:pt x="28" y="1262"/>
                        </a:lnTo>
                        <a:lnTo>
                          <a:pt x="43" y="1258"/>
                        </a:lnTo>
                        <a:lnTo>
                          <a:pt x="61" y="1255"/>
                        </a:lnTo>
                        <a:lnTo>
                          <a:pt x="80" y="1250"/>
                        </a:lnTo>
                        <a:lnTo>
                          <a:pt x="100" y="1246"/>
                        </a:lnTo>
                        <a:lnTo>
                          <a:pt x="121" y="1242"/>
                        </a:lnTo>
                        <a:lnTo>
                          <a:pt x="143" y="1238"/>
                        </a:lnTo>
                        <a:lnTo>
                          <a:pt x="190" y="1228"/>
                        </a:lnTo>
                        <a:lnTo>
                          <a:pt x="241" y="1217"/>
                        </a:lnTo>
                        <a:lnTo>
                          <a:pt x="294" y="1205"/>
                        </a:lnTo>
                        <a:lnTo>
                          <a:pt x="349" y="1194"/>
                        </a:lnTo>
                        <a:lnTo>
                          <a:pt x="406" y="1181"/>
                        </a:lnTo>
                        <a:lnTo>
                          <a:pt x="463" y="1167"/>
                        </a:lnTo>
                        <a:lnTo>
                          <a:pt x="521" y="1153"/>
                        </a:lnTo>
                        <a:lnTo>
                          <a:pt x="577" y="1138"/>
                        </a:lnTo>
                        <a:lnTo>
                          <a:pt x="633" y="1122"/>
                        </a:lnTo>
                        <a:lnTo>
                          <a:pt x="687" y="1106"/>
                        </a:lnTo>
                        <a:lnTo>
                          <a:pt x="739" y="1089"/>
                        </a:lnTo>
                        <a:lnTo>
                          <a:pt x="788" y="1070"/>
                        </a:lnTo>
                        <a:lnTo>
                          <a:pt x="882" y="1033"/>
                        </a:lnTo>
                        <a:lnTo>
                          <a:pt x="977" y="993"/>
                        </a:lnTo>
                        <a:lnTo>
                          <a:pt x="1070" y="953"/>
                        </a:lnTo>
                        <a:lnTo>
                          <a:pt x="1163" y="908"/>
                        </a:lnTo>
                        <a:lnTo>
                          <a:pt x="1208" y="884"/>
                        </a:lnTo>
                        <a:lnTo>
                          <a:pt x="1253" y="859"/>
                        </a:lnTo>
                        <a:lnTo>
                          <a:pt x="1296" y="834"/>
                        </a:lnTo>
                        <a:lnTo>
                          <a:pt x="1339" y="806"/>
                        </a:lnTo>
                        <a:lnTo>
                          <a:pt x="1380" y="778"/>
                        </a:lnTo>
                        <a:lnTo>
                          <a:pt x="1421" y="748"/>
                        </a:lnTo>
                        <a:lnTo>
                          <a:pt x="1459" y="717"/>
                        </a:lnTo>
                        <a:lnTo>
                          <a:pt x="1496" y="684"/>
                        </a:lnTo>
                        <a:lnTo>
                          <a:pt x="1514" y="667"/>
                        </a:lnTo>
                        <a:lnTo>
                          <a:pt x="1533" y="649"/>
                        </a:lnTo>
                        <a:lnTo>
                          <a:pt x="1568" y="609"/>
                        </a:lnTo>
                        <a:lnTo>
                          <a:pt x="1602" y="566"/>
                        </a:lnTo>
                        <a:lnTo>
                          <a:pt x="1636" y="521"/>
                        </a:lnTo>
                        <a:lnTo>
                          <a:pt x="1670" y="475"/>
                        </a:lnTo>
                        <a:lnTo>
                          <a:pt x="1702" y="427"/>
                        </a:lnTo>
                        <a:lnTo>
                          <a:pt x="1733" y="378"/>
                        </a:lnTo>
                        <a:lnTo>
                          <a:pt x="1763" y="328"/>
                        </a:lnTo>
                        <a:lnTo>
                          <a:pt x="1791" y="279"/>
                        </a:lnTo>
                        <a:lnTo>
                          <a:pt x="1819" y="232"/>
                        </a:lnTo>
                        <a:lnTo>
                          <a:pt x="1845" y="186"/>
                        </a:lnTo>
                        <a:lnTo>
                          <a:pt x="1870" y="142"/>
                        </a:lnTo>
                        <a:lnTo>
                          <a:pt x="1893" y="100"/>
                        </a:lnTo>
                        <a:lnTo>
                          <a:pt x="1915" y="63"/>
                        </a:lnTo>
                        <a:lnTo>
                          <a:pt x="1926" y="46"/>
                        </a:lnTo>
                        <a:lnTo>
                          <a:pt x="1936" y="28"/>
                        </a:lnTo>
                        <a:lnTo>
                          <a:pt x="1945" y="13"/>
                        </a:lnTo>
                        <a:lnTo>
                          <a:pt x="1955" y="0"/>
                        </a:lnTo>
                        <a:lnTo>
                          <a:pt x="0" y="1269"/>
                        </a:lnTo>
                        <a:close/>
                      </a:path>
                    </a:pathLst>
                  </a:custGeom>
                  <a:solidFill>
                    <a:srgbClr val="CC6600"/>
                  </a:solidFill>
                  <a:ln w="9525">
                    <a:noFill/>
                    <a:round/>
                    <a:headEnd/>
                    <a:tailEnd/>
                  </a:ln>
                </p:spPr>
                <p:txBody>
                  <a:bodyPr/>
                  <a:lstStyle/>
                  <a:p>
                    <a:endParaRPr lang="cs-CZ"/>
                  </a:p>
                </p:txBody>
              </p:sp>
              <p:sp>
                <p:nvSpPr>
                  <p:cNvPr id="712" name="Freeform 222">
                    <a:extLst>
                      <a:ext uri="{FF2B5EF4-FFF2-40B4-BE49-F238E27FC236}">
                        <a16:creationId xmlns:a16="http://schemas.microsoft.com/office/drawing/2014/main" id="{842B90F8-ACA6-49B4-87FB-47BD75ADF8CE}"/>
                      </a:ext>
                    </a:extLst>
                  </p:cNvPr>
                  <p:cNvSpPr>
                    <a:spLocks/>
                  </p:cNvSpPr>
                  <p:nvPr/>
                </p:nvSpPr>
                <p:spPr bwMode="auto">
                  <a:xfrm>
                    <a:off x="1084" y="3016"/>
                    <a:ext cx="140" cy="84"/>
                  </a:xfrm>
                  <a:custGeom>
                    <a:avLst/>
                    <a:gdLst>
                      <a:gd name="T0" fmla="*/ 0 w 1955"/>
                      <a:gd name="T1" fmla="*/ 6 h 1269"/>
                      <a:gd name="T2" fmla="*/ 0 w 1955"/>
                      <a:gd name="T3" fmla="*/ 6 h 1269"/>
                      <a:gd name="T4" fmla="*/ 0 w 1955"/>
                      <a:gd name="T5" fmla="*/ 6 h 1269"/>
                      <a:gd name="T6" fmla="*/ 0 w 1955"/>
                      <a:gd name="T7" fmla="*/ 5 h 1269"/>
                      <a:gd name="T8" fmla="*/ 0 w 1955"/>
                      <a:gd name="T9" fmla="*/ 5 h 1269"/>
                      <a:gd name="T10" fmla="*/ 0 w 1955"/>
                      <a:gd name="T11" fmla="*/ 5 h 1269"/>
                      <a:gd name="T12" fmla="*/ 1 w 1955"/>
                      <a:gd name="T13" fmla="*/ 5 h 1269"/>
                      <a:gd name="T14" fmla="*/ 1 w 1955"/>
                      <a:gd name="T15" fmla="*/ 5 h 1269"/>
                      <a:gd name="T16" fmla="*/ 1 w 1955"/>
                      <a:gd name="T17" fmla="*/ 5 h 1269"/>
                      <a:gd name="T18" fmla="*/ 1 w 1955"/>
                      <a:gd name="T19" fmla="*/ 5 h 1269"/>
                      <a:gd name="T20" fmla="*/ 1 w 1955"/>
                      <a:gd name="T21" fmla="*/ 5 h 1269"/>
                      <a:gd name="T22" fmla="*/ 2 w 1955"/>
                      <a:gd name="T23" fmla="*/ 5 h 1269"/>
                      <a:gd name="T24" fmla="*/ 2 w 1955"/>
                      <a:gd name="T25" fmla="*/ 5 h 1269"/>
                      <a:gd name="T26" fmla="*/ 2 w 1955"/>
                      <a:gd name="T27" fmla="*/ 5 h 1269"/>
                      <a:gd name="T28" fmla="*/ 2 w 1955"/>
                      <a:gd name="T29" fmla="*/ 5 h 1269"/>
                      <a:gd name="T30" fmla="*/ 3 w 1955"/>
                      <a:gd name="T31" fmla="*/ 5 h 1269"/>
                      <a:gd name="T32" fmla="*/ 3 w 1955"/>
                      <a:gd name="T33" fmla="*/ 5 h 1269"/>
                      <a:gd name="T34" fmla="*/ 3 w 1955"/>
                      <a:gd name="T35" fmla="*/ 5 h 1269"/>
                      <a:gd name="T36" fmla="*/ 4 w 1955"/>
                      <a:gd name="T37" fmla="*/ 5 h 1269"/>
                      <a:gd name="T38" fmla="*/ 4 w 1955"/>
                      <a:gd name="T39" fmla="*/ 5 h 1269"/>
                      <a:gd name="T40" fmla="*/ 4 w 1955"/>
                      <a:gd name="T41" fmla="*/ 5 h 1269"/>
                      <a:gd name="T42" fmla="*/ 5 w 1955"/>
                      <a:gd name="T43" fmla="*/ 5 h 1269"/>
                      <a:gd name="T44" fmla="*/ 5 w 1955"/>
                      <a:gd name="T45" fmla="*/ 4 h 1269"/>
                      <a:gd name="T46" fmla="*/ 6 w 1955"/>
                      <a:gd name="T47" fmla="*/ 4 h 1269"/>
                      <a:gd name="T48" fmla="*/ 6 w 1955"/>
                      <a:gd name="T49" fmla="*/ 4 h 1269"/>
                      <a:gd name="T50" fmla="*/ 6 w 1955"/>
                      <a:gd name="T51" fmla="*/ 4 h 1269"/>
                      <a:gd name="T52" fmla="*/ 6 w 1955"/>
                      <a:gd name="T53" fmla="*/ 4 h 1269"/>
                      <a:gd name="T54" fmla="*/ 7 w 1955"/>
                      <a:gd name="T55" fmla="*/ 4 h 1269"/>
                      <a:gd name="T56" fmla="*/ 7 w 1955"/>
                      <a:gd name="T57" fmla="*/ 4 h 1269"/>
                      <a:gd name="T58" fmla="*/ 7 w 1955"/>
                      <a:gd name="T59" fmla="*/ 3 h 1269"/>
                      <a:gd name="T60" fmla="*/ 7 w 1955"/>
                      <a:gd name="T61" fmla="*/ 3 h 1269"/>
                      <a:gd name="T62" fmla="*/ 7 w 1955"/>
                      <a:gd name="T63" fmla="*/ 3 h 1269"/>
                      <a:gd name="T64" fmla="*/ 8 w 1955"/>
                      <a:gd name="T65" fmla="*/ 3 h 1269"/>
                      <a:gd name="T66" fmla="*/ 8 w 1955"/>
                      <a:gd name="T67" fmla="*/ 3 h 1269"/>
                      <a:gd name="T68" fmla="*/ 8 w 1955"/>
                      <a:gd name="T69" fmla="*/ 3 h 1269"/>
                      <a:gd name="T70" fmla="*/ 8 w 1955"/>
                      <a:gd name="T71" fmla="*/ 3 h 1269"/>
                      <a:gd name="T72" fmla="*/ 8 w 1955"/>
                      <a:gd name="T73" fmla="*/ 2 h 1269"/>
                      <a:gd name="T74" fmla="*/ 8 w 1955"/>
                      <a:gd name="T75" fmla="*/ 2 h 1269"/>
                      <a:gd name="T76" fmla="*/ 9 w 1955"/>
                      <a:gd name="T77" fmla="*/ 2 h 1269"/>
                      <a:gd name="T78" fmla="*/ 9 w 1955"/>
                      <a:gd name="T79" fmla="*/ 2 h 1269"/>
                      <a:gd name="T80" fmla="*/ 9 w 1955"/>
                      <a:gd name="T81" fmla="*/ 2 h 1269"/>
                      <a:gd name="T82" fmla="*/ 9 w 1955"/>
                      <a:gd name="T83" fmla="*/ 1 h 1269"/>
                      <a:gd name="T84" fmla="*/ 9 w 1955"/>
                      <a:gd name="T85" fmla="*/ 1 h 1269"/>
                      <a:gd name="T86" fmla="*/ 9 w 1955"/>
                      <a:gd name="T87" fmla="*/ 1 h 1269"/>
                      <a:gd name="T88" fmla="*/ 9 w 1955"/>
                      <a:gd name="T89" fmla="*/ 1 h 1269"/>
                      <a:gd name="T90" fmla="*/ 10 w 1955"/>
                      <a:gd name="T91" fmla="*/ 1 h 1269"/>
                      <a:gd name="T92" fmla="*/ 10 w 1955"/>
                      <a:gd name="T93" fmla="*/ 0 h 1269"/>
                      <a:gd name="T94" fmla="*/ 10 w 1955"/>
                      <a:gd name="T95" fmla="*/ 0 h 1269"/>
                      <a:gd name="T96" fmla="*/ 10 w 1955"/>
                      <a:gd name="T97" fmla="*/ 0 h 1269"/>
                      <a:gd name="T98" fmla="*/ 10 w 1955"/>
                      <a:gd name="T99" fmla="*/ 0 h 1269"/>
                      <a:gd name="T100" fmla="*/ 10 w 1955"/>
                      <a:gd name="T101" fmla="*/ 0 h 1269"/>
                      <a:gd name="T102" fmla="*/ 10 w 1955"/>
                      <a:gd name="T103" fmla="*/ 0 h 12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955"/>
                      <a:gd name="T157" fmla="*/ 0 h 1269"/>
                      <a:gd name="T158" fmla="*/ 1955 w 1955"/>
                      <a:gd name="T159" fmla="*/ 1269 h 126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955" h="1269">
                        <a:moveTo>
                          <a:pt x="0" y="1269"/>
                        </a:moveTo>
                        <a:lnTo>
                          <a:pt x="13" y="1265"/>
                        </a:lnTo>
                        <a:lnTo>
                          <a:pt x="28" y="1262"/>
                        </a:lnTo>
                        <a:lnTo>
                          <a:pt x="43" y="1258"/>
                        </a:lnTo>
                        <a:lnTo>
                          <a:pt x="61" y="1255"/>
                        </a:lnTo>
                        <a:lnTo>
                          <a:pt x="80" y="1250"/>
                        </a:lnTo>
                        <a:lnTo>
                          <a:pt x="100" y="1246"/>
                        </a:lnTo>
                        <a:lnTo>
                          <a:pt x="121" y="1242"/>
                        </a:lnTo>
                        <a:lnTo>
                          <a:pt x="143" y="1238"/>
                        </a:lnTo>
                        <a:lnTo>
                          <a:pt x="190" y="1228"/>
                        </a:lnTo>
                        <a:lnTo>
                          <a:pt x="241" y="1217"/>
                        </a:lnTo>
                        <a:lnTo>
                          <a:pt x="294" y="1205"/>
                        </a:lnTo>
                        <a:lnTo>
                          <a:pt x="349" y="1194"/>
                        </a:lnTo>
                        <a:lnTo>
                          <a:pt x="406" y="1181"/>
                        </a:lnTo>
                        <a:lnTo>
                          <a:pt x="463" y="1167"/>
                        </a:lnTo>
                        <a:lnTo>
                          <a:pt x="521" y="1153"/>
                        </a:lnTo>
                        <a:lnTo>
                          <a:pt x="577" y="1138"/>
                        </a:lnTo>
                        <a:lnTo>
                          <a:pt x="633" y="1122"/>
                        </a:lnTo>
                        <a:lnTo>
                          <a:pt x="687" y="1106"/>
                        </a:lnTo>
                        <a:lnTo>
                          <a:pt x="739" y="1089"/>
                        </a:lnTo>
                        <a:lnTo>
                          <a:pt x="788" y="1070"/>
                        </a:lnTo>
                        <a:lnTo>
                          <a:pt x="882" y="1033"/>
                        </a:lnTo>
                        <a:lnTo>
                          <a:pt x="977" y="993"/>
                        </a:lnTo>
                        <a:lnTo>
                          <a:pt x="1070" y="953"/>
                        </a:lnTo>
                        <a:lnTo>
                          <a:pt x="1163" y="908"/>
                        </a:lnTo>
                        <a:lnTo>
                          <a:pt x="1208" y="884"/>
                        </a:lnTo>
                        <a:lnTo>
                          <a:pt x="1253" y="859"/>
                        </a:lnTo>
                        <a:lnTo>
                          <a:pt x="1296" y="834"/>
                        </a:lnTo>
                        <a:lnTo>
                          <a:pt x="1339" y="806"/>
                        </a:lnTo>
                        <a:lnTo>
                          <a:pt x="1380" y="778"/>
                        </a:lnTo>
                        <a:lnTo>
                          <a:pt x="1421" y="748"/>
                        </a:lnTo>
                        <a:lnTo>
                          <a:pt x="1459" y="717"/>
                        </a:lnTo>
                        <a:lnTo>
                          <a:pt x="1496" y="684"/>
                        </a:lnTo>
                        <a:lnTo>
                          <a:pt x="1514" y="667"/>
                        </a:lnTo>
                        <a:lnTo>
                          <a:pt x="1533" y="649"/>
                        </a:lnTo>
                        <a:lnTo>
                          <a:pt x="1568" y="609"/>
                        </a:lnTo>
                        <a:lnTo>
                          <a:pt x="1602" y="566"/>
                        </a:lnTo>
                        <a:lnTo>
                          <a:pt x="1636" y="521"/>
                        </a:lnTo>
                        <a:lnTo>
                          <a:pt x="1670" y="475"/>
                        </a:lnTo>
                        <a:lnTo>
                          <a:pt x="1702" y="427"/>
                        </a:lnTo>
                        <a:lnTo>
                          <a:pt x="1733" y="378"/>
                        </a:lnTo>
                        <a:lnTo>
                          <a:pt x="1763" y="328"/>
                        </a:lnTo>
                        <a:lnTo>
                          <a:pt x="1791" y="279"/>
                        </a:lnTo>
                        <a:lnTo>
                          <a:pt x="1819" y="232"/>
                        </a:lnTo>
                        <a:lnTo>
                          <a:pt x="1845" y="186"/>
                        </a:lnTo>
                        <a:lnTo>
                          <a:pt x="1870" y="142"/>
                        </a:lnTo>
                        <a:lnTo>
                          <a:pt x="1893" y="100"/>
                        </a:lnTo>
                        <a:lnTo>
                          <a:pt x="1915" y="63"/>
                        </a:lnTo>
                        <a:lnTo>
                          <a:pt x="1926" y="46"/>
                        </a:lnTo>
                        <a:lnTo>
                          <a:pt x="1936" y="28"/>
                        </a:lnTo>
                        <a:lnTo>
                          <a:pt x="1945" y="13"/>
                        </a:lnTo>
                        <a:lnTo>
                          <a:pt x="1955" y="0"/>
                        </a:lnTo>
                      </a:path>
                    </a:pathLst>
                  </a:custGeom>
                  <a:noFill/>
                  <a:ln w="1588">
                    <a:solidFill>
                      <a:srgbClr val="000000"/>
                    </a:solidFill>
                    <a:round/>
                    <a:headEnd/>
                    <a:tailEnd/>
                  </a:ln>
                </p:spPr>
                <p:txBody>
                  <a:bodyPr/>
                  <a:lstStyle/>
                  <a:p>
                    <a:endParaRPr lang="cs-CZ"/>
                  </a:p>
                </p:txBody>
              </p:sp>
            </p:grpSp>
            <p:grpSp>
              <p:nvGrpSpPr>
                <p:cNvPr id="708" name="Group 223">
                  <a:extLst>
                    <a:ext uri="{FF2B5EF4-FFF2-40B4-BE49-F238E27FC236}">
                      <a16:creationId xmlns:a16="http://schemas.microsoft.com/office/drawing/2014/main" id="{F630CE00-62A8-4E0D-A455-F7F038B53EAD}"/>
                    </a:ext>
                  </a:extLst>
                </p:cNvPr>
                <p:cNvGrpSpPr>
                  <a:grpSpLocks/>
                </p:cNvGrpSpPr>
                <p:nvPr/>
              </p:nvGrpSpPr>
              <p:grpSpPr bwMode="auto">
                <a:xfrm>
                  <a:off x="1153" y="2883"/>
                  <a:ext cx="169" cy="138"/>
                  <a:chOff x="1153" y="2883"/>
                  <a:chExt cx="169" cy="138"/>
                </a:xfrm>
              </p:grpSpPr>
              <p:sp>
                <p:nvSpPr>
                  <p:cNvPr id="709" name="Freeform 224">
                    <a:extLst>
                      <a:ext uri="{FF2B5EF4-FFF2-40B4-BE49-F238E27FC236}">
                        <a16:creationId xmlns:a16="http://schemas.microsoft.com/office/drawing/2014/main" id="{49841C39-6C5F-4925-9065-FC3349A7B38D}"/>
                      </a:ext>
                    </a:extLst>
                  </p:cNvPr>
                  <p:cNvSpPr>
                    <a:spLocks/>
                  </p:cNvSpPr>
                  <p:nvPr/>
                </p:nvSpPr>
                <p:spPr bwMode="auto">
                  <a:xfrm>
                    <a:off x="1153" y="2883"/>
                    <a:ext cx="169" cy="138"/>
                  </a:xfrm>
                  <a:custGeom>
                    <a:avLst/>
                    <a:gdLst>
                      <a:gd name="T0" fmla="*/ 3 w 2373"/>
                      <a:gd name="T1" fmla="*/ 9 h 2063"/>
                      <a:gd name="T2" fmla="*/ 4 w 2373"/>
                      <a:gd name="T3" fmla="*/ 9 h 2063"/>
                      <a:gd name="T4" fmla="*/ 4 w 2373"/>
                      <a:gd name="T5" fmla="*/ 9 h 2063"/>
                      <a:gd name="T6" fmla="*/ 4 w 2373"/>
                      <a:gd name="T7" fmla="*/ 9 h 2063"/>
                      <a:gd name="T8" fmla="*/ 4 w 2373"/>
                      <a:gd name="T9" fmla="*/ 9 h 2063"/>
                      <a:gd name="T10" fmla="*/ 4 w 2373"/>
                      <a:gd name="T11" fmla="*/ 9 h 2063"/>
                      <a:gd name="T12" fmla="*/ 4 w 2373"/>
                      <a:gd name="T13" fmla="*/ 9 h 2063"/>
                      <a:gd name="T14" fmla="*/ 5 w 2373"/>
                      <a:gd name="T15" fmla="*/ 9 h 2063"/>
                      <a:gd name="T16" fmla="*/ 5 w 2373"/>
                      <a:gd name="T17" fmla="*/ 9 h 2063"/>
                      <a:gd name="T18" fmla="*/ 5 w 2373"/>
                      <a:gd name="T19" fmla="*/ 9 h 2063"/>
                      <a:gd name="T20" fmla="*/ 6 w 2373"/>
                      <a:gd name="T21" fmla="*/ 9 h 2063"/>
                      <a:gd name="T22" fmla="*/ 7 w 2373"/>
                      <a:gd name="T23" fmla="*/ 8 h 2063"/>
                      <a:gd name="T24" fmla="*/ 7 w 2373"/>
                      <a:gd name="T25" fmla="*/ 8 h 2063"/>
                      <a:gd name="T26" fmla="*/ 8 w 2373"/>
                      <a:gd name="T27" fmla="*/ 8 h 2063"/>
                      <a:gd name="T28" fmla="*/ 9 w 2373"/>
                      <a:gd name="T29" fmla="*/ 7 h 2063"/>
                      <a:gd name="T30" fmla="*/ 9 w 2373"/>
                      <a:gd name="T31" fmla="*/ 7 h 2063"/>
                      <a:gd name="T32" fmla="*/ 10 w 2373"/>
                      <a:gd name="T33" fmla="*/ 6 h 2063"/>
                      <a:gd name="T34" fmla="*/ 10 w 2373"/>
                      <a:gd name="T35" fmla="*/ 6 h 2063"/>
                      <a:gd name="T36" fmla="*/ 10 w 2373"/>
                      <a:gd name="T37" fmla="*/ 6 h 2063"/>
                      <a:gd name="T38" fmla="*/ 11 w 2373"/>
                      <a:gd name="T39" fmla="*/ 5 h 2063"/>
                      <a:gd name="T40" fmla="*/ 11 w 2373"/>
                      <a:gd name="T41" fmla="*/ 5 h 2063"/>
                      <a:gd name="T42" fmla="*/ 11 w 2373"/>
                      <a:gd name="T43" fmla="*/ 4 h 2063"/>
                      <a:gd name="T44" fmla="*/ 12 w 2373"/>
                      <a:gd name="T45" fmla="*/ 3 h 2063"/>
                      <a:gd name="T46" fmla="*/ 12 w 2373"/>
                      <a:gd name="T47" fmla="*/ 3 h 2063"/>
                      <a:gd name="T48" fmla="*/ 12 w 2373"/>
                      <a:gd name="T49" fmla="*/ 2 h 2063"/>
                      <a:gd name="T50" fmla="*/ 12 w 2373"/>
                      <a:gd name="T51" fmla="*/ 2 h 2063"/>
                      <a:gd name="T52" fmla="*/ 12 w 2373"/>
                      <a:gd name="T53" fmla="*/ 1 h 2063"/>
                      <a:gd name="T54" fmla="*/ 12 w 2373"/>
                      <a:gd name="T55" fmla="*/ 1 h 2063"/>
                      <a:gd name="T56" fmla="*/ 12 w 2373"/>
                      <a:gd name="T57" fmla="*/ 0 h 2063"/>
                      <a:gd name="T58" fmla="*/ 12 w 2373"/>
                      <a:gd name="T59" fmla="*/ 0 h 2063"/>
                      <a:gd name="T60" fmla="*/ 11 w 2373"/>
                      <a:gd name="T61" fmla="*/ 0 h 2063"/>
                      <a:gd name="T62" fmla="*/ 11 w 2373"/>
                      <a:gd name="T63" fmla="*/ 0 h 2063"/>
                      <a:gd name="T64" fmla="*/ 10 w 2373"/>
                      <a:gd name="T65" fmla="*/ 0 h 2063"/>
                      <a:gd name="T66" fmla="*/ 9 w 2373"/>
                      <a:gd name="T67" fmla="*/ 0 h 2063"/>
                      <a:gd name="T68" fmla="*/ 9 w 2373"/>
                      <a:gd name="T69" fmla="*/ 0 h 2063"/>
                      <a:gd name="T70" fmla="*/ 8 w 2373"/>
                      <a:gd name="T71" fmla="*/ 0 h 2063"/>
                      <a:gd name="T72" fmla="*/ 7 w 2373"/>
                      <a:gd name="T73" fmla="*/ 0 h 2063"/>
                      <a:gd name="T74" fmla="*/ 6 w 2373"/>
                      <a:gd name="T75" fmla="*/ 0 h 2063"/>
                      <a:gd name="T76" fmla="*/ 5 w 2373"/>
                      <a:gd name="T77" fmla="*/ 0 h 2063"/>
                      <a:gd name="T78" fmla="*/ 5 w 2373"/>
                      <a:gd name="T79" fmla="*/ 0 h 2063"/>
                      <a:gd name="T80" fmla="*/ 4 w 2373"/>
                      <a:gd name="T81" fmla="*/ 0 h 2063"/>
                      <a:gd name="T82" fmla="*/ 3 w 2373"/>
                      <a:gd name="T83" fmla="*/ 0 h 2063"/>
                      <a:gd name="T84" fmla="*/ 3 w 2373"/>
                      <a:gd name="T85" fmla="*/ 0 h 2063"/>
                      <a:gd name="T86" fmla="*/ 2 w 2373"/>
                      <a:gd name="T87" fmla="*/ 0 h 2063"/>
                      <a:gd name="T88" fmla="*/ 1 w 2373"/>
                      <a:gd name="T89" fmla="*/ 1 h 2063"/>
                      <a:gd name="T90" fmla="*/ 1 w 2373"/>
                      <a:gd name="T91" fmla="*/ 1 h 2063"/>
                      <a:gd name="T92" fmla="*/ 0 w 2373"/>
                      <a:gd name="T93" fmla="*/ 1 h 206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373"/>
                      <a:gd name="T142" fmla="*/ 0 h 2063"/>
                      <a:gd name="T143" fmla="*/ 2373 w 2373"/>
                      <a:gd name="T144" fmla="*/ 2063 h 206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373" h="2063">
                        <a:moveTo>
                          <a:pt x="682" y="2063"/>
                        </a:moveTo>
                        <a:lnTo>
                          <a:pt x="688" y="2062"/>
                        </a:lnTo>
                        <a:lnTo>
                          <a:pt x="694" y="2062"/>
                        </a:lnTo>
                        <a:lnTo>
                          <a:pt x="702" y="2061"/>
                        </a:lnTo>
                        <a:lnTo>
                          <a:pt x="712" y="2060"/>
                        </a:lnTo>
                        <a:lnTo>
                          <a:pt x="732" y="2059"/>
                        </a:lnTo>
                        <a:lnTo>
                          <a:pt x="755" y="2058"/>
                        </a:lnTo>
                        <a:lnTo>
                          <a:pt x="778" y="2056"/>
                        </a:lnTo>
                        <a:lnTo>
                          <a:pt x="801" y="2055"/>
                        </a:lnTo>
                        <a:lnTo>
                          <a:pt x="822" y="2053"/>
                        </a:lnTo>
                        <a:lnTo>
                          <a:pt x="832" y="2053"/>
                        </a:lnTo>
                        <a:lnTo>
                          <a:pt x="840" y="2052"/>
                        </a:lnTo>
                        <a:lnTo>
                          <a:pt x="847" y="2052"/>
                        </a:lnTo>
                        <a:lnTo>
                          <a:pt x="853" y="2052"/>
                        </a:lnTo>
                        <a:lnTo>
                          <a:pt x="857" y="2052"/>
                        </a:lnTo>
                        <a:lnTo>
                          <a:pt x="860" y="2053"/>
                        </a:lnTo>
                        <a:lnTo>
                          <a:pt x="865" y="2056"/>
                        </a:lnTo>
                        <a:lnTo>
                          <a:pt x="869" y="2058"/>
                        </a:lnTo>
                        <a:lnTo>
                          <a:pt x="872" y="2059"/>
                        </a:lnTo>
                        <a:lnTo>
                          <a:pt x="877" y="2059"/>
                        </a:lnTo>
                        <a:lnTo>
                          <a:pt x="882" y="2058"/>
                        </a:lnTo>
                        <a:lnTo>
                          <a:pt x="889" y="2057"/>
                        </a:lnTo>
                        <a:lnTo>
                          <a:pt x="898" y="2055"/>
                        </a:lnTo>
                        <a:lnTo>
                          <a:pt x="910" y="2052"/>
                        </a:lnTo>
                        <a:lnTo>
                          <a:pt x="923" y="2047"/>
                        </a:lnTo>
                        <a:lnTo>
                          <a:pt x="941" y="2041"/>
                        </a:lnTo>
                        <a:lnTo>
                          <a:pt x="962" y="2034"/>
                        </a:lnTo>
                        <a:lnTo>
                          <a:pt x="985" y="2026"/>
                        </a:lnTo>
                        <a:lnTo>
                          <a:pt x="1011" y="2016"/>
                        </a:lnTo>
                        <a:lnTo>
                          <a:pt x="1040" y="2007"/>
                        </a:lnTo>
                        <a:lnTo>
                          <a:pt x="1071" y="1996"/>
                        </a:lnTo>
                        <a:lnTo>
                          <a:pt x="1105" y="1984"/>
                        </a:lnTo>
                        <a:lnTo>
                          <a:pt x="1138" y="1971"/>
                        </a:lnTo>
                        <a:lnTo>
                          <a:pt x="1173" y="1959"/>
                        </a:lnTo>
                        <a:lnTo>
                          <a:pt x="1243" y="1932"/>
                        </a:lnTo>
                        <a:lnTo>
                          <a:pt x="1314" y="1903"/>
                        </a:lnTo>
                        <a:lnTo>
                          <a:pt x="1348" y="1887"/>
                        </a:lnTo>
                        <a:lnTo>
                          <a:pt x="1380" y="1872"/>
                        </a:lnTo>
                        <a:lnTo>
                          <a:pt x="1410" y="1857"/>
                        </a:lnTo>
                        <a:lnTo>
                          <a:pt x="1439" y="1841"/>
                        </a:lnTo>
                        <a:lnTo>
                          <a:pt x="1493" y="1809"/>
                        </a:lnTo>
                        <a:lnTo>
                          <a:pt x="1545" y="1773"/>
                        </a:lnTo>
                        <a:lnTo>
                          <a:pt x="1595" y="1737"/>
                        </a:lnTo>
                        <a:lnTo>
                          <a:pt x="1642" y="1699"/>
                        </a:lnTo>
                        <a:lnTo>
                          <a:pt x="1689" y="1661"/>
                        </a:lnTo>
                        <a:lnTo>
                          <a:pt x="1734" y="1621"/>
                        </a:lnTo>
                        <a:lnTo>
                          <a:pt x="1776" y="1582"/>
                        </a:lnTo>
                        <a:lnTo>
                          <a:pt x="1817" y="1542"/>
                        </a:lnTo>
                        <a:lnTo>
                          <a:pt x="1855" y="1504"/>
                        </a:lnTo>
                        <a:lnTo>
                          <a:pt x="1890" y="1468"/>
                        </a:lnTo>
                        <a:lnTo>
                          <a:pt x="1923" y="1432"/>
                        </a:lnTo>
                        <a:lnTo>
                          <a:pt x="1954" y="1395"/>
                        </a:lnTo>
                        <a:lnTo>
                          <a:pt x="1985" y="1357"/>
                        </a:lnTo>
                        <a:lnTo>
                          <a:pt x="2015" y="1316"/>
                        </a:lnTo>
                        <a:lnTo>
                          <a:pt x="2029" y="1293"/>
                        </a:lnTo>
                        <a:lnTo>
                          <a:pt x="2045" y="1271"/>
                        </a:lnTo>
                        <a:lnTo>
                          <a:pt x="2059" y="1246"/>
                        </a:lnTo>
                        <a:lnTo>
                          <a:pt x="2075" y="1221"/>
                        </a:lnTo>
                        <a:lnTo>
                          <a:pt x="2093" y="1196"/>
                        </a:lnTo>
                        <a:lnTo>
                          <a:pt x="2113" y="1170"/>
                        </a:lnTo>
                        <a:lnTo>
                          <a:pt x="2132" y="1141"/>
                        </a:lnTo>
                        <a:lnTo>
                          <a:pt x="2149" y="1113"/>
                        </a:lnTo>
                        <a:lnTo>
                          <a:pt x="2167" y="1081"/>
                        </a:lnTo>
                        <a:lnTo>
                          <a:pt x="2185" y="1049"/>
                        </a:lnTo>
                        <a:lnTo>
                          <a:pt x="2217" y="982"/>
                        </a:lnTo>
                        <a:lnTo>
                          <a:pt x="2247" y="912"/>
                        </a:lnTo>
                        <a:lnTo>
                          <a:pt x="2274" y="842"/>
                        </a:lnTo>
                        <a:lnTo>
                          <a:pt x="2286" y="806"/>
                        </a:lnTo>
                        <a:lnTo>
                          <a:pt x="2297" y="771"/>
                        </a:lnTo>
                        <a:lnTo>
                          <a:pt x="2307" y="736"/>
                        </a:lnTo>
                        <a:lnTo>
                          <a:pt x="2315" y="701"/>
                        </a:lnTo>
                        <a:lnTo>
                          <a:pt x="2323" y="666"/>
                        </a:lnTo>
                        <a:lnTo>
                          <a:pt x="2332" y="630"/>
                        </a:lnTo>
                        <a:lnTo>
                          <a:pt x="2339" y="591"/>
                        </a:lnTo>
                        <a:lnTo>
                          <a:pt x="2346" y="551"/>
                        </a:lnTo>
                        <a:lnTo>
                          <a:pt x="2360" y="471"/>
                        </a:lnTo>
                        <a:lnTo>
                          <a:pt x="2365" y="430"/>
                        </a:lnTo>
                        <a:lnTo>
                          <a:pt x="2369" y="390"/>
                        </a:lnTo>
                        <a:lnTo>
                          <a:pt x="2372" y="350"/>
                        </a:lnTo>
                        <a:lnTo>
                          <a:pt x="2373" y="311"/>
                        </a:lnTo>
                        <a:lnTo>
                          <a:pt x="2373" y="275"/>
                        </a:lnTo>
                        <a:lnTo>
                          <a:pt x="2371" y="240"/>
                        </a:lnTo>
                        <a:lnTo>
                          <a:pt x="2367" y="208"/>
                        </a:lnTo>
                        <a:lnTo>
                          <a:pt x="2361" y="177"/>
                        </a:lnTo>
                        <a:lnTo>
                          <a:pt x="2352" y="150"/>
                        </a:lnTo>
                        <a:lnTo>
                          <a:pt x="2341" y="126"/>
                        </a:lnTo>
                        <a:lnTo>
                          <a:pt x="2328" y="106"/>
                        </a:lnTo>
                        <a:lnTo>
                          <a:pt x="2311" y="88"/>
                        </a:lnTo>
                        <a:lnTo>
                          <a:pt x="2292" y="73"/>
                        </a:lnTo>
                        <a:lnTo>
                          <a:pt x="2273" y="59"/>
                        </a:lnTo>
                        <a:lnTo>
                          <a:pt x="2250" y="48"/>
                        </a:lnTo>
                        <a:lnTo>
                          <a:pt x="2226" y="39"/>
                        </a:lnTo>
                        <a:lnTo>
                          <a:pt x="2200" y="32"/>
                        </a:lnTo>
                        <a:lnTo>
                          <a:pt x="2173" y="26"/>
                        </a:lnTo>
                        <a:lnTo>
                          <a:pt x="2144" y="21"/>
                        </a:lnTo>
                        <a:lnTo>
                          <a:pt x="2114" y="17"/>
                        </a:lnTo>
                        <a:lnTo>
                          <a:pt x="2082" y="14"/>
                        </a:lnTo>
                        <a:lnTo>
                          <a:pt x="2049" y="12"/>
                        </a:lnTo>
                        <a:lnTo>
                          <a:pt x="2015" y="9"/>
                        </a:lnTo>
                        <a:lnTo>
                          <a:pt x="1979" y="7"/>
                        </a:lnTo>
                        <a:lnTo>
                          <a:pt x="1907" y="3"/>
                        </a:lnTo>
                        <a:lnTo>
                          <a:pt x="1867" y="1"/>
                        </a:lnTo>
                        <a:lnTo>
                          <a:pt x="1825" y="0"/>
                        </a:lnTo>
                        <a:lnTo>
                          <a:pt x="1780" y="0"/>
                        </a:lnTo>
                        <a:lnTo>
                          <a:pt x="1734" y="1"/>
                        </a:lnTo>
                        <a:lnTo>
                          <a:pt x="1684" y="2"/>
                        </a:lnTo>
                        <a:lnTo>
                          <a:pt x="1634" y="4"/>
                        </a:lnTo>
                        <a:lnTo>
                          <a:pt x="1531" y="11"/>
                        </a:lnTo>
                        <a:lnTo>
                          <a:pt x="1426" y="17"/>
                        </a:lnTo>
                        <a:lnTo>
                          <a:pt x="1374" y="21"/>
                        </a:lnTo>
                        <a:lnTo>
                          <a:pt x="1324" y="24"/>
                        </a:lnTo>
                        <a:lnTo>
                          <a:pt x="1275" y="28"/>
                        </a:lnTo>
                        <a:lnTo>
                          <a:pt x="1228" y="31"/>
                        </a:lnTo>
                        <a:lnTo>
                          <a:pt x="1183" y="34"/>
                        </a:lnTo>
                        <a:lnTo>
                          <a:pt x="1141" y="36"/>
                        </a:lnTo>
                        <a:lnTo>
                          <a:pt x="1101" y="38"/>
                        </a:lnTo>
                        <a:lnTo>
                          <a:pt x="1063" y="39"/>
                        </a:lnTo>
                        <a:lnTo>
                          <a:pt x="1027" y="41"/>
                        </a:lnTo>
                        <a:lnTo>
                          <a:pt x="993" y="43"/>
                        </a:lnTo>
                        <a:lnTo>
                          <a:pt x="959" y="44"/>
                        </a:lnTo>
                        <a:lnTo>
                          <a:pt x="927" y="45"/>
                        </a:lnTo>
                        <a:lnTo>
                          <a:pt x="864" y="47"/>
                        </a:lnTo>
                        <a:lnTo>
                          <a:pt x="803" y="50"/>
                        </a:lnTo>
                        <a:lnTo>
                          <a:pt x="741" y="54"/>
                        </a:lnTo>
                        <a:lnTo>
                          <a:pt x="709" y="58"/>
                        </a:lnTo>
                        <a:lnTo>
                          <a:pt x="676" y="61"/>
                        </a:lnTo>
                        <a:lnTo>
                          <a:pt x="642" y="65"/>
                        </a:lnTo>
                        <a:lnTo>
                          <a:pt x="607" y="69"/>
                        </a:lnTo>
                        <a:lnTo>
                          <a:pt x="570" y="75"/>
                        </a:lnTo>
                        <a:lnTo>
                          <a:pt x="531" y="82"/>
                        </a:lnTo>
                        <a:lnTo>
                          <a:pt x="491" y="90"/>
                        </a:lnTo>
                        <a:lnTo>
                          <a:pt x="449" y="97"/>
                        </a:lnTo>
                        <a:lnTo>
                          <a:pt x="364" y="117"/>
                        </a:lnTo>
                        <a:lnTo>
                          <a:pt x="279" y="136"/>
                        </a:lnTo>
                        <a:lnTo>
                          <a:pt x="238" y="145"/>
                        </a:lnTo>
                        <a:lnTo>
                          <a:pt x="198" y="156"/>
                        </a:lnTo>
                        <a:lnTo>
                          <a:pt x="158" y="166"/>
                        </a:lnTo>
                        <a:lnTo>
                          <a:pt x="121" y="174"/>
                        </a:lnTo>
                        <a:lnTo>
                          <a:pt x="87" y="183"/>
                        </a:lnTo>
                        <a:lnTo>
                          <a:pt x="55" y="190"/>
                        </a:lnTo>
                        <a:lnTo>
                          <a:pt x="26" y="198"/>
                        </a:lnTo>
                        <a:lnTo>
                          <a:pt x="0" y="203"/>
                        </a:lnTo>
                        <a:lnTo>
                          <a:pt x="682" y="2063"/>
                        </a:lnTo>
                        <a:close/>
                      </a:path>
                    </a:pathLst>
                  </a:custGeom>
                  <a:solidFill>
                    <a:srgbClr val="CC6600"/>
                  </a:solidFill>
                  <a:ln w="9525">
                    <a:noFill/>
                    <a:round/>
                    <a:headEnd/>
                    <a:tailEnd/>
                  </a:ln>
                </p:spPr>
                <p:txBody>
                  <a:bodyPr/>
                  <a:lstStyle/>
                  <a:p>
                    <a:endParaRPr lang="cs-CZ"/>
                  </a:p>
                </p:txBody>
              </p:sp>
              <p:sp>
                <p:nvSpPr>
                  <p:cNvPr id="710" name="Freeform 225">
                    <a:extLst>
                      <a:ext uri="{FF2B5EF4-FFF2-40B4-BE49-F238E27FC236}">
                        <a16:creationId xmlns:a16="http://schemas.microsoft.com/office/drawing/2014/main" id="{3F08F4FD-8B57-4102-BBFA-D870C9990CB7}"/>
                      </a:ext>
                    </a:extLst>
                  </p:cNvPr>
                  <p:cNvSpPr>
                    <a:spLocks/>
                  </p:cNvSpPr>
                  <p:nvPr/>
                </p:nvSpPr>
                <p:spPr bwMode="auto">
                  <a:xfrm>
                    <a:off x="1153" y="2883"/>
                    <a:ext cx="169" cy="138"/>
                  </a:xfrm>
                  <a:custGeom>
                    <a:avLst/>
                    <a:gdLst>
                      <a:gd name="T0" fmla="*/ 3 w 2373"/>
                      <a:gd name="T1" fmla="*/ 9 h 2063"/>
                      <a:gd name="T2" fmla="*/ 4 w 2373"/>
                      <a:gd name="T3" fmla="*/ 9 h 2063"/>
                      <a:gd name="T4" fmla="*/ 4 w 2373"/>
                      <a:gd name="T5" fmla="*/ 9 h 2063"/>
                      <a:gd name="T6" fmla="*/ 4 w 2373"/>
                      <a:gd name="T7" fmla="*/ 9 h 2063"/>
                      <a:gd name="T8" fmla="*/ 4 w 2373"/>
                      <a:gd name="T9" fmla="*/ 9 h 2063"/>
                      <a:gd name="T10" fmla="*/ 4 w 2373"/>
                      <a:gd name="T11" fmla="*/ 9 h 2063"/>
                      <a:gd name="T12" fmla="*/ 4 w 2373"/>
                      <a:gd name="T13" fmla="*/ 9 h 2063"/>
                      <a:gd name="T14" fmla="*/ 5 w 2373"/>
                      <a:gd name="T15" fmla="*/ 9 h 2063"/>
                      <a:gd name="T16" fmla="*/ 5 w 2373"/>
                      <a:gd name="T17" fmla="*/ 9 h 2063"/>
                      <a:gd name="T18" fmla="*/ 5 w 2373"/>
                      <a:gd name="T19" fmla="*/ 9 h 2063"/>
                      <a:gd name="T20" fmla="*/ 6 w 2373"/>
                      <a:gd name="T21" fmla="*/ 9 h 2063"/>
                      <a:gd name="T22" fmla="*/ 7 w 2373"/>
                      <a:gd name="T23" fmla="*/ 8 h 2063"/>
                      <a:gd name="T24" fmla="*/ 7 w 2373"/>
                      <a:gd name="T25" fmla="*/ 8 h 2063"/>
                      <a:gd name="T26" fmla="*/ 8 w 2373"/>
                      <a:gd name="T27" fmla="*/ 8 h 2063"/>
                      <a:gd name="T28" fmla="*/ 9 w 2373"/>
                      <a:gd name="T29" fmla="*/ 7 h 2063"/>
                      <a:gd name="T30" fmla="*/ 9 w 2373"/>
                      <a:gd name="T31" fmla="*/ 7 h 2063"/>
                      <a:gd name="T32" fmla="*/ 10 w 2373"/>
                      <a:gd name="T33" fmla="*/ 6 h 2063"/>
                      <a:gd name="T34" fmla="*/ 10 w 2373"/>
                      <a:gd name="T35" fmla="*/ 6 h 2063"/>
                      <a:gd name="T36" fmla="*/ 10 w 2373"/>
                      <a:gd name="T37" fmla="*/ 6 h 2063"/>
                      <a:gd name="T38" fmla="*/ 11 w 2373"/>
                      <a:gd name="T39" fmla="*/ 5 h 2063"/>
                      <a:gd name="T40" fmla="*/ 11 w 2373"/>
                      <a:gd name="T41" fmla="*/ 5 h 2063"/>
                      <a:gd name="T42" fmla="*/ 11 w 2373"/>
                      <a:gd name="T43" fmla="*/ 4 h 2063"/>
                      <a:gd name="T44" fmla="*/ 12 w 2373"/>
                      <a:gd name="T45" fmla="*/ 3 h 2063"/>
                      <a:gd name="T46" fmla="*/ 12 w 2373"/>
                      <a:gd name="T47" fmla="*/ 3 h 2063"/>
                      <a:gd name="T48" fmla="*/ 12 w 2373"/>
                      <a:gd name="T49" fmla="*/ 2 h 2063"/>
                      <a:gd name="T50" fmla="*/ 12 w 2373"/>
                      <a:gd name="T51" fmla="*/ 2 h 2063"/>
                      <a:gd name="T52" fmla="*/ 12 w 2373"/>
                      <a:gd name="T53" fmla="*/ 1 h 2063"/>
                      <a:gd name="T54" fmla="*/ 12 w 2373"/>
                      <a:gd name="T55" fmla="*/ 1 h 2063"/>
                      <a:gd name="T56" fmla="*/ 12 w 2373"/>
                      <a:gd name="T57" fmla="*/ 0 h 2063"/>
                      <a:gd name="T58" fmla="*/ 12 w 2373"/>
                      <a:gd name="T59" fmla="*/ 0 h 2063"/>
                      <a:gd name="T60" fmla="*/ 11 w 2373"/>
                      <a:gd name="T61" fmla="*/ 0 h 2063"/>
                      <a:gd name="T62" fmla="*/ 11 w 2373"/>
                      <a:gd name="T63" fmla="*/ 0 h 2063"/>
                      <a:gd name="T64" fmla="*/ 10 w 2373"/>
                      <a:gd name="T65" fmla="*/ 0 h 2063"/>
                      <a:gd name="T66" fmla="*/ 9 w 2373"/>
                      <a:gd name="T67" fmla="*/ 0 h 2063"/>
                      <a:gd name="T68" fmla="*/ 9 w 2373"/>
                      <a:gd name="T69" fmla="*/ 0 h 2063"/>
                      <a:gd name="T70" fmla="*/ 8 w 2373"/>
                      <a:gd name="T71" fmla="*/ 0 h 2063"/>
                      <a:gd name="T72" fmla="*/ 7 w 2373"/>
                      <a:gd name="T73" fmla="*/ 0 h 2063"/>
                      <a:gd name="T74" fmla="*/ 6 w 2373"/>
                      <a:gd name="T75" fmla="*/ 0 h 2063"/>
                      <a:gd name="T76" fmla="*/ 5 w 2373"/>
                      <a:gd name="T77" fmla="*/ 0 h 2063"/>
                      <a:gd name="T78" fmla="*/ 5 w 2373"/>
                      <a:gd name="T79" fmla="*/ 0 h 2063"/>
                      <a:gd name="T80" fmla="*/ 4 w 2373"/>
                      <a:gd name="T81" fmla="*/ 0 h 2063"/>
                      <a:gd name="T82" fmla="*/ 3 w 2373"/>
                      <a:gd name="T83" fmla="*/ 0 h 2063"/>
                      <a:gd name="T84" fmla="*/ 3 w 2373"/>
                      <a:gd name="T85" fmla="*/ 0 h 2063"/>
                      <a:gd name="T86" fmla="*/ 2 w 2373"/>
                      <a:gd name="T87" fmla="*/ 0 h 2063"/>
                      <a:gd name="T88" fmla="*/ 1 w 2373"/>
                      <a:gd name="T89" fmla="*/ 1 h 2063"/>
                      <a:gd name="T90" fmla="*/ 1 w 2373"/>
                      <a:gd name="T91" fmla="*/ 1 h 2063"/>
                      <a:gd name="T92" fmla="*/ 0 w 2373"/>
                      <a:gd name="T93" fmla="*/ 1 h 206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373"/>
                      <a:gd name="T142" fmla="*/ 0 h 2063"/>
                      <a:gd name="T143" fmla="*/ 2373 w 2373"/>
                      <a:gd name="T144" fmla="*/ 2063 h 206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373" h="2063">
                        <a:moveTo>
                          <a:pt x="682" y="2063"/>
                        </a:moveTo>
                        <a:lnTo>
                          <a:pt x="688" y="2062"/>
                        </a:lnTo>
                        <a:lnTo>
                          <a:pt x="694" y="2062"/>
                        </a:lnTo>
                        <a:lnTo>
                          <a:pt x="702" y="2061"/>
                        </a:lnTo>
                        <a:lnTo>
                          <a:pt x="712" y="2060"/>
                        </a:lnTo>
                        <a:lnTo>
                          <a:pt x="732" y="2059"/>
                        </a:lnTo>
                        <a:lnTo>
                          <a:pt x="755" y="2058"/>
                        </a:lnTo>
                        <a:lnTo>
                          <a:pt x="778" y="2056"/>
                        </a:lnTo>
                        <a:lnTo>
                          <a:pt x="801" y="2055"/>
                        </a:lnTo>
                        <a:lnTo>
                          <a:pt x="822" y="2053"/>
                        </a:lnTo>
                        <a:lnTo>
                          <a:pt x="832" y="2053"/>
                        </a:lnTo>
                        <a:lnTo>
                          <a:pt x="840" y="2052"/>
                        </a:lnTo>
                        <a:lnTo>
                          <a:pt x="847" y="2052"/>
                        </a:lnTo>
                        <a:lnTo>
                          <a:pt x="853" y="2052"/>
                        </a:lnTo>
                        <a:lnTo>
                          <a:pt x="857" y="2052"/>
                        </a:lnTo>
                        <a:lnTo>
                          <a:pt x="860" y="2053"/>
                        </a:lnTo>
                        <a:lnTo>
                          <a:pt x="865" y="2056"/>
                        </a:lnTo>
                        <a:lnTo>
                          <a:pt x="869" y="2058"/>
                        </a:lnTo>
                        <a:lnTo>
                          <a:pt x="872" y="2059"/>
                        </a:lnTo>
                        <a:lnTo>
                          <a:pt x="877" y="2059"/>
                        </a:lnTo>
                        <a:lnTo>
                          <a:pt x="882" y="2058"/>
                        </a:lnTo>
                        <a:lnTo>
                          <a:pt x="889" y="2057"/>
                        </a:lnTo>
                        <a:lnTo>
                          <a:pt x="898" y="2055"/>
                        </a:lnTo>
                        <a:lnTo>
                          <a:pt x="910" y="2052"/>
                        </a:lnTo>
                        <a:lnTo>
                          <a:pt x="923" y="2047"/>
                        </a:lnTo>
                        <a:lnTo>
                          <a:pt x="941" y="2041"/>
                        </a:lnTo>
                        <a:lnTo>
                          <a:pt x="962" y="2034"/>
                        </a:lnTo>
                        <a:lnTo>
                          <a:pt x="985" y="2026"/>
                        </a:lnTo>
                        <a:lnTo>
                          <a:pt x="1011" y="2016"/>
                        </a:lnTo>
                        <a:lnTo>
                          <a:pt x="1040" y="2007"/>
                        </a:lnTo>
                        <a:lnTo>
                          <a:pt x="1071" y="1996"/>
                        </a:lnTo>
                        <a:lnTo>
                          <a:pt x="1105" y="1984"/>
                        </a:lnTo>
                        <a:lnTo>
                          <a:pt x="1138" y="1971"/>
                        </a:lnTo>
                        <a:lnTo>
                          <a:pt x="1173" y="1959"/>
                        </a:lnTo>
                        <a:lnTo>
                          <a:pt x="1243" y="1932"/>
                        </a:lnTo>
                        <a:lnTo>
                          <a:pt x="1314" y="1903"/>
                        </a:lnTo>
                        <a:lnTo>
                          <a:pt x="1348" y="1887"/>
                        </a:lnTo>
                        <a:lnTo>
                          <a:pt x="1380" y="1872"/>
                        </a:lnTo>
                        <a:lnTo>
                          <a:pt x="1410" y="1857"/>
                        </a:lnTo>
                        <a:lnTo>
                          <a:pt x="1439" y="1841"/>
                        </a:lnTo>
                        <a:lnTo>
                          <a:pt x="1493" y="1809"/>
                        </a:lnTo>
                        <a:lnTo>
                          <a:pt x="1545" y="1773"/>
                        </a:lnTo>
                        <a:lnTo>
                          <a:pt x="1595" y="1737"/>
                        </a:lnTo>
                        <a:lnTo>
                          <a:pt x="1642" y="1699"/>
                        </a:lnTo>
                        <a:lnTo>
                          <a:pt x="1689" y="1661"/>
                        </a:lnTo>
                        <a:lnTo>
                          <a:pt x="1734" y="1621"/>
                        </a:lnTo>
                        <a:lnTo>
                          <a:pt x="1776" y="1582"/>
                        </a:lnTo>
                        <a:lnTo>
                          <a:pt x="1817" y="1542"/>
                        </a:lnTo>
                        <a:lnTo>
                          <a:pt x="1855" y="1504"/>
                        </a:lnTo>
                        <a:lnTo>
                          <a:pt x="1890" y="1468"/>
                        </a:lnTo>
                        <a:lnTo>
                          <a:pt x="1923" y="1432"/>
                        </a:lnTo>
                        <a:lnTo>
                          <a:pt x="1954" y="1395"/>
                        </a:lnTo>
                        <a:lnTo>
                          <a:pt x="1985" y="1357"/>
                        </a:lnTo>
                        <a:lnTo>
                          <a:pt x="2015" y="1316"/>
                        </a:lnTo>
                        <a:lnTo>
                          <a:pt x="2029" y="1293"/>
                        </a:lnTo>
                        <a:lnTo>
                          <a:pt x="2045" y="1271"/>
                        </a:lnTo>
                        <a:lnTo>
                          <a:pt x="2059" y="1246"/>
                        </a:lnTo>
                        <a:lnTo>
                          <a:pt x="2075" y="1221"/>
                        </a:lnTo>
                        <a:lnTo>
                          <a:pt x="2093" y="1196"/>
                        </a:lnTo>
                        <a:lnTo>
                          <a:pt x="2113" y="1170"/>
                        </a:lnTo>
                        <a:lnTo>
                          <a:pt x="2132" y="1141"/>
                        </a:lnTo>
                        <a:lnTo>
                          <a:pt x="2149" y="1113"/>
                        </a:lnTo>
                        <a:lnTo>
                          <a:pt x="2167" y="1081"/>
                        </a:lnTo>
                        <a:lnTo>
                          <a:pt x="2185" y="1049"/>
                        </a:lnTo>
                        <a:lnTo>
                          <a:pt x="2217" y="982"/>
                        </a:lnTo>
                        <a:lnTo>
                          <a:pt x="2247" y="912"/>
                        </a:lnTo>
                        <a:lnTo>
                          <a:pt x="2274" y="842"/>
                        </a:lnTo>
                        <a:lnTo>
                          <a:pt x="2286" y="806"/>
                        </a:lnTo>
                        <a:lnTo>
                          <a:pt x="2297" y="771"/>
                        </a:lnTo>
                        <a:lnTo>
                          <a:pt x="2307" y="736"/>
                        </a:lnTo>
                        <a:lnTo>
                          <a:pt x="2315" y="701"/>
                        </a:lnTo>
                        <a:lnTo>
                          <a:pt x="2323" y="666"/>
                        </a:lnTo>
                        <a:lnTo>
                          <a:pt x="2332" y="630"/>
                        </a:lnTo>
                        <a:lnTo>
                          <a:pt x="2339" y="591"/>
                        </a:lnTo>
                        <a:lnTo>
                          <a:pt x="2346" y="551"/>
                        </a:lnTo>
                        <a:lnTo>
                          <a:pt x="2360" y="471"/>
                        </a:lnTo>
                        <a:lnTo>
                          <a:pt x="2365" y="430"/>
                        </a:lnTo>
                        <a:lnTo>
                          <a:pt x="2369" y="390"/>
                        </a:lnTo>
                        <a:lnTo>
                          <a:pt x="2372" y="350"/>
                        </a:lnTo>
                        <a:lnTo>
                          <a:pt x="2373" y="311"/>
                        </a:lnTo>
                        <a:lnTo>
                          <a:pt x="2373" y="275"/>
                        </a:lnTo>
                        <a:lnTo>
                          <a:pt x="2371" y="240"/>
                        </a:lnTo>
                        <a:lnTo>
                          <a:pt x="2367" y="208"/>
                        </a:lnTo>
                        <a:lnTo>
                          <a:pt x="2361" y="177"/>
                        </a:lnTo>
                        <a:lnTo>
                          <a:pt x="2352" y="150"/>
                        </a:lnTo>
                        <a:lnTo>
                          <a:pt x="2341" y="126"/>
                        </a:lnTo>
                        <a:lnTo>
                          <a:pt x="2328" y="106"/>
                        </a:lnTo>
                        <a:lnTo>
                          <a:pt x="2311" y="88"/>
                        </a:lnTo>
                        <a:lnTo>
                          <a:pt x="2292" y="73"/>
                        </a:lnTo>
                        <a:lnTo>
                          <a:pt x="2273" y="59"/>
                        </a:lnTo>
                        <a:lnTo>
                          <a:pt x="2250" y="48"/>
                        </a:lnTo>
                        <a:lnTo>
                          <a:pt x="2226" y="39"/>
                        </a:lnTo>
                        <a:lnTo>
                          <a:pt x="2200" y="32"/>
                        </a:lnTo>
                        <a:lnTo>
                          <a:pt x="2173" y="26"/>
                        </a:lnTo>
                        <a:lnTo>
                          <a:pt x="2144" y="21"/>
                        </a:lnTo>
                        <a:lnTo>
                          <a:pt x="2114" y="17"/>
                        </a:lnTo>
                        <a:lnTo>
                          <a:pt x="2082" y="14"/>
                        </a:lnTo>
                        <a:lnTo>
                          <a:pt x="2049" y="12"/>
                        </a:lnTo>
                        <a:lnTo>
                          <a:pt x="2015" y="9"/>
                        </a:lnTo>
                        <a:lnTo>
                          <a:pt x="1979" y="7"/>
                        </a:lnTo>
                        <a:lnTo>
                          <a:pt x="1907" y="3"/>
                        </a:lnTo>
                        <a:lnTo>
                          <a:pt x="1867" y="1"/>
                        </a:lnTo>
                        <a:lnTo>
                          <a:pt x="1825" y="0"/>
                        </a:lnTo>
                        <a:lnTo>
                          <a:pt x="1780" y="0"/>
                        </a:lnTo>
                        <a:lnTo>
                          <a:pt x="1734" y="1"/>
                        </a:lnTo>
                        <a:lnTo>
                          <a:pt x="1684" y="2"/>
                        </a:lnTo>
                        <a:lnTo>
                          <a:pt x="1634" y="4"/>
                        </a:lnTo>
                        <a:lnTo>
                          <a:pt x="1531" y="11"/>
                        </a:lnTo>
                        <a:lnTo>
                          <a:pt x="1426" y="17"/>
                        </a:lnTo>
                        <a:lnTo>
                          <a:pt x="1374" y="21"/>
                        </a:lnTo>
                        <a:lnTo>
                          <a:pt x="1324" y="24"/>
                        </a:lnTo>
                        <a:lnTo>
                          <a:pt x="1275" y="28"/>
                        </a:lnTo>
                        <a:lnTo>
                          <a:pt x="1228" y="31"/>
                        </a:lnTo>
                        <a:lnTo>
                          <a:pt x="1183" y="34"/>
                        </a:lnTo>
                        <a:lnTo>
                          <a:pt x="1141" y="36"/>
                        </a:lnTo>
                        <a:lnTo>
                          <a:pt x="1101" y="38"/>
                        </a:lnTo>
                        <a:lnTo>
                          <a:pt x="1063" y="39"/>
                        </a:lnTo>
                        <a:lnTo>
                          <a:pt x="1027" y="41"/>
                        </a:lnTo>
                        <a:lnTo>
                          <a:pt x="993" y="43"/>
                        </a:lnTo>
                        <a:lnTo>
                          <a:pt x="959" y="44"/>
                        </a:lnTo>
                        <a:lnTo>
                          <a:pt x="927" y="45"/>
                        </a:lnTo>
                        <a:lnTo>
                          <a:pt x="864" y="47"/>
                        </a:lnTo>
                        <a:lnTo>
                          <a:pt x="803" y="50"/>
                        </a:lnTo>
                        <a:lnTo>
                          <a:pt x="741" y="54"/>
                        </a:lnTo>
                        <a:lnTo>
                          <a:pt x="709" y="58"/>
                        </a:lnTo>
                        <a:lnTo>
                          <a:pt x="676" y="61"/>
                        </a:lnTo>
                        <a:lnTo>
                          <a:pt x="642" y="65"/>
                        </a:lnTo>
                        <a:lnTo>
                          <a:pt x="607" y="69"/>
                        </a:lnTo>
                        <a:lnTo>
                          <a:pt x="570" y="75"/>
                        </a:lnTo>
                        <a:lnTo>
                          <a:pt x="531" y="82"/>
                        </a:lnTo>
                        <a:lnTo>
                          <a:pt x="491" y="90"/>
                        </a:lnTo>
                        <a:lnTo>
                          <a:pt x="449" y="97"/>
                        </a:lnTo>
                        <a:lnTo>
                          <a:pt x="364" y="117"/>
                        </a:lnTo>
                        <a:lnTo>
                          <a:pt x="279" y="136"/>
                        </a:lnTo>
                        <a:lnTo>
                          <a:pt x="238" y="145"/>
                        </a:lnTo>
                        <a:lnTo>
                          <a:pt x="198" y="156"/>
                        </a:lnTo>
                        <a:lnTo>
                          <a:pt x="158" y="166"/>
                        </a:lnTo>
                        <a:lnTo>
                          <a:pt x="121" y="174"/>
                        </a:lnTo>
                        <a:lnTo>
                          <a:pt x="87" y="183"/>
                        </a:lnTo>
                        <a:lnTo>
                          <a:pt x="55" y="190"/>
                        </a:lnTo>
                        <a:lnTo>
                          <a:pt x="26" y="198"/>
                        </a:lnTo>
                        <a:lnTo>
                          <a:pt x="0" y="203"/>
                        </a:lnTo>
                      </a:path>
                    </a:pathLst>
                  </a:custGeom>
                  <a:noFill/>
                  <a:ln w="1588">
                    <a:solidFill>
                      <a:srgbClr val="000000"/>
                    </a:solidFill>
                    <a:round/>
                    <a:headEnd/>
                    <a:tailEnd/>
                  </a:ln>
                </p:spPr>
                <p:txBody>
                  <a:bodyPr/>
                  <a:lstStyle/>
                  <a:p>
                    <a:endParaRPr lang="cs-CZ"/>
                  </a:p>
                </p:txBody>
              </p:sp>
            </p:grpSp>
          </p:grpSp>
        </p:grpSp>
        <p:grpSp>
          <p:nvGrpSpPr>
            <p:cNvPr id="661" name="Group 239">
              <a:extLst>
                <a:ext uri="{FF2B5EF4-FFF2-40B4-BE49-F238E27FC236}">
                  <a16:creationId xmlns:a16="http://schemas.microsoft.com/office/drawing/2014/main" id="{6010C17D-5C68-4DE5-8C72-0DA373112B8B}"/>
                </a:ext>
              </a:extLst>
            </p:cNvPr>
            <p:cNvGrpSpPr>
              <a:grpSpLocks/>
            </p:cNvGrpSpPr>
            <p:nvPr/>
          </p:nvGrpSpPr>
          <p:grpSpPr bwMode="auto">
            <a:xfrm>
              <a:off x="5442912" y="5162085"/>
              <a:ext cx="409575" cy="438151"/>
              <a:chOff x="2544" y="2715"/>
              <a:chExt cx="266" cy="281"/>
            </a:xfrm>
          </p:grpSpPr>
          <p:sp>
            <p:nvSpPr>
              <p:cNvPr id="701" name="Oval 240">
                <a:extLst>
                  <a:ext uri="{FF2B5EF4-FFF2-40B4-BE49-F238E27FC236}">
                    <a16:creationId xmlns:a16="http://schemas.microsoft.com/office/drawing/2014/main" id="{856F5DC6-A558-418E-AB05-779A77AD75D1}"/>
                  </a:ext>
                </a:extLst>
              </p:cNvPr>
              <p:cNvSpPr>
                <a:spLocks noChangeArrowheads="1"/>
              </p:cNvSpPr>
              <p:nvPr/>
            </p:nvSpPr>
            <p:spPr bwMode="auto">
              <a:xfrm>
                <a:off x="2544" y="2715"/>
                <a:ext cx="266" cy="281"/>
              </a:xfrm>
              <a:prstGeom prst="ellipse">
                <a:avLst/>
              </a:prstGeom>
              <a:solidFill>
                <a:srgbClr val="000000"/>
              </a:solidFill>
              <a:ln w="9525">
                <a:noFill/>
                <a:round/>
                <a:headEnd/>
                <a:tailEnd/>
              </a:ln>
            </p:spPr>
            <p:txBody>
              <a:bodyPr/>
              <a:lstStyle/>
              <a:p>
                <a:endParaRPr lang="en-US"/>
              </a:p>
            </p:txBody>
          </p:sp>
          <p:sp>
            <p:nvSpPr>
              <p:cNvPr id="702" name="Oval 241">
                <a:extLst>
                  <a:ext uri="{FF2B5EF4-FFF2-40B4-BE49-F238E27FC236}">
                    <a16:creationId xmlns:a16="http://schemas.microsoft.com/office/drawing/2014/main" id="{9927CF83-0748-489F-88B8-21B5F0D8E8F1}"/>
                  </a:ext>
                </a:extLst>
              </p:cNvPr>
              <p:cNvSpPr>
                <a:spLocks noChangeArrowheads="1"/>
              </p:cNvSpPr>
              <p:nvPr/>
            </p:nvSpPr>
            <p:spPr bwMode="auto">
              <a:xfrm>
                <a:off x="2554" y="2731"/>
                <a:ext cx="238" cy="254"/>
              </a:xfrm>
              <a:prstGeom prst="ellipse">
                <a:avLst/>
              </a:prstGeom>
              <a:solidFill>
                <a:srgbClr val="FFFFFF"/>
              </a:solidFill>
              <a:ln w="9525">
                <a:noFill/>
                <a:round/>
                <a:headEnd/>
                <a:tailEnd/>
              </a:ln>
            </p:spPr>
            <p:txBody>
              <a:bodyPr/>
              <a:lstStyle/>
              <a:p>
                <a:endParaRPr lang="en-US"/>
              </a:p>
            </p:txBody>
          </p:sp>
          <p:sp>
            <p:nvSpPr>
              <p:cNvPr id="703" name="Freeform 242">
                <a:extLst>
                  <a:ext uri="{FF2B5EF4-FFF2-40B4-BE49-F238E27FC236}">
                    <a16:creationId xmlns:a16="http://schemas.microsoft.com/office/drawing/2014/main" id="{62EF6903-12B6-481B-9D27-CB3D114347E9}"/>
                  </a:ext>
                </a:extLst>
              </p:cNvPr>
              <p:cNvSpPr>
                <a:spLocks/>
              </p:cNvSpPr>
              <p:nvPr/>
            </p:nvSpPr>
            <p:spPr bwMode="auto">
              <a:xfrm rot="462427">
                <a:off x="2609" y="2765"/>
                <a:ext cx="101" cy="145"/>
              </a:xfrm>
              <a:custGeom>
                <a:avLst/>
                <a:gdLst>
                  <a:gd name="T0" fmla="*/ 25 w 406"/>
                  <a:gd name="T1" fmla="*/ 26 h 695"/>
                  <a:gd name="T2" fmla="*/ 9 w 406"/>
                  <a:gd name="T3" fmla="*/ 10 h 695"/>
                  <a:gd name="T4" fmla="*/ 17 w 406"/>
                  <a:gd name="T5" fmla="*/ 8 h 695"/>
                  <a:gd name="T6" fmla="*/ 0 w 406"/>
                  <a:gd name="T7" fmla="*/ 0 h 695"/>
                  <a:gd name="T8" fmla="*/ 0 w 406"/>
                  <a:gd name="T9" fmla="*/ 14 h 695"/>
                  <a:gd name="T10" fmla="*/ 5 w 406"/>
                  <a:gd name="T11" fmla="*/ 9 h 695"/>
                  <a:gd name="T12" fmla="*/ 22 w 406"/>
                  <a:gd name="T13" fmla="*/ 30 h 695"/>
                  <a:gd name="T14" fmla="*/ 25 w 406"/>
                  <a:gd name="T15" fmla="*/ 26 h 695"/>
                  <a:gd name="T16" fmla="*/ 0 60000 65536"/>
                  <a:gd name="T17" fmla="*/ 0 60000 65536"/>
                  <a:gd name="T18" fmla="*/ 0 60000 65536"/>
                  <a:gd name="T19" fmla="*/ 0 60000 65536"/>
                  <a:gd name="T20" fmla="*/ 0 60000 65536"/>
                  <a:gd name="T21" fmla="*/ 0 60000 65536"/>
                  <a:gd name="T22" fmla="*/ 0 60000 65536"/>
                  <a:gd name="T23" fmla="*/ 0 60000 65536"/>
                  <a:gd name="T24" fmla="*/ 0 w 406"/>
                  <a:gd name="T25" fmla="*/ 0 h 695"/>
                  <a:gd name="T26" fmla="*/ 406 w 406"/>
                  <a:gd name="T27" fmla="*/ 695 h 6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6" h="695">
                    <a:moveTo>
                      <a:pt x="406" y="610"/>
                    </a:moveTo>
                    <a:lnTo>
                      <a:pt x="154" y="230"/>
                    </a:lnTo>
                    <a:lnTo>
                      <a:pt x="269" y="176"/>
                    </a:lnTo>
                    <a:lnTo>
                      <a:pt x="0" y="0"/>
                    </a:lnTo>
                    <a:lnTo>
                      <a:pt x="8" y="320"/>
                    </a:lnTo>
                    <a:lnTo>
                      <a:pt x="89" y="206"/>
                    </a:lnTo>
                    <a:lnTo>
                      <a:pt x="358" y="695"/>
                    </a:lnTo>
                    <a:lnTo>
                      <a:pt x="406" y="610"/>
                    </a:lnTo>
                    <a:close/>
                  </a:path>
                </a:pathLst>
              </a:custGeom>
              <a:solidFill>
                <a:srgbClr val="000000"/>
              </a:solidFill>
              <a:ln w="9525">
                <a:noFill/>
                <a:round/>
                <a:headEnd/>
                <a:tailEnd/>
              </a:ln>
            </p:spPr>
            <p:txBody>
              <a:bodyPr/>
              <a:lstStyle/>
              <a:p>
                <a:endParaRPr lang="cs-CZ"/>
              </a:p>
            </p:txBody>
          </p:sp>
        </p:grpSp>
        <p:grpSp>
          <p:nvGrpSpPr>
            <p:cNvPr id="662" name="Group 9">
              <a:extLst>
                <a:ext uri="{FF2B5EF4-FFF2-40B4-BE49-F238E27FC236}">
                  <a16:creationId xmlns:a16="http://schemas.microsoft.com/office/drawing/2014/main" id="{63F9AEC5-DB12-483C-BC25-C193AA8B9DC0}"/>
                </a:ext>
              </a:extLst>
            </p:cNvPr>
            <p:cNvGrpSpPr>
              <a:grpSpLocks/>
            </p:cNvGrpSpPr>
            <p:nvPr/>
          </p:nvGrpSpPr>
          <p:grpSpPr bwMode="auto">
            <a:xfrm>
              <a:off x="5394897" y="5419561"/>
              <a:ext cx="221990" cy="674616"/>
              <a:chOff x="3888" y="411"/>
              <a:chExt cx="445" cy="1211"/>
            </a:xfrm>
          </p:grpSpPr>
          <p:sp>
            <p:nvSpPr>
              <p:cNvPr id="695" name="Freeform 10">
                <a:extLst>
                  <a:ext uri="{FF2B5EF4-FFF2-40B4-BE49-F238E27FC236}">
                    <a16:creationId xmlns:a16="http://schemas.microsoft.com/office/drawing/2014/main" id="{64D3C9C7-5C23-4358-9DEE-F367E5803661}"/>
                  </a:ext>
                </a:extLst>
              </p:cNvPr>
              <p:cNvSpPr>
                <a:spLocks/>
              </p:cNvSpPr>
              <p:nvPr/>
            </p:nvSpPr>
            <p:spPr bwMode="auto">
              <a:xfrm>
                <a:off x="3971" y="411"/>
                <a:ext cx="245" cy="269"/>
              </a:xfrm>
              <a:custGeom>
                <a:avLst/>
                <a:gdLst>
                  <a:gd name="T0" fmla="*/ 31 w 490"/>
                  <a:gd name="T1" fmla="*/ 0 h 538"/>
                  <a:gd name="T2" fmla="*/ 51 w 490"/>
                  <a:gd name="T3" fmla="*/ 0 h 538"/>
                  <a:gd name="T4" fmla="*/ 71 w 490"/>
                  <a:gd name="T5" fmla="*/ 8 h 538"/>
                  <a:gd name="T6" fmla="*/ 83 w 490"/>
                  <a:gd name="T7" fmla="*/ 14 h 538"/>
                  <a:gd name="T8" fmla="*/ 91 w 490"/>
                  <a:gd name="T9" fmla="*/ 39 h 538"/>
                  <a:gd name="T10" fmla="*/ 96 w 490"/>
                  <a:gd name="T11" fmla="*/ 53 h 538"/>
                  <a:gd name="T12" fmla="*/ 116 w 490"/>
                  <a:gd name="T13" fmla="*/ 37 h 538"/>
                  <a:gd name="T14" fmla="*/ 123 w 490"/>
                  <a:gd name="T15" fmla="*/ 39 h 538"/>
                  <a:gd name="T16" fmla="*/ 121 w 490"/>
                  <a:gd name="T17" fmla="*/ 46 h 538"/>
                  <a:gd name="T18" fmla="*/ 96 w 490"/>
                  <a:gd name="T19" fmla="*/ 73 h 538"/>
                  <a:gd name="T20" fmla="*/ 96 w 490"/>
                  <a:gd name="T21" fmla="*/ 92 h 538"/>
                  <a:gd name="T22" fmla="*/ 91 w 490"/>
                  <a:gd name="T23" fmla="*/ 111 h 538"/>
                  <a:gd name="T24" fmla="*/ 83 w 490"/>
                  <a:gd name="T25" fmla="*/ 126 h 538"/>
                  <a:gd name="T26" fmla="*/ 71 w 490"/>
                  <a:gd name="T27" fmla="*/ 135 h 538"/>
                  <a:gd name="T28" fmla="*/ 56 w 490"/>
                  <a:gd name="T29" fmla="*/ 135 h 538"/>
                  <a:gd name="T30" fmla="*/ 35 w 490"/>
                  <a:gd name="T31" fmla="*/ 126 h 538"/>
                  <a:gd name="T32" fmla="*/ 22 w 490"/>
                  <a:gd name="T33" fmla="*/ 110 h 538"/>
                  <a:gd name="T34" fmla="*/ 11 w 490"/>
                  <a:gd name="T35" fmla="*/ 85 h 538"/>
                  <a:gd name="T36" fmla="*/ 2 w 490"/>
                  <a:gd name="T37" fmla="*/ 63 h 538"/>
                  <a:gd name="T38" fmla="*/ 0 w 490"/>
                  <a:gd name="T39" fmla="*/ 33 h 538"/>
                  <a:gd name="T40" fmla="*/ 5 w 490"/>
                  <a:gd name="T41" fmla="*/ 17 h 538"/>
                  <a:gd name="T42" fmla="*/ 12 w 490"/>
                  <a:gd name="T43" fmla="*/ 8 h 538"/>
                  <a:gd name="T44" fmla="*/ 31 w 490"/>
                  <a:gd name="T45" fmla="*/ 0 h 5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90"/>
                  <a:gd name="T70" fmla="*/ 0 h 538"/>
                  <a:gd name="T71" fmla="*/ 490 w 490"/>
                  <a:gd name="T72" fmla="*/ 538 h 5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90" h="538">
                    <a:moveTo>
                      <a:pt x="121" y="0"/>
                    </a:moveTo>
                    <a:lnTo>
                      <a:pt x="202" y="0"/>
                    </a:lnTo>
                    <a:lnTo>
                      <a:pt x="282" y="32"/>
                    </a:lnTo>
                    <a:lnTo>
                      <a:pt x="329" y="59"/>
                    </a:lnTo>
                    <a:lnTo>
                      <a:pt x="362" y="156"/>
                    </a:lnTo>
                    <a:lnTo>
                      <a:pt x="383" y="215"/>
                    </a:lnTo>
                    <a:lnTo>
                      <a:pt x="463" y="150"/>
                    </a:lnTo>
                    <a:lnTo>
                      <a:pt x="490" y="156"/>
                    </a:lnTo>
                    <a:lnTo>
                      <a:pt x="484" y="187"/>
                    </a:lnTo>
                    <a:lnTo>
                      <a:pt x="383" y="292"/>
                    </a:lnTo>
                    <a:lnTo>
                      <a:pt x="383" y="369"/>
                    </a:lnTo>
                    <a:lnTo>
                      <a:pt x="362" y="447"/>
                    </a:lnTo>
                    <a:lnTo>
                      <a:pt x="329" y="506"/>
                    </a:lnTo>
                    <a:lnTo>
                      <a:pt x="282" y="538"/>
                    </a:lnTo>
                    <a:lnTo>
                      <a:pt x="222" y="538"/>
                    </a:lnTo>
                    <a:lnTo>
                      <a:pt x="140" y="506"/>
                    </a:lnTo>
                    <a:lnTo>
                      <a:pt x="87" y="441"/>
                    </a:lnTo>
                    <a:lnTo>
                      <a:pt x="41" y="343"/>
                    </a:lnTo>
                    <a:lnTo>
                      <a:pt x="6" y="252"/>
                    </a:lnTo>
                    <a:lnTo>
                      <a:pt x="0" y="130"/>
                    </a:lnTo>
                    <a:lnTo>
                      <a:pt x="20" y="71"/>
                    </a:lnTo>
                    <a:lnTo>
                      <a:pt x="47" y="32"/>
                    </a:lnTo>
                    <a:lnTo>
                      <a:pt x="121" y="0"/>
                    </a:lnTo>
                    <a:close/>
                  </a:path>
                </a:pathLst>
              </a:custGeom>
              <a:solidFill>
                <a:srgbClr val="000000"/>
              </a:solidFill>
              <a:ln w="9525">
                <a:noFill/>
                <a:round/>
                <a:headEnd/>
                <a:tailEnd/>
              </a:ln>
            </p:spPr>
            <p:txBody>
              <a:bodyPr/>
              <a:lstStyle/>
              <a:p>
                <a:endParaRPr lang="cs-CZ"/>
              </a:p>
            </p:txBody>
          </p:sp>
          <p:sp>
            <p:nvSpPr>
              <p:cNvPr id="696" name="Freeform 11">
                <a:extLst>
                  <a:ext uri="{FF2B5EF4-FFF2-40B4-BE49-F238E27FC236}">
                    <a16:creationId xmlns:a16="http://schemas.microsoft.com/office/drawing/2014/main" id="{4DA15E33-E12D-478F-B8C8-1E923B248EBE}"/>
                  </a:ext>
                </a:extLst>
              </p:cNvPr>
              <p:cNvSpPr>
                <a:spLocks/>
              </p:cNvSpPr>
              <p:nvPr/>
            </p:nvSpPr>
            <p:spPr bwMode="auto">
              <a:xfrm>
                <a:off x="4022" y="714"/>
                <a:ext cx="173" cy="464"/>
              </a:xfrm>
              <a:custGeom>
                <a:avLst/>
                <a:gdLst>
                  <a:gd name="T0" fmla="*/ 11 w 347"/>
                  <a:gd name="T1" fmla="*/ 8 h 929"/>
                  <a:gd name="T2" fmla="*/ 25 w 347"/>
                  <a:gd name="T3" fmla="*/ 0 h 929"/>
                  <a:gd name="T4" fmla="*/ 45 w 347"/>
                  <a:gd name="T5" fmla="*/ 0 h 929"/>
                  <a:gd name="T6" fmla="*/ 60 w 347"/>
                  <a:gd name="T7" fmla="*/ 5 h 929"/>
                  <a:gd name="T8" fmla="*/ 70 w 347"/>
                  <a:gd name="T9" fmla="*/ 22 h 929"/>
                  <a:gd name="T10" fmla="*/ 80 w 347"/>
                  <a:gd name="T11" fmla="*/ 51 h 929"/>
                  <a:gd name="T12" fmla="*/ 85 w 347"/>
                  <a:gd name="T13" fmla="*/ 83 h 929"/>
                  <a:gd name="T14" fmla="*/ 86 w 347"/>
                  <a:gd name="T15" fmla="*/ 121 h 929"/>
                  <a:gd name="T16" fmla="*/ 86 w 347"/>
                  <a:gd name="T17" fmla="*/ 165 h 929"/>
                  <a:gd name="T18" fmla="*/ 80 w 347"/>
                  <a:gd name="T19" fmla="*/ 200 h 929"/>
                  <a:gd name="T20" fmla="*/ 70 w 347"/>
                  <a:gd name="T21" fmla="*/ 219 h 929"/>
                  <a:gd name="T22" fmla="*/ 46 w 347"/>
                  <a:gd name="T23" fmla="*/ 232 h 929"/>
                  <a:gd name="T24" fmla="*/ 35 w 347"/>
                  <a:gd name="T25" fmla="*/ 229 h 929"/>
                  <a:gd name="T26" fmla="*/ 20 w 347"/>
                  <a:gd name="T27" fmla="*/ 214 h 929"/>
                  <a:gd name="T28" fmla="*/ 15 w 347"/>
                  <a:gd name="T29" fmla="*/ 193 h 929"/>
                  <a:gd name="T30" fmla="*/ 10 w 347"/>
                  <a:gd name="T31" fmla="*/ 155 h 929"/>
                  <a:gd name="T32" fmla="*/ 15 w 347"/>
                  <a:gd name="T33" fmla="*/ 128 h 929"/>
                  <a:gd name="T34" fmla="*/ 15 w 347"/>
                  <a:gd name="T35" fmla="*/ 99 h 929"/>
                  <a:gd name="T36" fmla="*/ 6 w 347"/>
                  <a:gd name="T37" fmla="*/ 80 h 929"/>
                  <a:gd name="T38" fmla="*/ 0 w 347"/>
                  <a:gd name="T39" fmla="*/ 54 h 929"/>
                  <a:gd name="T40" fmla="*/ 0 w 347"/>
                  <a:gd name="T41" fmla="*/ 27 h 929"/>
                  <a:gd name="T42" fmla="*/ 11 w 347"/>
                  <a:gd name="T43" fmla="*/ 8 h 92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47"/>
                  <a:gd name="T67" fmla="*/ 0 h 929"/>
                  <a:gd name="T68" fmla="*/ 347 w 347"/>
                  <a:gd name="T69" fmla="*/ 929 h 92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47" h="929">
                    <a:moveTo>
                      <a:pt x="47" y="32"/>
                    </a:moveTo>
                    <a:lnTo>
                      <a:pt x="100" y="0"/>
                    </a:lnTo>
                    <a:lnTo>
                      <a:pt x="180" y="0"/>
                    </a:lnTo>
                    <a:lnTo>
                      <a:pt x="240" y="20"/>
                    </a:lnTo>
                    <a:lnTo>
                      <a:pt x="281" y="89"/>
                    </a:lnTo>
                    <a:lnTo>
                      <a:pt x="320" y="206"/>
                    </a:lnTo>
                    <a:lnTo>
                      <a:pt x="341" y="334"/>
                    </a:lnTo>
                    <a:lnTo>
                      <a:pt x="347" y="486"/>
                    </a:lnTo>
                    <a:lnTo>
                      <a:pt x="347" y="660"/>
                    </a:lnTo>
                    <a:lnTo>
                      <a:pt x="320" y="800"/>
                    </a:lnTo>
                    <a:lnTo>
                      <a:pt x="281" y="877"/>
                    </a:lnTo>
                    <a:lnTo>
                      <a:pt x="187" y="929"/>
                    </a:lnTo>
                    <a:lnTo>
                      <a:pt x="140" y="917"/>
                    </a:lnTo>
                    <a:lnTo>
                      <a:pt x="80" y="858"/>
                    </a:lnTo>
                    <a:lnTo>
                      <a:pt x="60" y="775"/>
                    </a:lnTo>
                    <a:lnTo>
                      <a:pt x="41" y="621"/>
                    </a:lnTo>
                    <a:lnTo>
                      <a:pt x="60" y="512"/>
                    </a:lnTo>
                    <a:lnTo>
                      <a:pt x="60" y="397"/>
                    </a:lnTo>
                    <a:lnTo>
                      <a:pt x="27" y="320"/>
                    </a:lnTo>
                    <a:lnTo>
                      <a:pt x="0" y="218"/>
                    </a:lnTo>
                    <a:lnTo>
                      <a:pt x="0" y="109"/>
                    </a:lnTo>
                    <a:lnTo>
                      <a:pt x="47" y="32"/>
                    </a:lnTo>
                    <a:close/>
                  </a:path>
                </a:pathLst>
              </a:custGeom>
              <a:solidFill>
                <a:srgbClr val="000000"/>
              </a:solidFill>
              <a:ln w="9525">
                <a:noFill/>
                <a:round/>
                <a:headEnd/>
                <a:tailEnd/>
              </a:ln>
            </p:spPr>
            <p:txBody>
              <a:bodyPr/>
              <a:lstStyle/>
              <a:p>
                <a:endParaRPr lang="cs-CZ"/>
              </a:p>
            </p:txBody>
          </p:sp>
          <p:sp>
            <p:nvSpPr>
              <p:cNvPr id="697" name="Freeform 12">
                <a:extLst>
                  <a:ext uri="{FF2B5EF4-FFF2-40B4-BE49-F238E27FC236}">
                    <a16:creationId xmlns:a16="http://schemas.microsoft.com/office/drawing/2014/main" id="{0BEE4A6B-FF8E-473E-9886-B271952AAA12}"/>
                  </a:ext>
                </a:extLst>
              </p:cNvPr>
              <p:cNvSpPr>
                <a:spLocks/>
              </p:cNvSpPr>
              <p:nvPr/>
            </p:nvSpPr>
            <p:spPr bwMode="auto">
              <a:xfrm>
                <a:off x="4103" y="731"/>
                <a:ext cx="230" cy="459"/>
              </a:xfrm>
              <a:custGeom>
                <a:avLst/>
                <a:gdLst>
                  <a:gd name="T0" fmla="*/ 14 w 460"/>
                  <a:gd name="T1" fmla="*/ 0 h 918"/>
                  <a:gd name="T2" fmla="*/ 51 w 460"/>
                  <a:gd name="T3" fmla="*/ 8 h 918"/>
                  <a:gd name="T4" fmla="*/ 79 w 460"/>
                  <a:gd name="T5" fmla="*/ 28 h 918"/>
                  <a:gd name="T6" fmla="*/ 100 w 460"/>
                  <a:gd name="T7" fmla="*/ 59 h 918"/>
                  <a:gd name="T8" fmla="*/ 114 w 460"/>
                  <a:gd name="T9" fmla="*/ 90 h 918"/>
                  <a:gd name="T10" fmla="*/ 115 w 460"/>
                  <a:gd name="T11" fmla="*/ 123 h 918"/>
                  <a:gd name="T12" fmla="*/ 105 w 460"/>
                  <a:gd name="T13" fmla="*/ 146 h 918"/>
                  <a:gd name="T14" fmla="*/ 80 w 460"/>
                  <a:gd name="T15" fmla="*/ 161 h 918"/>
                  <a:gd name="T16" fmla="*/ 60 w 460"/>
                  <a:gd name="T17" fmla="*/ 171 h 918"/>
                  <a:gd name="T18" fmla="*/ 60 w 460"/>
                  <a:gd name="T19" fmla="*/ 180 h 918"/>
                  <a:gd name="T20" fmla="*/ 74 w 460"/>
                  <a:gd name="T21" fmla="*/ 191 h 918"/>
                  <a:gd name="T22" fmla="*/ 80 w 460"/>
                  <a:gd name="T23" fmla="*/ 215 h 918"/>
                  <a:gd name="T24" fmla="*/ 74 w 460"/>
                  <a:gd name="T25" fmla="*/ 230 h 918"/>
                  <a:gd name="T26" fmla="*/ 65 w 460"/>
                  <a:gd name="T27" fmla="*/ 223 h 918"/>
                  <a:gd name="T28" fmla="*/ 65 w 460"/>
                  <a:gd name="T29" fmla="*/ 211 h 918"/>
                  <a:gd name="T30" fmla="*/ 58 w 460"/>
                  <a:gd name="T31" fmla="*/ 191 h 918"/>
                  <a:gd name="T32" fmla="*/ 49 w 460"/>
                  <a:gd name="T33" fmla="*/ 180 h 918"/>
                  <a:gd name="T34" fmla="*/ 45 w 460"/>
                  <a:gd name="T35" fmla="*/ 166 h 918"/>
                  <a:gd name="T36" fmla="*/ 60 w 460"/>
                  <a:gd name="T37" fmla="*/ 156 h 918"/>
                  <a:gd name="T38" fmla="*/ 89 w 460"/>
                  <a:gd name="T39" fmla="*/ 137 h 918"/>
                  <a:gd name="T40" fmla="*/ 100 w 460"/>
                  <a:gd name="T41" fmla="*/ 119 h 918"/>
                  <a:gd name="T42" fmla="*/ 100 w 460"/>
                  <a:gd name="T43" fmla="*/ 100 h 918"/>
                  <a:gd name="T44" fmla="*/ 85 w 460"/>
                  <a:gd name="T45" fmla="*/ 71 h 918"/>
                  <a:gd name="T46" fmla="*/ 60 w 460"/>
                  <a:gd name="T47" fmla="*/ 45 h 918"/>
                  <a:gd name="T48" fmla="*/ 45 w 460"/>
                  <a:gd name="T49" fmla="*/ 32 h 918"/>
                  <a:gd name="T50" fmla="*/ 24 w 460"/>
                  <a:gd name="T51" fmla="*/ 28 h 918"/>
                  <a:gd name="T52" fmla="*/ 0 w 460"/>
                  <a:gd name="T53" fmla="*/ 21 h 918"/>
                  <a:gd name="T54" fmla="*/ 14 w 460"/>
                  <a:gd name="T55" fmla="*/ 0 h 91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60"/>
                  <a:gd name="T85" fmla="*/ 0 h 918"/>
                  <a:gd name="T86" fmla="*/ 460 w 460"/>
                  <a:gd name="T87" fmla="*/ 918 h 91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60" h="918">
                    <a:moveTo>
                      <a:pt x="53" y="0"/>
                    </a:moveTo>
                    <a:lnTo>
                      <a:pt x="201" y="32"/>
                    </a:lnTo>
                    <a:lnTo>
                      <a:pt x="314" y="109"/>
                    </a:lnTo>
                    <a:lnTo>
                      <a:pt x="400" y="237"/>
                    </a:lnTo>
                    <a:lnTo>
                      <a:pt x="454" y="359"/>
                    </a:lnTo>
                    <a:lnTo>
                      <a:pt x="460" y="494"/>
                    </a:lnTo>
                    <a:lnTo>
                      <a:pt x="419" y="584"/>
                    </a:lnTo>
                    <a:lnTo>
                      <a:pt x="320" y="642"/>
                    </a:lnTo>
                    <a:lnTo>
                      <a:pt x="240" y="681"/>
                    </a:lnTo>
                    <a:lnTo>
                      <a:pt x="240" y="719"/>
                    </a:lnTo>
                    <a:lnTo>
                      <a:pt x="293" y="764"/>
                    </a:lnTo>
                    <a:lnTo>
                      <a:pt x="320" y="860"/>
                    </a:lnTo>
                    <a:lnTo>
                      <a:pt x="293" y="918"/>
                    </a:lnTo>
                    <a:lnTo>
                      <a:pt x="259" y="892"/>
                    </a:lnTo>
                    <a:lnTo>
                      <a:pt x="259" y="841"/>
                    </a:lnTo>
                    <a:lnTo>
                      <a:pt x="234" y="764"/>
                    </a:lnTo>
                    <a:lnTo>
                      <a:pt x="193" y="719"/>
                    </a:lnTo>
                    <a:lnTo>
                      <a:pt x="179" y="661"/>
                    </a:lnTo>
                    <a:lnTo>
                      <a:pt x="240" y="622"/>
                    </a:lnTo>
                    <a:lnTo>
                      <a:pt x="353" y="545"/>
                    </a:lnTo>
                    <a:lnTo>
                      <a:pt x="400" y="476"/>
                    </a:lnTo>
                    <a:lnTo>
                      <a:pt x="400" y="399"/>
                    </a:lnTo>
                    <a:lnTo>
                      <a:pt x="339" y="282"/>
                    </a:lnTo>
                    <a:lnTo>
                      <a:pt x="240" y="180"/>
                    </a:lnTo>
                    <a:lnTo>
                      <a:pt x="179" y="128"/>
                    </a:lnTo>
                    <a:lnTo>
                      <a:pt x="93" y="109"/>
                    </a:lnTo>
                    <a:lnTo>
                      <a:pt x="0" y="83"/>
                    </a:lnTo>
                    <a:lnTo>
                      <a:pt x="53" y="0"/>
                    </a:lnTo>
                    <a:close/>
                  </a:path>
                </a:pathLst>
              </a:custGeom>
              <a:solidFill>
                <a:srgbClr val="000000"/>
              </a:solidFill>
              <a:ln w="9525">
                <a:noFill/>
                <a:round/>
                <a:headEnd/>
                <a:tailEnd/>
              </a:ln>
            </p:spPr>
            <p:txBody>
              <a:bodyPr/>
              <a:lstStyle/>
              <a:p>
                <a:endParaRPr lang="cs-CZ"/>
              </a:p>
            </p:txBody>
          </p:sp>
          <p:sp>
            <p:nvSpPr>
              <p:cNvPr id="698" name="Freeform 13">
                <a:extLst>
                  <a:ext uri="{FF2B5EF4-FFF2-40B4-BE49-F238E27FC236}">
                    <a16:creationId xmlns:a16="http://schemas.microsoft.com/office/drawing/2014/main" id="{50F3D0A4-1FB9-4797-8883-C8FC0FDE72C4}"/>
                  </a:ext>
                </a:extLst>
              </p:cNvPr>
              <p:cNvSpPr>
                <a:spLocks/>
              </p:cNvSpPr>
              <p:nvPr/>
            </p:nvSpPr>
            <p:spPr bwMode="auto">
              <a:xfrm>
                <a:off x="3888" y="729"/>
                <a:ext cx="170" cy="431"/>
              </a:xfrm>
              <a:custGeom>
                <a:avLst/>
                <a:gdLst>
                  <a:gd name="T0" fmla="*/ 53 w 341"/>
                  <a:gd name="T1" fmla="*/ 10 h 861"/>
                  <a:gd name="T2" fmla="*/ 70 w 341"/>
                  <a:gd name="T3" fmla="*/ 0 h 861"/>
                  <a:gd name="T4" fmla="*/ 85 w 341"/>
                  <a:gd name="T5" fmla="*/ 2 h 861"/>
                  <a:gd name="T6" fmla="*/ 83 w 341"/>
                  <a:gd name="T7" fmla="*/ 20 h 861"/>
                  <a:gd name="T8" fmla="*/ 73 w 341"/>
                  <a:gd name="T9" fmla="*/ 29 h 861"/>
                  <a:gd name="T10" fmla="*/ 58 w 341"/>
                  <a:gd name="T11" fmla="*/ 37 h 861"/>
                  <a:gd name="T12" fmla="*/ 40 w 341"/>
                  <a:gd name="T13" fmla="*/ 58 h 861"/>
                  <a:gd name="T14" fmla="*/ 20 w 341"/>
                  <a:gd name="T15" fmla="*/ 87 h 861"/>
                  <a:gd name="T16" fmla="*/ 15 w 341"/>
                  <a:gd name="T17" fmla="*/ 111 h 861"/>
                  <a:gd name="T18" fmla="*/ 18 w 341"/>
                  <a:gd name="T19" fmla="*/ 126 h 861"/>
                  <a:gd name="T20" fmla="*/ 23 w 341"/>
                  <a:gd name="T21" fmla="*/ 134 h 861"/>
                  <a:gd name="T22" fmla="*/ 45 w 341"/>
                  <a:gd name="T23" fmla="*/ 143 h 861"/>
                  <a:gd name="T24" fmla="*/ 65 w 341"/>
                  <a:gd name="T25" fmla="*/ 150 h 861"/>
                  <a:gd name="T26" fmla="*/ 73 w 341"/>
                  <a:gd name="T27" fmla="*/ 158 h 861"/>
                  <a:gd name="T28" fmla="*/ 75 w 341"/>
                  <a:gd name="T29" fmla="*/ 164 h 861"/>
                  <a:gd name="T30" fmla="*/ 63 w 341"/>
                  <a:gd name="T31" fmla="*/ 177 h 861"/>
                  <a:gd name="T32" fmla="*/ 58 w 341"/>
                  <a:gd name="T33" fmla="*/ 193 h 861"/>
                  <a:gd name="T34" fmla="*/ 53 w 341"/>
                  <a:gd name="T35" fmla="*/ 216 h 861"/>
                  <a:gd name="T36" fmla="*/ 43 w 341"/>
                  <a:gd name="T37" fmla="*/ 212 h 861"/>
                  <a:gd name="T38" fmla="*/ 43 w 341"/>
                  <a:gd name="T39" fmla="*/ 196 h 861"/>
                  <a:gd name="T40" fmla="*/ 48 w 341"/>
                  <a:gd name="T41" fmla="*/ 172 h 861"/>
                  <a:gd name="T42" fmla="*/ 58 w 341"/>
                  <a:gd name="T43" fmla="*/ 163 h 861"/>
                  <a:gd name="T44" fmla="*/ 40 w 341"/>
                  <a:gd name="T45" fmla="*/ 153 h 861"/>
                  <a:gd name="T46" fmla="*/ 18 w 341"/>
                  <a:gd name="T47" fmla="*/ 143 h 861"/>
                  <a:gd name="T48" fmla="*/ 0 w 341"/>
                  <a:gd name="T49" fmla="*/ 129 h 861"/>
                  <a:gd name="T50" fmla="*/ 0 w 341"/>
                  <a:gd name="T51" fmla="*/ 111 h 861"/>
                  <a:gd name="T52" fmla="*/ 5 w 341"/>
                  <a:gd name="T53" fmla="*/ 81 h 861"/>
                  <a:gd name="T54" fmla="*/ 20 w 341"/>
                  <a:gd name="T55" fmla="*/ 52 h 861"/>
                  <a:gd name="T56" fmla="*/ 38 w 341"/>
                  <a:gd name="T57" fmla="*/ 27 h 861"/>
                  <a:gd name="T58" fmla="*/ 53 w 341"/>
                  <a:gd name="T59" fmla="*/ 10 h 86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41"/>
                  <a:gd name="T91" fmla="*/ 0 h 861"/>
                  <a:gd name="T92" fmla="*/ 341 w 341"/>
                  <a:gd name="T93" fmla="*/ 861 h 86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41" h="861">
                    <a:moveTo>
                      <a:pt x="214" y="39"/>
                    </a:moveTo>
                    <a:lnTo>
                      <a:pt x="281" y="0"/>
                    </a:lnTo>
                    <a:lnTo>
                      <a:pt x="341" y="6"/>
                    </a:lnTo>
                    <a:lnTo>
                      <a:pt x="335" y="77"/>
                    </a:lnTo>
                    <a:lnTo>
                      <a:pt x="294" y="116"/>
                    </a:lnTo>
                    <a:lnTo>
                      <a:pt x="234" y="148"/>
                    </a:lnTo>
                    <a:lnTo>
                      <a:pt x="160" y="231"/>
                    </a:lnTo>
                    <a:lnTo>
                      <a:pt x="80" y="347"/>
                    </a:lnTo>
                    <a:lnTo>
                      <a:pt x="60" y="443"/>
                    </a:lnTo>
                    <a:lnTo>
                      <a:pt x="74" y="501"/>
                    </a:lnTo>
                    <a:lnTo>
                      <a:pt x="94" y="534"/>
                    </a:lnTo>
                    <a:lnTo>
                      <a:pt x="181" y="572"/>
                    </a:lnTo>
                    <a:lnTo>
                      <a:pt x="261" y="597"/>
                    </a:lnTo>
                    <a:lnTo>
                      <a:pt x="294" y="630"/>
                    </a:lnTo>
                    <a:lnTo>
                      <a:pt x="300" y="656"/>
                    </a:lnTo>
                    <a:lnTo>
                      <a:pt x="253" y="707"/>
                    </a:lnTo>
                    <a:lnTo>
                      <a:pt x="234" y="771"/>
                    </a:lnTo>
                    <a:lnTo>
                      <a:pt x="214" y="861"/>
                    </a:lnTo>
                    <a:lnTo>
                      <a:pt x="173" y="848"/>
                    </a:lnTo>
                    <a:lnTo>
                      <a:pt x="173" y="784"/>
                    </a:lnTo>
                    <a:lnTo>
                      <a:pt x="195" y="688"/>
                    </a:lnTo>
                    <a:lnTo>
                      <a:pt x="234" y="649"/>
                    </a:lnTo>
                    <a:lnTo>
                      <a:pt x="160" y="611"/>
                    </a:lnTo>
                    <a:lnTo>
                      <a:pt x="74" y="572"/>
                    </a:lnTo>
                    <a:lnTo>
                      <a:pt x="0" y="514"/>
                    </a:lnTo>
                    <a:lnTo>
                      <a:pt x="0" y="443"/>
                    </a:lnTo>
                    <a:lnTo>
                      <a:pt x="20" y="321"/>
                    </a:lnTo>
                    <a:lnTo>
                      <a:pt x="80" y="205"/>
                    </a:lnTo>
                    <a:lnTo>
                      <a:pt x="154" y="108"/>
                    </a:lnTo>
                    <a:lnTo>
                      <a:pt x="214" y="39"/>
                    </a:lnTo>
                    <a:close/>
                  </a:path>
                </a:pathLst>
              </a:custGeom>
              <a:solidFill>
                <a:srgbClr val="000000"/>
              </a:solidFill>
              <a:ln w="9525">
                <a:noFill/>
                <a:round/>
                <a:headEnd/>
                <a:tailEnd/>
              </a:ln>
            </p:spPr>
            <p:txBody>
              <a:bodyPr/>
              <a:lstStyle/>
              <a:p>
                <a:endParaRPr lang="cs-CZ"/>
              </a:p>
            </p:txBody>
          </p:sp>
          <p:sp>
            <p:nvSpPr>
              <p:cNvPr id="699" name="Freeform 14">
                <a:extLst>
                  <a:ext uri="{FF2B5EF4-FFF2-40B4-BE49-F238E27FC236}">
                    <a16:creationId xmlns:a16="http://schemas.microsoft.com/office/drawing/2014/main" id="{05701D9D-E1AB-40A6-BBB6-B79E03FD6C08}"/>
                  </a:ext>
                </a:extLst>
              </p:cNvPr>
              <p:cNvSpPr>
                <a:spLocks/>
              </p:cNvSpPr>
              <p:nvPr/>
            </p:nvSpPr>
            <p:spPr bwMode="auto">
              <a:xfrm>
                <a:off x="4117" y="1108"/>
                <a:ext cx="202" cy="514"/>
              </a:xfrm>
              <a:custGeom>
                <a:avLst/>
                <a:gdLst>
                  <a:gd name="T0" fmla="*/ 7 w 402"/>
                  <a:gd name="T1" fmla="*/ 0 h 1028"/>
                  <a:gd name="T2" fmla="*/ 30 w 402"/>
                  <a:gd name="T3" fmla="*/ 9 h 1028"/>
                  <a:gd name="T4" fmla="*/ 42 w 402"/>
                  <a:gd name="T5" fmla="*/ 33 h 1028"/>
                  <a:gd name="T6" fmla="*/ 46 w 402"/>
                  <a:gd name="T7" fmla="*/ 76 h 1028"/>
                  <a:gd name="T8" fmla="*/ 42 w 402"/>
                  <a:gd name="T9" fmla="*/ 148 h 1028"/>
                  <a:gd name="T10" fmla="*/ 32 w 402"/>
                  <a:gd name="T11" fmla="*/ 204 h 1028"/>
                  <a:gd name="T12" fmla="*/ 27 w 402"/>
                  <a:gd name="T13" fmla="*/ 228 h 1028"/>
                  <a:gd name="T14" fmla="*/ 37 w 402"/>
                  <a:gd name="T15" fmla="*/ 233 h 1028"/>
                  <a:gd name="T16" fmla="*/ 57 w 402"/>
                  <a:gd name="T17" fmla="*/ 214 h 1028"/>
                  <a:gd name="T18" fmla="*/ 81 w 402"/>
                  <a:gd name="T19" fmla="*/ 199 h 1028"/>
                  <a:gd name="T20" fmla="*/ 88 w 402"/>
                  <a:gd name="T21" fmla="*/ 201 h 1028"/>
                  <a:gd name="T22" fmla="*/ 102 w 402"/>
                  <a:gd name="T23" fmla="*/ 210 h 1028"/>
                  <a:gd name="T24" fmla="*/ 102 w 402"/>
                  <a:gd name="T25" fmla="*/ 215 h 1028"/>
                  <a:gd name="T26" fmla="*/ 73 w 402"/>
                  <a:gd name="T27" fmla="*/ 228 h 1028"/>
                  <a:gd name="T28" fmla="*/ 42 w 402"/>
                  <a:gd name="T29" fmla="*/ 244 h 1028"/>
                  <a:gd name="T30" fmla="*/ 17 w 402"/>
                  <a:gd name="T31" fmla="*/ 257 h 1028"/>
                  <a:gd name="T32" fmla="*/ 5 w 402"/>
                  <a:gd name="T33" fmla="*/ 254 h 1028"/>
                  <a:gd name="T34" fmla="*/ 5 w 402"/>
                  <a:gd name="T35" fmla="*/ 239 h 1028"/>
                  <a:gd name="T36" fmla="*/ 15 w 402"/>
                  <a:gd name="T37" fmla="*/ 218 h 1028"/>
                  <a:gd name="T38" fmla="*/ 22 w 402"/>
                  <a:gd name="T39" fmla="*/ 175 h 1028"/>
                  <a:gd name="T40" fmla="*/ 27 w 402"/>
                  <a:gd name="T41" fmla="*/ 124 h 1028"/>
                  <a:gd name="T42" fmla="*/ 30 w 402"/>
                  <a:gd name="T43" fmla="*/ 67 h 1028"/>
                  <a:gd name="T44" fmla="*/ 17 w 402"/>
                  <a:gd name="T45" fmla="*/ 32 h 1028"/>
                  <a:gd name="T46" fmla="*/ 0 w 402"/>
                  <a:gd name="T47" fmla="*/ 17 h 1028"/>
                  <a:gd name="T48" fmla="*/ 7 w 402"/>
                  <a:gd name="T49" fmla="*/ 0 h 10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2"/>
                  <a:gd name="T76" fmla="*/ 0 h 1028"/>
                  <a:gd name="T77" fmla="*/ 402 w 402"/>
                  <a:gd name="T78" fmla="*/ 1028 h 10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2" h="1028">
                    <a:moveTo>
                      <a:pt x="27" y="0"/>
                    </a:moveTo>
                    <a:lnTo>
                      <a:pt x="120" y="38"/>
                    </a:lnTo>
                    <a:lnTo>
                      <a:pt x="167" y="135"/>
                    </a:lnTo>
                    <a:lnTo>
                      <a:pt x="181" y="307"/>
                    </a:lnTo>
                    <a:lnTo>
                      <a:pt x="167" y="593"/>
                    </a:lnTo>
                    <a:lnTo>
                      <a:pt x="128" y="817"/>
                    </a:lnTo>
                    <a:lnTo>
                      <a:pt x="107" y="913"/>
                    </a:lnTo>
                    <a:lnTo>
                      <a:pt x="147" y="933"/>
                    </a:lnTo>
                    <a:lnTo>
                      <a:pt x="227" y="856"/>
                    </a:lnTo>
                    <a:lnTo>
                      <a:pt x="322" y="799"/>
                    </a:lnTo>
                    <a:lnTo>
                      <a:pt x="348" y="805"/>
                    </a:lnTo>
                    <a:lnTo>
                      <a:pt x="402" y="842"/>
                    </a:lnTo>
                    <a:lnTo>
                      <a:pt x="402" y="862"/>
                    </a:lnTo>
                    <a:lnTo>
                      <a:pt x="288" y="913"/>
                    </a:lnTo>
                    <a:lnTo>
                      <a:pt x="167" y="977"/>
                    </a:lnTo>
                    <a:lnTo>
                      <a:pt x="68" y="1028"/>
                    </a:lnTo>
                    <a:lnTo>
                      <a:pt x="19" y="1016"/>
                    </a:lnTo>
                    <a:lnTo>
                      <a:pt x="19" y="957"/>
                    </a:lnTo>
                    <a:lnTo>
                      <a:pt x="60" y="874"/>
                    </a:lnTo>
                    <a:lnTo>
                      <a:pt x="87" y="702"/>
                    </a:lnTo>
                    <a:lnTo>
                      <a:pt x="107" y="498"/>
                    </a:lnTo>
                    <a:lnTo>
                      <a:pt x="120" y="269"/>
                    </a:lnTo>
                    <a:lnTo>
                      <a:pt x="68" y="129"/>
                    </a:lnTo>
                    <a:lnTo>
                      <a:pt x="0" y="71"/>
                    </a:lnTo>
                    <a:lnTo>
                      <a:pt x="27" y="0"/>
                    </a:lnTo>
                    <a:close/>
                  </a:path>
                </a:pathLst>
              </a:custGeom>
              <a:solidFill>
                <a:srgbClr val="000000"/>
              </a:solidFill>
              <a:ln w="9525">
                <a:noFill/>
                <a:round/>
                <a:headEnd/>
                <a:tailEnd/>
              </a:ln>
            </p:spPr>
            <p:txBody>
              <a:bodyPr/>
              <a:lstStyle/>
              <a:p>
                <a:endParaRPr lang="cs-CZ"/>
              </a:p>
            </p:txBody>
          </p:sp>
          <p:sp>
            <p:nvSpPr>
              <p:cNvPr id="700" name="Freeform 15">
                <a:extLst>
                  <a:ext uri="{FF2B5EF4-FFF2-40B4-BE49-F238E27FC236}">
                    <a16:creationId xmlns:a16="http://schemas.microsoft.com/office/drawing/2014/main" id="{8C3E3F0D-C3F1-47E3-BC3E-59A0EAA5C28C}"/>
                  </a:ext>
                </a:extLst>
              </p:cNvPr>
              <p:cNvSpPr>
                <a:spLocks/>
              </p:cNvSpPr>
              <p:nvPr/>
            </p:nvSpPr>
            <p:spPr bwMode="auto">
              <a:xfrm>
                <a:off x="3974" y="1056"/>
                <a:ext cx="155" cy="563"/>
              </a:xfrm>
              <a:custGeom>
                <a:avLst/>
                <a:gdLst>
                  <a:gd name="T0" fmla="*/ 31 w 309"/>
                  <a:gd name="T1" fmla="*/ 55 h 1127"/>
                  <a:gd name="T2" fmla="*/ 52 w 309"/>
                  <a:gd name="T3" fmla="*/ 12 h 1127"/>
                  <a:gd name="T4" fmla="*/ 71 w 309"/>
                  <a:gd name="T5" fmla="*/ 0 h 1127"/>
                  <a:gd name="T6" fmla="*/ 78 w 309"/>
                  <a:gd name="T7" fmla="*/ 8 h 1127"/>
                  <a:gd name="T8" fmla="*/ 72 w 309"/>
                  <a:gd name="T9" fmla="*/ 22 h 1127"/>
                  <a:gd name="T10" fmla="*/ 52 w 309"/>
                  <a:gd name="T11" fmla="*/ 57 h 1127"/>
                  <a:gd name="T12" fmla="*/ 37 w 309"/>
                  <a:gd name="T13" fmla="*/ 94 h 1127"/>
                  <a:gd name="T14" fmla="*/ 26 w 309"/>
                  <a:gd name="T15" fmla="*/ 146 h 1127"/>
                  <a:gd name="T16" fmla="*/ 19 w 309"/>
                  <a:gd name="T17" fmla="*/ 205 h 1127"/>
                  <a:gd name="T18" fmla="*/ 19 w 309"/>
                  <a:gd name="T19" fmla="*/ 256 h 1127"/>
                  <a:gd name="T20" fmla="*/ 25 w 309"/>
                  <a:gd name="T21" fmla="*/ 251 h 1127"/>
                  <a:gd name="T22" fmla="*/ 37 w 309"/>
                  <a:gd name="T23" fmla="*/ 232 h 1127"/>
                  <a:gd name="T24" fmla="*/ 41 w 309"/>
                  <a:gd name="T25" fmla="*/ 203 h 1127"/>
                  <a:gd name="T26" fmla="*/ 52 w 309"/>
                  <a:gd name="T27" fmla="*/ 203 h 1127"/>
                  <a:gd name="T28" fmla="*/ 66 w 309"/>
                  <a:gd name="T29" fmla="*/ 210 h 1127"/>
                  <a:gd name="T30" fmla="*/ 57 w 309"/>
                  <a:gd name="T31" fmla="*/ 234 h 1127"/>
                  <a:gd name="T32" fmla="*/ 37 w 309"/>
                  <a:gd name="T33" fmla="*/ 258 h 1127"/>
                  <a:gd name="T34" fmla="*/ 16 w 309"/>
                  <a:gd name="T35" fmla="*/ 281 h 1127"/>
                  <a:gd name="T36" fmla="*/ 6 w 309"/>
                  <a:gd name="T37" fmla="*/ 281 h 1127"/>
                  <a:gd name="T38" fmla="*/ 0 w 309"/>
                  <a:gd name="T39" fmla="*/ 272 h 1127"/>
                  <a:gd name="T40" fmla="*/ 0 w 309"/>
                  <a:gd name="T41" fmla="*/ 251 h 1127"/>
                  <a:gd name="T42" fmla="*/ 4 w 309"/>
                  <a:gd name="T43" fmla="*/ 191 h 1127"/>
                  <a:gd name="T44" fmla="*/ 9 w 309"/>
                  <a:gd name="T45" fmla="*/ 129 h 1127"/>
                  <a:gd name="T46" fmla="*/ 16 w 309"/>
                  <a:gd name="T47" fmla="*/ 84 h 1127"/>
                  <a:gd name="T48" fmla="*/ 31 w 309"/>
                  <a:gd name="T49" fmla="*/ 55 h 11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9"/>
                  <a:gd name="T76" fmla="*/ 0 h 1127"/>
                  <a:gd name="T77" fmla="*/ 309 w 309"/>
                  <a:gd name="T78" fmla="*/ 1127 h 112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9" h="1127">
                    <a:moveTo>
                      <a:pt x="124" y="223"/>
                    </a:moveTo>
                    <a:lnTo>
                      <a:pt x="207" y="51"/>
                    </a:lnTo>
                    <a:lnTo>
                      <a:pt x="282" y="0"/>
                    </a:lnTo>
                    <a:lnTo>
                      <a:pt x="309" y="32"/>
                    </a:lnTo>
                    <a:lnTo>
                      <a:pt x="288" y="89"/>
                    </a:lnTo>
                    <a:lnTo>
                      <a:pt x="207" y="230"/>
                    </a:lnTo>
                    <a:lnTo>
                      <a:pt x="145" y="376"/>
                    </a:lnTo>
                    <a:lnTo>
                      <a:pt x="103" y="586"/>
                    </a:lnTo>
                    <a:lnTo>
                      <a:pt x="75" y="821"/>
                    </a:lnTo>
                    <a:lnTo>
                      <a:pt x="75" y="1025"/>
                    </a:lnTo>
                    <a:lnTo>
                      <a:pt x="97" y="1007"/>
                    </a:lnTo>
                    <a:lnTo>
                      <a:pt x="145" y="930"/>
                    </a:lnTo>
                    <a:lnTo>
                      <a:pt x="164" y="815"/>
                    </a:lnTo>
                    <a:lnTo>
                      <a:pt x="207" y="815"/>
                    </a:lnTo>
                    <a:lnTo>
                      <a:pt x="261" y="841"/>
                    </a:lnTo>
                    <a:lnTo>
                      <a:pt x="226" y="936"/>
                    </a:lnTo>
                    <a:lnTo>
                      <a:pt x="145" y="1032"/>
                    </a:lnTo>
                    <a:lnTo>
                      <a:pt x="62" y="1127"/>
                    </a:lnTo>
                    <a:lnTo>
                      <a:pt x="21" y="1127"/>
                    </a:lnTo>
                    <a:lnTo>
                      <a:pt x="0" y="1090"/>
                    </a:lnTo>
                    <a:lnTo>
                      <a:pt x="0" y="1007"/>
                    </a:lnTo>
                    <a:lnTo>
                      <a:pt x="14" y="764"/>
                    </a:lnTo>
                    <a:lnTo>
                      <a:pt x="35" y="516"/>
                    </a:lnTo>
                    <a:lnTo>
                      <a:pt x="62" y="338"/>
                    </a:lnTo>
                    <a:lnTo>
                      <a:pt x="124" y="223"/>
                    </a:lnTo>
                    <a:close/>
                  </a:path>
                </a:pathLst>
              </a:custGeom>
              <a:solidFill>
                <a:srgbClr val="000000"/>
              </a:solidFill>
              <a:ln w="9525">
                <a:noFill/>
                <a:round/>
                <a:headEnd/>
                <a:tailEnd/>
              </a:ln>
            </p:spPr>
            <p:txBody>
              <a:bodyPr/>
              <a:lstStyle/>
              <a:p>
                <a:endParaRPr lang="cs-CZ"/>
              </a:p>
            </p:txBody>
          </p:sp>
        </p:grpSp>
        <p:sp>
          <p:nvSpPr>
            <p:cNvPr id="663" name="AutoShape 5">
              <a:extLst>
                <a:ext uri="{FF2B5EF4-FFF2-40B4-BE49-F238E27FC236}">
                  <a16:creationId xmlns:a16="http://schemas.microsoft.com/office/drawing/2014/main" id="{C068634B-F968-41D2-9EB1-D7170F912ADD}"/>
                </a:ext>
              </a:extLst>
            </p:cNvPr>
            <p:cNvSpPr>
              <a:spLocks noChangeArrowheads="1"/>
            </p:cNvSpPr>
            <p:nvPr/>
          </p:nvSpPr>
          <p:spPr bwMode="auto">
            <a:xfrm>
              <a:off x="6820451" y="2070039"/>
              <a:ext cx="100387" cy="594894"/>
            </a:xfrm>
            <a:prstGeom prst="downArrow">
              <a:avLst>
                <a:gd name="adj1" fmla="val 50000"/>
                <a:gd name="adj2" fmla="val 87990"/>
              </a:avLst>
            </a:prstGeom>
            <a:solidFill>
              <a:schemeClr val="accent1"/>
            </a:solidFill>
            <a:ln w="9525">
              <a:solidFill>
                <a:schemeClr val="tx1"/>
              </a:solidFill>
              <a:miter lim="800000"/>
              <a:headEnd/>
              <a:tailEnd/>
            </a:ln>
          </p:spPr>
          <p:txBody>
            <a:bodyPr wrap="none" anchor="ctr"/>
            <a:lstStyle/>
            <a:p>
              <a:endParaRPr lang="en-US"/>
            </a:p>
          </p:txBody>
        </p:sp>
        <p:sp>
          <p:nvSpPr>
            <p:cNvPr id="664" name="Oval 234">
              <a:extLst>
                <a:ext uri="{FF2B5EF4-FFF2-40B4-BE49-F238E27FC236}">
                  <a16:creationId xmlns:a16="http://schemas.microsoft.com/office/drawing/2014/main" id="{69AE1397-F5E0-488D-876D-2AA119A4F682}"/>
                </a:ext>
              </a:extLst>
            </p:cNvPr>
            <p:cNvSpPr>
              <a:spLocks noChangeArrowheads="1"/>
            </p:cNvSpPr>
            <p:nvPr/>
          </p:nvSpPr>
          <p:spPr bwMode="auto">
            <a:xfrm>
              <a:off x="6586059" y="1515592"/>
              <a:ext cx="583635" cy="594894"/>
            </a:xfrm>
            <a:prstGeom prst="ellipse">
              <a:avLst/>
            </a:prstGeom>
            <a:solidFill>
              <a:schemeClr val="accent1"/>
            </a:solidFill>
            <a:ln w="9525">
              <a:solidFill>
                <a:schemeClr val="tx1"/>
              </a:solidFill>
              <a:round/>
              <a:headEnd/>
              <a:tailEnd/>
            </a:ln>
          </p:spPr>
          <p:txBody>
            <a:bodyPr wrap="none" anchor="ctr"/>
            <a:lstStyle/>
            <a:p>
              <a:pPr algn="ctr" eaLnBrk="0" hangingPunct="0"/>
              <a:endParaRPr lang="cs-CZ" sz="2400" dirty="0">
                <a:latin typeface="Times New Roman" pitchFamily="18" charset="0"/>
              </a:endParaRPr>
            </a:p>
          </p:txBody>
        </p:sp>
        <p:sp>
          <p:nvSpPr>
            <p:cNvPr id="665" name="Freeform 255">
              <a:extLst>
                <a:ext uri="{FF2B5EF4-FFF2-40B4-BE49-F238E27FC236}">
                  <a16:creationId xmlns:a16="http://schemas.microsoft.com/office/drawing/2014/main" id="{EB93783C-F7FF-4B5D-9D22-6D3C3A9715BE}"/>
                </a:ext>
              </a:extLst>
            </p:cNvPr>
            <p:cNvSpPr>
              <a:spLocks/>
            </p:cNvSpPr>
            <p:nvPr/>
          </p:nvSpPr>
          <p:spPr bwMode="auto">
            <a:xfrm>
              <a:off x="6264821" y="2623967"/>
              <a:ext cx="1128884" cy="1721736"/>
            </a:xfrm>
            <a:custGeom>
              <a:avLst/>
              <a:gdLst>
                <a:gd name="T0" fmla="*/ 967740242 w 1081"/>
                <a:gd name="T1" fmla="*/ 25201566 h 1513"/>
                <a:gd name="T2" fmla="*/ 388104099 w 1081"/>
                <a:gd name="T3" fmla="*/ 269657581 h 1513"/>
                <a:gd name="T4" fmla="*/ 50403129 w 1081"/>
                <a:gd name="T5" fmla="*/ 632560138 h 1513"/>
                <a:gd name="T6" fmla="*/ 78125650 w 1081"/>
                <a:gd name="T7" fmla="*/ 995462795 h 1513"/>
                <a:gd name="T8" fmla="*/ 347781606 w 1081"/>
                <a:gd name="T9" fmla="*/ 1318042758 h 1513"/>
                <a:gd name="T10" fmla="*/ 698084162 w 1081"/>
                <a:gd name="T11" fmla="*/ 1484373052 h 1513"/>
                <a:gd name="T12" fmla="*/ 980341815 w 1081"/>
                <a:gd name="T13" fmla="*/ 1549897107 h 1513"/>
                <a:gd name="T14" fmla="*/ 1368445815 w 1081"/>
                <a:gd name="T15" fmla="*/ 1653222707 h 1513"/>
                <a:gd name="T16" fmla="*/ 1431448917 w 1081"/>
                <a:gd name="T17" fmla="*/ 2147483647 h 1513"/>
                <a:gd name="T18" fmla="*/ 1716227719 w 1081"/>
                <a:gd name="T19" fmla="*/ 2147483647 h 1513"/>
                <a:gd name="T20" fmla="*/ 1935480483 w 1081"/>
                <a:gd name="T21" fmla="*/ 2147483647 h 1513"/>
                <a:gd name="T22" fmla="*/ 2091730146 w 1081"/>
                <a:gd name="T23" fmla="*/ 2147483647 h 1513"/>
                <a:gd name="T24" fmla="*/ 1842235511 w 1081"/>
                <a:gd name="T25" fmla="*/ 2147483647 h 1513"/>
                <a:gd name="T26" fmla="*/ 1542335775 w 1081"/>
                <a:gd name="T27" fmla="*/ 2147483647 h 1513"/>
                <a:gd name="T28" fmla="*/ 1549897036 w 1081"/>
                <a:gd name="T29" fmla="*/ 1640622721 h 1513"/>
                <a:gd name="T30" fmla="*/ 1822074264 w 1081"/>
                <a:gd name="T31" fmla="*/ 1575098666 h 1513"/>
                <a:gd name="T32" fmla="*/ 2079130160 w 1081"/>
                <a:gd name="T33" fmla="*/ 1484373052 h 1513"/>
                <a:gd name="T34" fmla="*/ 2147483647 w 1081"/>
                <a:gd name="T35" fmla="*/ 1290320249 h 1513"/>
                <a:gd name="T36" fmla="*/ 2147483647 w 1081"/>
                <a:gd name="T37" fmla="*/ 1008062781 h 1513"/>
                <a:gd name="T38" fmla="*/ 2147483647 w 1081"/>
                <a:gd name="T39" fmla="*/ 670361684 h 1513"/>
                <a:gd name="T40" fmla="*/ 2147483647 w 1081"/>
                <a:gd name="T41" fmla="*/ 335181636 h 1513"/>
                <a:gd name="T42" fmla="*/ 1975802977 w 1081"/>
                <a:gd name="T43" fmla="*/ 75604704 h 1513"/>
                <a:gd name="T44" fmla="*/ 1499493919 w 1081"/>
                <a:gd name="T45" fmla="*/ 0 h 1513"/>
                <a:gd name="T46" fmla="*/ 967740242 w 1081"/>
                <a:gd name="T47" fmla="*/ 25201566 h 151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81"/>
                <a:gd name="T73" fmla="*/ 0 h 1513"/>
                <a:gd name="T74" fmla="*/ 1081 w 1081"/>
                <a:gd name="T75" fmla="*/ 1513 h 151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81" h="1513">
                  <a:moveTo>
                    <a:pt x="384" y="10"/>
                  </a:moveTo>
                  <a:cubicBezTo>
                    <a:pt x="311" y="28"/>
                    <a:pt x="215" y="67"/>
                    <a:pt x="154" y="107"/>
                  </a:cubicBezTo>
                  <a:cubicBezTo>
                    <a:pt x="93" y="147"/>
                    <a:pt x="40" y="203"/>
                    <a:pt x="20" y="251"/>
                  </a:cubicBezTo>
                  <a:cubicBezTo>
                    <a:pt x="0" y="299"/>
                    <a:pt x="11" y="350"/>
                    <a:pt x="31" y="395"/>
                  </a:cubicBezTo>
                  <a:cubicBezTo>
                    <a:pt x="51" y="440"/>
                    <a:pt x="97" y="491"/>
                    <a:pt x="138" y="523"/>
                  </a:cubicBezTo>
                  <a:cubicBezTo>
                    <a:pt x="179" y="555"/>
                    <a:pt x="235" y="574"/>
                    <a:pt x="277" y="589"/>
                  </a:cubicBezTo>
                  <a:cubicBezTo>
                    <a:pt x="319" y="604"/>
                    <a:pt x="345" y="604"/>
                    <a:pt x="389" y="615"/>
                  </a:cubicBezTo>
                  <a:cubicBezTo>
                    <a:pt x="433" y="626"/>
                    <a:pt x="513" y="596"/>
                    <a:pt x="543" y="656"/>
                  </a:cubicBezTo>
                  <a:cubicBezTo>
                    <a:pt x="579" y="720"/>
                    <a:pt x="545" y="863"/>
                    <a:pt x="568" y="974"/>
                  </a:cubicBezTo>
                  <a:cubicBezTo>
                    <a:pt x="591" y="1085"/>
                    <a:pt x="648" y="1233"/>
                    <a:pt x="681" y="1323"/>
                  </a:cubicBezTo>
                  <a:cubicBezTo>
                    <a:pt x="714" y="1413"/>
                    <a:pt x="743" y="1483"/>
                    <a:pt x="768" y="1513"/>
                  </a:cubicBezTo>
                  <a:cubicBezTo>
                    <a:pt x="866" y="1507"/>
                    <a:pt x="804" y="1483"/>
                    <a:pt x="830" y="1504"/>
                  </a:cubicBezTo>
                  <a:cubicBezTo>
                    <a:pt x="824" y="1457"/>
                    <a:pt x="769" y="1395"/>
                    <a:pt x="731" y="1303"/>
                  </a:cubicBezTo>
                  <a:cubicBezTo>
                    <a:pt x="695" y="1210"/>
                    <a:pt x="631" y="1056"/>
                    <a:pt x="612" y="947"/>
                  </a:cubicBezTo>
                  <a:cubicBezTo>
                    <a:pt x="593" y="838"/>
                    <a:pt x="597" y="705"/>
                    <a:pt x="615" y="651"/>
                  </a:cubicBezTo>
                  <a:cubicBezTo>
                    <a:pt x="682" y="646"/>
                    <a:pt x="688" y="635"/>
                    <a:pt x="723" y="625"/>
                  </a:cubicBezTo>
                  <a:cubicBezTo>
                    <a:pt x="758" y="615"/>
                    <a:pt x="786" y="608"/>
                    <a:pt x="825" y="589"/>
                  </a:cubicBezTo>
                  <a:cubicBezTo>
                    <a:pt x="864" y="570"/>
                    <a:pt x="916" y="543"/>
                    <a:pt x="954" y="512"/>
                  </a:cubicBezTo>
                  <a:cubicBezTo>
                    <a:pt x="992" y="481"/>
                    <a:pt x="1036" y="441"/>
                    <a:pt x="1056" y="400"/>
                  </a:cubicBezTo>
                  <a:cubicBezTo>
                    <a:pt x="1076" y="359"/>
                    <a:pt x="1081" y="310"/>
                    <a:pt x="1072" y="266"/>
                  </a:cubicBezTo>
                  <a:cubicBezTo>
                    <a:pt x="1063" y="222"/>
                    <a:pt x="1048" y="172"/>
                    <a:pt x="1000" y="133"/>
                  </a:cubicBezTo>
                  <a:cubicBezTo>
                    <a:pt x="952" y="94"/>
                    <a:pt x="852" y="52"/>
                    <a:pt x="784" y="30"/>
                  </a:cubicBezTo>
                  <a:lnTo>
                    <a:pt x="595" y="0"/>
                  </a:lnTo>
                  <a:lnTo>
                    <a:pt x="384" y="10"/>
                  </a:lnTo>
                  <a:close/>
                </a:path>
              </a:pathLst>
            </a:custGeom>
            <a:solidFill>
              <a:schemeClr val="accent1"/>
            </a:solidFill>
            <a:ln w="9525">
              <a:solidFill>
                <a:schemeClr val="tx1"/>
              </a:solidFill>
              <a:round/>
              <a:headEnd/>
              <a:tailEnd/>
            </a:ln>
          </p:spPr>
          <p:txBody>
            <a:bodyPr wrap="none" anchor="ctr"/>
            <a:lstStyle/>
            <a:p>
              <a:endParaRPr lang="cs-CZ"/>
            </a:p>
          </p:txBody>
        </p:sp>
        <p:sp>
          <p:nvSpPr>
            <p:cNvPr id="666" name="Oval 256">
              <a:extLst>
                <a:ext uri="{FF2B5EF4-FFF2-40B4-BE49-F238E27FC236}">
                  <a16:creationId xmlns:a16="http://schemas.microsoft.com/office/drawing/2014/main" id="{257F7231-A4D0-4E35-9F0C-589BFDB946FD}"/>
                </a:ext>
              </a:extLst>
            </p:cNvPr>
            <p:cNvSpPr>
              <a:spLocks noChangeArrowheads="1"/>
            </p:cNvSpPr>
            <p:nvPr/>
          </p:nvSpPr>
          <p:spPr bwMode="auto">
            <a:xfrm>
              <a:off x="6385426" y="2704763"/>
              <a:ext cx="938146" cy="566705"/>
            </a:xfrm>
            <a:prstGeom prst="ellipse">
              <a:avLst/>
            </a:prstGeom>
            <a:solidFill>
              <a:schemeClr val="accent1"/>
            </a:solidFill>
            <a:ln w="9525">
              <a:noFill/>
              <a:round/>
              <a:headEnd/>
              <a:tailEnd/>
            </a:ln>
          </p:spPr>
          <p:txBody>
            <a:bodyPr wrap="none" anchor="ctr"/>
            <a:lstStyle/>
            <a:p>
              <a:pPr algn="ctr" eaLnBrk="0" hangingPunct="0"/>
              <a:endParaRPr lang="cs-CZ" sz="2400" dirty="0">
                <a:latin typeface="Times New Roman" pitchFamily="18" charset="0"/>
              </a:endParaRPr>
            </a:p>
          </p:txBody>
        </p:sp>
        <p:sp>
          <p:nvSpPr>
            <p:cNvPr id="667" name="Freeform 257">
              <a:extLst>
                <a:ext uri="{FF2B5EF4-FFF2-40B4-BE49-F238E27FC236}">
                  <a16:creationId xmlns:a16="http://schemas.microsoft.com/office/drawing/2014/main" id="{81F3A69C-2C8E-4E9A-B619-919819302A2B}"/>
                </a:ext>
              </a:extLst>
            </p:cNvPr>
            <p:cNvSpPr>
              <a:spLocks/>
            </p:cNvSpPr>
            <p:nvPr/>
          </p:nvSpPr>
          <p:spPr bwMode="auto">
            <a:xfrm>
              <a:off x="6089651" y="3475162"/>
              <a:ext cx="1518517" cy="1479350"/>
            </a:xfrm>
            <a:custGeom>
              <a:avLst/>
              <a:gdLst>
                <a:gd name="T0" fmla="*/ 1733867727 w 1494"/>
                <a:gd name="T1" fmla="*/ 0 h 1300"/>
                <a:gd name="T2" fmla="*/ 1527214585 w 1494"/>
                <a:gd name="T3" fmla="*/ 582155280 h 1300"/>
                <a:gd name="T4" fmla="*/ 1023183500 w 1494"/>
                <a:gd name="T5" fmla="*/ 957659412 h 1300"/>
                <a:gd name="T6" fmla="*/ 337700926 w 1494"/>
                <a:gd name="T7" fmla="*/ 1320561776 h 1300"/>
                <a:gd name="T8" fmla="*/ 15120939 w 1494"/>
                <a:gd name="T9" fmla="*/ 2031245968 h 1300"/>
                <a:gd name="T10" fmla="*/ 246975331 w 1494"/>
                <a:gd name="T11" fmla="*/ 2147483647 h 1300"/>
                <a:gd name="T12" fmla="*/ 1423889007 w 1494"/>
                <a:gd name="T13" fmla="*/ 2147483647 h 1300"/>
                <a:gd name="T14" fmla="*/ 2147483647 w 1494"/>
                <a:gd name="T15" fmla="*/ 2147483647 h 1300"/>
                <a:gd name="T16" fmla="*/ 2147483647 w 1494"/>
                <a:gd name="T17" fmla="*/ 1978321913 h 1300"/>
                <a:gd name="T18" fmla="*/ 2147483647 w 1494"/>
                <a:gd name="T19" fmla="*/ 1139110594 h 1300"/>
                <a:gd name="T20" fmla="*/ 2147483647 w 1494"/>
                <a:gd name="T21" fmla="*/ 685482441 h 1300"/>
                <a:gd name="T22" fmla="*/ 2147483647 w 1494"/>
                <a:gd name="T23" fmla="*/ 15120938 h 1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94"/>
                <a:gd name="T37" fmla="*/ 0 h 1300"/>
                <a:gd name="T38" fmla="*/ 1494 w 1494"/>
                <a:gd name="T39" fmla="*/ 1300 h 13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94" h="1300">
                  <a:moveTo>
                    <a:pt x="688" y="0"/>
                  </a:moveTo>
                  <a:cubicBezTo>
                    <a:pt x="674" y="38"/>
                    <a:pt x="653" y="168"/>
                    <a:pt x="606" y="231"/>
                  </a:cubicBezTo>
                  <a:cubicBezTo>
                    <a:pt x="559" y="294"/>
                    <a:pt x="485" y="331"/>
                    <a:pt x="406" y="380"/>
                  </a:cubicBezTo>
                  <a:cubicBezTo>
                    <a:pt x="327" y="429"/>
                    <a:pt x="201" y="453"/>
                    <a:pt x="134" y="524"/>
                  </a:cubicBezTo>
                  <a:cubicBezTo>
                    <a:pt x="67" y="595"/>
                    <a:pt x="12" y="710"/>
                    <a:pt x="6" y="806"/>
                  </a:cubicBezTo>
                  <a:cubicBezTo>
                    <a:pt x="0" y="902"/>
                    <a:pt x="5" y="1019"/>
                    <a:pt x="98" y="1098"/>
                  </a:cubicBezTo>
                  <a:cubicBezTo>
                    <a:pt x="191" y="1177"/>
                    <a:pt x="365" y="1266"/>
                    <a:pt x="565" y="1283"/>
                  </a:cubicBezTo>
                  <a:cubicBezTo>
                    <a:pt x="765" y="1300"/>
                    <a:pt x="1144" y="1284"/>
                    <a:pt x="1298" y="1201"/>
                  </a:cubicBezTo>
                  <a:cubicBezTo>
                    <a:pt x="1452" y="1118"/>
                    <a:pt x="1494" y="910"/>
                    <a:pt x="1488" y="785"/>
                  </a:cubicBezTo>
                  <a:cubicBezTo>
                    <a:pt x="1482" y="660"/>
                    <a:pt x="1346" y="537"/>
                    <a:pt x="1262" y="452"/>
                  </a:cubicBezTo>
                  <a:cubicBezTo>
                    <a:pt x="1178" y="367"/>
                    <a:pt x="1051" y="346"/>
                    <a:pt x="985" y="272"/>
                  </a:cubicBezTo>
                  <a:cubicBezTo>
                    <a:pt x="919" y="198"/>
                    <a:pt x="892" y="61"/>
                    <a:pt x="867" y="6"/>
                  </a:cubicBezTo>
                </a:path>
              </a:pathLst>
            </a:custGeom>
            <a:noFill/>
            <a:ln w="9525">
              <a:solidFill>
                <a:schemeClr val="tx1"/>
              </a:solidFill>
              <a:round/>
              <a:headEnd/>
              <a:tailEnd/>
            </a:ln>
          </p:spPr>
          <p:txBody>
            <a:bodyPr wrap="none" anchor="ctr"/>
            <a:lstStyle/>
            <a:p>
              <a:endParaRPr lang="cs-CZ"/>
            </a:p>
          </p:txBody>
        </p:sp>
        <p:sp>
          <p:nvSpPr>
            <p:cNvPr id="668" name="AutoShape 260">
              <a:extLst>
                <a:ext uri="{FF2B5EF4-FFF2-40B4-BE49-F238E27FC236}">
                  <a16:creationId xmlns:a16="http://schemas.microsoft.com/office/drawing/2014/main" id="{7FF4304F-BE88-4A86-A137-0EFAD5384F5E}"/>
                </a:ext>
              </a:extLst>
            </p:cNvPr>
            <p:cNvSpPr>
              <a:spLocks noChangeArrowheads="1"/>
            </p:cNvSpPr>
            <p:nvPr/>
          </p:nvSpPr>
          <p:spPr bwMode="auto">
            <a:xfrm rot="3226945">
              <a:off x="6721828" y="4361396"/>
              <a:ext cx="171833" cy="966606"/>
            </a:xfrm>
            <a:prstGeom prst="can">
              <a:avLst>
                <a:gd name="adj" fmla="val 157450"/>
              </a:avLst>
            </a:prstGeom>
            <a:solidFill>
              <a:srgbClr val="FF3300"/>
            </a:solidFill>
            <a:ln w="19050">
              <a:solidFill>
                <a:schemeClr val="tx1"/>
              </a:solidFill>
              <a:round/>
              <a:headEnd/>
              <a:tailEnd/>
            </a:ln>
          </p:spPr>
          <p:txBody>
            <a:bodyPr wrap="none" anchor="ctr"/>
            <a:lstStyle/>
            <a:p>
              <a:endParaRPr lang="en-US"/>
            </a:p>
          </p:txBody>
        </p:sp>
        <p:sp>
          <p:nvSpPr>
            <p:cNvPr id="669" name="Freeform 259">
              <a:extLst>
                <a:ext uri="{FF2B5EF4-FFF2-40B4-BE49-F238E27FC236}">
                  <a16:creationId xmlns:a16="http://schemas.microsoft.com/office/drawing/2014/main" id="{B74816A8-FCBD-463E-B140-CB7AD8341679}"/>
                </a:ext>
              </a:extLst>
            </p:cNvPr>
            <p:cNvSpPr>
              <a:spLocks/>
            </p:cNvSpPr>
            <p:nvPr/>
          </p:nvSpPr>
          <p:spPr bwMode="auto">
            <a:xfrm>
              <a:off x="7093864" y="4379842"/>
              <a:ext cx="48788" cy="111520"/>
            </a:xfrm>
            <a:custGeom>
              <a:avLst/>
              <a:gdLst>
                <a:gd name="T0" fmla="*/ 14359036 w 196"/>
                <a:gd name="T1" fmla="*/ 0 h 370"/>
                <a:gd name="T2" fmla="*/ 15870206 w 196"/>
                <a:gd name="T3" fmla="*/ 10254074 h 370"/>
                <a:gd name="T4" fmla="*/ 16777219 w 196"/>
                <a:gd name="T5" fmla="*/ 15381323 h 370"/>
                <a:gd name="T6" fmla="*/ 18288778 w 196"/>
                <a:gd name="T7" fmla="*/ 21392403 h 370"/>
                <a:gd name="T8" fmla="*/ 19951181 w 196"/>
                <a:gd name="T9" fmla="*/ 24928579 h 370"/>
                <a:gd name="T10" fmla="*/ 22218520 w 196"/>
                <a:gd name="T11" fmla="*/ 29348596 h 370"/>
                <a:gd name="T12" fmla="*/ 25241637 w 196"/>
                <a:gd name="T13" fmla="*/ 34121804 h 370"/>
                <a:gd name="T14" fmla="*/ 27811060 w 196"/>
                <a:gd name="T15" fmla="*/ 38895432 h 370"/>
                <a:gd name="T16" fmla="*/ 29020151 w 196"/>
                <a:gd name="T17" fmla="*/ 43315443 h 370"/>
                <a:gd name="T18" fmla="*/ 29624697 w 196"/>
                <a:gd name="T19" fmla="*/ 49149503 h 370"/>
                <a:gd name="T20" fmla="*/ 28566839 w 196"/>
                <a:gd name="T21" fmla="*/ 54276749 h 370"/>
                <a:gd name="T22" fmla="*/ 26904047 w 196"/>
                <a:gd name="T23" fmla="*/ 57989537 h 370"/>
                <a:gd name="T24" fmla="*/ 24485858 w 196"/>
                <a:gd name="T25" fmla="*/ 60995077 h 370"/>
                <a:gd name="T26" fmla="*/ 21311507 w 196"/>
                <a:gd name="T27" fmla="*/ 63824018 h 370"/>
                <a:gd name="T28" fmla="*/ 18288778 w 196"/>
                <a:gd name="T29" fmla="*/ 64884871 h 370"/>
                <a:gd name="T30" fmla="*/ 14963582 w 196"/>
                <a:gd name="T31" fmla="*/ 65415087 h 370"/>
                <a:gd name="T32" fmla="*/ 11487149 w 196"/>
                <a:gd name="T33" fmla="*/ 64884871 h 370"/>
                <a:gd name="T34" fmla="*/ 8161954 w 196"/>
                <a:gd name="T35" fmla="*/ 64000617 h 370"/>
                <a:gd name="T36" fmla="*/ 5138835 w 196"/>
                <a:gd name="T37" fmla="*/ 61879331 h 370"/>
                <a:gd name="T38" fmla="*/ 2871885 w 196"/>
                <a:gd name="T39" fmla="*/ 59050390 h 370"/>
                <a:gd name="T40" fmla="*/ 1209092 w 196"/>
                <a:gd name="T41" fmla="*/ 55691233 h 370"/>
                <a:gd name="T42" fmla="*/ 453312 w 196"/>
                <a:gd name="T43" fmla="*/ 52332062 h 370"/>
                <a:gd name="T44" fmla="*/ 0 w 196"/>
                <a:gd name="T45" fmla="*/ 48089071 h 370"/>
                <a:gd name="T46" fmla="*/ 755780 w 196"/>
                <a:gd name="T47" fmla="*/ 42431609 h 370"/>
                <a:gd name="T48" fmla="*/ 1964872 w 196"/>
                <a:gd name="T49" fmla="*/ 38541815 h 370"/>
                <a:gd name="T50" fmla="*/ 4534289 w 196"/>
                <a:gd name="T51" fmla="*/ 33591588 h 370"/>
                <a:gd name="T52" fmla="*/ 7406174 w 196"/>
                <a:gd name="T53" fmla="*/ 29348596 h 370"/>
                <a:gd name="T54" fmla="*/ 9371045 w 196"/>
                <a:gd name="T55" fmla="*/ 24751560 h 370"/>
                <a:gd name="T56" fmla="*/ 10882604 w 196"/>
                <a:gd name="T57" fmla="*/ 21038785 h 370"/>
                <a:gd name="T58" fmla="*/ 12242929 w 196"/>
                <a:gd name="T59" fmla="*/ 15911960 h 370"/>
                <a:gd name="T60" fmla="*/ 12998711 w 196"/>
                <a:gd name="T61" fmla="*/ 10254074 h 370"/>
                <a:gd name="T62" fmla="*/ 14359036 w 196"/>
                <a:gd name="T63" fmla="*/ 0 h 3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6"/>
                <a:gd name="T97" fmla="*/ 0 h 370"/>
                <a:gd name="T98" fmla="*/ 196 w 196"/>
                <a:gd name="T99" fmla="*/ 370 h 3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6" h="370">
                  <a:moveTo>
                    <a:pt x="95" y="0"/>
                  </a:moveTo>
                  <a:lnTo>
                    <a:pt x="105" y="58"/>
                  </a:lnTo>
                  <a:lnTo>
                    <a:pt x="111" y="87"/>
                  </a:lnTo>
                  <a:lnTo>
                    <a:pt x="121" y="121"/>
                  </a:lnTo>
                  <a:lnTo>
                    <a:pt x="132" y="141"/>
                  </a:lnTo>
                  <a:lnTo>
                    <a:pt x="147" y="166"/>
                  </a:lnTo>
                  <a:lnTo>
                    <a:pt x="167" y="193"/>
                  </a:lnTo>
                  <a:lnTo>
                    <a:pt x="184" y="220"/>
                  </a:lnTo>
                  <a:lnTo>
                    <a:pt x="192" y="245"/>
                  </a:lnTo>
                  <a:lnTo>
                    <a:pt x="196" y="278"/>
                  </a:lnTo>
                  <a:lnTo>
                    <a:pt x="189" y="307"/>
                  </a:lnTo>
                  <a:lnTo>
                    <a:pt x="178" y="328"/>
                  </a:lnTo>
                  <a:lnTo>
                    <a:pt x="162" y="345"/>
                  </a:lnTo>
                  <a:lnTo>
                    <a:pt x="141" y="361"/>
                  </a:lnTo>
                  <a:lnTo>
                    <a:pt x="121" y="367"/>
                  </a:lnTo>
                  <a:lnTo>
                    <a:pt x="99" y="370"/>
                  </a:lnTo>
                  <a:lnTo>
                    <a:pt x="76" y="367"/>
                  </a:lnTo>
                  <a:lnTo>
                    <a:pt x="54" y="362"/>
                  </a:lnTo>
                  <a:lnTo>
                    <a:pt x="34" y="350"/>
                  </a:lnTo>
                  <a:lnTo>
                    <a:pt x="19" y="334"/>
                  </a:lnTo>
                  <a:lnTo>
                    <a:pt x="8" y="315"/>
                  </a:lnTo>
                  <a:lnTo>
                    <a:pt x="3" y="296"/>
                  </a:lnTo>
                  <a:lnTo>
                    <a:pt x="0" y="272"/>
                  </a:lnTo>
                  <a:lnTo>
                    <a:pt x="5" y="240"/>
                  </a:lnTo>
                  <a:lnTo>
                    <a:pt x="13" y="218"/>
                  </a:lnTo>
                  <a:lnTo>
                    <a:pt x="30" y="190"/>
                  </a:lnTo>
                  <a:lnTo>
                    <a:pt x="49" y="166"/>
                  </a:lnTo>
                  <a:lnTo>
                    <a:pt x="62" y="140"/>
                  </a:lnTo>
                  <a:lnTo>
                    <a:pt x="72" y="119"/>
                  </a:lnTo>
                  <a:lnTo>
                    <a:pt x="81" y="90"/>
                  </a:lnTo>
                  <a:lnTo>
                    <a:pt x="86" y="58"/>
                  </a:lnTo>
                  <a:lnTo>
                    <a:pt x="95" y="0"/>
                  </a:lnTo>
                  <a:close/>
                </a:path>
              </a:pathLst>
            </a:custGeom>
            <a:solidFill>
              <a:schemeClr val="tx1"/>
            </a:solidFill>
            <a:ln w="9525">
              <a:noFill/>
              <a:round/>
              <a:headEnd/>
              <a:tailEnd/>
            </a:ln>
          </p:spPr>
          <p:txBody>
            <a:bodyPr/>
            <a:lstStyle/>
            <a:p>
              <a:endParaRPr lang="cs-CZ"/>
            </a:p>
          </p:txBody>
        </p:sp>
        <p:sp>
          <p:nvSpPr>
            <p:cNvPr id="670" name="Freeform 261">
              <a:extLst>
                <a:ext uri="{FF2B5EF4-FFF2-40B4-BE49-F238E27FC236}">
                  <a16:creationId xmlns:a16="http://schemas.microsoft.com/office/drawing/2014/main" id="{4C47A177-C2BB-4C9B-AF4C-65B24735E5A3}"/>
                </a:ext>
              </a:extLst>
            </p:cNvPr>
            <p:cNvSpPr>
              <a:spLocks/>
            </p:cNvSpPr>
            <p:nvPr/>
          </p:nvSpPr>
          <p:spPr bwMode="auto">
            <a:xfrm>
              <a:off x="7093864" y="4498190"/>
              <a:ext cx="48788" cy="111520"/>
            </a:xfrm>
            <a:custGeom>
              <a:avLst/>
              <a:gdLst>
                <a:gd name="T0" fmla="*/ 14359036 w 196"/>
                <a:gd name="T1" fmla="*/ 0 h 372"/>
                <a:gd name="T2" fmla="*/ 15870206 w 196"/>
                <a:gd name="T3" fmla="*/ 10494203 h 372"/>
                <a:gd name="T4" fmla="*/ 16777219 w 196"/>
                <a:gd name="T5" fmla="*/ 15391471 h 372"/>
                <a:gd name="T6" fmla="*/ 18288778 w 196"/>
                <a:gd name="T7" fmla="*/ 21338031 h 372"/>
                <a:gd name="T8" fmla="*/ 19951181 w 196"/>
                <a:gd name="T9" fmla="*/ 25010771 h 372"/>
                <a:gd name="T10" fmla="*/ 22218520 w 196"/>
                <a:gd name="T11" fmla="*/ 29383604 h 372"/>
                <a:gd name="T12" fmla="*/ 25241637 w 196"/>
                <a:gd name="T13" fmla="*/ 34105639 h 372"/>
                <a:gd name="T14" fmla="*/ 27811060 w 196"/>
                <a:gd name="T15" fmla="*/ 38653278 h 372"/>
                <a:gd name="T16" fmla="*/ 29020151 w 196"/>
                <a:gd name="T17" fmla="*/ 43200500 h 372"/>
                <a:gd name="T18" fmla="*/ 29624697 w 196"/>
                <a:gd name="T19" fmla="*/ 48797434 h 372"/>
                <a:gd name="T20" fmla="*/ 28566839 w 196"/>
                <a:gd name="T21" fmla="*/ 53869512 h 372"/>
                <a:gd name="T22" fmla="*/ 26904047 w 196"/>
                <a:gd name="T23" fmla="*/ 57367870 h 372"/>
                <a:gd name="T24" fmla="*/ 24485858 w 196"/>
                <a:gd name="T25" fmla="*/ 60340941 h 372"/>
                <a:gd name="T26" fmla="*/ 21311507 w 196"/>
                <a:gd name="T27" fmla="*/ 63139617 h 372"/>
                <a:gd name="T28" fmla="*/ 18288778 w 196"/>
                <a:gd name="T29" fmla="*/ 64538537 h 372"/>
                <a:gd name="T30" fmla="*/ 14963582 w 196"/>
                <a:gd name="T31" fmla="*/ 65063394 h 372"/>
                <a:gd name="T32" fmla="*/ 11487149 w 196"/>
                <a:gd name="T33" fmla="*/ 64538537 h 372"/>
                <a:gd name="T34" fmla="*/ 8161954 w 196"/>
                <a:gd name="T35" fmla="*/ 63489243 h 372"/>
                <a:gd name="T36" fmla="*/ 5138835 w 196"/>
                <a:gd name="T37" fmla="*/ 61390654 h 372"/>
                <a:gd name="T38" fmla="*/ 2871885 w 196"/>
                <a:gd name="T39" fmla="*/ 58766790 h 372"/>
                <a:gd name="T40" fmla="*/ 1209092 w 196"/>
                <a:gd name="T41" fmla="*/ 55443676 h 372"/>
                <a:gd name="T42" fmla="*/ 453312 w 196"/>
                <a:gd name="T43" fmla="*/ 52120548 h 372"/>
                <a:gd name="T44" fmla="*/ 0 w 196"/>
                <a:gd name="T45" fmla="*/ 47573327 h 372"/>
                <a:gd name="T46" fmla="*/ 755780 w 196"/>
                <a:gd name="T47" fmla="*/ 42326018 h 372"/>
                <a:gd name="T48" fmla="*/ 1964872 w 196"/>
                <a:gd name="T49" fmla="*/ 38303653 h 372"/>
                <a:gd name="T50" fmla="*/ 4534289 w 196"/>
                <a:gd name="T51" fmla="*/ 33406388 h 372"/>
                <a:gd name="T52" fmla="*/ 7406174 w 196"/>
                <a:gd name="T53" fmla="*/ 29383604 h 372"/>
                <a:gd name="T54" fmla="*/ 9371045 w 196"/>
                <a:gd name="T55" fmla="*/ 24661145 h 372"/>
                <a:gd name="T56" fmla="*/ 10882604 w 196"/>
                <a:gd name="T57" fmla="*/ 20987987 h 372"/>
                <a:gd name="T58" fmla="*/ 12242929 w 196"/>
                <a:gd name="T59" fmla="*/ 15741097 h 372"/>
                <a:gd name="T60" fmla="*/ 12998711 w 196"/>
                <a:gd name="T61" fmla="*/ 10494203 h 372"/>
                <a:gd name="T62" fmla="*/ 14359036 w 196"/>
                <a:gd name="T63" fmla="*/ 0 h 3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6"/>
                <a:gd name="T97" fmla="*/ 0 h 372"/>
                <a:gd name="T98" fmla="*/ 196 w 196"/>
                <a:gd name="T99" fmla="*/ 372 h 3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6" h="372">
                  <a:moveTo>
                    <a:pt x="95" y="0"/>
                  </a:moveTo>
                  <a:lnTo>
                    <a:pt x="105" y="60"/>
                  </a:lnTo>
                  <a:lnTo>
                    <a:pt x="111" y="88"/>
                  </a:lnTo>
                  <a:lnTo>
                    <a:pt x="121" y="122"/>
                  </a:lnTo>
                  <a:lnTo>
                    <a:pt x="132" y="143"/>
                  </a:lnTo>
                  <a:lnTo>
                    <a:pt x="147" y="168"/>
                  </a:lnTo>
                  <a:lnTo>
                    <a:pt x="167" y="195"/>
                  </a:lnTo>
                  <a:lnTo>
                    <a:pt x="184" y="221"/>
                  </a:lnTo>
                  <a:lnTo>
                    <a:pt x="192" y="247"/>
                  </a:lnTo>
                  <a:lnTo>
                    <a:pt x="196" y="279"/>
                  </a:lnTo>
                  <a:lnTo>
                    <a:pt x="189" y="308"/>
                  </a:lnTo>
                  <a:lnTo>
                    <a:pt x="178" y="328"/>
                  </a:lnTo>
                  <a:lnTo>
                    <a:pt x="162" y="345"/>
                  </a:lnTo>
                  <a:lnTo>
                    <a:pt x="141" y="361"/>
                  </a:lnTo>
                  <a:lnTo>
                    <a:pt x="121" y="369"/>
                  </a:lnTo>
                  <a:lnTo>
                    <a:pt x="99" y="372"/>
                  </a:lnTo>
                  <a:lnTo>
                    <a:pt x="76" y="369"/>
                  </a:lnTo>
                  <a:lnTo>
                    <a:pt x="54" y="363"/>
                  </a:lnTo>
                  <a:lnTo>
                    <a:pt x="34" y="351"/>
                  </a:lnTo>
                  <a:lnTo>
                    <a:pt x="19" y="336"/>
                  </a:lnTo>
                  <a:lnTo>
                    <a:pt x="8" y="317"/>
                  </a:lnTo>
                  <a:lnTo>
                    <a:pt x="3" y="298"/>
                  </a:lnTo>
                  <a:lnTo>
                    <a:pt x="0" y="272"/>
                  </a:lnTo>
                  <a:lnTo>
                    <a:pt x="5" y="242"/>
                  </a:lnTo>
                  <a:lnTo>
                    <a:pt x="13" y="219"/>
                  </a:lnTo>
                  <a:lnTo>
                    <a:pt x="30" y="191"/>
                  </a:lnTo>
                  <a:lnTo>
                    <a:pt x="49" y="168"/>
                  </a:lnTo>
                  <a:lnTo>
                    <a:pt x="62" y="141"/>
                  </a:lnTo>
                  <a:lnTo>
                    <a:pt x="72" y="120"/>
                  </a:lnTo>
                  <a:lnTo>
                    <a:pt x="81" y="90"/>
                  </a:lnTo>
                  <a:lnTo>
                    <a:pt x="86" y="60"/>
                  </a:lnTo>
                  <a:lnTo>
                    <a:pt x="95" y="0"/>
                  </a:lnTo>
                  <a:close/>
                </a:path>
              </a:pathLst>
            </a:custGeom>
            <a:solidFill>
              <a:schemeClr val="tx1"/>
            </a:solidFill>
            <a:ln w="9525">
              <a:noFill/>
              <a:round/>
              <a:headEnd/>
              <a:tailEnd/>
            </a:ln>
          </p:spPr>
          <p:txBody>
            <a:bodyPr/>
            <a:lstStyle/>
            <a:p>
              <a:endParaRPr lang="cs-CZ"/>
            </a:p>
          </p:txBody>
        </p:sp>
        <p:grpSp>
          <p:nvGrpSpPr>
            <p:cNvPr id="671" name="Group 235">
              <a:extLst>
                <a:ext uri="{FF2B5EF4-FFF2-40B4-BE49-F238E27FC236}">
                  <a16:creationId xmlns:a16="http://schemas.microsoft.com/office/drawing/2014/main" id="{C35E60C4-FA02-47D9-8AA1-4FEDC2C9AD3B}"/>
                </a:ext>
              </a:extLst>
            </p:cNvPr>
            <p:cNvGrpSpPr>
              <a:grpSpLocks/>
            </p:cNvGrpSpPr>
            <p:nvPr/>
          </p:nvGrpSpPr>
          <p:grpSpPr bwMode="auto">
            <a:xfrm>
              <a:off x="6773449" y="1562046"/>
              <a:ext cx="344809" cy="377007"/>
              <a:chOff x="2544" y="2715"/>
              <a:chExt cx="266" cy="281"/>
            </a:xfrm>
          </p:grpSpPr>
          <p:sp>
            <p:nvSpPr>
              <p:cNvPr id="692" name="Oval 236">
                <a:extLst>
                  <a:ext uri="{FF2B5EF4-FFF2-40B4-BE49-F238E27FC236}">
                    <a16:creationId xmlns:a16="http://schemas.microsoft.com/office/drawing/2014/main" id="{ED600394-06C9-42AA-A8EB-526C12309AB9}"/>
                  </a:ext>
                </a:extLst>
              </p:cNvPr>
              <p:cNvSpPr>
                <a:spLocks noChangeArrowheads="1"/>
              </p:cNvSpPr>
              <p:nvPr/>
            </p:nvSpPr>
            <p:spPr bwMode="auto">
              <a:xfrm>
                <a:off x="2544" y="2715"/>
                <a:ext cx="266" cy="281"/>
              </a:xfrm>
              <a:prstGeom prst="ellipse">
                <a:avLst/>
              </a:prstGeom>
              <a:solidFill>
                <a:srgbClr val="000000"/>
              </a:solidFill>
              <a:ln w="9525">
                <a:noFill/>
                <a:round/>
                <a:headEnd/>
                <a:tailEnd/>
              </a:ln>
            </p:spPr>
            <p:txBody>
              <a:bodyPr/>
              <a:lstStyle/>
              <a:p>
                <a:endParaRPr lang="en-US"/>
              </a:p>
            </p:txBody>
          </p:sp>
          <p:sp>
            <p:nvSpPr>
              <p:cNvPr id="693" name="Oval 237">
                <a:extLst>
                  <a:ext uri="{FF2B5EF4-FFF2-40B4-BE49-F238E27FC236}">
                    <a16:creationId xmlns:a16="http://schemas.microsoft.com/office/drawing/2014/main" id="{078AB76B-B802-47A2-A679-571DE85C8090}"/>
                  </a:ext>
                </a:extLst>
              </p:cNvPr>
              <p:cNvSpPr>
                <a:spLocks noChangeArrowheads="1"/>
              </p:cNvSpPr>
              <p:nvPr/>
            </p:nvSpPr>
            <p:spPr bwMode="auto">
              <a:xfrm>
                <a:off x="2554" y="2731"/>
                <a:ext cx="238" cy="254"/>
              </a:xfrm>
              <a:prstGeom prst="ellipse">
                <a:avLst/>
              </a:prstGeom>
              <a:solidFill>
                <a:srgbClr val="FFFFFF"/>
              </a:solidFill>
              <a:ln w="9525">
                <a:noFill/>
                <a:round/>
                <a:headEnd/>
                <a:tailEnd/>
              </a:ln>
            </p:spPr>
            <p:txBody>
              <a:bodyPr/>
              <a:lstStyle/>
              <a:p>
                <a:endParaRPr lang="en-US"/>
              </a:p>
            </p:txBody>
          </p:sp>
          <p:sp>
            <p:nvSpPr>
              <p:cNvPr id="694" name="Freeform 238">
                <a:extLst>
                  <a:ext uri="{FF2B5EF4-FFF2-40B4-BE49-F238E27FC236}">
                    <a16:creationId xmlns:a16="http://schemas.microsoft.com/office/drawing/2014/main" id="{E1DEAB17-2D5E-4116-8BD2-79181BA9BC46}"/>
                  </a:ext>
                </a:extLst>
              </p:cNvPr>
              <p:cNvSpPr>
                <a:spLocks/>
              </p:cNvSpPr>
              <p:nvPr/>
            </p:nvSpPr>
            <p:spPr bwMode="auto">
              <a:xfrm rot="462427">
                <a:off x="2609" y="2765"/>
                <a:ext cx="101" cy="145"/>
              </a:xfrm>
              <a:custGeom>
                <a:avLst/>
                <a:gdLst>
                  <a:gd name="T0" fmla="*/ 25 w 406"/>
                  <a:gd name="T1" fmla="*/ 26 h 695"/>
                  <a:gd name="T2" fmla="*/ 9 w 406"/>
                  <a:gd name="T3" fmla="*/ 10 h 695"/>
                  <a:gd name="T4" fmla="*/ 17 w 406"/>
                  <a:gd name="T5" fmla="*/ 8 h 695"/>
                  <a:gd name="T6" fmla="*/ 0 w 406"/>
                  <a:gd name="T7" fmla="*/ 0 h 695"/>
                  <a:gd name="T8" fmla="*/ 0 w 406"/>
                  <a:gd name="T9" fmla="*/ 14 h 695"/>
                  <a:gd name="T10" fmla="*/ 5 w 406"/>
                  <a:gd name="T11" fmla="*/ 9 h 695"/>
                  <a:gd name="T12" fmla="*/ 22 w 406"/>
                  <a:gd name="T13" fmla="*/ 30 h 695"/>
                  <a:gd name="T14" fmla="*/ 25 w 406"/>
                  <a:gd name="T15" fmla="*/ 26 h 695"/>
                  <a:gd name="T16" fmla="*/ 0 60000 65536"/>
                  <a:gd name="T17" fmla="*/ 0 60000 65536"/>
                  <a:gd name="T18" fmla="*/ 0 60000 65536"/>
                  <a:gd name="T19" fmla="*/ 0 60000 65536"/>
                  <a:gd name="T20" fmla="*/ 0 60000 65536"/>
                  <a:gd name="T21" fmla="*/ 0 60000 65536"/>
                  <a:gd name="T22" fmla="*/ 0 60000 65536"/>
                  <a:gd name="T23" fmla="*/ 0 60000 65536"/>
                  <a:gd name="T24" fmla="*/ 0 w 406"/>
                  <a:gd name="T25" fmla="*/ 0 h 695"/>
                  <a:gd name="T26" fmla="*/ 406 w 406"/>
                  <a:gd name="T27" fmla="*/ 695 h 6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6" h="695">
                    <a:moveTo>
                      <a:pt x="406" y="610"/>
                    </a:moveTo>
                    <a:lnTo>
                      <a:pt x="154" y="230"/>
                    </a:lnTo>
                    <a:lnTo>
                      <a:pt x="269" y="176"/>
                    </a:lnTo>
                    <a:lnTo>
                      <a:pt x="0" y="0"/>
                    </a:lnTo>
                    <a:lnTo>
                      <a:pt x="8" y="320"/>
                    </a:lnTo>
                    <a:lnTo>
                      <a:pt x="89" y="206"/>
                    </a:lnTo>
                    <a:lnTo>
                      <a:pt x="358" y="695"/>
                    </a:lnTo>
                    <a:lnTo>
                      <a:pt x="406" y="610"/>
                    </a:lnTo>
                    <a:close/>
                  </a:path>
                </a:pathLst>
              </a:custGeom>
              <a:solidFill>
                <a:srgbClr val="000000"/>
              </a:solidFill>
              <a:ln w="9525">
                <a:noFill/>
                <a:round/>
                <a:headEnd/>
                <a:tailEnd/>
              </a:ln>
            </p:spPr>
            <p:txBody>
              <a:bodyPr/>
              <a:lstStyle/>
              <a:p>
                <a:endParaRPr lang="cs-CZ"/>
              </a:p>
            </p:txBody>
          </p:sp>
        </p:grpSp>
        <p:sp>
          <p:nvSpPr>
            <p:cNvPr id="672" name="Oval 258">
              <a:extLst>
                <a:ext uri="{FF2B5EF4-FFF2-40B4-BE49-F238E27FC236}">
                  <a16:creationId xmlns:a16="http://schemas.microsoft.com/office/drawing/2014/main" id="{0AD5D41D-7A8F-432F-8F67-3A88788C7B78}"/>
                </a:ext>
              </a:extLst>
            </p:cNvPr>
            <p:cNvSpPr>
              <a:spLocks noChangeArrowheads="1"/>
            </p:cNvSpPr>
            <p:nvPr/>
          </p:nvSpPr>
          <p:spPr bwMode="auto">
            <a:xfrm>
              <a:off x="7076586" y="4316116"/>
              <a:ext cx="63017" cy="53484"/>
            </a:xfrm>
            <a:prstGeom prst="ellipse">
              <a:avLst/>
            </a:prstGeom>
            <a:solidFill>
              <a:schemeClr val="tx1"/>
            </a:solidFill>
            <a:ln w="9525">
              <a:solidFill>
                <a:schemeClr val="tx1"/>
              </a:solidFill>
              <a:round/>
              <a:headEnd/>
              <a:tailEnd/>
            </a:ln>
          </p:spPr>
          <p:txBody>
            <a:bodyPr wrap="none" anchor="ctr"/>
            <a:lstStyle/>
            <a:p>
              <a:endParaRPr lang="en-US"/>
            </a:p>
          </p:txBody>
        </p:sp>
        <p:grpSp>
          <p:nvGrpSpPr>
            <p:cNvPr id="673" name="Group 9">
              <a:extLst>
                <a:ext uri="{FF2B5EF4-FFF2-40B4-BE49-F238E27FC236}">
                  <a16:creationId xmlns:a16="http://schemas.microsoft.com/office/drawing/2014/main" id="{B170A729-B781-4659-9949-9317BD5B65D4}"/>
                </a:ext>
              </a:extLst>
            </p:cNvPr>
            <p:cNvGrpSpPr>
              <a:grpSpLocks/>
            </p:cNvGrpSpPr>
            <p:nvPr/>
          </p:nvGrpSpPr>
          <p:grpSpPr bwMode="auto">
            <a:xfrm>
              <a:off x="6646960" y="1597618"/>
              <a:ext cx="132970" cy="417265"/>
              <a:chOff x="3888" y="411"/>
              <a:chExt cx="445" cy="1211"/>
            </a:xfrm>
          </p:grpSpPr>
          <p:sp>
            <p:nvSpPr>
              <p:cNvPr id="686" name="Freeform 10">
                <a:extLst>
                  <a:ext uri="{FF2B5EF4-FFF2-40B4-BE49-F238E27FC236}">
                    <a16:creationId xmlns:a16="http://schemas.microsoft.com/office/drawing/2014/main" id="{89ACB3F5-E017-41CD-A8C4-8EEB286007FF}"/>
                  </a:ext>
                </a:extLst>
              </p:cNvPr>
              <p:cNvSpPr>
                <a:spLocks/>
              </p:cNvSpPr>
              <p:nvPr/>
            </p:nvSpPr>
            <p:spPr bwMode="auto">
              <a:xfrm>
                <a:off x="3971" y="411"/>
                <a:ext cx="245" cy="269"/>
              </a:xfrm>
              <a:custGeom>
                <a:avLst/>
                <a:gdLst>
                  <a:gd name="T0" fmla="*/ 31 w 490"/>
                  <a:gd name="T1" fmla="*/ 0 h 538"/>
                  <a:gd name="T2" fmla="*/ 51 w 490"/>
                  <a:gd name="T3" fmla="*/ 0 h 538"/>
                  <a:gd name="T4" fmla="*/ 71 w 490"/>
                  <a:gd name="T5" fmla="*/ 8 h 538"/>
                  <a:gd name="T6" fmla="*/ 83 w 490"/>
                  <a:gd name="T7" fmla="*/ 14 h 538"/>
                  <a:gd name="T8" fmla="*/ 91 w 490"/>
                  <a:gd name="T9" fmla="*/ 39 h 538"/>
                  <a:gd name="T10" fmla="*/ 96 w 490"/>
                  <a:gd name="T11" fmla="*/ 53 h 538"/>
                  <a:gd name="T12" fmla="*/ 116 w 490"/>
                  <a:gd name="T13" fmla="*/ 37 h 538"/>
                  <a:gd name="T14" fmla="*/ 123 w 490"/>
                  <a:gd name="T15" fmla="*/ 39 h 538"/>
                  <a:gd name="T16" fmla="*/ 121 w 490"/>
                  <a:gd name="T17" fmla="*/ 46 h 538"/>
                  <a:gd name="T18" fmla="*/ 96 w 490"/>
                  <a:gd name="T19" fmla="*/ 73 h 538"/>
                  <a:gd name="T20" fmla="*/ 96 w 490"/>
                  <a:gd name="T21" fmla="*/ 92 h 538"/>
                  <a:gd name="T22" fmla="*/ 91 w 490"/>
                  <a:gd name="T23" fmla="*/ 111 h 538"/>
                  <a:gd name="T24" fmla="*/ 83 w 490"/>
                  <a:gd name="T25" fmla="*/ 126 h 538"/>
                  <a:gd name="T26" fmla="*/ 71 w 490"/>
                  <a:gd name="T27" fmla="*/ 135 h 538"/>
                  <a:gd name="T28" fmla="*/ 56 w 490"/>
                  <a:gd name="T29" fmla="*/ 135 h 538"/>
                  <a:gd name="T30" fmla="*/ 35 w 490"/>
                  <a:gd name="T31" fmla="*/ 126 h 538"/>
                  <a:gd name="T32" fmla="*/ 22 w 490"/>
                  <a:gd name="T33" fmla="*/ 110 h 538"/>
                  <a:gd name="T34" fmla="*/ 11 w 490"/>
                  <a:gd name="T35" fmla="*/ 85 h 538"/>
                  <a:gd name="T36" fmla="*/ 2 w 490"/>
                  <a:gd name="T37" fmla="*/ 63 h 538"/>
                  <a:gd name="T38" fmla="*/ 0 w 490"/>
                  <a:gd name="T39" fmla="*/ 33 h 538"/>
                  <a:gd name="T40" fmla="*/ 5 w 490"/>
                  <a:gd name="T41" fmla="*/ 17 h 538"/>
                  <a:gd name="T42" fmla="*/ 12 w 490"/>
                  <a:gd name="T43" fmla="*/ 8 h 538"/>
                  <a:gd name="T44" fmla="*/ 31 w 490"/>
                  <a:gd name="T45" fmla="*/ 0 h 5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90"/>
                  <a:gd name="T70" fmla="*/ 0 h 538"/>
                  <a:gd name="T71" fmla="*/ 490 w 490"/>
                  <a:gd name="T72" fmla="*/ 538 h 5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90" h="538">
                    <a:moveTo>
                      <a:pt x="121" y="0"/>
                    </a:moveTo>
                    <a:lnTo>
                      <a:pt x="202" y="0"/>
                    </a:lnTo>
                    <a:lnTo>
                      <a:pt x="282" y="32"/>
                    </a:lnTo>
                    <a:lnTo>
                      <a:pt x="329" y="59"/>
                    </a:lnTo>
                    <a:lnTo>
                      <a:pt x="362" y="156"/>
                    </a:lnTo>
                    <a:lnTo>
                      <a:pt x="383" y="215"/>
                    </a:lnTo>
                    <a:lnTo>
                      <a:pt x="463" y="150"/>
                    </a:lnTo>
                    <a:lnTo>
                      <a:pt x="490" y="156"/>
                    </a:lnTo>
                    <a:lnTo>
                      <a:pt x="484" y="187"/>
                    </a:lnTo>
                    <a:lnTo>
                      <a:pt x="383" y="292"/>
                    </a:lnTo>
                    <a:lnTo>
                      <a:pt x="383" y="369"/>
                    </a:lnTo>
                    <a:lnTo>
                      <a:pt x="362" y="447"/>
                    </a:lnTo>
                    <a:lnTo>
                      <a:pt x="329" y="506"/>
                    </a:lnTo>
                    <a:lnTo>
                      <a:pt x="282" y="538"/>
                    </a:lnTo>
                    <a:lnTo>
                      <a:pt x="222" y="538"/>
                    </a:lnTo>
                    <a:lnTo>
                      <a:pt x="140" y="506"/>
                    </a:lnTo>
                    <a:lnTo>
                      <a:pt x="87" y="441"/>
                    </a:lnTo>
                    <a:lnTo>
                      <a:pt x="41" y="343"/>
                    </a:lnTo>
                    <a:lnTo>
                      <a:pt x="6" y="252"/>
                    </a:lnTo>
                    <a:lnTo>
                      <a:pt x="0" y="130"/>
                    </a:lnTo>
                    <a:lnTo>
                      <a:pt x="20" y="71"/>
                    </a:lnTo>
                    <a:lnTo>
                      <a:pt x="47" y="32"/>
                    </a:lnTo>
                    <a:lnTo>
                      <a:pt x="121" y="0"/>
                    </a:lnTo>
                    <a:close/>
                  </a:path>
                </a:pathLst>
              </a:custGeom>
              <a:solidFill>
                <a:srgbClr val="000000"/>
              </a:solidFill>
              <a:ln w="9525">
                <a:noFill/>
                <a:round/>
                <a:headEnd/>
                <a:tailEnd/>
              </a:ln>
            </p:spPr>
            <p:txBody>
              <a:bodyPr/>
              <a:lstStyle/>
              <a:p>
                <a:endParaRPr lang="cs-CZ"/>
              </a:p>
            </p:txBody>
          </p:sp>
          <p:sp>
            <p:nvSpPr>
              <p:cNvPr id="687" name="Freeform 11">
                <a:extLst>
                  <a:ext uri="{FF2B5EF4-FFF2-40B4-BE49-F238E27FC236}">
                    <a16:creationId xmlns:a16="http://schemas.microsoft.com/office/drawing/2014/main" id="{785F6E63-1AE3-4524-AD65-170C13C142A8}"/>
                  </a:ext>
                </a:extLst>
              </p:cNvPr>
              <p:cNvSpPr>
                <a:spLocks/>
              </p:cNvSpPr>
              <p:nvPr/>
            </p:nvSpPr>
            <p:spPr bwMode="auto">
              <a:xfrm>
                <a:off x="4022" y="714"/>
                <a:ext cx="173" cy="464"/>
              </a:xfrm>
              <a:custGeom>
                <a:avLst/>
                <a:gdLst>
                  <a:gd name="T0" fmla="*/ 11 w 347"/>
                  <a:gd name="T1" fmla="*/ 8 h 929"/>
                  <a:gd name="T2" fmla="*/ 25 w 347"/>
                  <a:gd name="T3" fmla="*/ 0 h 929"/>
                  <a:gd name="T4" fmla="*/ 45 w 347"/>
                  <a:gd name="T5" fmla="*/ 0 h 929"/>
                  <a:gd name="T6" fmla="*/ 60 w 347"/>
                  <a:gd name="T7" fmla="*/ 5 h 929"/>
                  <a:gd name="T8" fmla="*/ 70 w 347"/>
                  <a:gd name="T9" fmla="*/ 22 h 929"/>
                  <a:gd name="T10" fmla="*/ 80 w 347"/>
                  <a:gd name="T11" fmla="*/ 51 h 929"/>
                  <a:gd name="T12" fmla="*/ 85 w 347"/>
                  <a:gd name="T13" fmla="*/ 83 h 929"/>
                  <a:gd name="T14" fmla="*/ 86 w 347"/>
                  <a:gd name="T15" fmla="*/ 121 h 929"/>
                  <a:gd name="T16" fmla="*/ 86 w 347"/>
                  <a:gd name="T17" fmla="*/ 165 h 929"/>
                  <a:gd name="T18" fmla="*/ 80 w 347"/>
                  <a:gd name="T19" fmla="*/ 200 h 929"/>
                  <a:gd name="T20" fmla="*/ 70 w 347"/>
                  <a:gd name="T21" fmla="*/ 219 h 929"/>
                  <a:gd name="T22" fmla="*/ 46 w 347"/>
                  <a:gd name="T23" fmla="*/ 232 h 929"/>
                  <a:gd name="T24" fmla="*/ 35 w 347"/>
                  <a:gd name="T25" fmla="*/ 229 h 929"/>
                  <a:gd name="T26" fmla="*/ 20 w 347"/>
                  <a:gd name="T27" fmla="*/ 214 h 929"/>
                  <a:gd name="T28" fmla="*/ 15 w 347"/>
                  <a:gd name="T29" fmla="*/ 193 h 929"/>
                  <a:gd name="T30" fmla="*/ 10 w 347"/>
                  <a:gd name="T31" fmla="*/ 155 h 929"/>
                  <a:gd name="T32" fmla="*/ 15 w 347"/>
                  <a:gd name="T33" fmla="*/ 128 h 929"/>
                  <a:gd name="T34" fmla="*/ 15 w 347"/>
                  <a:gd name="T35" fmla="*/ 99 h 929"/>
                  <a:gd name="T36" fmla="*/ 6 w 347"/>
                  <a:gd name="T37" fmla="*/ 80 h 929"/>
                  <a:gd name="T38" fmla="*/ 0 w 347"/>
                  <a:gd name="T39" fmla="*/ 54 h 929"/>
                  <a:gd name="T40" fmla="*/ 0 w 347"/>
                  <a:gd name="T41" fmla="*/ 27 h 929"/>
                  <a:gd name="T42" fmla="*/ 11 w 347"/>
                  <a:gd name="T43" fmla="*/ 8 h 92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47"/>
                  <a:gd name="T67" fmla="*/ 0 h 929"/>
                  <a:gd name="T68" fmla="*/ 347 w 347"/>
                  <a:gd name="T69" fmla="*/ 929 h 92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47" h="929">
                    <a:moveTo>
                      <a:pt x="47" y="32"/>
                    </a:moveTo>
                    <a:lnTo>
                      <a:pt x="100" y="0"/>
                    </a:lnTo>
                    <a:lnTo>
                      <a:pt x="180" y="0"/>
                    </a:lnTo>
                    <a:lnTo>
                      <a:pt x="240" y="20"/>
                    </a:lnTo>
                    <a:lnTo>
                      <a:pt x="281" y="89"/>
                    </a:lnTo>
                    <a:lnTo>
                      <a:pt x="320" y="206"/>
                    </a:lnTo>
                    <a:lnTo>
                      <a:pt x="341" y="334"/>
                    </a:lnTo>
                    <a:lnTo>
                      <a:pt x="347" y="486"/>
                    </a:lnTo>
                    <a:lnTo>
                      <a:pt x="347" y="660"/>
                    </a:lnTo>
                    <a:lnTo>
                      <a:pt x="320" y="800"/>
                    </a:lnTo>
                    <a:lnTo>
                      <a:pt x="281" y="877"/>
                    </a:lnTo>
                    <a:lnTo>
                      <a:pt x="187" y="929"/>
                    </a:lnTo>
                    <a:lnTo>
                      <a:pt x="140" y="917"/>
                    </a:lnTo>
                    <a:lnTo>
                      <a:pt x="80" y="858"/>
                    </a:lnTo>
                    <a:lnTo>
                      <a:pt x="60" y="775"/>
                    </a:lnTo>
                    <a:lnTo>
                      <a:pt x="41" y="621"/>
                    </a:lnTo>
                    <a:lnTo>
                      <a:pt x="60" y="512"/>
                    </a:lnTo>
                    <a:lnTo>
                      <a:pt x="60" y="397"/>
                    </a:lnTo>
                    <a:lnTo>
                      <a:pt x="27" y="320"/>
                    </a:lnTo>
                    <a:lnTo>
                      <a:pt x="0" y="218"/>
                    </a:lnTo>
                    <a:lnTo>
                      <a:pt x="0" y="109"/>
                    </a:lnTo>
                    <a:lnTo>
                      <a:pt x="47" y="32"/>
                    </a:lnTo>
                    <a:close/>
                  </a:path>
                </a:pathLst>
              </a:custGeom>
              <a:solidFill>
                <a:srgbClr val="000000"/>
              </a:solidFill>
              <a:ln w="9525">
                <a:noFill/>
                <a:round/>
                <a:headEnd/>
                <a:tailEnd/>
              </a:ln>
            </p:spPr>
            <p:txBody>
              <a:bodyPr/>
              <a:lstStyle/>
              <a:p>
                <a:endParaRPr lang="cs-CZ"/>
              </a:p>
            </p:txBody>
          </p:sp>
          <p:sp>
            <p:nvSpPr>
              <p:cNvPr id="688" name="Freeform 12">
                <a:extLst>
                  <a:ext uri="{FF2B5EF4-FFF2-40B4-BE49-F238E27FC236}">
                    <a16:creationId xmlns:a16="http://schemas.microsoft.com/office/drawing/2014/main" id="{6D3DBD89-1BB7-436C-B3B1-0558E5B80B1F}"/>
                  </a:ext>
                </a:extLst>
              </p:cNvPr>
              <p:cNvSpPr>
                <a:spLocks/>
              </p:cNvSpPr>
              <p:nvPr/>
            </p:nvSpPr>
            <p:spPr bwMode="auto">
              <a:xfrm>
                <a:off x="4103" y="731"/>
                <a:ext cx="230" cy="459"/>
              </a:xfrm>
              <a:custGeom>
                <a:avLst/>
                <a:gdLst>
                  <a:gd name="T0" fmla="*/ 14 w 460"/>
                  <a:gd name="T1" fmla="*/ 0 h 918"/>
                  <a:gd name="T2" fmla="*/ 51 w 460"/>
                  <a:gd name="T3" fmla="*/ 8 h 918"/>
                  <a:gd name="T4" fmla="*/ 79 w 460"/>
                  <a:gd name="T5" fmla="*/ 28 h 918"/>
                  <a:gd name="T6" fmla="*/ 100 w 460"/>
                  <a:gd name="T7" fmla="*/ 59 h 918"/>
                  <a:gd name="T8" fmla="*/ 114 w 460"/>
                  <a:gd name="T9" fmla="*/ 90 h 918"/>
                  <a:gd name="T10" fmla="*/ 115 w 460"/>
                  <a:gd name="T11" fmla="*/ 123 h 918"/>
                  <a:gd name="T12" fmla="*/ 105 w 460"/>
                  <a:gd name="T13" fmla="*/ 146 h 918"/>
                  <a:gd name="T14" fmla="*/ 80 w 460"/>
                  <a:gd name="T15" fmla="*/ 161 h 918"/>
                  <a:gd name="T16" fmla="*/ 60 w 460"/>
                  <a:gd name="T17" fmla="*/ 171 h 918"/>
                  <a:gd name="T18" fmla="*/ 60 w 460"/>
                  <a:gd name="T19" fmla="*/ 180 h 918"/>
                  <a:gd name="T20" fmla="*/ 74 w 460"/>
                  <a:gd name="T21" fmla="*/ 191 h 918"/>
                  <a:gd name="T22" fmla="*/ 80 w 460"/>
                  <a:gd name="T23" fmla="*/ 215 h 918"/>
                  <a:gd name="T24" fmla="*/ 74 w 460"/>
                  <a:gd name="T25" fmla="*/ 230 h 918"/>
                  <a:gd name="T26" fmla="*/ 65 w 460"/>
                  <a:gd name="T27" fmla="*/ 223 h 918"/>
                  <a:gd name="T28" fmla="*/ 65 w 460"/>
                  <a:gd name="T29" fmla="*/ 211 h 918"/>
                  <a:gd name="T30" fmla="*/ 58 w 460"/>
                  <a:gd name="T31" fmla="*/ 191 h 918"/>
                  <a:gd name="T32" fmla="*/ 49 w 460"/>
                  <a:gd name="T33" fmla="*/ 180 h 918"/>
                  <a:gd name="T34" fmla="*/ 45 w 460"/>
                  <a:gd name="T35" fmla="*/ 166 h 918"/>
                  <a:gd name="T36" fmla="*/ 60 w 460"/>
                  <a:gd name="T37" fmla="*/ 156 h 918"/>
                  <a:gd name="T38" fmla="*/ 89 w 460"/>
                  <a:gd name="T39" fmla="*/ 137 h 918"/>
                  <a:gd name="T40" fmla="*/ 100 w 460"/>
                  <a:gd name="T41" fmla="*/ 119 h 918"/>
                  <a:gd name="T42" fmla="*/ 100 w 460"/>
                  <a:gd name="T43" fmla="*/ 100 h 918"/>
                  <a:gd name="T44" fmla="*/ 85 w 460"/>
                  <a:gd name="T45" fmla="*/ 71 h 918"/>
                  <a:gd name="T46" fmla="*/ 60 w 460"/>
                  <a:gd name="T47" fmla="*/ 45 h 918"/>
                  <a:gd name="T48" fmla="*/ 45 w 460"/>
                  <a:gd name="T49" fmla="*/ 32 h 918"/>
                  <a:gd name="T50" fmla="*/ 24 w 460"/>
                  <a:gd name="T51" fmla="*/ 28 h 918"/>
                  <a:gd name="T52" fmla="*/ 0 w 460"/>
                  <a:gd name="T53" fmla="*/ 21 h 918"/>
                  <a:gd name="T54" fmla="*/ 14 w 460"/>
                  <a:gd name="T55" fmla="*/ 0 h 91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60"/>
                  <a:gd name="T85" fmla="*/ 0 h 918"/>
                  <a:gd name="T86" fmla="*/ 460 w 460"/>
                  <a:gd name="T87" fmla="*/ 918 h 91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60" h="918">
                    <a:moveTo>
                      <a:pt x="53" y="0"/>
                    </a:moveTo>
                    <a:lnTo>
                      <a:pt x="201" y="32"/>
                    </a:lnTo>
                    <a:lnTo>
                      <a:pt x="314" y="109"/>
                    </a:lnTo>
                    <a:lnTo>
                      <a:pt x="400" y="237"/>
                    </a:lnTo>
                    <a:lnTo>
                      <a:pt x="454" y="359"/>
                    </a:lnTo>
                    <a:lnTo>
                      <a:pt x="460" y="494"/>
                    </a:lnTo>
                    <a:lnTo>
                      <a:pt x="419" y="584"/>
                    </a:lnTo>
                    <a:lnTo>
                      <a:pt x="320" y="642"/>
                    </a:lnTo>
                    <a:lnTo>
                      <a:pt x="240" y="681"/>
                    </a:lnTo>
                    <a:lnTo>
                      <a:pt x="240" y="719"/>
                    </a:lnTo>
                    <a:lnTo>
                      <a:pt x="293" y="764"/>
                    </a:lnTo>
                    <a:lnTo>
                      <a:pt x="320" y="860"/>
                    </a:lnTo>
                    <a:lnTo>
                      <a:pt x="293" y="918"/>
                    </a:lnTo>
                    <a:lnTo>
                      <a:pt x="259" y="892"/>
                    </a:lnTo>
                    <a:lnTo>
                      <a:pt x="259" y="841"/>
                    </a:lnTo>
                    <a:lnTo>
                      <a:pt x="234" y="764"/>
                    </a:lnTo>
                    <a:lnTo>
                      <a:pt x="193" y="719"/>
                    </a:lnTo>
                    <a:lnTo>
                      <a:pt x="179" y="661"/>
                    </a:lnTo>
                    <a:lnTo>
                      <a:pt x="240" y="622"/>
                    </a:lnTo>
                    <a:lnTo>
                      <a:pt x="353" y="545"/>
                    </a:lnTo>
                    <a:lnTo>
                      <a:pt x="400" y="476"/>
                    </a:lnTo>
                    <a:lnTo>
                      <a:pt x="400" y="399"/>
                    </a:lnTo>
                    <a:lnTo>
                      <a:pt x="339" y="282"/>
                    </a:lnTo>
                    <a:lnTo>
                      <a:pt x="240" y="180"/>
                    </a:lnTo>
                    <a:lnTo>
                      <a:pt x="179" y="128"/>
                    </a:lnTo>
                    <a:lnTo>
                      <a:pt x="93" y="109"/>
                    </a:lnTo>
                    <a:lnTo>
                      <a:pt x="0" y="83"/>
                    </a:lnTo>
                    <a:lnTo>
                      <a:pt x="53" y="0"/>
                    </a:lnTo>
                    <a:close/>
                  </a:path>
                </a:pathLst>
              </a:custGeom>
              <a:solidFill>
                <a:srgbClr val="000000"/>
              </a:solidFill>
              <a:ln w="9525">
                <a:noFill/>
                <a:round/>
                <a:headEnd/>
                <a:tailEnd/>
              </a:ln>
            </p:spPr>
            <p:txBody>
              <a:bodyPr/>
              <a:lstStyle/>
              <a:p>
                <a:endParaRPr lang="cs-CZ"/>
              </a:p>
            </p:txBody>
          </p:sp>
          <p:sp>
            <p:nvSpPr>
              <p:cNvPr id="689" name="Freeform 13">
                <a:extLst>
                  <a:ext uri="{FF2B5EF4-FFF2-40B4-BE49-F238E27FC236}">
                    <a16:creationId xmlns:a16="http://schemas.microsoft.com/office/drawing/2014/main" id="{90E061C7-E712-46A9-B3A1-54C639987CBD}"/>
                  </a:ext>
                </a:extLst>
              </p:cNvPr>
              <p:cNvSpPr>
                <a:spLocks/>
              </p:cNvSpPr>
              <p:nvPr/>
            </p:nvSpPr>
            <p:spPr bwMode="auto">
              <a:xfrm>
                <a:off x="3888" y="729"/>
                <a:ext cx="170" cy="431"/>
              </a:xfrm>
              <a:custGeom>
                <a:avLst/>
                <a:gdLst>
                  <a:gd name="T0" fmla="*/ 53 w 341"/>
                  <a:gd name="T1" fmla="*/ 10 h 861"/>
                  <a:gd name="T2" fmla="*/ 70 w 341"/>
                  <a:gd name="T3" fmla="*/ 0 h 861"/>
                  <a:gd name="T4" fmla="*/ 85 w 341"/>
                  <a:gd name="T5" fmla="*/ 2 h 861"/>
                  <a:gd name="T6" fmla="*/ 83 w 341"/>
                  <a:gd name="T7" fmla="*/ 20 h 861"/>
                  <a:gd name="T8" fmla="*/ 73 w 341"/>
                  <a:gd name="T9" fmla="*/ 29 h 861"/>
                  <a:gd name="T10" fmla="*/ 58 w 341"/>
                  <a:gd name="T11" fmla="*/ 37 h 861"/>
                  <a:gd name="T12" fmla="*/ 40 w 341"/>
                  <a:gd name="T13" fmla="*/ 58 h 861"/>
                  <a:gd name="T14" fmla="*/ 20 w 341"/>
                  <a:gd name="T15" fmla="*/ 87 h 861"/>
                  <a:gd name="T16" fmla="*/ 15 w 341"/>
                  <a:gd name="T17" fmla="*/ 111 h 861"/>
                  <a:gd name="T18" fmla="*/ 18 w 341"/>
                  <a:gd name="T19" fmla="*/ 126 h 861"/>
                  <a:gd name="T20" fmla="*/ 23 w 341"/>
                  <a:gd name="T21" fmla="*/ 134 h 861"/>
                  <a:gd name="T22" fmla="*/ 45 w 341"/>
                  <a:gd name="T23" fmla="*/ 143 h 861"/>
                  <a:gd name="T24" fmla="*/ 65 w 341"/>
                  <a:gd name="T25" fmla="*/ 150 h 861"/>
                  <a:gd name="T26" fmla="*/ 73 w 341"/>
                  <a:gd name="T27" fmla="*/ 158 h 861"/>
                  <a:gd name="T28" fmla="*/ 75 w 341"/>
                  <a:gd name="T29" fmla="*/ 164 h 861"/>
                  <a:gd name="T30" fmla="*/ 63 w 341"/>
                  <a:gd name="T31" fmla="*/ 177 h 861"/>
                  <a:gd name="T32" fmla="*/ 58 w 341"/>
                  <a:gd name="T33" fmla="*/ 193 h 861"/>
                  <a:gd name="T34" fmla="*/ 53 w 341"/>
                  <a:gd name="T35" fmla="*/ 216 h 861"/>
                  <a:gd name="T36" fmla="*/ 43 w 341"/>
                  <a:gd name="T37" fmla="*/ 212 h 861"/>
                  <a:gd name="T38" fmla="*/ 43 w 341"/>
                  <a:gd name="T39" fmla="*/ 196 h 861"/>
                  <a:gd name="T40" fmla="*/ 48 w 341"/>
                  <a:gd name="T41" fmla="*/ 172 h 861"/>
                  <a:gd name="T42" fmla="*/ 58 w 341"/>
                  <a:gd name="T43" fmla="*/ 163 h 861"/>
                  <a:gd name="T44" fmla="*/ 40 w 341"/>
                  <a:gd name="T45" fmla="*/ 153 h 861"/>
                  <a:gd name="T46" fmla="*/ 18 w 341"/>
                  <a:gd name="T47" fmla="*/ 143 h 861"/>
                  <a:gd name="T48" fmla="*/ 0 w 341"/>
                  <a:gd name="T49" fmla="*/ 129 h 861"/>
                  <a:gd name="T50" fmla="*/ 0 w 341"/>
                  <a:gd name="T51" fmla="*/ 111 h 861"/>
                  <a:gd name="T52" fmla="*/ 5 w 341"/>
                  <a:gd name="T53" fmla="*/ 81 h 861"/>
                  <a:gd name="T54" fmla="*/ 20 w 341"/>
                  <a:gd name="T55" fmla="*/ 52 h 861"/>
                  <a:gd name="T56" fmla="*/ 38 w 341"/>
                  <a:gd name="T57" fmla="*/ 27 h 861"/>
                  <a:gd name="T58" fmla="*/ 53 w 341"/>
                  <a:gd name="T59" fmla="*/ 10 h 86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41"/>
                  <a:gd name="T91" fmla="*/ 0 h 861"/>
                  <a:gd name="T92" fmla="*/ 341 w 341"/>
                  <a:gd name="T93" fmla="*/ 861 h 86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41" h="861">
                    <a:moveTo>
                      <a:pt x="214" y="39"/>
                    </a:moveTo>
                    <a:lnTo>
                      <a:pt x="281" y="0"/>
                    </a:lnTo>
                    <a:lnTo>
                      <a:pt x="341" y="6"/>
                    </a:lnTo>
                    <a:lnTo>
                      <a:pt x="335" y="77"/>
                    </a:lnTo>
                    <a:lnTo>
                      <a:pt x="294" y="116"/>
                    </a:lnTo>
                    <a:lnTo>
                      <a:pt x="234" y="148"/>
                    </a:lnTo>
                    <a:lnTo>
                      <a:pt x="160" y="231"/>
                    </a:lnTo>
                    <a:lnTo>
                      <a:pt x="80" y="347"/>
                    </a:lnTo>
                    <a:lnTo>
                      <a:pt x="60" y="443"/>
                    </a:lnTo>
                    <a:lnTo>
                      <a:pt x="74" y="501"/>
                    </a:lnTo>
                    <a:lnTo>
                      <a:pt x="94" y="534"/>
                    </a:lnTo>
                    <a:lnTo>
                      <a:pt x="181" y="572"/>
                    </a:lnTo>
                    <a:lnTo>
                      <a:pt x="261" y="597"/>
                    </a:lnTo>
                    <a:lnTo>
                      <a:pt x="294" y="630"/>
                    </a:lnTo>
                    <a:lnTo>
                      <a:pt x="300" y="656"/>
                    </a:lnTo>
                    <a:lnTo>
                      <a:pt x="253" y="707"/>
                    </a:lnTo>
                    <a:lnTo>
                      <a:pt x="234" y="771"/>
                    </a:lnTo>
                    <a:lnTo>
                      <a:pt x="214" y="861"/>
                    </a:lnTo>
                    <a:lnTo>
                      <a:pt x="173" y="848"/>
                    </a:lnTo>
                    <a:lnTo>
                      <a:pt x="173" y="784"/>
                    </a:lnTo>
                    <a:lnTo>
                      <a:pt x="195" y="688"/>
                    </a:lnTo>
                    <a:lnTo>
                      <a:pt x="234" y="649"/>
                    </a:lnTo>
                    <a:lnTo>
                      <a:pt x="160" y="611"/>
                    </a:lnTo>
                    <a:lnTo>
                      <a:pt x="74" y="572"/>
                    </a:lnTo>
                    <a:lnTo>
                      <a:pt x="0" y="514"/>
                    </a:lnTo>
                    <a:lnTo>
                      <a:pt x="0" y="443"/>
                    </a:lnTo>
                    <a:lnTo>
                      <a:pt x="20" y="321"/>
                    </a:lnTo>
                    <a:lnTo>
                      <a:pt x="80" y="205"/>
                    </a:lnTo>
                    <a:lnTo>
                      <a:pt x="154" y="108"/>
                    </a:lnTo>
                    <a:lnTo>
                      <a:pt x="214" y="39"/>
                    </a:lnTo>
                    <a:close/>
                  </a:path>
                </a:pathLst>
              </a:custGeom>
              <a:solidFill>
                <a:srgbClr val="000000"/>
              </a:solidFill>
              <a:ln w="9525">
                <a:noFill/>
                <a:round/>
                <a:headEnd/>
                <a:tailEnd/>
              </a:ln>
            </p:spPr>
            <p:txBody>
              <a:bodyPr/>
              <a:lstStyle/>
              <a:p>
                <a:endParaRPr lang="cs-CZ"/>
              </a:p>
            </p:txBody>
          </p:sp>
          <p:sp>
            <p:nvSpPr>
              <p:cNvPr id="690" name="Freeform 14">
                <a:extLst>
                  <a:ext uri="{FF2B5EF4-FFF2-40B4-BE49-F238E27FC236}">
                    <a16:creationId xmlns:a16="http://schemas.microsoft.com/office/drawing/2014/main" id="{2529CF51-2691-4C14-BB7E-D7EF7CEE14BA}"/>
                  </a:ext>
                </a:extLst>
              </p:cNvPr>
              <p:cNvSpPr>
                <a:spLocks/>
              </p:cNvSpPr>
              <p:nvPr/>
            </p:nvSpPr>
            <p:spPr bwMode="auto">
              <a:xfrm>
                <a:off x="4117" y="1108"/>
                <a:ext cx="202" cy="514"/>
              </a:xfrm>
              <a:custGeom>
                <a:avLst/>
                <a:gdLst>
                  <a:gd name="T0" fmla="*/ 7 w 402"/>
                  <a:gd name="T1" fmla="*/ 0 h 1028"/>
                  <a:gd name="T2" fmla="*/ 30 w 402"/>
                  <a:gd name="T3" fmla="*/ 9 h 1028"/>
                  <a:gd name="T4" fmla="*/ 42 w 402"/>
                  <a:gd name="T5" fmla="*/ 33 h 1028"/>
                  <a:gd name="T6" fmla="*/ 46 w 402"/>
                  <a:gd name="T7" fmla="*/ 76 h 1028"/>
                  <a:gd name="T8" fmla="*/ 42 w 402"/>
                  <a:gd name="T9" fmla="*/ 148 h 1028"/>
                  <a:gd name="T10" fmla="*/ 32 w 402"/>
                  <a:gd name="T11" fmla="*/ 204 h 1028"/>
                  <a:gd name="T12" fmla="*/ 27 w 402"/>
                  <a:gd name="T13" fmla="*/ 228 h 1028"/>
                  <a:gd name="T14" fmla="*/ 37 w 402"/>
                  <a:gd name="T15" fmla="*/ 233 h 1028"/>
                  <a:gd name="T16" fmla="*/ 57 w 402"/>
                  <a:gd name="T17" fmla="*/ 214 h 1028"/>
                  <a:gd name="T18" fmla="*/ 81 w 402"/>
                  <a:gd name="T19" fmla="*/ 199 h 1028"/>
                  <a:gd name="T20" fmla="*/ 88 w 402"/>
                  <a:gd name="T21" fmla="*/ 201 h 1028"/>
                  <a:gd name="T22" fmla="*/ 102 w 402"/>
                  <a:gd name="T23" fmla="*/ 210 h 1028"/>
                  <a:gd name="T24" fmla="*/ 102 w 402"/>
                  <a:gd name="T25" fmla="*/ 215 h 1028"/>
                  <a:gd name="T26" fmla="*/ 73 w 402"/>
                  <a:gd name="T27" fmla="*/ 228 h 1028"/>
                  <a:gd name="T28" fmla="*/ 42 w 402"/>
                  <a:gd name="T29" fmla="*/ 244 h 1028"/>
                  <a:gd name="T30" fmla="*/ 17 w 402"/>
                  <a:gd name="T31" fmla="*/ 257 h 1028"/>
                  <a:gd name="T32" fmla="*/ 5 w 402"/>
                  <a:gd name="T33" fmla="*/ 254 h 1028"/>
                  <a:gd name="T34" fmla="*/ 5 w 402"/>
                  <a:gd name="T35" fmla="*/ 239 h 1028"/>
                  <a:gd name="T36" fmla="*/ 15 w 402"/>
                  <a:gd name="T37" fmla="*/ 218 h 1028"/>
                  <a:gd name="T38" fmla="*/ 22 w 402"/>
                  <a:gd name="T39" fmla="*/ 175 h 1028"/>
                  <a:gd name="T40" fmla="*/ 27 w 402"/>
                  <a:gd name="T41" fmla="*/ 124 h 1028"/>
                  <a:gd name="T42" fmla="*/ 30 w 402"/>
                  <a:gd name="T43" fmla="*/ 67 h 1028"/>
                  <a:gd name="T44" fmla="*/ 17 w 402"/>
                  <a:gd name="T45" fmla="*/ 32 h 1028"/>
                  <a:gd name="T46" fmla="*/ 0 w 402"/>
                  <a:gd name="T47" fmla="*/ 17 h 1028"/>
                  <a:gd name="T48" fmla="*/ 7 w 402"/>
                  <a:gd name="T49" fmla="*/ 0 h 10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2"/>
                  <a:gd name="T76" fmla="*/ 0 h 1028"/>
                  <a:gd name="T77" fmla="*/ 402 w 402"/>
                  <a:gd name="T78" fmla="*/ 1028 h 10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2" h="1028">
                    <a:moveTo>
                      <a:pt x="27" y="0"/>
                    </a:moveTo>
                    <a:lnTo>
                      <a:pt x="120" y="38"/>
                    </a:lnTo>
                    <a:lnTo>
                      <a:pt x="167" y="135"/>
                    </a:lnTo>
                    <a:lnTo>
                      <a:pt x="181" y="307"/>
                    </a:lnTo>
                    <a:lnTo>
                      <a:pt x="167" y="593"/>
                    </a:lnTo>
                    <a:lnTo>
                      <a:pt x="128" y="817"/>
                    </a:lnTo>
                    <a:lnTo>
                      <a:pt x="107" y="913"/>
                    </a:lnTo>
                    <a:lnTo>
                      <a:pt x="147" y="933"/>
                    </a:lnTo>
                    <a:lnTo>
                      <a:pt x="227" y="856"/>
                    </a:lnTo>
                    <a:lnTo>
                      <a:pt x="322" y="799"/>
                    </a:lnTo>
                    <a:lnTo>
                      <a:pt x="348" y="805"/>
                    </a:lnTo>
                    <a:lnTo>
                      <a:pt x="402" y="842"/>
                    </a:lnTo>
                    <a:lnTo>
                      <a:pt x="402" y="862"/>
                    </a:lnTo>
                    <a:lnTo>
                      <a:pt x="288" y="913"/>
                    </a:lnTo>
                    <a:lnTo>
                      <a:pt x="167" y="977"/>
                    </a:lnTo>
                    <a:lnTo>
                      <a:pt x="68" y="1028"/>
                    </a:lnTo>
                    <a:lnTo>
                      <a:pt x="19" y="1016"/>
                    </a:lnTo>
                    <a:lnTo>
                      <a:pt x="19" y="957"/>
                    </a:lnTo>
                    <a:lnTo>
                      <a:pt x="60" y="874"/>
                    </a:lnTo>
                    <a:lnTo>
                      <a:pt x="87" y="702"/>
                    </a:lnTo>
                    <a:lnTo>
                      <a:pt x="107" y="498"/>
                    </a:lnTo>
                    <a:lnTo>
                      <a:pt x="120" y="269"/>
                    </a:lnTo>
                    <a:lnTo>
                      <a:pt x="68" y="129"/>
                    </a:lnTo>
                    <a:lnTo>
                      <a:pt x="0" y="71"/>
                    </a:lnTo>
                    <a:lnTo>
                      <a:pt x="27" y="0"/>
                    </a:lnTo>
                    <a:close/>
                  </a:path>
                </a:pathLst>
              </a:custGeom>
              <a:solidFill>
                <a:srgbClr val="000000"/>
              </a:solidFill>
              <a:ln w="9525">
                <a:noFill/>
                <a:round/>
                <a:headEnd/>
                <a:tailEnd/>
              </a:ln>
            </p:spPr>
            <p:txBody>
              <a:bodyPr/>
              <a:lstStyle/>
              <a:p>
                <a:endParaRPr lang="cs-CZ"/>
              </a:p>
            </p:txBody>
          </p:sp>
          <p:sp>
            <p:nvSpPr>
              <p:cNvPr id="691" name="Freeform 15">
                <a:extLst>
                  <a:ext uri="{FF2B5EF4-FFF2-40B4-BE49-F238E27FC236}">
                    <a16:creationId xmlns:a16="http://schemas.microsoft.com/office/drawing/2014/main" id="{C6E5F46A-F8BE-4500-AC59-4180782926BF}"/>
                  </a:ext>
                </a:extLst>
              </p:cNvPr>
              <p:cNvSpPr>
                <a:spLocks/>
              </p:cNvSpPr>
              <p:nvPr/>
            </p:nvSpPr>
            <p:spPr bwMode="auto">
              <a:xfrm>
                <a:off x="3974" y="1056"/>
                <a:ext cx="155" cy="563"/>
              </a:xfrm>
              <a:custGeom>
                <a:avLst/>
                <a:gdLst>
                  <a:gd name="T0" fmla="*/ 31 w 309"/>
                  <a:gd name="T1" fmla="*/ 55 h 1127"/>
                  <a:gd name="T2" fmla="*/ 52 w 309"/>
                  <a:gd name="T3" fmla="*/ 12 h 1127"/>
                  <a:gd name="T4" fmla="*/ 71 w 309"/>
                  <a:gd name="T5" fmla="*/ 0 h 1127"/>
                  <a:gd name="T6" fmla="*/ 78 w 309"/>
                  <a:gd name="T7" fmla="*/ 8 h 1127"/>
                  <a:gd name="T8" fmla="*/ 72 w 309"/>
                  <a:gd name="T9" fmla="*/ 22 h 1127"/>
                  <a:gd name="T10" fmla="*/ 52 w 309"/>
                  <a:gd name="T11" fmla="*/ 57 h 1127"/>
                  <a:gd name="T12" fmla="*/ 37 w 309"/>
                  <a:gd name="T13" fmla="*/ 94 h 1127"/>
                  <a:gd name="T14" fmla="*/ 26 w 309"/>
                  <a:gd name="T15" fmla="*/ 146 h 1127"/>
                  <a:gd name="T16" fmla="*/ 19 w 309"/>
                  <a:gd name="T17" fmla="*/ 205 h 1127"/>
                  <a:gd name="T18" fmla="*/ 19 w 309"/>
                  <a:gd name="T19" fmla="*/ 256 h 1127"/>
                  <a:gd name="T20" fmla="*/ 25 w 309"/>
                  <a:gd name="T21" fmla="*/ 251 h 1127"/>
                  <a:gd name="T22" fmla="*/ 37 w 309"/>
                  <a:gd name="T23" fmla="*/ 232 h 1127"/>
                  <a:gd name="T24" fmla="*/ 41 w 309"/>
                  <a:gd name="T25" fmla="*/ 203 h 1127"/>
                  <a:gd name="T26" fmla="*/ 52 w 309"/>
                  <a:gd name="T27" fmla="*/ 203 h 1127"/>
                  <a:gd name="T28" fmla="*/ 66 w 309"/>
                  <a:gd name="T29" fmla="*/ 210 h 1127"/>
                  <a:gd name="T30" fmla="*/ 57 w 309"/>
                  <a:gd name="T31" fmla="*/ 234 h 1127"/>
                  <a:gd name="T32" fmla="*/ 37 w 309"/>
                  <a:gd name="T33" fmla="*/ 258 h 1127"/>
                  <a:gd name="T34" fmla="*/ 16 w 309"/>
                  <a:gd name="T35" fmla="*/ 281 h 1127"/>
                  <a:gd name="T36" fmla="*/ 6 w 309"/>
                  <a:gd name="T37" fmla="*/ 281 h 1127"/>
                  <a:gd name="T38" fmla="*/ 0 w 309"/>
                  <a:gd name="T39" fmla="*/ 272 h 1127"/>
                  <a:gd name="T40" fmla="*/ 0 w 309"/>
                  <a:gd name="T41" fmla="*/ 251 h 1127"/>
                  <a:gd name="T42" fmla="*/ 4 w 309"/>
                  <a:gd name="T43" fmla="*/ 191 h 1127"/>
                  <a:gd name="T44" fmla="*/ 9 w 309"/>
                  <a:gd name="T45" fmla="*/ 129 h 1127"/>
                  <a:gd name="T46" fmla="*/ 16 w 309"/>
                  <a:gd name="T47" fmla="*/ 84 h 1127"/>
                  <a:gd name="T48" fmla="*/ 31 w 309"/>
                  <a:gd name="T49" fmla="*/ 55 h 11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9"/>
                  <a:gd name="T76" fmla="*/ 0 h 1127"/>
                  <a:gd name="T77" fmla="*/ 309 w 309"/>
                  <a:gd name="T78" fmla="*/ 1127 h 112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9" h="1127">
                    <a:moveTo>
                      <a:pt x="124" y="223"/>
                    </a:moveTo>
                    <a:lnTo>
                      <a:pt x="207" y="51"/>
                    </a:lnTo>
                    <a:lnTo>
                      <a:pt x="282" y="0"/>
                    </a:lnTo>
                    <a:lnTo>
                      <a:pt x="309" y="32"/>
                    </a:lnTo>
                    <a:lnTo>
                      <a:pt x="288" y="89"/>
                    </a:lnTo>
                    <a:lnTo>
                      <a:pt x="207" y="230"/>
                    </a:lnTo>
                    <a:lnTo>
                      <a:pt x="145" y="376"/>
                    </a:lnTo>
                    <a:lnTo>
                      <a:pt x="103" y="586"/>
                    </a:lnTo>
                    <a:lnTo>
                      <a:pt x="75" y="821"/>
                    </a:lnTo>
                    <a:lnTo>
                      <a:pt x="75" y="1025"/>
                    </a:lnTo>
                    <a:lnTo>
                      <a:pt x="97" y="1007"/>
                    </a:lnTo>
                    <a:lnTo>
                      <a:pt x="145" y="930"/>
                    </a:lnTo>
                    <a:lnTo>
                      <a:pt x="164" y="815"/>
                    </a:lnTo>
                    <a:lnTo>
                      <a:pt x="207" y="815"/>
                    </a:lnTo>
                    <a:lnTo>
                      <a:pt x="261" y="841"/>
                    </a:lnTo>
                    <a:lnTo>
                      <a:pt x="226" y="936"/>
                    </a:lnTo>
                    <a:lnTo>
                      <a:pt x="145" y="1032"/>
                    </a:lnTo>
                    <a:lnTo>
                      <a:pt x="62" y="1127"/>
                    </a:lnTo>
                    <a:lnTo>
                      <a:pt x="21" y="1127"/>
                    </a:lnTo>
                    <a:lnTo>
                      <a:pt x="0" y="1090"/>
                    </a:lnTo>
                    <a:lnTo>
                      <a:pt x="0" y="1007"/>
                    </a:lnTo>
                    <a:lnTo>
                      <a:pt x="14" y="764"/>
                    </a:lnTo>
                    <a:lnTo>
                      <a:pt x="35" y="516"/>
                    </a:lnTo>
                    <a:lnTo>
                      <a:pt x="62" y="338"/>
                    </a:lnTo>
                    <a:lnTo>
                      <a:pt x="124" y="223"/>
                    </a:lnTo>
                    <a:close/>
                  </a:path>
                </a:pathLst>
              </a:custGeom>
              <a:solidFill>
                <a:srgbClr val="000000"/>
              </a:solidFill>
              <a:ln w="9525">
                <a:noFill/>
                <a:round/>
                <a:headEnd/>
                <a:tailEnd/>
              </a:ln>
            </p:spPr>
            <p:txBody>
              <a:bodyPr/>
              <a:lstStyle/>
              <a:p>
                <a:endParaRPr lang="cs-CZ"/>
              </a:p>
            </p:txBody>
          </p:sp>
        </p:grpSp>
        <p:sp>
          <p:nvSpPr>
            <p:cNvPr id="674" name="Line 231">
              <a:extLst>
                <a:ext uri="{FF2B5EF4-FFF2-40B4-BE49-F238E27FC236}">
                  <a16:creationId xmlns:a16="http://schemas.microsoft.com/office/drawing/2014/main" id="{8D59C3F4-AD04-47F1-BC86-8402DE00A9B1}"/>
                </a:ext>
              </a:extLst>
            </p:cNvPr>
            <p:cNvSpPr>
              <a:spLocks noChangeShapeType="1"/>
            </p:cNvSpPr>
            <p:nvPr/>
          </p:nvSpPr>
          <p:spPr bwMode="auto">
            <a:xfrm flipV="1">
              <a:off x="5554506" y="1888828"/>
              <a:ext cx="951208" cy="3310747"/>
            </a:xfrm>
            <a:custGeom>
              <a:avLst/>
              <a:gdLst>
                <a:gd name="connsiteX0" fmla="*/ 0 w 314079"/>
                <a:gd name="connsiteY0" fmla="*/ 0 h 3443309"/>
                <a:gd name="connsiteX1" fmla="*/ 314079 w 314079"/>
                <a:gd name="connsiteY1" fmla="*/ 3443309 h 3443309"/>
                <a:gd name="connsiteX0" fmla="*/ 0 w 314079"/>
                <a:gd name="connsiteY0" fmla="*/ 0 h 3443309"/>
                <a:gd name="connsiteX1" fmla="*/ 218544 w 314079"/>
                <a:gd name="connsiteY1" fmla="*/ 2485775 h 3443309"/>
                <a:gd name="connsiteX2" fmla="*/ 314079 w 314079"/>
                <a:gd name="connsiteY2" fmla="*/ 3443309 h 3443309"/>
                <a:gd name="connsiteX0" fmla="*/ 0 w 421931"/>
                <a:gd name="connsiteY0" fmla="*/ 0 h 3790312"/>
                <a:gd name="connsiteX1" fmla="*/ 218544 w 421931"/>
                <a:gd name="connsiteY1" fmla="*/ 2485775 h 3790312"/>
                <a:gd name="connsiteX2" fmla="*/ 421931 w 421931"/>
                <a:gd name="connsiteY2" fmla="*/ 3790312 h 3790312"/>
                <a:gd name="connsiteX0" fmla="*/ 13675 w 435606"/>
                <a:gd name="connsiteY0" fmla="*/ 0 h 3790312"/>
                <a:gd name="connsiteX1" fmla="*/ 232219 w 435606"/>
                <a:gd name="connsiteY1" fmla="*/ 2485775 h 3790312"/>
                <a:gd name="connsiteX2" fmla="*/ 435606 w 435606"/>
                <a:gd name="connsiteY2" fmla="*/ 3790312 h 3790312"/>
                <a:gd name="connsiteX0" fmla="*/ 0 w 853340"/>
                <a:gd name="connsiteY0" fmla="*/ 0 h 3752798"/>
                <a:gd name="connsiteX1" fmla="*/ 218544 w 853340"/>
                <a:gd name="connsiteY1" fmla="*/ 2485775 h 3752798"/>
                <a:gd name="connsiteX2" fmla="*/ 853340 w 853340"/>
                <a:gd name="connsiteY2" fmla="*/ 3752798 h 3752798"/>
                <a:gd name="connsiteX0" fmla="*/ 0 w 853340"/>
                <a:gd name="connsiteY0" fmla="*/ 0 h 3752798"/>
                <a:gd name="connsiteX1" fmla="*/ 218544 w 853340"/>
                <a:gd name="connsiteY1" fmla="*/ 2485775 h 3752798"/>
                <a:gd name="connsiteX2" fmla="*/ 853340 w 853340"/>
                <a:gd name="connsiteY2" fmla="*/ 3752798 h 3752798"/>
                <a:gd name="connsiteX0" fmla="*/ 0 w 914300"/>
                <a:gd name="connsiteY0" fmla="*/ 0 h 3748109"/>
                <a:gd name="connsiteX1" fmla="*/ 218544 w 914300"/>
                <a:gd name="connsiteY1" fmla="*/ 2485775 h 3748109"/>
                <a:gd name="connsiteX2" fmla="*/ 914300 w 914300"/>
                <a:gd name="connsiteY2" fmla="*/ 3748109 h 3748109"/>
                <a:gd name="connsiteX0" fmla="*/ 0 w 914300"/>
                <a:gd name="connsiteY0" fmla="*/ 0 h 3748109"/>
                <a:gd name="connsiteX1" fmla="*/ 143517 w 914300"/>
                <a:gd name="connsiteY1" fmla="*/ 1862107 h 3748109"/>
                <a:gd name="connsiteX2" fmla="*/ 914300 w 914300"/>
                <a:gd name="connsiteY2" fmla="*/ 3748109 h 3748109"/>
                <a:gd name="connsiteX0" fmla="*/ 0 w 914300"/>
                <a:gd name="connsiteY0" fmla="*/ 0 h 3748109"/>
                <a:gd name="connsiteX1" fmla="*/ 914300 w 914300"/>
                <a:gd name="connsiteY1" fmla="*/ 3748109 h 3748109"/>
                <a:gd name="connsiteX0" fmla="*/ 0 w 914300"/>
                <a:gd name="connsiteY0" fmla="*/ 0 h 3748109"/>
                <a:gd name="connsiteX1" fmla="*/ 453004 w 914300"/>
                <a:gd name="connsiteY1" fmla="*/ 1876175 h 3748109"/>
                <a:gd name="connsiteX2" fmla="*/ 914300 w 914300"/>
                <a:gd name="connsiteY2" fmla="*/ 3748109 h 3748109"/>
                <a:gd name="connsiteX0" fmla="*/ 0 w 914300"/>
                <a:gd name="connsiteY0" fmla="*/ 0 h 3748109"/>
                <a:gd name="connsiteX1" fmla="*/ 143515 w 914300"/>
                <a:gd name="connsiteY1" fmla="*/ 3367350 h 3748109"/>
                <a:gd name="connsiteX2" fmla="*/ 914300 w 914300"/>
                <a:gd name="connsiteY2" fmla="*/ 3748109 h 3748109"/>
                <a:gd name="connsiteX0" fmla="*/ 32219 w 946519"/>
                <a:gd name="connsiteY0" fmla="*/ 0 h 3748109"/>
                <a:gd name="connsiteX1" fmla="*/ 175734 w 946519"/>
                <a:gd name="connsiteY1" fmla="*/ 3367350 h 3748109"/>
                <a:gd name="connsiteX2" fmla="*/ 946519 w 946519"/>
                <a:gd name="connsiteY2" fmla="*/ 3748109 h 3748109"/>
                <a:gd name="connsiteX0" fmla="*/ 32219 w 946519"/>
                <a:gd name="connsiteY0" fmla="*/ 0 h 3748109"/>
                <a:gd name="connsiteX1" fmla="*/ 175734 w 946519"/>
                <a:gd name="connsiteY1" fmla="*/ 3367350 h 3748109"/>
                <a:gd name="connsiteX2" fmla="*/ 946519 w 946519"/>
                <a:gd name="connsiteY2" fmla="*/ 3748109 h 3748109"/>
                <a:gd name="connsiteX0" fmla="*/ 32219 w 951208"/>
                <a:gd name="connsiteY0" fmla="*/ 0 h 3738731"/>
                <a:gd name="connsiteX1" fmla="*/ 175734 w 951208"/>
                <a:gd name="connsiteY1" fmla="*/ 3367350 h 3738731"/>
                <a:gd name="connsiteX2" fmla="*/ 951208 w 951208"/>
                <a:gd name="connsiteY2" fmla="*/ 3738731 h 3738731"/>
                <a:gd name="connsiteX0" fmla="*/ 32219 w 951208"/>
                <a:gd name="connsiteY0" fmla="*/ 0 h 3738731"/>
                <a:gd name="connsiteX1" fmla="*/ 175734 w 951208"/>
                <a:gd name="connsiteY1" fmla="*/ 3367350 h 3738731"/>
                <a:gd name="connsiteX2" fmla="*/ 951208 w 951208"/>
                <a:gd name="connsiteY2" fmla="*/ 3738731 h 3738731"/>
              </a:gdLst>
              <a:ahLst/>
              <a:cxnLst>
                <a:cxn ang="0">
                  <a:pos x="connsiteX0" y="connsiteY0"/>
                </a:cxn>
                <a:cxn ang="0">
                  <a:pos x="connsiteX1" y="connsiteY1"/>
                </a:cxn>
                <a:cxn ang="0">
                  <a:pos x="connsiteX2" y="connsiteY2"/>
                </a:cxn>
              </a:cxnLst>
              <a:rect l="l" t="t" r="r" b="b"/>
              <a:pathLst>
                <a:path w="951208" h="3738731">
                  <a:moveTo>
                    <a:pt x="32219" y="0"/>
                  </a:moveTo>
                  <a:cubicBezTo>
                    <a:pt x="80057" y="1122450"/>
                    <a:pt x="-144079" y="2788851"/>
                    <a:pt x="175734" y="3367350"/>
                  </a:cubicBezTo>
                  <a:cubicBezTo>
                    <a:pt x="334188" y="3761556"/>
                    <a:pt x="675524" y="3705596"/>
                    <a:pt x="951208" y="3738731"/>
                  </a:cubicBezTo>
                </a:path>
              </a:pathLst>
            </a:custGeom>
            <a:noFill/>
            <a:ln w="19050">
              <a:solidFill>
                <a:schemeClr val="tx1"/>
              </a:solidFill>
              <a:round/>
              <a:headEnd/>
              <a:tailEnd type="triangle" w="med" len="med"/>
            </a:ln>
          </p:spPr>
          <p:txBody>
            <a:bodyPr wrap="none" anchor="ctr"/>
            <a:lstStyle/>
            <a:p>
              <a:endParaRPr lang="cs-CZ"/>
            </a:p>
          </p:txBody>
        </p:sp>
        <p:sp>
          <p:nvSpPr>
            <p:cNvPr id="675" name="TextovéPole 674">
              <a:extLst>
                <a:ext uri="{FF2B5EF4-FFF2-40B4-BE49-F238E27FC236}">
                  <a16:creationId xmlns:a16="http://schemas.microsoft.com/office/drawing/2014/main" id="{42D7552F-BF6C-49E3-BC18-B49845B36569}"/>
                </a:ext>
              </a:extLst>
            </p:cNvPr>
            <p:cNvSpPr txBox="1"/>
            <p:nvPr/>
          </p:nvSpPr>
          <p:spPr>
            <a:xfrm>
              <a:off x="5732203" y="620688"/>
              <a:ext cx="2648029" cy="338554"/>
            </a:xfrm>
            <a:prstGeom prst="rect">
              <a:avLst/>
            </a:prstGeom>
            <a:noFill/>
          </p:spPr>
          <p:txBody>
            <a:bodyPr wrap="square" rtlCol="0">
              <a:spAutoFit/>
            </a:bodyPr>
            <a:lstStyle/>
            <a:p>
              <a:pPr eaLnBrk="0" hangingPunct="0"/>
              <a:r>
                <a:rPr lang="cs-CZ" sz="1600" b="1" dirty="0">
                  <a:latin typeface="Times New Roman" pitchFamily="18" charset="0"/>
                </a:rPr>
                <a:t>Hypothalamus:</a:t>
              </a:r>
              <a:endParaRPr lang="cs-CZ" sz="2400" b="1" dirty="0">
                <a:latin typeface="Times New Roman" pitchFamily="18" charset="0"/>
              </a:endParaRPr>
            </a:p>
          </p:txBody>
        </p:sp>
        <p:sp>
          <p:nvSpPr>
            <p:cNvPr id="676" name="TextovéPole 675">
              <a:extLst>
                <a:ext uri="{FF2B5EF4-FFF2-40B4-BE49-F238E27FC236}">
                  <a16:creationId xmlns:a16="http://schemas.microsoft.com/office/drawing/2014/main" id="{5D7C5F90-8305-464D-BCA2-55DF0CD749B1}"/>
                </a:ext>
              </a:extLst>
            </p:cNvPr>
            <p:cNvSpPr txBox="1"/>
            <p:nvPr/>
          </p:nvSpPr>
          <p:spPr>
            <a:xfrm>
              <a:off x="6109825" y="4010203"/>
              <a:ext cx="1574295" cy="584775"/>
            </a:xfrm>
            <a:prstGeom prst="rect">
              <a:avLst/>
            </a:prstGeom>
            <a:noFill/>
          </p:spPr>
          <p:txBody>
            <a:bodyPr wrap="square" rtlCol="0">
              <a:spAutoFit/>
            </a:bodyPr>
            <a:lstStyle/>
            <a:p>
              <a:pPr eaLnBrk="0" hangingPunct="0"/>
              <a:r>
                <a:rPr lang="cs-CZ" sz="1600" b="1" dirty="0">
                  <a:latin typeface="Times New Roman" pitchFamily="18" charset="0"/>
                </a:rPr>
                <a:t>Zadní hypofýza:</a:t>
              </a:r>
              <a:endParaRPr lang="cs-CZ" sz="2400" b="1" dirty="0">
                <a:latin typeface="Times New Roman" pitchFamily="18" charset="0"/>
              </a:endParaRPr>
            </a:p>
          </p:txBody>
        </p:sp>
        <p:sp>
          <p:nvSpPr>
            <p:cNvPr id="677" name="TextovéPole 676">
              <a:extLst>
                <a:ext uri="{FF2B5EF4-FFF2-40B4-BE49-F238E27FC236}">
                  <a16:creationId xmlns:a16="http://schemas.microsoft.com/office/drawing/2014/main" id="{B18231EE-274E-47E9-AEA7-AB0B5B429455}"/>
                </a:ext>
              </a:extLst>
            </p:cNvPr>
            <p:cNvSpPr txBox="1"/>
            <p:nvPr/>
          </p:nvSpPr>
          <p:spPr>
            <a:xfrm>
              <a:off x="7353931" y="4191236"/>
              <a:ext cx="508473" cy="276999"/>
            </a:xfrm>
            <a:prstGeom prst="rect">
              <a:avLst/>
            </a:prstGeom>
            <a:noFill/>
          </p:spPr>
          <p:txBody>
            <a:bodyPr wrap="none" rtlCol="0">
              <a:spAutoFit/>
            </a:bodyPr>
            <a:lstStyle/>
            <a:p>
              <a:r>
                <a:rPr lang="cs-CZ" sz="1200" dirty="0"/>
                <a:t>ADH</a:t>
              </a:r>
              <a:endParaRPr lang="en-US" sz="1200" dirty="0"/>
            </a:p>
          </p:txBody>
        </p:sp>
        <p:sp>
          <p:nvSpPr>
            <p:cNvPr id="678" name="Freeform 259">
              <a:extLst>
                <a:ext uri="{FF2B5EF4-FFF2-40B4-BE49-F238E27FC236}">
                  <a16:creationId xmlns:a16="http://schemas.microsoft.com/office/drawing/2014/main" id="{960C409C-BF65-489B-8FDC-71145231A183}"/>
                </a:ext>
              </a:extLst>
            </p:cNvPr>
            <p:cNvSpPr>
              <a:spLocks/>
            </p:cNvSpPr>
            <p:nvPr/>
          </p:nvSpPr>
          <p:spPr bwMode="auto">
            <a:xfrm rot="20375850">
              <a:off x="6950436" y="3983031"/>
              <a:ext cx="48788" cy="111520"/>
            </a:xfrm>
            <a:custGeom>
              <a:avLst/>
              <a:gdLst>
                <a:gd name="T0" fmla="*/ 14359036 w 196"/>
                <a:gd name="T1" fmla="*/ 0 h 370"/>
                <a:gd name="T2" fmla="*/ 15870206 w 196"/>
                <a:gd name="T3" fmla="*/ 10254074 h 370"/>
                <a:gd name="T4" fmla="*/ 16777219 w 196"/>
                <a:gd name="T5" fmla="*/ 15381323 h 370"/>
                <a:gd name="T6" fmla="*/ 18288778 w 196"/>
                <a:gd name="T7" fmla="*/ 21392403 h 370"/>
                <a:gd name="T8" fmla="*/ 19951181 w 196"/>
                <a:gd name="T9" fmla="*/ 24928579 h 370"/>
                <a:gd name="T10" fmla="*/ 22218520 w 196"/>
                <a:gd name="T11" fmla="*/ 29348596 h 370"/>
                <a:gd name="T12" fmla="*/ 25241637 w 196"/>
                <a:gd name="T13" fmla="*/ 34121804 h 370"/>
                <a:gd name="T14" fmla="*/ 27811060 w 196"/>
                <a:gd name="T15" fmla="*/ 38895432 h 370"/>
                <a:gd name="T16" fmla="*/ 29020151 w 196"/>
                <a:gd name="T17" fmla="*/ 43315443 h 370"/>
                <a:gd name="T18" fmla="*/ 29624697 w 196"/>
                <a:gd name="T19" fmla="*/ 49149503 h 370"/>
                <a:gd name="T20" fmla="*/ 28566839 w 196"/>
                <a:gd name="T21" fmla="*/ 54276749 h 370"/>
                <a:gd name="T22" fmla="*/ 26904047 w 196"/>
                <a:gd name="T23" fmla="*/ 57989537 h 370"/>
                <a:gd name="T24" fmla="*/ 24485858 w 196"/>
                <a:gd name="T25" fmla="*/ 60995077 h 370"/>
                <a:gd name="T26" fmla="*/ 21311507 w 196"/>
                <a:gd name="T27" fmla="*/ 63824018 h 370"/>
                <a:gd name="T28" fmla="*/ 18288778 w 196"/>
                <a:gd name="T29" fmla="*/ 64884871 h 370"/>
                <a:gd name="T30" fmla="*/ 14963582 w 196"/>
                <a:gd name="T31" fmla="*/ 65415087 h 370"/>
                <a:gd name="T32" fmla="*/ 11487149 w 196"/>
                <a:gd name="T33" fmla="*/ 64884871 h 370"/>
                <a:gd name="T34" fmla="*/ 8161954 w 196"/>
                <a:gd name="T35" fmla="*/ 64000617 h 370"/>
                <a:gd name="T36" fmla="*/ 5138835 w 196"/>
                <a:gd name="T37" fmla="*/ 61879331 h 370"/>
                <a:gd name="T38" fmla="*/ 2871885 w 196"/>
                <a:gd name="T39" fmla="*/ 59050390 h 370"/>
                <a:gd name="T40" fmla="*/ 1209092 w 196"/>
                <a:gd name="T41" fmla="*/ 55691233 h 370"/>
                <a:gd name="T42" fmla="*/ 453312 w 196"/>
                <a:gd name="T43" fmla="*/ 52332062 h 370"/>
                <a:gd name="T44" fmla="*/ 0 w 196"/>
                <a:gd name="T45" fmla="*/ 48089071 h 370"/>
                <a:gd name="T46" fmla="*/ 755780 w 196"/>
                <a:gd name="T47" fmla="*/ 42431609 h 370"/>
                <a:gd name="T48" fmla="*/ 1964872 w 196"/>
                <a:gd name="T49" fmla="*/ 38541815 h 370"/>
                <a:gd name="T50" fmla="*/ 4534289 w 196"/>
                <a:gd name="T51" fmla="*/ 33591588 h 370"/>
                <a:gd name="T52" fmla="*/ 7406174 w 196"/>
                <a:gd name="T53" fmla="*/ 29348596 h 370"/>
                <a:gd name="T54" fmla="*/ 9371045 w 196"/>
                <a:gd name="T55" fmla="*/ 24751560 h 370"/>
                <a:gd name="T56" fmla="*/ 10882604 w 196"/>
                <a:gd name="T57" fmla="*/ 21038785 h 370"/>
                <a:gd name="T58" fmla="*/ 12242929 w 196"/>
                <a:gd name="T59" fmla="*/ 15911960 h 370"/>
                <a:gd name="T60" fmla="*/ 12998711 w 196"/>
                <a:gd name="T61" fmla="*/ 10254074 h 370"/>
                <a:gd name="T62" fmla="*/ 14359036 w 196"/>
                <a:gd name="T63" fmla="*/ 0 h 3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6"/>
                <a:gd name="T97" fmla="*/ 0 h 370"/>
                <a:gd name="T98" fmla="*/ 196 w 196"/>
                <a:gd name="T99" fmla="*/ 370 h 3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6" h="370">
                  <a:moveTo>
                    <a:pt x="95" y="0"/>
                  </a:moveTo>
                  <a:lnTo>
                    <a:pt x="105" y="58"/>
                  </a:lnTo>
                  <a:lnTo>
                    <a:pt x="111" y="87"/>
                  </a:lnTo>
                  <a:lnTo>
                    <a:pt x="121" y="121"/>
                  </a:lnTo>
                  <a:lnTo>
                    <a:pt x="132" y="141"/>
                  </a:lnTo>
                  <a:lnTo>
                    <a:pt x="147" y="166"/>
                  </a:lnTo>
                  <a:lnTo>
                    <a:pt x="167" y="193"/>
                  </a:lnTo>
                  <a:lnTo>
                    <a:pt x="184" y="220"/>
                  </a:lnTo>
                  <a:lnTo>
                    <a:pt x="192" y="245"/>
                  </a:lnTo>
                  <a:lnTo>
                    <a:pt x="196" y="278"/>
                  </a:lnTo>
                  <a:lnTo>
                    <a:pt x="189" y="307"/>
                  </a:lnTo>
                  <a:lnTo>
                    <a:pt x="178" y="328"/>
                  </a:lnTo>
                  <a:lnTo>
                    <a:pt x="162" y="345"/>
                  </a:lnTo>
                  <a:lnTo>
                    <a:pt x="141" y="361"/>
                  </a:lnTo>
                  <a:lnTo>
                    <a:pt x="121" y="367"/>
                  </a:lnTo>
                  <a:lnTo>
                    <a:pt x="99" y="370"/>
                  </a:lnTo>
                  <a:lnTo>
                    <a:pt x="76" y="367"/>
                  </a:lnTo>
                  <a:lnTo>
                    <a:pt x="54" y="362"/>
                  </a:lnTo>
                  <a:lnTo>
                    <a:pt x="34" y="350"/>
                  </a:lnTo>
                  <a:lnTo>
                    <a:pt x="19" y="334"/>
                  </a:lnTo>
                  <a:lnTo>
                    <a:pt x="8" y="315"/>
                  </a:lnTo>
                  <a:lnTo>
                    <a:pt x="3" y="296"/>
                  </a:lnTo>
                  <a:lnTo>
                    <a:pt x="0" y="272"/>
                  </a:lnTo>
                  <a:lnTo>
                    <a:pt x="5" y="240"/>
                  </a:lnTo>
                  <a:lnTo>
                    <a:pt x="13" y="218"/>
                  </a:lnTo>
                  <a:lnTo>
                    <a:pt x="30" y="190"/>
                  </a:lnTo>
                  <a:lnTo>
                    <a:pt x="49" y="166"/>
                  </a:lnTo>
                  <a:lnTo>
                    <a:pt x="62" y="140"/>
                  </a:lnTo>
                  <a:lnTo>
                    <a:pt x="72" y="119"/>
                  </a:lnTo>
                  <a:lnTo>
                    <a:pt x="81" y="90"/>
                  </a:lnTo>
                  <a:lnTo>
                    <a:pt x="86" y="58"/>
                  </a:lnTo>
                  <a:lnTo>
                    <a:pt x="95" y="0"/>
                  </a:lnTo>
                  <a:close/>
                </a:path>
              </a:pathLst>
            </a:custGeom>
            <a:solidFill>
              <a:schemeClr val="tx1"/>
            </a:solidFill>
            <a:ln w="9525">
              <a:noFill/>
              <a:round/>
              <a:headEnd/>
              <a:tailEnd/>
            </a:ln>
          </p:spPr>
          <p:txBody>
            <a:bodyPr/>
            <a:lstStyle/>
            <a:p>
              <a:endParaRPr lang="cs-CZ"/>
            </a:p>
          </p:txBody>
        </p:sp>
        <p:sp>
          <p:nvSpPr>
            <p:cNvPr id="679" name="Freeform 259">
              <a:extLst>
                <a:ext uri="{FF2B5EF4-FFF2-40B4-BE49-F238E27FC236}">
                  <a16:creationId xmlns:a16="http://schemas.microsoft.com/office/drawing/2014/main" id="{795A1F97-E19D-4169-9DC1-34B97784D054}"/>
                </a:ext>
              </a:extLst>
            </p:cNvPr>
            <p:cNvSpPr>
              <a:spLocks/>
            </p:cNvSpPr>
            <p:nvPr/>
          </p:nvSpPr>
          <p:spPr bwMode="auto">
            <a:xfrm>
              <a:off x="6858281" y="3413347"/>
              <a:ext cx="48788" cy="111520"/>
            </a:xfrm>
            <a:custGeom>
              <a:avLst/>
              <a:gdLst>
                <a:gd name="T0" fmla="*/ 14359036 w 196"/>
                <a:gd name="T1" fmla="*/ 0 h 370"/>
                <a:gd name="T2" fmla="*/ 15870206 w 196"/>
                <a:gd name="T3" fmla="*/ 10254074 h 370"/>
                <a:gd name="T4" fmla="*/ 16777219 w 196"/>
                <a:gd name="T5" fmla="*/ 15381323 h 370"/>
                <a:gd name="T6" fmla="*/ 18288778 w 196"/>
                <a:gd name="T7" fmla="*/ 21392403 h 370"/>
                <a:gd name="T8" fmla="*/ 19951181 w 196"/>
                <a:gd name="T9" fmla="*/ 24928579 h 370"/>
                <a:gd name="T10" fmla="*/ 22218520 w 196"/>
                <a:gd name="T11" fmla="*/ 29348596 h 370"/>
                <a:gd name="T12" fmla="*/ 25241637 w 196"/>
                <a:gd name="T13" fmla="*/ 34121804 h 370"/>
                <a:gd name="T14" fmla="*/ 27811060 w 196"/>
                <a:gd name="T15" fmla="*/ 38895432 h 370"/>
                <a:gd name="T16" fmla="*/ 29020151 w 196"/>
                <a:gd name="T17" fmla="*/ 43315443 h 370"/>
                <a:gd name="T18" fmla="*/ 29624697 w 196"/>
                <a:gd name="T19" fmla="*/ 49149503 h 370"/>
                <a:gd name="T20" fmla="*/ 28566839 w 196"/>
                <a:gd name="T21" fmla="*/ 54276749 h 370"/>
                <a:gd name="T22" fmla="*/ 26904047 w 196"/>
                <a:gd name="T23" fmla="*/ 57989537 h 370"/>
                <a:gd name="T24" fmla="*/ 24485858 w 196"/>
                <a:gd name="T25" fmla="*/ 60995077 h 370"/>
                <a:gd name="T26" fmla="*/ 21311507 w 196"/>
                <a:gd name="T27" fmla="*/ 63824018 h 370"/>
                <a:gd name="T28" fmla="*/ 18288778 w 196"/>
                <a:gd name="T29" fmla="*/ 64884871 h 370"/>
                <a:gd name="T30" fmla="*/ 14963582 w 196"/>
                <a:gd name="T31" fmla="*/ 65415087 h 370"/>
                <a:gd name="T32" fmla="*/ 11487149 w 196"/>
                <a:gd name="T33" fmla="*/ 64884871 h 370"/>
                <a:gd name="T34" fmla="*/ 8161954 w 196"/>
                <a:gd name="T35" fmla="*/ 64000617 h 370"/>
                <a:gd name="T36" fmla="*/ 5138835 w 196"/>
                <a:gd name="T37" fmla="*/ 61879331 h 370"/>
                <a:gd name="T38" fmla="*/ 2871885 w 196"/>
                <a:gd name="T39" fmla="*/ 59050390 h 370"/>
                <a:gd name="T40" fmla="*/ 1209092 w 196"/>
                <a:gd name="T41" fmla="*/ 55691233 h 370"/>
                <a:gd name="T42" fmla="*/ 453312 w 196"/>
                <a:gd name="T43" fmla="*/ 52332062 h 370"/>
                <a:gd name="T44" fmla="*/ 0 w 196"/>
                <a:gd name="T45" fmla="*/ 48089071 h 370"/>
                <a:gd name="T46" fmla="*/ 755780 w 196"/>
                <a:gd name="T47" fmla="*/ 42431609 h 370"/>
                <a:gd name="T48" fmla="*/ 1964872 w 196"/>
                <a:gd name="T49" fmla="*/ 38541815 h 370"/>
                <a:gd name="T50" fmla="*/ 4534289 w 196"/>
                <a:gd name="T51" fmla="*/ 33591588 h 370"/>
                <a:gd name="T52" fmla="*/ 7406174 w 196"/>
                <a:gd name="T53" fmla="*/ 29348596 h 370"/>
                <a:gd name="T54" fmla="*/ 9371045 w 196"/>
                <a:gd name="T55" fmla="*/ 24751560 h 370"/>
                <a:gd name="T56" fmla="*/ 10882604 w 196"/>
                <a:gd name="T57" fmla="*/ 21038785 h 370"/>
                <a:gd name="T58" fmla="*/ 12242929 w 196"/>
                <a:gd name="T59" fmla="*/ 15911960 h 370"/>
                <a:gd name="T60" fmla="*/ 12998711 w 196"/>
                <a:gd name="T61" fmla="*/ 10254074 h 370"/>
                <a:gd name="T62" fmla="*/ 14359036 w 196"/>
                <a:gd name="T63" fmla="*/ 0 h 3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6"/>
                <a:gd name="T97" fmla="*/ 0 h 370"/>
                <a:gd name="T98" fmla="*/ 196 w 196"/>
                <a:gd name="T99" fmla="*/ 370 h 3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6" h="370">
                  <a:moveTo>
                    <a:pt x="95" y="0"/>
                  </a:moveTo>
                  <a:lnTo>
                    <a:pt x="105" y="58"/>
                  </a:lnTo>
                  <a:lnTo>
                    <a:pt x="111" y="87"/>
                  </a:lnTo>
                  <a:lnTo>
                    <a:pt x="121" y="121"/>
                  </a:lnTo>
                  <a:lnTo>
                    <a:pt x="132" y="141"/>
                  </a:lnTo>
                  <a:lnTo>
                    <a:pt x="147" y="166"/>
                  </a:lnTo>
                  <a:lnTo>
                    <a:pt x="167" y="193"/>
                  </a:lnTo>
                  <a:lnTo>
                    <a:pt x="184" y="220"/>
                  </a:lnTo>
                  <a:lnTo>
                    <a:pt x="192" y="245"/>
                  </a:lnTo>
                  <a:lnTo>
                    <a:pt x="196" y="278"/>
                  </a:lnTo>
                  <a:lnTo>
                    <a:pt x="189" y="307"/>
                  </a:lnTo>
                  <a:lnTo>
                    <a:pt x="178" y="328"/>
                  </a:lnTo>
                  <a:lnTo>
                    <a:pt x="162" y="345"/>
                  </a:lnTo>
                  <a:lnTo>
                    <a:pt x="141" y="361"/>
                  </a:lnTo>
                  <a:lnTo>
                    <a:pt x="121" y="367"/>
                  </a:lnTo>
                  <a:lnTo>
                    <a:pt x="99" y="370"/>
                  </a:lnTo>
                  <a:lnTo>
                    <a:pt x="76" y="367"/>
                  </a:lnTo>
                  <a:lnTo>
                    <a:pt x="54" y="362"/>
                  </a:lnTo>
                  <a:lnTo>
                    <a:pt x="34" y="350"/>
                  </a:lnTo>
                  <a:lnTo>
                    <a:pt x="19" y="334"/>
                  </a:lnTo>
                  <a:lnTo>
                    <a:pt x="8" y="315"/>
                  </a:lnTo>
                  <a:lnTo>
                    <a:pt x="3" y="296"/>
                  </a:lnTo>
                  <a:lnTo>
                    <a:pt x="0" y="272"/>
                  </a:lnTo>
                  <a:lnTo>
                    <a:pt x="5" y="240"/>
                  </a:lnTo>
                  <a:lnTo>
                    <a:pt x="13" y="218"/>
                  </a:lnTo>
                  <a:lnTo>
                    <a:pt x="30" y="190"/>
                  </a:lnTo>
                  <a:lnTo>
                    <a:pt x="49" y="166"/>
                  </a:lnTo>
                  <a:lnTo>
                    <a:pt x="62" y="140"/>
                  </a:lnTo>
                  <a:lnTo>
                    <a:pt x="72" y="119"/>
                  </a:lnTo>
                  <a:lnTo>
                    <a:pt x="81" y="90"/>
                  </a:lnTo>
                  <a:lnTo>
                    <a:pt x="86" y="58"/>
                  </a:lnTo>
                  <a:lnTo>
                    <a:pt x="95" y="0"/>
                  </a:lnTo>
                  <a:close/>
                </a:path>
              </a:pathLst>
            </a:custGeom>
            <a:solidFill>
              <a:schemeClr val="tx1"/>
            </a:solidFill>
            <a:ln w="9525">
              <a:noFill/>
              <a:round/>
              <a:headEnd/>
              <a:tailEnd/>
            </a:ln>
          </p:spPr>
          <p:txBody>
            <a:bodyPr/>
            <a:lstStyle/>
            <a:p>
              <a:endParaRPr lang="cs-CZ"/>
            </a:p>
          </p:txBody>
        </p:sp>
        <p:sp>
          <p:nvSpPr>
            <p:cNvPr id="680" name="Freeform 259">
              <a:extLst>
                <a:ext uri="{FF2B5EF4-FFF2-40B4-BE49-F238E27FC236}">
                  <a16:creationId xmlns:a16="http://schemas.microsoft.com/office/drawing/2014/main" id="{938F3924-2E93-4EA3-B290-8D92B999A3B0}"/>
                </a:ext>
              </a:extLst>
            </p:cNvPr>
            <p:cNvSpPr>
              <a:spLocks/>
            </p:cNvSpPr>
            <p:nvPr/>
          </p:nvSpPr>
          <p:spPr bwMode="auto">
            <a:xfrm>
              <a:off x="6839300" y="3229819"/>
              <a:ext cx="48788" cy="111520"/>
            </a:xfrm>
            <a:custGeom>
              <a:avLst/>
              <a:gdLst>
                <a:gd name="T0" fmla="*/ 14359036 w 196"/>
                <a:gd name="T1" fmla="*/ 0 h 370"/>
                <a:gd name="T2" fmla="*/ 15870206 w 196"/>
                <a:gd name="T3" fmla="*/ 10254074 h 370"/>
                <a:gd name="T4" fmla="*/ 16777219 w 196"/>
                <a:gd name="T5" fmla="*/ 15381323 h 370"/>
                <a:gd name="T6" fmla="*/ 18288778 w 196"/>
                <a:gd name="T7" fmla="*/ 21392403 h 370"/>
                <a:gd name="T8" fmla="*/ 19951181 w 196"/>
                <a:gd name="T9" fmla="*/ 24928579 h 370"/>
                <a:gd name="T10" fmla="*/ 22218520 w 196"/>
                <a:gd name="T11" fmla="*/ 29348596 h 370"/>
                <a:gd name="T12" fmla="*/ 25241637 w 196"/>
                <a:gd name="T13" fmla="*/ 34121804 h 370"/>
                <a:gd name="T14" fmla="*/ 27811060 w 196"/>
                <a:gd name="T15" fmla="*/ 38895432 h 370"/>
                <a:gd name="T16" fmla="*/ 29020151 w 196"/>
                <a:gd name="T17" fmla="*/ 43315443 h 370"/>
                <a:gd name="T18" fmla="*/ 29624697 w 196"/>
                <a:gd name="T19" fmla="*/ 49149503 h 370"/>
                <a:gd name="T20" fmla="*/ 28566839 w 196"/>
                <a:gd name="T21" fmla="*/ 54276749 h 370"/>
                <a:gd name="T22" fmla="*/ 26904047 w 196"/>
                <a:gd name="T23" fmla="*/ 57989537 h 370"/>
                <a:gd name="T24" fmla="*/ 24485858 w 196"/>
                <a:gd name="T25" fmla="*/ 60995077 h 370"/>
                <a:gd name="T26" fmla="*/ 21311507 w 196"/>
                <a:gd name="T27" fmla="*/ 63824018 h 370"/>
                <a:gd name="T28" fmla="*/ 18288778 w 196"/>
                <a:gd name="T29" fmla="*/ 64884871 h 370"/>
                <a:gd name="T30" fmla="*/ 14963582 w 196"/>
                <a:gd name="T31" fmla="*/ 65415087 h 370"/>
                <a:gd name="T32" fmla="*/ 11487149 w 196"/>
                <a:gd name="T33" fmla="*/ 64884871 h 370"/>
                <a:gd name="T34" fmla="*/ 8161954 w 196"/>
                <a:gd name="T35" fmla="*/ 64000617 h 370"/>
                <a:gd name="T36" fmla="*/ 5138835 w 196"/>
                <a:gd name="T37" fmla="*/ 61879331 h 370"/>
                <a:gd name="T38" fmla="*/ 2871885 w 196"/>
                <a:gd name="T39" fmla="*/ 59050390 h 370"/>
                <a:gd name="T40" fmla="*/ 1209092 w 196"/>
                <a:gd name="T41" fmla="*/ 55691233 h 370"/>
                <a:gd name="T42" fmla="*/ 453312 w 196"/>
                <a:gd name="T43" fmla="*/ 52332062 h 370"/>
                <a:gd name="T44" fmla="*/ 0 w 196"/>
                <a:gd name="T45" fmla="*/ 48089071 h 370"/>
                <a:gd name="T46" fmla="*/ 755780 w 196"/>
                <a:gd name="T47" fmla="*/ 42431609 h 370"/>
                <a:gd name="T48" fmla="*/ 1964872 w 196"/>
                <a:gd name="T49" fmla="*/ 38541815 h 370"/>
                <a:gd name="T50" fmla="*/ 4534289 w 196"/>
                <a:gd name="T51" fmla="*/ 33591588 h 370"/>
                <a:gd name="T52" fmla="*/ 7406174 w 196"/>
                <a:gd name="T53" fmla="*/ 29348596 h 370"/>
                <a:gd name="T54" fmla="*/ 9371045 w 196"/>
                <a:gd name="T55" fmla="*/ 24751560 h 370"/>
                <a:gd name="T56" fmla="*/ 10882604 w 196"/>
                <a:gd name="T57" fmla="*/ 21038785 h 370"/>
                <a:gd name="T58" fmla="*/ 12242929 w 196"/>
                <a:gd name="T59" fmla="*/ 15911960 h 370"/>
                <a:gd name="T60" fmla="*/ 12998711 w 196"/>
                <a:gd name="T61" fmla="*/ 10254074 h 370"/>
                <a:gd name="T62" fmla="*/ 14359036 w 196"/>
                <a:gd name="T63" fmla="*/ 0 h 3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6"/>
                <a:gd name="T97" fmla="*/ 0 h 370"/>
                <a:gd name="T98" fmla="*/ 196 w 196"/>
                <a:gd name="T99" fmla="*/ 370 h 3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6" h="370">
                  <a:moveTo>
                    <a:pt x="95" y="0"/>
                  </a:moveTo>
                  <a:lnTo>
                    <a:pt x="105" y="58"/>
                  </a:lnTo>
                  <a:lnTo>
                    <a:pt x="111" y="87"/>
                  </a:lnTo>
                  <a:lnTo>
                    <a:pt x="121" y="121"/>
                  </a:lnTo>
                  <a:lnTo>
                    <a:pt x="132" y="141"/>
                  </a:lnTo>
                  <a:lnTo>
                    <a:pt x="147" y="166"/>
                  </a:lnTo>
                  <a:lnTo>
                    <a:pt x="167" y="193"/>
                  </a:lnTo>
                  <a:lnTo>
                    <a:pt x="184" y="220"/>
                  </a:lnTo>
                  <a:lnTo>
                    <a:pt x="192" y="245"/>
                  </a:lnTo>
                  <a:lnTo>
                    <a:pt x="196" y="278"/>
                  </a:lnTo>
                  <a:lnTo>
                    <a:pt x="189" y="307"/>
                  </a:lnTo>
                  <a:lnTo>
                    <a:pt x="178" y="328"/>
                  </a:lnTo>
                  <a:lnTo>
                    <a:pt x="162" y="345"/>
                  </a:lnTo>
                  <a:lnTo>
                    <a:pt x="141" y="361"/>
                  </a:lnTo>
                  <a:lnTo>
                    <a:pt x="121" y="367"/>
                  </a:lnTo>
                  <a:lnTo>
                    <a:pt x="99" y="370"/>
                  </a:lnTo>
                  <a:lnTo>
                    <a:pt x="76" y="367"/>
                  </a:lnTo>
                  <a:lnTo>
                    <a:pt x="54" y="362"/>
                  </a:lnTo>
                  <a:lnTo>
                    <a:pt x="34" y="350"/>
                  </a:lnTo>
                  <a:lnTo>
                    <a:pt x="19" y="334"/>
                  </a:lnTo>
                  <a:lnTo>
                    <a:pt x="8" y="315"/>
                  </a:lnTo>
                  <a:lnTo>
                    <a:pt x="3" y="296"/>
                  </a:lnTo>
                  <a:lnTo>
                    <a:pt x="0" y="272"/>
                  </a:lnTo>
                  <a:lnTo>
                    <a:pt x="5" y="240"/>
                  </a:lnTo>
                  <a:lnTo>
                    <a:pt x="13" y="218"/>
                  </a:lnTo>
                  <a:lnTo>
                    <a:pt x="30" y="190"/>
                  </a:lnTo>
                  <a:lnTo>
                    <a:pt x="49" y="166"/>
                  </a:lnTo>
                  <a:lnTo>
                    <a:pt x="62" y="140"/>
                  </a:lnTo>
                  <a:lnTo>
                    <a:pt x="72" y="119"/>
                  </a:lnTo>
                  <a:lnTo>
                    <a:pt x="81" y="90"/>
                  </a:lnTo>
                  <a:lnTo>
                    <a:pt x="86" y="58"/>
                  </a:lnTo>
                  <a:lnTo>
                    <a:pt x="95" y="0"/>
                  </a:lnTo>
                  <a:close/>
                </a:path>
              </a:pathLst>
            </a:custGeom>
            <a:solidFill>
              <a:schemeClr val="tx1"/>
            </a:solidFill>
            <a:ln w="9525">
              <a:noFill/>
              <a:round/>
              <a:headEnd/>
              <a:tailEnd/>
            </a:ln>
          </p:spPr>
          <p:txBody>
            <a:bodyPr/>
            <a:lstStyle/>
            <a:p>
              <a:endParaRPr lang="cs-CZ"/>
            </a:p>
          </p:txBody>
        </p:sp>
        <p:sp>
          <p:nvSpPr>
            <p:cNvPr id="681" name="Freeform 259">
              <a:extLst>
                <a:ext uri="{FF2B5EF4-FFF2-40B4-BE49-F238E27FC236}">
                  <a16:creationId xmlns:a16="http://schemas.microsoft.com/office/drawing/2014/main" id="{548A7C90-3057-47DD-8937-A24A485D08FB}"/>
                </a:ext>
              </a:extLst>
            </p:cNvPr>
            <p:cNvSpPr>
              <a:spLocks/>
            </p:cNvSpPr>
            <p:nvPr/>
          </p:nvSpPr>
          <p:spPr bwMode="auto">
            <a:xfrm rot="20693520">
              <a:off x="6877957" y="3728868"/>
              <a:ext cx="48788" cy="111520"/>
            </a:xfrm>
            <a:custGeom>
              <a:avLst/>
              <a:gdLst>
                <a:gd name="T0" fmla="*/ 14359036 w 196"/>
                <a:gd name="T1" fmla="*/ 0 h 370"/>
                <a:gd name="T2" fmla="*/ 15870206 w 196"/>
                <a:gd name="T3" fmla="*/ 10254074 h 370"/>
                <a:gd name="T4" fmla="*/ 16777219 w 196"/>
                <a:gd name="T5" fmla="*/ 15381323 h 370"/>
                <a:gd name="T6" fmla="*/ 18288778 w 196"/>
                <a:gd name="T7" fmla="*/ 21392403 h 370"/>
                <a:gd name="T8" fmla="*/ 19951181 w 196"/>
                <a:gd name="T9" fmla="*/ 24928579 h 370"/>
                <a:gd name="T10" fmla="*/ 22218520 w 196"/>
                <a:gd name="T11" fmla="*/ 29348596 h 370"/>
                <a:gd name="T12" fmla="*/ 25241637 w 196"/>
                <a:gd name="T13" fmla="*/ 34121804 h 370"/>
                <a:gd name="T14" fmla="*/ 27811060 w 196"/>
                <a:gd name="T15" fmla="*/ 38895432 h 370"/>
                <a:gd name="T16" fmla="*/ 29020151 w 196"/>
                <a:gd name="T17" fmla="*/ 43315443 h 370"/>
                <a:gd name="T18" fmla="*/ 29624697 w 196"/>
                <a:gd name="T19" fmla="*/ 49149503 h 370"/>
                <a:gd name="T20" fmla="*/ 28566839 w 196"/>
                <a:gd name="T21" fmla="*/ 54276749 h 370"/>
                <a:gd name="T22" fmla="*/ 26904047 w 196"/>
                <a:gd name="T23" fmla="*/ 57989537 h 370"/>
                <a:gd name="T24" fmla="*/ 24485858 w 196"/>
                <a:gd name="T25" fmla="*/ 60995077 h 370"/>
                <a:gd name="T26" fmla="*/ 21311507 w 196"/>
                <a:gd name="T27" fmla="*/ 63824018 h 370"/>
                <a:gd name="T28" fmla="*/ 18288778 w 196"/>
                <a:gd name="T29" fmla="*/ 64884871 h 370"/>
                <a:gd name="T30" fmla="*/ 14963582 w 196"/>
                <a:gd name="T31" fmla="*/ 65415087 h 370"/>
                <a:gd name="T32" fmla="*/ 11487149 w 196"/>
                <a:gd name="T33" fmla="*/ 64884871 h 370"/>
                <a:gd name="T34" fmla="*/ 8161954 w 196"/>
                <a:gd name="T35" fmla="*/ 64000617 h 370"/>
                <a:gd name="T36" fmla="*/ 5138835 w 196"/>
                <a:gd name="T37" fmla="*/ 61879331 h 370"/>
                <a:gd name="T38" fmla="*/ 2871885 w 196"/>
                <a:gd name="T39" fmla="*/ 59050390 h 370"/>
                <a:gd name="T40" fmla="*/ 1209092 w 196"/>
                <a:gd name="T41" fmla="*/ 55691233 h 370"/>
                <a:gd name="T42" fmla="*/ 453312 w 196"/>
                <a:gd name="T43" fmla="*/ 52332062 h 370"/>
                <a:gd name="T44" fmla="*/ 0 w 196"/>
                <a:gd name="T45" fmla="*/ 48089071 h 370"/>
                <a:gd name="T46" fmla="*/ 755780 w 196"/>
                <a:gd name="T47" fmla="*/ 42431609 h 370"/>
                <a:gd name="T48" fmla="*/ 1964872 w 196"/>
                <a:gd name="T49" fmla="*/ 38541815 h 370"/>
                <a:gd name="T50" fmla="*/ 4534289 w 196"/>
                <a:gd name="T51" fmla="*/ 33591588 h 370"/>
                <a:gd name="T52" fmla="*/ 7406174 w 196"/>
                <a:gd name="T53" fmla="*/ 29348596 h 370"/>
                <a:gd name="T54" fmla="*/ 9371045 w 196"/>
                <a:gd name="T55" fmla="*/ 24751560 h 370"/>
                <a:gd name="T56" fmla="*/ 10882604 w 196"/>
                <a:gd name="T57" fmla="*/ 21038785 h 370"/>
                <a:gd name="T58" fmla="*/ 12242929 w 196"/>
                <a:gd name="T59" fmla="*/ 15911960 h 370"/>
                <a:gd name="T60" fmla="*/ 12998711 w 196"/>
                <a:gd name="T61" fmla="*/ 10254074 h 370"/>
                <a:gd name="T62" fmla="*/ 14359036 w 196"/>
                <a:gd name="T63" fmla="*/ 0 h 3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6"/>
                <a:gd name="T97" fmla="*/ 0 h 370"/>
                <a:gd name="T98" fmla="*/ 196 w 196"/>
                <a:gd name="T99" fmla="*/ 370 h 3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6" h="370">
                  <a:moveTo>
                    <a:pt x="95" y="0"/>
                  </a:moveTo>
                  <a:lnTo>
                    <a:pt x="105" y="58"/>
                  </a:lnTo>
                  <a:lnTo>
                    <a:pt x="111" y="87"/>
                  </a:lnTo>
                  <a:lnTo>
                    <a:pt x="121" y="121"/>
                  </a:lnTo>
                  <a:lnTo>
                    <a:pt x="132" y="141"/>
                  </a:lnTo>
                  <a:lnTo>
                    <a:pt x="147" y="166"/>
                  </a:lnTo>
                  <a:lnTo>
                    <a:pt x="167" y="193"/>
                  </a:lnTo>
                  <a:lnTo>
                    <a:pt x="184" y="220"/>
                  </a:lnTo>
                  <a:lnTo>
                    <a:pt x="192" y="245"/>
                  </a:lnTo>
                  <a:lnTo>
                    <a:pt x="196" y="278"/>
                  </a:lnTo>
                  <a:lnTo>
                    <a:pt x="189" y="307"/>
                  </a:lnTo>
                  <a:lnTo>
                    <a:pt x="178" y="328"/>
                  </a:lnTo>
                  <a:lnTo>
                    <a:pt x="162" y="345"/>
                  </a:lnTo>
                  <a:lnTo>
                    <a:pt x="141" y="361"/>
                  </a:lnTo>
                  <a:lnTo>
                    <a:pt x="121" y="367"/>
                  </a:lnTo>
                  <a:lnTo>
                    <a:pt x="99" y="370"/>
                  </a:lnTo>
                  <a:lnTo>
                    <a:pt x="76" y="367"/>
                  </a:lnTo>
                  <a:lnTo>
                    <a:pt x="54" y="362"/>
                  </a:lnTo>
                  <a:lnTo>
                    <a:pt x="34" y="350"/>
                  </a:lnTo>
                  <a:lnTo>
                    <a:pt x="19" y="334"/>
                  </a:lnTo>
                  <a:lnTo>
                    <a:pt x="8" y="315"/>
                  </a:lnTo>
                  <a:lnTo>
                    <a:pt x="3" y="296"/>
                  </a:lnTo>
                  <a:lnTo>
                    <a:pt x="0" y="272"/>
                  </a:lnTo>
                  <a:lnTo>
                    <a:pt x="5" y="240"/>
                  </a:lnTo>
                  <a:lnTo>
                    <a:pt x="13" y="218"/>
                  </a:lnTo>
                  <a:lnTo>
                    <a:pt x="30" y="190"/>
                  </a:lnTo>
                  <a:lnTo>
                    <a:pt x="49" y="166"/>
                  </a:lnTo>
                  <a:lnTo>
                    <a:pt x="62" y="140"/>
                  </a:lnTo>
                  <a:lnTo>
                    <a:pt x="72" y="119"/>
                  </a:lnTo>
                  <a:lnTo>
                    <a:pt x="81" y="90"/>
                  </a:lnTo>
                  <a:lnTo>
                    <a:pt x="86" y="58"/>
                  </a:lnTo>
                  <a:lnTo>
                    <a:pt x="95" y="0"/>
                  </a:lnTo>
                  <a:close/>
                </a:path>
              </a:pathLst>
            </a:custGeom>
            <a:solidFill>
              <a:schemeClr val="tx1"/>
            </a:solidFill>
            <a:ln w="9525">
              <a:noFill/>
              <a:round/>
              <a:headEnd/>
              <a:tailEnd/>
            </a:ln>
          </p:spPr>
          <p:txBody>
            <a:bodyPr/>
            <a:lstStyle/>
            <a:p>
              <a:endParaRPr lang="cs-CZ" dirty="0"/>
            </a:p>
          </p:txBody>
        </p:sp>
        <p:sp>
          <p:nvSpPr>
            <p:cNvPr id="682" name="TextovéPole 681">
              <a:extLst>
                <a:ext uri="{FF2B5EF4-FFF2-40B4-BE49-F238E27FC236}">
                  <a16:creationId xmlns:a16="http://schemas.microsoft.com/office/drawing/2014/main" id="{8A4AC798-AA42-4473-B3A9-3D53109354E2}"/>
                </a:ext>
              </a:extLst>
            </p:cNvPr>
            <p:cNvSpPr txBox="1"/>
            <p:nvPr/>
          </p:nvSpPr>
          <p:spPr>
            <a:xfrm>
              <a:off x="5807969" y="5386852"/>
              <a:ext cx="1440159" cy="584775"/>
            </a:xfrm>
            <a:prstGeom prst="rect">
              <a:avLst/>
            </a:prstGeom>
            <a:noFill/>
          </p:spPr>
          <p:txBody>
            <a:bodyPr wrap="square" rtlCol="0">
              <a:spAutoFit/>
            </a:bodyPr>
            <a:lstStyle/>
            <a:p>
              <a:pPr eaLnBrk="0" hangingPunct="0"/>
              <a:r>
                <a:rPr lang="cs-CZ" sz="1600" dirty="0">
                  <a:latin typeface="Times New Roman" pitchFamily="18" charset="0"/>
                </a:rPr>
                <a:t>jaterní</a:t>
              </a:r>
            </a:p>
            <a:p>
              <a:pPr eaLnBrk="0" hangingPunct="0"/>
              <a:r>
                <a:rPr lang="cs-CZ" sz="1600" dirty="0">
                  <a:latin typeface="Times New Roman" pitchFamily="18" charset="0"/>
                </a:rPr>
                <a:t>osmoreceptory</a:t>
              </a:r>
              <a:endParaRPr lang="cs-CZ" sz="2400" dirty="0">
                <a:latin typeface="Times New Roman" pitchFamily="18" charset="0"/>
              </a:endParaRPr>
            </a:p>
          </p:txBody>
        </p:sp>
        <p:sp>
          <p:nvSpPr>
            <p:cNvPr id="683" name="TextovéPole 682">
              <a:extLst>
                <a:ext uri="{FF2B5EF4-FFF2-40B4-BE49-F238E27FC236}">
                  <a16:creationId xmlns:a16="http://schemas.microsoft.com/office/drawing/2014/main" id="{AD203D58-737F-4E9C-B045-9818C7450551}"/>
                </a:ext>
              </a:extLst>
            </p:cNvPr>
            <p:cNvSpPr txBox="1"/>
            <p:nvPr/>
          </p:nvSpPr>
          <p:spPr>
            <a:xfrm>
              <a:off x="5640978" y="5548365"/>
              <a:ext cx="192802" cy="338554"/>
            </a:xfrm>
            <a:prstGeom prst="rect">
              <a:avLst/>
            </a:prstGeom>
            <a:noFill/>
          </p:spPr>
          <p:txBody>
            <a:bodyPr wrap="square" rtlCol="0">
              <a:spAutoFit/>
            </a:bodyPr>
            <a:lstStyle/>
            <a:p>
              <a:pPr eaLnBrk="0" hangingPunct="0"/>
              <a:r>
                <a:rPr lang="cs-CZ" sz="1600" dirty="0">
                  <a:latin typeface="Times New Roman" pitchFamily="18" charset="0"/>
                </a:rPr>
                <a:t>?</a:t>
              </a:r>
              <a:endParaRPr lang="cs-CZ" sz="2400" dirty="0">
                <a:latin typeface="Times New Roman" pitchFamily="18" charset="0"/>
              </a:endParaRPr>
            </a:p>
          </p:txBody>
        </p:sp>
        <p:sp>
          <p:nvSpPr>
            <p:cNvPr id="684" name="AutoShape 260">
              <a:extLst>
                <a:ext uri="{FF2B5EF4-FFF2-40B4-BE49-F238E27FC236}">
                  <a16:creationId xmlns:a16="http://schemas.microsoft.com/office/drawing/2014/main" id="{72E732EF-F3AE-4C95-AFE6-79665F5EF287}"/>
                </a:ext>
              </a:extLst>
            </p:cNvPr>
            <p:cNvSpPr>
              <a:spLocks noChangeArrowheads="1"/>
            </p:cNvSpPr>
            <p:nvPr/>
          </p:nvSpPr>
          <p:spPr bwMode="auto">
            <a:xfrm rot="5400000">
              <a:off x="7424005" y="1460472"/>
              <a:ext cx="171833" cy="966606"/>
            </a:xfrm>
            <a:prstGeom prst="can">
              <a:avLst>
                <a:gd name="adj" fmla="val 157450"/>
              </a:avLst>
            </a:prstGeom>
            <a:solidFill>
              <a:srgbClr val="FF3300"/>
            </a:solidFill>
            <a:ln w="19050">
              <a:solidFill>
                <a:schemeClr val="tx1"/>
              </a:solidFill>
              <a:round/>
              <a:headEnd/>
              <a:tailEnd/>
            </a:ln>
          </p:spPr>
          <p:txBody>
            <a:bodyPr wrap="none" anchor="ctr"/>
            <a:lstStyle/>
            <a:p>
              <a:endParaRPr lang="en-US"/>
            </a:p>
          </p:txBody>
        </p:sp>
        <p:sp>
          <p:nvSpPr>
            <p:cNvPr id="685" name="Text Box 246">
              <a:extLst>
                <a:ext uri="{FF2B5EF4-FFF2-40B4-BE49-F238E27FC236}">
                  <a16:creationId xmlns:a16="http://schemas.microsoft.com/office/drawing/2014/main" id="{9A6275B4-9DF7-4D47-B114-528ED5E34464}"/>
                </a:ext>
              </a:extLst>
            </p:cNvPr>
            <p:cNvSpPr txBox="1">
              <a:spLocks noChangeArrowheads="1"/>
            </p:cNvSpPr>
            <p:nvPr/>
          </p:nvSpPr>
          <p:spPr bwMode="auto">
            <a:xfrm>
              <a:off x="7167781" y="1339554"/>
              <a:ext cx="1109806" cy="584775"/>
            </a:xfrm>
            <a:prstGeom prst="rect">
              <a:avLst/>
            </a:prstGeom>
            <a:noFill/>
            <a:ln w="9525">
              <a:noFill/>
              <a:miter lim="800000"/>
              <a:headEnd/>
              <a:tailEnd/>
            </a:ln>
          </p:spPr>
          <p:txBody>
            <a:bodyPr wrap="square">
              <a:spAutoFit/>
            </a:bodyPr>
            <a:lstStyle/>
            <a:p>
              <a:pPr eaLnBrk="0" hangingPunct="0"/>
              <a:r>
                <a:rPr lang="cs-CZ" sz="1600" dirty="0">
                  <a:latin typeface="Times New Roman" pitchFamily="18" charset="0"/>
                </a:rPr>
                <a:t>Osmolarita plazmy</a:t>
              </a:r>
            </a:p>
          </p:txBody>
        </p:sp>
      </p:grpSp>
      <p:pic>
        <p:nvPicPr>
          <p:cNvPr id="496652" name="Picture 12" descr="Cévy &amp; žíly - cévy &amp; žíly">
            <a:extLst>
              <a:ext uri="{FF2B5EF4-FFF2-40B4-BE49-F238E27FC236}">
                <a16:creationId xmlns:a16="http://schemas.microsoft.com/office/drawing/2014/main" id="{DD1EC4DC-4837-4946-B880-542CE2A3B37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951" y="3194200"/>
            <a:ext cx="1484852" cy="364670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heckerboard(across)">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496652"/>
                                        </p:tgtEl>
                                        <p:attrNameLst>
                                          <p:attrName>style.visibility</p:attrName>
                                        </p:attrNameLst>
                                      </p:cBhvr>
                                      <p:to>
                                        <p:strVal val="visible"/>
                                      </p:to>
                                    </p:set>
                                    <p:animEffect transition="in" filter="fade">
                                      <p:cBhvr>
                                        <p:cTn id="18" dur="500"/>
                                        <p:tgtEl>
                                          <p:spTgt spid="496652"/>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checkerboard(across)">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92"/>
                                        </p:tgtEl>
                                        <p:attrNameLst>
                                          <p:attrName>style.visibility</p:attrName>
                                        </p:attrNameLst>
                                      </p:cBhvr>
                                      <p:to>
                                        <p:strVal val="visible"/>
                                      </p:to>
                                    </p:set>
                                    <p:animEffect transition="in" filter="fade">
                                      <p:cBhvr>
                                        <p:cTn id="28" dur="500"/>
                                        <p:tgtEl>
                                          <p:spTgt spid="392"/>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checkerboard(across)">
                                      <p:cBhvr>
                                        <p:cTn id="33" dur="500"/>
                                        <p:tgtEl>
                                          <p:spTgt spid="9"/>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checkerboard(across)">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checkerboard(across)">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655"/>
                                        </p:tgtEl>
                                        <p:attrNameLst>
                                          <p:attrName>style.visibility</p:attrName>
                                        </p:attrNameLst>
                                      </p:cBhvr>
                                      <p:to>
                                        <p:strVal val="visible"/>
                                      </p:to>
                                    </p:set>
                                    <p:animEffect transition="in" filter="fade">
                                      <p:cBhvr>
                                        <p:cTn id="46" dur="500"/>
                                        <p:tgtEl>
                                          <p:spTgt spid="655"/>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checkerboard(across)">
                                      <p:cBhvr>
                                        <p:cTn id="5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10" grpId="0" animBg="1"/>
      <p:bldP spid="9" grpId="0" animBg="1"/>
      <p:bldP spid="12" grpId="0" animBg="1"/>
      <p:bldP spid="1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1CE51D7C-E609-434B-A90B-526716FF1190}"/>
              </a:ext>
            </a:extLst>
          </p:cNvPr>
          <p:cNvPicPr>
            <a:picLocks noChangeAspect="1"/>
          </p:cNvPicPr>
          <p:nvPr/>
        </p:nvPicPr>
        <p:blipFill rotWithShape="1">
          <a:blip r:embed="rId4"/>
          <a:srcRect t="9450" b="14952"/>
          <a:stretch/>
        </p:blipFill>
        <p:spPr>
          <a:xfrm>
            <a:off x="4007768" y="11552"/>
            <a:ext cx="8184232" cy="6867105"/>
          </a:xfrm>
          <a:prstGeom prst="rect">
            <a:avLst/>
          </a:prstGeom>
        </p:spPr>
      </p:pic>
      <p:sp>
        <p:nvSpPr>
          <p:cNvPr id="4" name="Obdélník 3">
            <a:extLst>
              <a:ext uri="{FF2B5EF4-FFF2-40B4-BE49-F238E27FC236}">
                <a16:creationId xmlns:a16="http://schemas.microsoft.com/office/drawing/2014/main" id="{32390D06-DBB4-4576-B004-87D2159AAF79}"/>
              </a:ext>
            </a:extLst>
          </p:cNvPr>
          <p:cNvSpPr/>
          <p:nvPr/>
        </p:nvSpPr>
        <p:spPr>
          <a:xfrm>
            <a:off x="4151784" y="5877272"/>
            <a:ext cx="2916324" cy="1001385"/>
          </a:xfrm>
          <a:prstGeom prst="rect">
            <a:avLst/>
          </a:prstGeom>
          <a:solidFill>
            <a:srgbClr val="F0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Obrázek 4">
            <a:extLst>
              <a:ext uri="{FF2B5EF4-FFF2-40B4-BE49-F238E27FC236}">
                <a16:creationId xmlns:a16="http://schemas.microsoft.com/office/drawing/2014/main" id="{2F941217-8B4F-4CE3-B3BD-235E546A2DFB}"/>
              </a:ext>
            </a:extLst>
          </p:cNvPr>
          <p:cNvPicPr>
            <a:picLocks noChangeAspect="1"/>
          </p:cNvPicPr>
          <p:nvPr/>
        </p:nvPicPr>
        <p:blipFill rotWithShape="1">
          <a:blip r:embed="rId4"/>
          <a:srcRect l="4547" t="76116" r="64219" b="-3068"/>
          <a:stretch/>
        </p:blipFill>
        <p:spPr>
          <a:xfrm>
            <a:off x="8504" y="980728"/>
            <a:ext cx="4187777" cy="4010828"/>
          </a:xfrm>
          <a:prstGeom prst="rect">
            <a:avLst/>
          </a:prstGeom>
        </p:spPr>
      </p:pic>
      <p:sp>
        <p:nvSpPr>
          <p:cNvPr id="6" name="Obdélník 5">
            <a:extLst>
              <a:ext uri="{FF2B5EF4-FFF2-40B4-BE49-F238E27FC236}">
                <a16:creationId xmlns:a16="http://schemas.microsoft.com/office/drawing/2014/main" id="{D2B99DBD-9455-4D8A-9725-448EC4B2A779}"/>
              </a:ext>
            </a:extLst>
          </p:cNvPr>
          <p:cNvSpPr/>
          <p:nvPr/>
        </p:nvSpPr>
        <p:spPr>
          <a:xfrm>
            <a:off x="8504" y="670093"/>
            <a:ext cx="504056" cy="1001385"/>
          </a:xfrm>
          <a:prstGeom prst="rect">
            <a:avLst/>
          </a:prstGeom>
          <a:solidFill>
            <a:srgbClr val="F0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bdélník 6">
            <a:extLst>
              <a:ext uri="{FF2B5EF4-FFF2-40B4-BE49-F238E27FC236}">
                <a16:creationId xmlns:a16="http://schemas.microsoft.com/office/drawing/2014/main" id="{C9A464B4-93E0-4621-BD7C-CE131DBC1B83}"/>
              </a:ext>
            </a:extLst>
          </p:cNvPr>
          <p:cNvSpPr/>
          <p:nvPr/>
        </p:nvSpPr>
        <p:spPr>
          <a:xfrm>
            <a:off x="4403812" y="11552"/>
            <a:ext cx="1213785" cy="3130111"/>
          </a:xfrm>
          <a:prstGeom prst="rect">
            <a:avLst/>
          </a:prstGeom>
          <a:solidFill>
            <a:srgbClr val="F0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Obrázek 1">
            <a:extLst>
              <a:ext uri="{FF2B5EF4-FFF2-40B4-BE49-F238E27FC236}">
                <a16:creationId xmlns:a16="http://schemas.microsoft.com/office/drawing/2014/main" id="{9E91DA1F-D599-4BF7-8B63-367328F934E4}"/>
              </a:ext>
            </a:extLst>
          </p:cNvPr>
          <p:cNvPicPr>
            <a:picLocks noChangeAspect="1"/>
          </p:cNvPicPr>
          <p:nvPr/>
        </p:nvPicPr>
        <p:blipFill rotWithShape="1">
          <a:blip r:embed="rId4"/>
          <a:srcRect l="4213" t="525" r="44792" b="94225"/>
          <a:stretch/>
        </p:blipFill>
        <p:spPr>
          <a:xfrm>
            <a:off x="-16763" y="80628"/>
            <a:ext cx="4492583" cy="647300"/>
          </a:xfrm>
          <a:prstGeom prst="rect">
            <a:avLst/>
          </a:prstGeom>
        </p:spPr>
      </p:pic>
      <p:sp>
        <p:nvSpPr>
          <p:cNvPr id="8" name="Obdélník 7">
            <a:extLst>
              <a:ext uri="{FF2B5EF4-FFF2-40B4-BE49-F238E27FC236}">
                <a16:creationId xmlns:a16="http://schemas.microsoft.com/office/drawing/2014/main" id="{7ABBC86F-20F1-4F91-A231-99FBD18D0051}"/>
              </a:ext>
            </a:extLst>
          </p:cNvPr>
          <p:cNvSpPr/>
          <p:nvPr/>
        </p:nvSpPr>
        <p:spPr>
          <a:xfrm>
            <a:off x="5624769" y="16687"/>
            <a:ext cx="1152128" cy="2121304"/>
          </a:xfrm>
          <a:prstGeom prst="rect">
            <a:avLst/>
          </a:prstGeom>
          <a:solidFill>
            <a:srgbClr val="F0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bdélník 8">
            <a:extLst>
              <a:ext uri="{FF2B5EF4-FFF2-40B4-BE49-F238E27FC236}">
                <a16:creationId xmlns:a16="http://schemas.microsoft.com/office/drawing/2014/main" id="{8A73902A-056E-4C39-8901-141846E95B62}"/>
              </a:ext>
            </a:extLst>
          </p:cNvPr>
          <p:cNvSpPr/>
          <p:nvPr/>
        </p:nvSpPr>
        <p:spPr>
          <a:xfrm>
            <a:off x="69664" y="6608385"/>
            <a:ext cx="6674408" cy="276999"/>
          </a:xfrm>
          <a:prstGeom prst="rect">
            <a:avLst/>
          </a:prstGeom>
        </p:spPr>
        <p:txBody>
          <a:bodyPr wrap="square">
            <a:spAutoFit/>
          </a:bodyPr>
          <a:lstStyle/>
          <a:p>
            <a:r>
              <a:rPr lang="cs-CZ" sz="1200" i="1" dirty="0"/>
              <a:t>podle: </a:t>
            </a:r>
            <a:r>
              <a:rPr lang="cs-CZ" sz="1200" i="1" dirty="0" err="1"/>
              <a:t>Dee</a:t>
            </a:r>
            <a:r>
              <a:rPr lang="cs-CZ" sz="1200" i="1" dirty="0"/>
              <a:t> </a:t>
            </a:r>
            <a:r>
              <a:rPr lang="cs-CZ" sz="1200" i="1" dirty="0" err="1"/>
              <a:t>Silverthorn</a:t>
            </a:r>
            <a:r>
              <a:rPr lang="cs-CZ" sz="1200" i="1" dirty="0"/>
              <a:t>, </a:t>
            </a:r>
            <a:r>
              <a:rPr lang="cs-CZ" sz="1200" i="1" dirty="0" err="1"/>
              <a:t>Human</a:t>
            </a:r>
            <a:r>
              <a:rPr lang="cs-CZ" sz="1200" i="1" dirty="0"/>
              <a:t> </a:t>
            </a:r>
            <a:r>
              <a:rPr lang="cs-CZ" sz="1200" i="1" dirty="0" err="1"/>
              <a:t>physiology</a:t>
            </a:r>
            <a:r>
              <a:rPr lang="cs-CZ" sz="1200" i="1" dirty="0"/>
              <a:t>: </a:t>
            </a:r>
            <a:r>
              <a:rPr lang="cs-CZ" sz="1200" i="1" dirty="0" err="1"/>
              <a:t>an</a:t>
            </a:r>
            <a:r>
              <a:rPr lang="cs-CZ" sz="1200" i="1" dirty="0"/>
              <a:t> </a:t>
            </a:r>
            <a:r>
              <a:rPr lang="cs-CZ" sz="1200" i="1" dirty="0" err="1"/>
              <a:t>integrated</a:t>
            </a:r>
            <a:r>
              <a:rPr lang="cs-CZ" sz="1200" i="1" dirty="0"/>
              <a:t> </a:t>
            </a:r>
            <a:r>
              <a:rPr lang="cs-CZ" sz="1200" i="1" dirty="0" err="1"/>
              <a:t>approach</a:t>
            </a:r>
            <a:r>
              <a:rPr lang="cs-CZ" sz="1200" i="1" dirty="0"/>
              <a:t>, 8th </a:t>
            </a:r>
            <a:r>
              <a:rPr lang="cs-CZ" sz="1200" i="1" dirty="0" err="1"/>
              <a:t>edition</a:t>
            </a:r>
            <a:r>
              <a:rPr lang="cs-CZ" sz="1200" i="1" dirty="0"/>
              <a:t>, </a:t>
            </a:r>
            <a:r>
              <a:rPr lang="cs-CZ" sz="1200" i="1" dirty="0" err="1"/>
              <a:t>Pearson</a:t>
            </a:r>
            <a:r>
              <a:rPr lang="cs-CZ" sz="1200" i="1" dirty="0"/>
              <a:t> 2017 </a:t>
            </a:r>
            <a:endParaRPr lang="en-US" sz="1200" i="1" dirty="0"/>
          </a:p>
        </p:txBody>
      </p:sp>
      <p:sp>
        <p:nvSpPr>
          <p:cNvPr id="10" name="Obdélník 9">
            <a:extLst>
              <a:ext uri="{FF2B5EF4-FFF2-40B4-BE49-F238E27FC236}">
                <a16:creationId xmlns:a16="http://schemas.microsoft.com/office/drawing/2014/main" id="{96F9D9DF-196A-4C65-A99A-4EF2C7BBD7C2}"/>
              </a:ext>
            </a:extLst>
          </p:cNvPr>
          <p:cNvSpPr/>
          <p:nvPr/>
        </p:nvSpPr>
        <p:spPr>
          <a:xfrm>
            <a:off x="9912424" y="1160748"/>
            <a:ext cx="1836204" cy="432048"/>
          </a:xfrm>
          <a:prstGeom prst="rect">
            <a:avLst/>
          </a:prstGeom>
          <a:solidFill>
            <a:srgbClr val="F0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bdélník 10">
            <a:extLst>
              <a:ext uri="{FF2B5EF4-FFF2-40B4-BE49-F238E27FC236}">
                <a16:creationId xmlns:a16="http://schemas.microsoft.com/office/drawing/2014/main" id="{6FAE11B0-E753-455A-A44D-C4C5558EF429}"/>
              </a:ext>
            </a:extLst>
          </p:cNvPr>
          <p:cNvSpPr/>
          <p:nvPr/>
        </p:nvSpPr>
        <p:spPr>
          <a:xfrm>
            <a:off x="10164452" y="1592796"/>
            <a:ext cx="1836204" cy="648072"/>
          </a:xfrm>
          <a:prstGeom prst="rect">
            <a:avLst/>
          </a:prstGeom>
          <a:solidFill>
            <a:srgbClr val="F0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bdélník 11">
            <a:extLst>
              <a:ext uri="{FF2B5EF4-FFF2-40B4-BE49-F238E27FC236}">
                <a16:creationId xmlns:a16="http://schemas.microsoft.com/office/drawing/2014/main" id="{2F57B59C-57D0-49C6-8B18-BC8231067F70}"/>
              </a:ext>
            </a:extLst>
          </p:cNvPr>
          <p:cNvSpPr/>
          <p:nvPr/>
        </p:nvSpPr>
        <p:spPr>
          <a:xfrm>
            <a:off x="10180105" y="2683332"/>
            <a:ext cx="1836204" cy="569390"/>
          </a:xfrm>
          <a:prstGeom prst="rect">
            <a:avLst/>
          </a:prstGeom>
          <a:solidFill>
            <a:srgbClr val="F0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bdélník 12">
            <a:extLst>
              <a:ext uri="{FF2B5EF4-FFF2-40B4-BE49-F238E27FC236}">
                <a16:creationId xmlns:a16="http://schemas.microsoft.com/office/drawing/2014/main" id="{CF99D6CF-C215-4B6C-B167-F8CDF82BBE5A}"/>
              </a:ext>
            </a:extLst>
          </p:cNvPr>
          <p:cNvSpPr/>
          <p:nvPr/>
        </p:nvSpPr>
        <p:spPr>
          <a:xfrm>
            <a:off x="6672064" y="153538"/>
            <a:ext cx="1314146" cy="2529794"/>
          </a:xfrm>
          <a:prstGeom prst="rect">
            <a:avLst/>
          </a:prstGeom>
          <a:solidFill>
            <a:srgbClr val="F0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bdélník 13">
            <a:extLst>
              <a:ext uri="{FF2B5EF4-FFF2-40B4-BE49-F238E27FC236}">
                <a16:creationId xmlns:a16="http://schemas.microsoft.com/office/drawing/2014/main" id="{E66686E8-30A4-4978-9E8C-962C50171582}"/>
              </a:ext>
            </a:extLst>
          </p:cNvPr>
          <p:cNvSpPr/>
          <p:nvPr/>
        </p:nvSpPr>
        <p:spPr>
          <a:xfrm>
            <a:off x="4340298" y="3716338"/>
            <a:ext cx="2483434" cy="2692287"/>
          </a:xfrm>
          <a:prstGeom prst="rect">
            <a:avLst/>
          </a:prstGeom>
          <a:solidFill>
            <a:srgbClr val="F0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715475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2"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ChangeArrowheads="1"/>
          </p:cNvSpPr>
          <p:nvPr/>
        </p:nvSpPr>
        <p:spPr bwMode="auto">
          <a:xfrm>
            <a:off x="8655050" y="1335089"/>
            <a:ext cx="1862138" cy="676275"/>
          </a:xfrm>
          <a:prstGeom prst="rect">
            <a:avLst/>
          </a:prstGeom>
          <a:solidFill>
            <a:srgbClr val="FFFF66"/>
          </a:solidFill>
          <a:ln w="9525">
            <a:noFill/>
            <a:miter lim="800000"/>
            <a:headEnd/>
            <a:tailEnd/>
          </a:ln>
        </p:spPr>
        <p:txBody>
          <a:bodyPr wrap="none" anchor="ctr"/>
          <a:lstStyle/>
          <a:p>
            <a:endParaRPr lang="en-US"/>
          </a:p>
        </p:txBody>
      </p:sp>
      <p:sp>
        <p:nvSpPr>
          <p:cNvPr id="115715" name="Rectangle 3"/>
          <p:cNvSpPr>
            <a:spLocks noChangeArrowheads="1"/>
          </p:cNvSpPr>
          <p:nvPr/>
        </p:nvSpPr>
        <p:spPr bwMode="auto">
          <a:xfrm>
            <a:off x="1912938" y="3638551"/>
            <a:ext cx="2538412" cy="2271713"/>
          </a:xfrm>
          <a:prstGeom prst="rect">
            <a:avLst/>
          </a:prstGeom>
          <a:solidFill>
            <a:srgbClr val="FFFF66"/>
          </a:solidFill>
          <a:ln w="9525">
            <a:noFill/>
            <a:miter lim="800000"/>
            <a:headEnd/>
            <a:tailEnd/>
          </a:ln>
        </p:spPr>
        <p:txBody>
          <a:bodyPr wrap="none" anchor="ctr"/>
          <a:lstStyle/>
          <a:p>
            <a:endParaRPr lang="en-US"/>
          </a:p>
        </p:txBody>
      </p:sp>
      <p:sp>
        <p:nvSpPr>
          <p:cNvPr id="115716" name="Rectangle 4"/>
          <p:cNvSpPr>
            <a:spLocks noChangeArrowheads="1"/>
          </p:cNvSpPr>
          <p:nvPr/>
        </p:nvSpPr>
        <p:spPr bwMode="auto">
          <a:xfrm>
            <a:off x="1693863" y="463551"/>
            <a:ext cx="4337050" cy="2271713"/>
          </a:xfrm>
          <a:prstGeom prst="rect">
            <a:avLst/>
          </a:prstGeom>
          <a:solidFill>
            <a:srgbClr val="FFFF66"/>
          </a:solidFill>
          <a:ln w="9525">
            <a:noFill/>
            <a:miter lim="800000"/>
            <a:headEnd/>
            <a:tailEnd/>
          </a:ln>
        </p:spPr>
        <p:txBody>
          <a:bodyPr wrap="none" anchor="ctr"/>
          <a:lstStyle/>
          <a:p>
            <a:endParaRPr lang="en-US"/>
          </a:p>
        </p:txBody>
      </p:sp>
      <p:sp>
        <p:nvSpPr>
          <p:cNvPr id="115717" name="AutoShape 5"/>
          <p:cNvSpPr>
            <a:spLocks noChangeArrowheads="1"/>
          </p:cNvSpPr>
          <p:nvPr/>
        </p:nvSpPr>
        <p:spPr bwMode="auto">
          <a:xfrm>
            <a:off x="7231064" y="2646363"/>
            <a:ext cx="161925" cy="569912"/>
          </a:xfrm>
          <a:prstGeom prst="downArrow">
            <a:avLst>
              <a:gd name="adj1" fmla="val 50000"/>
              <a:gd name="adj2" fmla="val 87990"/>
            </a:avLst>
          </a:prstGeom>
          <a:solidFill>
            <a:schemeClr val="accent1"/>
          </a:solidFill>
          <a:ln w="9525">
            <a:solidFill>
              <a:schemeClr val="tx1"/>
            </a:solidFill>
            <a:miter lim="800000"/>
            <a:headEnd/>
            <a:tailEnd/>
          </a:ln>
        </p:spPr>
        <p:txBody>
          <a:bodyPr wrap="none" anchor="ctr"/>
          <a:lstStyle/>
          <a:p>
            <a:endParaRPr lang="en-US"/>
          </a:p>
        </p:txBody>
      </p:sp>
      <p:sp>
        <p:nvSpPr>
          <p:cNvPr id="115718" name="AutoShape 6"/>
          <p:cNvSpPr>
            <a:spLocks noChangeArrowheads="1"/>
          </p:cNvSpPr>
          <p:nvPr/>
        </p:nvSpPr>
        <p:spPr bwMode="auto">
          <a:xfrm>
            <a:off x="7248526" y="1042988"/>
            <a:ext cx="161925" cy="569912"/>
          </a:xfrm>
          <a:prstGeom prst="downArrow">
            <a:avLst>
              <a:gd name="adj1" fmla="val 50000"/>
              <a:gd name="adj2" fmla="val 87990"/>
            </a:avLst>
          </a:prstGeom>
          <a:solidFill>
            <a:schemeClr val="accent1"/>
          </a:solidFill>
          <a:ln w="9525">
            <a:solidFill>
              <a:schemeClr val="tx1"/>
            </a:solidFill>
            <a:miter lim="800000"/>
            <a:headEnd/>
            <a:tailEnd/>
          </a:ln>
        </p:spPr>
        <p:txBody>
          <a:bodyPr wrap="none" anchor="ctr"/>
          <a:lstStyle/>
          <a:p>
            <a:endParaRPr lang="en-US"/>
          </a:p>
        </p:txBody>
      </p:sp>
      <p:grpSp>
        <p:nvGrpSpPr>
          <p:cNvPr id="2" name="Group 7"/>
          <p:cNvGrpSpPr>
            <a:grpSpLocks/>
          </p:cNvGrpSpPr>
          <p:nvPr/>
        </p:nvGrpSpPr>
        <p:grpSpPr bwMode="auto">
          <a:xfrm>
            <a:off x="2152650" y="1119188"/>
            <a:ext cx="609600" cy="823912"/>
            <a:chOff x="3888" y="143"/>
            <a:chExt cx="1222" cy="1479"/>
          </a:xfrm>
        </p:grpSpPr>
        <p:grpSp>
          <p:nvGrpSpPr>
            <p:cNvPr id="3" name="Group 8"/>
            <p:cNvGrpSpPr>
              <a:grpSpLocks/>
            </p:cNvGrpSpPr>
            <p:nvPr/>
          </p:nvGrpSpPr>
          <p:grpSpPr bwMode="auto">
            <a:xfrm>
              <a:off x="3888" y="143"/>
              <a:ext cx="1222" cy="1479"/>
              <a:chOff x="3888" y="143"/>
              <a:chExt cx="1222" cy="1479"/>
            </a:xfrm>
          </p:grpSpPr>
          <p:grpSp>
            <p:nvGrpSpPr>
              <p:cNvPr id="4" name="Group 9"/>
              <p:cNvGrpSpPr>
                <a:grpSpLocks/>
              </p:cNvGrpSpPr>
              <p:nvPr/>
            </p:nvGrpSpPr>
            <p:grpSpPr bwMode="auto">
              <a:xfrm>
                <a:off x="3888" y="411"/>
                <a:ext cx="445" cy="1211"/>
                <a:chOff x="3888" y="411"/>
                <a:chExt cx="445" cy="1211"/>
              </a:xfrm>
            </p:grpSpPr>
            <p:sp>
              <p:nvSpPr>
                <p:cNvPr id="115993" name="Freeform 10"/>
                <p:cNvSpPr>
                  <a:spLocks/>
                </p:cNvSpPr>
                <p:nvPr/>
              </p:nvSpPr>
              <p:spPr bwMode="auto">
                <a:xfrm>
                  <a:off x="3971" y="411"/>
                  <a:ext cx="245" cy="269"/>
                </a:xfrm>
                <a:custGeom>
                  <a:avLst/>
                  <a:gdLst>
                    <a:gd name="T0" fmla="*/ 31 w 490"/>
                    <a:gd name="T1" fmla="*/ 0 h 538"/>
                    <a:gd name="T2" fmla="*/ 51 w 490"/>
                    <a:gd name="T3" fmla="*/ 0 h 538"/>
                    <a:gd name="T4" fmla="*/ 71 w 490"/>
                    <a:gd name="T5" fmla="*/ 8 h 538"/>
                    <a:gd name="T6" fmla="*/ 83 w 490"/>
                    <a:gd name="T7" fmla="*/ 14 h 538"/>
                    <a:gd name="T8" fmla="*/ 91 w 490"/>
                    <a:gd name="T9" fmla="*/ 39 h 538"/>
                    <a:gd name="T10" fmla="*/ 96 w 490"/>
                    <a:gd name="T11" fmla="*/ 53 h 538"/>
                    <a:gd name="T12" fmla="*/ 116 w 490"/>
                    <a:gd name="T13" fmla="*/ 37 h 538"/>
                    <a:gd name="T14" fmla="*/ 123 w 490"/>
                    <a:gd name="T15" fmla="*/ 39 h 538"/>
                    <a:gd name="T16" fmla="*/ 121 w 490"/>
                    <a:gd name="T17" fmla="*/ 46 h 538"/>
                    <a:gd name="T18" fmla="*/ 96 w 490"/>
                    <a:gd name="T19" fmla="*/ 73 h 538"/>
                    <a:gd name="T20" fmla="*/ 96 w 490"/>
                    <a:gd name="T21" fmla="*/ 92 h 538"/>
                    <a:gd name="T22" fmla="*/ 91 w 490"/>
                    <a:gd name="T23" fmla="*/ 111 h 538"/>
                    <a:gd name="T24" fmla="*/ 83 w 490"/>
                    <a:gd name="T25" fmla="*/ 126 h 538"/>
                    <a:gd name="T26" fmla="*/ 71 w 490"/>
                    <a:gd name="T27" fmla="*/ 135 h 538"/>
                    <a:gd name="T28" fmla="*/ 56 w 490"/>
                    <a:gd name="T29" fmla="*/ 135 h 538"/>
                    <a:gd name="T30" fmla="*/ 35 w 490"/>
                    <a:gd name="T31" fmla="*/ 126 h 538"/>
                    <a:gd name="T32" fmla="*/ 22 w 490"/>
                    <a:gd name="T33" fmla="*/ 110 h 538"/>
                    <a:gd name="T34" fmla="*/ 11 w 490"/>
                    <a:gd name="T35" fmla="*/ 85 h 538"/>
                    <a:gd name="T36" fmla="*/ 2 w 490"/>
                    <a:gd name="T37" fmla="*/ 63 h 538"/>
                    <a:gd name="T38" fmla="*/ 0 w 490"/>
                    <a:gd name="T39" fmla="*/ 33 h 538"/>
                    <a:gd name="T40" fmla="*/ 5 w 490"/>
                    <a:gd name="T41" fmla="*/ 17 h 538"/>
                    <a:gd name="T42" fmla="*/ 12 w 490"/>
                    <a:gd name="T43" fmla="*/ 8 h 538"/>
                    <a:gd name="T44" fmla="*/ 31 w 490"/>
                    <a:gd name="T45" fmla="*/ 0 h 5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90"/>
                    <a:gd name="T70" fmla="*/ 0 h 538"/>
                    <a:gd name="T71" fmla="*/ 490 w 490"/>
                    <a:gd name="T72" fmla="*/ 538 h 5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90" h="538">
                      <a:moveTo>
                        <a:pt x="121" y="0"/>
                      </a:moveTo>
                      <a:lnTo>
                        <a:pt x="202" y="0"/>
                      </a:lnTo>
                      <a:lnTo>
                        <a:pt x="282" y="32"/>
                      </a:lnTo>
                      <a:lnTo>
                        <a:pt x="329" y="59"/>
                      </a:lnTo>
                      <a:lnTo>
                        <a:pt x="362" y="156"/>
                      </a:lnTo>
                      <a:lnTo>
                        <a:pt x="383" y="215"/>
                      </a:lnTo>
                      <a:lnTo>
                        <a:pt x="463" y="150"/>
                      </a:lnTo>
                      <a:lnTo>
                        <a:pt x="490" y="156"/>
                      </a:lnTo>
                      <a:lnTo>
                        <a:pt x="484" y="187"/>
                      </a:lnTo>
                      <a:lnTo>
                        <a:pt x="383" y="292"/>
                      </a:lnTo>
                      <a:lnTo>
                        <a:pt x="383" y="369"/>
                      </a:lnTo>
                      <a:lnTo>
                        <a:pt x="362" y="447"/>
                      </a:lnTo>
                      <a:lnTo>
                        <a:pt x="329" y="506"/>
                      </a:lnTo>
                      <a:lnTo>
                        <a:pt x="282" y="538"/>
                      </a:lnTo>
                      <a:lnTo>
                        <a:pt x="222" y="538"/>
                      </a:lnTo>
                      <a:lnTo>
                        <a:pt x="140" y="506"/>
                      </a:lnTo>
                      <a:lnTo>
                        <a:pt x="87" y="441"/>
                      </a:lnTo>
                      <a:lnTo>
                        <a:pt x="41" y="343"/>
                      </a:lnTo>
                      <a:lnTo>
                        <a:pt x="6" y="252"/>
                      </a:lnTo>
                      <a:lnTo>
                        <a:pt x="0" y="130"/>
                      </a:lnTo>
                      <a:lnTo>
                        <a:pt x="20" y="71"/>
                      </a:lnTo>
                      <a:lnTo>
                        <a:pt x="47" y="32"/>
                      </a:lnTo>
                      <a:lnTo>
                        <a:pt x="121" y="0"/>
                      </a:lnTo>
                      <a:close/>
                    </a:path>
                  </a:pathLst>
                </a:custGeom>
                <a:solidFill>
                  <a:srgbClr val="000000"/>
                </a:solidFill>
                <a:ln w="9525">
                  <a:noFill/>
                  <a:round/>
                  <a:headEnd/>
                  <a:tailEnd/>
                </a:ln>
              </p:spPr>
              <p:txBody>
                <a:bodyPr/>
                <a:lstStyle/>
                <a:p>
                  <a:endParaRPr lang="cs-CZ"/>
                </a:p>
              </p:txBody>
            </p:sp>
            <p:sp>
              <p:nvSpPr>
                <p:cNvPr id="115994" name="Freeform 11"/>
                <p:cNvSpPr>
                  <a:spLocks/>
                </p:cNvSpPr>
                <p:nvPr/>
              </p:nvSpPr>
              <p:spPr bwMode="auto">
                <a:xfrm>
                  <a:off x="4022" y="714"/>
                  <a:ext cx="173" cy="464"/>
                </a:xfrm>
                <a:custGeom>
                  <a:avLst/>
                  <a:gdLst>
                    <a:gd name="T0" fmla="*/ 11 w 347"/>
                    <a:gd name="T1" fmla="*/ 8 h 929"/>
                    <a:gd name="T2" fmla="*/ 25 w 347"/>
                    <a:gd name="T3" fmla="*/ 0 h 929"/>
                    <a:gd name="T4" fmla="*/ 45 w 347"/>
                    <a:gd name="T5" fmla="*/ 0 h 929"/>
                    <a:gd name="T6" fmla="*/ 60 w 347"/>
                    <a:gd name="T7" fmla="*/ 5 h 929"/>
                    <a:gd name="T8" fmla="*/ 70 w 347"/>
                    <a:gd name="T9" fmla="*/ 22 h 929"/>
                    <a:gd name="T10" fmla="*/ 80 w 347"/>
                    <a:gd name="T11" fmla="*/ 51 h 929"/>
                    <a:gd name="T12" fmla="*/ 85 w 347"/>
                    <a:gd name="T13" fmla="*/ 83 h 929"/>
                    <a:gd name="T14" fmla="*/ 86 w 347"/>
                    <a:gd name="T15" fmla="*/ 121 h 929"/>
                    <a:gd name="T16" fmla="*/ 86 w 347"/>
                    <a:gd name="T17" fmla="*/ 165 h 929"/>
                    <a:gd name="T18" fmla="*/ 80 w 347"/>
                    <a:gd name="T19" fmla="*/ 200 h 929"/>
                    <a:gd name="T20" fmla="*/ 70 w 347"/>
                    <a:gd name="T21" fmla="*/ 219 h 929"/>
                    <a:gd name="T22" fmla="*/ 46 w 347"/>
                    <a:gd name="T23" fmla="*/ 232 h 929"/>
                    <a:gd name="T24" fmla="*/ 35 w 347"/>
                    <a:gd name="T25" fmla="*/ 229 h 929"/>
                    <a:gd name="T26" fmla="*/ 20 w 347"/>
                    <a:gd name="T27" fmla="*/ 214 h 929"/>
                    <a:gd name="T28" fmla="*/ 15 w 347"/>
                    <a:gd name="T29" fmla="*/ 193 h 929"/>
                    <a:gd name="T30" fmla="*/ 10 w 347"/>
                    <a:gd name="T31" fmla="*/ 155 h 929"/>
                    <a:gd name="T32" fmla="*/ 15 w 347"/>
                    <a:gd name="T33" fmla="*/ 128 h 929"/>
                    <a:gd name="T34" fmla="*/ 15 w 347"/>
                    <a:gd name="T35" fmla="*/ 99 h 929"/>
                    <a:gd name="T36" fmla="*/ 6 w 347"/>
                    <a:gd name="T37" fmla="*/ 80 h 929"/>
                    <a:gd name="T38" fmla="*/ 0 w 347"/>
                    <a:gd name="T39" fmla="*/ 54 h 929"/>
                    <a:gd name="T40" fmla="*/ 0 w 347"/>
                    <a:gd name="T41" fmla="*/ 27 h 929"/>
                    <a:gd name="T42" fmla="*/ 11 w 347"/>
                    <a:gd name="T43" fmla="*/ 8 h 92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47"/>
                    <a:gd name="T67" fmla="*/ 0 h 929"/>
                    <a:gd name="T68" fmla="*/ 347 w 347"/>
                    <a:gd name="T69" fmla="*/ 929 h 92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47" h="929">
                      <a:moveTo>
                        <a:pt x="47" y="32"/>
                      </a:moveTo>
                      <a:lnTo>
                        <a:pt x="100" y="0"/>
                      </a:lnTo>
                      <a:lnTo>
                        <a:pt x="180" y="0"/>
                      </a:lnTo>
                      <a:lnTo>
                        <a:pt x="240" y="20"/>
                      </a:lnTo>
                      <a:lnTo>
                        <a:pt x="281" y="89"/>
                      </a:lnTo>
                      <a:lnTo>
                        <a:pt x="320" y="206"/>
                      </a:lnTo>
                      <a:lnTo>
                        <a:pt x="341" y="334"/>
                      </a:lnTo>
                      <a:lnTo>
                        <a:pt x="347" y="486"/>
                      </a:lnTo>
                      <a:lnTo>
                        <a:pt x="347" y="660"/>
                      </a:lnTo>
                      <a:lnTo>
                        <a:pt x="320" y="800"/>
                      </a:lnTo>
                      <a:lnTo>
                        <a:pt x="281" y="877"/>
                      </a:lnTo>
                      <a:lnTo>
                        <a:pt x="187" y="929"/>
                      </a:lnTo>
                      <a:lnTo>
                        <a:pt x="140" y="917"/>
                      </a:lnTo>
                      <a:lnTo>
                        <a:pt x="80" y="858"/>
                      </a:lnTo>
                      <a:lnTo>
                        <a:pt x="60" y="775"/>
                      </a:lnTo>
                      <a:lnTo>
                        <a:pt x="41" y="621"/>
                      </a:lnTo>
                      <a:lnTo>
                        <a:pt x="60" y="512"/>
                      </a:lnTo>
                      <a:lnTo>
                        <a:pt x="60" y="397"/>
                      </a:lnTo>
                      <a:lnTo>
                        <a:pt x="27" y="320"/>
                      </a:lnTo>
                      <a:lnTo>
                        <a:pt x="0" y="218"/>
                      </a:lnTo>
                      <a:lnTo>
                        <a:pt x="0" y="109"/>
                      </a:lnTo>
                      <a:lnTo>
                        <a:pt x="47" y="32"/>
                      </a:lnTo>
                      <a:close/>
                    </a:path>
                  </a:pathLst>
                </a:custGeom>
                <a:solidFill>
                  <a:srgbClr val="000000"/>
                </a:solidFill>
                <a:ln w="9525">
                  <a:noFill/>
                  <a:round/>
                  <a:headEnd/>
                  <a:tailEnd/>
                </a:ln>
              </p:spPr>
              <p:txBody>
                <a:bodyPr/>
                <a:lstStyle/>
                <a:p>
                  <a:endParaRPr lang="cs-CZ"/>
                </a:p>
              </p:txBody>
            </p:sp>
            <p:sp>
              <p:nvSpPr>
                <p:cNvPr id="115995" name="Freeform 12"/>
                <p:cNvSpPr>
                  <a:spLocks/>
                </p:cNvSpPr>
                <p:nvPr/>
              </p:nvSpPr>
              <p:spPr bwMode="auto">
                <a:xfrm>
                  <a:off x="4103" y="731"/>
                  <a:ext cx="230" cy="459"/>
                </a:xfrm>
                <a:custGeom>
                  <a:avLst/>
                  <a:gdLst>
                    <a:gd name="T0" fmla="*/ 14 w 460"/>
                    <a:gd name="T1" fmla="*/ 0 h 918"/>
                    <a:gd name="T2" fmla="*/ 51 w 460"/>
                    <a:gd name="T3" fmla="*/ 8 h 918"/>
                    <a:gd name="T4" fmla="*/ 79 w 460"/>
                    <a:gd name="T5" fmla="*/ 28 h 918"/>
                    <a:gd name="T6" fmla="*/ 100 w 460"/>
                    <a:gd name="T7" fmla="*/ 59 h 918"/>
                    <a:gd name="T8" fmla="*/ 114 w 460"/>
                    <a:gd name="T9" fmla="*/ 90 h 918"/>
                    <a:gd name="T10" fmla="*/ 115 w 460"/>
                    <a:gd name="T11" fmla="*/ 123 h 918"/>
                    <a:gd name="T12" fmla="*/ 105 w 460"/>
                    <a:gd name="T13" fmla="*/ 146 h 918"/>
                    <a:gd name="T14" fmla="*/ 80 w 460"/>
                    <a:gd name="T15" fmla="*/ 161 h 918"/>
                    <a:gd name="T16" fmla="*/ 60 w 460"/>
                    <a:gd name="T17" fmla="*/ 171 h 918"/>
                    <a:gd name="T18" fmla="*/ 60 w 460"/>
                    <a:gd name="T19" fmla="*/ 180 h 918"/>
                    <a:gd name="T20" fmla="*/ 74 w 460"/>
                    <a:gd name="T21" fmla="*/ 191 h 918"/>
                    <a:gd name="T22" fmla="*/ 80 w 460"/>
                    <a:gd name="T23" fmla="*/ 215 h 918"/>
                    <a:gd name="T24" fmla="*/ 74 w 460"/>
                    <a:gd name="T25" fmla="*/ 230 h 918"/>
                    <a:gd name="T26" fmla="*/ 65 w 460"/>
                    <a:gd name="T27" fmla="*/ 223 h 918"/>
                    <a:gd name="T28" fmla="*/ 65 w 460"/>
                    <a:gd name="T29" fmla="*/ 211 h 918"/>
                    <a:gd name="T30" fmla="*/ 58 w 460"/>
                    <a:gd name="T31" fmla="*/ 191 h 918"/>
                    <a:gd name="T32" fmla="*/ 49 w 460"/>
                    <a:gd name="T33" fmla="*/ 180 h 918"/>
                    <a:gd name="T34" fmla="*/ 45 w 460"/>
                    <a:gd name="T35" fmla="*/ 166 h 918"/>
                    <a:gd name="T36" fmla="*/ 60 w 460"/>
                    <a:gd name="T37" fmla="*/ 156 h 918"/>
                    <a:gd name="T38" fmla="*/ 89 w 460"/>
                    <a:gd name="T39" fmla="*/ 137 h 918"/>
                    <a:gd name="T40" fmla="*/ 100 w 460"/>
                    <a:gd name="T41" fmla="*/ 119 h 918"/>
                    <a:gd name="T42" fmla="*/ 100 w 460"/>
                    <a:gd name="T43" fmla="*/ 100 h 918"/>
                    <a:gd name="T44" fmla="*/ 85 w 460"/>
                    <a:gd name="T45" fmla="*/ 71 h 918"/>
                    <a:gd name="T46" fmla="*/ 60 w 460"/>
                    <a:gd name="T47" fmla="*/ 45 h 918"/>
                    <a:gd name="T48" fmla="*/ 45 w 460"/>
                    <a:gd name="T49" fmla="*/ 32 h 918"/>
                    <a:gd name="T50" fmla="*/ 24 w 460"/>
                    <a:gd name="T51" fmla="*/ 28 h 918"/>
                    <a:gd name="T52" fmla="*/ 0 w 460"/>
                    <a:gd name="T53" fmla="*/ 21 h 918"/>
                    <a:gd name="T54" fmla="*/ 14 w 460"/>
                    <a:gd name="T55" fmla="*/ 0 h 91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60"/>
                    <a:gd name="T85" fmla="*/ 0 h 918"/>
                    <a:gd name="T86" fmla="*/ 460 w 460"/>
                    <a:gd name="T87" fmla="*/ 918 h 91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60" h="918">
                      <a:moveTo>
                        <a:pt x="53" y="0"/>
                      </a:moveTo>
                      <a:lnTo>
                        <a:pt x="201" y="32"/>
                      </a:lnTo>
                      <a:lnTo>
                        <a:pt x="314" y="109"/>
                      </a:lnTo>
                      <a:lnTo>
                        <a:pt x="400" y="237"/>
                      </a:lnTo>
                      <a:lnTo>
                        <a:pt x="454" y="359"/>
                      </a:lnTo>
                      <a:lnTo>
                        <a:pt x="460" y="494"/>
                      </a:lnTo>
                      <a:lnTo>
                        <a:pt x="419" y="584"/>
                      </a:lnTo>
                      <a:lnTo>
                        <a:pt x="320" y="642"/>
                      </a:lnTo>
                      <a:lnTo>
                        <a:pt x="240" y="681"/>
                      </a:lnTo>
                      <a:lnTo>
                        <a:pt x="240" y="719"/>
                      </a:lnTo>
                      <a:lnTo>
                        <a:pt x="293" y="764"/>
                      </a:lnTo>
                      <a:lnTo>
                        <a:pt x="320" y="860"/>
                      </a:lnTo>
                      <a:lnTo>
                        <a:pt x="293" y="918"/>
                      </a:lnTo>
                      <a:lnTo>
                        <a:pt x="259" y="892"/>
                      </a:lnTo>
                      <a:lnTo>
                        <a:pt x="259" y="841"/>
                      </a:lnTo>
                      <a:lnTo>
                        <a:pt x="234" y="764"/>
                      </a:lnTo>
                      <a:lnTo>
                        <a:pt x="193" y="719"/>
                      </a:lnTo>
                      <a:lnTo>
                        <a:pt x="179" y="661"/>
                      </a:lnTo>
                      <a:lnTo>
                        <a:pt x="240" y="622"/>
                      </a:lnTo>
                      <a:lnTo>
                        <a:pt x="353" y="545"/>
                      </a:lnTo>
                      <a:lnTo>
                        <a:pt x="400" y="476"/>
                      </a:lnTo>
                      <a:lnTo>
                        <a:pt x="400" y="399"/>
                      </a:lnTo>
                      <a:lnTo>
                        <a:pt x="339" y="282"/>
                      </a:lnTo>
                      <a:lnTo>
                        <a:pt x="240" y="180"/>
                      </a:lnTo>
                      <a:lnTo>
                        <a:pt x="179" y="128"/>
                      </a:lnTo>
                      <a:lnTo>
                        <a:pt x="93" y="109"/>
                      </a:lnTo>
                      <a:lnTo>
                        <a:pt x="0" y="83"/>
                      </a:lnTo>
                      <a:lnTo>
                        <a:pt x="53" y="0"/>
                      </a:lnTo>
                      <a:close/>
                    </a:path>
                  </a:pathLst>
                </a:custGeom>
                <a:solidFill>
                  <a:srgbClr val="000000"/>
                </a:solidFill>
                <a:ln w="9525">
                  <a:noFill/>
                  <a:round/>
                  <a:headEnd/>
                  <a:tailEnd/>
                </a:ln>
              </p:spPr>
              <p:txBody>
                <a:bodyPr/>
                <a:lstStyle/>
                <a:p>
                  <a:endParaRPr lang="cs-CZ"/>
                </a:p>
              </p:txBody>
            </p:sp>
            <p:sp>
              <p:nvSpPr>
                <p:cNvPr id="115996" name="Freeform 13"/>
                <p:cNvSpPr>
                  <a:spLocks/>
                </p:cNvSpPr>
                <p:nvPr/>
              </p:nvSpPr>
              <p:spPr bwMode="auto">
                <a:xfrm>
                  <a:off x="3888" y="729"/>
                  <a:ext cx="170" cy="431"/>
                </a:xfrm>
                <a:custGeom>
                  <a:avLst/>
                  <a:gdLst>
                    <a:gd name="T0" fmla="*/ 53 w 341"/>
                    <a:gd name="T1" fmla="*/ 10 h 861"/>
                    <a:gd name="T2" fmla="*/ 70 w 341"/>
                    <a:gd name="T3" fmla="*/ 0 h 861"/>
                    <a:gd name="T4" fmla="*/ 85 w 341"/>
                    <a:gd name="T5" fmla="*/ 2 h 861"/>
                    <a:gd name="T6" fmla="*/ 83 w 341"/>
                    <a:gd name="T7" fmla="*/ 20 h 861"/>
                    <a:gd name="T8" fmla="*/ 73 w 341"/>
                    <a:gd name="T9" fmla="*/ 29 h 861"/>
                    <a:gd name="T10" fmla="*/ 58 w 341"/>
                    <a:gd name="T11" fmla="*/ 37 h 861"/>
                    <a:gd name="T12" fmla="*/ 40 w 341"/>
                    <a:gd name="T13" fmla="*/ 58 h 861"/>
                    <a:gd name="T14" fmla="*/ 20 w 341"/>
                    <a:gd name="T15" fmla="*/ 87 h 861"/>
                    <a:gd name="T16" fmla="*/ 15 w 341"/>
                    <a:gd name="T17" fmla="*/ 111 h 861"/>
                    <a:gd name="T18" fmla="*/ 18 w 341"/>
                    <a:gd name="T19" fmla="*/ 126 h 861"/>
                    <a:gd name="T20" fmla="*/ 23 w 341"/>
                    <a:gd name="T21" fmla="*/ 134 h 861"/>
                    <a:gd name="T22" fmla="*/ 45 w 341"/>
                    <a:gd name="T23" fmla="*/ 143 h 861"/>
                    <a:gd name="T24" fmla="*/ 65 w 341"/>
                    <a:gd name="T25" fmla="*/ 150 h 861"/>
                    <a:gd name="T26" fmla="*/ 73 w 341"/>
                    <a:gd name="T27" fmla="*/ 158 h 861"/>
                    <a:gd name="T28" fmla="*/ 75 w 341"/>
                    <a:gd name="T29" fmla="*/ 164 h 861"/>
                    <a:gd name="T30" fmla="*/ 63 w 341"/>
                    <a:gd name="T31" fmla="*/ 177 h 861"/>
                    <a:gd name="T32" fmla="*/ 58 w 341"/>
                    <a:gd name="T33" fmla="*/ 193 h 861"/>
                    <a:gd name="T34" fmla="*/ 53 w 341"/>
                    <a:gd name="T35" fmla="*/ 216 h 861"/>
                    <a:gd name="T36" fmla="*/ 43 w 341"/>
                    <a:gd name="T37" fmla="*/ 212 h 861"/>
                    <a:gd name="T38" fmla="*/ 43 w 341"/>
                    <a:gd name="T39" fmla="*/ 196 h 861"/>
                    <a:gd name="T40" fmla="*/ 48 w 341"/>
                    <a:gd name="T41" fmla="*/ 172 h 861"/>
                    <a:gd name="T42" fmla="*/ 58 w 341"/>
                    <a:gd name="T43" fmla="*/ 163 h 861"/>
                    <a:gd name="T44" fmla="*/ 40 w 341"/>
                    <a:gd name="T45" fmla="*/ 153 h 861"/>
                    <a:gd name="T46" fmla="*/ 18 w 341"/>
                    <a:gd name="T47" fmla="*/ 143 h 861"/>
                    <a:gd name="T48" fmla="*/ 0 w 341"/>
                    <a:gd name="T49" fmla="*/ 129 h 861"/>
                    <a:gd name="T50" fmla="*/ 0 w 341"/>
                    <a:gd name="T51" fmla="*/ 111 h 861"/>
                    <a:gd name="T52" fmla="*/ 5 w 341"/>
                    <a:gd name="T53" fmla="*/ 81 h 861"/>
                    <a:gd name="T54" fmla="*/ 20 w 341"/>
                    <a:gd name="T55" fmla="*/ 52 h 861"/>
                    <a:gd name="T56" fmla="*/ 38 w 341"/>
                    <a:gd name="T57" fmla="*/ 27 h 861"/>
                    <a:gd name="T58" fmla="*/ 53 w 341"/>
                    <a:gd name="T59" fmla="*/ 10 h 86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41"/>
                    <a:gd name="T91" fmla="*/ 0 h 861"/>
                    <a:gd name="T92" fmla="*/ 341 w 341"/>
                    <a:gd name="T93" fmla="*/ 861 h 86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41" h="861">
                      <a:moveTo>
                        <a:pt x="214" y="39"/>
                      </a:moveTo>
                      <a:lnTo>
                        <a:pt x="281" y="0"/>
                      </a:lnTo>
                      <a:lnTo>
                        <a:pt x="341" y="6"/>
                      </a:lnTo>
                      <a:lnTo>
                        <a:pt x="335" y="77"/>
                      </a:lnTo>
                      <a:lnTo>
                        <a:pt x="294" y="116"/>
                      </a:lnTo>
                      <a:lnTo>
                        <a:pt x="234" y="148"/>
                      </a:lnTo>
                      <a:lnTo>
                        <a:pt x="160" y="231"/>
                      </a:lnTo>
                      <a:lnTo>
                        <a:pt x="80" y="347"/>
                      </a:lnTo>
                      <a:lnTo>
                        <a:pt x="60" y="443"/>
                      </a:lnTo>
                      <a:lnTo>
                        <a:pt x="74" y="501"/>
                      </a:lnTo>
                      <a:lnTo>
                        <a:pt x="94" y="534"/>
                      </a:lnTo>
                      <a:lnTo>
                        <a:pt x="181" y="572"/>
                      </a:lnTo>
                      <a:lnTo>
                        <a:pt x="261" y="597"/>
                      </a:lnTo>
                      <a:lnTo>
                        <a:pt x="294" y="630"/>
                      </a:lnTo>
                      <a:lnTo>
                        <a:pt x="300" y="656"/>
                      </a:lnTo>
                      <a:lnTo>
                        <a:pt x="253" y="707"/>
                      </a:lnTo>
                      <a:lnTo>
                        <a:pt x="234" y="771"/>
                      </a:lnTo>
                      <a:lnTo>
                        <a:pt x="214" y="861"/>
                      </a:lnTo>
                      <a:lnTo>
                        <a:pt x="173" y="848"/>
                      </a:lnTo>
                      <a:lnTo>
                        <a:pt x="173" y="784"/>
                      </a:lnTo>
                      <a:lnTo>
                        <a:pt x="195" y="688"/>
                      </a:lnTo>
                      <a:lnTo>
                        <a:pt x="234" y="649"/>
                      </a:lnTo>
                      <a:lnTo>
                        <a:pt x="160" y="611"/>
                      </a:lnTo>
                      <a:lnTo>
                        <a:pt x="74" y="572"/>
                      </a:lnTo>
                      <a:lnTo>
                        <a:pt x="0" y="514"/>
                      </a:lnTo>
                      <a:lnTo>
                        <a:pt x="0" y="443"/>
                      </a:lnTo>
                      <a:lnTo>
                        <a:pt x="20" y="321"/>
                      </a:lnTo>
                      <a:lnTo>
                        <a:pt x="80" y="205"/>
                      </a:lnTo>
                      <a:lnTo>
                        <a:pt x="154" y="108"/>
                      </a:lnTo>
                      <a:lnTo>
                        <a:pt x="214" y="39"/>
                      </a:lnTo>
                      <a:close/>
                    </a:path>
                  </a:pathLst>
                </a:custGeom>
                <a:solidFill>
                  <a:srgbClr val="000000"/>
                </a:solidFill>
                <a:ln w="9525">
                  <a:noFill/>
                  <a:round/>
                  <a:headEnd/>
                  <a:tailEnd/>
                </a:ln>
              </p:spPr>
              <p:txBody>
                <a:bodyPr/>
                <a:lstStyle/>
                <a:p>
                  <a:endParaRPr lang="cs-CZ"/>
                </a:p>
              </p:txBody>
            </p:sp>
            <p:sp>
              <p:nvSpPr>
                <p:cNvPr id="115997" name="Freeform 14"/>
                <p:cNvSpPr>
                  <a:spLocks/>
                </p:cNvSpPr>
                <p:nvPr/>
              </p:nvSpPr>
              <p:spPr bwMode="auto">
                <a:xfrm>
                  <a:off x="4117" y="1108"/>
                  <a:ext cx="202" cy="514"/>
                </a:xfrm>
                <a:custGeom>
                  <a:avLst/>
                  <a:gdLst>
                    <a:gd name="T0" fmla="*/ 7 w 402"/>
                    <a:gd name="T1" fmla="*/ 0 h 1028"/>
                    <a:gd name="T2" fmla="*/ 30 w 402"/>
                    <a:gd name="T3" fmla="*/ 9 h 1028"/>
                    <a:gd name="T4" fmla="*/ 42 w 402"/>
                    <a:gd name="T5" fmla="*/ 33 h 1028"/>
                    <a:gd name="T6" fmla="*/ 46 w 402"/>
                    <a:gd name="T7" fmla="*/ 76 h 1028"/>
                    <a:gd name="T8" fmla="*/ 42 w 402"/>
                    <a:gd name="T9" fmla="*/ 148 h 1028"/>
                    <a:gd name="T10" fmla="*/ 32 w 402"/>
                    <a:gd name="T11" fmla="*/ 204 h 1028"/>
                    <a:gd name="T12" fmla="*/ 27 w 402"/>
                    <a:gd name="T13" fmla="*/ 228 h 1028"/>
                    <a:gd name="T14" fmla="*/ 37 w 402"/>
                    <a:gd name="T15" fmla="*/ 233 h 1028"/>
                    <a:gd name="T16" fmla="*/ 57 w 402"/>
                    <a:gd name="T17" fmla="*/ 214 h 1028"/>
                    <a:gd name="T18" fmla="*/ 81 w 402"/>
                    <a:gd name="T19" fmla="*/ 199 h 1028"/>
                    <a:gd name="T20" fmla="*/ 88 w 402"/>
                    <a:gd name="T21" fmla="*/ 201 h 1028"/>
                    <a:gd name="T22" fmla="*/ 102 w 402"/>
                    <a:gd name="T23" fmla="*/ 210 h 1028"/>
                    <a:gd name="T24" fmla="*/ 102 w 402"/>
                    <a:gd name="T25" fmla="*/ 215 h 1028"/>
                    <a:gd name="T26" fmla="*/ 73 w 402"/>
                    <a:gd name="T27" fmla="*/ 228 h 1028"/>
                    <a:gd name="T28" fmla="*/ 42 w 402"/>
                    <a:gd name="T29" fmla="*/ 244 h 1028"/>
                    <a:gd name="T30" fmla="*/ 17 w 402"/>
                    <a:gd name="T31" fmla="*/ 257 h 1028"/>
                    <a:gd name="T32" fmla="*/ 5 w 402"/>
                    <a:gd name="T33" fmla="*/ 254 h 1028"/>
                    <a:gd name="T34" fmla="*/ 5 w 402"/>
                    <a:gd name="T35" fmla="*/ 239 h 1028"/>
                    <a:gd name="T36" fmla="*/ 15 w 402"/>
                    <a:gd name="T37" fmla="*/ 218 h 1028"/>
                    <a:gd name="T38" fmla="*/ 22 w 402"/>
                    <a:gd name="T39" fmla="*/ 175 h 1028"/>
                    <a:gd name="T40" fmla="*/ 27 w 402"/>
                    <a:gd name="T41" fmla="*/ 124 h 1028"/>
                    <a:gd name="T42" fmla="*/ 30 w 402"/>
                    <a:gd name="T43" fmla="*/ 67 h 1028"/>
                    <a:gd name="T44" fmla="*/ 17 w 402"/>
                    <a:gd name="T45" fmla="*/ 32 h 1028"/>
                    <a:gd name="T46" fmla="*/ 0 w 402"/>
                    <a:gd name="T47" fmla="*/ 17 h 1028"/>
                    <a:gd name="T48" fmla="*/ 7 w 402"/>
                    <a:gd name="T49" fmla="*/ 0 h 10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2"/>
                    <a:gd name="T76" fmla="*/ 0 h 1028"/>
                    <a:gd name="T77" fmla="*/ 402 w 402"/>
                    <a:gd name="T78" fmla="*/ 1028 h 10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2" h="1028">
                      <a:moveTo>
                        <a:pt x="27" y="0"/>
                      </a:moveTo>
                      <a:lnTo>
                        <a:pt x="120" y="38"/>
                      </a:lnTo>
                      <a:lnTo>
                        <a:pt x="167" y="135"/>
                      </a:lnTo>
                      <a:lnTo>
                        <a:pt x="181" y="307"/>
                      </a:lnTo>
                      <a:lnTo>
                        <a:pt x="167" y="593"/>
                      </a:lnTo>
                      <a:lnTo>
                        <a:pt x="128" y="817"/>
                      </a:lnTo>
                      <a:lnTo>
                        <a:pt x="107" y="913"/>
                      </a:lnTo>
                      <a:lnTo>
                        <a:pt x="147" y="933"/>
                      </a:lnTo>
                      <a:lnTo>
                        <a:pt x="227" y="856"/>
                      </a:lnTo>
                      <a:lnTo>
                        <a:pt x="322" y="799"/>
                      </a:lnTo>
                      <a:lnTo>
                        <a:pt x="348" y="805"/>
                      </a:lnTo>
                      <a:lnTo>
                        <a:pt x="402" y="842"/>
                      </a:lnTo>
                      <a:lnTo>
                        <a:pt x="402" y="862"/>
                      </a:lnTo>
                      <a:lnTo>
                        <a:pt x="288" y="913"/>
                      </a:lnTo>
                      <a:lnTo>
                        <a:pt x="167" y="977"/>
                      </a:lnTo>
                      <a:lnTo>
                        <a:pt x="68" y="1028"/>
                      </a:lnTo>
                      <a:lnTo>
                        <a:pt x="19" y="1016"/>
                      </a:lnTo>
                      <a:lnTo>
                        <a:pt x="19" y="957"/>
                      </a:lnTo>
                      <a:lnTo>
                        <a:pt x="60" y="874"/>
                      </a:lnTo>
                      <a:lnTo>
                        <a:pt x="87" y="702"/>
                      </a:lnTo>
                      <a:lnTo>
                        <a:pt x="107" y="498"/>
                      </a:lnTo>
                      <a:lnTo>
                        <a:pt x="120" y="269"/>
                      </a:lnTo>
                      <a:lnTo>
                        <a:pt x="68" y="129"/>
                      </a:lnTo>
                      <a:lnTo>
                        <a:pt x="0" y="71"/>
                      </a:lnTo>
                      <a:lnTo>
                        <a:pt x="27" y="0"/>
                      </a:lnTo>
                      <a:close/>
                    </a:path>
                  </a:pathLst>
                </a:custGeom>
                <a:solidFill>
                  <a:srgbClr val="000000"/>
                </a:solidFill>
                <a:ln w="9525">
                  <a:noFill/>
                  <a:round/>
                  <a:headEnd/>
                  <a:tailEnd/>
                </a:ln>
              </p:spPr>
              <p:txBody>
                <a:bodyPr/>
                <a:lstStyle/>
                <a:p>
                  <a:endParaRPr lang="cs-CZ"/>
                </a:p>
              </p:txBody>
            </p:sp>
            <p:sp>
              <p:nvSpPr>
                <p:cNvPr id="115998" name="Freeform 15"/>
                <p:cNvSpPr>
                  <a:spLocks/>
                </p:cNvSpPr>
                <p:nvPr/>
              </p:nvSpPr>
              <p:spPr bwMode="auto">
                <a:xfrm>
                  <a:off x="3974" y="1056"/>
                  <a:ext cx="155" cy="563"/>
                </a:xfrm>
                <a:custGeom>
                  <a:avLst/>
                  <a:gdLst>
                    <a:gd name="T0" fmla="*/ 31 w 309"/>
                    <a:gd name="T1" fmla="*/ 55 h 1127"/>
                    <a:gd name="T2" fmla="*/ 52 w 309"/>
                    <a:gd name="T3" fmla="*/ 12 h 1127"/>
                    <a:gd name="T4" fmla="*/ 71 w 309"/>
                    <a:gd name="T5" fmla="*/ 0 h 1127"/>
                    <a:gd name="T6" fmla="*/ 78 w 309"/>
                    <a:gd name="T7" fmla="*/ 8 h 1127"/>
                    <a:gd name="T8" fmla="*/ 72 w 309"/>
                    <a:gd name="T9" fmla="*/ 22 h 1127"/>
                    <a:gd name="T10" fmla="*/ 52 w 309"/>
                    <a:gd name="T11" fmla="*/ 57 h 1127"/>
                    <a:gd name="T12" fmla="*/ 37 w 309"/>
                    <a:gd name="T13" fmla="*/ 94 h 1127"/>
                    <a:gd name="T14" fmla="*/ 26 w 309"/>
                    <a:gd name="T15" fmla="*/ 146 h 1127"/>
                    <a:gd name="T16" fmla="*/ 19 w 309"/>
                    <a:gd name="T17" fmla="*/ 205 h 1127"/>
                    <a:gd name="T18" fmla="*/ 19 w 309"/>
                    <a:gd name="T19" fmla="*/ 256 h 1127"/>
                    <a:gd name="T20" fmla="*/ 25 w 309"/>
                    <a:gd name="T21" fmla="*/ 251 h 1127"/>
                    <a:gd name="T22" fmla="*/ 37 w 309"/>
                    <a:gd name="T23" fmla="*/ 232 h 1127"/>
                    <a:gd name="T24" fmla="*/ 41 w 309"/>
                    <a:gd name="T25" fmla="*/ 203 h 1127"/>
                    <a:gd name="T26" fmla="*/ 52 w 309"/>
                    <a:gd name="T27" fmla="*/ 203 h 1127"/>
                    <a:gd name="T28" fmla="*/ 66 w 309"/>
                    <a:gd name="T29" fmla="*/ 210 h 1127"/>
                    <a:gd name="T30" fmla="*/ 57 w 309"/>
                    <a:gd name="T31" fmla="*/ 234 h 1127"/>
                    <a:gd name="T32" fmla="*/ 37 w 309"/>
                    <a:gd name="T33" fmla="*/ 258 h 1127"/>
                    <a:gd name="T34" fmla="*/ 16 w 309"/>
                    <a:gd name="T35" fmla="*/ 281 h 1127"/>
                    <a:gd name="T36" fmla="*/ 6 w 309"/>
                    <a:gd name="T37" fmla="*/ 281 h 1127"/>
                    <a:gd name="T38" fmla="*/ 0 w 309"/>
                    <a:gd name="T39" fmla="*/ 272 h 1127"/>
                    <a:gd name="T40" fmla="*/ 0 w 309"/>
                    <a:gd name="T41" fmla="*/ 251 h 1127"/>
                    <a:gd name="T42" fmla="*/ 4 w 309"/>
                    <a:gd name="T43" fmla="*/ 191 h 1127"/>
                    <a:gd name="T44" fmla="*/ 9 w 309"/>
                    <a:gd name="T45" fmla="*/ 129 h 1127"/>
                    <a:gd name="T46" fmla="*/ 16 w 309"/>
                    <a:gd name="T47" fmla="*/ 84 h 1127"/>
                    <a:gd name="T48" fmla="*/ 31 w 309"/>
                    <a:gd name="T49" fmla="*/ 55 h 11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9"/>
                    <a:gd name="T76" fmla="*/ 0 h 1127"/>
                    <a:gd name="T77" fmla="*/ 309 w 309"/>
                    <a:gd name="T78" fmla="*/ 1127 h 112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9" h="1127">
                      <a:moveTo>
                        <a:pt x="124" y="223"/>
                      </a:moveTo>
                      <a:lnTo>
                        <a:pt x="207" y="51"/>
                      </a:lnTo>
                      <a:lnTo>
                        <a:pt x="282" y="0"/>
                      </a:lnTo>
                      <a:lnTo>
                        <a:pt x="309" y="32"/>
                      </a:lnTo>
                      <a:lnTo>
                        <a:pt x="288" y="89"/>
                      </a:lnTo>
                      <a:lnTo>
                        <a:pt x="207" y="230"/>
                      </a:lnTo>
                      <a:lnTo>
                        <a:pt x="145" y="376"/>
                      </a:lnTo>
                      <a:lnTo>
                        <a:pt x="103" y="586"/>
                      </a:lnTo>
                      <a:lnTo>
                        <a:pt x="75" y="821"/>
                      </a:lnTo>
                      <a:lnTo>
                        <a:pt x="75" y="1025"/>
                      </a:lnTo>
                      <a:lnTo>
                        <a:pt x="97" y="1007"/>
                      </a:lnTo>
                      <a:lnTo>
                        <a:pt x="145" y="930"/>
                      </a:lnTo>
                      <a:lnTo>
                        <a:pt x="164" y="815"/>
                      </a:lnTo>
                      <a:lnTo>
                        <a:pt x="207" y="815"/>
                      </a:lnTo>
                      <a:lnTo>
                        <a:pt x="261" y="841"/>
                      </a:lnTo>
                      <a:lnTo>
                        <a:pt x="226" y="936"/>
                      </a:lnTo>
                      <a:lnTo>
                        <a:pt x="145" y="1032"/>
                      </a:lnTo>
                      <a:lnTo>
                        <a:pt x="62" y="1127"/>
                      </a:lnTo>
                      <a:lnTo>
                        <a:pt x="21" y="1127"/>
                      </a:lnTo>
                      <a:lnTo>
                        <a:pt x="0" y="1090"/>
                      </a:lnTo>
                      <a:lnTo>
                        <a:pt x="0" y="1007"/>
                      </a:lnTo>
                      <a:lnTo>
                        <a:pt x="14" y="764"/>
                      </a:lnTo>
                      <a:lnTo>
                        <a:pt x="35" y="516"/>
                      </a:lnTo>
                      <a:lnTo>
                        <a:pt x="62" y="338"/>
                      </a:lnTo>
                      <a:lnTo>
                        <a:pt x="124" y="223"/>
                      </a:lnTo>
                      <a:close/>
                    </a:path>
                  </a:pathLst>
                </a:custGeom>
                <a:solidFill>
                  <a:srgbClr val="000000"/>
                </a:solidFill>
                <a:ln w="9525">
                  <a:noFill/>
                  <a:round/>
                  <a:headEnd/>
                  <a:tailEnd/>
                </a:ln>
              </p:spPr>
              <p:txBody>
                <a:bodyPr/>
                <a:lstStyle/>
                <a:p>
                  <a:endParaRPr lang="cs-CZ"/>
                </a:p>
              </p:txBody>
            </p:sp>
          </p:grpSp>
          <p:sp>
            <p:nvSpPr>
              <p:cNvPr id="115992" name="Oval 16"/>
              <p:cNvSpPr>
                <a:spLocks noChangeArrowheads="1"/>
              </p:cNvSpPr>
              <p:nvPr/>
            </p:nvSpPr>
            <p:spPr bwMode="auto">
              <a:xfrm>
                <a:off x="4262" y="143"/>
                <a:ext cx="848" cy="802"/>
              </a:xfrm>
              <a:prstGeom prst="ellipse">
                <a:avLst/>
              </a:prstGeom>
              <a:solidFill>
                <a:srgbClr val="000000"/>
              </a:solidFill>
              <a:ln w="9525">
                <a:noFill/>
                <a:round/>
                <a:headEnd/>
                <a:tailEnd/>
              </a:ln>
            </p:spPr>
            <p:txBody>
              <a:bodyPr/>
              <a:lstStyle/>
              <a:p>
                <a:endParaRPr lang="en-US"/>
              </a:p>
            </p:txBody>
          </p:sp>
        </p:grpSp>
        <p:grpSp>
          <p:nvGrpSpPr>
            <p:cNvPr id="5" name="Group 17"/>
            <p:cNvGrpSpPr>
              <a:grpSpLocks/>
            </p:cNvGrpSpPr>
            <p:nvPr/>
          </p:nvGrpSpPr>
          <p:grpSpPr bwMode="auto">
            <a:xfrm>
              <a:off x="4296" y="189"/>
              <a:ext cx="756" cy="722"/>
              <a:chOff x="4296" y="189"/>
              <a:chExt cx="756" cy="722"/>
            </a:xfrm>
          </p:grpSpPr>
          <p:sp>
            <p:nvSpPr>
              <p:cNvPr id="115989" name="Oval 18"/>
              <p:cNvSpPr>
                <a:spLocks noChangeArrowheads="1"/>
              </p:cNvSpPr>
              <p:nvPr/>
            </p:nvSpPr>
            <p:spPr bwMode="auto">
              <a:xfrm>
                <a:off x="4296" y="189"/>
                <a:ext cx="756" cy="722"/>
              </a:xfrm>
              <a:prstGeom prst="ellipse">
                <a:avLst/>
              </a:prstGeom>
              <a:solidFill>
                <a:srgbClr val="FFFFFF"/>
              </a:solidFill>
              <a:ln w="9525">
                <a:noFill/>
                <a:round/>
                <a:headEnd/>
                <a:tailEnd/>
              </a:ln>
            </p:spPr>
            <p:txBody>
              <a:bodyPr/>
              <a:lstStyle/>
              <a:p>
                <a:endParaRPr lang="en-US"/>
              </a:p>
            </p:txBody>
          </p:sp>
          <p:sp>
            <p:nvSpPr>
              <p:cNvPr id="115990" name="Freeform 19"/>
              <p:cNvSpPr>
                <a:spLocks/>
              </p:cNvSpPr>
              <p:nvPr/>
            </p:nvSpPr>
            <p:spPr bwMode="auto">
              <a:xfrm rot="-2978745">
                <a:off x="4440" y="456"/>
                <a:ext cx="203" cy="347"/>
              </a:xfrm>
              <a:custGeom>
                <a:avLst/>
                <a:gdLst>
                  <a:gd name="T0" fmla="*/ 102 w 406"/>
                  <a:gd name="T1" fmla="*/ 152 h 695"/>
                  <a:gd name="T2" fmla="*/ 39 w 406"/>
                  <a:gd name="T3" fmla="*/ 57 h 695"/>
                  <a:gd name="T4" fmla="*/ 68 w 406"/>
                  <a:gd name="T5" fmla="*/ 44 h 695"/>
                  <a:gd name="T6" fmla="*/ 0 w 406"/>
                  <a:gd name="T7" fmla="*/ 0 h 695"/>
                  <a:gd name="T8" fmla="*/ 2 w 406"/>
                  <a:gd name="T9" fmla="*/ 80 h 695"/>
                  <a:gd name="T10" fmla="*/ 23 w 406"/>
                  <a:gd name="T11" fmla="*/ 51 h 695"/>
                  <a:gd name="T12" fmla="*/ 90 w 406"/>
                  <a:gd name="T13" fmla="*/ 173 h 695"/>
                  <a:gd name="T14" fmla="*/ 102 w 406"/>
                  <a:gd name="T15" fmla="*/ 152 h 695"/>
                  <a:gd name="T16" fmla="*/ 0 60000 65536"/>
                  <a:gd name="T17" fmla="*/ 0 60000 65536"/>
                  <a:gd name="T18" fmla="*/ 0 60000 65536"/>
                  <a:gd name="T19" fmla="*/ 0 60000 65536"/>
                  <a:gd name="T20" fmla="*/ 0 60000 65536"/>
                  <a:gd name="T21" fmla="*/ 0 60000 65536"/>
                  <a:gd name="T22" fmla="*/ 0 60000 65536"/>
                  <a:gd name="T23" fmla="*/ 0 60000 65536"/>
                  <a:gd name="T24" fmla="*/ 0 w 406"/>
                  <a:gd name="T25" fmla="*/ 0 h 695"/>
                  <a:gd name="T26" fmla="*/ 406 w 406"/>
                  <a:gd name="T27" fmla="*/ 695 h 6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6" h="695">
                    <a:moveTo>
                      <a:pt x="406" y="610"/>
                    </a:moveTo>
                    <a:lnTo>
                      <a:pt x="154" y="230"/>
                    </a:lnTo>
                    <a:lnTo>
                      <a:pt x="269" y="176"/>
                    </a:lnTo>
                    <a:lnTo>
                      <a:pt x="0" y="0"/>
                    </a:lnTo>
                    <a:lnTo>
                      <a:pt x="8" y="320"/>
                    </a:lnTo>
                    <a:lnTo>
                      <a:pt x="89" y="206"/>
                    </a:lnTo>
                    <a:lnTo>
                      <a:pt x="358" y="695"/>
                    </a:lnTo>
                    <a:lnTo>
                      <a:pt x="406" y="610"/>
                    </a:lnTo>
                    <a:close/>
                  </a:path>
                </a:pathLst>
              </a:custGeom>
              <a:solidFill>
                <a:srgbClr val="000000"/>
              </a:solidFill>
              <a:ln w="9525">
                <a:noFill/>
                <a:round/>
                <a:headEnd/>
                <a:tailEnd/>
              </a:ln>
            </p:spPr>
            <p:txBody>
              <a:bodyPr/>
              <a:lstStyle/>
              <a:p>
                <a:endParaRPr lang="cs-CZ"/>
              </a:p>
            </p:txBody>
          </p:sp>
        </p:grpSp>
      </p:grpSp>
      <p:grpSp>
        <p:nvGrpSpPr>
          <p:cNvPr id="6" name="Group 20"/>
          <p:cNvGrpSpPr>
            <a:grpSpLocks/>
          </p:cNvGrpSpPr>
          <p:nvPr/>
        </p:nvGrpSpPr>
        <p:grpSpPr bwMode="auto">
          <a:xfrm>
            <a:off x="4513263" y="1233488"/>
            <a:ext cx="609600" cy="747712"/>
            <a:chOff x="4080" y="816"/>
            <a:chExt cx="1222" cy="1479"/>
          </a:xfrm>
        </p:grpSpPr>
        <p:sp>
          <p:nvSpPr>
            <p:cNvPr id="115976" name="Oval 21"/>
            <p:cNvSpPr>
              <a:spLocks noChangeArrowheads="1"/>
            </p:cNvSpPr>
            <p:nvPr/>
          </p:nvSpPr>
          <p:spPr bwMode="auto">
            <a:xfrm flipH="1">
              <a:off x="4080" y="816"/>
              <a:ext cx="848" cy="802"/>
            </a:xfrm>
            <a:prstGeom prst="ellipse">
              <a:avLst/>
            </a:prstGeom>
            <a:solidFill>
              <a:srgbClr val="000000"/>
            </a:solidFill>
            <a:ln w="9525">
              <a:noFill/>
              <a:round/>
              <a:headEnd/>
              <a:tailEnd/>
            </a:ln>
          </p:spPr>
          <p:txBody>
            <a:bodyPr/>
            <a:lstStyle/>
            <a:p>
              <a:endParaRPr lang="en-US"/>
            </a:p>
          </p:txBody>
        </p:sp>
        <p:grpSp>
          <p:nvGrpSpPr>
            <p:cNvPr id="7" name="Group 22"/>
            <p:cNvGrpSpPr>
              <a:grpSpLocks/>
            </p:cNvGrpSpPr>
            <p:nvPr/>
          </p:nvGrpSpPr>
          <p:grpSpPr bwMode="auto">
            <a:xfrm>
              <a:off x="4138" y="862"/>
              <a:ext cx="1164" cy="1433"/>
              <a:chOff x="4138" y="862"/>
              <a:chExt cx="1164" cy="1433"/>
            </a:xfrm>
          </p:grpSpPr>
          <p:grpSp>
            <p:nvGrpSpPr>
              <p:cNvPr id="8" name="Group 23"/>
              <p:cNvGrpSpPr>
                <a:grpSpLocks/>
              </p:cNvGrpSpPr>
              <p:nvPr/>
            </p:nvGrpSpPr>
            <p:grpSpPr bwMode="auto">
              <a:xfrm flipH="1">
                <a:off x="4857" y="1084"/>
                <a:ext cx="445" cy="1211"/>
                <a:chOff x="1536" y="555"/>
                <a:chExt cx="445" cy="1211"/>
              </a:xfrm>
            </p:grpSpPr>
            <p:sp>
              <p:nvSpPr>
                <p:cNvPr id="115981" name="Freeform 24"/>
                <p:cNvSpPr>
                  <a:spLocks/>
                </p:cNvSpPr>
                <p:nvPr/>
              </p:nvSpPr>
              <p:spPr bwMode="auto">
                <a:xfrm>
                  <a:off x="1619" y="555"/>
                  <a:ext cx="245" cy="269"/>
                </a:xfrm>
                <a:custGeom>
                  <a:avLst/>
                  <a:gdLst>
                    <a:gd name="T0" fmla="*/ 31 w 490"/>
                    <a:gd name="T1" fmla="*/ 0 h 538"/>
                    <a:gd name="T2" fmla="*/ 51 w 490"/>
                    <a:gd name="T3" fmla="*/ 0 h 538"/>
                    <a:gd name="T4" fmla="*/ 71 w 490"/>
                    <a:gd name="T5" fmla="*/ 8 h 538"/>
                    <a:gd name="T6" fmla="*/ 83 w 490"/>
                    <a:gd name="T7" fmla="*/ 14 h 538"/>
                    <a:gd name="T8" fmla="*/ 91 w 490"/>
                    <a:gd name="T9" fmla="*/ 39 h 538"/>
                    <a:gd name="T10" fmla="*/ 96 w 490"/>
                    <a:gd name="T11" fmla="*/ 53 h 538"/>
                    <a:gd name="T12" fmla="*/ 116 w 490"/>
                    <a:gd name="T13" fmla="*/ 37 h 538"/>
                    <a:gd name="T14" fmla="*/ 123 w 490"/>
                    <a:gd name="T15" fmla="*/ 39 h 538"/>
                    <a:gd name="T16" fmla="*/ 121 w 490"/>
                    <a:gd name="T17" fmla="*/ 46 h 538"/>
                    <a:gd name="T18" fmla="*/ 96 w 490"/>
                    <a:gd name="T19" fmla="*/ 73 h 538"/>
                    <a:gd name="T20" fmla="*/ 96 w 490"/>
                    <a:gd name="T21" fmla="*/ 92 h 538"/>
                    <a:gd name="T22" fmla="*/ 91 w 490"/>
                    <a:gd name="T23" fmla="*/ 111 h 538"/>
                    <a:gd name="T24" fmla="*/ 83 w 490"/>
                    <a:gd name="T25" fmla="*/ 126 h 538"/>
                    <a:gd name="T26" fmla="*/ 71 w 490"/>
                    <a:gd name="T27" fmla="*/ 135 h 538"/>
                    <a:gd name="T28" fmla="*/ 56 w 490"/>
                    <a:gd name="T29" fmla="*/ 135 h 538"/>
                    <a:gd name="T30" fmla="*/ 35 w 490"/>
                    <a:gd name="T31" fmla="*/ 126 h 538"/>
                    <a:gd name="T32" fmla="*/ 22 w 490"/>
                    <a:gd name="T33" fmla="*/ 110 h 538"/>
                    <a:gd name="T34" fmla="*/ 11 w 490"/>
                    <a:gd name="T35" fmla="*/ 85 h 538"/>
                    <a:gd name="T36" fmla="*/ 2 w 490"/>
                    <a:gd name="T37" fmla="*/ 63 h 538"/>
                    <a:gd name="T38" fmla="*/ 0 w 490"/>
                    <a:gd name="T39" fmla="*/ 33 h 538"/>
                    <a:gd name="T40" fmla="*/ 5 w 490"/>
                    <a:gd name="T41" fmla="*/ 17 h 538"/>
                    <a:gd name="T42" fmla="*/ 12 w 490"/>
                    <a:gd name="T43" fmla="*/ 8 h 538"/>
                    <a:gd name="T44" fmla="*/ 31 w 490"/>
                    <a:gd name="T45" fmla="*/ 0 h 5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90"/>
                    <a:gd name="T70" fmla="*/ 0 h 538"/>
                    <a:gd name="T71" fmla="*/ 490 w 490"/>
                    <a:gd name="T72" fmla="*/ 538 h 5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90" h="538">
                      <a:moveTo>
                        <a:pt x="121" y="0"/>
                      </a:moveTo>
                      <a:lnTo>
                        <a:pt x="202" y="0"/>
                      </a:lnTo>
                      <a:lnTo>
                        <a:pt x="282" y="32"/>
                      </a:lnTo>
                      <a:lnTo>
                        <a:pt x="329" y="59"/>
                      </a:lnTo>
                      <a:lnTo>
                        <a:pt x="362" y="156"/>
                      </a:lnTo>
                      <a:lnTo>
                        <a:pt x="383" y="215"/>
                      </a:lnTo>
                      <a:lnTo>
                        <a:pt x="463" y="150"/>
                      </a:lnTo>
                      <a:lnTo>
                        <a:pt x="490" y="156"/>
                      </a:lnTo>
                      <a:lnTo>
                        <a:pt x="484" y="187"/>
                      </a:lnTo>
                      <a:lnTo>
                        <a:pt x="383" y="292"/>
                      </a:lnTo>
                      <a:lnTo>
                        <a:pt x="383" y="369"/>
                      </a:lnTo>
                      <a:lnTo>
                        <a:pt x="362" y="447"/>
                      </a:lnTo>
                      <a:lnTo>
                        <a:pt x="329" y="506"/>
                      </a:lnTo>
                      <a:lnTo>
                        <a:pt x="282" y="538"/>
                      </a:lnTo>
                      <a:lnTo>
                        <a:pt x="222" y="538"/>
                      </a:lnTo>
                      <a:lnTo>
                        <a:pt x="140" y="506"/>
                      </a:lnTo>
                      <a:lnTo>
                        <a:pt x="87" y="441"/>
                      </a:lnTo>
                      <a:lnTo>
                        <a:pt x="41" y="343"/>
                      </a:lnTo>
                      <a:lnTo>
                        <a:pt x="6" y="252"/>
                      </a:lnTo>
                      <a:lnTo>
                        <a:pt x="0" y="130"/>
                      </a:lnTo>
                      <a:lnTo>
                        <a:pt x="20" y="71"/>
                      </a:lnTo>
                      <a:lnTo>
                        <a:pt x="47" y="32"/>
                      </a:lnTo>
                      <a:lnTo>
                        <a:pt x="121" y="0"/>
                      </a:lnTo>
                      <a:close/>
                    </a:path>
                  </a:pathLst>
                </a:custGeom>
                <a:solidFill>
                  <a:srgbClr val="000000"/>
                </a:solidFill>
                <a:ln w="9525">
                  <a:noFill/>
                  <a:round/>
                  <a:headEnd/>
                  <a:tailEnd/>
                </a:ln>
              </p:spPr>
              <p:txBody>
                <a:bodyPr/>
                <a:lstStyle/>
                <a:p>
                  <a:endParaRPr lang="cs-CZ"/>
                </a:p>
              </p:txBody>
            </p:sp>
            <p:sp>
              <p:nvSpPr>
                <p:cNvPr id="115982" name="Freeform 25"/>
                <p:cNvSpPr>
                  <a:spLocks/>
                </p:cNvSpPr>
                <p:nvPr/>
              </p:nvSpPr>
              <p:spPr bwMode="auto">
                <a:xfrm>
                  <a:off x="1670" y="858"/>
                  <a:ext cx="173" cy="464"/>
                </a:xfrm>
                <a:custGeom>
                  <a:avLst/>
                  <a:gdLst>
                    <a:gd name="T0" fmla="*/ 11 w 347"/>
                    <a:gd name="T1" fmla="*/ 8 h 929"/>
                    <a:gd name="T2" fmla="*/ 25 w 347"/>
                    <a:gd name="T3" fmla="*/ 0 h 929"/>
                    <a:gd name="T4" fmla="*/ 45 w 347"/>
                    <a:gd name="T5" fmla="*/ 0 h 929"/>
                    <a:gd name="T6" fmla="*/ 60 w 347"/>
                    <a:gd name="T7" fmla="*/ 5 h 929"/>
                    <a:gd name="T8" fmla="*/ 70 w 347"/>
                    <a:gd name="T9" fmla="*/ 22 h 929"/>
                    <a:gd name="T10" fmla="*/ 80 w 347"/>
                    <a:gd name="T11" fmla="*/ 51 h 929"/>
                    <a:gd name="T12" fmla="*/ 85 w 347"/>
                    <a:gd name="T13" fmla="*/ 83 h 929"/>
                    <a:gd name="T14" fmla="*/ 86 w 347"/>
                    <a:gd name="T15" fmla="*/ 121 h 929"/>
                    <a:gd name="T16" fmla="*/ 86 w 347"/>
                    <a:gd name="T17" fmla="*/ 165 h 929"/>
                    <a:gd name="T18" fmla="*/ 80 w 347"/>
                    <a:gd name="T19" fmla="*/ 200 h 929"/>
                    <a:gd name="T20" fmla="*/ 70 w 347"/>
                    <a:gd name="T21" fmla="*/ 219 h 929"/>
                    <a:gd name="T22" fmla="*/ 46 w 347"/>
                    <a:gd name="T23" fmla="*/ 232 h 929"/>
                    <a:gd name="T24" fmla="*/ 35 w 347"/>
                    <a:gd name="T25" fmla="*/ 229 h 929"/>
                    <a:gd name="T26" fmla="*/ 20 w 347"/>
                    <a:gd name="T27" fmla="*/ 214 h 929"/>
                    <a:gd name="T28" fmla="*/ 15 w 347"/>
                    <a:gd name="T29" fmla="*/ 193 h 929"/>
                    <a:gd name="T30" fmla="*/ 10 w 347"/>
                    <a:gd name="T31" fmla="*/ 155 h 929"/>
                    <a:gd name="T32" fmla="*/ 15 w 347"/>
                    <a:gd name="T33" fmla="*/ 128 h 929"/>
                    <a:gd name="T34" fmla="*/ 15 w 347"/>
                    <a:gd name="T35" fmla="*/ 99 h 929"/>
                    <a:gd name="T36" fmla="*/ 6 w 347"/>
                    <a:gd name="T37" fmla="*/ 80 h 929"/>
                    <a:gd name="T38" fmla="*/ 0 w 347"/>
                    <a:gd name="T39" fmla="*/ 54 h 929"/>
                    <a:gd name="T40" fmla="*/ 0 w 347"/>
                    <a:gd name="T41" fmla="*/ 27 h 929"/>
                    <a:gd name="T42" fmla="*/ 11 w 347"/>
                    <a:gd name="T43" fmla="*/ 8 h 92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47"/>
                    <a:gd name="T67" fmla="*/ 0 h 929"/>
                    <a:gd name="T68" fmla="*/ 347 w 347"/>
                    <a:gd name="T69" fmla="*/ 929 h 92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47" h="929">
                      <a:moveTo>
                        <a:pt x="47" y="32"/>
                      </a:moveTo>
                      <a:lnTo>
                        <a:pt x="100" y="0"/>
                      </a:lnTo>
                      <a:lnTo>
                        <a:pt x="180" y="0"/>
                      </a:lnTo>
                      <a:lnTo>
                        <a:pt x="240" y="20"/>
                      </a:lnTo>
                      <a:lnTo>
                        <a:pt x="281" y="89"/>
                      </a:lnTo>
                      <a:lnTo>
                        <a:pt x="320" y="206"/>
                      </a:lnTo>
                      <a:lnTo>
                        <a:pt x="341" y="334"/>
                      </a:lnTo>
                      <a:lnTo>
                        <a:pt x="347" y="486"/>
                      </a:lnTo>
                      <a:lnTo>
                        <a:pt x="347" y="660"/>
                      </a:lnTo>
                      <a:lnTo>
                        <a:pt x="320" y="800"/>
                      </a:lnTo>
                      <a:lnTo>
                        <a:pt x="281" y="877"/>
                      </a:lnTo>
                      <a:lnTo>
                        <a:pt x="187" y="929"/>
                      </a:lnTo>
                      <a:lnTo>
                        <a:pt x="140" y="917"/>
                      </a:lnTo>
                      <a:lnTo>
                        <a:pt x="80" y="858"/>
                      </a:lnTo>
                      <a:lnTo>
                        <a:pt x="60" y="775"/>
                      </a:lnTo>
                      <a:lnTo>
                        <a:pt x="41" y="621"/>
                      </a:lnTo>
                      <a:lnTo>
                        <a:pt x="60" y="512"/>
                      </a:lnTo>
                      <a:lnTo>
                        <a:pt x="60" y="397"/>
                      </a:lnTo>
                      <a:lnTo>
                        <a:pt x="27" y="320"/>
                      </a:lnTo>
                      <a:lnTo>
                        <a:pt x="0" y="218"/>
                      </a:lnTo>
                      <a:lnTo>
                        <a:pt x="0" y="109"/>
                      </a:lnTo>
                      <a:lnTo>
                        <a:pt x="47" y="32"/>
                      </a:lnTo>
                      <a:close/>
                    </a:path>
                  </a:pathLst>
                </a:custGeom>
                <a:solidFill>
                  <a:srgbClr val="000000"/>
                </a:solidFill>
                <a:ln w="9525">
                  <a:noFill/>
                  <a:round/>
                  <a:headEnd/>
                  <a:tailEnd/>
                </a:ln>
              </p:spPr>
              <p:txBody>
                <a:bodyPr/>
                <a:lstStyle/>
                <a:p>
                  <a:endParaRPr lang="cs-CZ"/>
                </a:p>
              </p:txBody>
            </p:sp>
            <p:sp>
              <p:nvSpPr>
                <p:cNvPr id="115983" name="Freeform 26"/>
                <p:cNvSpPr>
                  <a:spLocks/>
                </p:cNvSpPr>
                <p:nvPr/>
              </p:nvSpPr>
              <p:spPr bwMode="auto">
                <a:xfrm>
                  <a:off x="1751" y="875"/>
                  <a:ext cx="230" cy="459"/>
                </a:xfrm>
                <a:custGeom>
                  <a:avLst/>
                  <a:gdLst>
                    <a:gd name="T0" fmla="*/ 14 w 460"/>
                    <a:gd name="T1" fmla="*/ 0 h 918"/>
                    <a:gd name="T2" fmla="*/ 51 w 460"/>
                    <a:gd name="T3" fmla="*/ 8 h 918"/>
                    <a:gd name="T4" fmla="*/ 79 w 460"/>
                    <a:gd name="T5" fmla="*/ 28 h 918"/>
                    <a:gd name="T6" fmla="*/ 100 w 460"/>
                    <a:gd name="T7" fmla="*/ 59 h 918"/>
                    <a:gd name="T8" fmla="*/ 114 w 460"/>
                    <a:gd name="T9" fmla="*/ 90 h 918"/>
                    <a:gd name="T10" fmla="*/ 115 w 460"/>
                    <a:gd name="T11" fmla="*/ 123 h 918"/>
                    <a:gd name="T12" fmla="*/ 105 w 460"/>
                    <a:gd name="T13" fmla="*/ 146 h 918"/>
                    <a:gd name="T14" fmla="*/ 80 w 460"/>
                    <a:gd name="T15" fmla="*/ 161 h 918"/>
                    <a:gd name="T16" fmla="*/ 60 w 460"/>
                    <a:gd name="T17" fmla="*/ 171 h 918"/>
                    <a:gd name="T18" fmla="*/ 60 w 460"/>
                    <a:gd name="T19" fmla="*/ 180 h 918"/>
                    <a:gd name="T20" fmla="*/ 74 w 460"/>
                    <a:gd name="T21" fmla="*/ 191 h 918"/>
                    <a:gd name="T22" fmla="*/ 80 w 460"/>
                    <a:gd name="T23" fmla="*/ 215 h 918"/>
                    <a:gd name="T24" fmla="*/ 74 w 460"/>
                    <a:gd name="T25" fmla="*/ 230 h 918"/>
                    <a:gd name="T26" fmla="*/ 65 w 460"/>
                    <a:gd name="T27" fmla="*/ 223 h 918"/>
                    <a:gd name="T28" fmla="*/ 65 w 460"/>
                    <a:gd name="T29" fmla="*/ 211 h 918"/>
                    <a:gd name="T30" fmla="*/ 58 w 460"/>
                    <a:gd name="T31" fmla="*/ 191 h 918"/>
                    <a:gd name="T32" fmla="*/ 49 w 460"/>
                    <a:gd name="T33" fmla="*/ 180 h 918"/>
                    <a:gd name="T34" fmla="*/ 45 w 460"/>
                    <a:gd name="T35" fmla="*/ 166 h 918"/>
                    <a:gd name="T36" fmla="*/ 60 w 460"/>
                    <a:gd name="T37" fmla="*/ 156 h 918"/>
                    <a:gd name="T38" fmla="*/ 89 w 460"/>
                    <a:gd name="T39" fmla="*/ 137 h 918"/>
                    <a:gd name="T40" fmla="*/ 100 w 460"/>
                    <a:gd name="T41" fmla="*/ 119 h 918"/>
                    <a:gd name="T42" fmla="*/ 100 w 460"/>
                    <a:gd name="T43" fmla="*/ 100 h 918"/>
                    <a:gd name="T44" fmla="*/ 85 w 460"/>
                    <a:gd name="T45" fmla="*/ 71 h 918"/>
                    <a:gd name="T46" fmla="*/ 60 w 460"/>
                    <a:gd name="T47" fmla="*/ 45 h 918"/>
                    <a:gd name="T48" fmla="*/ 45 w 460"/>
                    <a:gd name="T49" fmla="*/ 32 h 918"/>
                    <a:gd name="T50" fmla="*/ 24 w 460"/>
                    <a:gd name="T51" fmla="*/ 28 h 918"/>
                    <a:gd name="T52" fmla="*/ 0 w 460"/>
                    <a:gd name="T53" fmla="*/ 21 h 918"/>
                    <a:gd name="T54" fmla="*/ 14 w 460"/>
                    <a:gd name="T55" fmla="*/ 0 h 91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60"/>
                    <a:gd name="T85" fmla="*/ 0 h 918"/>
                    <a:gd name="T86" fmla="*/ 460 w 460"/>
                    <a:gd name="T87" fmla="*/ 918 h 91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60" h="918">
                      <a:moveTo>
                        <a:pt x="53" y="0"/>
                      </a:moveTo>
                      <a:lnTo>
                        <a:pt x="201" y="32"/>
                      </a:lnTo>
                      <a:lnTo>
                        <a:pt x="314" y="109"/>
                      </a:lnTo>
                      <a:lnTo>
                        <a:pt x="400" y="237"/>
                      </a:lnTo>
                      <a:lnTo>
                        <a:pt x="454" y="359"/>
                      </a:lnTo>
                      <a:lnTo>
                        <a:pt x="460" y="494"/>
                      </a:lnTo>
                      <a:lnTo>
                        <a:pt x="419" y="584"/>
                      </a:lnTo>
                      <a:lnTo>
                        <a:pt x="320" y="642"/>
                      </a:lnTo>
                      <a:lnTo>
                        <a:pt x="240" y="681"/>
                      </a:lnTo>
                      <a:lnTo>
                        <a:pt x="240" y="719"/>
                      </a:lnTo>
                      <a:lnTo>
                        <a:pt x="293" y="764"/>
                      </a:lnTo>
                      <a:lnTo>
                        <a:pt x="320" y="860"/>
                      </a:lnTo>
                      <a:lnTo>
                        <a:pt x="293" y="918"/>
                      </a:lnTo>
                      <a:lnTo>
                        <a:pt x="259" y="892"/>
                      </a:lnTo>
                      <a:lnTo>
                        <a:pt x="259" y="841"/>
                      </a:lnTo>
                      <a:lnTo>
                        <a:pt x="234" y="764"/>
                      </a:lnTo>
                      <a:lnTo>
                        <a:pt x="193" y="719"/>
                      </a:lnTo>
                      <a:lnTo>
                        <a:pt x="179" y="661"/>
                      </a:lnTo>
                      <a:lnTo>
                        <a:pt x="240" y="622"/>
                      </a:lnTo>
                      <a:lnTo>
                        <a:pt x="353" y="545"/>
                      </a:lnTo>
                      <a:lnTo>
                        <a:pt x="400" y="476"/>
                      </a:lnTo>
                      <a:lnTo>
                        <a:pt x="400" y="399"/>
                      </a:lnTo>
                      <a:lnTo>
                        <a:pt x="339" y="282"/>
                      </a:lnTo>
                      <a:lnTo>
                        <a:pt x="240" y="180"/>
                      </a:lnTo>
                      <a:lnTo>
                        <a:pt x="179" y="128"/>
                      </a:lnTo>
                      <a:lnTo>
                        <a:pt x="93" y="109"/>
                      </a:lnTo>
                      <a:lnTo>
                        <a:pt x="0" y="83"/>
                      </a:lnTo>
                      <a:lnTo>
                        <a:pt x="53" y="0"/>
                      </a:lnTo>
                      <a:close/>
                    </a:path>
                  </a:pathLst>
                </a:custGeom>
                <a:solidFill>
                  <a:srgbClr val="000000"/>
                </a:solidFill>
                <a:ln w="9525">
                  <a:noFill/>
                  <a:round/>
                  <a:headEnd/>
                  <a:tailEnd/>
                </a:ln>
              </p:spPr>
              <p:txBody>
                <a:bodyPr/>
                <a:lstStyle/>
                <a:p>
                  <a:endParaRPr lang="cs-CZ"/>
                </a:p>
              </p:txBody>
            </p:sp>
            <p:sp>
              <p:nvSpPr>
                <p:cNvPr id="115984" name="Freeform 27"/>
                <p:cNvSpPr>
                  <a:spLocks/>
                </p:cNvSpPr>
                <p:nvPr/>
              </p:nvSpPr>
              <p:spPr bwMode="auto">
                <a:xfrm>
                  <a:off x="1536" y="873"/>
                  <a:ext cx="170" cy="431"/>
                </a:xfrm>
                <a:custGeom>
                  <a:avLst/>
                  <a:gdLst>
                    <a:gd name="T0" fmla="*/ 53 w 341"/>
                    <a:gd name="T1" fmla="*/ 10 h 861"/>
                    <a:gd name="T2" fmla="*/ 70 w 341"/>
                    <a:gd name="T3" fmla="*/ 0 h 861"/>
                    <a:gd name="T4" fmla="*/ 85 w 341"/>
                    <a:gd name="T5" fmla="*/ 2 h 861"/>
                    <a:gd name="T6" fmla="*/ 83 w 341"/>
                    <a:gd name="T7" fmla="*/ 20 h 861"/>
                    <a:gd name="T8" fmla="*/ 73 w 341"/>
                    <a:gd name="T9" fmla="*/ 29 h 861"/>
                    <a:gd name="T10" fmla="*/ 58 w 341"/>
                    <a:gd name="T11" fmla="*/ 37 h 861"/>
                    <a:gd name="T12" fmla="*/ 40 w 341"/>
                    <a:gd name="T13" fmla="*/ 58 h 861"/>
                    <a:gd name="T14" fmla="*/ 20 w 341"/>
                    <a:gd name="T15" fmla="*/ 87 h 861"/>
                    <a:gd name="T16" fmla="*/ 15 w 341"/>
                    <a:gd name="T17" fmla="*/ 111 h 861"/>
                    <a:gd name="T18" fmla="*/ 18 w 341"/>
                    <a:gd name="T19" fmla="*/ 126 h 861"/>
                    <a:gd name="T20" fmla="*/ 23 w 341"/>
                    <a:gd name="T21" fmla="*/ 134 h 861"/>
                    <a:gd name="T22" fmla="*/ 45 w 341"/>
                    <a:gd name="T23" fmla="*/ 143 h 861"/>
                    <a:gd name="T24" fmla="*/ 65 w 341"/>
                    <a:gd name="T25" fmla="*/ 150 h 861"/>
                    <a:gd name="T26" fmla="*/ 73 w 341"/>
                    <a:gd name="T27" fmla="*/ 158 h 861"/>
                    <a:gd name="T28" fmla="*/ 75 w 341"/>
                    <a:gd name="T29" fmla="*/ 164 h 861"/>
                    <a:gd name="T30" fmla="*/ 63 w 341"/>
                    <a:gd name="T31" fmla="*/ 177 h 861"/>
                    <a:gd name="T32" fmla="*/ 58 w 341"/>
                    <a:gd name="T33" fmla="*/ 193 h 861"/>
                    <a:gd name="T34" fmla="*/ 53 w 341"/>
                    <a:gd name="T35" fmla="*/ 216 h 861"/>
                    <a:gd name="T36" fmla="*/ 43 w 341"/>
                    <a:gd name="T37" fmla="*/ 212 h 861"/>
                    <a:gd name="T38" fmla="*/ 43 w 341"/>
                    <a:gd name="T39" fmla="*/ 196 h 861"/>
                    <a:gd name="T40" fmla="*/ 48 w 341"/>
                    <a:gd name="T41" fmla="*/ 172 h 861"/>
                    <a:gd name="T42" fmla="*/ 58 w 341"/>
                    <a:gd name="T43" fmla="*/ 163 h 861"/>
                    <a:gd name="T44" fmla="*/ 40 w 341"/>
                    <a:gd name="T45" fmla="*/ 153 h 861"/>
                    <a:gd name="T46" fmla="*/ 18 w 341"/>
                    <a:gd name="T47" fmla="*/ 143 h 861"/>
                    <a:gd name="T48" fmla="*/ 0 w 341"/>
                    <a:gd name="T49" fmla="*/ 129 h 861"/>
                    <a:gd name="T50" fmla="*/ 0 w 341"/>
                    <a:gd name="T51" fmla="*/ 111 h 861"/>
                    <a:gd name="T52" fmla="*/ 5 w 341"/>
                    <a:gd name="T53" fmla="*/ 81 h 861"/>
                    <a:gd name="T54" fmla="*/ 20 w 341"/>
                    <a:gd name="T55" fmla="*/ 52 h 861"/>
                    <a:gd name="T56" fmla="*/ 38 w 341"/>
                    <a:gd name="T57" fmla="*/ 27 h 861"/>
                    <a:gd name="T58" fmla="*/ 53 w 341"/>
                    <a:gd name="T59" fmla="*/ 10 h 86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41"/>
                    <a:gd name="T91" fmla="*/ 0 h 861"/>
                    <a:gd name="T92" fmla="*/ 341 w 341"/>
                    <a:gd name="T93" fmla="*/ 861 h 86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41" h="861">
                      <a:moveTo>
                        <a:pt x="214" y="39"/>
                      </a:moveTo>
                      <a:lnTo>
                        <a:pt x="281" y="0"/>
                      </a:lnTo>
                      <a:lnTo>
                        <a:pt x="341" y="6"/>
                      </a:lnTo>
                      <a:lnTo>
                        <a:pt x="335" y="77"/>
                      </a:lnTo>
                      <a:lnTo>
                        <a:pt x="294" y="116"/>
                      </a:lnTo>
                      <a:lnTo>
                        <a:pt x="234" y="148"/>
                      </a:lnTo>
                      <a:lnTo>
                        <a:pt x="160" y="231"/>
                      </a:lnTo>
                      <a:lnTo>
                        <a:pt x="80" y="347"/>
                      </a:lnTo>
                      <a:lnTo>
                        <a:pt x="60" y="443"/>
                      </a:lnTo>
                      <a:lnTo>
                        <a:pt x="74" y="501"/>
                      </a:lnTo>
                      <a:lnTo>
                        <a:pt x="94" y="534"/>
                      </a:lnTo>
                      <a:lnTo>
                        <a:pt x="181" y="572"/>
                      </a:lnTo>
                      <a:lnTo>
                        <a:pt x="261" y="597"/>
                      </a:lnTo>
                      <a:lnTo>
                        <a:pt x="294" y="630"/>
                      </a:lnTo>
                      <a:lnTo>
                        <a:pt x="300" y="656"/>
                      </a:lnTo>
                      <a:lnTo>
                        <a:pt x="253" y="707"/>
                      </a:lnTo>
                      <a:lnTo>
                        <a:pt x="234" y="771"/>
                      </a:lnTo>
                      <a:lnTo>
                        <a:pt x="214" y="861"/>
                      </a:lnTo>
                      <a:lnTo>
                        <a:pt x="173" y="848"/>
                      </a:lnTo>
                      <a:lnTo>
                        <a:pt x="173" y="784"/>
                      </a:lnTo>
                      <a:lnTo>
                        <a:pt x="195" y="688"/>
                      </a:lnTo>
                      <a:lnTo>
                        <a:pt x="234" y="649"/>
                      </a:lnTo>
                      <a:lnTo>
                        <a:pt x="160" y="611"/>
                      </a:lnTo>
                      <a:lnTo>
                        <a:pt x="74" y="572"/>
                      </a:lnTo>
                      <a:lnTo>
                        <a:pt x="0" y="514"/>
                      </a:lnTo>
                      <a:lnTo>
                        <a:pt x="0" y="443"/>
                      </a:lnTo>
                      <a:lnTo>
                        <a:pt x="20" y="321"/>
                      </a:lnTo>
                      <a:lnTo>
                        <a:pt x="80" y="205"/>
                      </a:lnTo>
                      <a:lnTo>
                        <a:pt x="154" y="108"/>
                      </a:lnTo>
                      <a:lnTo>
                        <a:pt x="214" y="39"/>
                      </a:lnTo>
                      <a:close/>
                    </a:path>
                  </a:pathLst>
                </a:custGeom>
                <a:solidFill>
                  <a:srgbClr val="000000"/>
                </a:solidFill>
                <a:ln w="9525">
                  <a:noFill/>
                  <a:round/>
                  <a:headEnd/>
                  <a:tailEnd/>
                </a:ln>
              </p:spPr>
              <p:txBody>
                <a:bodyPr/>
                <a:lstStyle/>
                <a:p>
                  <a:endParaRPr lang="cs-CZ"/>
                </a:p>
              </p:txBody>
            </p:sp>
            <p:sp>
              <p:nvSpPr>
                <p:cNvPr id="115985" name="Freeform 28"/>
                <p:cNvSpPr>
                  <a:spLocks/>
                </p:cNvSpPr>
                <p:nvPr/>
              </p:nvSpPr>
              <p:spPr bwMode="auto">
                <a:xfrm>
                  <a:off x="1765" y="1252"/>
                  <a:ext cx="202" cy="514"/>
                </a:xfrm>
                <a:custGeom>
                  <a:avLst/>
                  <a:gdLst>
                    <a:gd name="T0" fmla="*/ 7 w 402"/>
                    <a:gd name="T1" fmla="*/ 0 h 1028"/>
                    <a:gd name="T2" fmla="*/ 30 w 402"/>
                    <a:gd name="T3" fmla="*/ 9 h 1028"/>
                    <a:gd name="T4" fmla="*/ 42 w 402"/>
                    <a:gd name="T5" fmla="*/ 33 h 1028"/>
                    <a:gd name="T6" fmla="*/ 46 w 402"/>
                    <a:gd name="T7" fmla="*/ 76 h 1028"/>
                    <a:gd name="T8" fmla="*/ 42 w 402"/>
                    <a:gd name="T9" fmla="*/ 148 h 1028"/>
                    <a:gd name="T10" fmla="*/ 32 w 402"/>
                    <a:gd name="T11" fmla="*/ 204 h 1028"/>
                    <a:gd name="T12" fmla="*/ 27 w 402"/>
                    <a:gd name="T13" fmla="*/ 228 h 1028"/>
                    <a:gd name="T14" fmla="*/ 37 w 402"/>
                    <a:gd name="T15" fmla="*/ 233 h 1028"/>
                    <a:gd name="T16" fmla="*/ 57 w 402"/>
                    <a:gd name="T17" fmla="*/ 214 h 1028"/>
                    <a:gd name="T18" fmla="*/ 81 w 402"/>
                    <a:gd name="T19" fmla="*/ 199 h 1028"/>
                    <a:gd name="T20" fmla="*/ 88 w 402"/>
                    <a:gd name="T21" fmla="*/ 201 h 1028"/>
                    <a:gd name="T22" fmla="*/ 102 w 402"/>
                    <a:gd name="T23" fmla="*/ 210 h 1028"/>
                    <a:gd name="T24" fmla="*/ 102 w 402"/>
                    <a:gd name="T25" fmla="*/ 215 h 1028"/>
                    <a:gd name="T26" fmla="*/ 73 w 402"/>
                    <a:gd name="T27" fmla="*/ 228 h 1028"/>
                    <a:gd name="T28" fmla="*/ 42 w 402"/>
                    <a:gd name="T29" fmla="*/ 244 h 1028"/>
                    <a:gd name="T30" fmla="*/ 17 w 402"/>
                    <a:gd name="T31" fmla="*/ 257 h 1028"/>
                    <a:gd name="T32" fmla="*/ 5 w 402"/>
                    <a:gd name="T33" fmla="*/ 254 h 1028"/>
                    <a:gd name="T34" fmla="*/ 5 w 402"/>
                    <a:gd name="T35" fmla="*/ 239 h 1028"/>
                    <a:gd name="T36" fmla="*/ 15 w 402"/>
                    <a:gd name="T37" fmla="*/ 218 h 1028"/>
                    <a:gd name="T38" fmla="*/ 22 w 402"/>
                    <a:gd name="T39" fmla="*/ 175 h 1028"/>
                    <a:gd name="T40" fmla="*/ 27 w 402"/>
                    <a:gd name="T41" fmla="*/ 124 h 1028"/>
                    <a:gd name="T42" fmla="*/ 30 w 402"/>
                    <a:gd name="T43" fmla="*/ 67 h 1028"/>
                    <a:gd name="T44" fmla="*/ 17 w 402"/>
                    <a:gd name="T45" fmla="*/ 32 h 1028"/>
                    <a:gd name="T46" fmla="*/ 0 w 402"/>
                    <a:gd name="T47" fmla="*/ 17 h 1028"/>
                    <a:gd name="T48" fmla="*/ 7 w 402"/>
                    <a:gd name="T49" fmla="*/ 0 h 10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2"/>
                    <a:gd name="T76" fmla="*/ 0 h 1028"/>
                    <a:gd name="T77" fmla="*/ 402 w 402"/>
                    <a:gd name="T78" fmla="*/ 1028 h 10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2" h="1028">
                      <a:moveTo>
                        <a:pt x="27" y="0"/>
                      </a:moveTo>
                      <a:lnTo>
                        <a:pt x="120" y="38"/>
                      </a:lnTo>
                      <a:lnTo>
                        <a:pt x="167" y="135"/>
                      </a:lnTo>
                      <a:lnTo>
                        <a:pt x="181" y="307"/>
                      </a:lnTo>
                      <a:lnTo>
                        <a:pt x="167" y="593"/>
                      </a:lnTo>
                      <a:lnTo>
                        <a:pt x="128" y="817"/>
                      </a:lnTo>
                      <a:lnTo>
                        <a:pt x="107" y="913"/>
                      </a:lnTo>
                      <a:lnTo>
                        <a:pt x="147" y="933"/>
                      </a:lnTo>
                      <a:lnTo>
                        <a:pt x="227" y="856"/>
                      </a:lnTo>
                      <a:lnTo>
                        <a:pt x="322" y="799"/>
                      </a:lnTo>
                      <a:lnTo>
                        <a:pt x="348" y="805"/>
                      </a:lnTo>
                      <a:lnTo>
                        <a:pt x="402" y="842"/>
                      </a:lnTo>
                      <a:lnTo>
                        <a:pt x="402" y="862"/>
                      </a:lnTo>
                      <a:lnTo>
                        <a:pt x="288" y="913"/>
                      </a:lnTo>
                      <a:lnTo>
                        <a:pt x="167" y="977"/>
                      </a:lnTo>
                      <a:lnTo>
                        <a:pt x="68" y="1028"/>
                      </a:lnTo>
                      <a:lnTo>
                        <a:pt x="19" y="1016"/>
                      </a:lnTo>
                      <a:lnTo>
                        <a:pt x="19" y="957"/>
                      </a:lnTo>
                      <a:lnTo>
                        <a:pt x="60" y="874"/>
                      </a:lnTo>
                      <a:lnTo>
                        <a:pt x="87" y="702"/>
                      </a:lnTo>
                      <a:lnTo>
                        <a:pt x="107" y="498"/>
                      </a:lnTo>
                      <a:lnTo>
                        <a:pt x="120" y="269"/>
                      </a:lnTo>
                      <a:lnTo>
                        <a:pt x="68" y="129"/>
                      </a:lnTo>
                      <a:lnTo>
                        <a:pt x="0" y="71"/>
                      </a:lnTo>
                      <a:lnTo>
                        <a:pt x="27" y="0"/>
                      </a:lnTo>
                      <a:close/>
                    </a:path>
                  </a:pathLst>
                </a:custGeom>
                <a:solidFill>
                  <a:srgbClr val="000000"/>
                </a:solidFill>
                <a:ln w="9525">
                  <a:noFill/>
                  <a:round/>
                  <a:headEnd/>
                  <a:tailEnd/>
                </a:ln>
              </p:spPr>
              <p:txBody>
                <a:bodyPr/>
                <a:lstStyle/>
                <a:p>
                  <a:endParaRPr lang="cs-CZ"/>
                </a:p>
              </p:txBody>
            </p:sp>
            <p:sp>
              <p:nvSpPr>
                <p:cNvPr id="115986" name="Freeform 29"/>
                <p:cNvSpPr>
                  <a:spLocks/>
                </p:cNvSpPr>
                <p:nvPr/>
              </p:nvSpPr>
              <p:spPr bwMode="auto">
                <a:xfrm>
                  <a:off x="1622" y="1200"/>
                  <a:ext cx="155" cy="563"/>
                </a:xfrm>
                <a:custGeom>
                  <a:avLst/>
                  <a:gdLst>
                    <a:gd name="T0" fmla="*/ 31 w 309"/>
                    <a:gd name="T1" fmla="*/ 55 h 1127"/>
                    <a:gd name="T2" fmla="*/ 52 w 309"/>
                    <a:gd name="T3" fmla="*/ 12 h 1127"/>
                    <a:gd name="T4" fmla="*/ 71 w 309"/>
                    <a:gd name="T5" fmla="*/ 0 h 1127"/>
                    <a:gd name="T6" fmla="*/ 78 w 309"/>
                    <a:gd name="T7" fmla="*/ 8 h 1127"/>
                    <a:gd name="T8" fmla="*/ 72 w 309"/>
                    <a:gd name="T9" fmla="*/ 22 h 1127"/>
                    <a:gd name="T10" fmla="*/ 52 w 309"/>
                    <a:gd name="T11" fmla="*/ 57 h 1127"/>
                    <a:gd name="T12" fmla="*/ 37 w 309"/>
                    <a:gd name="T13" fmla="*/ 94 h 1127"/>
                    <a:gd name="T14" fmla="*/ 26 w 309"/>
                    <a:gd name="T15" fmla="*/ 146 h 1127"/>
                    <a:gd name="T16" fmla="*/ 19 w 309"/>
                    <a:gd name="T17" fmla="*/ 205 h 1127"/>
                    <a:gd name="T18" fmla="*/ 19 w 309"/>
                    <a:gd name="T19" fmla="*/ 256 h 1127"/>
                    <a:gd name="T20" fmla="*/ 25 w 309"/>
                    <a:gd name="T21" fmla="*/ 251 h 1127"/>
                    <a:gd name="T22" fmla="*/ 37 w 309"/>
                    <a:gd name="T23" fmla="*/ 232 h 1127"/>
                    <a:gd name="T24" fmla="*/ 41 w 309"/>
                    <a:gd name="T25" fmla="*/ 203 h 1127"/>
                    <a:gd name="T26" fmla="*/ 52 w 309"/>
                    <a:gd name="T27" fmla="*/ 203 h 1127"/>
                    <a:gd name="T28" fmla="*/ 66 w 309"/>
                    <a:gd name="T29" fmla="*/ 210 h 1127"/>
                    <a:gd name="T30" fmla="*/ 57 w 309"/>
                    <a:gd name="T31" fmla="*/ 234 h 1127"/>
                    <a:gd name="T32" fmla="*/ 37 w 309"/>
                    <a:gd name="T33" fmla="*/ 258 h 1127"/>
                    <a:gd name="T34" fmla="*/ 16 w 309"/>
                    <a:gd name="T35" fmla="*/ 281 h 1127"/>
                    <a:gd name="T36" fmla="*/ 6 w 309"/>
                    <a:gd name="T37" fmla="*/ 281 h 1127"/>
                    <a:gd name="T38" fmla="*/ 0 w 309"/>
                    <a:gd name="T39" fmla="*/ 272 h 1127"/>
                    <a:gd name="T40" fmla="*/ 0 w 309"/>
                    <a:gd name="T41" fmla="*/ 251 h 1127"/>
                    <a:gd name="T42" fmla="*/ 4 w 309"/>
                    <a:gd name="T43" fmla="*/ 191 h 1127"/>
                    <a:gd name="T44" fmla="*/ 9 w 309"/>
                    <a:gd name="T45" fmla="*/ 129 h 1127"/>
                    <a:gd name="T46" fmla="*/ 16 w 309"/>
                    <a:gd name="T47" fmla="*/ 84 h 1127"/>
                    <a:gd name="T48" fmla="*/ 31 w 309"/>
                    <a:gd name="T49" fmla="*/ 55 h 11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9"/>
                    <a:gd name="T76" fmla="*/ 0 h 1127"/>
                    <a:gd name="T77" fmla="*/ 309 w 309"/>
                    <a:gd name="T78" fmla="*/ 1127 h 112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9" h="1127">
                      <a:moveTo>
                        <a:pt x="124" y="223"/>
                      </a:moveTo>
                      <a:lnTo>
                        <a:pt x="207" y="51"/>
                      </a:lnTo>
                      <a:lnTo>
                        <a:pt x="282" y="0"/>
                      </a:lnTo>
                      <a:lnTo>
                        <a:pt x="309" y="32"/>
                      </a:lnTo>
                      <a:lnTo>
                        <a:pt x="288" y="89"/>
                      </a:lnTo>
                      <a:lnTo>
                        <a:pt x="207" y="230"/>
                      </a:lnTo>
                      <a:lnTo>
                        <a:pt x="145" y="376"/>
                      </a:lnTo>
                      <a:lnTo>
                        <a:pt x="103" y="586"/>
                      </a:lnTo>
                      <a:lnTo>
                        <a:pt x="75" y="821"/>
                      </a:lnTo>
                      <a:lnTo>
                        <a:pt x="75" y="1025"/>
                      </a:lnTo>
                      <a:lnTo>
                        <a:pt x="97" y="1007"/>
                      </a:lnTo>
                      <a:lnTo>
                        <a:pt x="145" y="930"/>
                      </a:lnTo>
                      <a:lnTo>
                        <a:pt x="164" y="815"/>
                      </a:lnTo>
                      <a:lnTo>
                        <a:pt x="207" y="815"/>
                      </a:lnTo>
                      <a:lnTo>
                        <a:pt x="261" y="841"/>
                      </a:lnTo>
                      <a:lnTo>
                        <a:pt x="226" y="936"/>
                      </a:lnTo>
                      <a:lnTo>
                        <a:pt x="145" y="1032"/>
                      </a:lnTo>
                      <a:lnTo>
                        <a:pt x="62" y="1127"/>
                      </a:lnTo>
                      <a:lnTo>
                        <a:pt x="21" y="1127"/>
                      </a:lnTo>
                      <a:lnTo>
                        <a:pt x="0" y="1090"/>
                      </a:lnTo>
                      <a:lnTo>
                        <a:pt x="0" y="1007"/>
                      </a:lnTo>
                      <a:lnTo>
                        <a:pt x="14" y="764"/>
                      </a:lnTo>
                      <a:lnTo>
                        <a:pt x="35" y="516"/>
                      </a:lnTo>
                      <a:lnTo>
                        <a:pt x="62" y="338"/>
                      </a:lnTo>
                      <a:lnTo>
                        <a:pt x="124" y="223"/>
                      </a:lnTo>
                      <a:close/>
                    </a:path>
                  </a:pathLst>
                </a:custGeom>
                <a:solidFill>
                  <a:srgbClr val="000000"/>
                </a:solidFill>
                <a:ln w="9525">
                  <a:noFill/>
                  <a:round/>
                  <a:headEnd/>
                  <a:tailEnd/>
                </a:ln>
              </p:spPr>
              <p:txBody>
                <a:bodyPr/>
                <a:lstStyle/>
                <a:p>
                  <a:endParaRPr lang="cs-CZ"/>
                </a:p>
              </p:txBody>
            </p:sp>
          </p:grpSp>
          <p:sp>
            <p:nvSpPr>
              <p:cNvPr id="115979" name="Oval 30"/>
              <p:cNvSpPr>
                <a:spLocks noChangeArrowheads="1"/>
              </p:cNvSpPr>
              <p:nvPr/>
            </p:nvSpPr>
            <p:spPr bwMode="auto">
              <a:xfrm flipH="1">
                <a:off x="4138" y="862"/>
                <a:ext cx="756" cy="722"/>
              </a:xfrm>
              <a:prstGeom prst="ellipse">
                <a:avLst/>
              </a:prstGeom>
              <a:solidFill>
                <a:srgbClr val="FFFFFF"/>
              </a:solidFill>
              <a:ln w="9525">
                <a:noFill/>
                <a:round/>
                <a:headEnd/>
                <a:tailEnd/>
              </a:ln>
            </p:spPr>
            <p:txBody>
              <a:bodyPr/>
              <a:lstStyle/>
              <a:p>
                <a:endParaRPr lang="en-US"/>
              </a:p>
            </p:txBody>
          </p:sp>
          <p:sp>
            <p:nvSpPr>
              <p:cNvPr id="115980" name="Freeform 31"/>
              <p:cNvSpPr>
                <a:spLocks/>
              </p:cNvSpPr>
              <p:nvPr/>
            </p:nvSpPr>
            <p:spPr bwMode="auto">
              <a:xfrm rot="-4239654">
                <a:off x="4560" y="1104"/>
                <a:ext cx="288" cy="288"/>
              </a:xfrm>
              <a:custGeom>
                <a:avLst/>
                <a:gdLst>
                  <a:gd name="T0" fmla="*/ 0 w 400"/>
                  <a:gd name="T1" fmla="*/ 26 h 404"/>
                  <a:gd name="T2" fmla="*/ 161 w 400"/>
                  <a:gd name="T3" fmla="*/ 166 h 404"/>
                  <a:gd name="T4" fmla="*/ 94 w 400"/>
                  <a:gd name="T5" fmla="*/ 183 h 404"/>
                  <a:gd name="T6" fmla="*/ 207 w 400"/>
                  <a:gd name="T7" fmla="*/ 205 h 404"/>
                  <a:gd name="T8" fmla="*/ 189 w 400"/>
                  <a:gd name="T9" fmla="*/ 78 h 404"/>
                  <a:gd name="T10" fmla="*/ 170 w 400"/>
                  <a:gd name="T11" fmla="*/ 148 h 404"/>
                  <a:gd name="T12" fmla="*/ 33 w 400"/>
                  <a:gd name="T13" fmla="*/ 0 h 404"/>
                  <a:gd name="T14" fmla="*/ 0 w 400"/>
                  <a:gd name="T15" fmla="*/ 26 h 404"/>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404"/>
                  <a:gd name="T26" fmla="*/ 400 w 400"/>
                  <a:gd name="T27" fmla="*/ 404 h 4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404">
                    <a:moveTo>
                      <a:pt x="0" y="51"/>
                    </a:moveTo>
                    <a:lnTo>
                      <a:pt x="310" y="327"/>
                    </a:lnTo>
                    <a:lnTo>
                      <a:pt x="181" y="360"/>
                    </a:lnTo>
                    <a:lnTo>
                      <a:pt x="400" y="404"/>
                    </a:lnTo>
                    <a:lnTo>
                      <a:pt x="364" y="155"/>
                    </a:lnTo>
                    <a:lnTo>
                      <a:pt x="328" y="292"/>
                    </a:lnTo>
                    <a:lnTo>
                      <a:pt x="64" y="0"/>
                    </a:lnTo>
                    <a:lnTo>
                      <a:pt x="0" y="51"/>
                    </a:lnTo>
                    <a:close/>
                  </a:path>
                </a:pathLst>
              </a:custGeom>
              <a:solidFill>
                <a:srgbClr val="000000"/>
              </a:solidFill>
              <a:ln w="9525">
                <a:noFill/>
                <a:round/>
                <a:headEnd/>
                <a:tailEnd/>
              </a:ln>
            </p:spPr>
            <p:txBody>
              <a:bodyPr/>
              <a:lstStyle/>
              <a:p>
                <a:endParaRPr lang="cs-CZ"/>
              </a:p>
            </p:txBody>
          </p:sp>
        </p:grpSp>
      </p:grpSp>
      <p:sp>
        <p:nvSpPr>
          <p:cNvPr id="115721" name="Text Box 32"/>
          <p:cNvSpPr txBox="1">
            <a:spLocks noChangeArrowheads="1"/>
          </p:cNvSpPr>
          <p:nvPr/>
        </p:nvSpPr>
        <p:spPr bwMode="auto">
          <a:xfrm>
            <a:off x="1689101" y="1979614"/>
            <a:ext cx="1427163" cy="581025"/>
          </a:xfrm>
          <a:prstGeom prst="rect">
            <a:avLst/>
          </a:prstGeom>
          <a:noFill/>
          <a:ln w="9525">
            <a:noFill/>
            <a:miter lim="800000"/>
            <a:headEnd/>
            <a:tailEnd/>
          </a:ln>
        </p:spPr>
        <p:txBody>
          <a:bodyPr wrap="none">
            <a:spAutoFit/>
          </a:bodyPr>
          <a:lstStyle/>
          <a:p>
            <a:pPr eaLnBrk="0" hangingPunct="0"/>
            <a:r>
              <a:rPr lang="cs-CZ" sz="1600" b="1">
                <a:latin typeface="Times New Roman" pitchFamily="18" charset="0"/>
              </a:rPr>
              <a:t>Nízkotlaké</a:t>
            </a:r>
          </a:p>
          <a:p>
            <a:pPr eaLnBrk="0" hangingPunct="0"/>
            <a:r>
              <a:rPr lang="cs-CZ" sz="1600" b="1">
                <a:latin typeface="Times New Roman" pitchFamily="18" charset="0"/>
              </a:rPr>
              <a:t>baroreceptory</a:t>
            </a:r>
            <a:endParaRPr lang="cs-CZ" sz="1600">
              <a:latin typeface="Times New Roman" pitchFamily="18" charset="0"/>
            </a:endParaRPr>
          </a:p>
        </p:txBody>
      </p:sp>
      <p:sp>
        <p:nvSpPr>
          <p:cNvPr id="115722" name="Text Box 33"/>
          <p:cNvSpPr txBox="1">
            <a:spLocks noChangeArrowheads="1"/>
          </p:cNvSpPr>
          <p:nvPr/>
        </p:nvSpPr>
        <p:spPr bwMode="auto">
          <a:xfrm>
            <a:off x="4665663" y="1995489"/>
            <a:ext cx="1427162" cy="581025"/>
          </a:xfrm>
          <a:prstGeom prst="rect">
            <a:avLst/>
          </a:prstGeom>
          <a:noFill/>
          <a:ln w="9525">
            <a:noFill/>
            <a:miter lim="800000"/>
            <a:headEnd/>
            <a:tailEnd/>
          </a:ln>
        </p:spPr>
        <p:txBody>
          <a:bodyPr wrap="none">
            <a:spAutoFit/>
          </a:bodyPr>
          <a:lstStyle/>
          <a:p>
            <a:pPr eaLnBrk="0" hangingPunct="0"/>
            <a:r>
              <a:rPr lang="cs-CZ" sz="1600" b="1" dirty="0">
                <a:latin typeface="Times New Roman" pitchFamily="18" charset="0"/>
              </a:rPr>
              <a:t>Vysokotlaké</a:t>
            </a:r>
          </a:p>
          <a:p>
            <a:pPr eaLnBrk="0" hangingPunct="0"/>
            <a:r>
              <a:rPr lang="cs-CZ" sz="1600" b="1" dirty="0">
                <a:latin typeface="Times New Roman" pitchFamily="18" charset="0"/>
              </a:rPr>
              <a:t>baroreceptory</a:t>
            </a:r>
            <a:endParaRPr lang="cs-CZ" sz="1600" dirty="0">
              <a:latin typeface="Times New Roman" pitchFamily="18" charset="0"/>
            </a:endParaRPr>
          </a:p>
        </p:txBody>
      </p:sp>
      <p:sp>
        <p:nvSpPr>
          <p:cNvPr id="115723" name="Text Box 34"/>
          <p:cNvSpPr txBox="1">
            <a:spLocks noChangeArrowheads="1"/>
          </p:cNvSpPr>
          <p:nvPr/>
        </p:nvSpPr>
        <p:spPr bwMode="auto">
          <a:xfrm>
            <a:off x="2225675" y="4699001"/>
            <a:ext cx="1473200" cy="581025"/>
          </a:xfrm>
          <a:prstGeom prst="rect">
            <a:avLst/>
          </a:prstGeom>
          <a:noFill/>
          <a:ln w="9525">
            <a:noFill/>
            <a:miter lim="800000"/>
            <a:headEnd/>
            <a:tailEnd/>
          </a:ln>
        </p:spPr>
        <p:txBody>
          <a:bodyPr wrap="none">
            <a:spAutoFit/>
          </a:bodyPr>
          <a:lstStyle/>
          <a:p>
            <a:pPr eaLnBrk="0" hangingPunct="0"/>
            <a:r>
              <a:rPr lang="cs-CZ" sz="1600" b="1">
                <a:latin typeface="Times New Roman" pitchFamily="18" charset="0"/>
              </a:rPr>
              <a:t>Jaterní</a:t>
            </a:r>
          </a:p>
          <a:p>
            <a:pPr eaLnBrk="0" hangingPunct="0"/>
            <a:r>
              <a:rPr lang="cs-CZ" sz="1600" b="1">
                <a:latin typeface="Times New Roman" pitchFamily="18" charset="0"/>
              </a:rPr>
              <a:t>osmoreceptory</a:t>
            </a:r>
            <a:endParaRPr lang="cs-CZ" sz="1600">
              <a:latin typeface="Times New Roman" pitchFamily="18" charset="0"/>
            </a:endParaRPr>
          </a:p>
        </p:txBody>
      </p:sp>
      <p:grpSp>
        <p:nvGrpSpPr>
          <p:cNvPr id="9" name="Group 35"/>
          <p:cNvGrpSpPr>
            <a:grpSpLocks/>
          </p:cNvGrpSpPr>
          <p:nvPr/>
        </p:nvGrpSpPr>
        <p:grpSpPr bwMode="auto">
          <a:xfrm flipH="1">
            <a:off x="2074863" y="4337051"/>
            <a:ext cx="228600" cy="728663"/>
            <a:chOff x="4416" y="3315"/>
            <a:chExt cx="259" cy="651"/>
          </a:xfrm>
        </p:grpSpPr>
        <p:sp>
          <p:nvSpPr>
            <p:cNvPr id="115970" name="Freeform 36"/>
            <p:cNvSpPr>
              <a:spLocks/>
            </p:cNvSpPr>
            <p:nvPr/>
          </p:nvSpPr>
          <p:spPr bwMode="auto">
            <a:xfrm>
              <a:off x="4482" y="3341"/>
              <a:ext cx="152" cy="149"/>
            </a:xfrm>
            <a:custGeom>
              <a:avLst/>
              <a:gdLst>
                <a:gd name="T0" fmla="*/ 11 w 608"/>
                <a:gd name="T1" fmla="*/ 16 h 594"/>
                <a:gd name="T2" fmla="*/ 15 w 608"/>
                <a:gd name="T3" fmla="*/ 11 h 594"/>
                <a:gd name="T4" fmla="*/ 19 w 608"/>
                <a:gd name="T5" fmla="*/ 7 h 594"/>
                <a:gd name="T6" fmla="*/ 22 w 608"/>
                <a:gd name="T7" fmla="*/ 3 h 594"/>
                <a:gd name="T8" fmla="*/ 27 w 608"/>
                <a:gd name="T9" fmla="*/ 1 h 594"/>
                <a:gd name="T10" fmla="*/ 30 w 608"/>
                <a:gd name="T11" fmla="*/ 0 h 594"/>
                <a:gd name="T12" fmla="*/ 34 w 608"/>
                <a:gd name="T13" fmla="*/ 1 h 594"/>
                <a:gd name="T14" fmla="*/ 36 w 608"/>
                <a:gd name="T15" fmla="*/ 4 h 594"/>
                <a:gd name="T16" fmla="*/ 38 w 608"/>
                <a:gd name="T17" fmla="*/ 10 h 594"/>
                <a:gd name="T18" fmla="*/ 38 w 608"/>
                <a:gd name="T19" fmla="*/ 15 h 594"/>
                <a:gd name="T20" fmla="*/ 36 w 608"/>
                <a:gd name="T21" fmla="*/ 20 h 594"/>
                <a:gd name="T22" fmla="*/ 32 w 608"/>
                <a:gd name="T23" fmla="*/ 26 h 594"/>
                <a:gd name="T24" fmla="*/ 27 w 608"/>
                <a:gd name="T25" fmla="*/ 30 h 594"/>
                <a:gd name="T26" fmla="*/ 22 w 608"/>
                <a:gd name="T27" fmla="*/ 34 h 594"/>
                <a:gd name="T28" fmla="*/ 17 w 608"/>
                <a:gd name="T29" fmla="*/ 37 h 594"/>
                <a:gd name="T30" fmla="*/ 12 w 608"/>
                <a:gd name="T31" fmla="*/ 37 h 594"/>
                <a:gd name="T32" fmla="*/ 10 w 608"/>
                <a:gd name="T33" fmla="*/ 36 h 594"/>
                <a:gd name="T34" fmla="*/ 9 w 608"/>
                <a:gd name="T35" fmla="*/ 31 h 594"/>
                <a:gd name="T36" fmla="*/ 9 w 608"/>
                <a:gd name="T37" fmla="*/ 25 h 594"/>
                <a:gd name="T38" fmla="*/ 1 w 608"/>
                <a:gd name="T39" fmla="*/ 25 h 594"/>
                <a:gd name="T40" fmla="*/ 0 w 608"/>
                <a:gd name="T41" fmla="*/ 24 h 594"/>
                <a:gd name="T42" fmla="*/ 1 w 608"/>
                <a:gd name="T43" fmla="*/ 21 h 594"/>
                <a:gd name="T44" fmla="*/ 10 w 608"/>
                <a:gd name="T45" fmla="*/ 21 h 594"/>
                <a:gd name="T46" fmla="*/ 11 w 608"/>
                <a:gd name="T47" fmla="*/ 16 h 5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08"/>
                <a:gd name="T73" fmla="*/ 0 h 594"/>
                <a:gd name="T74" fmla="*/ 608 w 608"/>
                <a:gd name="T75" fmla="*/ 594 h 59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08" h="594">
                  <a:moveTo>
                    <a:pt x="185" y="250"/>
                  </a:moveTo>
                  <a:lnTo>
                    <a:pt x="238" y="171"/>
                  </a:lnTo>
                  <a:lnTo>
                    <a:pt x="297" y="112"/>
                  </a:lnTo>
                  <a:lnTo>
                    <a:pt x="357" y="39"/>
                  </a:lnTo>
                  <a:lnTo>
                    <a:pt x="430" y="6"/>
                  </a:lnTo>
                  <a:lnTo>
                    <a:pt x="489" y="0"/>
                  </a:lnTo>
                  <a:lnTo>
                    <a:pt x="549" y="19"/>
                  </a:lnTo>
                  <a:lnTo>
                    <a:pt x="581" y="65"/>
                  </a:lnTo>
                  <a:lnTo>
                    <a:pt x="608" y="152"/>
                  </a:lnTo>
                  <a:lnTo>
                    <a:pt x="601" y="244"/>
                  </a:lnTo>
                  <a:lnTo>
                    <a:pt x="575" y="323"/>
                  </a:lnTo>
                  <a:lnTo>
                    <a:pt x="509" y="416"/>
                  </a:lnTo>
                  <a:lnTo>
                    <a:pt x="436" y="482"/>
                  </a:lnTo>
                  <a:lnTo>
                    <a:pt x="357" y="541"/>
                  </a:lnTo>
                  <a:lnTo>
                    <a:pt x="271" y="581"/>
                  </a:lnTo>
                  <a:lnTo>
                    <a:pt x="198" y="594"/>
                  </a:lnTo>
                  <a:lnTo>
                    <a:pt x="166" y="575"/>
                  </a:lnTo>
                  <a:lnTo>
                    <a:pt x="138" y="496"/>
                  </a:lnTo>
                  <a:lnTo>
                    <a:pt x="145" y="390"/>
                  </a:lnTo>
                  <a:lnTo>
                    <a:pt x="19" y="396"/>
                  </a:lnTo>
                  <a:lnTo>
                    <a:pt x="0" y="376"/>
                  </a:lnTo>
                  <a:lnTo>
                    <a:pt x="19" y="337"/>
                  </a:lnTo>
                  <a:lnTo>
                    <a:pt x="152" y="330"/>
                  </a:lnTo>
                  <a:lnTo>
                    <a:pt x="185" y="250"/>
                  </a:lnTo>
                  <a:close/>
                </a:path>
              </a:pathLst>
            </a:custGeom>
            <a:solidFill>
              <a:srgbClr val="000000"/>
            </a:solidFill>
            <a:ln w="9525">
              <a:noFill/>
              <a:round/>
              <a:headEnd/>
              <a:tailEnd/>
            </a:ln>
          </p:spPr>
          <p:txBody>
            <a:bodyPr/>
            <a:lstStyle/>
            <a:p>
              <a:endParaRPr lang="cs-CZ"/>
            </a:p>
          </p:txBody>
        </p:sp>
        <p:sp>
          <p:nvSpPr>
            <p:cNvPr id="115971" name="Freeform 37"/>
            <p:cNvSpPr>
              <a:spLocks/>
            </p:cNvSpPr>
            <p:nvPr/>
          </p:nvSpPr>
          <p:spPr bwMode="auto">
            <a:xfrm>
              <a:off x="4474" y="3498"/>
              <a:ext cx="105" cy="218"/>
            </a:xfrm>
            <a:custGeom>
              <a:avLst/>
              <a:gdLst>
                <a:gd name="T0" fmla="*/ 7 w 422"/>
                <a:gd name="T1" fmla="*/ 4 h 874"/>
                <a:gd name="T2" fmla="*/ 11 w 422"/>
                <a:gd name="T3" fmla="*/ 1 h 874"/>
                <a:gd name="T4" fmla="*/ 17 w 422"/>
                <a:gd name="T5" fmla="*/ 0 h 874"/>
                <a:gd name="T6" fmla="*/ 22 w 422"/>
                <a:gd name="T7" fmla="*/ 1 h 874"/>
                <a:gd name="T8" fmla="*/ 25 w 422"/>
                <a:gd name="T9" fmla="*/ 4 h 874"/>
                <a:gd name="T10" fmla="*/ 26 w 422"/>
                <a:gd name="T11" fmla="*/ 7 h 874"/>
                <a:gd name="T12" fmla="*/ 26 w 422"/>
                <a:gd name="T13" fmla="*/ 10 h 874"/>
                <a:gd name="T14" fmla="*/ 25 w 422"/>
                <a:gd name="T15" fmla="*/ 13 h 874"/>
                <a:gd name="T16" fmla="*/ 22 w 422"/>
                <a:gd name="T17" fmla="*/ 18 h 874"/>
                <a:gd name="T18" fmla="*/ 20 w 422"/>
                <a:gd name="T19" fmla="*/ 23 h 874"/>
                <a:gd name="T20" fmla="*/ 20 w 422"/>
                <a:gd name="T21" fmla="*/ 28 h 874"/>
                <a:gd name="T22" fmla="*/ 21 w 422"/>
                <a:gd name="T23" fmla="*/ 34 h 874"/>
                <a:gd name="T24" fmla="*/ 25 w 422"/>
                <a:gd name="T25" fmla="*/ 39 h 874"/>
                <a:gd name="T26" fmla="*/ 26 w 422"/>
                <a:gd name="T27" fmla="*/ 44 h 874"/>
                <a:gd name="T28" fmla="*/ 25 w 422"/>
                <a:gd name="T29" fmla="*/ 48 h 874"/>
                <a:gd name="T30" fmla="*/ 23 w 422"/>
                <a:gd name="T31" fmla="*/ 52 h 874"/>
                <a:gd name="T32" fmla="*/ 20 w 422"/>
                <a:gd name="T33" fmla="*/ 54 h 874"/>
                <a:gd name="T34" fmla="*/ 15 w 422"/>
                <a:gd name="T35" fmla="*/ 54 h 874"/>
                <a:gd name="T36" fmla="*/ 11 w 422"/>
                <a:gd name="T37" fmla="*/ 54 h 874"/>
                <a:gd name="T38" fmla="*/ 7 w 422"/>
                <a:gd name="T39" fmla="*/ 52 h 874"/>
                <a:gd name="T40" fmla="*/ 3 w 422"/>
                <a:gd name="T41" fmla="*/ 46 h 874"/>
                <a:gd name="T42" fmla="*/ 1 w 422"/>
                <a:gd name="T43" fmla="*/ 41 h 874"/>
                <a:gd name="T44" fmla="*/ 0 w 422"/>
                <a:gd name="T45" fmla="*/ 32 h 874"/>
                <a:gd name="T46" fmla="*/ 1 w 422"/>
                <a:gd name="T47" fmla="*/ 25 h 874"/>
                <a:gd name="T48" fmla="*/ 2 w 422"/>
                <a:gd name="T49" fmla="*/ 17 h 874"/>
                <a:gd name="T50" fmla="*/ 5 w 422"/>
                <a:gd name="T51" fmla="*/ 9 h 874"/>
                <a:gd name="T52" fmla="*/ 7 w 422"/>
                <a:gd name="T53" fmla="*/ 4 h 87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22"/>
                <a:gd name="T82" fmla="*/ 0 h 874"/>
                <a:gd name="T83" fmla="*/ 422 w 422"/>
                <a:gd name="T84" fmla="*/ 874 h 87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22" h="874">
                  <a:moveTo>
                    <a:pt x="119" y="74"/>
                  </a:moveTo>
                  <a:lnTo>
                    <a:pt x="178" y="21"/>
                  </a:lnTo>
                  <a:lnTo>
                    <a:pt x="270" y="0"/>
                  </a:lnTo>
                  <a:lnTo>
                    <a:pt x="349" y="14"/>
                  </a:lnTo>
                  <a:lnTo>
                    <a:pt x="408" y="67"/>
                  </a:lnTo>
                  <a:lnTo>
                    <a:pt x="422" y="107"/>
                  </a:lnTo>
                  <a:lnTo>
                    <a:pt x="422" y="159"/>
                  </a:lnTo>
                  <a:lnTo>
                    <a:pt x="396" y="206"/>
                  </a:lnTo>
                  <a:lnTo>
                    <a:pt x="349" y="285"/>
                  </a:lnTo>
                  <a:lnTo>
                    <a:pt x="330" y="378"/>
                  </a:lnTo>
                  <a:lnTo>
                    <a:pt x="323" y="456"/>
                  </a:lnTo>
                  <a:lnTo>
                    <a:pt x="342" y="543"/>
                  </a:lnTo>
                  <a:lnTo>
                    <a:pt x="396" y="622"/>
                  </a:lnTo>
                  <a:lnTo>
                    <a:pt x="415" y="702"/>
                  </a:lnTo>
                  <a:lnTo>
                    <a:pt x="408" y="774"/>
                  </a:lnTo>
                  <a:lnTo>
                    <a:pt x="370" y="834"/>
                  </a:lnTo>
                  <a:lnTo>
                    <a:pt x="316" y="867"/>
                  </a:lnTo>
                  <a:lnTo>
                    <a:pt x="251" y="874"/>
                  </a:lnTo>
                  <a:lnTo>
                    <a:pt x="171" y="874"/>
                  </a:lnTo>
                  <a:lnTo>
                    <a:pt x="112" y="840"/>
                  </a:lnTo>
                  <a:lnTo>
                    <a:pt x="52" y="741"/>
                  </a:lnTo>
                  <a:lnTo>
                    <a:pt x="14" y="655"/>
                  </a:lnTo>
                  <a:lnTo>
                    <a:pt x="0" y="523"/>
                  </a:lnTo>
                  <a:lnTo>
                    <a:pt x="14" y="404"/>
                  </a:lnTo>
                  <a:lnTo>
                    <a:pt x="40" y="278"/>
                  </a:lnTo>
                  <a:lnTo>
                    <a:pt x="80" y="152"/>
                  </a:lnTo>
                  <a:lnTo>
                    <a:pt x="119" y="74"/>
                  </a:lnTo>
                  <a:close/>
                </a:path>
              </a:pathLst>
            </a:custGeom>
            <a:solidFill>
              <a:srgbClr val="000000"/>
            </a:solidFill>
            <a:ln w="9525">
              <a:noFill/>
              <a:round/>
              <a:headEnd/>
              <a:tailEnd/>
            </a:ln>
          </p:spPr>
          <p:txBody>
            <a:bodyPr/>
            <a:lstStyle/>
            <a:p>
              <a:endParaRPr lang="cs-CZ"/>
            </a:p>
          </p:txBody>
        </p:sp>
        <p:sp>
          <p:nvSpPr>
            <p:cNvPr id="115972" name="Freeform 38"/>
            <p:cNvSpPr>
              <a:spLocks/>
            </p:cNvSpPr>
            <p:nvPr/>
          </p:nvSpPr>
          <p:spPr bwMode="auto">
            <a:xfrm>
              <a:off x="4558" y="3505"/>
              <a:ext cx="117" cy="196"/>
            </a:xfrm>
            <a:custGeom>
              <a:avLst/>
              <a:gdLst>
                <a:gd name="T0" fmla="*/ 0 w 468"/>
                <a:gd name="T1" fmla="*/ 2 h 787"/>
                <a:gd name="T2" fmla="*/ 0 w 468"/>
                <a:gd name="T3" fmla="*/ 0 h 787"/>
                <a:gd name="T4" fmla="*/ 5 w 468"/>
                <a:gd name="T5" fmla="*/ 0 h 787"/>
                <a:gd name="T6" fmla="*/ 7 w 468"/>
                <a:gd name="T7" fmla="*/ 2 h 787"/>
                <a:gd name="T8" fmla="*/ 11 w 468"/>
                <a:gd name="T9" fmla="*/ 7 h 787"/>
                <a:gd name="T10" fmla="*/ 16 w 468"/>
                <a:gd name="T11" fmla="*/ 14 h 787"/>
                <a:gd name="T12" fmla="*/ 21 w 468"/>
                <a:gd name="T13" fmla="*/ 19 h 787"/>
                <a:gd name="T14" fmla="*/ 29 w 468"/>
                <a:gd name="T15" fmla="*/ 28 h 787"/>
                <a:gd name="T16" fmla="*/ 29 w 468"/>
                <a:gd name="T17" fmla="*/ 30 h 787"/>
                <a:gd name="T18" fmla="*/ 28 w 468"/>
                <a:gd name="T19" fmla="*/ 32 h 787"/>
                <a:gd name="T20" fmla="*/ 24 w 468"/>
                <a:gd name="T21" fmla="*/ 33 h 787"/>
                <a:gd name="T22" fmla="*/ 18 w 468"/>
                <a:gd name="T23" fmla="*/ 34 h 787"/>
                <a:gd name="T24" fmla="*/ 11 w 468"/>
                <a:gd name="T25" fmla="*/ 35 h 787"/>
                <a:gd name="T26" fmla="*/ 8 w 468"/>
                <a:gd name="T27" fmla="*/ 35 h 787"/>
                <a:gd name="T28" fmla="*/ 7 w 468"/>
                <a:gd name="T29" fmla="*/ 37 h 787"/>
                <a:gd name="T30" fmla="*/ 9 w 468"/>
                <a:gd name="T31" fmla="*/ 40 h 787"/>
                <a:gd name="T32" fmla="*/ 15 w 468"/>
                <a:gd name="T33" fmla="*/ 45 h 787"/>
                <a:gd name="T34" fmla="*/ 19 w 468"/>
                <a:gd name="T35" fmla="*/ 46 h 787"/>
                <a:gd name="T36" fmla="*/ 20 w 468"/>
                <a:gd name="T37" fmla="*/ 48 h 787"/>
                <a:gd name="T38" fmla="*/ 18 w 468"/>
                <a:gd name="T39" fmla="*/ 49 h 787"/>
                <a:gd name="T40" fmla="*/ 15 w 468"/>
                <a:gd name="T41" fmla="*/ 49 h 787"/>
                <a:gd name="T42" fmla="*/ 10 w 468"/>
                <a:gd name="T43" fmla="*/ 46 h 787"/>
                <a:gd name="T44" fmla="*/ 5 w 468"/>
                <a:gd name="T45" fmla="*/ 42 h 787"/>
                <a:gd name="T46" fmla="*/ 3 w 468"/>
                <a:gd name="T47" fmla="*/ 38 h 787"/>
                <a:gd name="T48" fmla="*/ 3 w 468"/>
                <a:gd name="T49" fmla="*/ 35 h 787"/>
                <a:gd name="T50" fmla="*/ 5 w 468"/>
                <a:gd name="T51" fmla="*/ 33 h 787"/>
                <a:gd name="T52" fmla="*/ 7 w 468"/>
                <a:gd name="T53" fmla="*/ 32 h 787"/>
                <a:gd name="T54" fmla="*/ 11 w 468"/>
                <a:gd name="T55" fmla="*/ 32 h 787"/>
                <a:gd name="T56" fmla="*/ 15 w 468"/>
                <a:gd name="T57" fmla="*/ 32 h 787"/>
                <a:gd name="T58" fmla="*/ 20 w 468"/>
                <a:gd name="T59" fmla="*/ 31 h 787"/>
                <a:gd name="T60" fmla="*/ 22 w 468"/>
                <a:gd name="T61" fmla="*/ 30 h 787"/>
                <a:gd name="T62" fmla="*/ 24 w 468"/>
                <a:gd name="T63" fmla="*/ 29 h 787"/>
                <a:gd name="T64" fmla="*/ 23 w 468"/>
                <a:gd name="T65" fmla="*/ 28 h 787"/>
                <a:gd name="T66" fmla="*/ 19 w 468"/>
                <a:gd name="T67" fmla="*/ 25 h 787"/>
                <a:gd name="T68" fmla="*/ 14 w 468"/>
                <a:gd name="T69" fmla="*/ 19 h 787"/>
                <a:gd name="T70" fmla="*/ 8 w 468"/>
                <a:gd name="T71" fmla="*/ 14 h 787"/>
                <a:gd name="T72" fmla="*/ 3 w 468"/>
                <a:gd name="T73" fmla="*/ 9 h 787"/>
                <a:gd name="T74" fmla="*/ 0 w 468"/>
                <a:gd name="T75" fmla="*/ 5 h 787"/>
                <a:gd name="T76" fmla="*/ 0 w 468"/>
                <a:gd name="T77" fmla="*/ 2 h 78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68"/>
                <a:gd name="T118" fmla="*/ 0 h 787"/>
                <a:gd name="T119" fmla="*/ 468 w 468"/>
                <a:gd name="T120" fmla="*/ 787 h 78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68" h="787">
                  <a:moveTo>
                    <a:pt x="0" y="39"/>
                  </a:moveTo>
                  <a:lnTo>
                    <a:pt x="5" y="6"/>
                  </a:lnTo>
                  <a:lnTo>
                    <a:pt x="78" y="0"/>
                  </a:lnTo>
                  <a:lnTo>
                    <a:pt x="118" y="33"/>
                  </a:lnTo>
                  <a:lnTo>
                    <a:pt x="178" y="119"/>
                  </a:lnTo>
                  <a:lnTo>
                    <a:pt x="256" y="231"/>
                  </a:lnTo>
                  <a:lnTo>
                    <a:pt x="328" y="310"/>
                  </a:lnTo>
                  <a:lnTo>
                    <a:pt x="461" y="456"/>
                  </a:lnTo>
                  <a:lnTo>
                    <a:pt x="468" y="489"/>
                  </a:lnTo>
                  <a:lnTo>
                    <a:pt x="441" y="509"/>
                  </a:lnTo>
                  <a:lnTo>
                    <a:pt x="375" y="535"/>
                  </a:lnTo>
                  <a:lnTo>
                    <a:pt x="283" y="556"/>
                  </a:lnTo>
                  <a:lnTo>
                    <a:pt x="171" y="562"/>
                  </a:lnTo>
                  <a:lnTo>
                    <a:pt x="131" y="568"/>
                  </a:lnTo>
                  <a:lnTo>
                    <a:pt x="118" y="595"/>
                  </a:lnTo>
                  <a:lnTo>
                    <a:pt x="144" y="641"/>
                  </a:lnTo>
                  <a:lnTo>
                    <a:pt x="237" y="720"/>
                  </a:lnTo>
                  <a:lnTo>
                    <a:pt x="302" y="741"/>
                  </a:lnTo>
                  <a:lnTo>
                    <a:pt x="316" y="767"/>
                  </a:lnTo>
                  <a:lnTo>
                    <a:pt x="289" y="787"/>
                  </a:lnTo>
                  <a:lnTo>
                    <a:pt x="230" y="787"/>
                  </a:lnTo>
                  <a:lnTo>
                    <a:pt x="151" y="741"/>
                  </a:lnTo>
                  <a:lnTo>
                    <a:pt x="85" y="675"/>
                  </a:lnTo>
                  <a:lnTo>
                    <a:pt x="45" y="615"/>
                  </a:lnTo>
                  <a:lnTo>
                    <a:pt x="45" y="568"/>
                  </a:lnTo>
                  <a:lnTo>
                    <a:pt x="71" y="535"/>
                  </a:lnTo>
                  <a:lnTo>
                    <a:pt x="111" y="523"/>
                  </a:lnTo>
                  <a:lnTo>
                    <a:pt x="171" y="516"/>
                  </a:lnTo>
                  <a:lnTo>
                    <a:pt x="237" y="516"/>
                  </a:lnTo>
                  <a:lnTo>
                    <a:pt x="316" y="502"/>
                  </a:lnTo>
                  <a:lnTo>
                    <a:pt x="356" y="489"/>
                  </a:lnTo>
                  <a:lnTo>
                    <a:pt x="375" y="469"/>
                  </a:lnTo>
                  <a:lnTo>
                    <a:pt x="368" y="450"/>
                  </a:lnTo>
                  <a:lnTo>
                    <a:pt x="309" y="397"/>
                  </a:lnTo>
                  <a:lnTo>
                    <a:pt x="216" y="304"/>
                  </a:lnTo>
                  <a:lnTo>
                    <a:pt x="131" y="225"/>
                  </a:lnTo>
                  <a:lnTo>
                    <a:pt x="38" y="139"/>
                  </a:lnTo>
                  <a:lnTo>
                    <a:pt x="5" y="79"/>
                  </a:lnTo>
                  <a:lnTo>
                    <a:pt x="0" y="39"/>
                  </a:lnTo>
                  <a:close/>
                </a:path>
              </a:pathLst>
            </a:custGeom>
            <a:solidFill>
              <a:srgbClr val="000000"/>
            </a:solidFill>
            <a:ln w="9525">
              <a:noFill/>
              <a:round/>
              <a:headEnd/>
              <a:tailEnd/>
            </a:ln>
          </p:spPr>
          <p:txBody>
            <a:bodyPr/>
            <a:lstStyle/>
            <a:p>
              <a:endParaRPr lang="cs-CZ"/>
            </a:p>
          </p:txBody>
        </p:sp>
        <p:sp>
          <p:nvSpPr>
            <p:cNvPr id="115973" name="Freeform 39"/>
            <p:cNvSpPr>
              <a:spLocks/>
            </p:cNvSpPr>
            <p:nvPr/>
          </p:nvSpPr>
          <p:spPr bwMode="auto">
            <a:xfrm>
              <a:off x="4482" y="3669"/>
              <a:ext cx="127" cy="297"/>
            </a:xfrm>
            <a:custGeom>
              <a:avLst/>
              <a:gdLst>
                <a:gd name="T0" fmla="*/ 16 w 508"/>
                <a:gd name="T1" fmla="*/ 0 h 1185"/>
                <a:gd name="T2" fmla="*/ 20 w 508"/>
                <a:gd name="T3" fmla="*/ 1 h 1185"/>
                <a:gd name="T4" fmla="*/ 22 w 508"/>
                <a:gd name="T5" fmla="*/ 4 h 1185"/>
                <a:gd name="T6" fmla="*/ 22 w 508"/>
                <a:gd name="T7" fmla="*/ 12 h 1185"/>
                <a:gd name="T8" fmla="*/ 21 w 508"/>
                <a:gd name="T9" fmla="*/ 20 h 1185"/>
                <a:gd name="T10" fmla="*/ 21 w 508"/>
                <a:gd name="T11" fmla="*/ 29 h 1185"/>
                <a:gd name="T12" fmla="*/ 25 w 508"/>
                <a:gd name="T13" fmla="*/ 40 h 1185"/>
                <a:gd name="T14" fmla="*/ 29 w 508"/>
                <a:gd name="T15" fmla="*/ 47 h 1185"/>
                <a:gd name="T16" fmla="*/ 30 w 508"/>
                <a:gd name="T17" fmla="*/ 54 h 1185"/>
                <a:gd name="T18" fmla="*/ 30 w 508"/>
                <a:gd name="T19" fmla="*/ 61 h 1185"/>
                <a:gd name="T20" fmla="*/ 30 w 508"/>
                <a:gd name="T21" fmla="*/ 64 h 1185"/>
                <a:gd name="T22" fmla="*/ 31 w 508"/>
                <a:gd name="T23" fmla="*/ 66 h 1185"/>
                <a:gd name="T24" fmla="*/ 32 w 508"/>
                <a:gd name="T25" fmla="*/ 69 h 1185"/>
                <a:gd name="T26" fmla="*/ 31 w 508"/>
                <a:gd name="T27" fmla="*/ 70 h 1185"/>
                <a:gd name="T28" fmla="*/ 27 w 508"/>
                <a:gd name="T29" fmla="*/ 69 h 1185"/>
                <a:gd name="T30" fmla="*/ 21 w 508"/>
                <a:gd name="T31" fmla="*/ 68 h 1185"/>
                <a:gd name="T32" fmla="*/ 14 w 508"/>
                <a:gd name="T33" fmla="*/ 70 h 1185"/>
                <a:gd name="T34" fmla="*/ 9 w 508"/>
                <a:gd name="T35" fmla="*/ 73 h 1185"/>
                <a:gd name="T36" fmla="*/ 6 w 508"/>
                <a:gd name="T37" fmla="*/ 74 h 1185"/>
                <a:gd name="T38" fmla="*/ 4 w 508"/>
                <a:gd name="T39" fmla="*/ 74 h 1185"/>
                <a:gd name="T40" fmla="*/ 0 w 508"/>
                <a:gd name="T41" fmla="*/ 69 h 1185"/>
                <a:gd name="T42" fmla="*/ 1 w 508"/>
                <a:gd name="T43" fmla="*/ 68 h 1185"/>
                <a:gd name="T44" fmla="*/ 8 w 508"/>
                <a:gd name="T45" fmla="*/ 66 h 1185"/>
                <a:gd name="T46" fmla="*/ 17 w 508"/>
                <a:gd name="T47" fmla="*/ 64 h 1185"/>
                <a:gd name="T48" fmla="*/ 23 w 508"/>
                <a:gd name="T49" fmla="*/ 64 h 1185"/>
                <a:gd name="T50" fmla="*/ 27 w 508"/>
                <a:gd name="T51" fmla="*/ 64 h 1185"/>
                <a:gd name="T52" fmla="*/ 27 w 508"/>
                <a:gd name="T53" fmla="*/ 61 h 1185"/>
                <a:gd name="T54" fmla="*/ 26 w 508"/>
                <a:gd name="T55" fmla="*/ 54 h 1185"/>
                <a:gd name="T56" fmla="*/ 23 w 508"/>
                <a:gd name="T57" fmla="*/ 47 h 1185"/>
                <a:gd name="T58" fmla="*/ 19 w 508"/>
                <a:gd name="T59" fmla="*/ 37 h 1185"/>
                <a:gd name="T60" fmla="*/ 15 w 508"/>
                <a:gd name="T61" fmla="*/ 29 h 1185"/>
                <a:gd name="T62" fmla="*/ 13 w 508"/>
                <a:gd name="T63" fmla="*/ 22 h 1185"/>
                <a:gd name="T64" fmla="*/ 13 w 508"/>
                <a:gd name="T65" fmla="*/ 13 h 1185"/>
                <a:gd name="T66" fmla="*/ 13 w 508"/>
                <a:gd name="T67" fmla="*/ 6 h 1185"/>
                <a:gd name="T68" fmla="*/ 15 w 508"/>
                <a:gd name="T69" fmla="*/ 2 h 1185"/>
                <a:gd name="T70" fmla="*/ 16 w 508"/>
                <a:gd name="T71" fmla="*/ 0 h 11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8"/>
                <a:gd name="T109" fmla="*/ 0 h 1185"/>
                <a:gd name="T110" fmla="*/ 508 w 508"/>
                <a:gd name="T111" fmla="*/ 1185 h 118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8" h="1185">
                  <a:moveTo>
                    <a:pt x="251" y="0"/>
                  </a:moveTo>
                  <a:lnTo>
                    <a:pt x="323" y="14"/>
                  </a:lnTo>
                  <a:lnTo>
                    <a:pt x="356" y="67"/>
                  </a:lnTo>
                  <a:lnTo>
                    <a:pt x="349" y="192"/>
                  </a:lnTo>
                  <a:lnTo>
                    <a:pt x="337" y="325"/>
                  </a:lnTo>
                  <a:lnTo>
                    <a:pt x="337" y="463"/>
                  </a:lnTo>
                  <a:lnTo>
                    <a:pt x="402" y="629"/>
                  </a:lnTo>
                  <a:lnTo>
                    <a:pt x="455" y="748"/>
                  </a:lnTo>
                  <a:lnTo>
                    <a:pt x="482" y="867"/>
                  </a:lnTo>
                  <a:lnTo>
                    <a:pt x="475" y="973"/>
                  </a:lnTo>
                  <a:lnTo>
                    <a:pt x="475" y="1012"/>
                  </a:lnTo>
                  <a:lnTo>
                    <a:pt x="501" y="1052"/>
                  </a:lnTo>
                  <a:lnTo>
                    <a:pt x="508" y="1092"/>
                  </a:lnTo>
                  <a:lnTo>
                    <a:pt x="489" y="1111"/>
                  </a:lnTo>
                  <a:lnTo>
                    <a:pt x="435" y="1099"/>
                  </a:lnTo>
                  <a:lnTo>
                    <a:pt x="337" y="1085"/>
                  </a:lnTo>
                  <a:lnTo>
                    <a:pt x="218" y="1111"/>
                  </a:lnTo>
                  <a:lnTo>
                    <a:pt x="138" y="1158"/>
                  </a:lnTo>
                  <a:lnTo>
                    <a:pt x="99" y="1185"/>
                  </a:lnTo>
                  <a:lnTo>
                    <a:pt x="59" y="1185"/>
                  </a:lnTo>
                  <a:lnTo>
                    <a:pt x="0" y="1099"/>
                  </a:lnTo>
                  <a:lnTo>
                    <a:pt x="7" y="1085"/>
                  </a:lnTo>
                  <a:lnTo>
                    <a:pt x="126" y="1045"/>
                  </a:lnTo>
                  <a:lnTo>
                    <a:pt x="264" y="1026"/>
                  </a:lnTo>
                  <a:lnTo>
                    <a:pt x="363" y="1019"/>
                  </a:lnTo>
                  <a:lnTo>
                    <a:pt x="422" y="1019"/>
                  </a:lnTo>
                  <a:lnTo>
                    <a:pt x="435" y="979"/>
                  </a:lnTo>
                  <a:lnTo>
                    <a:pt x="416" y="867"/>
                  </a:lnTo>
                  <a:lnTo>
                    <a:pt x="370" y="748"/>
                  </a:lnTo>
                  <a:lnTo>
                    <a:pt x="297" y="596"/>
                  </a:lnTo>
                  <a:lnTo>
                    <a:pt x="237" y="463"/>
                  </a:lnTo>
                  <a:lnTo>
                    <a:pt x="211" y="344"/>
                  </a:lnTo>
                  <a:lnTo>
                    <a:pt x="204" y="212"/>
                  </a:lnTo>
                  <a:lnTo>
                    <a:pt x="204" y="86"/>
                  </a:lnTo>
                  <a:lnTo>
                    <a:pt x="231" y="34"/>
                  </a:lnTo>
                  <a:lnTo>
                    <a:pt x="251" y="0"/>
                  </a:lnTo>
                  <a:close/>
                </a:path>
              </a:pathLst>
            </a:custGeom>
            <a:solidFill>
              <a:srgbClr val="000000"/>
            </a:solidFill>
            <a:ln w="9525">
              <a:noFill/>
              <a:round/>
              <a:headEnd/>
              <a:tailEnd/>
            </a:ln>
          </p:spPr>
          <p:txBody>
            <a:bodyPr/>
            <a:lstStyle/>
            <a:p>
              <a:endParaRPr lang="cs-CZ"/>
            </a:p>
          </p:txBody>
        </p:sp>
        <p:sp>
          <p:nvSpPr>
            <p:cNvPr id="115974" name="Freeform 40"/>
            <p:cNvSpPr>
              <a:spLocks/>
            </p:cNvSpPr>
            <p:nvPr/>
          </p:nvSpPr>
          <p:spPr bwMode="auto">
            <a:xfrm>
              <a:off x="4419" y="3678"/>
              <a:ext cx="106" cy="246"/>
            </a:xfrm>
            <a:custGeom>
              <a:avLst/>
              <a:gdLst>
                <a:gd name="T0" fmla="*/ 20 w 421"/>
                <a:gd name="T1" fmla="*/ 0 h 985"/>
                <a:gd name="T2" fmla="*/ 24 w 421"/>
                <a:gd name="T3" fmla="*/ 0 h 985"/>
                <a:gd name="T4" fmla="*/ 25 w 421"/>
                <a:gd name="T5" fmla="*/ 2 h 985"/>
                <a:gd name="T6" fmla="*/ 26 w 421"/>
                <a:gd name="T7" fmla="*/ 8 h 985"/>
                <a:gd name="T8" fmla="*/ 25 w 421"/>
                <a:gd name="T9" fmla="*/ 13 h 985"/>
                <a:gd name="T10" fmla="*/ 23 w 421"/>
                <a:gd name="T11" fmla="*/ 25 h 985"/>
                <a:gd name="T12" fmla="*/ 23 w 421"/>
                <a:gd name="T13" fmla="*/ 30 h 985"/>
                <a:gd name="T14" fmla="*/ 26 w 421"/>
                <a:gd name="T15" fmla="*/ 40 h 985"/>
                <a:gd name="T16" fmla="*/ 27 w 421"/>
                <a:gd name="T17" fmla="*/ 47 h 985"/>
                <a:gd name="T18" fmla="*/ 27 w 421"/>
                <a:gd name="T19" fmla="*/ 52 h 985"/>
                <a:gd name="T20" fmla="*/ 25 w 421"/>
                <a:gd name="T21" fmla="*/ 54 h 985"/>
                <a:gd name="T22" fmla="*/ 22 w 421"/>
                <a:gd name="T23" fmla="*/ 54 h 985"/>
                <a:gd name="T24" fmla="*/ 17 w 421"/>
                <a:gd name="T25" fmla="*/ 56 h 985"/>
                <a:gd name="T26" fmla="*/ 12 w 421"/>
                <a:gd name="T27" fmla="*/ 58 h 985"/>
                <a:gd name="T28" fmla="*/ 7 w 421"/>
                <a:gd name="T29" fmla="*/ 61 h 985"/>
                <a:gd name="T30" fmla="*/ 5 w 421"/>
                <a:gd name="T31" fmla="*/ 61 h 985"/>
                <a:gd name="T32" fmla="*/ 0 w 421"/>
                <a:gd name="T33" fmla="*/ 58 h 985"/>
                <a:gd name="T34" fmla="*/ 1 w 421"/>
                <a:gd name="T35" fmla="*/ 56 h 985"/>
                <a:gd name="T36" fmla="*/ 6 w 421"/>
                <a:gd name="T37" fmla="*/ 54 h 985"/>
                <a:gd name="T38" fmla="*/ 16 w 421"/>
                <a:gd name="T39" fmla="*/ 51 h 985"/>
                <a:gd name="T40" fmla="*/ 21 w 421"/>
                <a:gd name="T41" fmla="*/ 49 h 985"/>
                <a:gd name="T42" fmla="*/ 22 w 421"/>
                <a:gd name="T43" fmla="*/ 48 h 985"/>
                <a:gd name="T44" fmla="*/ 22 w 421"/>
                <a:gd name="T45" fmla="*/ 41 h 985"/>
                <a:gd name="T46" fmla="*/ 20 w 421"/>
                <a:gd name="T47" fmla="*/ 32 h 985"/>
                <a:gd name="T48" fmla="*/ 19 w 421"/>
                <a:gd name="T49" fmla="*/ 26 h 985"/>
                <a:gd name="T50" fmla="*/ 18 w 421"/>
                <a:gd name="T51" fmla="*/ 17 h 985"/>
                <a:gd name="T52" fmla="*/ 18 w 421"/>
                <a:gd name="T53" fmla="*/ 7 h 985"/>
                <a:gd name="T54" fmla="*/ 18 w 421"/>
                <a:gd name="T55" fmla="*/ 2 h 985"/>
                <a:gd name="T56" fmla="*/ 20 w 421"/>
                <a:gd name="T57" fmla="*/ 0 h 98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1"/>
                <a:gd name="T88" fmla="*/ 0 h 985"/>
                <a:gd name="T89" fmla="*/ 421 w 421"/>
                <a:gd name="T90" fmla="*/ 985 h 98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1" h="985">
                  <a:moveTo>
                    <a:pt x="316" y="0"/>
                  </a:moveTo>
                  <a:lnTo>
                    <a:pt x="375" y="0"/>
                  </a:lnTo>
                  <a:lnTo>
                    <a:pt x="395" y="40"/>
                  </a:lnTo>
                  <a:lnTo>
                    <a:pt x="408" y="126"/>
                  </a:lnTo>
                  <a:lnTo>
                    <a:pt x="395" y="218"/>
                  </a:lnTo>
                  <a:lnTo>
                    <a:pt x="362" y="403"/>
                  </a:lnTo>
                  <a:lnTo>
                    <a:pt x="368" y="482"/>
                  </a:lnTo>
                  <a:lnTo>
                    <a:pt x="408" y="641"/>
                  </a:lnTo>
                  <a:lnTo>
                    <a:pt x="421" y="754"/>
                  </a:lnTo>
                  <a:lnTo>
                    <a:pt x="421" y="840"/>
                  </a:lnTo>
                  <a:lnTo>
                    <a:pt x="402" y="859"/>
                  </a:lnTo>
                  <a:lnTo>
                    <a:pt x="342" y="873"/>
                  </a:lnTo>
                  <a:lnTo>
                    <a:pt x="263" y="892"/>
                  </a:lnTo>
                  <a:lnTo>
                    <a:pt x="184" y="932"/>
                  </a:lnTo>
                  <a:lnTo>
                    <a:pt x="105" y="985"/>
                  </a:lnTo>
                  <a:lnTo>
                    <a:pt x="72" y="985"/>
                  </a:lnTo>
                  <a:lnTo>
                    <a:pt x="0" y="926"/>
                  </a:lnTo>
                  <a:lnTo>
                    <a:pt x="6" y="899"/>
                  </a:lnTo>
                  <a:lnTo>
                    <a:pt x="98" y="859"/>
                  </a:lnTo>
                  <a:lnTo>
                    <a:pt x="257" y="819"/>
                  </a:lnTo>
                  <a:lnTo>
                    <a:pt x="329" y="793"/>
                  </a:lnTo>
                  <a:lnTo>
                    <a:pt x="342" y="767"/>
                  </a:lnTo>
                  <a:lnTo>
                    <a:pt x="342" y="655"/>
                  </a:lnTo>
                  <a:lnTo>
                    <a:pt x="316" y="510"/>
                  </a:lnTo>
                  <a:lnTo>
                    <a:pt x="302" y="417"/>
                  </a:lnTo>
                  <a:lnTo>
                    <a:pt x="290" y="271"/>
                  </a:lnTo>
                  <a:lnTo>
                    <a:pt x="283" y="112"/>
                  </a:lnTo>
                  <a:lnTo>
                    <a:pt x="290" y="40"/>
                  </a:lnTo>
                  <a:lnTo>
                    <a:pt x="316" y="0"/>
                  </a:lnTo>
                  <a:close/>
                </a:path>
              </a:pathLst>
            </a:custGeom>
            <a:solidFill>
              <a:srgbClr val="000000"/>
            </a:solidFill>
            <a:ln w="9525">
              <a:noFill/>
              <a:round/>
              <a:headEnd/>
              <a:tailEnd/>
            </a:ln>
          </p:spPr>
          <p:txBody>
            <a:bodyPr/>
            <a:lstStyle/>
            <a:p>
              <a:endParaRPr lang="cs-CZ"/>
            </a:p>
          </p:txBody>
        </p:sp>
        <p:sp>
          <p:nvSpPr>
            <p:cNvPr id="115975" name="Freeform 41"/>
            <p:cNvSpPr>
              <a:spLocks/>
            </p:cNvSpPr>
            <p:nvPr/>
          </p:nvSpPr>
          <p:spPr bwMode="auto">
            <a:xfrm>
              <a:off x="4416" y="3315"/>
              <a:ext cx="173" cy="220"/>
            </a:xfrm>
            <a:custGeom>
              <a:avLst/>
              <a:gdLst>
                <a:gd name="T0" fmla="*/ 23 w 692"/>
                <a:gd name="T1" fmla="*/ 55 h 879"/>
                <a:gd name="T2" fmla="*/ 25 w 692"/>
                <a:gd name="T3" fmla="*/ 53 h 879"/>
                <a:gd name="T4" fmla="*/ 24 w 692"/>
                <a:gd name="T5" fmla="*/ 49 h 879"/>
                <a:gd name="T6" fmla="*/ 23 w 692"/>
                <a:gd name="T7" fmla="*/ 44 h 879"/>
                <a:gd name="T8" fmla="*/ 17 w 692"/>
                <a:gd name="T9" fmla="*/ 38 h 879"/>
                <a:gd name="T10" fmla="*/ 10 w 692"/>
                <a:gd name="T11" fmla="*/ 33 h 879"/>
                <a:gd name="T12" fmla="*/ 7 w 692"/>
                <a:gd name="T13" fmla="*/ 27 h 879"/>
                <a:gd name="T14" fmla="*/ 6 w 692"/>
                <a:gd name="T15" fmla="*/ 18 h 879"/>
                <a:gd name="T16" fmla="*/ 13 w 692"/>
                <a:gd name="T17" fmla="*/ 15 h 879"/>
                <a:gd name="T18" fmla="*/ 24 w 692"/>
                <a:gd name="T19" fmla="*/ 14 h 879"/>
                <a:gd name="T20" fmla="*/ 29 w 692"/>
                <a:gd name="T21" fmla="*/ 15 h 879"/>
                <a:gd name="T22" fmla="*/ 30 w 692"/>
                <a:gd name="T23" fmla="*/ 16 h 879"/>
                <a:gd name="T24" fmla="*/ 32 w 692"/>
                <a:gd name="T25" fmla="*/ 14 h 879"/>
                <a:gd name="T26" fmla="*/ 31 w 692"/>
                <a:gd name="T27" fmla="*/ 12 h 879"/>
                <a:gd name="T28" fmla="*/ 33 w 692"/>
                <a:gd name="T29" fmla="*/ 8 h 879"/>
                <a:gd name="T30" fmla="*/ 36 w 692"/>
                <a:gd name="T31" fmla="*/ 5 h 879"/>
                <a:gd name="T32" fmla="*/ 38 w 692"/>
                <a:gd name="T33" fmla="*/ 4 h 879"/>
                <a:gd name="T34" fmla="*/ 42 w 692"/>
                <a:gd name="T35" fmla="*/ 6 h 879"/>
                <a:gd name="T36" fmla="*/ 43 w 692"/>
                <a:gd name="T37" fmla="*/ 4 h 879"/>
                <a:gd name="T38" fmla="*/ 41 w 692"/>
                <a:gd name="T39" fmla="*/ 0 h 879"/>
                <a:gd name="T40" fmla="*/ 37 w 692"/>
                <a:gd name="T41" fmla="*/ 0 h 879"/>
                <a:gd name="T42" fmla="*/ 32 w 692"/>
                <a:gd name="T43" fmla="*/ 2 h 879"/>
                <a:gd name="T44" fmla="*/ 29 w 692"/>
                <a:gd name="T45" fmla="*/ 8 h 879"/>
                <a:gd name="T46" fmla="*/ 25 w 692"/>
                <a:gd name="T47" fmla="*/ 10 h 879"/>
                <a:gd name="T48" fmla="*/ 20 w 692"/>
                <a:gd name="T49" fmla="*/ 11 h 879"/>
                <a:gd name="T50" fmla="*/ 10 w 692"/>
                <a:gd name="T51" fmla="*/ 12 h 879"/>
                <a:gd name="T52" fmla="*/ 1 w 692"/>
                <a:gd name="T53" fmla="*/ 15 h 879"/>
                <a:gd name="T54" fmla="*/ 0 w 692"/>
                <a:gd name="T55" fmla="*/ 17 h 879"/>
                <a:gd name="T56" fmla="*/ 1 w 692"/>
                <a:gd name="T57" fmla="*/ 23 h 879"/>
                <a:gd name="T58" fmla="*/ 4 w 692"/>
                <a:gd name="T59" fmla="*/ 32 h 879"/>
                <a:gd name="T60" fmla="*/ 8 w 692"/>
                <a:gd name="T61" fmla="*/ 40 h 879"/>
                <a:gd name="T62" fmla="*/ 12 w 692"/>
                <a:gd name="T63" fmla="*/ 46 h 879"/>
                <a:gd name="T64" fmla="*/ 15 w 692"/>
                <a:gd name="T65" fmla="*/ 51 h 879"/>
                <a:gd name="T66" fmla="*/ 19 w 692"/>
                <a:gd name="T67" fmla="*/ 54 h 879"/>
                <a:gd name="T68" fmla="*/ 23 w 692"/>
                <a:gd name="T69" fmla="*/ 55 h 8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92"/>
                <a:gd name="T106" fmla="*/ 0 h 879"/>
                <a:gd name="T107" fmla="*/ 692 w 692"/>
                <a:gd name="T108" fmla="*/ 879 h 8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92" h="879">
                  <a:moveTo>
                    <a:pt x="368" y="879"/>
                  </a:moveTo>
                  <a:lnTo>
                    <a:pt x="401" y="839"/>
                  </a:lnTo>
                  <a:lnTo>
                    <a:pt x="389" y="780"/>
                  </a:lnTo>
                  <a:lnTo>
                    <a:pt x="363" y="701"/>
                  </a:lnTo>
                  <a:lnTo>
                    <a:pt x="263" y="608"/>
                  </a:lnTo>
                  <a:lnTo>
                    <a:pt x="164" y="523"/>
                  </a:lnTo>
                  <a:lnTo>
                    <a:pt x="118" y="429"/>
                  </a:lnTo>
                  <a:lnTo>
                    <a:pt x="99" y="284"/>
                  </a:lnTo>
                  <a:lnTo>
                    <a:pt x="211" y="244"/>
                  </a:lnTo>
                  <a:lnTo>
                    <a:pt x="389" y="225"/>
                  </a:lnTo>
                  <a:lnTo>
                    <a:pt x="461" y="232"/>
                  </a:lnTo>
                  <a:lnTo>
                    <a:pt x="481" y="251"/>
                  </a:lnTo>
                  <a:lnTo>
                    <a:pt x="513" y="218"/>
                  </a:lnTo>
                  <a:lnTo>
                    <a:pt x="501" y="185"/>
                  </a:lnTo>
                  <a:lnTo>
                    <a:pt x="520" y="126"/>
                  </a:lnTo>
                  <a:lnTo>
                    <a:pt x="573" y="73"/>
                  </a:lnTo>
                  <a:lnTo>
                    <a:pt x="613" y="59"/>
                  </a:lnTo>
                  <a:lnTo>
                    <a:pt x="665" y="92"/>
                  </a:lnTo>
                  <a:lnTo>
                    <a:pt x="692" y="59"/>
                  </a:lnTo>
                  <a:lnTo>
                    <a:pt x="646" y="0"/>
                  </a:lnTo>
                  <a:lnTo>
                    <a:pt x="586" y="0"/>
                  </a:lnTo>
                  <a:lnTo>
                    <a:pt x="513" y="33"/>
                  </a:lnTo>
                  <a:lnTo>
                    <a:pt x="468" y="120"/>
                  </a:lnTo>
                  <a:lnTo>
                    <a:pt x="408" y="159"/>
                  </a:lnTo>
                  <a:lnTo>
                    <a:pt x="316" y="172"/>
                  </a:lnTo>
                  <a:lnTo>
                    <a:pt x="151" y="192"/>
                  </a:lnTo>
                  <a:lnTo>
                    <a:pt x="19" y="232"/>
                  </a:lnTo>
                  <a:lnTo>
                    <a:pt x="0" y="265"/>
                  </a:lnTo>
                  <a:lnTo>
                    <a:pt x="12" y="370"/>
                  </a:lnTo>
                  <a:lnTo>
                    <a:pt x="59" y="516"/>
                  </a:lnTo>
                  <a:lnTo>
                    <a:pt x="125" y="635"/>
                  </a:lnTo>
                  <a:lnTo>
                    <a:pt x="190" y="740"/>
                  </a:lnTo>
                  <a:lnTo>
                    <a:pt x="250" y="813"/>
                  </a:lnTo>
                  <a:lnTo>
                    <a:pt x="309" y="865"/>
                  </a:lnTo>
                  <a:lnTo>
                    <a:pt x="368" y="879"/>
                  </a:lnTo>
                  <a:close/>
                </a:path>
              </a:pathLst>
            </a:custGeom>
            <a:solidFill>
              <a:srgbClr val="000000"/>
            </a:solidFill>
            <a:ln w="9525">
              <a:noFill/>
              <a:round/>
              <a:headEnd/>
              <a:tailEnd/>
            </a:ln>
          </p:spPr>
          <p:txBody>
            <a:bodyPr/>
            <a:lstStyle/>
            <a:p>
              <a:endParaRPr lang="cs-CZ"/>
            </a:p>
          </p:txBody>
        </p:sp>
      </p:grpSp>
      <p:grpSp>
        <p:nvGrpSpPr>
          <p:cNvPr id="10" name="Group 42"/>
          <p:cNvGrpSpPr>
            <a:grpSpLocks/>
          </p:cNvGrpSpPr>
          <p:nvPr/>
        </p:nvGrpSpPr>
        <p:grpSpPr bwMode="auto">
          <a:xfrm>
            <a:off x="3429000" y="1439863"/>
            <a:ext cx="457200" cy="1066800"/>
            <a:chOff x="2880" y="2160"/>
            <a:chExt cx="528" cy="1056"/>
          </a:xfrm>
        </p:grpSpPr>
        <p:grpSp>
          <p:nvGrpSpPr>
            <p:cNvPr id="11" name="Group 43"/>
            <p:cNvGrpSpPr>
              <a:grpSpLocks/>
            </p:cNvGrpSpPr>
            <p:nvPr/>
          </p:nvGrpSpPr>
          <p:grpSpPr bwMode="auto">
            <a:xfrm>
              <a:off x="2880" y="2544"/>
              <a:ext cx="528" cy="672"/>
              <a:chOff x="2009" y="1522"/>
              <a:chExt cx="369" cy="440"/>
            </a:xfrm>
          </p:grpSpPr>
          <p:grpSp>
            <p:nvGrpSpPr>
              <p:cNvPr id="12" name="Group 44"/>
              <p:cNvGrpSpPr>
                <a:grpSpLocks/>
              </p:cNvGrpSpPr>
              <p:nvPr/>
            </p:nvGrpSpPr>
            <p:grpSpPr bwMode="auto">
              <a:xfrm>
                <a:off x="2012" y="1522"/>
                <a:ext cx="366" cy="440"/>
                <a:chOff x="2012" y="1522"/>
                <a:chExt cx="366" cy="440"/>
              </a:xfrm>
            </p:grpSpPr>
            <p:grpSp>
              <p:nvGrpSpPr>
                <p:cNvPr id="13" name="Group 45"/>
                <p:cNvGrpSpPr>
                  <a:grpSpLocks/>
                </p:cNvGrpSpPr>
                <p:nvPr/>
              </p:nvGrpSpPr>
              <p:grpSpPr bwMode="auto">
                <a:xfrm>
                  <a:off x="2025" y="1624"/>
                  <a:ext cx="353" cy="338"/>
                  <a:chOff x="2025" y="1624"/>
                  <a:chExt cx="353" cy="338"/>
                </a:xfrm>
              </p:grpSpPr>
              <p:grpSp>
                <p:nvGrpSpPr>
                  <p:cNvPr id="14" name="Group 46"/>
                  <p:cNvGrpSpPr>
                    <a:grpSpLocks/>
                  </p:cNvGrpSpPr>
                  <p:nvPr/>
                </p:nvGrpSpPr>
                <p:grpSpPr bwMode="auto">
                  <a:xfrm>
                    <a:off x="2025" y="1624"/>
                    <a:ext cx="285" cy="72"/>
                    <a:chOff x="2025" y="1624"/>
                    <a:chExt cx="285" cy="72"/>
                  </a:xfrm>
                </p:grpSpPr>
                <p:grpSp>
                  <p:nvGrpSpPr>
                    <p:cNvPr id="15" name="Group 47"/>
                    <p:cNvGrpSpPr>
                      <a:grpSpLocks/>
                    </p:cNvGrpSpPr>
                    <p:nvPr/>
                  </p:nvGrpSpPr>
                  <p:grpSpPr bwMode="auto">
                    <a:xfrm>
                      <a:off x="2248" y="1634"/>
                      <a:ext cx="62" cy="62"/>
                      <a:chOff x="2248" y="1634"/>
                      <a:chExt cx="62" cy="62"/>
                    </a:xfrm>
                  </p:grpSpPr>
                  <p:grpSp>
                    <p:nvGrpSpPr>
                      <p:cNvPr id="16" name="Group 48"/>
                      <p:cNvGrpSpPr>
                        <a:grpSpLocks/>
                      </p:cNvGrpSpPr>
                      <p:nvPr/>
                    </p:nvGrpSpPr>
                    <p:grpSpPr bwMode="auto">
                      <a:xfrm>
                        <a:off x="2248" y="1634"/>
                        <a:ext cx="44" cy="39"/>
                        <a:chOff x="2248" y="1634"/>
                        <a:chExt cx="44" cy="39"/>
                      </a:xfrm>
                    </p:grpSpPr>
                    <p:sp>
                      <p:nvSpPr>
                        <p:cNvPr id="115967" name="Freeform 49"/>
                        <p:cNvSpPr>
                          <a:spLocks/>
                        </p:cNvSpPr>
                        <p:nvPr/>
                      </p:nvSpPr>
                      <p:spPr bwMode="auto">
                        <a:xfrm>
                          <a:off x="2248" y="1637"/>
                          <a:ext cx="40" cy="32"/>
                        </a:xfrm>
                        <a:custGeom>
                          <a:avLst/>
                          <a:gdLst>
                            <a:gd name="T0" fmla="*/ 0 w 198"/>
                            <a:gd name="T1" fmla="*/ 6 h 161"/>
                            <a:gd name="T2" fmla="*/ 1 w 198"/>
                            <a:gd name="T3" fmla="*/ 5 h 161"/>
                            <a:gd name="T4" fmla="*/ 1 w 198"/>
                            <a:gd name="T5" fmla="*/ 4 h 161"/>
                            <a:gd name="T6" fmla="*/ 2 w 198"/>
                            <a:gd name="T7" fmla="*/ 3 h 161"/>
                            <a:gd name="T8" fmla="*/ 3 w 198"/>
                            <a:gd name="T9" fmla="*/ 2 h 161"/>
                            <a:gd name="T10" fmla="*/ 4 w 198"/>
                            <a:gd name="T11" fmla="*/ 1 h 161"/>
                            <a:gd name="T12" fmla="*/ 5 w 198"/>
                            <a:gd name="T13" fmla="*/ 1 h 161"/>
                            <a:gd name="T14" fmla="*/ 6 w 198"/>
                            <a:gd name="T15" fmla="*/ 0 h 161"/>
                            <a:gd name="T16" fmla="*/ 7 w 198"/>
                            <a:gd name="T17" fmla="*/ 0 h 161"/>
                            <a:gd name="T18" fmla="*/ 8 w 198"/>
                            <a:gd name="T19" fmla="*/ 0 h 1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8"/>
                            <a:gd name="T31" fmla="*/ 0 h 161"/>
                            <a:gd name="T32" fmla="*/ 198 w 198"/>
                            <a:gd name="T33" fmla="*/ 161 h 1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8" h="161">
                              <a:moveTo>
                                <a:pt x="0" y="161"/>
                              </a:moveTo>
                              <a:lnTo>
                                <a:pt x="18" y="132"/>
                              </a:lnTo>
                              <a:lnTo>
                                <a:pt x="37" y="108"/>
                              </a:lnTo>
                              <a:lnTo>
                                <a:pt x="58" y="81"/>
                              </a:lnTo>
                              <a:lnTo>
                                <a:pt x="82" y="57"/>
                              </a:lnTo>
                              <a:lnTo>
                                <a:pt x="107" y="37"/>
                              </a:lnTo>
                              <a:lnTo>
                                <a:pt x="131" y="23"/>
                              </a:lnTo>
                              <a:lnTo>
                                <a:pt x="150" y="12"/>
                              </a:lnTo>
                              <a:lnTo>
                                <a:pt x="170" y="6"/>
                              </a:lnTo>
                              <a:lnTo>
                                <a:pt x="198" y="0"/>
                              </a:lnTo>
                            </a:path>
                          </a:pathLst>
                        </a:custGeom>
                        <a:noFill/>
                        <a:ln w="25400">
                          <a:solidFill>
                            <a:srgbClr val="600060"/>
                          </a:solidFill>
                          <a:round/>
                          <a:headEnd/>
                          <a:tailEnd/>
                        </a:ln>
                      </p:spPr>
                      <p:txBody>
                        <a:bodyPr/>
                        <a:lstStyle/>
                        <a:p>
                          <a:endParaRPr lang="cs-CZ"/>
                        </a:p>
                      </p:txBody>
                    </p:sp>
                    <p:sp>
                      <p:nvSpPr>
                        <p:cNvPr id="115968" name="Freeform 50"/>
                        <p:cNvSpPr>
                          <a:spLocks/>
                        </p:cNvSpPr>
                        <p:nvPr/>
                      </p:nvSpPr>
                      <p:spPr bwMode="auto">
                        <a:xfrm>
                          <a:off x="2253" y="1641"/>
                          <a:ext cx="39" cy="32"/>
                        </a:xfrm>
                        <a:custGeom>
                          <a:avLst/>
                          <a:gdLst>
                            <a:gd name="T0" fmla="*/ 0 w 195"/>
                            <a:gd name="T1" fmla="*/ 6 h 160"/>
                            <a:gd name="T2" fmla="*/ 1 w 195"/>
                            <a:gd name="T3" fmla="*/ 5 h 160"/>
                            <a:gd name="T4" fmla="*/ 1 w 195"/>
                            <a:gd name="T5" fmla="*/ 4 h 160"/>
                            <a:gd name="T6" fmla="*/ 2 w 195"/>
                            <a:gd name="T7" fmla="*/ 3 h 160"/>
                            <a:gd name="T8" fmla="*/ 3 w 195"/>
                            <a:gd name="T9" fmla="*/ 2 h 160"/>
                            <a:gd name="T10" fmla="*/ 4 w 195"/>
                            <a:gd name="T11" fmla="*/ 1 h 160"/>
                            <a:gd name="T12" fmla="*/ 5 w 195"/>
                            <a:gd name="T13" fmla="*/ 1 h 160"/>
                            <a:gd name="T14" fmla="*/ 6 w 195"/>
                            <a:gd name="T15" fmla="*/ 0 h 160"/>
                            <a:gd name="T16" fmla="*/ 7 w 195"/>
                            <a:gd name="T17" fmla="*/ 0 h 160"/>
                            <a:gd name="T18" fmla="*/ 8 w 195"/>
                            <a:gd name="T19" fmla="*/ 0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5"/>
                            <a:gd name="T31" fmla="*/ 0 h 160"/>
                            <a:gd name="T32" fmla="*/ 195 w 195"/>
                            <a:gd name="T33" fmla="*/ 160 h 1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5" h="160">
                              <a:moveTo>
                                <a:pt x="0" y="160"/>
                              </a:moveTo>
                              <a:lnTo>
                                <a:pt x="19" y="131"/>
                              </a:lnTo>
                              <a:lnTo>
                                <a:pt x="37" y="106"/>
                              </a:lnTo>
                              <a:lnTo>
                                <a:pt x="59" y="80"/>
                              </a:lnTo>
                              <a:lnTo>
                                <a:pt x="82" y="55"/>
                              </a:lnTo>
                              <a:lnTo>
                                <a:pt x="108" y="35"/>
                              </a:lnTo>
                              <a:lnTo>
                                <a:pt x="131" y="21"/>
                              </a:lnTo>
                              <a:lnTo>
                                <a:pt x="156" y="11"/>
                              </a:lnTo>
                              <a:lnTo>
                                <a:pt x="177" y="3"/>
                              </a:lnTo>
                              <a:lnTo>
                                <a:pt x="195" y="0"/>
                              </a:lnTo>
                            </a:path>
                          </a:pathLst>
                        </a:custGeom>
                        <a:noFill/>
                        <a:ln w="11113">
                          <a:solidFill>
                            <a:srgbClr val="400040"/>
                          </a:solidFill>
                          <a:round/>
                          <a:headEnd/>
                          <a:tailEnd/>
                        </a:ln>
                      </p:spPr>
                      <p:txBody>
                        <a:bodyPr/>
                        <a:lstStyle/>
                        <a:p>
                          <a:endParaRPr lang="cs-CZ"/>
                        </a:p>
                      </p:txBody>
                    </p:sp>
                    <p:sp>
                      <p:nvSpPr>
                        <p:cNvPr id="115969" name="Freeform 51"/>
                        <p:cNvSpPr>
                          <a:spLocks/>
                        </p:cNvSpPr>
                        <p:nvPr/>
                      </p:nvSpPr>
                      <p:spPr bwMode="auto">
                        <a:xfrm>
                          <a:off x="2248" y="1634"/>
                          <a:ext cx="39" cy="32"/>
                        </a:xfrm>
                        <a:custGeom>
                          <a:avLst/>
                          <a:gdLst>
                            <a:gd name="T0" fmla="*/ 0 w 194"/>
                            <a:gd name="T1" fmla="*/ 6 h 160"/>
                            <a:gd name="T2" fmla="*/ 1 w 194"/>
                            <a:gd name="T3" fmla="*/ 5 h 160"/>
                            <a:gd name="T4" fmla="*/ 1 w 194"/>
                            <a:gd name="T5" fmla="*/ 4 h 160"/>
                            <a:gd name="T6" fmla="*/ 2 w 194"/>
                            <a:gd name="T7" fmla="*/ 3 h 160"/>
                            <a:gd name="T8" fmla="*/ 3 w 194"/>
                            <a:gd name="T9" fmla="*/ 2 h 160"/>
                            <a:gd name="T10" fmla="*/ 4 w 194"/>
                            <a:gd name="T11" fmla="*/ 1 h 160"/>
                            <a:gd name="T12" fmla="*/ 5 w 194"/>
                            <a:gd name="T13" fmla="*/ 1 h 160"/>
                            <a:gd name="T14" fmla="*/ 6 w 194"/>
                            <a:gd name="T15" fmla="*/ 0 h 160"/>
                            <a:gd name="T16" fmla="*/ 7 w 194"/>
                            <a:gd name="T17" fmla="*/ 0 h 160"/>
                            <a:gd name="T18" fmla="*/ 8 w 194"/>
                            <a:gd name="T19" fmla="*/ 0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4"/>
                            <a:gd name="T31" fmla="*/ 0 h 160"/>
                            <a:gd name="T32" fmla="*/ 194 w 194"/>
                            <a:gd name="T33" fmla="*/ 160 h 1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4" h="160">
                              <a:moveTo>
                                <a:pt x="0" y="160"/>
                              </a:moveTo>
                              <a:lnTo>
                                <a:pt x="18" y="131"/>
                              </a:lnTo>
                              <a:lnTo>
                                <a:pt x="37" y="106"/>
                              </a:lnTo>
                              <a:lnTo>
                                <a:pt x="58" y="80"/>
                              </a:lnTo>
                              <a:lnTo>
                                <a:pt x="82" y="55"/>
                              </a:lnTo>
                              <a:lnTo>
                                <a:pt x="107" y="36"/>
                              </a:lnTo>
                              <a:lnTo>
                                <a:pt x="131" y="21"/>
                              </a:lnTo>
                              <a:lnTo>
                                <a:pt x="155" y="11"/>
                              </a:lnTo>
                              <a:lnTo>
                                <a:pt x="178" y="3"/>
                              </a:lnTo>
                              <a:lnTo>
                                <a:pt x="194" y="0"/>
                              </a:lnTo>
                            </a:path>
                          </a:pathLst>
                        </a:custGeom>
                        <a:noFill/>
                        <a:ln w="4763">
                          <a:solidFill>
                            <a:srgbClr val="A000A0"/>
                          </a:solidFill>
                          <a:round/>
                          <a:headEnd/>
                          <a:tailEnd/>
                        </a:ln>
                      </p:spPr>
                      <p:txBody>
                        <a:bodyPr/>
                        <a:lstStyle/>
                        <a:p>
                          <a:endParaRPr lang="cs-CZ"/>
                        </a:p>
                      </p:txBody>
                    </p:sp>
                  </p:grpSp>
                  <p:grpSp>
                    <p:nvGrpSpPr>
                      <p:cNvPr id="17" name="Group 52"/>
                      <p:cNvGrpSpPr>
                        <a:grpSpLocks/>
                      </p:cNvGrpSpPr>
                      <p:nvPr/>
                    </p:nvGrpSpPr>
                    <p:grpSpPr bwMode="auto">
                      <a:xfrm>
                        <a:off x="2265" y="1658"/>
                        <a:ext cx="45" cy="38"/>
                        <a:chOff x="2265" y="1658"/>
                        <a:chExt cx="45" cy="38"/>
                      </a:xfrm>
                    </p:grpSpPr>
                    <p:sp>
                      <p:nvSpPr>
                        <p:cNvPr id="115964" name="Freeform 53"/>
                        <p:cNvSpPr>
                          <a:spLocks/>
                        </p:cNvSpPr>
                        <p:nvPr/>
                      </p:nvSpPr>
                      <p:spPr bwMode="auto">
                        <a:xfrm>
                          <a:off x="2265" y="1660"/>
                          <a:ext cx="40" cy="32"/>
                        </a:xfrm>
                        <a:custGeom>
                          <a:avLst/>
                          <a:gdLst>
                            <a:gd name="T0" fmla="*/ 0 w 198"/>
                            <a:gd name="T1" fmla="*/ 6 h 160"/>
                            <a:gd name="T2" fmla="*/ 1 w 198"/>
                            <a:gd name="T3" fmla="*/ 5 h 160"/>
                            <a:gd name="T4" fmla="*/ 1 w 198"/>
                            <a:gd name="T5" fmla="*/ 4 h 160"/>
                            <a:gd name="T6" fmla="*/ 2 w 198"/>
                            <a:gd name="T7" fmla="*/ 3 h 160"/>
                            <a:gd name="T8" fmla="*/ 3 w 198"/>
                            <a:gd name="T9" fmla="*/ 2 h 160"/>
                            <a:gd name="T10" fmla="*/ 4 w 198"/>
                            <a:gd name="T11" fmla="*/ 1 h 160"/>
                            <a:gd name="T12" fmla="*/ 5 w 198"/>
                            <a:gd name="T13" fmla="*/ 1 h 160"/>
                            <a:gd name="T14" fmla="*/ 6 w 198"/>
                            <a:gd name="T15" fmla="*/ 0 h 160"/>
                            <a:gd name="T16" fmla="*/ 7 w 198"/>
                            <a:gd name="T17" fmla="*/ 0 h 160"/>
                            <a:gd name="T18" fmla="*/ 8 w 198"/>
                            <a:gd name="T19" fmla="*/ 0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8"/>
                            <a:gd name="T31" fmla="*/ 0 h 160"/>
                            <a:gd name="T32" fmla="*/ 198 w 198"/>
                            <a:gd name="T33" fmla="*/ 160 h 1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8" h="160">
                              <a:moveTo>
                                <a:pt x="0" y="160"/>
                              </a:moveTo>
                              <a:lnTo>
                                <a:pt x="18" y="131"/>
                              </a:lnTo>
                              <a:lnTo>
                                <a:pt x="37" y="107"/>
                              </a:lnTo>
                              <a:lnTo>
                                <a:pt x="58" y="81"/>
                              </a:lnTo>
                              <a:lnTo>
                                <a:pt x="82" y="56"/>
                              </a:lnTo>
                              <a:lnTo>
                                <a:pt x="106" y="37"/>
                              </a:lnTo>
                              <a:lnTo>
                                <a:pt x="130" y="23"/>
                              </a:lnTo>
                              <a:lnTo>
                                <a:pt x="149" y="12"/>
                              </a:lnTo>
                              <a:lnTo>
                                <a:pt x="168" y="6"/>
                              </a:lnTo>
                              <a:lnTo>
                                <a:pt x="198" y="0"/>
                              </a:lnTo>
                            </a:path>
                          </a:pathLst>
                        </a:custGeom>
                        <a:noFill/>
                        <a:ln w="25400">
                          <a:solidFill>
                            <a:srgbClr val="600060"/>
                          </a:solidFill>
                          <a:round/>
                          <a:headEnd/>
                          <a:tailEnd/>
                        </a:ln>
                      </p:spPr>
                      <p:txBody>
                        <a:bodyPr/>
                        <a:lstStyle/>
                        <a:p>
                          <a:endParaRPr lang="cs-CZ"/>
                        </a:p>
                      </p:txBody>
                    </p:sp>
                    <p:sp>
                      <p:nvSpPr>
                        <p:cNvPr id="115965" name="Freeform 54"/>
                        <p:cNvSpPr>
                          <a:spLocks/>
                        </p:cNvSpPr>
                        <p:nvPr/>
                      </p:nvSpPr>
                      <p:spPr bwMode="auto">
                        <a:xfrm>
                          <a:off x="2271" y="1664"/>
                          <a:ext cx="39" cy="32"/>
                        </a:xfrm>
                        <a:custGeom>
                          <a:avLst/>
                          <a:gdLst>
                            <a:gd name="T0" fmla="*/ 0 w 195"/>
                            <a:gd name="T1" fmla="*/ 6 h 159"/>
                            <a:gd name="T2" fmla="*/ 1 w 195"/>
                            <a:gd name="T3" fmla="*/ 5 h 159"/>
                            <a:gd name="T4" fmla="*/ 1 w 195"/>
                            <a:gd name="T5" fmla="*/ 4 h 159"/>
                            <a:gd name="T6" fmla="*/ 2 w 195"/>
                            <a:gd name="T7" fmla="*/ 3 h 159"/>
                            <a:gd name="T8" fmla="*/ 3 w 195"/>
                            <a:gd name="T9" fmla="*/ 2 h 159"/>
                            <a:gd name="T10" fmla="*/ 4 w 195"/>
                            <a:gd name="T11" fmla="*/ 1 h 159"/>
                            <a:gd name="T12" fmla="*/ 5 w 195"/>
                            <a:gd name="T13" fmla="*/ 1 h 159"/>
                            <a:gd name="T14" fmla="*/ 6 w 195"/>
                            <a:gd name="T15" fmla="*/ 0 h 159"/>
                            <a:gd name="T16" fmla="*/ 7 w 195"/>
                            <a:gd name="T17" fmla="*/ 0 h 159"/>
                            <a:gd name="T18" fmla="*/ 8 w 195"/>
                            <a:gd name="T19" fmla="*/ 0 h 1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5"/>
                            <a:gd name="T31" fmla="*/ 0 h 159"/>
                            <a:gd name="T32" fmla="*/ 195 w 195"/>
                            <a:gd name="T33" fmla="*/ 159 h 1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5" h="159">
                              <a:moveTo>
                                <a:pt x="0" y="159"/>
                              </a:moveTo>
                              <a:lnTo>
                                <a:pt x="19" y="131"/>
                              </a:lnTo>
                              <a:lnTo>
                                <a:pt x="37" y="106"/>
                              </a:lnTo>
                              <a:lnTo>
                                <a:pt x="59" y="79"/>
                              </a:lnTo>
                              <a:lnTo>
                                <a:pt x="81" y="56"/>
                              </a:lnTo>
                              <a:lnTo>
                                <a:pt x="107" y="36"/>
                              </a:lnTo>
                              <a:lnTo>
                                <a:pt x="130" y="22"/>
                              </a:lnTo>
                              <a:lnTo>
                                <a:pt x="155" y="12"/>
                              </a:lnTo>
                              <a:lnTo>
                                <a:pt x="177" y="4"/>
                              </a:lnTo>
                              <a:lnTo>
                                <a:pt x="195" y="0"/>
                              </a:lnTo>
                            </a:path>
                          </a:pathLst>
                        </a:custGeom>
                        <a:noFill/>
                        <a:ln w="11113">
                          <a:solidFill>
                            <a:srgbClr val="400040"/>
                          </a:solidFill>
                          <a:round/>
                          <a:headEnd/>
                          <a:tailEnd/>
                        </a:ln>
                      </p:spPr>
                      <p:txBody>
                        <a:bodyPr/>
                        <a:lstStyle/>
                        <a:p>
                          <a:endParaRPr lang="cs-CZ"/>
                        </a:p>
                      </p:txBody>
                    </p:sp>
                    <p:sp>
                      <p:nvSpPr>
                        <p:cNvPr id="115966" name="Freeform 55"/>
                        <p:cNvSpPr>
                          <a:spLocks/>
                        </p:cNvSpPr>
                        <p:nvPr/>
                      </p:nvSpPr>
                      <p:spPr bwMode="auto">
                        <a:xfrm>
                          <a:off x="2265" y="1658"/>
                          <a:ext cx="39" cy="31"/>
                        </a:xfrm>
                        <a:custGeom>
                          <a:avLst/>
                          <a:gdLst>
                            <a:gd name="T0" fmla="*/ 0 w 194"/>
                            <a:gd name="T1" fmla="*/ 6 h 159"/>
                            <a:gd name="T2" fmla="*/ 1 w 194"/>
                            <a:gd name="T3" fmla="*/ 5 h 159"/>
                            <a:gd name="T4" fmla="*/ 1 w 194"/>
                            <a:gd name="T5" fmla="*/ 4 h 159"/>
                            <a:gd name="T6" fmla="*/ 2 w 194"/>
                            <a:gd name="T7" fmla="*/ 3 h 159"/>
                            <a:gd name="T8" fmla="*/ 3 w 194"/>
                            <a:gd name="T9" fmla="*/ 2 h 159"/>
                            <a:gd name="T10" fmla="*/ 4 w 194"/>
                            <a:gd name="T11" fmla="*/ 1 h 159"/>
                            <a:gd name="T12" fmla="*/ 5 w 194"/>
                            <a:gd name="T13" fmla="*/ 1 h 159"/>
                            <a:gd name="T14" fmla="*/ 6 w 194"/>
                            <a:gd name="T15" fmla="*/ 0 h 159"/>
                            <a:gd name="T16" fmla="*/ 7 w 194"/>
                            <a:gd name="T17" fmla="*/ 0 h 159"/>
                            <a:gd name="T18" fmla="*/ 8 w 194"/>
                            <a:gd name="T19" fmla="*/ 0 h 1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4"/>
                            <a:gd name="T31" fmla="*/ 0 h 159"/>
                            <a:gd name="T32" fmla="*/ 194 w 194"/>
                            <a:gd name="T33" fmla="*/ 159 h 1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4" h="159">
                              <a:moveTo>
                                <a:pt x="0" y="159"/>
                              </a:moveTo>
                              <a:lnTo>
                                <a:pt x="18" y="130"/>
                              </a:lnTo>
                              <a:lnTo>
                                <a:pt x="37" y="106"/>
                              </a:lnTo>
                              <a:lnTo>
                                <a:pt x="58" y="80"/>
                              </a:lnTo>
                              <a:lnTo>
                                <a:pt x="82" y="55"/>
                              </a:lnTo>
                              <a:lnTo>
                                <a:pt x="106" y="36"/>
                              </a:lnTo>
                              <a:lnTo>
                                <a:pt x="130" y="21"/>
                              </a:lnTo>
                              <a:lnTo>
                                <a:pt x="154" y="11"/>
                              </a:lnTo>
                              <a:lnTo>
                                <a:pt x="177" y="3"/>
                              </a:lnTo>
                              <a:lnTo>
                                <a:pt x="194" y="0"/>
                              </a:lnTo>
                            </a:path>
                          </a:pathLst>
                        </a:custGeom>
                        <a:noFill/>
                        <a:ln w="4763">
                          <a:solidFill>
                            <a:srgbClr val="A000A0"/>
                          </a:solidFill>
                          <a:round/>
                          <a:headEnd/>
                          <a:tailEnd/>
                        </a:ln>
                      </p:spPr>
                      <p:txBody>
                        <a:bodyPr/>
                        <a:lstStyle/>
                        <a:p>
                          <a:endParaRPr lang="cs-CZ"/>
                        </a:p>
                      </p:txBody>
                    </p:sp>
                  </p:grpSp>
                </p:grpSp>
                <p:grpSp>
                  <p:nvGrpSpPr>
                    <p:cNvPr id="18" name="Group 56"/>
                    <p:cNvGrpSpPr>
                      <a:grpSpLocks/>
                    </p:cNvGrpSpPr>
                    <p:nvPr/>
                  </p:nvGrpSpPr>
                  <p:grpSpPr bwMode="auto">
                    <a:xfrm>
                      <a:off x="2025" y="1624"/>
                      <a:ext cx="213" cy="55"/>
                      <a:chOff x="2025" y="1624"/>
                      <a:chExt cx="213" cy="55"/>
                    </a:xfrm>
                  </p:grpSpPr>
                  <p:grpSp>
                    <p:nvGrpSpPr>
                      <p:cNvPr id="19" name="Group 57"/>
                      <p:cNvGrpSpPr>
                        <a:grpSpLocks/>
                      </p:cNvGrpSpPr>
                      <p:nvPr/>
                    </p:nvGrpSpPr>
                    <p:grpSpPr bwMode="auto">
                      <a:xfrm>
                        <a:off x="2051" y="1650"/>
                        <a:ext cx="148" cy="29"/>
                        <a:chOff x="2051" y="1650"/>
                        <a:chExt cx="148" cy="29"/>
                      </a:xfrm>
                    </p:grpSpPr>
                    <p:grpSp>
                      <p:nvGrpSpPr>
                        <p:cNvPr id="20" name="Group 58"/>
                        <p:cNvGrpSpPr>
                          <a:grpSpLocks/>
                        </p:cNvGrpSpPr>
                        <p:nvPr/>
                      </p:nvGrpSpPr>
                      <p:grpSpPr bwMode="auto">
                        <a:xfrm>
                          <a:off x="2057" y="1650"/>
                          <a:ext cx="142" cy="29"/>
                          <a:chOff x="2057" y="1650"/>
                          <a:chExt cx="142" cy="29"/>
                        </a:xfrm>
                      </p:grpSpPr>
                      <p:sp>
                        <p:nvSpPr>
                          <p:cNvPr id="115959" name="Freeform 59"/>
                          <p:cNvSpPr>
                            <a:spLocks/>
                          </p:cNvSpPr>
                          <p:nvPr/>
                        </p:nvSpPr>
                        <p:spPr bwMode="auto">
                          <a:xfrm>
                            <a:off x="2058" y="1653"/>
                            <a:ext cx="139" cy="20"/>
                          </a:xfrm>
                          <a:custGeom>
                            <a:avLst/>
                            <a:gdLst>
                              <a:gd name="T0" fmla="*/ 0 w 694"/>
                              <a:gd name="T1" fmla="*/ 3 h 101"/>
                              <a:gd name="T2" fmla="*/ 2 w 694"/>
                              <a:gd name="T3" fmla="*/ 3 h 101"/>
                              <a:gd name="T4" fmla="*/ 3 w 694"/>
                              <a:gd name="T5" fmla="*/ 2 h 101"/>
                              <a:gd name="T6" fmla="*/ 6 w 694"/>
                              <a:gd name="T7" fmla="*/ 2 h 101"/>
                              <a:gd name="T8" fmla="*/ 8 w 694"/>
                              <a:gd name="T9" fmla="*/ 1 h 101"/>
                              <a:gd name="T10" fmla="*/ 11 w 694"/>
                              <a:gd name="T11" fmla="*/ 1 h 101"/>
                              <a:gd name="T12" fmla="*/ 13 w 694"/>
                              <a:gd name="T13" fmla="*/ 0 h 101"/>
                              <a:gd name="T14" fmla="*/ 15 w 694"/>
                              <a:gd name="T15" fmla="*/ 0 h 101"/>
                              <a:gd name="T16" fmla="*/ 17 w 694"/>
                              <a:gd name="T17" fmla="*/ 0 h 101"/>
                              <a:gd name="T18" fmla="*/ 20 w 694"/>
                              <a:gd name="T19" fmla="*/ 0 h 101"/>
                              <a:gd name="T20" fmla="*/ 22 w 694"/>
                              <a:gd name="T21" fmla="*/ 0 h 101"/>
                              <a:gd name="T22" fmla="*/ 24 w 694"/>
                              <a:gd name="T23" fmla="*/ 1 h 101"/>
                              <a:gd name="T24" fmla="*/ 25 w 694"/>
                              <a:gd name="T25" fmla="*/ 1 h 101"/>
                              <a:gd name="T26" fmla="*/ 26 w 694"/>
                              <a:gd name="T27" fmla="*/ 2 h 101"/>
                              <a:gd name="T28" fmla="*/ 27 w 694"/>
                              <a:gd name="T29" fmla="*/ 2 h 101"/>
                              <a:gd name="T30" fmla="*/ 27 w 694"/>
                              <a:gd name="T31" fmla="*/ 3 h 101"/>
                              <a:gd name="T32" fmla="*/ 28 w 694"/>
                              <a:gd name="T33" fmla="*/ 4 h 1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4"/>
                              <a:gd name="T52" fmla="*/ 0 h 101"/>
                              <a:gd name="T53" fmla="*/ 694 w 694"/>
                              <a:gd name="T54" fmla="*/ 101 h 10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4" h="101">
                                <a:moveTo>
                                  <a:pt x="0" y="80"/>
                                </a:moveTo>
                                <a:lnTo>
                                  <a:pt x="42" y="67"/>
                                </a:lnTo>
                                <a:lnTo>
                                  <a:pt x="85" y="54"/>
                                </a:lnTo>
                                <a:lnTo>
                                  <a:pt x="143" y="40"/>
                                </a:lnTo>
                                <a:lnTo>
                                  <a:pt x="205" y="27"/>
                                </a:lnTo>
                                <a:lnTo>
                                  <a:pt x="268" y="14"/>
                                </a:lnTo>
                                <a:lnTo>
                                  <a:pt x="315" y="8"/>
                                </a:lnTo>
                                <a:lnTo>
                                  <a:pt x="372" y="2"/>
                                </a:lnTo>
                                <a:lnTo>
                                  <a:pt x="433" y="0"/>
                                </a:lnTo>
                                <a:lnTo>
                                  <a:pt x="490" y="3"/>
                                </a:lnTo>
                                <a:lnTo>
                                  <a:pt x="540" y="6"/>
                                </a:lnTo>
                                <a:lnTo>
                                  <a:pt x="590" y="14"/>
                                </a:lnTo>
                                <a:lnTo>
                                  <a:pt x="617" y="25"/>
                                </a:lnTo>
                                <a:lnTo>
                                  <a:pt x="642" y="39"/>
                                </a:lnTo>
                                <a:lnTo>
                                  <a:pt x="663" y="56"/>
                                </a:lnTo>
                                <a:lnTo>
                                  <a:pt x="685" y="83"/>
                                </a:lnTo>
                                <a:lnTo>
                                  <a:pt x="694" y="101"/>
                                </a:lnTo>
                              </a:path>
                            </a:pathLst>
                          </a:custGeom>
                          <a:noFill/>
                          <a:ln w="25400">
                            <a:solidFill>
                              <a:srgbClr val="600060"/>
                            </a:solidFill>
                            <a:round/>
                            <a:headEnd/>
                            <a:tailEnd/>
                          </a:ln>
                        </p:spPr>
                        <p:txBody>
                          <a:bodyPr/>
                          <a:lstStyle/>
                          <a:p>
                            <a:endParaRPr lang="cs-CZ"/>
                          </a:p>
                        </p:txBody>
                      </p:sp>
                      <p:sp>
                        <p:nvSpPr>
                          <p:cNvPr id="115960" name="Freeform 60"/>
                          <p:cNvSpPr>
                            <a:spLocks/>
                          </p:cNvSpPr>
                          <p:nvPr/>
                        </p:nvSpPr>
                        <p:spPr bwMode="auto">
                          <a:xfrm>
                            <a:off x="2057" y="1659"/>
                            <a:ext cx="138" cy="20"/>
                          </a:xfrm>
                          <a:custGeom>
                            <a:avLst/>
                            <a:gdLst>
                              <a:gd name="T0" fmla="*/ 0 w 694"/>
                              <a:gd name="T1" fmla="*/ 3 h 100"/>
                              <a:gd name="T2" fmla="*/ 2 w 694"/>
                              <a:gd name="T3" fmla="*/ 3 h 100"/>
                              <a:gd name="T4" fmla="*/ 3 w 694"/>
                              <a:gd name="T5" fmla="*/ 2 h 100"/>
                              <a:gd name="T6" fmla="*/ 6 w 694"/>
                              <a:gd name="T7" fmla="*/ 2 h 100"/>
                              <a:gd name="T8" fmla="*/ 8 w 694"/>
                              <a:gd name="T9" fmla="*/ 1 h 100"/>
                              <a:gd name="T10" fmla="*/ 11 w 694"/>
                              <a:gd name="T11" fmla="*/ 1 h 100"/>
                              <a:gd name="T12" fmla="*/ 13 w 694"/>
                              <a:gd name="T13" fmla="*/ 0 h 100"/>
                              <a:gd name="T14" fmla="*/ 15 w 694"/>
                              <a:gd name="T15" fmla="*/ 0 h 100"/>
                              <a:gd name="T16" fmla="*/ 17 w 694"/>
                              <a:gd name="T17" fmla="*/ 0 h 100"/>
                              <a:gd name="T18" fmla="*/ 19 w 694"/>
                              <a:gd name="T19" fmla="*/ 0 h 100"/>
                              <a:gd name="T20" fmla="*/ 21 w 694"/>
                              <a:gd name="T21" fmla="*/ 0 h 100"/>
                              <a:gd name="T22" fmla="*/ 23 w 694"/>
                              <a:gd name="T23" fmla="*/ 1 h 100"/>
                              <a:gd name="T24" fmla="*/ 24 w 694"/>
                              <a:gd name="T25" fmla="*/ 1 h 100"/>
                              <a:gd name="T26" fmla="*/ 25 w 694"/>
                              <a:gd name="T27" fmla="*/ 2 h 100"/>
                              <a:gd name="T28" fmla="*/ 26 w 694"/>
                              <a:gd name="T29" fmla="*/ 2 h 100"/>
                              <a:gd name="T30" fmla="*/ 27 w 694"/>
                              <a:gd name="T31" fmla="*/ 3 h 100"/>
                              <a:gd name="T32" fmla="*/ 27 w 694"/>
                              <a:gd name="T33" fmla="*/ 4 h 1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4"/>
                              <a:gd name="T52" fmla="*/ 0 h 100"/>
                              <a:gd name="T53" fmla="*/ 694 w 694"/>
                              <a:gd name="T54" fmla="*/ 100 h 1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4" h="100">
                                <a:moveTo>
                                  <a:pt x="0" y="80"/>
                                </a:moveTo>
                                <a:lnTo>
                                  <a:pt x="41" y="66"/>
                                </a:lnTo>
                                <a:lnTo>
                                  <a:pt x="84" y="54"/>
                                </a:lnTo>
                                <a:lnTo>
                                  <a:pt x="143" y="40"/>
                                </a:lnTo>
                                <a:lnTo>
                                  <a:pt x="205" y="26"/>
                                </a:lnTo>
                                <a:lnTo>
                                  <a:pt x="267" y="14"/>
                                </a:lnTo>
                                <a:lnTo>
                                  <a:pt x="315" y="8"/>
                                </a:lnTo>
                                <a:lnTo>
                                  <a:pt x="372" y="2"/>
                                </a:lnTo>
                                <a:lnTo>
                                  <a:pt x="433" y="0"/>
                                </a:lnTo>
                                <a:lnTo>
                                  <a:pt x="489" y="3"/>
                                </a:lnTo>
                                <a:lnTo>
                                  <a:pt x="540" y="6"/>
                                </a:lnTo>
                                <a:lnTo>
                                  <a:pt x="590" y="14"/>
                                </a:lnTo>
                                <a:lnTo>
                                  <a:pt x="617" y="24"/>
                                </a:lnTo>
                                <a:lnTo>
                                  <a:pt x="642" y="39"/>
                                </a:lnTo>
                                <a:lnTo>
                                  <a:pt x="663" y="55"/>
                                </a:lnTo>
                                <a:lnTo>
                                  <a:pt x="685" y="83"/>
                                </a:lnTo>
                                <a:lnTo>
                                  <a:pt x="694" y="100"/>
                                </a:lnTo>
                              </a:path>
                            </a:pathLst>
                          </a:custGeom>
                          <a:noFill/>
                          <a:ln w="11113">
                            <a:solidFill>
                              <a:srgbClr val="400040"/>
                            </a:solidFill>
                            <a:round/>
                            <a:headEnd/>
                            <a:tailEnd/>
                          </a:ln>
                        </p:spPr>
                        <p:txBody>
                          <a:bodyPr/>
                          <a:lstStyle/>
                          <a:p>
                            <a:endParaRPr lang="cs-CZ"/>
                          </a:p>
                        </p:txBody>
                      </p:sp>
                      <p:sp>
                        <p:nvSpPr>
                          <p:cNvPr id="115961" name="Freeform 61"/>
                          <p:cNvSpPr>
                            <a:spLocks/>
                          </p:cNvSpPr>
                          <p:nvPr/>
                        </p:nvSpPr>
                        <p:spPr bwMode="auto">
                          <a:xfrm>
                            <a:off x="2060" y="1650"/>
                            <a:ext cx="139" cy="20"/>
                          </a:xfrm>
                          <a:custGeom>
                            <a:avLst/>
                            <a:gdLst>
                              <a:gd name="T0" fmla="*/ 0 w 694"/>
                              <a:gd name="T1" fmla="*/ 3 h 100"/>
                              <a:gd name="T2" fmla="*/ 2 w 694"/>
                              <a:gd name="T3" fmla="*/ 3 h 100"/>
                              <a:gd name="T4" fmla="*/ 3 w 694"/>
                              <a:gd name="T5" fmla="*/ 2 h 100"/>
                              <a:gd name="T6" fmla="*/ 6 w 694"/>
                              <a:gd name="T7" fmla="*/ 2 h 100"/>
                              <a:gd name="T8" fmla="*/ 8 w 694"/>
                              <a:gd name="T9" fmla="*/ 1 h 100"/>
                              <a:gd name="T10" fmla="*/ 11 w 694"/>
                              <a:gd name="T11" fmla="*/ 1 h 100"/>
                              <a:gd name="T12" fmla="*/ 13 w 694"/>
                              <a:gd name="T13" fmla="*/ 0 h 100"/>
                              <a:gd name="T14" fmla="*/ 15 w 694"/>
                              <a:gd name="T15" fmla="*/ 0 h 100"/>
                              <a:gd name="T16" fmla="*/ 17 w 694"/>
                              <a:gd name="T17" fmla="*/ 0 h 100"/>
                              <a:gd name="T18" fmla="*/ 20 w 694"/>
                              <a:gd name="T19" fmla="*/ 0 h 100"/>
                              <a:gd name="T20" fmla="*/ 22 w 694"/>
                              <a:gd name="T21" fmla="*/ 0 h 100"/>
                              <a:gd name="T22" fmla="*/ 24 w 694"/>
                              <a:gd name="T23" fmla="*/ 1 h 100"/>
                              <a:gd name="T24" fmla="*/ 25 w 694"/>
                              <a:gd name="T25" fmla="*/ 1 h 100"/>
                              <a:gd name="T26" fmla="*/ 26 w 694"/>
                              <a:gd name="T27" fmla="*/ 2 h 100"/>
                              <a:gd name="T28" fmla="*/ 27 w 694"/>
                              <a:gd name="T29" fmla="*/ 2 h 100"/>
                              <a:gd name="T30" fmla="*/ 27 w 694"/>
                              <a:gd name="T31" fmla="*/ 3 h 100"/>
                              <a:gd name="T32" fmla="*/ 28 w 694"/>
                              <a:gd name="T33" fmla="*/ 4 h 1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4"/>
                              <a:gd name="T52" fmla="*/ 0 h 100"/>
                              <a:gd name="T53" fmla="*/ 694 w 694"/>
                              <a:gd name="T54" fmla="*/ 100 h 1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4" h="100">
                                <a:moveTo>
                                  <a:pt x="0" y="80"/>
                                </a:moveTo>
                                <a:lnTo>
                                  <a:pt x="42" y="66"/>
                                </a:lnTo>
                                <a:lnTo>
                                  <a:pt x="85" y="54"/>
                                </a:lnTo>
                                <a:lnTo>
                                  <a:pt x="143" y="40"/>
                                </a:lnTo>
                                <a:lnTo>
                                  <a:pt x="204" y="26"/>
                                </a:lnTo>
                                <a:lnTo>
                                  <a:pt x="268" y="14"/>
                                </a:lnTo>
                                <a:lnTo>
                                  <a:pt x="315" y="8"/>
                                </a:lnTo>
                                <a:lnTo>
                                  <a:pt x="372" y="2"/>
                                </a:lnTo>
                                <a:lnTo>
                                  <a:pt x="434" y="0"/>
                                </a:lnTo>
                                <a:lnTo>
                                  <a:pt x="490" y="3"/>
                                </a:lnTo>
                                <a:lnTo>
                                  <a:pt x="540" y="6"/>
                                </a:lnTo>
                                <a:lnTo>
                                  <a:pt x="590" y="14"/>
                                </a:lnTo>
                                <a:lnTo>
                                  <a:pt x="618" y="24"/>
                                </a:lnTo>
                                <a:lnTo>
                                  <a:pt x="642" y="39"/>
                                </a:lnTo>
                                <a:lnTo>
                                  <a:pt x="664" y="55"/>
                                </a:lnTo>
                                <a:lnTo>
                                  <a:pt x="685" y="83"/>
                                </a:lnTo>
                                <a:lnTo>
                                  <a:pt x="694" y="100"/>
                                </a:lnTo>
                              </a:path>
                            </a:pathLst>
                          </a:custGeom>
                          <a:noFill/>
                          <a:ln w="4763">
                            <a:solidFill>
                              <a:srgbClr val="A000A0"/>
                            </a:solidFill>
                            <a:round/>
                            <a:headEnd/>
                            <a:tailEnd/>
                          </a:ln>
                        </p:spPr>
                        <p:txBody>
                          <a:bodyPr/>
                          <a:lstStyle/>
                          <a:p>
                            <a:endParaRPr lang="cs-CZ"/>
                          </a:p>
                        </p:txBody>
                      </p:sp>
                    </p:grpSp>
                    <p:sp>
                      <p:nvSpPr>
                        <p:cNvPr id="115958" name="Oval 62"/>
                        <p:cNvSpPr>
                          <a:spLocks noChangeArrowheads="1"/>
                        </p:cNvSpPr>
                        <p:nvPr/>
                      </p:nvSpPr>
                      <p:spPr bwMode="auto">
                        <a:xfrm>
                          <a:off x="2051" y="1663"/>
                          <a:ext cx="8" cy="14"/>
                        </a:xfrm>
                        <a:prstGeom prst="ellipse">
                          <a:avLst/>
                        </a:prstGeom>
                        <a:solidFill>
                          <a:srgbClr val="200020"/>
                        </a:solidFill>
                        <a:ln w="3175">
                          <a:solidFill>
                            <a:srgbClr val="800080"/>
                          </a:solidFill>
                          <a:round/>
                          <a:headEnd/>
                          <a:tailEnd/>
                        </a:ln>
                      </p:spPr>
                      <p:txBody>
                        <a:bodyPr/>
                        <a:lstStyle/>
                        <a:p>
                          <a:endParaRPr lang="en-US"/>
                        </a:p>
                      </p:txBody>
                    </p:sp>
                  </p:grpSp>
                  <p:grpSp>
                    <p:nvGrpSpPr>
                      <p:cNvPr id="21" name="Group 63"/>
                      <p:cNvGrpSpPr>
                        <a:grpSpLocks/>
                      </p:cNvGrpSpPr>
                      <p:nvPr/>
                    </p:nvGrpSpPr>
                    <p:grpSpPr bwMode="auto">
                      <a:xfrm>
                        <a:off x="2025" y="1624"/>
                        <a:ext cx="213" cy="42"/>
                        <a:chOff x="2025" y="1624"/>
                        <a:chExt cx="213" cy="42"/>
                      </a:xfrm>
                    </p:grpSpPr>
                    <p:grpSp>
                      <p:nvGrpSpPr>
                        <p:cNvPr id="22" name="Group 64"/>
                        <p:cNvGrpSpPr>
                          <a:grpSpLocks/>
                        </p:cNvGrpSpPr>
                        <p:nvPr/>
                      </p:nvGrpSpPr>
                      <p:grpSpPr bwMode="auto">
                        <a:xfrm>
                          <a:off x="2030" y="1624"/>
                          <a:ext cx="208" cy="42"/>
                          <a:chOff x="2030" y="1624"/>
                          <a:chExt cx="208" cy="42"/>
                        </a:xfrm>
                      </p:grpSpPr>
                      <p:sp>
                        <p:nvSpPr>
                          <p:cNvPr id="115954" name="Freeform 65"/>
                          <p:cNvSpPr>
                            <a:spLocks/>
                          </p:cNvSpPr>
                          <p:nvPr/>
                        </p:nvSpPr>
                        <p:spPr bwMode="auto">
                          <a:xfrm>
                            <a:off x="2032" y="1629"/>
                            <a:ext cx="202" cy="29"/>
                          </a:xfrm>
                          <a:custGeom>
                            <a:avLst/>
                            <a:gdLst>
                              <a:gd name="T0" fmla="*/ 0 w 1012"/>
                              <a:gd name="T1" fmla="*/ 5 h 148"/>
                              <a:gd name="T2" fmla="*/ 2 w 1012"/>
                              <a:gd name="T3" fmla="*/ 4 h 148"/>
                              <a:gd name="T4" fmla="*/ 5 w 1012"/>
                              <a:gd name="T5" fmla="*/ 3 h 148"/>
                              <a:gd name="T6" fmla="*/ 8 w 1012"/>
                              <a:gd name="T7" fmla="*/ 2 h 148"/>
                              <a:gd name="T8" fmla="*/ 12 w 1012"/>
                              <a:gd name="T9" fmla="*/ 2 h 148"/>
                              <a:gd name="T10" fmla="*/ 16 w 1012"/>
                              <a:gd name="T11" fmla="*/ 1 h 148"/>
                              <a:gd name="T12" fmla="*/ 18 w 1012"/>
                              <a:gd name="T13" fmla="*/ 0 h 148"/>
                              <a:gd name="T14" fmla="*/ 22 w 1012"/>
                              <a:gd name="T15" fmla="*/ 0 h 148"/>
                              <a:gd name="T16" fmla="*/ 25 w 1012"/>
                              <a:gd name="T17" fmla="*/ 0 h 148"/>
                              <a:gd name="T18" fmla="*/ 29 w 1012"/>
                              <a:gd name="T19" fmla="*/ 0 h 148"/>
                              <a:gd name="T20" fmla="*/ 31 w 1012"/>
                              <a:gd name="T21" fmla="*/ 0 h 148"/>
                              <a:gd name="T22" fmla="*/ 34 w 1012"/>
                              <a:gd name="T23" fmla="*/ 1 h 148"/>
                              <a:gd name="T24" fmla="*/ 36 w 1012"/>
                              <a:gd name="T25" fmla="*/ 1 h 148"/>
                              <a:gd name="T26" fmla="*/ 37 w 1012"/>
                              <a:gd name="T27" fmla="*/ 2 h 148"/>
                              <a:gd name="T28" fmla="*/ 39 w 1012"/>
                              <a:gd name="T29" fmla="*/ 3 h 148"/>
                              <a:gd name="T30" fmla="*/ 40 w 1012"/>
                              <a:gd name="T31" fmla="*/ 5 h 148"/>
                              <a:gd name="T32" fmla="*/ 40 w 1012"/>
                              <a:gd name="T33" fmla="*/ 6 h 1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12"/>
                              <a:gd name="T52" fmla="*/ 0 h 148"/>
                              <a:gd name="T53" fmla="*/ 1012 w 1012"/>
                              <a:gd name="T54" fmla="*/ 148 h 1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12" h="148">
                                <a:moveTo>
                                  <a:pt x="0" y="117"/>
                                </a:moveTo>
                                <a:lnTo>
                                  <a:pt x="60" y="98"/>
                                </a:lnTo>
                                <a:lnTo>
                                  <a:pt x="123" y="80"/>
                                </a:lnTo>
                                <a:lnTo>
                                  <a:pt x="207" y="59"/>
                                </a:lnTo>
                                <a:lnTo>
                                  <a:pt x="298" y="39"/>
                                </a:lnTo>
                                <a:lnTo>
                                  <a:pt x="390" y="22"/>
                                </a:lnTo>
                                <a:lnTo>
                                  <a:pt x="459" y="12"/>
                                </a:lnTo>
                                <a:lnTo>
                                  <a:pt x="543" y="3"/>
                                </a:lnTo>
                                <a:lnTo>
                                  <a:pt x="632" y="0"/>
                                </a:lnTo>
                                <a:lnTo>
                                  <a:pt x="714" y="4"/>
                                </a:lnTo>
                                <a:lnTo>
                                  <a:pt x="788" y="9"/>
                                </a:lnTo>
                                <a:lnTo>
                                  <a:pt x="861" y="22"/>
                                </a:lnTo>
                                <a:lnTo>
                                  <a:pt x="901" y="36"/>
                                </a:lnTo>
                                <a:lnTo>
                                  <a:pt x="937" y="58"/>
                                </a:lnTo>
                                <a:lnTo>
                                  <a:pt x="967" y="81"/>
                                </a:lnTo>
                                <a:lnTo>
                                  <a:pt x="999" y="122"/>
                                </a:lnTo>
                                <a:lnTo>
                                  <a:pt x="1012" y="148"/>
                                </a:lnTo>
                              </a:path>
                            </a:pathLst>
                          </a:custGeom>
                          <a:noFill/>
                          <a:ln w="25400">
                            <a:solidFill>
                              <a:srgbClr val="600060"/>
                            </a:solidFill>
                            <a:round/>
                            <a:headEnd/>
                            <a:tailEnd/>
                          </a:ln>
                        </p:spPr>
                        <p:txBody>
                          <a:bodyPr/>
                          <a:lstStyle/>
                          <a:p>
                            <a:endParaRPr lang="cs-CZ"/>
                          </a:p>
                        </p:txBody>
                      </p:sp>
                      <p:sp>
                        <p:nvSpPr>
                          <p:cNvPr id="115955" name="Freeform 66"/>
                          <p:cNvSpPr>
                            <a:spLocks/>
                          </p:cNvSpPr>
                          <p:nvPr/>
                        </p:nvSpPr>
                        <p:spPr bwMode="auto">
                          <a:xfrm>
                            <a:off x="2030" y="1637"/>
                            <a:ext cx="203" cy="29"/>
                          </a:xfrm>
                          <a:custGeom>
                            <a:avLst/>
                            <a:gdLst>
                              <a:gd name="T0" fmla="*/ 0 w 1012"/>
                              <a:gd name="T1" fmla="*/ 5 h 147"/>
                              <a:gd name="T2" fmla="*/ 2 w 1012"/>
                              <a:gd name="T3" fmla="*/ 4 h 147"/>
                              <a:gd name="T4" fmla="*/ 5 w 1012"/>
                              <a:gd name="T5" fmla="*/ 3 h 147"/>
                              <a:gd name="T6" fmla="*/ 8 w 1012"/>
                              <a:gd name="T7" fmla="*/ 2 h 147"/>
                              <a:gd name="T8" fmla="*/ 12 w 1012"/>
                              <a:gd name="T9" fmla="*/ 2 h 147"/>
                              <a:gd name="T10" fmla="*/ 16 w 1012"/>
                              <a:gd name="T11" fmla="*/ 1 h 147"/>
                              <a:gd name="T12" fmla="*/ 18 w 1012"/>
                              <a:gd name="T13" fmla="*/ 0 h 147"/>
                              <a:gd name="T14" fmla="*/ 22 w 1012"/>
                              <a:gd name="T15" fmla="*/ 0 h 147"/>
                              <a:gd name="T16" fmla="*/ 25 w 1012"/>
                              <a:gd name="T17" fmla="*/ 0 h 147"/>
                              <a:gd name="T18" fmla="*/ 29 w 1012"/>
                              <a:gd name="T19" fmla="*/ 0 h 147"/>
                              <a:gd name="T20" fmla="*/ 32 w 1012"/>
                              <a:gd name="T21" fmla="*/ 0 h 147"/>
                              <a:gd name="T22" fmla="*/ 35 w 1012"/>
                              <a:gd name="T23" fmla="*/ 1 h 147"/>
                              <a:gd name="T24" fmla="*/ 36 w 1012"/>
                              <a:gd name="T25" fmla="*/ 1 h 147"/>
                              <a:gd name="T26" fmla="*/ 38 w 1012"/>
                              <a:gd name="T27" fmla="*/ 2 h 147"/>
                              <a:gd name="T28" fmla="*/ 39 w 1012"/>
                              <a:gd name="T29" fmla="*/ 3 h 147"/>
                              <a:gd name="T30" fmla="*/ 40 w 1012"/>
                              <a:gd name="T31" fmla="*/ 5 h 147"/>
                              <a:gd name="T32" fmla="*/ 41 w 1012"/>
                              <a:gd name="T33" fmla="*/ 6 h 1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12"/>
                              <a:gd name="T52" fmla="*/ 0 h 147"/>
                              <a:gd name="T53" fmla="*/ 1012 w 1012"/>
                              <a:gd name="T54" fmla="*/ 147 h 1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12" h="147">
                                <a:moveTo>
                                  <a:pt x="0" y="117"/>
                                </a:moveTo>
                                <a:lnTo>
                                  <a:pt x="60" y="98"/>
                                </a:lnTo>
                                <a:lnTo>
                                  <a:pt x="122" y="79"/>
                                </a:lnTo>
                                <a:lnTo>
                                  <a:pt x="208" y="59"/>
                                </a:lnTo>
                                <a:lnTo>
                                  <a:pt x="299" y="39"/>
                                </a:lnTo>
                                <a:lnTo>
                                  <a:pt x="390" y="21"/>
                                </a:lnTo>
                                <a:lnTo>
                                  <a:pt x="459" y="11"/>
                                </a:lnTo>
                                <a:lnTo>
                                  <a:pt x="543" y="3"/>
                                </a:lnTo>
                                <a:lnTo>
                                  <a:pt x="633" y="0"/>
                                </a:lnTo>
                                <a:lnTo>
                                  <a:pt x="713" y="4"/>
                                </a:lnTo>
                                <a:lnTo>
                                  <a:pt x="788" y="8"/>
                                </a:lnTo>
                                <a:lnTo>
                                  <a:pt x="861" y="21"/>
                                </a:lnTo>
                                <a:lnTo>
                                  <a:pt x="902" y="36"/>
                                </a:lnTo>
                                <a:lnTo>
                                  <a:pt x="937" y="57"/>
                                </a:lnTo>
                                <a:lnTo>
                                  <a:pt x="968" y="81"/>
                                </a:lnTo>
                                <a:lnTo>
                                  <a:pt x="999" y="121"/>
                                </a:lnTo>
                                <a:lnTo>
                                  <a:pt x="1012" y="147"/>
                                </a:lnTo>
                              </a:path>
                            </a:pathLst>
                          </a:custGeom>
                          <a:noFill/>
                          <a:ln w="11113">
                            <a:solidFill>
                              <a:srgbClr val="400040"/>
                            </a:solidFill>
                            <a:round/>
                            <a:headEnd/>
                            <a:tailEnd/>
                          </a:ln>
                        </p:spPr>
                        <p:txBody>
                          <a:bodyPr/>
                          <a:lstStyle/>
                          <a:p>
                            <a:endParaRPr lang="cs-CZ"/>
                          </a:p>
                        </p:txBody>
                      </p:sp>
                      <p:sp>
                        <p:nvSpPr>
                          <p:cNvPr id="115956" name="Freeform 67"/>
                          <p:cNvSpPr>
                            <a:spLocks/>
                          </p:cNvSpPr>
                          <p:nvPr/>
                        </p:nvSpPr>
                        <p:spPr bwMode="auto">
                          <a:xfrm>
                            <a:off x="2036" y="1624"/>
                            <a:ext cx="202" cy="29"/>
                          </a:xfrm>
                          <a:custGeom>
                            <a:avLst/>
                            <a:gdLst>
                              <a:gd name="T0" fmla="*/ 0 w 1012"/>
                              <a:gd name="T1" fmla="*/ 5 h 147"/>
                              <a:gd name="T2" fmla="*/ 2 w 1012"/>
                              <a:gd name="T3" fmla="*/ 4 h 147"/>
                              <a:gd name="T4" fmla="*/ 5 w 1012"/>
                              <a:gd name="T5" fmla="*/ 3 h 147"/>
                              <a:gd name="T6" fmla="*/ 8 w 1012"/>
                              <a:gd name="T7" fmla="*/ 2 h 147"/>
                              <a:gd name="T8" fmla="*/ 12 w 1012"/>
                              <a:gd name="T9" fmla="*/ 2 h 147"/>
                              <a:gd name="T10" fmla="*/ 16 w 1012"/>
                              <a:gd name="T11" fmla="*/ 1 h 147"/>
                              <a:gd name="T12" fmla="*/ 18 w 1012"/>
                              <a:gd name="T13" fmla="*/ 0 h 147"/>
                              <a:gd name="T14" fmla="*/ 22 w 1012"/>
                              <a:gd name="T15" fmla="*/ 0 h 147"/>
                              <a:gd name="T16" fmla="*/ 25 w 1012"/>
                              <a:gd name="T17" fmla="*/ 0 h 147"/>
                              <a:gd name="T18" fmla="*/ 28 w 1012"/>
                              <a:gd name="T19" fmla="*/ 0 h 147"/>
                              <a:gd name="T20" fmla="*/ 31 w 1012"/>
                              <a:gd name="T21" fmla="*/ 0 h 147"/>
                              <a:gd name="T22" fmla="*/ 34 w 1012"/>
                              <a:gd name="T23" fmla="*/ 1 h 147"/>
                              <a:gd name="T24" fmla="*/ 36 w 1012"/>
                              <a:gd name="T25" fmla="*/ 1 h 147"/>
                              <a:gd name="T26" fmla="*/ 37 w 1012"/>
                              <a:gd name="T27" fmla="*/ 2 h 147"/>
                              <a:gd name="T28" fmla="*/ 39 w 1012"/>
                              <a:gd name="T29" fmla="*/ 3 h 147"/>
                              <a:gd name="T30" fmla="*/ 40 w 1012"/>
                              <a:gd name="T31" fmla="*/ 5 h 147"/>
                              <a:gd name="T32" fmla="*/ 40 w 1012"/>
                              <a:gd name="T33" fmla="*/ 6 h 1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12"/>
                              <a:gd name="T52" fmla="*/ 0 h 147"/>
                              <a:gd name="T53" fmla="*/ 1012 w 1012"/>
                              <a:gd name="T54" fmla="*/ 147 h 1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12" h="147">
                                <a:moveTo>
                                  <a:pt x="0" y="117"/>
                                </a:moveTo>
                                <a:lnTo>
                                  <a:pt x="60" y="98"/>
                                </a:lnTo>
                                <a:lnTo>
                                  <a:pt x="123" y="79"/>
                                </a:lnTo>
                                <a:lnTo>
                                  <a:pt x="208" y="59"/>
                                </a:lnTo>
                                <a:lnTo>
                                  <a:pt x="299" y="39"/>
                                </a:lnTo>
                                <a:lnTo>
                                  <a:pt x="390" y="21"/>
                                </a:lnTo>
                                <a:lnTo>
                                  <a:pt x="458" y="12"/>
                                </a:lnTo>
                                <a:lnTo>
                                  <a:pt x="542" y="3"/>
                                </a:lnTo>
                                <a:lnTo>
                                  <a:pt x="632" y="0"/>
                                </a:lnTo>
                                <a:lnTo>
                                  <a:pt x="713" y="5"/>
                                </a:lnTo>
                                <a:lnTo>
                                  <a:pt x="788" y="9"/>
                                </a:lnTo>
                                <a:lnTo>
                                  <a:pt x="861" y="21"/>
                                </a:lnTo>
                                <a:lnTo>
                                  <a:pt x="901" y="36"/>
                                </a:lnTo>
                                <a:lnTo>
                                  <a:pt x="937" y="57"/>
                                </a:lnTo>
                                <a:lnTo>
                                  <a:pt x="968" y="82"/>
                                </a:lnTo>
                                <a:lnTo>
                                  <a:pt x="998" y="122"/>
                                </a:lnTo>
                                <a:lnTo>
                                  <a:pt x="1012" y="147"/>
                                </a:lnTo>
                              </a:path>
                            </a:pathLst>
                          </a:custGeom>
                          <a:noFill/>
                          <a:ln w="4763">
                            <a:solidFill>
                              <a:srgbClr val="A000A0"/>
                            </a:solidFill>
                            <a:round/>
                            <a:headEnd/>
                            <a:tailEnd/>
                          </a:ln>
                        </p:spPr>
                        <p:txBody>
                          <a:bodyPr/>
                          <a:lstStyle/>
                          <a:p>
                            <a:endParaRPr lang="cs-CZ"/>
                          </a:p>
                        </p:txBody>
                      </p:sp>
                    </p:grpSp>
                    <p:sp>
                      <p:nvSpPr>
                        <p:cNvPr id="115953" name="Oval 68"/>
                        <p:cNvSpPr>
                          <a:spLocks noChangeArrowheads="1"/>
                        </p:cNvSpPr>
                        <p:nvPr/>
                      </p:nvSpPr>
                      <p:spPr bwMode="auto">
                        <a:xfrm>
                          <a:off x="2025" y="1645"/>
                          <a:ext cx="10" cy="17"/>
                        </a:xfrm>
                        <a:prstGeom prst="ellipse">
                          <a:avLst/>
                        </a:prstGeom>
                        <a:solidFill>
                          <a:srgbClr val="200020"/>
                        </a:solidFill>
                        <a:ln w="3175">
                          <a:solidFill>
                            <a:srgbClr val="800080"/>
                          </a:solidFill>
                          <a:round/>
                          <a:headEnd/>
                          <a:tailEnd/>
                        </a:ln>
                      </p:spPr>
                      <p:txBody>
                        <a:bodyPr/>
                        <a:lstStyle/>
                        <a:p>
                          <a:endParaRPr lang="en-US"/>
                        </a:p>
                      </p:txBody>
                    </p:sp>
                  </p:grpSp>
                </p:grpSp>
              </p:grpSp>
              <p:grpSp>
                <p:nvGrpSpPr>
                  <p:cNvPr id="23" name="Group 69"/>
                  <p:cNvGrpSpPr>
                    <a:grpSpLocks/>
                  </p:cNvGrpSpPr>
                  <p:nvPr/>
                </p:nvGrpSpPr>
                <p:grpSpPr bwMode="auto">
                  <a:xfrm>
                    <a:off x="2034" y="1657"/>
                    <a:ext cx="344" cy="305"/>
                    <a:chOff x="2034" y="1657"/>
                    <a:chExt cx="344" cy="305"/>
                  </a:xfrm>
                </p:grpSpPr>
                <p:grpSp>
                  <p:nvGrpSpPr>
                    <p:cNvPr id="24" name="Group 70"/>
                    <p:cNvGrpSpPr>
                      <a:grpSpLocks/>
                    </p:cNvGrpSpPr>
                    <p:nvPr/>
                  </p:nvGrpSpPr>
                  <p:grpSpPr bwMode="auto">
                    <a:xfrm>
                      <a:off x="2034" y="1657"/>
                      <a:ext cx="344" cy="305"/>
                      <a:chOff x="2034" y="1657"/>
                      <a:chExt cx="344" cy="305"/>
                    </a:xfrm>
                  </p:grpSpPr>
                  <p:grpSp>
                    <p:nvGrpSpPr>
                      <p:cNvPr id="25" name="Group 71"/>
                      <p:cNvGrpSpPr>
                        <a:grpSpLocks/>
                      </p:cNvGrpSpPr>
                      <p:nvPr/>
                    </p:nvGrpSpPr>
                    <p:grpSpPr bwMode="auto">
                      <a:xfrm>
                        <a:off x="2034" y="1657"/>
                        <a:ext cx="344" cy="305"/>
                        <a:chOff x="2034" y="1657"/>
                        <a:chExt cx="344" cy="305"/>
                      </a:xfrm>
                    </p:grpSpPr>
                    <p:grpSp>
                      <p:nvGrpSpPr>
                        <p:cNvPr id="26" name="Group 72"/>
                        <p:cNvGrpSpPr>
                          <a:grpSpLocks/>
                        </p:cNvGrpSpPr>
                        <p:nvPr/>
                      </p:nvGrpSpPr>
                      <p:grpSpPr bwMode="auto">
                        <a:xfrm>
                          <a:off x="2034" y="1657"/>
                          <a:ext cx="344" cy="305"/>
                          <a:chOff x="2034" y="1657"/>
                          <a:chExt cx="344" cy="305"/>
                        </a:xfrm>
                      </p:grpSpPr>
                      <p:grpSp>
                        <p:nvGrpSpPr>
                          <p:cNvPr id="27" name="Group 73"/>
                          <p:cNvGrpSpPr>
                            <a:grpSpLocks/>
                          </p:cNvGrpSpPr>
                          <p:nvPr/>
                        </p:nvGrpSpPr>
                        <p:grpSpPr bwMode="auto">
                          <a:xfrm>
                            <a:off x="2034" y="1657"/>
                            <a:ext cx="344" cy="305"/>
                            <a:chOff x="2034" y="1657"/>
                            <a:chExt cx="344" cy="305"/>
                          </a:xfrm>
                        </p:grpSpPr>
                        <p:sp>
                          <p:nvSpPr>
                            <p:cNvPr id="115946" name="Freeform 74"/>
                            <p:cNvSpPr>
                              <a:spLocks/>
                            </p:cNvSpPr>
                            <p:nvPr/>
                          </p:nvSpPr>
                          <p:spPr bwMode="auto">
                            <a:xfrm>
                              <a:off x="2034" y="1657"/>
                              <a:ext cx="344" cy="305"/>
                            </a:xfrm>
                            <a:custGeom>
                              <a:avLst/>
                              <a:gdLst>
                                <a:gd name="T0" fmla="*/ 22 w 1716"/>
                                <a:gd name="T1" fmla="*/ 10 h 1521"/>
                                <a:gd name="T2" fmla="*/ 25 w 1716"/>
                                <a:gd name="T3" fmla="*/ 6 h 1521"/>
                                <a:gd name="T4" fmla="*/ 29 w 1716"/>
                                <a:gd name="T5" fmla="*/ 3 h 1521"/>
                                <a:gd name="T6" fmla="*/ 32 w 1716"/>
                                <a:gd name="T7" fmla="*/ 1 h 1521"/>
                                <a:gd name="T8" fmla="*/ 36 w 1716"/>
                                <a:gd name="T9" fmla="*/ 0 h 1521"/>
                                <a:gd name="T10" fmla="*/ 40 w 1716"/>
                                <a:gd name="T11" fmla="*/ 1 h 1521"/>
                                <a:gd name="T12" fmla="*/ 44 w 1716"/>
                                <a:gd name="T13" fmla="*/ 2 h 1521"/>
                                <a:gd name="T14" fmla="*/ 47 w 1716"/>
                                <a:gd name="T15" fmla="*/ 3 h 1521"/>
                                <a:gd name="T16" fmla="*/ 50 w 1716"/>
                                <a:gd name="T17" fmla="*/ 6 h 1521"/>
                                <a:gd name="T18" fmla="*/ 52 w 1716"/>
                                <a:gd name="T19" fmla="*/ 9 h 1521"/>
                                <a:gd name="T20" fmla="*/ 52 w 1716"/>
                                <a:gd name="T21" fmla="*/ 12 h 1521"/>
                                <a:gd name="T22" fmla="*/ 54 w 1716"/>
                                <a:gd name="T23" fmla="*/ 14 h 1521"/>
                                <a:gd name="T24" fmla="*/ 56 w 1716"/>
                                <a:gd name="T25" fmla="*/ 15 h 1521"/>
                                <a:gd name="T26" fmla="*/ 58 w 1716"/>
                                <a:gd name="T27" fmla="*/ 18 h 1521"/>
                                <a:gd name="T28" fmla="*/ 60 w 1716"/>
                                <a:gd name="T29" fmla="*/ 20 h 1521"/>
                                <a:gd name="T30" fmla="*/ 63 w 1716"/>
                                <a:gd name="T31" fmla="*/ 24 h 1521"/>
                                <a:gd name="T32" fmla="*/ 65 w 1716"/>
                                <a:gd name="T33" fmla="*/ 28 h 1521"/>
                                <a:gd name="T34" fmla="*/ 66 w 1716"/>
                                <a:gd name="T35" fmla="*/ 33 h 1521"/>
                                <a:gd name="T36" fmla="*/ 67 w 1716"/>
                                <a:gd name="T37" fmla="*/ 38 h 1521"/>
                                <a:gd name="T38" fmla="*/ 68 w 1716"/>
                                <a:gd name="T39" fmla="*/ 43 h 1521"/>
                                <a:gd name="T40" fmla="*/ 69 w 1716"/>
                                <a:gd name="T41" fmla="*/ 48 h 1521"/>
                                <a:gd name="T42" fmla="*/ 69 w 1716"/>
                                <a:gd name="T43" fmla="*/ 52 h 1521"/>
                                <a:gd name="T44" fmla="*/ 68 w 1716"/>
                                <a:gd name="T45" fmla="*/ 55 h 1521"/>
                                <a:gd name="T46" fmla="*/ 67 w 1716"/>
                                <a:gd name="T47" fmla="*/ 58 h 1521"/>
                                <a:gd name="T48" fmla="*/ 63 w 1716"/>
                                <a:gd name="T49" fmla="*/ 60 h 1521"/>
                                <a:gd name="T50" fmla="*/ 59 w 1716"/>
                                <a:gd name="T51" fmla="*/ 60 h 1521"/>
                                <a:gd name="T52" fmla="*/ 54 w 1716"/>
                                <a:gd name="T53" fmla="*/ 61 h 1521"/>
                                <a:gd name="T54" fmla="*/ 49 w 1716"/>
                                <a:gd name="T55" fmla="*/ 61 h 1521"/>
                                <a:gd name="T56" fmla="*/ 44 w 1716"/>
                                <a:gd name="T57" fmla="*/ 61 h 1521"/>
                                <a:gd name="T58" fmla="*/ 40 w 1716"/>
                                <a:gd name="T59" fmla="*/ 61 h 1521"/>
                                <a:gd name="T60" fmla="*/ 36 w 1716"/>
                                <a:gd name="T61" fmla="*/ 59 h 1521"/>
                                <a:gd name="T62" fmla="*/ 32 w 1716"/>
                                <a:gd name="T63" fmla="*/ 58 h 1521"/>
                                <a:gd name="T64" fmla="*/ 28 w 1716"/>
                                <a:gd name="T65" fmla="*/ 56 h 1521"/>
                                <a:gd name="T66" fmla="*/ 24 w 1716"/>
                                <a:gd name="T67" fmla="*/ 54 h 1521"/>
                                <a:gd name="T68" fmla="*/ 20 w 1716"/>
                                <a:gd name="T69" fmla="*/ 52 h 1521"/>
                                <a:gd name="T70" fmla="*/ 17 w 1716"/>
                                <a:gd name="T71" fmla="*/ 49 h 1521"/>
                                <a:gd name="T72" fmla="*/ 14 w 1716"/>
                                <a:gd name="T73" fmla="*/ 45 h 1521"/>
                                <a:gd name="T74" fmla="*/ 12 w 1716"/>
                                <a:gd name="T75" fmla="*/ 42 h 1521"/>
                                <a:gd name="T76" fmla="*/ 10 w 1716"/>
                                <a:gd name="T77" fmla="*/ 41 h 1521"/>
                                <a:gd name="T78" fmla="*/ 8 w 1716"/>
                                <a:gd name="T79" fmla="*/ 40 h 1521"/>
                                <a:gd name="T80" fmla="*/ 4 w 1716"/>
                                <a:gd name="T81" fmla="*/ 37 h 1521"/>
                                <a:gd name="T82" fmla="*/ 2 w 1716"/>
                                <a:gd name="T83" fmla="*/ 34 h 1521"/>
                                <a:gd name="T84" fmla="*/ 0 w 1716"/>
                                <a:gd name="T85" fmla="*/ 31 h 1521"/>
                                <a:gd name="T86" fmla="*/ 0 w 1716"/>
                                <a:gd name="T87" fmla="*/ 27 h 1521"/>
                                <a:gd name="T88" fmla="*/ 0 w 1716"/>
                                <a:gd name="T89" fmla="*/ 24 h 1521"/>
                                <a:gd name="T90" fmla="*/ 2 w 1716"/>
                                <a:gd name="T91" fmla="*/ 20 h 1521"/>
                                <a:gd name="T92" fmla="*/ 4 w 1716"/>
                                <a:gd name="T93" fmla="*/ 16 h 1521"/>
                                <a:gd name="T94" fmla="*/ 7 w 1716"/>
                                <a:gd name="T95" fmla="*/ 14 h 1521"/>
                                <a:gd name="T96" fmla="*/ 10 w 1716"/>
                                <a:gd name="T97" fmla="*/ 12 h 1521"/>
                                <a:gd name="T98" fmla="*/ 14 w 1716"/>
                                <a:gd name="T99" fmla="*/ 11 h 1521"/>
                                <a:gd name="T100" fmla="*/ 19 w 1716"/>
                                <a:gd name="T101" fmla="*/ 12 h 152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16"/>
                                <a:gd name="T154" fmla="*/ 0 h 1521"/>
                                <a:gd name="T155" fmla="*/ 1716 w 1716"/>
                                <a:gd name="T156" fmla="*/ 1521 h 152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16" h="1521">
                                  <a:moveTo>
                                    <a:pt x="499" y="282"/>
                                  </a:moveTo>
                                  <a:lnTo>
                                    <a:pt x="548" y="246"/>
                                  </a:lnTo>
                                  <a:lnTo>
                                    <a:pt x="591" y="194"/>
                                  </a:lnTo>
                                  <a:lnTo>
                                    <a:pt x="634" y="140"/>
                                  </a:lnTo>
                                  <a:lnTo>
                                    <a:pt x="673" y="105"/>
                                  </a:lnTo>
                                  <a:lnTo>
                                    <a:pt x="716" y="70"/>
                                  </a:lnTo>
                                  <a:lnTo>
                                    <a:pt x="768" y="40"/>
                                  </a:lnTo>
                                  <a:lnTo>
                                    <a:pt x="806" y="19"/>
                                  </a:lnTo>
                                  <a:lnTo>
                                    <a:pt x="854" y="9"/>
                                  </a:lnTo>
                                  <a:lnTo>
                                    <a:pt x="906" y="0"/>
                                  </a:lnTo>
                                  <a:lnTo>
                                    <a:pt x="960" y="6"/>
                                  </a:lnTo>
                                  <a:lnTo>
                                    <a:pt x="1004" y="13"/>
                                  </a:lnTo>
                                  <a:lnTo>
                                    <a:pt x="1040" y="22"/>
                                  </a:lnTo>
                                  <a:lnTo>
                                    <a:pt x="1084" y="43"/>
                                  </a:lnTo>
                                  <a:lnTo>
                                    <a:pt x="1130" y="64"/>
                                  </a:lnTo>
                                  <a:lnTo>
                                    <a:pt x="1168" y="84"/>
                                  </a:lnTo>
                                  <a:lnTo>
                                    <a:pt x="1211" y="116"/>
                                  </a:lnTo>
                                  <a:lnTo>
                                    <a:pt x="1244" y="152"/>
                                  </a:lnTo>
                                  <a:lnTo>
                                    <a:pt x="1270" y="199"/>
                                  </a:lnTo>
                                  <a:lnTo>
                                    <a:pt x="1281" y="227"/>
                                  </a:lnTo>
                                  <a:lnTo>
                                    <a:pt x="1283" y="263"/>
                                  </a:lnTo>
                                  <a:lnTo>
                                    <a:pt x="1298" y="294"/>
                                  </a:lnTo>
                                  <a:lnTo>
                                    <a:pt x="1319" y="323"/>
                                  </a:lnTo>
                                  <a:lnTo>
                                    <a:pt x="1347" y="343"/>
                                  </a:lnTo>
                                  <a:lnTo>
                                    <a:pt x="1381" y="360"/>
                                  </a:lnTo>
                                  <a:lnTo>
                                    <a:pt x="1401" y="378"/>
                                  </a:lnTo>
                                  <a:lnTo>
                                    <a:pt x="1418" y="404"/>
                                  </a:lnTo>
                                  <a:lnTo>
                                    <a:pt x="1444" y="438"/>
                                  </a:lnTo>
                                  <a:lnTo>
                                    <a:pt x="1472" y="471"/>
                                  </a:lnTo>
                                  <a:lnTo>
                                    <a:pt x="1503" y="505"/>
                                  </a:lnTo>
                                  <a:lnTo>
                                    <a:pt x="1534" y="539"/>
                                  </a:lnTo>
                                  <a:lnTo>
                                    <a:pt x="1567" y="601"/>
                                  </a:lnTo>
                                  <a:lnTo>
                                    <a:pt x="1591" y="661"/>
                                  </a:lnTo>
                                  <a:lnTo>
                                    <a:pt x="1609" y="707"/>
                                  </a:lnTo>
                                  <a:lnTo>
                                    <a:pt x="1622" y="769"/>
                                  </a:lnTo>
                                  <a:lnTo>
                                    <a:pt x="1641" y="832"/>
                                  </a:lnTo>
                                  <a:lnTo>
                                    <a:pt x="1656" y="891"/>
                                  </a:lnTo>
                                  <a:lnTo>
                                    <a:pt x="1668" y="947"/>
                                  </a:lnTo>
                                  <a:lnTo>
                                    <a:pt x="1680" y="1005"/>
                                  </a:lnTo>
                                  <a:lnTo>
                                    <a:pt x="1695" y="1057"/>
                                  </a:lnTo>
                                  <a:lnTo>
                                    <a:pt x="1702" y="1122"/>
                                  </a:lnTo>
                                  <a:lnTo>
                                    <a:pt x="1710" y="1190"/>
                                  </a:lnTo>
                                  <a:lnTo>
                                    <a:pt x="1716" y="1253"/>
                                  </a:lnTo>
                                  <a:lnTo>
                                    <a:pt x="1708" y="1301"/>
                                  </a:lnTo>
                                  <a:lnTo>
                                    <a:pt x="1702" y="1340"/>
                                  </a:lnTo>
                                  <a:lnTo>
                                    <a:pt x="1698" y="1374"/>
                                  </a:lnTo>
                                  <a:lnTo>
                                    <a:pt x="1683" y="1404"/>
                                  </a:lnTo>
                                  <a:lnTo>
                                    <a:pt x="1658" y="1435"/>
                                  </a:lnTo>
                                  <a:lnTo>
                                    <a:pt x="1621" y="1463"/>
                                  </a:lnTo>
                                  <a:lnTo>
                                    <a:pt x="1576" y="1480"/>
                                  </a:lnTo>
                                  <a:lnTo>
                                    <a:pt x="1525" y="1491"/>
                                  </a:lnTo>
                                  <a:lnTo>
                                    <a:pt x="1464" y="1499"/>
                                  </a:lnTo>
                                  <a:lnTo>
                                    <a:pt x="1408" y="1506"/>
                                  </a:lnTo>
                                  <a:lnTo>
                                    <a:pt x="1346" y="1509"/>
                                  </a:lnTo>
                                  <a:lnTo>
                                    <a:pt x="1273" y="1516"/>
                                  </a:lnTo>
                                  <a:lnTo>
                                    <a:pt x="1210" y="1521"/>
                                  </a:lnTo>
                                  <a:lnTo>
                                    <a:pt x="1152" y="1521"/>
                                  </a:lnTo>
                                  <a:lnTo>
                                    <a:pt x="1094" y="1516"/>
                                  </a:lnTo>
                                  <a:lnTo>
                                    <a:pt x="1042" y="1509"/>
                                  </a:lnTo>
                                  <a:lnTo>
                                    <a:pt x="1001" y="1505"/>
                                  </a:lnTo>
                                  <a:lnTo>
                                    <a:pt x="957" y="1493"/>
                                  </a:lnTo>
                                  <a:lnTo>
                                    <a:pt x="903" y="1478"/>
                                  </a:lnTo>
                                  <a:lnTo>
                                    <a:pt x="843" y="1459"/>
                                  </a:lnTo>
                                  <a:lnTo>
                                    <a:pt x="796" y="1441"/>
                                  </a:lnTo>
                                  <a:lnTo>
                                    <a:pt x="741" y="1419"/>
                                  </a:lnTo>
                                  <a:lnTo>
                                    <a:pt x="694" y="1399"/>
                                  </a:lnTo>
                                  <a:lnTo>
                                    <a:pt x="647" y="1375"/>
                                  </a:lnTo>
                                  <a:lnTo>
                                    <a:pt x="597" y="1349"/>
                                  </a:lnTo>
                                  <a:lnTo>
                                    <a:pt x="550" y="1321"/>
                                  </a:lnTo>
                                  <a:lnTo>
                                    <a:pt x="503" y="1286"/>
                                  </a:lnTo>
                                  <a:lnTo>
                                    <a:pt x="460" y="1252"/>
                                  </a:lnTo>
                                  <a:lnTo>
                                    <a:pt x="429" y="1224"/>
                                  </a:lnTo>
                                  <a:lnTo>
                                    <a:pt x="388" y="1170"/>
                                  </a:lnTo>
                                  <a:lnTo>
                                    <a:pt x="355" y="1127"/>
                                  </a:lnTo>
                                  <a:lnTo>
                                    <a:pt x="321" y="1079"/>
                                  </a:lnTo>
                                  <a:lnTo>
                                    <a:pt x="301" y="1051"/>
                                  </a:lnTo>
                                  <a:lnTo>
                                    <a:pt x="285" y="1014"/>
                                  </a:lnTo>
                                  <a:lnTo>
                                    <a:pt x="255" y="1006"/>
                                  </a:lnTo>
                                  <a:lnTo>
                                    <a:pt x="221" y="996"/>
                                  </a:lnTo>
                                  <a:lnTo>
                                    <a:pt x="190" y="981"/>
                                  </a:lnTo>
                                  <a:lnTo>
                                    <a:pt x="150" y="957"/>
                                  </a:lnTo>
                                  <a:lnTo>
                                    <a:pt x="111" y="928"/>
                                  </a:lnTo>
                                  <a:lnTo>
                                    <a:pt x="85" y="894"/>
                                  </a:lnTo>
                                  <a:lnTo>
                                    <a:pt x="55" y="854"/>
                                  </a:lnTo>
                                  <a:lnTo>
                                    <a:pt x="33" y="817"/>
                                  </a:lnTo>
                                  <a:lnTo>
                                    <a:pt x="12" y="777"/>
                                  </a:lnTo>
                                  <a:lnTo>
                                    <a:pt x="4" y="738"/>
                                  </a:lnTo>
                                  <a:lnTo>
                                    <a:pt x="0" y="684"/>
                                  </a:lnTo>
                                  <a:lnTo>
                                    <a:pt x="3" y="641"/>
                                  </a:lnTo>
                                  <a:lnTo>
                                    <a:pt x="12" y="597"/>
                                  </a:lnTo>
                                  <a:lnTo>
                                    <a:pt x="27" y="547"/>
                                  </a:lnTo>
                                  <a:lnTo>
                                    <a:pt x="49" y="499"/>
                                  </a:lnTo>
                                  <a:lnTo>
                                    <a:pt x="76" y="451"/>
                                  </a:lnTo>
                                  <a:lnTo>
                                    <a:pt x="107" y="409"/>
                                  </a:lnTo>
                                  <a:lnTo>
                                    <a:pt x="134" y="378"/>
                                  </a:lnTo>
                                  <a:lnTo>
                                    <a:pt x="168" y="347"/>
                                  </a:lnTo>
                                  <a:lnTo>
                                    <a:pt x="208" y="320"/>
                                  </a:lnTo>
                                  <a:lnTo>
                                    <a:pt x="248" y="301"/>
                                  </a:lnTo>
                                  <a:lnTo>
                                    <a:pt x="298" y="289"/>
                                  </a:lnTo>
                                  <a:lnTo>
                                    <a:pt x="360" y="281"/>
                                  </a:lnTo>
                                  <a:lnTo>
                                    <a:pt x="415" y="282"/>
                                  </a:lnTo>
                                  <a:lnTo>
                                    <a:pt x="466" y="288"/>
                                  </a:lnTo>
                                  <a:lnTo>
                                    <a:pt x="499" y="282"/>
                                  </a:lnTo>
                                  <a:close/>
                                </a:path>
                              </a:pathLst>
                            </a:custGeom>
                            <a:solidFill>
                              <a:srgbClr val="FFC080"/>
                            </a:solidFill>
                            <a:ln w="9525">
                              <a:noFill/>
                              <a:round/>
                              <a:headEnd/>
                              <a:tailEnd/>
                            </a:ln>
                          </p:spPr>
                          <p:txBody>
                            <a:bodyPr/>
                            <a:lstStyle/>
                            <a:p>
                              <a:endParaRPr lang="cs-CZ"/>
                            </a:p>
                          </p:txBody>
                        </p:sp>
                        <p:sp>
                          <p:nvSpPr>
                            <p:cNvPr id="115947" name="Freeform 75"/>
                            <p:cNvSpPr>
                              <a:spLocks/>
                            </p:cNvSpPr>
                            <p:nvPr/>
                          </p:nvSpPr>
                          <p:spPr bwMode="auto">
                            <a:xfrm>
                              <a:off x="2105" y="1733"/>
                              <a:ext cx="273" cy="229"/>
                            </a:xfrm>
                            <a:custGeom>
                              <a:avLst/>
                              <a:gdLst>
                                <a:gd name="T0" fmla="*/ 42 w 1361"/>
                                <a:gd name="T1" fmla="*/ 1 h 1143"/>
                                <a:gd name="T2" fmla="*/ 43 w 1361"/>
                                <a:gd name="T3" fmla="*/ 1 h 1143"/>
                                <a:gd name="T4" fmla="*/ 45 w 1361"/>
                                <a:gd name="T5" fmla="*/ 4 h 1143"/>
                                <a:gd name="T6" fmla="*/ 47 w 1361"/>
                                <a:gd name="T7" fmla="*/ 6 h 1143"/>
                                <a:gd name="T8" fmla="*/ 50 w 1361"/>
                                <a:gd name="T9" fmla="*/ 11 h 1143"/>
                                <a:gd name="T10" fmla="*/ 51 w 1361"/>
                                <a:gd name="T11" fmla="*/ 16 h 1143"/>
                                <a:gd name="T12" fmla="*/ 52 w 1361"/>
                                <a:gd name="T13" fmla="*/ 21 h 1143"/>
                                <a:gd name="T14" fmla="*/ 53 w 1361"/>
                                <a:gd name="T15" fmla="*/ 25 h 1143"/>
                                <a:gd name="T16" fmla="*/ 54 w 1361"/>
                                <a:gd name="T17" fmla="*/ 30 h 1143"/>
                                <a:gd name="T18" fmla="*/ 55 w 1361"/>
                                <a:gd name="T19" fmla="*/ 35 h 1143"/>
                                <a:gd name="T20" fmla="*/ 54 w 1361"/>
                                <a:gd name="T21" fmla="*/ 39 h 1143"/>
                                <a:gd name="T22" fmla="*/ 53 w 1361"/>
                                <a:gd name="T23" fmla="*/ 41 h 1143"/>
                                <a:gd name="T24" fmla="*/ 51 w 1361"/>
                                <a:gd name="T25" fmla="*/ 43 h 1143"/>
                                <a:gd name="T26" fmla="*/ 47 w 1361"/>
                                <a:gd name="T27" fmla="*/ 45 h 1143"/>
                                <a:gd name="T28" fmla="*/ 42 w 1361"/>
                                <a:gd name="T29" fmla="*/ 45 h 1143"/>
                                <a:gd name="T30" fmla="*/ 37 w 1361"/>
                                <a:gd name="T31" fmla="*/ 46 h 1143"/>
                                <a:gd name="T32" fmla="*/ 32 w 1361"/>
                                <a:gd name="T33" fmla="*/ 46 h 1143"/>
                                <a:gd name="T34" fmla="*/ 28 w 1361"/>
                                <a:gd name="T35" fmla="*/ 45 h 1143"/>
                                <a:gd name="T36" fmla="*/ 24 w 1361"/>
                                <a:gd name="T37" fmla="*/ 45 h 1143"/>
                                <a:gd name="T38" fmla="*/ 20 w 1361"/>
                                <a:gd name="T39" fmla="*/ 43 h 1143"/>
                                <a:gd name="T40" fmla="*/ 15 w 1361"/>
                                <a:gd name="T41" fmla="*/ 42 h 1143"/>
                                <a:gd name="T42" fmla="*/ 12 w 1361"/>
                                <a:gd name="T43" fmla="*/ 40 h 1143"/>
                                <a:gd name="T44" fmla="*/ 8 w 1361"/>
                                <a:gd name="T45" fmla="*/ 38 h 1143"/>
                                <a:gd name="T46" fmla="*/ 4 w 1361"/>
                                <a:gd name="T47" fmla="*/ 35 h 1143"/>
                                <a:gd name="T48" fmla="*/ 1 w 1361"/>
                                <a:gd name="T49" fmla="*/ 32 h 1143"/>
                                <a:gd name="T50" fmla="*/ 1 w 1361"/>
                                <a:gd name="T51" fmla="*/ 30 h 1143"/>
                                <a:gd name="T52" fmla="*/ 3 w 1361"/>
                                <a:gd name="T53" fmla="*/ 33 h 1143"/>
                                <a:gd name="T54" fmla="*/ 6 w 1361"/>
                                <a:gd name="T55" fmla="*/ 35 h 1143"/>
                                <a:gd name="T56" fmla="*/ 9 w 1361"/>
                                <a:gd name="T57" fmla="*/ 37 h 1143"/>
                                <a:gd name="T58" fmla="*/ 13 w 1361"/>
                                <a:gd name="T59" fmla="*/ 39 h 1143"/>
                                <a:gd name="T60" fmla="*/ 16 w 1361"/>
                                <a:gd name="T61" fmla="*/ 41 h 1143"/>
                                <a:gd name="T62" fmla="*/ 19 w 1361"/>
                                <a:gd name="T63" fmla="*/ 42 h 1143"/>
                                <a:gd name="T64" fmla="*/ 23 w 1361"/>
                                <a:gd name="T65" fmla="*/ 43 h 1143"/>
                                <a:gd name="T66" fmla="*/ 26 w 1361"/>
                                <a:gd name="T67" fmla="*/ 44 h 1143"/>
                                <a:gd name="T68" fmla="*/ 30 w 1361"/>
                                <a:gd name="T69" fmla="*/ 44 h 1143"/>
                                <a:gd name="T70" fmla="*/ 34 w 1361"/>
                                <a:gd name="T71" fmla="*/ 44 h 1143"/>
                                <a:gd name="T72" fmla="*/ 37 w 1361"/>
                                <a:gd name="T73" fmla="*/ 44 h 1143"/>
                                <a:gd name="T74" fmla="*/ 41 w 1361"/>
                                <a:gd name="T75" fmla="*/ 44 h 1143"/>
                                <a:gd name="T76" fmla="*/ 44 w 1361"/>
                                <a:gd name="T77" fmla="*/ 43 h 1143"/>
                                <a:gd name="T78" fmla="*/ 47 w 1361"/>
                                <a:gd name="T79" fmla="*/ 43 h 1143"/>
                                <a:gd name="T80" fmla="*/ 49 w 1361"/>
                                <a:gd name="T81" fmla="*/ 41 h 1143"/>
                                <a:gd name="T82" fmla="*/ 50 w 1361"/>
                                <a:gd name="T83" fmla="*/ 39 h 1143"/>
                                <a:gd name="T84" fmla="*/ 52 w 1361"/>
                                <a:gd name="T85" fmla="*/ 37 h 1143"/>
                                <a:gd name="T86" fmla="*/ 52 w 1361"/>
                                <a:gd name="T87" fmla="*/ 35 h 1143"/>
                                <a:gd name="T88" fmla="*/ 52 w 1361"/>
                                <a:gd name="T89" fmla="*/ 30 h 1143"/>
                                <a:gd name="T90" fmla="*/ 52 w 1361"/>
                                <a:gd name="T91" fmla="*/ 26 h 1143"/>
                                <a:gd name="T92" fmla="*/ 51 w 1361"/>
                                <a:gd name="T93" fmla="*/ 22 h 1143"/>
                                <a:gd name="T94" fmla="*/ 50 w 1361"/>
                                <a:gd name="T95" fmla="*/ 19 h 1143"/>
                                <a:gd name="T96" fmla="*/ 49 w 1361"/>
                                <a:gd name="T97" fmla="*/ 16 h 1143"/>
                                <a:gd name="T98" fmla="*/ 48 w 1361"/>
                                <a:gd name="T99" fmla="*/ 12 h 1143"/>
                                <a:gd name="T100" fmla="*/ 47 w 1361"/>
                                <a:gd name="T101" fmla="*/ 9 h 1143"/>
                                <a:gd name="T102" fmla="*/ 45 w 1361"/>
                                <a:gd name="T103" fmla="*/ 6 h 1143"/>
                                <a:gd name="T104" fmla="*/ 43 w 1361"/>
                                <a:gd name="T105" fmla="*/ 3 h 114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61"/>
                                <a:gd name="T160" fmla="*/ 0 h 1143"/>
                                <a:gd name="T161" fmla="*/ 1361 w 1361"/>
                                <a:gd name="T162" fmla="*/ 1143 h 114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61" h="1143">
                                  <a:moveTo>
                                    <a:pt x="1051" y="53"/>
                                  </a:moveTo>
                                  <a:lnTo>
                                    <a:pt x="1042" y="25"/>
                                  </a:lnTo>
                                  <a:lnTo>
                                    <a:pt x="1046" y="0"/>
                                  </a:lnTo>
                                  <a:lnTo>
                                    <a:pt x="1063" y="27"/>
                                  </a:lnTo>
                                  <a:lnTo>
                                    <a:pt x="1089" y="61"/>
                                  </a:lnTo>
                                  <a:lnTo>
                                    <a:pt x="1117" y="94"/>
                                  </a:lnTo>
                                  <a:lnTo>
                                    <a:pt x="1148" y="128"/>
                                  </a:lnTo>
                                  <a:lnTo>
                                    <a:pt x="1179" y="162"/>
                                  </a:lnTo>
                                  <a:lnTo>
                                    <a:pt x="1212" y="224"/>
                                  </a:lnTo>
                                  <a:lnTo>
                                    <a:pt x="1236" y="284"/>
                                  </a:lnTo>
                                  <a:lnTo>
                                    <a:pt x="1254" y="329"/>
                                  </a:lnTo>
                                  <a:lnTo>
                                    <a:pt x="1267" y="391"/>
                                  </a:lnTo>
                                  <a:lnTo>
                                    <a:pt x="1286" y="454"/>
                                  </a:lnTo>
                                  <a:lnTo>
                                    <a:pt x="1301" y="513"/>
                                  </a:lnTo>
                                  <a:lnTo>
                                    <a:pt x="1313" y="569"/>
                                  </a:lnTo>
                                  <a:lnTo>
                                    <a:pt x="1325" y="627"/>
                                  </a:lnTo>
                                  <a:lnTo>
                                    <a:pt x="1340" y="679"/>
                                  </a:lnTo>
                                  <a:lnTo>
                                    <a:pt x="1347" y="744"/>
                                  </a:lnTo>
                                  <a:lnTo>
                                    <a:pt x="1355" y="813"/>
                                  </a:lnTo>
                                  <a:lnTo>
                                    <a:pt x="1361" y="875"/>
                                  </a:lnTo>
                                  <a:lnTo>
                                    <a:pt x="1353" y="923"/>
                                  </a:lnTo>
                                  <a:lnTo>
                                    <a:pt x="1347" y="962"/>
                                  </a:lnTo>
                                  <a:lnTo>
                                    <a:pt x="1343" y="996"/>
                                  </a:lnTo>
                                  <a:lnTo>
                                    <a:pt x="1328" y="1026"/>
                                  </a:lnTo>
                                  <a:lnTo>
                                    <a:pt x="1303" y="1057"/>
                                  </a:lnTo>
                                  <a:lnTo>
                                    <a:pt x="1266" y="1085"/>
                                  </a:lnTo>
                                  <a:lnTo>
                                    <a:pt x="1221" y="1102"/>
                                  </a:lnTo>
                                  <a:lnTo>
                                    <a:pt x="1170" y="1113"/>
                                  </a:lnTo>
                                  <a:lnTo>
                                    <a:pt x="1109" y="1121"/>
                                  </a:lnTo>
                                  <a:lnTo>
                                    <a:pt x="1053" y="1128"/>
                                  </a:lnTo>
                                  <a:lnTo>
                                    <a:pt x="992" y="1131"/>
                                  </a:lnTo>
                                  <a:lnTo>
                                    <a:pt x="918" y="1138"/>
                                  </a:lnTo>
                                  <a:lnTo>
                                    <a:pt x="855" y="1143"/>
                                  </a:lnTo>
                                  <a:lnTo>
                                    <a:pt x="797" y="1143"/>
                                  </a:lnTo>
                                  <a:lnTo>
                                    <a:pt x="739" y="1138"/>
                                  </a:lnTo>
                                  <a:lnTo>
                                    <a:pt x="687" y="1131"/>
                                  </a:lnTo>
                                  <a:lnTo>
                                    <a:pt x="646" y="1127"/>
                                  </a:lnTo>
                                  <a:lnTo>
                                    <a:pt x="602" y="1115"/>
                                  </a:lnTo>
                                  <a:lnTo>
                                    <a:pt x="548" y="1100"/>
                                  </a:lnTo>
                                  <a:lnTo>
                                    <a:pt x="488" y="1081"/>
                                  </a:lnTo>
                                  <a:lnTo>
                                    <a:pt x="441" y="1063"/>
                                  </a:lnTo>
                                  <a:lnTo>
                                    <a:pt x="386" y="1041"/>
                                  </a:lnTo>
                                  <a:lnTo>
                                    <a:pt x="341" y="1021"/>
                                  </a:lnTo>
                                  <a:lnTo>
                                    <a:pt x="293" y="997"/>
                                  </a:lnTo>
                                  <a:lnTo>
                                    <a:pt x="243" y="971"/>
                                  </a:lnTo>
                                  <a:lnTo>
                                    <a:pt x="196" y="943"/>
                                  </a:lnTo>
                                  <a:lnTo>
                                    <a:pt x="149" y="908"/>
                                  </a:lnTo>
                                  <a:lnTo>
                                    <a:pt x="106" y="874"/>
                                  </a:lnTo>
                                  <a:lnTo>
                                    <a:pt x="74" y="847"/>
                                  </a:lnTo>
                                  <a:lnTo>
                                    <a:pt x="33" y="793"/>
                                  </a:lnTo>
                                  <a:lnTo>
                                    <a:pt x="0" y="749"/>
                                  </a:lnTo>
                                  <a:lnTo>
                                    <a:pt x="29" y="760"/>
                                  </a:lnTo>
                                  <a:lnTo>
                                    <a:pt x="54" y="782"/>
                                  </a:lnTo>
                                  <a:lnTo>
                                    <a:pt x="84" y="819"/>
                                  </a:lnTo>
                                  <a:lnTo>
                                    <a:pt x="122" y="853"/>
                                  </a:lnTo>
                                  <a:lnTo>
                                    <a:pt x="157" y="879"/>
                                  </a:lnTo>
                                  <a:lnTo>
                                    <a:pt x="198" y="908"/>
                                  </a:lnTo>
                                  <a:lnTo>
                                    <a:pt x="236" y="932"/>
                                  </a:lnTo>
                                  <a:lnTo>
                                    <a:pt x="278" y="960"/>
                                  </a:lnTo>
                                  <a:lnTo>
                                    <a:pt x="318" y="976"/>
                                  </a:lnTo>
                                  <a:lnTo>
                                    <a:pt x="366" y="1001"/>
                                  </a:lnTo>
                                  <a:lnTo>
                                    <a:pt x="406" y="1013"/>
                                  </a:lnTo>
                                  <a:lnTo>
                                    <a:pt x="443" y="1033"/>
                                  </a:lnTo>
                                  <a:lnTo>
                                    <a:pt x="483" y="1047"/>
                                  </a:lnTo>
                                  <a:lnTo>
                                    <a:pt x="519" y="1058"/>
                                  </a:lnTo>
                                  <a:lnTo>
                                    <a:pt x="568" y="1078"/>
                                  </a:lnTo>
                                  <a:lnTo>
                                    <a:pt x="613" y="1085"/>
                                  </a:lnTo>
                                  <a:lnTo>
                                    <a:pt x="660" y="1093"/>
                                  </a:lnTo>
                                  <a:lnTo>
                                    <a:pt x="708" y="1100"/>
                                  </a:lnTo>
                                  <a:lnTo>
                                    <a:pt x="757" y="1106"/>
                                  </a:lnTo>
                                  <a:lnTo>
                                    <a:pt x="805" y="1109"/>
                                  </a:lnTo>
                                  <a:lnTo>
                                    <a:pt x="845" y="1107"/>
                                  </a:lnTo>
                                  <a:lnTo>
                                    <a:pt x="889" y="1106"/>
                                  </a:lnTo>
                                  <a:lnTo>
                                    <a:pt x="928" y="1104"/>
                                  </a:lnTo>
                                  <a:lnTo>
                                    <a:pt x="971" y="1100"/>
                                  </a:lnTo>
                                  <a:lnTo>
                                    <a:pt x="1012" y="1097"/>
                                  </a:lnTo>
                                  <a:lnTo>
                                    <a:pt x="1052" y="1090"/>
                                  </a:lnTo>
                                  <a:lnTo>
                                    <a:pt x="1098" y="1084"/>
                                  </a:lnTo>
                                  <a:lnTo>
                                    <a:pt x="1140" y="1081"/>
                                  </a:lnTo>
                                  <a:lnTo>
                                    <a:pt x="1163" y="1067"/>
                                  </a:lnTo>
                                  <a:lnTo>
                                    <a:pt x="1190" y="1047"/>
                                  </a:lnTo>
                                  <a:lnTo>
                                    <a:pt x="1216" y="1033"/>
                                  </a:lnTo>
                                  <a:lnTo>
                                    <a:pt x="1234" y="1008"/>
                                  </a:lnTo>
                                  <a:lnTo>
                                    <a:pt x="1251" y="980"/>
                                  </a:lnTo>
                                  <a:lnTo>
                                    <a:pt x="1265" y="952"/>
                                  </a:lnTo>
                                  <a:lnTo>
                                    <a:pt x="1280" y="921"/>
                                  </a:lnTo>
                                  <a:lnTo>
                                    <a:pt x="1290" y="888"/>
                                  </a:lnTo>
                                  <a:lnTo>
                                    <a:pt x="1302" y="867"/>
                                  </a:lnTo>
                                  <a:lnTo>
                                    <a:pt x="1297" y="809"/>
                                  </a:lnTo>
                                  <a:lnTo>
                                    <a:pt x="1293" y="750"/>
                                  </a:lnTo>
                                  <a:lnTo>
                                    <a:pt x="1290" y="692"/>
                                  </a:lnTo>
                                  <a:lnTo>
                                    <a:pt x="1287" y="644"/>
                                  </a:lnTo>
                                  <a:lnTo>
                                    <a:pt x="1277" y="604"/>
                                  </a:lnTo>
                                  <a:lnTo>
                                    <a:pt x="1266" y="558"/>
                                  </a:lnTo>
                                  <a:lnTo>
                                    <a:pt x="1253" y="516"/>
                                  </a:lnTo>
                                  <a:lnTo>
                                    <a:pt x="1245" y="479"/>
                                  </a:lnTo>
                                  <a:lnTo>
                                    <a:pt x="1234" y="436"/>
                                  </a:lnTo>
                                  <a:lnTo>
                                    <a:pt x="1220" y="387"/>
                                  </a:lnTo>
                                  <a:lnTo>
                                    <a:pt x="1208" y="337"/>
                                  </a:lnTo>
                                  <a:lnTo>
                                    <a:pt x="1203" y="299"/>
                                  </a:lnTo>
                                  <a:lnTo>
                                    <a:pt x="1180" y="263"/>
                                  </a:lnTo>
                                  <a:lnTo>
                                    <a:pt x="1159" y="232"/>
                                  </a:lnTo>
                                  <a:lnTo>
                                    <a:pt x="1137" y="192"/>
                                  </a:lnTo>
                                  <a:lnTo>
                                    <a:pt x="1113" y="149"/>
                                  </a:lnTo>
                                  <a:lnTo>
                                    <a:pt x="1092" y="113"/>
                                  </a:lnTo>
                                  <a:lnTo>
                                    <a:pt x="1070" y="84"/>
                                  </a:lnTo>
                                  <a:lnTo>
                                    <a:pt x="1051" y="53"/>
                                  </a:lnTo>
                                  <a:close/>
                                </a:path>
                              </a:pathLst>
                            </a:custGeom>
                            <a:solidFill>
                              <a:srgbClr val="FFA040"/>
                            </a:solidFill>
                            <a:ln w="9525">
                              <a:noFill/>
                              <a:round/>
                              <a:headEnd/>
                              <a:tailEnd/>
                            </a:ln>
                          </p:spPr>
                          <p:txBody>
                            <a:bodyPr/>
                            <a:lstStyle/>
                            <a:p>
                              <a:endParaRPr lang="cs-CZ"/>
                            </a:p>
                          </p:txBody>
                        </p:sp>
                      </p:grpSp>
                      <p:sp>
                        <p:nvSpPr>
                          <p:cNvPr id="115945" name="Freeform 76"/>
                          <p:cNvSpPr>
                            <a:spLocks/>
                          </p:cNvSpPr>
                          <p:nvPr/>
                        </p:nvSpPr>
                        <p:spPr bwMode="auto">
                          <a:xfrm>
                            <a:off x="2215" y="1825"/>
                            <a:ext cx="97" cy="98"/>
                          </a:xfrm>
                          <a:custGeom>
                            <a:avLst/>
                            <a:gdLst>
                              <a:gd name="T0" fmla="*/ 1 w 488"/>
                              <a:gd name="T1" fmla="*/ 0 h 488"/>
                              <a:gd name="T2" fmla="*/ 2 w 488"/>
                              <a:gd name="T3" fmla="*/ 1 h 488"/>
                              <a:gd name="T4" fmla="*/ 4 w 488"/>
                              <a:gd name="T5" fmla="*/ 2 h 488"/>
                              <a:gd name="T6" fmla="*/ 5 w 488"/>
                              <a:gd name="T7" fmla="*/ 4 h 488"/>
                              <a:gd name="T8" fmla="*/ 6 w 488"/>
                              <a:gd name="T9" fmla="*/ 5 h 488"/>
                              <a:gd name="T10" fmla="*/ 8 w 488"/>
                              <a:gd name="T11" fmla="*/ 7 h 488"/>
                              <a:gd name="T12" fmla="*/ 10 w 488"/>
                              <a:gd name="T13" fmla="*/ 9 h 488"/>
                              <a:gd name="T14" fmla="*/ 12 w 488"/>
                              <a:gd name="T15" fmla="*/ 11 h 488"/>
                              <a:gd name="T16" fmla="*/ 13 w 488"/>
                              <a:gd name="T17" fmla="*/ 13 h 488"/>
                              <a:gd name="T18" fmla="*/ 14 w 488"/>
                              <a:gd name="T19" fmla="*/ 14 h 488"/>
                              <a:gd name="T20" fmla="*/ 15 w 488"/>
                              <a:gd name="T21" fmla="*/ 15 h 488"/>
                              <a:gd name="T22" fmla="*/ 16 w 488"/>
                              <a:gd name="T23" fmla="*/ 16 h 488"/>
                              <a:gd name="T24" fmla="*/ 17 w 488"/>
                              <a:gd name="T25" fmla="*/ 17 h 488"/>
                              <a:gd name="T26" fmla="*/ 18 w 488"/>
                              <a:gd name="T27" fmla="*/ 17 h 488"/>
                              <a:gd name="T28" fmla="*/ 19 w 488"/>
                              <a:gd name="T29" fmla="*/ 18 h 488"/>
                              <a:gd name="T30" fmla="*/ 19 w 488"/>
                              <a:gd name="T31" fmla="*/ 19 h 488"/>
                              <a:gd name="T32" fmla="*/ 19 w 488"/>
                              <a:gd name="T33" fmla="*/ 19 h 488"/>
                              <a:gd name="T34" fmla="*/ 19 w 488"/>
                              <a:gd name="T35" fmla="*/ 20 h 488"/>
                              <a:gd name="T36" fmla="*/ 18 w 488"/>
                              <a:gd name="T37" fmla="*/ 20 h 488"/>
                              <a:gd name="T38" fmla="*/ 17 w 488"/>
                              <a:gd name="T39" fmla="*/ 19 h 488"/>
                              <a:gd name="T40" fmla="*/ 16 w 488"/>
                              <a:gd name="T41" fmla="*/ 19 h 488"/>
                              <a:gd name="T42" fmla="*/ 16 w 488"/>
                              <a:gd name="T43" fmla="*/ 18 h 488"/>
                              <a:gd name="T44" fmla="*/ 15 w 488"/>
                              <a:gd name="T45" fmla="*/ 18 h 488"/>
                              <a:gd name="T46" fmla="*/ 13 w 488"/>
                              <a:gd name="T47" fmla="*/ 17 h 488"/>
                              <a:gd name="T48" fmla="*/ 12 w 488"/>
                              <a:gd name="T49" fmla="*/ 16 h 488"/>
                              <a:gd name="T50" fmla="*/ 11 w 488"/>
                              <a:gd name="T51" fmla="*/ 14 h 488"/>
                              <a:gd name="T52" fmla="*/ 10 w 488"/>
                              <a:gd name="T53" fmla="*/ 13 h 488"/>
                              <a:gd name="T54" fmla="*/ 8 w 488"/>
                              <a:gd name="T55" fmla="*/ 12 h 488"/>
                              <a:gd name="T56" fmla="*/ 7 w 488"/>
                              <a:gd name="T57" fmla="*/ 11 h 488"/>
                              <a:gd name="T58" fmla="*/ 6 w 488"/>
                              <a:gd name="T59" fmla="*/ 10 h 488"/>
                              <a:gd name="T60" fmla="*/ 5 w 488"/>
                              <a:gd name="T61" fmla="*/ 9 h 488"/>
                              <a:gd name="T62" fmla="*/ 5 w 488"/>
                              <a:gd name="T63" fmla="*/ 8 h 488"/>
                              <a:gd name="T64" fmla="*/ 4 w 488"/>
                              <a:gd name="T65" fmla="*/ 7 h 488"/>
                              <a:gd name="T66" fmla="*/ 3 w 488"/>
                              <a:gd name="T67" fmla="*/ 6 h 488"/>
                              <a:gd name="T68" fmla="*/ 2 w 488"/>
                              <a:gd name="T69" fmla="*/ 4 h 488"/>
                              <a:gd name="T70" fmla="*/ 1 w 488"/>
                              <a:gd name="T71" fmla="*/ 3 h 488"/>
                              <a:gd name="T72" fmla="*/ 1 w 488"/>
                              <a:gd name="T73" fmla="*/ 2 h 488"/>
                              <a:gd name="T74" fmla="*/ 0 w 488"/>
                              <a:gd name="T75" fmla="*/ 1 h 488"/>
                              <a:gd name="T76" fmla="*/ 0 w 488"/>
                              <a:gd name="T77" fmla="*/ 1 h 488"/>
                              <a:gd name="T78" fmla="*/ 0 w 488"/>
                              <a:gd name="T79" fmla="*/ 0 h 488"/>
                              <a:gd name="T80" fmla="*/ 1 w 488"/>
                              <a:gd name="T81" fmla="*/ 0 h 48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88"/>
                              <a:gd name="T124" fmla="*/ 0 h 488"/>
                              <a:gd name="T125" fmla="*/ 488 w 488"/>
                              <a:gd name="T126" fmla="*/ 488 h 48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88" h="488">
                                <a:moveTo>
                                  <a:pt x="22" y="0"/>
                                </a:moveTo>
                                <a:lnTo>
                                  <a:pt x="57" y="24"/>
                                </a:lnTo>
                                <a:lnTo>
                                  <a:pt x="89" y="55"/>
                                </a:lnTo>
                                <a:lnTo>
                                  <a:pt x="122" y="89"/>
                                </a:lnTo>
                                <a:lnTo>
                                  <a:pt x="158" y="130"/>
                                </a:lnTo>
                                <a:lnTo>
                                  <a:pt x="197" y="173"/>
                                </a:lnTo>
                                <a:lnTo>
                                  <a:pt x="243" y="221"/>
                                </a:lnTo>
                                <a:lnTo>
                                  <a:pt x="290" y="273"/>
                                </a:lnTo>
                                <a:lnTo>
                                  <a:pt x="323" y="313"/>
                                </a:lnTo>
                                <a:lnTo>
                                  <a:pt x="352" y="339"/>
                                </a:lnTo>
                                <a:lnTo>
                                  <a:pt x="381" y="364"/>
                                </a:lnTo>
                                <a:lnTo>
                                  <a:pt x="413" y="386"/>
                                </a:lnTo>
                                <a:lnTo>
                                  <a:pt x="444" y="412"/>
                                </a:lnTo>
                                <a:lnTo>
                                  <a:pt x="470" y="433"/>
                                </a:lnTo>
                                <a:lnTo>
                                  <a:pt x="484" y="449"/>
                                </a:lnTo>
                                <a:lnTo>
                                  <a:pt x="488" y="466"/>
                                </a:lnTo>
                                <a:lnTo>
                                  <a:pt x="485" y="479"/>
                                </a:lnTo>
                                <a:lnTo>
                                  <a:pt x="476" y="486"/>
                                </a:lnTo>
                                <a:lnTo>
                                  <a:pt x="462" y="488"/>
                                </a:lnTo>
                                <a:lnTo>
                                  <a:pt x="444" y="482"/>
                                </a:lnTo>
                                <a:lnTo>
                                  <a:pt x="417" y="463"/>
                                </a:lnTo>
                                <a:lnTo>
                                  <a:pt x="390" y="448"/>
                                </a:lnTo>
                                <a:lnTo>
                                  <a:pt x="365" y="436"/>
                                </a:lnTo>
                                <a:lnTo>
                                  <a:pt x="336" y="411"/>
                                </a:lnTo>
                                <a:lnTo>
                                  <a:pt x="308" y="389"/>
                                </a:lnTo>
                                <a:lnTo>
                                  <a:pt x="274" y="361"/>
                                </a:lnTo>
                                <a:lnTo>
                                  <a:pt x="243" y="336"/>
                                </a:lnTo>
                                <a:lnTo>
                                  <a:pt x="208" y="307"/>
                                </a:lnTo>
                                <a:lnTo>
                                  <a:pt x="179" y="281"/>
                                </a:lnTo>
                                <a:lnTo>
                                  <a:pt x="155" y="252"/>
                                </a:lnTo>
                                <a:lnTo>
                                  <a:pt x="130" y="228"/>
                                </a:lnTo>
                                <a:lnTo>
                                  <a:pt x="116" y="208"/>
                                </a:lnTo>
                                <a:lnTo>
                                  <a:pt x="92" y="176"/>
                                </a:lnTo>
                                <a:lnTo>
                                  <a:pt x="71" y="142"/>
                                </a:lnTo>
                                <a:lnTo>
                                  <a:pt x="49" y="109"/>
                                </a:lnTo>
                                <a:lnTo>
                                  <a:pt x="31" y="79"/>
                                </a:lnTo>
                                <a:lnTo>
                                  <a:pt x="15" y="52"/>
                                </a:lnTo>
                                <a:lnTo>
                                  <a:pt x="4" y="30"/>
                                </a:lnTo>
                                <a:lnTo>
                                  <a:pt x="0" y="15"/>
                                </a:lnTo>
                                <a:lnTo>
                                  <a:pt x="4" y="5"/>
                                </a:lnTo>
                                <a:lnTo>
                                  <a:pt x="22" y="0"/>
                                </a:lnTo>
                                <a:close/>
                              </a:path>
                            </a:pathLst>
                          </a:custGeom>
                          <a:solidFill>
                            <a:srgbClr val="FFE0C0"/>
                          </a:solidFill>
                          <a:ln w="9525">
                            <a:noFill/>
                            <a:round/>
                            <a:headEnd/>
                            <a:tailEnd/>
                          </a:ln>
                        </p:spPr>
                        <p:txBody>
                          <a:bodyPr/>
                          <a:lstStyle/>
                          <a:p>
                            <a:endParaRPr lang="cs-CZ"/>
                          </a:p>
                        </p:txBody>
                      </p:sp>
                    </p:grpSp>
                    <p:sp>
                      <p:nvSpPr>
                        <p:cNvPr id="115943" name="Freeform 77"/>
                        <p:cNvSpPr>
                          <a:spLocks/>
                        </p:cNvSpPr>
                        <p:nvPr/>
                      </p:nvSpPr>
                      <p:spPr bwMode="auto">
                        <a:xfrm>
                          <a:off x="2267" y="1883"/>
                          <a:ext cx="85" cy="65"/>
                        </a:xfrm>
                        <a:custGeom>
                          <a:avLst/>
                          <a:gdLst>
                            <a:gd name="T0" fmla="*/ 17 w 422"/>
                            <a:gd name="T1" fmla="*/ 0 h 325"/>
                            <a:gd name="T2" fmla="*/ 17 w 422"/>
                            <a:gd name="T3" fmla="*/ 2 h 325"/>
                            <a:gd name="T4" fmla="*/ 17 w 422"/>
                            <a:gd name="T5" fmla="*/ 4 h 325"/>
                            <a:gd name="T6" fmla="*/ 17 w 422"/>
                            <a:gd name="T7" fmla="*/ 6 h 325"/>
                            <a:gd name="T8" fmla="*/ 16 w 422"/>
                            <a:gd name="T9" fmla="*/ 8 h 325"/>
                            <a:gd name="T10" fmla="*/ 16 w 422"/>
                            <a:gd name="T11" fmla="*/ 9 h 325"/>
                            <a:gd name="T12" fmla="*/ 15 w 422"/>
                            <a:gd name="T13" fmla="*/ 10 h 325"/>
                            <a:gd name="T14" fmla="*/ 13 w 422"/>
                            <a:gd name="T15" fmla="*/ 10 h 325"/>
                            <a:gd name="T16" fmla="*/ 12 w 422"/>
                            <a:gd name="T17" fmla="*/ 11 h 325"/>
                            <a:gd name="T18" fmla="*/ 10 w 422"/>
                            <a:gd name="T19" fmla="*/ 12 h 325"/>
                            <a:gd name="T20" fmla="*/ 8 w 422"/>
                            <a:gd name="T21" fmla="*/ 13 h 325"/>
                            <a:gd name="T22" fmla="*/ 6 w 422"/>
                            <a:gd name="T23" fmla="*/ 13 h 325"/>
                            <a:gd name="T24" fmla="*/ 4 w 422"/>
                            <a:gd name="T25" fmla="*/ 13 h 325"/>
                            <a:gd name="T26" fmla="*/ 2 w 422"/>
                            <a:gd name="T27" fmla="*/ 13 h 325"/>
                            <a:gd name="T28" fmla="*/ 0 w 422"/>
                            <a:gd name="T29" fmla="*/ 13 h 3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2"/>
                            <a:gd name="T46" fmla="*/ 0 h 325"/>
                            <a:gd name="T47" fmla="*/ 422 w 422"/>
                            <a:gd name="T48" fmla="*/ 325 h 32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2" h="325">
                              <a:moveTo>
                                <a:pt x="422" y="0"/>
                              </a:moveTo>
                              <a:lnTo>
                                <a:pt x="422" y="44"/>
                              </a:lnTo>
                              <a:lnTo>
                                <a:pt x="421" y="99"/>
                              </a:lnTo>
                              <a:lnTo>
                                <a:pt x="415" y="148"/>
                              </a:lnTo>
                              <a:lnTo>
                                <a:pt x="403" y="188"/>
                              </a:lnTo>
                              <a:lnTo>
                                <a:pt x="383" y="215"/>
                              </a:lnTo>
                              <a:lnTo>
                                <a:pt x="359" y="238"/>
                              </a:lnTo>
                              <a:lnTo>
                                <a:pt x="325" y="260"/>
                              </a:lnTo>
                              <a:lnTo>
                                <a:pt x="290" y="279"/>
                              </a:lnTo>
                              <a:lnTo>
                                <a:pt x="239" y="300"/>
                              </a:lnTo>
                              <a:lnTo>
                                <a:pt x="193" y="313"/>
                              </a:lnTo>
                              <a:lnTo>
                                <a:pt x="141" y="320"/>
                              </a:lnTo>
                              <a:lnTo>
                                <a:pt x="95" y="325"/>
                              </a:lnTo>
                              <a:lnTo>
                                <a:pt x="47" y="323"/>
                              </a:lnTo>
                              <a:lnTo>
                                <a:pt x="0" y="320"/>
                              </a:lnTo>
                            </a:path>
                          </a:pathLst>
                        </a:custGeom>
                        <a:noFill/>
                        <a:ln w="3175">
                          <a:solidFill>
                            <a:srgbClr val="FF8000"/>
                          </a:solidFill>
                          <a:round/>
                          <a:headEnd/>
                          <a:tailEnd/>
                        </a:ln>
                      </p:spPr>
                      <p:txBody>
                        <a:bodyPr/>
                        <a:lstStyle/>
                        <a:p>
                          <a:endParaRPr lang="cs-CZ"/>
                        </a:p>
                      </p:txBody>
                    </p:sp>
                  </p:grpSp>
                  <p:grpSp>
                    <p:nvGrpSpPr>
                      <p:cNvPr id="28" name="Group 78"/>
                      <p:cNvGrpSpPr>
                        <a:grpSpLocks/>
                      </p:cNvGrpSpPr>
                      <p:nvPr/>
                    </p:nvGrpSpPr>
                    <p:grpSpPr bwMode="auto">
                      <a:xfrm>
                        <a:off x="2045" y="1667"/>
                        <a:ext cx="293" cy="271"/>
                        <a:chOff x="2045" y="1667"/>
                        <a:chExt cx="293" cy="271"/>
                      </a:xfrm>
                    </p:grpSpPr>
                    <p:grpSp>
                      <p:nvGrpSpPr>
                        <p:cNvPr id="29" name="Group 79"/>
                        <p:cNvGrpSpPr>
                          <a:grpSpLocks/>
                        </p:cNvGrpSpPr>
                        <p:nvPr/>
                      </p:nvGrpSpPr>
                      <p:grpSpPr bwMode="auto">
                        <a:xfrm>
                          <a:off x="2150" y="1667"/>
                          <a:ext cx="188" cy="243"/>
                          <a:chOff x="2150" y="1667"/>
                          <a:chExt cx="188" cy="243"/>
                        </a:xfrm>
                      </p:grpSpPr>
                      <p:grpSp>
                        <p:nvGrpSpPr>
                          <p:cNvPr id="30" name="Group 80"/>
                          <p:cNvGrpSpPr>
                            <a:grpSpLocks/>
                          </p:cNvGrpSpPr>
                          <p:nvPr/>
                        </p:nvGrpSpPr>
                        <p:grpSpPr bwMode="auto">
                          <a:xfrm>
                            <a:off x="2150" y="1667"/>
                            <a:ext cx="188" cy="243"/>
                            <a:chOff x="2150" y="1667"/>
                            <a:chExt cx="188" cy="243"/>
                          </a:xfrm>
                        </p:grpSpPr>
                        <p:grpSp>
                          <p:nvGrpSpPr>
                            <p:cNvPr id="31" name="Group 81"/>
                            <p:cNvGrpSpPr>
                              <a:grpSpLocks/>
                            </p:cNvGrpSpPr>
                            <p:nvPr/>
                          </p:nvGrpSpPr>
                          <p:grpSpPr bwMode="auto">
                            <a:xfrm>
                              <a:off x="2150" y="1667"/>
                              <a:ext cx="188" cy="243"/>
                              <a:chOff x="2150" y="1667"/>
                              <a:chExt cx="188" cy="243"/>
                            </a:xfrm>
                          </p:grpSpPr>
                          <p:grpSp>
                            <p:nvGrpSpPr>
                              <p:cNvPr id="115811" name="Group 82"/>
                              <p:cNvGrpSpPr>
                                <a:grpSpLocks/>
                              </p:cNvGrpSpPr>
                              <p:nvPr/>
                            </p:nvGrpSpPr>
                            <p:grpSpPr bwMode="auto">
                              <a:xfrm>
                                <a:off x="2150" y="1667"/>
                                <a:ext cx="188" cy="243"/>
                                <a:chOff x="2150" y="1667"/>
                                <a:chExt cx="188" cy="243"/>
                              </a:xfrm>
                            </p:grpSpPr>
                            <p:grpSp>
                              <p:nvGrpSpPr>
                                <p:cNvPr id="115812" name="Group 83"/>
                                <p:cNvGrpSpPr>
                                  <a:grpSpLocks/>
                                </p:cNvGrpSpPr>
                                <p:nvPr/>
                              </p:nvGrpSpPr>
                              <p:grpSpPr bwMode="auto">
                                <a:xfrm>
                                  <a:off x="2150" y="1667"/>
                                  <a:ext cx="188" cy="243"/>
                                  <a:chOff x="2150" y="1667"/>
                                  <a:chExt cx="188" cy="243"/>
                                </a:xfrm>
                              </p:grpSpPr>
                              <p:sp>
                                <p:nvSpPr>
                                  <p:cNvPr id="115938" name="Freeform 84"/>
                                  <p:cNvSpPr>
                                    <a:spLocks/>
                                  </p:cNvSpPr>
                                  <p:nvPr/>
                                </p:nvSpPr>
                                <p:spPr bwMode="auto">
                                  <a:xfrm>
                                    <a:off x="2150" y="1667"/>
                                    <a:ext cx="188" cy="243"/>
                                  </a:xfrm>
                                  <a:custGeom>
                                    <a:avLst/>
                                    <a:gdLst>
                                      <a:gd name="T0" fmla="*/ 1 w 939"/>
                                      <a:gd name="T1" fmla="*/ 9 h 1215"/>
                                      <a:gd name="T2" fmla="*/ 2 w 939"/>
                                      <a:gd name="T3" fmla="*/ 7 h 1215"/>
                                      <a:gd name="T4" fmla="*/ 4 w 939"/>
                                      <a:gd name="T5" fmla="*/ 5 h 1215"/>
                                      <a:gd name="T6" fmla="*/ 7 w 939"/>
                                      <a:gd name="T7" fmla="*/ 2 h 1215"/>
                                      <a:gd name="T8" fmla="*/ 9 w 939"/>
                                      <a:gd name="T9" fmla="*/ 1 h 1215"/>
                                      <a:gd name="T10" fmla="*/ 13 w 939"/>
                                      <a:gd name="T11" fmla="*/ 0 h 1215"/>
                                      <a:gd name="T12" fmla="*/ 17 w 939"/>
                                      <a:gd name="T13" fmla="*/ 0 h 1215"/>
                                      <a:gd name="T14" fmla="*/ 20 w 939"/>
                                      <a:gd name="T15" fmla="*/ 1 h 1215"/>
                                      <a:gd name="T16" fmla="*/ 23 w 939"/>
                                      <a:gd name="T17" fmla="*/ 3 h 1215"/>
                                      <a:gd name="T18" fmla="*/ 25 w 939"/>
                                      <a:gd name="T19" fmla="*/ 5 h 1215"/>
                                      <a:gd name="T20" fmla="*/ 26 w 939"/>
                                      <a:gd name="T21" fmla="*/ 8 h 1215"/>
                                      <a:gd name="T22" fmla="*/ 26 w 939"/>
                                      <a:gd name="T23" fmla="*/ 11 h 1215"/>
                                      <a:gd name="T24" fmla="*/ 25 w 939"/>
                                      <a:gd name="T25" fmla="*/ 14 h 1215"/>
                                      <a:gd name="T26" fmla="*/ 24 w 939"/>
                                      <a:gd name="T27" fmla="*/ 16 h 1215"/>
                                      <a:gd name="T28" fmla="*/ 23 w 939"/>
                                      <a:gd name="T29" fmla="*/ 19 h 1215"/>
                                      <a:gd name="T30" fmla="*/ 24 w 939"/>
                                      <a:gd name="T31" fmla="*/ 19 h 1215"/>
                                      <a:gd name="T32" fmla="*/ 25 w 939"/>
                                      <a:gd name="T33" fmla="*/ 18 h 1215"/>
                                      <a:gd name="T34" fmla="*/ 26 w 939"/>
                                      <a:gd name="T35" fmla="*/ 15 h 1215"/>
                                      <a:gd name="T36" fmla="*/ 27 w 939"/>
                                      <a:gd name="T37" fmla="*/ 13 h 1215"/>
                                      <a:gd name="T38" fmla="*/ 28 w 939"/>
                                      <a:gd name="T39" fmla="*/ 14 h 1215"/>
                                      <a:gd name="T40" fmla="*/ 30 w 939"/>
                                      <a:gd name="T41" fmla="*/ 16 h 1215"/>
                                      <a:gd name="T42" fmla="*/ 31 w 939"/>
                                      <a:gd name="T43" fmla="*/ 19 h 1215"/>
                                      <a:gd name="T44" fmla="*/ 32 w 939"/>
                                      <a:gd name="T45" fmla="*/ 21 h 1215"/>
                                      <a:gd name="T46" fmla="*/ 33 w 939"/>
                                      <a:gd name="T47" fmla="*/ 23 h 1215"/>
                                      <a:gd name="T48" fmla="*/ 32 w 939"/>
                                      <a:gd name="T49" fmla="*/ 26 h 1215"/>
                                      <a:gd name="T50" fmla="*/ 33 w 939"/>
                                      <a:gd name="T51" fmla="*/ 28 h 1215"/>
                                      <a:gd name="T52" fmla="*/ 35 w 939"/>
                                      <a:gd name="T53" fmla="*/ 32 h 1215"/>
                                      <a:gd name="T54" fmla="*/ 36 w 939"/>
                                      <a:gd name="T55" fmla="*/ 34 h 1215"/>
                                      <a:gd name="T56" fmla="*/ 37 w 939"/>
                                      <a:gd name="T57" fmla="*/ 38 h 1215"/>
                                      <a:gd name="T58" fmla="*/ 37 w 939"/>
                                      <a:gd name="T59" fmla="*/ 41 h 1215"/>
                                      <a:gd name="T60" fmla="*/ 38 w 939"/>
                                      <a:gd name="T61" fmla="*/ 46 h 1215"/>
                                      <a:gd name="T62" fmla="*/ 37 w 939"/>
                                      <a:gd name="T63" fmla="*/ 48 h 1215"/>
                                      <a:gd name="T64" fmla="*/ 35 w 939"/>
                                      <a:gd name="T65" fmla="*/ 48 h 1215"/>
                                      <a:gd name="T66" fmla="*/ 32 w 939"/>
                                      <a:gd name="T67" fmla="*/ 47 h 1215"/>
                                      <a:gd name="T68" fmla="*/ 29 w 939"/>
                                      <a:gd name="T69" fmla="*/ 44 h 1215"/>
                                      <a:gd name="T70" fmla="*/ 25 w 939"/>
                                      <a:gd name="T71" fmla="*/ 40 h 1215"/>
                                      <a:gd name="T72" fmla="*/ 21 w 939"/>
                                      <a:gd name="T73" fmla="*/ 36 h 1215"/>
                                      <a:gd name="T74" fmla="*/ 15 w 939"/>
                                      <a:gd name="T75" fmla="*/ 30 h 1215"/>
                                      <a:gd name="T76" fmla="*/ 12 w 939"/>
                                      <a:gd name="T77" fmla="*/ 26 h 1215"/>
                                      <a:gd name="T78" fmla="*/ 11 w 939"/>
                                      <a:gd name="T79" fmla="*/ 24 h 1215"/>
                                      <a:gd name="T80" fmla="*/ 12 w 939"/>
                                      <a:gd name="T81" fmla="*/ 23 h 1215"/>
                                      <a:gd name="T82" fmla="*/ 15 w 939"/>
                                      <a:gd name="T83" fmla="*/ 22 h 1215"/>
                                      <a:gd name="T84" fmla="*/ 17 w 939"/>
                                      <a:gd name="T85" fmla="*/ 21 h 1215"/>
                                      <a:gd name="T86" fmla="*/ 18 w 939"/>
                                      <a:gd name="T87" fmla="*/ 20 h 1215"/>
                                      <a:gd name="T88" fmla="*/ 17 w 939"/>
                                      <a:gd name="T89" fmla="*/ 20 h 1215"/>
                                      <a:gd name="T90" fmla="*/ 14 w 939"/>
                                      <a:gd name="T91" fmla="*/ 20 h 1215"/>
                                      <a:gd name="T92" fmla="*/ 12 w 939"/>
                                      <a:gd name="T93" fmla="*/ 22 h 1215"/>
                                      <a:gd name="T94" fmla="*/ 9 w 939"/>
                                      <a:gd name="T95" fmla="*/ 23 h 1215"/>
                                      <a:gd name="T96" fmla="*/ 7 w 939"/>
                                      <a:gd name="T97" fmla="*/ 22 h 1215"/>
                                      <a:gd name="T98" fmla="*/ 6 w 939"/>
                                      <a:gd name="T99" fmla="*/ 21 h 1215"/>
                                      <a:gd name="T100" fmla="*/ 4 w 939"/>
                                      <a:gd name="T101" fmla="*/ 19 h 1215"/>
                                      <a:gd name="T102" fmla="*/ 2 w 939"/>
                                      <a:gd name="T103" fmla="*/ 16 h 1215"/>
                                      <a:gd name="T104" fmla="*/ 1 w 939"/>
                                      <a:gd name="T105" fmla="*/ 14 h 1215"/>
                                      <a:gd name="T106" fmla="*/ 0 w 939"/>
                                      <a:gd name="T107" fmla="*/ 12 h 121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39"/>
                                      <a:gd name="T163" fmla="*/ 0 h 1215"/>
                                      <a:gd name="T164" fmla="*/ 939 w 939"/>
                                      <a:gd name="T165" fmla="*/ 1215 h 121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39" h="1215">
                                        <a:moveTo>
                                          <a:pt x="2" y="270"/>
                                        </a:moveTo>
                                        <a:lnTo>
                                          <a:pt x="10" y="248"/>
                                        </a:lnTo>
                                        <a:lnTo>
                                          <a:pt x="20" y="228"/>
                                        </a:lnTo>
                                        <a:lnTo>
                                          <a:pt x="32" y="206"/>
                                        </a:lnTo>
                                        <a:lnTo>
                                          <a:pt x="45" y="191"/>
                                        </a:lnTo>
                                        <a:lnTo>
                                          <a:pt x="58" y="178"/>
                                        </a:lnTo>
                                        <a:lnTo>
                                          <a:pt x="75" y="160"/>
                                        </a:lnTo>
                                        <a:lnTo>
                                          <a:pt x="95" y="137"/>
                                        </a:lnTo>
                                        <a:lnTo>
                                          <a:pt x="110" y="116"/>
                                        </a:lnTo>
                                        <a:lnTo>
                                          <a:pt x="126" y="96"/>
                                        </a:lnTo>
                                        <a:lnTo>
                                          <a:pt x="143" y="80"/>
                                        </a:lnTo>
                                        <a:lnTo>
                                          <a:pt x="164" y="62"/>
                                        </a:lnTo>
                                        <a:lnTo>
                                          <a:pt x="184" y="47"/>
                                        </a:lnTo>
                                        <a:lnTo>
                                          <a:pt x="205" y="34"/>
                                        </a:lnTo>
                                        <a:lnTo>
                                          <a:pt x="231" y="21"/>
                                        </a:lnTo>
                                        <a:lnTo>
                                          <a:pt x="259" y="11"/>
                                        </a:lnTo>
                                        <a:lnTo>
                                          <a:pt x="288" y="4"/>
                                        </a:lnTo>
                                        <a:lnTo>
                                          <a:pt x="324" y="1"/>
                                        </a:lnTo>
                                        <a:lnTo>
                                          <a:pt x="358" y="0"/>
                                        </a:lnTo>
                                        <a:lnTo>
                                          <a:pt x="385" y="2"/>
                                        </a:lnTo>
                                        <a:lnTo>
                                          <a:pt x="413" y="6"/>
                                        </a:lnTo>
                                        <a:lnTo>
                                          <a:pt x="439" y="11"/>
                                        </a:lnTo>
                                        <a:lnTo>
                                          <a:pt x="471" y="19"/>
                                        </a:lnTo>
                                        <a:lnTo>
                                          <a:pt x="499" y="32"/>
                                        </a:lnTo>
                                        <a:lnTo>
                                          <a:pt x="521" y="43"/>
                                        </a:lnTo>
                                        <a:lnTo>
                                          <a:pt x="546" y="56"/>
                                        </a:lnTo>
                                        <a:lnTo>
                                          <a:pt x="565" y="74"/>
                                        </a:lnTo>
                                        <a:lnTo>
                                          <a:pt x="584" y="93"/>
                                        </a:lnTo>
                                        <a:lnTo>
                                          <a:pt x="599" y="112"/>
                                        </a:lnTo>
                                        <a:lnTo>
                                          <a:pt x="616" y="135"/>
                                        </a:lnTo>
                                        <a:lnTo>
                                          <a:pt x="631" y="158"/>
                                        </a:lnTo>
                                        <a:lnTo>
                                          <a:pt x="640" y="179"/>
                                        </a:lnTo>
                                        <a:lnTo>
                                          <a:pt x="646" y="206"/>
                                        </a:lnTo>
                                        <a:lnTo>
                                          <a:pt x="651" y="231"/>
                                        </a:lnTo>
                                        <a:lnTo>
                                          <a:pt x="654" y="250"/>
                                        </a:lnTo>
                                        <a:lnTo>
                                          <a:pt x="653" y="271"/>
                                        </a:lnTo>
                                        <a:lnTo>
                                          <a:pt x="648" y="286"/>
                                        </a:lnTo>
                                        <a:lnTo>
                                          <a:pt x="638" y="310"/>
                                        </a:lnTo>
                                        <a:lnTo>
                                          <a:pt x="624" y="339"/>
                                        </a:lnTo>
                                        <a:lnTo>
                                          <a:pt x="611" y="365"/>
                                        </a:lnTo>
                                        <a:lnTo>
                                          <a:pt x="601" y="386"/>
                                        </a:lnTo>
                                        <a:lnTo>
                                          <a:pt x="594" y="409"/>
                                        </a:lnTo>
                                        <a:lnTo>
                                          <a:pt x="586" y="433"/>
                                        </a:lnTo>
                                        <a:lnTo>
                                          <a:pt x="580" y="454"/>
                                        </a:lnTo>
                                        <a:lnTo>
                                          <a:pt x="577" y="465"/>
                                        </a:lnTo>
                                        <a:lnTo>
                                          <a:pt x="578" y="473"/>
                                        </a:lnTo>
                                        <a:lnTo>
                                          <a:pt x="583" y="476"/>
                                        </a:lnTo>
                                        <a:lnTo>
                                          <a:pt x="590" y="476"/>
                                        </a:lnTo>
                                        <a:lnTo>
                                          <a:pt x="596" y="470"/>
                                        </a:lnTo>
                                        <a:lnTo>
                                          <a:pt x="603" y="459"/>
                                        </a:lnTo>
                                        <a:lnTo>
                                          <a:pt x="612" y="439"/>
                                        </a:lnTo>
                                        <a:lnTo>
                                          <a:pt x="625" y="411"/>
                                        </a:lnTo>
                                        <a:lnTo>
                                          <a:pt x="640" y="385"/>
                                        </a:lnTo>
                                        <a:lnTo>
                                          <a:pt x="654" y="363"/>
                                        </a:lnTo>
                                        <a:lnTo>
                                          <a:pt x="668" y="343"/>
                                        </a:lnTo>
                                        <a:lnTo>
                                          <a:pt x="676" y="334"/>
                                        </a:lnTo>
                                        <a:lnTo>
                                          <a:pt x="684" y="329"/>
                                        </a:lnTo>
                                        <a:lnTo>
                                          <a:pt x="694" y="327"/>
                                        </a:lnTo>
                                        <a:lnTo>
                                          <a:pt x="701" y="333"/>
                                        </a:lnTo>
                                        <a:lnTo>
                                          <a:pt x="711" y="351"/>
                                        </a:lnTo>
                                        <a:lnTo>
                                          <a:pt x="720" y="367"/>
                                        </a:lnTo>
                                        <a:lnTo>
                                          <a:pt x="731" y="389"/>
                                        </a:lnTo>
                                        <a:lnTo>
                                          <a:pt x="743" y="410"/>
                                        </a:lnTo>
                                        <a:lnTo>
                                          <a:pt x="753" y="429"/>
                                        </a:lnTo>
                                        <a:lnTo>
                                          <a:pt x="761" y="450"/>
                                        </a:lnTo>
                                        <a:lnTo>
                                          <a:pt x="770" y="469"/>
                                        </a:lnTo>
                                        <a:lnTo>
                                          <a:pt x="778" y="491"/>
                                        </a:lnTo>
                                        <a:lnTo>
                                          <a:pt x="792" y="505"/>
                                        </a:lnTo>
                                        <a:lnTo>
                                          <a:pt x="808" y="524"/>
                                        </a:lnTo>
                                        <a:lnTo>
                                          <a:pt x="820" y="541"/>
                                        </a:lnTo>
                                        <a:lnTo>
                                          <a:pt x="823" y="561"/>
                                        </a:lnTo>
                                        <a:lnTo>
                                          <a:pt x="821" y="581"/>
                                        </a:lnTo>
                                        <a:lnTo>
                                          <a:pt x="817" y="608"/>
                                        </a:lnTo>
                                        <a:lnTo>
                                          <a:pt x="812" y="633"/>
                                        </a:lnTo>
                                        <a:lnTo>
                                          <a:pt x="807" y="659"/>
                                        </a:lnTo>
                                        <a:lnTo>
                                          <a:pt x="817" y="675"/>
                                        </a:lnTo>
                                        <a:lnTo>
                                          <a:pt x="827" y="691"/>
                                        </a:lnTo>
                                        <a:lnTo>
                                          <a:pt x="836" y="709"/>
                                        </a:lnTo>
                                        <a:lnTo>
                                          <a:pt x="847" y="729"/>
                                        </a:lnTo>
                                        <a:lnTo>
                                          <a:pt x="863" y="762"/>
                                        </a:lnTo>
                                        <a:lnTo>
                                          <a:pt x="877" y="790"/>
                                        </a:lnTo>
                                        <a:lnTo>
                                          <a:pt x="893" y="817"/>
                                        </a:lnTo>
                                        <a:lnTo>
                                          <a:pt x="905" y="843"/>
                                        </a:lnTo>
                                        <a:lnTo>
                                          <a:pt x="911" y="861"/>
                                        </a:lnTo>
                                        <a:lnTo>
                                          <a:pt x="917" y="888"/>
                                        </a:lnTo>
                                        <a:lnTo>
                                          <a:pt x="922" y="918"/>
                                        </a:lnTo>
                                        <a:lnTo>
                                          <a:pt x="927" y="940"/>
                                        </a:lnTo>
                                        <a:lnTo>
                                          <a:pt x="933" y="971"/>
                                        </a:lnTo>
                                        <a:lnTo>
                                          <a:pt x="935" y="1002"/>
                                        </a:lnTo>
                                        <a:lnTo>
                                          <a:pt x="934" y="1023"/>
                                        </a:lnTo>
                                        <a:lnTo>
                                          <a:pt x="934" y="1047"/>
                                        </a:lnTo>
                                        <a:lnTo>
                                          <a:pt x="935" y="1096"/>
                                        </a:lnTo>
                                        <a:lnTo>
                                          <a:pt x="939" y="1153"/>
                                        </a:lnTo>
                                        <a:lnTo>
                                          <a:pt x="938" y="1179"/>
                                        </a:lnTo>
                                        <a:lnTo>
                                          <a:pt x="935" y="1196"/>
                                        </a:lnTo>
                                        <a:lnTo>
                                          <a:pt x="924" y="1206"/>
                                        </a:lnTo>
                                        <a:lnTo>
                                          <a:pt x="906" y="1214"/>
                                        </a:lnTo>
                                        <a:lnTo>
                                          <a:pt x="888" y="1215"/>
                                        </a:lnTo>
                                        <a:lnTo>
                                          <a:pt x="873" y="1208"/>
                                        </a:lnTo>
                                        <a:lnTo>
                                          <a:pt x="862" y="1199"/>
                                        </a:lnTo>
                                        <a:lnTo>
                                          <a:pt x="833" y="1181"/>
                                        </a:lnTo>
                                        <a:lnTo>
                                          <a:pt x="806" y="1167"/>
                                        </a:lnTo>
                                        <a:lnTo>
                                          <a:pt x="779" y="1155"/>
                                        </a:lnTo>
                                        <a:lnTo>
                                          <a:pt x="758" y="1136"/>
                                        </a:lnTo>
                                        <a:lnTo>
                                          <a:pt x="721" y="1103"/>
                                        </a:lnTo>
                                        <a:lnTo>
                                          <a:pt x="687" y="1069"/>
                                        </a:lnTo>
                                        <a:lnTo>
                                          <a:pt x="653" y="1038"/>
                                        </a:lnTo>
                                        <a:lnTo>
                                          <a:pt x="621" y="1002"/>
                                        </a:lnTo>
                                        <a:lnTo>
                                          <a:pt x="582" y="954"/>
                                        </a:lnTo>
                                        <a:lnTo>
                                          <a:pt x="553" y="918"/>
                                        </a:lnTo>
                                        <a:lnTo>
                                          <a:pt x="520" y="888"/>
                                        </a:lnTo>
                                        <a:lnTo>
                                          <a:pt x="481" y="847"/>
                                        </a:lnTo>
                                        <a:lnTo>
                                          <a:pt x="441" y="806"/>
                                        </a:lnTo>
                                        <a:lnTo>
                                          <a:pt x="385" y="754"/>
                                        </a:lnTo>
                                        <a:lnTo>
                                          <a:pt x="334" y="711"/>
                                        </a:lnTo>
                                        <a:lnTo>
                                          <a:pt x="310" y="684"/>
                                        </a:lnTo>
                                        <a:lnTo>
                                          <a:pt x="291" y="662"/>
                                        </a:lnTo>
                                        <a:lnTo>
                                          <a:pt x="280" y="643"/>
                                        </a:lnTo>
                                        <a:lnTo>
                                          <a:pt x="271" y="619"/>
                                        </a:lnTo>
                                        <a:lnTo>
                                          <a:pt x="270" y="607"/>
                                        </a:lnTo>
                                        <a:lnTo>
                                          <a:pt x="275" y="599"/>
                                        </a:lnTo>
                                        <a:lnTo>
                                          <a:pt x="287" y="590"/>
                                        </a:lnTo>
                                        <a:lnTo>
                                          <a:pt x="306" y="576"/>
                                        </a:lnTo>
                                        <a:lnTo>
                                          <a:pt x="327" y="562"/>
                                        </a:lnTo>
                                        <a:lnTo>
                                          <a:pt x="347" y="548"/>
                                        </a:lnTo>
                                        <a:lnTo>
                                          <a:pt x="363" y="538"/>
                                        </a:lnTo>
                                        <a:lnTo>
                                          <a:pt x="381" y="531"/>
                                        </a:lnTo>
                                        <a:lnTo>
                                          <a:pt x="402" y="524"/>
                                        </a:lnTo>
                                        <a:lnTo>
                                          <a:pt x="422" y="517"/>
                                        </a:lnTo>
                                        <a:lnTo>
                                          <a:pt x="443" y="510"/>
                                        </a:lnTo>
                                        <a:lnTo>
                                          <a:pt x="457" y="504"/>
                                        </a:lnTo>
                                        <a:lnTo>
                                          <a:pt x="459" y="498"/>
                                        </a:lnTo>
                                        <a:lnTo>
                                          <a:pt x="454" y="491"/>
                                        </a:lnTo>
                                        <a:lnTo>
                                          <a:pt x="445" y="489"/>
                                        </a:lnTo>
                                        <a:lnTo>
                                          <a:pt x="422" y="492"/>
                                        </a:lnTo>
                                        <a:lnTo>
                                          <a:pt x="398" y="496"/>
                                        </a:lnTo>
                                        <a:lnTo>
                                          <a:pt x="369" y="502"/>
                                        </a:lnTo>
                                        <a:lnTo>
                                          <a:pt x="340" y="510"/>
                                        </a:lnTo>
                                        <a:lnTo>
                                          <a:pt x="327" y="515"/>
                                        </a:lnTo>
                                        <a:lnTo>
                                          <a:pt x="311" y="527"/>
                                        </a:lnTo>
                                        <a:lnTo>
                                          <a:pt x="292" y="541"/>
                                        </a:lnTo>
                                        <a:lnTo>
                                          <a:pt x="268" y="562"/>
                                        </a:lnTo>
                                        <a:lnTo>
                                          <a:pt x="254" y="565"/>
                                        </a:lnTo>
                                        <a:lnTo>
                                          <a:pt x="232" y="567"/>
                                        </a:lnTo>
                                        <a:lnTo>
                                          <a:pt x="211" y="568"/>
                                        </a:lnTo>
                                        <a:lnTo>
                                          <a:pt x="197" y="564"/>
                                        </a:lnTo>
                                        <a:lnTo>
                                          <a:pt x="182" y="557"/>
                                        </a:lnTo>
                                        <a:lnTo>
                                          <a:pt x="162" y="549"/>
                                        </a:lnTo>
                                        <a:lnTo>
                                          <a:pt x="152" y="539"/>
                                        </a:lnTo>
                                        <a:lnTo>
                                          <a:pt x="141" y="523"/>
                                        </a:lnTo>
                                        <a:lnTo>
                                          <a:pt x="129" y="504"/>
                                        </a:lnTo>
                                        <a:lnTo>
                                          <a:pt x="119" y="489"/>
                                        </a:lnTo>
                                        <a:lnTo>
                                          <a:pt x="98" y="468"/>
                                        </a:lnTo>
                                        <a:lnTo>
                                          <a:pt x="83" y="449"/>
                                        </a:lnTo>
                                        <a:lnTo>
                                          <a:pt x="61" y="428"/>
                                        </a:lnTo>
                                        <a:lnTo>
                                          <a:pt x="44" y="410"/>
                                        </a:lnTo>
                                        <a:lnTo>
                                          <a:pt x="33" y="398"/>
                                        </a:lnTo>
                                        <a:lnTo>
                                          <a:pt x="26" y="383"/>
                                        </a:lnTo>
                                        <a:lnTo>
                                          <a:pt x="18" y="362"/>
                                        </a:lnTo>
                                        <a:lnTo>
                                          <a:pt x="9" y="338"/>
                                        </a:lnTo>
                                        <a:lnTo>
                                          <a:pt x="4" y="314"/>
                                        </a:lnTo>
                                        <a:lnTo>
                                          <a:pt x="0" y="288"/>
                                        </a:lnTo>
                                        <a:lnTo>
                                          <a:pt x="2" y="270"/>
                                        </a:lnTo>
                                        <a:close/>
                                      </a:path>
                                    </a:pathLst>
                                  </a:custGeom>
                                  <a:solidFill>
                                    <a:srgbClr val="FF8080"/>
                                  </a:solidFill>
                                  <a:ln w="9525">
                                    <a:noFill/>
                                    <a:round/>
                                    <a:headEnd/>
                                    <a:tailEnd/>
                                  </a:ln>
                                </p:spPr>
                                <p:txBody>
                                  <a:bodyPr/>
                                  <a:lstStyle/>
                                  <a:p>
                                    <a:endParaRPr lang="cs-CZ"/>
                                  </a:p>
                                </p:txBody>
                              </p:sp>
                              <p:grpSp>
                                <p:nvGrpSpPr>
                                  <p:cNvPr id="115814" name="Group 85"/>
                                  <p:cNvGrpSpPr>
                                    <a:grpSpLocks/>
                                  </p:cNvGrpSpPr>
                                  <p:nvPr/>
                                </p:nvGrpSpPr>
                                <p:grpSpPr bwMode="auto">
                                  <a:xfrm>
                                    <a:off x="2150" y="1667"/>
                                    <a:ext cx="188" cy="242"/>
                                    <a:chOff x="2150" y="1667"/>
                                    <a:chExt cx="188" cy="242"/>
                                  </a:xfrm>
                                </p:grpSpPr>
                                <p:sp>
                                  <p:nvSpPr>
                                    <p:cNvPr id="115940" name="Freeform 86"/>
                                    <p:cNvSpPr>
                                      <a:spLocks/>
                                    </p:cNvSpPr>
                                    <p:nvPr/>
                                  </p:nvSpPr>
                                  <p:spPr bwMode="auto">
                                    <a:xfrm>
                                      <a:off x="2204" y="1732"/>
                                      <a:ext cx="134" cy="177"/>
                                    </a:xfrm>
                                    <a:custGeom>
                                      <a:avLst/>
                                      <a:gdLst>
                                        <a:gd name="T0" fmla="*/ 15 w 668"/>
                                        <a:gd name="T1" fmla="*/ 3 h 887"/>
                                        <a:gd name="T2" fmla="*/ 15 w 668"/>
                                        <a:gd name="T3" fmla="*/ 2 h 887"/>
                                        <a:gd name="T4" fmla="*/ 16 w 668"/>
                                        <a:gd name="T5" fmla="*/ 0 h 887"/>
                                        <a:gd name="T6" fmla="*/ 17 w 668"/>
                                        <a:gd name="T7" fmla="*/ 0 h 887"/>
                                        <a:gd name="T8" fmla="*/ 18 w 668"/>
                                        <a:gd name="T9" fmla="*/ 2 h 887"/>
                                        <a:gd name="T10" fmla="*/ 20 w 668"/>
                                        <a:gd name="T11" fmla="*/ 5 h 887"/>
                                        <a:gd name="T12" fmla="*/ 21 w 668"/>
                                        <a:gd name="T13" fmla="*/ 7 h 887"/>
                                        <a:gd name="T14" fmla="*/ 22 w 668"/>
                                        <a:gd name="T15" fmla="*/ 9 h 887"/>
                                        <a:gd name="T16" fmla="*/ 22 w 668"/>
                                        <a:gd name="T17" fmla="*/ 12 h 887"/>
                                        <a:gd name="T18" fmla="*/ 22 w 668"/>
                                        <a:gd name="T19" fmla="*/ 14 h 887"/>
                                        <a:gd name="T20" fmla="*/ 24 w 668"/>
                                        <a:gd name="T21" fmla="*/ 17 h 887"/>
                                        <a:gd name="T22" fmla="*/ 25 w 668"/>
                                        <a:gd name="T23" fmla="*/ 21 h 887"/>
                                        <a:gd name="T24" fmla="*/ 26 w 668"/>
                                        <a:gd name="T25" fmla="*/ 24 h 887"/>
                                        <a:gd name="T26" fmla="*/ 27 w 668"/>
                                        <a:gd name="T27" fmla="*/ 27 h 887"/>
                                        <a:gd name="T28" fmla="*/ 27 w 668"/>
                                        <a:gd name="T29" fmla="*/ 31 h 887"/>
                                        <a:gd name="T30" fmla="*/ 27 w 668"/>
                                        <a:gd name="T31" fmla="*/ 35 h 887"/>
                                        <a:gd name="T32" fmla="*/ 25 w 668"/>
                                        <a:gd name="T33" fmla="*/ 35 h 887"/>
                                        <a:gd name="T34" fmla="*/ 23 w 668"/>
                                        <a:gd name="T35" fmla="*/ 34 h 887"/>
                                        <a:gd name="T36" fmla="*/ 20 w 668"/>
                                        <a:gd name="T37" fmla="*/ 32 h 887"/>
                                        <a:gd name="T38" fmla="*/ 15 w 668"/>
                                        <a:gd name="T39" fmla="*/ 28 h 887"/>
                                        <a:gd name="T40" fmla="*/ 11 w 668"/>
                                        <a:gd name="T41" fmla="*/ 24 h 887"/>
                                        <a:gd name="T42" fmla="*/ 7 w 668"/>
                                        <a:gd name="T43" fmla="*/ 19 h 887"/>
                                        <a:gd name="T44" fmla="*/ 2 w 668"/>
                                        <a:gd name="T45" fmla="*/ 14 h 887"/>
                                        <a:gd name="T46" fmla="*/ 0 w 668"/>
                                        <a:gd name="T47" fmla="*/ 12 h 887"/>
                                        <a:gd name="T48" fmla="*/ 1 w 668"/>
                                        <a:gd name="T49" fmla="*/ 10 h 887"/>
                                        <a:gd name="T50" fmla="*/ 3 w 668"/>
                                        <a:gd name="T51" fmla="*/ 9 h 887"/>
                                        <a:gd name="T52" fmla="*/ 3 w 668"/>
                                        <a:gd name="T53" fmla="*/ 10 h 887"/>
                                        <a:gd name="T54" fmla="*/ 2 w 668"/>
                                        <a:gd name="T55" fmla="*/ 12 h 887"/>
                                        <a:gd name="T56" fmla="*/ 4 w 668"/>
                                        <a:gd name="T57" fmla="*/ 15 h 887"/>
                                        <a:gd name="T58" fmla="*/ 7 w 668"/>
                                        <a:gd name="T59" fmla="*/ 17 h 887"/>
                                        <a:gd name="T60" fmla="*/ 10 w 668"/>
                                        <a:gd name="T61" fmla="*/ 20 h 887"/>
                                        <a:gd name="T62" fmla="*/ 12 w 668"/>
                                        <a:gd name="T63" fmla="*/ 22 h 887"/>
                                        <a:gd name="T64" fmla="*/ 14 w 668"/>
                                        <a:gd name="T65" fmla="*/ 25 h 887"/>
                                        <a:gd name="T66" fmla="*/ 17 w 668"/>
                                        <a:gd name="T67" fmla="*/ 28 h 887"/>
                                        <a:gd name="T68" fmla="*/ 20 w 668"/>
                                        <a:gd name="T69" fmla="*/ 30 h 887"/>
                                        <a:gd name="T70" fmla="*/ 22 w 668"/>
                                        <a:gd name="T71" fmla="*/ 32 h 887"/>
                                        <a:gd name="T72" fmla="*/ 24 w 668"/>
                                        <a:gd name="T73" fmla="*/ 32 h 887"/>
                                        <a:gd name="T74" fmla="*/ 25 w 668"/>
                                        <a:gd name="T75" fmla="*/ 31 h 887"/>
                                        <a:gd name="T76" fmla="*/ 25 w 668"/>
                                        <a:gd name="T77" fmla="*/ 28 h 887"/>
                                        <a:gd name="T78" fmla="*/ 24 w 668"/>
                                        <a:gd name="T79" fmla="*/ 25 h 887"/>
                                        <a:gd name="T80" fmla="*/ 24 w 668"/>
                                        <a:gd name="T81" fmla="*/ 22 h 887"/>
                                        <a:gd name="T82" fmla="*/ 23 w 668"/>
                                        <a:gd name="T83" fmla="*/ 19 h 887"/>
                                        <a:gd name="T84" fmla="*/ 21 w 668"/>
                                        <a:gd name="T85" fmla="*/ 17 h 887"/>
                                        <a:gd name="T86" fmla="*/ 20 w 668"/>
                                        <a:gd name="T87" fmla="*/ 14 h 887"/>
                                        <a:gd name="T88" fmla="*/ 20 w 668"/>
                                        <a:gd name="T89" fmla="*/ 12 h 887"/>
                                        <a:gd name="T90" fmla="*/ 20 w 668"/>
                                        <a:gd name="T91" fmla="*/ 10 h 887"/>
                                        <a:gd name="T92" fmla="*/ 20 w 668"/>
                                        <a:gd name="T93" fmla="*/ 8 h 887"/>
                                        <a:gd name="T94" fmla="*/ 18 w 668"/>
                                        <a:gd name="T95" fmla="*/ 4 h 887"/>
                                        <a:gd name="T96" fmla="*/ 17 w 668"/>
                                        <a:gd name="T97" fmla="*/ 2 h 88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68"/>
                                        <a:gd name="T148" fmla="*/ 0 h 887"/>
                                        <a:gd name="T149" fmla="*/ 668 w 668"/>
                                        <a:gd name="T150" fmla="*/ 887 h 88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68" h="887">
                                          <a:moveTo>
                                            <a:pt x="408" y="53"/>
                                          </a:moveTo>
                                          <a:lnTo>
                                            <a:pt x="395" y="57"/>
                                          </a:lnTo>
                                          <a:lnTo>
                                            <a:pt x="379" y="68"/>
                                          </a:lnTo>
                                          <a:lnTo>
                                            <a:pt x="365" y="77"/>
                                          </a:lnTo>
                                          <a:lnTo>
                                            <a:pt x="354" y="84"/>
                                          </a:lnTo>
                                          <a:lnTo>
                                            <a:pt x="369" y="58"/>
                                          </a:lnTo>
                                          <a:lnTo>
                                            <a:pt x="383" y="36"/>
                                          </a:lnTo>
                                          <a:lnTo>
                                            <a:pt x="397" y="16"/>
                                          </a:lnTo>
                                          <a:lnTo>
                                            <a:pt x="405" y="7"/>
                                          </a:lnTo>
                                          <a:lnTo>
                                            <a:pt x="413" y="2"/>
                                          </a:lnTo>
                                          <a:lnTo>
                                            <a:pt x="423" y="0"/>
                                          </a:lnTo>
                                          <a:lnTo>
                                            <a:pt x="430" y="6"/>
                                          </a:lnTo>
                                          <a:lnTo>
                                            <a:pt x="441" y="24"/>
                                          </a:lnTo>
                                          <a:lnTo>
                                            <a:pt x="450" y="40"/>
                                          </a:lnTo>
                                          <a:lnTo>
                                            <a:pt x="461" y="62"/>
                                          </a:lnTo>
                                          <a:lnTo>
                                            <a:pt x="473" y="83"/>
                                          </a:lnTo>
                                          <a:lnTo>
                                            <a:pt x="483" y="102"/>
                                          </a:lnTo>
                                          <a:lnTo>
                                            <a:pt x="491" y="123"/>
                                          </a:lnTo>
                                          <a:lnTo>
                                            <a:pt x="500" y="142"/>
                                          </a:lnTo>
                                          <a:lnTo>
                                            <a:pt x="507" y="164"/>
                                          </a:lnTo>
                                          <a:lnTo>
                                            <a:pt x="521" y="178"/>
                                          </a:lnTo>
                                          <a:lnTo>
                                            <a:pt x="537" y="197"/>
                                          </a:lnTo>
                                          <a:lnTo>
                                            <a:pt x="549" y="214"/>
                                          </a:lnTo>
                                          <a:lnTo>
                                            <a:pt x="552" y="233"/>
                                          </a:lnTo>
                                          <a:lnTo>
                                            <a:pt x="550" y="253"/>
                                          </a:lnTo>
                                          <a:lnTo>
                                            <a:pt x="546" y="280"/>
                                          </a:lnTo>
                                          <a:lnTo>
                                            <a:pt x="541" y="305"/>
                                          </a:lnTo>
                                          <a:lnTo>
                                            <a:pt x="536" y="331"/>
                                          </a:lnTo>
                                          <a:lnTo>
                                            <a:pt x="546" y="347"/>
                                          </a:lnTo>
                                          <a:lnTo>
                                            <a:pt x="556" y="363"/>
                                          </a:lnTo>
                                          <a:lnTo>
                                            <a:pt x="565" y="381"/>
                                          </a:lnTo>
                                          <a:lnTo>
                                            <a:pt x="576" y="401"/>
                                          </a:lnTo>
                                          <a:lnTo>
                                            <a:pt x="592" y="434"/>
                                          </a:lnTo>
                                          <a:lnTo>
                                            <a:pt x="606" y="462"/>
                                          </a:lnTo>
                                          <a:lnTo>
                                            <a:pt x="622" y="489"/>
                                          </a:lnTo>
                                          <a:lnTo>
                                            <a:pt x="634" y="515"/>
                                          </a:lnTo>
                                          <a:lnTo>
                                            <a:pt x="640" y="533"/>
                                          </a:lnTo>
                                          <a:lnTo>
                                            <a:pt x="646" y="560"/>
                                          </a:lnTo>
                                          <a:lnTo>
                                            <a:pt x="651" y="591"/>
                                          </a:lnTo>
                                          <a:lnTo>
                                            <a:pt x="656" y="613"/>
                                          </a:lnTo>
                                          <a:lnTo>
                                            <a:pt x="662" y="644"/>
                                          </a:lnTo>
                                          <a:lnTo>
                                            <a:pt x="664" y="674"/>
                                          </a:lnTo>
                                          <a:lnTo>
                                            <a:pt x="663" y="695"/>
                                          </a:lnTo>
                                          <a:lnTo>
                                            <a:pt x="663" y="719"/>
                                          </a:lnTo>
                                          <a:lnTo>
                                            <a:pt x="664" y="768"/>
                                          </a:lnTo>
                                          <a:lnTo>
                                            <a:pt x="668" y="825"/>
                                          </a:lnTo>
                                          <a:lnTo>
                                            <a:pt x="667" y="851"/>
                                          </a:lnTo>
                                          <a:lnTo>
                                            <a:pt x="664" y="868"/>
                                          </a:lnTo>
                                          <a:lnTo>
                                            <a:pt x="653" y="878"/>
                                          </a:lnTo>
                                          <a:lnTo>
                                            <a:pt x="635" y="886"/>
                                          </a:lnTo>
                                          <a:lnTo>
                                            <a:pt x="617" y="887"/>
                                          </a:lnTo>
                                          <a:lnTo>
                                            <a:pt x="602" y="880"/>
                                          </a:lnTo>
                                          <a:lnTo>
                                            <a:pt x="591" y="871"/>
                                          </a:lnTo>
                                          <a:lnTo>
                                            <a:pt x="562" y="853"/>
                                          </a:lnTo>
                                          <a:lnTo>
                                            <a:pt x="535" y="839"/>
                                          </a:lnTo>
                                          <a:lnTo>
                                            <a:pt x="508" y="827"/>
                                          </a:lnTo>
                                          <a:lnTo>
                                            <a:pt x="488" y="808"/>
                                          </a:lnTo>
                                          <a:lnTo>
                                            <a:pt x="451" y="775"/>
                                          </a:lnTo>
                                          <a:lnTo>
                                            <a:pt x="416" y="741"/>
                                          </a:lnTo>
                                          <a:lnTo>
                                            <a:pt x="382" y="710"/>
                                          </a:lnTo>
                                          <a:lnTo>
                                            <a:pt x="350" y="674"/>
                                          </a:lnTo>
                                          <a:lnTo>
                                            <a:pt x="311" y="627"/>
                                          </a:lnTo>
                                          <a:lnTo>
                                            <a:pt x="282" y="591"/>
                                          </a:lnTo>
                                          <a:lnTo>
                                            <a:pt x="249" y="560"/>
                                          </a:lnTo>
                                          <a:lnTo>
                                            <a:pt x="210" y="519"/>
                                          </a:lnTo>
                                          <a:lnTo>
                                            <a:pt x="170" y="478"/>
                                          </a:lnTo>
                                          <a:lnTo>
                                            <a:pt x="115" y="426"/>
                                          </a:lnTo>
                                          <a:lnTo>
                                            <a:pt x="64" y="383"/>
                                          </a:lnTo>
                                          <a:lnTo>
                                            <a:pt x="40" y="356"/>
                                          </a:lnTo>
                                          <a:lnTo>
                                            <a:pt x="21" y="334"/>
                                          </a:lnTo>
                                          <a:lnTo>
                                            <a:pt x="10" y="315"/>
                                          </a:lnTo>
                                          <a:lnTo>
                                            <a:pt x="1" y="291"/>
                                          </a:lnTo>
                                          <a:lnTo>
                                            <a:pt x="0" y="279"/>
                                          </a:lnTo>
                                          <a:lnTo>
                                            <a:pt x="5" y="271"/>
                                          </a:lnTo>
                                          <a:lnTo>
                                            <a:pt x="17" y="262"/>
                                          </a:lnTo>
                                          <a:lnTo>
                                            <a:pt x="36" y="248"/>
                                          </a:lnTo>
                                          <a:lnTo>
                                            <a:pt x="57" y="234"/>
                                          </a:lnTo>
                                          <a:lnTo>
                                            <a:pt x="77" y="221"/>
                                          </a:lnTo>
                                          <a:lnTo>
                                            <a:pt x="93" y="211"/>
                                          </a:lnTo>
                                          <a:lnTo>
                                            <a:pt x="82" y="237"/>
                                          </a:lnTo>
                                          <a:lnTo>
                                            <a:pt x="71" y="258"/>
                                          </a:lnTo>
                                          <a:lnTo>
                                            <a:pt x="60" y="280"/>
                                          </a:lnTo>
                                          <a:lnTo>
                                            <a:pt x="54" y="295"/>
                                          </a:lnTo>
                                          <a:lnTo>
                                            <a:pt x="55" y="308"/>
                                          </a:lnTo>
                                          <a:lnTo>
                                            <a:pt x="62" y="325"/>
                                          </a:lnTo>
                                          <a:lnTo>
                                            <a:pt x="74" y="347"/>
                                          </a:lnTo>
                                          <a:lnTo>
                                            <a:pt x="91" y="366"/>
                                          </a:lnTo>
                                          <a:lnTo>
                                            <a:pt x="109" y="390"/>
                                          </a:lnTo>
                                          <a:lnTo>
                                            <a:pt x="138" y="411"/>
                                          </a:lnTo>
                                          <a:lnTo>
                                            <a:pt x="167" y="436"/>
                                          </a:lnTo>
                                          <a:lnTo>
                                            <a:pt x="190" y="455"/>
                                          </a:lnTo>
                                          <a:lnTo>
                                            <a:pt x="215" y="475"/>
                                          </a:lnTo>
                                          <a:lnTo>
                                            <a:pt x="239" y="495"/>
                                          </a:lnTo>
                                          <a:lnTo>
                                            <a:pt x="264" y="516"/>
                                          </a:lnTo>
                                          <a:lnTo>
                                            <a:pt x="284" y="541"/>
                                          </a:lnTo>
                                          <a:lnTo>
                                            <a:pt x="307" y="559"/>
                                          </a:lnTo>
                                          <a:lnTo>
                                            <a:pt x="322" y="577"/>
                                          </a:lnTo>
                                          <a:lnTo>
                                            <a:pt x="341" y="603"/>
                                          </a:lnTo>
                                          <a:lnTo>
                                            <a:pt x="358" y="628"/>
                                          </a:lnTo>
                                          <a:lnTo>
                                            <a:pt x="377" y="655"/>
                                          </a:lnTo>
                                          <a:lnTo>
                                            <a:pt x="397" y="678"/>
                                          </a:lnTo>
                                          <a:lnTo>
                                            <a:pt x="420" y="697"/>
                                          </a:lnTo>
                                          <a:lnTo>
                                            <a:pt x="453" y="724"/>
                                          </a:lnTo>
                                          <a:lnTo>
                                            <a:pt x="475" y="743"/>
                                          </a:lnTo>
                                          <a:lnTo>
                                            <a:pt x="496" y="760"/>
                                          </a:lnTo>
                                          <a:lnTo>
                                            <a:pt x="509" y="776"/>
                                          </a:lnTo>
                                          <a:lnTo>
                                            <a:pt x="528" y="783"/>
                                          </a:lnTo>
                                          <a:lnTo>
                                            <a:pt x="546" y="792"/>
                                          </a:lnTo>
                                          <a:lnTo>
                                            <a:pt x="564" y="798"/>
                                          </a:lnTo>
                                          <a:lnTo>
                                            <a:pt x="582" y="803"/>
                                          </a:lnTo>
                                          <a:lnTo>
                                            <a:pt x="594" y="802"/>
                                          </a:lnTo>
                                          <a:lnTo>
                                            <a:pt x="604" y="798"/>
                                          </a:lnTo>
                                          <a:lnTo>
                                            <a:pt x="614" y="792"/>
                                          </a:lnTo>
                                          <a:lnTo>
                                            <a:pt x="620" y="779"/>
                                          </a:lnTo>
                                          <a:lnTo>
                                            <a:pt x="623" y="766"/>
                                          </a:lnTo>
                                          <a:lnTo>
                                            <a:pt x="620" y="738"/>
                                          </a:lnTo>
                                          <a:lnTo>
                                            <a:pt x="618" y="704"/>
                                          </a:lnTo>
                                          <a:lnTo>
                                            <a:pt x="614" y="673"/>
                                          </a:lnTo>
                                          <a:lnTo>
                                            <a:pt x="610" y="640"/>
                                          </a:lnTo>
                                          <a:lnTo>
                                            <a:pt x="607" y="617"/>
                                          </a:lnTo>
                                          <a:lnTo>
                                            <a:pt x="601" y="595"/>
                                          </a:lnTo>
                                          <a:lnTo>
                                            <a:pt x="595" y="566"/>
                                          </a:lnTo>
                                          <a:lnTo>
                                            <a:pt x="586" y="539"/>
                                          </a:lnTo>
                                          <a:lnTo>
                                            <a:pt x="583" y="521"/>
                                          </a:lnTo>
                                          <a:lnTo>
                                            <a:pt x="577" y="502"/>
                                          </a:lnTo>
                                          <a:lnTo>
                                            <a:pt x="564" y="481"/>
                                          </a:lnTo>
                                          <a:lnTo>
                                            <a:pt x="555" y="459"/>
                                          </a:lnTo>
                                          <a:lnTo>
                                            <a:pt x="543" y="440"/>
                                          </a:lnTo>
                                          <a:lnTo>
                                            <a:pt x="531" y="417"/>
                                          </a:lnTo>
                                          <a:lnTo>
                                            <a:pt x="519" y="395"/>
                                          </a:lnTo>
                                          <a:lnTo>
                                            <a:pt x="506" y="370"/>
                                          </a:lnTo>
                                          <a:lnTo>
                                            <a:pt x="492" y="347"/>
                                          </a:lnTo>
                                          <a:lnTo>
                                            <a:pt x="485" y="334"/>
                                          </a:lnTo>
                                          <a:lnTo>
                                            <a:pt x="483" y="325"/>
                                          </a:lnTo>
                                          <a:lnTo>
                                            <a:pt x="487" y="313"/>
                                          </a:lnTo>
                                          <a:lnTo>
                                            <a:pt x="492" y="291"/>
                                          </a:lnTo>
                                          <a:lnTo>
                                            <a:pt x="498" y="267"/>
                                          </a:lnTo>
                                          <a:lnTo>
                                            <a:pt x="501" y="253"/>
                                          </a:lnTo>
                                          <a:lnTo>
                                            <a:pt x="506" y="242"/>
                                          </a:lnTo>
                                          <a:lnTo>
                                            <a:pt x="497" y="222"/>
                                          </a:lnTo>
                                          <a:lnTo>
                                            <a:pt x="487" y="196"/>
                                          </a:lnTo>
                                          <a:lnTo>
                                            <a:pt x="475" y="165"/>
                                          </a:lnTo>
                                          <a:lnTo>
                                            <a:pt x="463" y="135"/>
                                          </a:lnTo>
                                          <a:lnTo>
                                            <a:pt x="449" y="103"/>
                                          </a:lnTo>
                                          <a:lnTo>
                                            <a:pt x="438" y="78"/>
                                          </a:lnTo>
                                          <a:lnTo>
                                            <a:pt x="427" y="57"/>
                                          </a:lnTo>
                                          <a:lnTo>
                                            <a:pt x="418" y="52"/>
                                          </a:lnTo>
                                          <a:lnTo>
                                            <a:pt x="408" y="53"/>
                                          </a:lnTo>
                                          <a:close/>
                                        </a:path>
                                      </a:pathLst>
                                    </a:custGeom>
                                    <a:solidFill>
                                      <a:srgbClr val="FF4040"/>
                                    </a:solidFill>
                                    <a:ln w="9525">
                                      <a:noFill/>
                                      <a:round/>
                                      <a:headEnd/>
                                      <a:tailEnd/>
                                    </a:ln>
                                  </p:spPr>
                                  <p:txBody>
                                    <a:bodyPr/>
                                    <a:lstStyle/>
                                    <a:p>
                                      <a:endParaRPr lang="cs-CZ"/>
                                    </a:p>
                                  </p:txBody>
                                </p:sp>
                                <p:sp>
                                  <p:nvSpPr>
                                    <p:cNvPr id="115941" name="Freeform 87"/>
                                    <p:cNvSpPr>
                                      <a:spLocks/>
                                    </p:cNvSpPr>
                                    <p:nvPr/>
                                  </p:nvSpPr>
                                  <p:spPr bwMode="auto">
                                    <a:xfrm>
                                      <a:off x="2150" y="1667"/>
                                      <a:ext cx="130" cy="113"/>
                                    </a:xfrm>
                                    <a:custGeom>
                                      <a:avLst/>
                                      <a:gdLst>
                                        <a:gd name="T0" fmla="*/ 0 w 653"/>
                                        <a:gd name="T1" fmla="*/ 10 h 567"/>
                                        <a:gd name="T2" fmla="*/ 1 w 653"/>
                                        <a:gd name="T3" fmla="*/ 8 h 567"/>
                                        <a:gd name="T4" fmla="*/ 2 w 653"/>
                                        <a:gd name="T5" fmla="*/ 7 h 567"/>
                                        <a:gd name="T6" fmla="*/ 4 w 653"/>
                                        <a:gd name="T7" fmla="*/ 5 h 567"/>
                                        <a:gd name="T8" fmla="*/ 5 w 653"/>
                                        <a:gd name="T9" fmla="*/ 4 h 567"/>
                                        <a:gd name="T10" fmla="*/ 6 w 653"/>
                                        <a:gd name="T11" fmla="*/ 2 h 567"/>
                                        <a:gd name="T12" fmla="*/ 8 w 653"/>
                                        <a:gd name="T13" fmla="*/ 1 h 567"/>
                                        <a:gd name="T14" fmla="*/ 10 w 653"/>
                                        <a:gd name="T15" fmla="*/ 0 h 567"/>
                                        <a:gd name="T16" fmla="*/ 13 w 653"/>
                                        <a:gd name="T17" fmla="*/ 0 h 567"/>
                                        <a:gd name="T18" fmla="*/ 15 w 653"/>
                                        <a:gd name="T19" fmla="*/ 0 h 567"/>
                                        <a:gd name="T20" fmla="*/ 17 w 653"/>
                                        <a:gd name="T21" fmla="*/ 0 h 567"/>
                                        <a:gd name="T22" fmla="*/ 20 w 653"/>
                                        <a:gd name="T23" fmla="*/ 1 h 567"/>
                                        <a:gd name="T24" fmla="*/ 22 w 653"/>
                                        <a:gd name="T25" fmla="*/ 2 h 567"/>
                                        <a:gd name="T26" fmla="*/ 23 w 653"/>
                                        <a:gd name="T27" fmla="*/ 4 h 567"/>
                                        <a:gd name="T28" fmla="*/ 24 w 653"/>
                                        <a:gd name="T29" fmla="*/ 5 h 567"/>
                                        <a:gd name="T30" fmla="*/ 25 w 653"/>
                                        <a:gd name="T31" fmla="*/ 7 h 567"/>
                                        <a:gd name="T32" fmla="*/ 26 w 653"/>
                                        <a:gd name="T33" fmla="*/ 9 h 567"/>
                                        <a:gd name="T34" fmla="*/ 25 w 653"/>
                                        <a:gd name="T35" fmla="*/ 8 h 567"/>
                                        <a:gd name="T36" fmla="*/ 24 w 653"/>
                                        <a:gd name="T37" fmla="*/ 6 h 567"/>
                                        <a:gd name="T38" fmla="*/ 23 w 653"/>
                                        <a:gd name="T39" fmla="*/ 5 h 567"/>
                                        <a:gd name="T40" fmla="*/ 22 w 653"/>
                                        <a:gd name="T41" fmla="*/ 4 h 567"/>
                                        <a:gd name="T42" fmla="*/ 21 w 653"/>
                                        <a:gd name="T43" fmla="*/ 3 h 567"/>
                                        <a:gd name="T44" fmla="*/ 19 w 653"/>
                                        <a:gd name="T45" fmla="*/ 2 h 567"/>
                                        <a:gd name="T46" fmla="*/ 18 w 653"/>
                                        <a:gd name="T47" fmla="*/ 2 h 567"/>
                                        <a:gd name="T48" fmla="*/ 16 w 653"/>
                                        <a:gd name="T49" fmla="*/ 1 h 567"/>
                                        <a:gd name="T50" fmla="*/ 14 w 653"/>
                                        <a:gd name="T51" fmla="*/ 1 h 567"/>
                                        <a:gd name="T52" fmla="*/ 12 w 653"/>
                                        <a:gd name="T53" fmla="*/ 1 h 567"/>
                                        <a:gd name="T54" fmla="*/ 10 w 653"/>
                                        <a:gd name="T55" fmla="*/ 2 h 567"/>
                                        <a:gd name="T56" fmla="*/ 9 w 653"/>
                                        <a:gd name="T57" fmla="*/ 2 h 567"/>
                                        <a:gd name="T58" fmla="*/ 7 w 653"/>
                                        <a:gd name="T59" fmla="*/ 3 h 567"/>
                                        <a:gd name="T60" fmla="*/ 6 w 653"/>
                                        <a:gd name="T61" fmla="*/ 5 h 567"/>
                                        <a:gd name="T62" fmla="*/ 4 w 653"/>
                                        <a:gd name="T63" fmla="*/ 7 h 567"/>
                                        <a:gd name="T64" fmla="*/ 3 w 653"/>
                                        <a:gd name="T65" fmla="*/ 8 h 567"/>
                                        <a:gd name="T66" fmla="*/ 2 w 653"/>
                                        <a:gd name="T67" fmla="*/ 10 h 567"/>
                                        <a:gd name="T68" fmla="*/ 1 w 653"/>
                                        <a:gd name="T69" fmla="*/ 11 h 567"/>
                                        <a:gd name="T70" fmla="*/ 2 w 653"/>
                                        <a:gd name="T71" fmla="*/ 13 h 567"/>
                                        <a:gd name="T72" fmla="*/ 2 w 653"/>
                                        <a:gd name="T73" fmla="*/ 14 h 567"/>
                                        <a:gd name="T74" fmla="*/ 3 w 653"/>
                                        <a:gd name="T75" fmla="*/ 16 h 567"/>
                                        <a:gd name="T76" fmla="*/ 4 w 653"/>
                                        <a:gd name="T77" fmla="*/ 17 h 567"/>
                                        <a:gd name="T78" fmla="*/ 6 w 653"/>
                                        <a:gd name="T79" fmla="*/ 19 h 567"/>
                                        <a:gd name="T80" fmla="*/ 7 w 653"/>
                                        <a:gd name="T81" fmla="*/ 21 h 567"/>
                                        <a:gd name="T82" fmla="*/ 8 w 653"/>
                                        <a:gd name="T83" fmla="*/ 21 h 567"/>
                                        <a:gd name="T84" fmla="*/ 9 w 653"/>
                                        <a:gd name="T85" fmla="*/ 22 h 567"/>
                                        <a:gd name="T86" fmla="*/ 10 w 653"/>
                                        <a:gd name="T87" fmla="*/ 22 h 567"/>
                                        <a:gd name="T88" fmla="*/ 10 w 653"/>
                                        <a:gd name="T89" fmla="*/ 22 h 567"/>
                                        <a:gd name="T90" fmla="*/ 8 w 653"/>
                                        <a:gd name="T91" fmla="*/ 23 h 567"/>
                                        <a:gd name="T92" fmla="*/ 7 w 653"/>
                                        <a:gd name="T93" fmla="*/ 22 h 567"/>
                                        <a:gd name="T94" fmla="*/ 6 w 653"/>
                                        <a:gd name="T95" fmla="*/ 21 h 567"/>
                                        <a:gd name="T96" fmla="*/ 5 w 653"/>
                                        <a:gd name="T97" fmla="*/ 20 h 567"/>
                                        <a:gd name="T98" fmla="*/ 4 w 653"/>
                                        <a:gd name="T99" fmla="*/ 19 h 567"/>
                                        <a:gd name="T100" fmla="*/ 2 w 653"/>
                                        <a:gd name="T101" fmla="*/ 17 h 567"/>
                                        <a:gd name="T102" fmla="*/ 1 w 653"/>
                                        <a:gd name="T103" fmla="*/ 16 h 567"/>
                                        <a:gd name="T104" fmla="*/ 1 w 653"/>
                                        <a:gd name="T105" fmla="*/ 14 h 567"/>
                                        <a:gd name="T106" fmla="*/ 0 w 653"/>
                                        <a:gd name="T107" fmla="*/ 13 h 567"/>
                                        <a:gd name="T108" fmla="*/ 0 w 653"/>
                                        <a:gd name="T109" fmla="*/ 11 h 5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53"/>
                                        <a:gd name="T166" fmla="*/ 0 h 567"/>
                                        <a:gd name="T167" fmla="*/ 653 w 653"/>
                                        <a:gd name="T168" fmla="*/ 567 h 56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53" h="567">
                                          <a:moveTo>
                                            <a:pt x="2" y="269"/>
                                          </a:moveTo>
                                          <a:lnTo>
                                            <a:pt x="10" y="247"/>
                                          </a:lnTo>
                                          <a:lnTo>
                                            <a:pt x="20" y="226"/>
                                          </a:lnTo>
                                          <a:lnTo>
                                            <a:pt x="32" y="205"/>
                                          </a:lnTo>
                                          <a:lnTo>
                                            <a:pt x="45" y="190"/>
                                          </a:lnTo>
                                          <a:lnTo>
                                            <a:pt x="58" y="177"/>
                                          </a:lnTo>
                                          <a:lnTo>
                                            <a:pt x="75" y="159"/>
                                          </a:lnTo>
                                          <a:lnTo>
                                            <a:pt x="95" y="137"/>
                                          </a:lnTo>
                                          <a:lnTo>
                                            <a:pt x="110" y="116"/>
                                          </a:lnTo>
                                          <a:lnTo>
                                            <a:pt x="126" y="96"/>
                                          </a:lnTo>
                                          <a:lnTo>
                                            <a:pt x="143" y="80"/>
                                          </a:lnTo>
                                          <a:lnTo>
                                            <a:pt x="163" y="62"/>
                                          </a:lnTo>
                                          <a:lnTo>
                                            <a:pt x="183" y="47"/>
                                          </a:lnTo>
                                          <a:lnTo>
                                            <a:pt x="204" y="34"/>
                                          </a:lnTo>
                                          <a:lnTo>
                                            <a:pt x="230" y="21"/>
                                          </a:lnTo>
                                          <a:lnTo>
                                            <a:pt x="259" y="11"/>
                                          </a:lnTo>
                                          <a:lnTo>
                                            <a:pt x="288" y="4"/>
                                          </a:lnTo>
                                          <a:lnTo>
                                            <a:pt x="324" y="1"/>
                                          </a:lnTo>
                                          <a:lnTo>
                                            <a:pt x="358" y="0"/>
                                          </a:lnTo>
                                          <a:lnTo>
                                            <a:pt x="385" y="2"/>
                                          </a:lnTo>
                                          <a:lnTo>
                                            <a:pt x="413" y="6"/>
                                          </a:lnTo>
                                          <a:lnTo>
                                            <a:pt x="439" y="11"/>
                                          </a:lnTo>
                                          <a:lnTo>
                                            <a:pt x="471" y="19"/>
                                          </a:lnTo>
                                          <a:lnTo>
                                            <a:pt x="498" y="32"/>
                                          </a:lnTo>
                                          <a:lnTo>
                                            <a:pt x="520" y="43"/>
                                          </a:lnTo>
                                          <a:lnTo>
                                            <a:pt x="545" y="56"/>
                                          </a:lnTo>
                                          <a:lnTo>
                                            <a:pt x="564" y="74"/>
                                          </a:lnTo>
                                          <a:lnTo>
                                            <a:pt x="583" y="93"/>
                                          </a:lnTo>
                                          <a:lnTo>
                                            <a:pt x="598" y="112"/>
                                          </a:lnTo>
                                          <a:lnTo>
                                            <a:pt x="615" y="135"/>
                                          </a:lnTo>
                                          <a:lnTo>
                                            <a:pt x="630" y="157"/>
                                          </a:lnTo>
                                          <a:lnTo>
                                            <a:pt x="639" y="178"/>
                                          </a:lnTo>
                                          <a:lnTo>
                                            <a:pt x="645" y="205"/>
                                          </a:lnTo>
                                          <a:lnTo>
                                            <a:pt x="650" y="230"/>
                                          </a:lnTo>
                                          <a:lnTo>
                                            <a:pt x="653" y="249"/>
                                          </a:lnTo>
                                          <a:lnTo>
                                            <a:pt x="634" y="208"/>
                                          </a:lnTo>
                                          <a:lnTo>
                                            <a:pt x="623" y="188"/>
                                          </a:lnTo>
                                          <a:lnTo>
                                            <a:pt x="610" y="162"/>
                                          </a:lnTo>
                                          <a:lnTo>
                                            <a:pt x="599" y="142"/>
                                          </a:lnTo>
                                          <a:lnTo>
                                            <a:pt x="586" y="125"/>
                                          </a:lnTo>
                                          <a:lnTo>
                                            <a:pt x="571" y="105"/>
                                          </a:lnTo>
                                          <a:lnTo>
                                            <a:pt x="552" y="89"/>
                                          </a:lnTo>
                                          <a:lnTo>
                                            <a:pt x="537" y="75"/>
                                          </a:lnTo>
                                          <a:lnTo>
                                            <a:pt x="521" y="65"/>
                                          </a:lnTo>
                                          <a:lnTo>
                                            <a:pt x="503" y="59"/>
                                          </a:lnTo>
                                          <a:lnTo>
                                            <a:pt x="486" y="51"/>
                                          </a:lnTo>
                                          <a:lnTo>
                                            <a:pt x="464" y="43"/>
                                          </a:lnTo>
                                          <a:lnTo>
                                            <a:pt x="445" y="38"/>
                                          </a:lnTo>
                                          <a:lnTo>
                                            <a:pt x="422" y="32"/>
                                          </a:lnTo>
                                          <a:lnTo>
                                            <a:pt x="397" y="26"/>
                                          </a:lnTo>
                                          <a:lnTo>
                                            <a:pt x="371" y="24"/>
                                          </a:lnTo>
                                          <a:lnTo>
                                            <a:pt x="349" y="22"/>
                                          </a:lnTo>
                                          <a:lnTo>
                                            <a:pt x="331" y="24"/>
                                          </a:lnTo>
                                          <a:lnTo>
                                            <a:pt x="305" y="29"/>
                                          </a:lnTo>
                                          <a:lnTo>
                                            <a:pt x="280" y="35"/>
                                          </a:lnTo>
                                          <a:lnTo>
                                            <a:pt x="260" y="40"/>
                                          </a:lnTo>
                                          <a:lnTo>
                                            <a:pt x="240" y="49"/>
                                          </a:lnTo>
                                          <a:lnTo>
                                            <a:pt x="215" y="61"/>
                                          </a:lnTo>
                                          <a:lnTo>
                                            <a:pt x="199" y="69"/>
                                          </a:lnTo>
                                          <a:lnTo>
                                            <a:pt x="183" y="82"/>
                                          </a:lnTo>
                                          <a:lnTo>
                                            <a:pt x="161" y="99"/>
                                          </a:lnTo>
                                          <a:lnTo>
                                            <a:pt x="140" y="120"/>
                                          </a:lnTo>
                                          <a:lnTo>
                                            <a:pt x="118" y="141"/>
                                          </a:lnTo>
                                          <a:lnTo>
                                            <a:pt x="100" y="164"/>
                                          </a:lnTo>
                                          <a:lnTo>
                                            <a:pt x="82" y="189"/>
                                          </a:lnTo>
                                          <a:lnTo>
                                            <a:pt x="64" y="211"/>
                                          </a:lnTo>
                                          <a:lnTo>
                                            <a:pt x="56" y="225"/>
                                          </a:lnTo>
                                          <a:lnTo>
                                            <a:pt x="51" y="244"/>
                                          </a:lnTo>
                                          <a:lnTo>
                                            <a:pt x="43" y="261"/>
                                          </a:lnTo>
                                          <a:lnTo>
                                            <a:pt x="37" y="274"/>
                                          </a:lnTo>
                                          <a:lnTo>
                                            <a:pt x="40" y="298"/>
                                          </a:lnTo>
                                          <a:lnTo>
                                            <a:pt x="41" y="321"/>
                                          </a:lnTo>
                                          <a:lnTo>
                                            <a:pt x="47" y="336"/>
                                          </a:lnTo>
                                          <a:lnTo>
                                            <a:pt x="55" y="356"/>
                                          </a:lnTo>
                                          <a:lnTo>
                                            <a:pt x="63" y="375"/>
                                          </a:lnTo>
                                          <a:lnTo>
                                            <a:pt x="72" y="393"/>
                                          </a:lnTo>
                                          <a:lnTo>
                                            <a:pt x="91" y="415"/>
                                          </a:lnTo>
                                          <a:lnTo>
                                            <a:pt x="112" y="439"/>
                                          </a:lnTo>
                                          <a:lnTo>
                                            <a:pt x="133" y="463"/>
                                          </a:lnTo>
                                          <a:lnTo>
                                            <a:pt x="149" y="484"/>
                                          </a:lnTo>
                                          <a:lnTo>
                                            <a:pt x="163" y="502"/>
                                          </a:lnTo>
                                          <a:lnTo>
                                            <a:pt x="176" y="517"/>
                                          </a:lnTo>
                                          <a:lnTo>
                                            <a:pt x="184" y="529"/>
                                          </a:lnTo>
                                          <a:lnTo>
                                            <a:pt x="194" y="533"/>
                                          </a:lnTo>
                                          <a:lnTo>
                                            <a:pt x="208" y="536"/>
                                          </a:lnTo>
                                          <a:lnTo>
                                            <a:pt x="225" y="540"/>
                                          </a:lnTo>
                                          <a:lnTo>
                                            <a:pt x="242" y="545"/>
                                          </a:lnTo>
                                          <a:lnTo>
                                            <a:pt x="256" y="553"/>
                                          </a:lnTo>
                                          <a:lnTo>
                                            <a:pt x="268" y="561"/>
                                          </a:lnTo>
                                          <a:lnTo>
                                            <a:pt x="253" y="564"/>
                                          </a:lnTo>
                                          <a:lnTo>
                                            <a:pt x="231" y="566"/>
                                          </a:lnTo>
                                          <a:lnTo>
                                            <a:pt x="210" y="567"/>
                                          </a:lnTo>
                                          <a:lnTo>
                                            <a:pt x="196" y="563"/>
                                          </a:lnTo>
                                          <a:lnTo>
                                            <a:pt x="181" y="556"/>
                                          </a:lnTo>
                                          <a:lnTo>
                                            <a:pt x="162" y="548"/>
                                          </a:lnTo>
                                          <a:lnTo>
                                            <a:pt x="152" y="538"/>
                                          </a:lnTo>
                                          <a:lnTo>
                                            <a:pt x="141" y="522"/>
                                          </a:lnTo>
                                          <a:lnTo>
                                            <a:pt x="129" y="503"/>
                                          </a:lnTo>
                                          <a:lnTo>
                                            <a:pt x="118" y="488"/>
                                          </a:lnTo>
                                          <a:lnTo>
                                            <a:pt x="98" y="466"/>
                                          </a:lnTo>
                                          <a:lnTo>
                                            <a:pt x="83" y="448"/>
                                          </a:lnTo>
                                          <a:lnTo>
                                            <a:pt x="61" y="426"/>
                                          </a:lnTo>
                                          <a:lnTo>
                                            <a:pt x="44" y="410"/>
                                          </a:lnTo>
                                          <a:lnTo>
                                            <a:pt x="33" y="398"/>
                                          </a:lnTo>
                                          <a:lnTo>
                                            <a:pt x="26" y="383"/>
                                          </a:lnTo>
                                          <a:lnTo>
                                            <a:pt x="18" y="362"/>
                                          </a:lnTo>
                                          <a:lnTo>
                                            <a:pt x="9" y="338"/>
                                          </a:lnTo>
                                          <a:lnTo>
                                            <a:pt x="4" y="314"/>
                                          </a:lnTo>
                                          <a:lnTo>
                                            <a:pt x="0" y="287"/>
                                          </a:lnTo>
                                          <a:lnTo>
                                            <a:pt x="2" y="269"/>
                                          </a:lnTo>
                                          <a:close/>
                                        </a:path>
                                      </a:pathLst>
                                    </a:custGeom>
                                    <a:solidFill>
                                      <a:srgbClr val="FF4040"/>
                                    </a:solidFill>
                                    <a:ln w="9525">
                                      <a:noFill/>
                                      <a:round/>
                                      <a:headEnd/>
                                      <a:tailEnd/>
                                    </a:ln>
                                  </p:spPr>
                                  <p:txBody>
                                    <a:bodyPr/>
                                    <a:lstStyle/>
                                    <a:p>
                                      <a:endParaRPr lang="cs-CZ"/>
                                    </a:p>
                                  </p:txBody>
                                </p:sp>
                              </p:grpSp>
                            </p:grpSp>
                            <p:sp>
                              <p:nvSpPr>
                                <p:cNvPr id="115937" name="Freeform 88"/>
                                <p:cNvSpPr>
                                  <a:spLocks/>
                                </p:cNvSpPr>
                                <p:nvPr/>
                              </p:nvSpPr>
                              <p:spPr bwMode="auto">
                                <a:xfrm>
                                  <a:off x="2240" y="1768"/>
                                  <a:ext cx="78" cy="101"/>
                                </a:xfrm>
                                <a:custGeom>
                                  <a:avLst/>
                                  <a:gdLst>
                                    <a:gd name="T0" fmla="*/ 4 w 391"/>
                                    <a:gd name="T1" fmla="*/ 3 h 501"/>
                                    <a:gd name="T2" fmla="*/ 5 w 391"/>
                                    <a:gd name="T3" fmla="*/ 2 h 501"/>
                                    <a:gd name="T4" fmla="*/ 6 w 391"/>
                                    <a:gd name="T5" fmla="*/ 1 h 501"/>
                                    <a:gd name="T6" fmla="*/ 7 w 391"/>
                                    <a:gd name="T7" fmla="*/ 0 h 501"/>
                                    <a:gd name="T8" fmla="*/ 8 w 391"/>
                                    <a:gd name="T9" fmla="*/ 0 h 501"/>
                                    <a:gd name="T10" fmla="*/ 9 w 391"/>
                                    <a:gd name="T11" fmla="*/ 0 h 501"/>
                                    <a:gd name="T12" fmla="*/ 9 w 391"/>
                                    <a:gd name="T13" fmla="*/ 0 h 501"/>
                                    <a:gd name="T14" fmla="*/ 10 w 391"/>
                                    <a:gd name="T15" fmla="*/ 1 h 501"/>
                                    <a:gd name="T16" fmla="*/ 10 w 391"/>
                                    <a:gd name="T17" fmla="*/ 1 h 501"/>
                                    <a:gd name="T18" fmla="*/ 10 w 391"/>
                                    <a:gd name="T19" fmla="*/ 2 h 501"/>
                                    <a:gd name="T20" fmla="*/ 10 w 391"/>
                                    <a:gd name="T21" fmla="*/ 4 h 501"/>
                                    <a:gd name="T22" fmla="*/ 10 w 391"/>
                                    <a:gd name="T23" fmla="*/ 5 h 501"/>
                                    <a:gd name="T24" fmla="*/ 11 w 391"/>
                                    <a:gd name="T25" fmla="*/ 7 h 501"/>
                                    <a:gd name="T26" fmla="*/ 11 w 391"/>
                                    <a:gd name="T27" fmla="*/ 8 h 501"/>
                                    <a:gd name="T28" fmla="*/ 12 w 391"/>
                                    <a:gd name="T29" fmla="*/ 10 h 501"/>
                                    <a:gd name="T30" fmla="*/ 13 w 391"/>
                                    <a:gd name="T31" fmla="*/ 11 h 501"/>
                                    <a:gd name="T32" fmla="*/ 14 w 391"/>
                                    <a:gd name="T33" fmla="*/ 13 h 501"/>
                                    <a:gd name="T34" fmla="*/ 15 w 391"/>
                                    <a:gd name="T35" fmla="*/ 15 h 501"/>
                                    <a:gd name="T36" fmla="*/ 15 w 391"/>
                                    <a:gd name="T37" fmla="*/ 17 h 501"/>
                                    <a:gd name="T38" fmla="*/ 16 w 391"/>
                                    <a:gd name="T39" fmla="*/ 18 h 501"/>
                                    <a:gd name="T40" fmla="*/ 16 w 391"/>
                                    <a:gd name="T41" fmla="*/ 19 h 501"/>
                                    <a:gd name="T42" fmla="*/ 15 w 391"/>
                                    <a:gd name="T43" fmla="*/ 20 h 501"/>
                                    <a:gd name="T44" fmla="*/ 15 w 391"/>
                                    <a:gd name="T45" fmla="*/ 20 h 501"/>
                                    <a:gd name="T46" fmla="*/ 14 w 391"/>
                                    <a:gd name="T47" fmla="*/ 20 h 501"/>
                                    <a:gd name="T48" fmla="*/ 13 w 391"/>
                                    <a:gd name="T49" fmla="*/ 20 h 501"/>
                                    <a:gd name="T50" fmla="*/ 12 w 391"/>
                                    <a:gd name="T51" fmla="*/ 20 h 501"/>
                                    <a:gd name="T52" fmla="*/ 11 w 391"/>
                                    <a:gd name="T53" fmla="*/ 19 h 501"/>
                                    <a:gd name="T54" fmla="*/ 10 w 391"/>
                                    <a:gd name="T55" fmla="*/ 18 h 501"/>
                                    <a:gd name="T56" fmla="*/ 9 w 391"/>
                                    <a:gd name="T57" fmla="*/ 17 h 501"/>
                                    <a:gd name="T58" fmla="*/ 8 w 391"/>
                                    <a:gd name="T59" fmla="*/ 15 h 501"/>
                                    <a:gd name="T60" fmla="*/ 7 w 391"/>
                                    <a:gd name="T61" fmla="*/ 14 h 501"/>
                                    <a:gd name="T62" fmla="*/ 6 w 391"/>
                                    <a:gd name="T63" fmla="*/ 13 h 501"/>
                                    <a:gd name="T64" fmla="*/ 4 w 391"/>
                                    <a:gd name="T65" fmla="*/ 12 h 501"/>
                                    <a:gd name="T66" fmla="*/ 4 w 391"/>
                                    <a:gd name="T67" fmla="*/ 10 h 501"/>
                                    <a:gd name="T68" fmla="*/ 3 w 391"/>
                                    <a:gd name="T69" fmla="*/ 9 h 501"/>
                                    <a:gd name="T70" fmla="*/ 1 w 391"/>
                                    <a:gd name="T71" fmla="*/ 7 h 501"/>
                                    <a:gd name="T72" fmla="*/ 1 w 391"/>
                                    <a:gd name="T73" fmla="*/ 7 h 501"/>
                                    <a:gd name="T74" fmla="*/ 0 w 391"/>
                                    <a:gd name="T75" fmla="*/ 6 h 501"/>
                                    <a:gd name="T76" fmla="*/ 0 w 391"/>
                                    <a:gd name="T77" fmla="*/ 5 h 501"/>
                                    <a:gd name="T78" fmla="*/ 0 w 391"/>
                                    <a:gd name="T79" fmla="*/ 4 h 501"/>
                                    <a:gd name="T80" fmla="*/ 1 w 391"/>
                                    <a:gd name="T81" fmla="*/ 4 h 501"/>
                                    <a:gd name="T82" fmla="*/ 1 w 391"/>
                                    <a:gd name="T83" fmla="*/ 3 h 501"/>
                                    <a:gd name="T84" fmla="*/ 2 w 391"/>
                                    <a:gd name="T85" fmla="*/ 3 h 501"/>
                                    <a:gd name="T86" fmla="*/ 3 w 391"/>
                                    <a:gd name="T87" fmla="*/ 3 h 501"/>
                                    <a:gd name="T88" fmla="*/ 4 w 391"/>
                                    <a:gd name="T89" fmla="*/ 3 h 50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91"/>
                                    <a:gd name="T136" fmla="*/ 0 h 501"/>
                                    <a:gd name="T137" fmla="*/ 391 w 391"/>
                                    <a:gd name="T138" fmla="*/ 501 h 50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91" h="501">
                                      <a:moveTo>
                                        <a:pt x="103" y="64"/>
                                      </a:moveTo>
                                      <a:lnTo>
                                        <a:pt x="132" y="49"/>
                                      </a:lnTo>
                                      <a:lnTo>
                                        <a:pt x="152" y="31"/>
                                      </a:lnTo>
                                      <a:lnTo>
                                        <a:pt x="178" y="12"/>
                                      </a:lnTo>
                                      <a:lnTo>
                                        <a:pt x="198" y="3"/>
                                      </a:lnTo>
                                      <a:lnTo>
                                        <a:pt x="217" y="0"/>
                                      </a:lnTo>
                                      <a:lnTo>
                                        <a:pt x="229" y="3"/>
                                      </a:lnTo>
                                      <a:lnTo>
                                        <a:pt x="241" y="13"/>
                                      </a:lnTo>
                                      <a:lnTo>
                                        <a:pt x="249" y="31"/>
                                      </a:lnTo>
                                      <a:lnTo>
                                        <a:pt x="259" y="62"/>
                                      </a:lnTo>
                                      <a:lnTo>
                                        <a:pt x="262" y="95"/>
                                      </a:lnTo>
                                      <a:lnTo>
                                        <a:pt x="263" y="131"/>
                                      </a:lnTo>
                                      <a:lnTo>
                                        <a:pt x="269" y="165"/>
                                      </a:lnTo>
                                      <a:lnTo>
                                        <a:pt x="283" y="197"/>
                                      </a:lnTo>
                                      <a:lnTo>
                                        <a:pt x="301" y="237"/>
                                      </a:lnTo>
                                      <a:lnTo>
                                        <a:pt x="319" y="277"/>
                                      </a:lnTo>
                                      <a:lnTo>
                                        <a:pt x="340" y="319"/>
                                      </a:lnTo>
                                      <a:lnTo>
                                        <a:pt x="365" y="368"/>
                                      </a:lnTo>
                                      <a:lnTo>
                                        <a:pt x="383" y="409"/>
                                      </a:lnTo>
                                      <a:lnTo>
                                        <a:pt x="391" y="434"/>
                                      </a:lnTo>
                                      <a:lnTo>
                                        <a:pt x="391" y="458"/>
                                      </a:lnTo>
                                      <a:lnTo>
                                        <a:pt x="384" y="480"/>
                                      </a:lnTo>
                                      <a:lnTo>
                                        <a:pt x="371" y="494"/>
                                      </a:lnTo>
                                      <a:lnTo>
                                        <a:pt x="350" y="501"/>
                                      </a:lnTo>
                                      <a:lnTo>
                                        <a:pt x="326" y="498"/>
                                      </a:lnTo>
                                      <a:lnTo>
                                        <a:pt x="298" y="490"/>
                                      </a:lnTo>
                                      <a:lnTo>
                                        <a:pt x="274" y="468"/>
                                      </a:lnTo>
                                      <a:lnTo>
                                        <a:pt x="249" y="446"/>
                                      </a:lnTo>
                                      <a:lnTo>
                                        <a:pt x="227" y="416"/>
                                      </a:lnTo>
                                      <a:lnTo>
                                        <a:pt x="198" y="378"/>
                                      </a:lnTo>
                                      <a:lnTo>
                                        <a:pt x="177" y="346"/>
                                      </a:lnTo>
                                      <a:lnTo>
                                        <a:pt x="143" y="317"/>
                                      </a:lnTo>
                                      <a:lnTo>
                                        <a:pt x="112" y="288"/>
                                      </a:lnTo>
                                      <a:lnTo>
                                        <a:pt x="89" y="259"/>
                                      </a:lnTo>
                                      <a:lnTo>
                                        <a:pt x="64" y="222"/>
                                      </a:lnTo>
                                      <a:lnTo>
                                        <a:pt x="35" y="186"/>
                                      </a:lnTo>
                                      <a:lnTo>
                                        <a:pt x="15" y="163"/>
                                      </a:lnTo>
                                      <a:lnTo>
                                        <a:pt x="3" y="143"/>
                                      </a:lnTo>
                                      <a:lnTo>
                                        <a:pt x="0" y="125"/>
                                      </a:lnTo>
                                      <a:lnTo>
                                        <a:pt x="4" y="102"/>
                                      </a:lnTo>
                                      <a:lnTo>
                                        <a:pt x="16" y="87"/>
                                      </a:lnTo>
                                      <a:lnTo>
                                        <a:pt x="34" y="80"/>
                                      </a:lnTo>
                                      <a:lnTo>
                                        <a:pt x="55" y="74"/>
                                      </a:lnTo>
                                      <a:lnTo>
                                        <a:pt x="80" y="68"/>
                                      </a:lnTo>
                                      <a:lnTo>
                                        <a:pt x="103" y="64"/>
                                      </a:lnTo>
                                      <a:close/>
                                    </a:path>
                                  </a:pathLst>
                                </a:custGeom>
                                <a:solidFill>
                                  <a:srgbClr val="FF0000"/>
                                </a:solidFill>
                                <a:ln w="9525">
                                  <a:noFill/>
                                  <a:round/>
                                  <a:headEnd/>
                                  <a:tailEnd/>
                                </a:ln>
                              </p:spPr>
                              <p:txBody>
                                <a:bodyPr/>
                                <a:lstStyle/>
                                <a:p>
                                  <a:endParaRPr lang="cs-CZ"/>
                                </a:p>
                              </p:txBody>
                            </p:sp>
                          </p:grpSp>
                          <p:grpSp>
                            <p:nvGrpSpPr>
                              <p:cNvPr id="115818" name="Group 89"/>
                              <p:cNvGrpSpPr>
                                <a:grpSpLocks/>
                              </p:cNvGrpSpPr>
                              <p:nvPr/>
                            </p:nvGrpSpPr>
                            <p:grpSpPr bwMode="auto">
                              <a:xfrm>
                                <a:off x="2162" y="1678"/>
                                <a:ext cx="108" cy="94"/>
                                <a:chOff x="2162" y="1678"/>
                                <a:chExt cx="108" cy="94"/>
                              </a:xfrm>
                            </p:grpSpPr>
                            <p:sp>
                              <p:nvSpPr>
                                <p:cNvPr id="115932" name="Freeform 90"/>
                                <p:cNvSpPr>
                                  <a:spLocks/>
                                </p:cNvSpPr>
                                <p:nvPr/>
                              </p:nvSpPr>
                              <p:spPr bwMode="auto">
                                <a:xfrm>
                                  <a:off x="2162" y="1678"/>
                                  <a:ext cx="108" cy="94"/>
                                </a:xfrm>
                                <a:custGeom>
                                  <a:avLst/>
                                  <a:gdLst>
                                    <a:gd name="T0" fmla="*/ 0 w 541"/>
                                    <a:gd name="T1" fmla="*/ 8 h 470"/>
                                    <a:gd name="T2" fmla="*/ 1 w 541"/>
                                    <a:gd name="T3" fmla="*/ 7 h 470"/>
                                    <a:gd name="T4" fmla="*/ 2 w 541"/>
                                    <a:gd name="T5" fmla="*/ 6 h 470"/>
                                    <a:gd name="T6" fmla="*/ 3 w 541"/>
                                    <a:gd name="T7" fmla="*/ 5 h 470"/>
                                    <a:gd name="T8" fmla="*/ 4 w 541"/>
                                    <a:gd name="T9" fmla="*/ 3 h 470"/>
                                    <a:gd name="T10" fmla="*/ 5 w 541"/>
                                    <a:gd name="T11" fmla="*/ 2 h 470"/>
                                    <a:gd name="T12" fmla="*/ 7 w 541"/>
                                    <a:gd name="T13" fmla="*/ 1 h 470"/>
                                    <a:gd name="T14" fmla="*/ 9 w 541"/>
                                    <a:gd name="T15" fmla="*/ 0 h 470"/>
                                    <a:gd name="T16" fmla="*/ 11 w 541"/>
                                    <a:gd name="T17" fmla="*/ 0 h 470"/>
                                    <a:gd name="T18" fmla="*/ 13 w 541"/>
                                    <a:gd name="T19" fmla="*/ 0 h 470"/>
                                    <a:gd name="T20" fmla="*/ 14 w 541"/>
                                    <a:gd name="T21" fmla="*/ 0 h 470"/>
                                    <a:gd name="T22" fmla="*/ 16 w 541"/>
                                    <a:gd name="T23" fmla="*/ 1 h 470"/>
                                    <a:gd name="T24" fmla="*/ 18 w 541"/>
                                    <a:gd name="T25" fmla="*/ 2 h 470"/>
                                    <a:gd name="T26" fmla="*/ 19 w 541"/>
                                    <a:gd name="T27" fmla="*/ 3 h 470"/>
                                    <a:gd name="T28" fmla="*/ 20 w 541"/>
                                    <a:gd name="T29" fmla="*/ 4 h 470"/>
                                    <a:gd name="T30" fmla="*/ 21 w 541"/>
                                    <a:gd name="T31" fmla="*/ 6 h 470"/>
                                    <a:gd name="T32" fmla="*/ 22 w 541"/>
                                    <a:gd name="T33" fmla="*/ 8 h 470"/>
                                    <a:gd name="T34" fmla="*/ 22 w 541"/>
                                    <a:gd name="T35" fmla="*/ 9 h 470"/>
                                    <a:gd name="T36" fmla="*/ 21 w 541"/>
                                    <a:gd name="T37" fmla="*/ 10 h 470"/>
                                    <a:gd name="T38" fmla="*/ 20 w 541"/>
                                    <a:gd name="T39" fmla="*/ 12 h 470"/>
                                    <a:gd name="T40" fmla="*/ 20 w 541"/>
                                    <a:gd name="T41" fmla="*/ 14 h 470"/>
                                    <a:gd name="T42" fmla="*/ 19 w 541"/>
                                    <a:gd name="T43" fmla="*/ 15 h 470"/>
                                    <a:gd name="T44" fmla="*/ 19 w 541"/>
                                    <a:gd name="T45" fmla="*/ 16 h 470"/>
                                    <a:gd name="T46" fmla="*/ 16 w 541"/>
                                    <a:gd name="T47" fmla="*/ 18 h 470"/>
                                    <a:gd name="T48" fmla="*/ 15 w 541"/>
                                    <a:gd name="T49" fmla="*/ 17 h 470"/>
                                    <a:gd name="T50" fmla="*/ 15 w 541"/>
                                    <a:gd name="T51" fmla="*/ 16 h 470"/>
                                    <a:gd name="T52" fmla="*/ 13 w 541"/>
                                    <a:gd name="T53" fmla="*/ 16 h 470"/>
                                    <a:gd name="T54" fmla="*/ 11 w 541"/>
                                    <a:gd name="T55" fmla="*/ 17 h 470"/>
                                    <a:gd name="T56" fmla="*/ 10 w 541"/>
                                    <a:gd name="T57" fmla="*/ 17 h 470"/>
                                    <a:gd name="T58" fmla="*/ 9 w 541"/>
                                    <a:gd name="T59" fmla="*/ 19 h 470"/>
                                    <a:gd name="T60" fmla="*/ 8 w 541"/>
                                    <a:gd name="T61" fmla="*/ 19 h 470"/>
                                    <a:gd name="T62" fmla="*/ 7 w 541"/>
                                    <a:gd name="T63" fmla="*/ 19 h 470"/>
                                    <a:gd name="T64" fmla="*/ 5 w 541"/>
                                    <a:gd name="T65" fmla="*/ 18 h 470"/>
                                    <a:gd name="T66" fmla="*/ 5 w 541"/>
                                    <a:gd name="T67" fmla="*/ 17 h 470"/>
                                    <a:gd name="T68" fmla="*/ 4 w 541"/>
                                    <a:gd name="T69" fmla="*/ 16 h 470"/>
                                    <a:gd name="T70" fmla="*/ 3 w 541"/>
                                    <a:gd name="T71" fmla="*/ 15 h 470"/>
                                    <a:gd name="T72" fmla="*/ 1 w 541"/>
                                    <a:gd name="T73" fmla="*/ 14 h 470"/>
                                    <a:gd name="T74" fmla="*/ 1 w 541"/>
                                    <a:gd name="T75" fmla="*/ 13 h 470"/>
                                    <a:gd name="T76" fmla="*/ 0 w 541"/>
                                    <a:gd name="T77" fmla="*/ 11 h 470"/>
                                    <a:gd name="T78" fmla="*/ 0 w 541"/>
                                    <a:gd name="T79" fmla="*/ 10 h 47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41"/>
                                    <a:gd name="T121" fmla="*/ 0 h 470"/>
                                    <a:gd name="T122" fmla="*/ 541 w 541"/>
                                    <a:gd name="T123" fmla="*/ 470 h 47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41" h="470">
                                      <a:moveTo>
                                        <a:pt x="1" y="223"/>
                                      </a:moveTo>
                                      <a:lnTo>
                                        <a:pt x="7" y="204"/>
                                      </a:lnTo>
                                      <a:lnTo>
                                        <a:pt x="16" y="188"/>
                                      </a:lnTo>
                                      <a:lnTo>
                                        <a:pt x="25" y="169"/>
                                      </a:lnTo>
                                      <a:lnTo>
                                        <a:pt x="36" y="157"/>
                                      </a:lnTo>
                                      <a:lnTo>
                                        <a:pt x="47" y="147"/>
                                      </a:lnTo>
                                      <a:lnTo>
                                        <a:pt x="62" y="131"/>
                                      </a:lnTo>
                                      <a:lnTo>
                                        <a:pt x="79" y="114"/>
                                      </a:lnTo>
                                      <a:lnTo>
                                        <a:pt x="91" y="96"/>
                                      </a:lnTo>
                                      <a:lnTo>
                                        <a:pt x="104" y="79"/>
                                      </a:lnTo>
                                      <a:lnTo>
                                        <a:pt x="119" y="66"/>
                                      </a:lnTo>
                                      <a:lnTo>
                                        <a:pt x="135" y="51"/>
                                      </a:lnTo>
                                      <a:lnTo>
                                        <a:pt x="152" y="38"/>
                                      </a:lnTo>
                                      <a:lnTo>
                                        <a:pt x="169" y="27"/>
                                      </a:lnTo>
                                      <a:lnTo>
                                        <a:pt x="190" y="17"/>
                                      </a:lnTo>
                                      <a:lnTo>
                                        <a:pt x="214" y="8"/>
                                      </a:lnTo>
                                      <a:lnTo>
                                        <a:pt x="239" y="3"/>
                                      </a:lnTo>
                                      <a:lnTo>
                                        <a:pt x="268" y="0"/>
                                      </a:lnTo>
                                      <a:lnTo>
                                        <a:pt x="297" y="0"/>
                                      </a:lnTo>
                                      <a:lnTo>
                                        <a:pt x="319" y="1"/>
                                      </a:lnTo>
                                      <a:lnTo>
                                        <a:pt x="342" y="4"/>
                                      </a:lnTo>
                                      <a:lnTo>
                                        <a:pt x="363" y="8"/>
                                      </a:lnTo>
                                      <a:lnTo>
                                        <a:pt x="391" y="15"/>
                                      </a:lnTo>
                                      <a:lnTo>
                                        <a:pt x="412" y="25"/>
                                      </a:lnTo>
                                      <a:lnTo>
                                        <a:pt x="431" y="34"/>
                                      </a:lnTo>
                                      <a:lnTo>
                                        <a:pt x="451" y="45"/>
                                      </a:lnTo>
                                      <a:lnTo>
                                        <a:pt x="468" y="61"/>
                                      </a:lnTo>
                                      <a:lnTo>
                                        <a:pt x="483" y="77"/>
                                      </a:lnTo>
                                      <a:lnTo>
                                        <a:pt x="496" y="93"/>
                                      </a:lnTo>
                                      <a:lnTo>
                                        <a:pt x="510" y="112"/>
                                      </a:lnTo>
                                      <a:lnTo>
                                        <a:pt x="522" y="129"/>
                                      </a:lnTo>
                                      <a:lnTo>
                                        <a:pt x="530" y="148"/>
                                      </a:lnTo>
                                      <a:lnTo>
                                        <a:pt x="535" y="169"/>
                                      </a:lnTo>
                                      <a:lnTo>
                                        <a:pt x="539" y="190"/>
                                      </a:lnTo>
                                      <a:lnTo>
                                        <a:pt x="541" y="206"/>
                                      </a:lnTo>
                                      <a:lnTo>
                                        <a:pt x="541" y="224"/>
                                      </a:lnTo>
                                      <a:lnTo>
                                        <a:pt x="536" y="236"/>
                                      </a:lnTo>
                                      <a:lnTo>
                                        <a:pt x="528" y="257"/>
                                      </a:lnTo>
                                      <a:lnTo>
                                        <a:pt x="516" y="281"/>
                                      </a:lnTo>
                                      <a:lnTo>
                                        <a:pt x="506" y="303"/>
                                      </a:lnTo>
                                      <a:lnTo>
                                        <a:pt x="497" y="320"/>
                                      </a:lnTo>
                                      <a:lnTo>
                                        <a:pt x="491" y="340"/>
                                      </a:lnTo>
                                      <a:lnTo>
                                        <a:pt x="485" y="358"/>
                                      </a:lnTo>
                                      <a:lnTo>
                                        <a:pt x="480" y="376"/>
                                      </a:lnTo>
                                      <a:lnTo>
                                        <a:pt x="477" y="385"/>
                                      </a:lnTo>
                                      <a:lnTo>
                                        <a:pt x="476" y="399"/>
                                      </a:lnTo>
                                      <a:lnTo>
                                        <a:pt x="475" y="421"/>
                                      </a:lnTo>
                                      <a:lnTo>
                                        <a:pt x="389" y="441"/>
                                      </a:lnTo>
                                      <a:lnTo>
                                        <a:pt x="387" y="427"/>
                                      </a:lnTo>
                                      <a:lnTo>
                                        <a:pt x="384" y="417"/>
                                      </a:lnTo>
                                      <a:lnTo>
                                        <a:pt x="379" y="409"/>
                                      </a:lnTo>
                                      <a:lnTo>
                                        <a:pt x="368" y="404"/>
                                      </a:lnTo>
                                      <a:lnTo>
                                        <a:pt x="350" y="407"/>
                                      </a:lnTo>
                                      <a:lnTo>
                                        <a:pt x="330" y="410"/>
                                      </a:lnTo>
                                      <a:lnTo>
                                        <a:pt x="306" y="416"/>
                                      </a:lnTo>
                                      <a:lnTo>
                                        <a:pt x="283" y="422"/>
                                      </a:lnTo>
                                      <a:lnTo>
                                        <a:pt x="271" y="426"/>
                                      </a:lnTo>
                                      <a:lnTo>
                                        <a:pt x="258" y="436"/>
                                      </a:lnTo>
                                      <a:lnTo>
                                        <a:pt x="243" y="448"/>
                                      </a:lnTo>
                                      <a:lnTo>
                                        <a:pt x="222" y="465"/>
                                      </a:lnTo>
                                      <a:lnTo>
                                        <a:pt x="210" y="468"/>
                                      </a:lnTo>
                                      <a:lnTo>
                                        <a:pt x="191" y="470"/>
                                      </a:lnTo>
                                      <a:lnTo>
                                        <a:pt x="173" y="470"/>
                                      </a:lnTo>
                                      <a:lnTo>
                                        <a:pt x="163" y="467"/>
                                      </a:lnTo>
                                      <a:lnTo>
                                        <a:pt x="150" y="461"/>
                                      </a:lnTo>
                                      <a:lnTo>
                                        <a:pt x="134" y="455"/>
                                      </a:lnTo>
                                      <a:lnTo>
                                        <a:pt x="126" y="446"/>
                                      </a:lnTo>
                                      <a:lnTo>
                                        <a:pt x="117" y="433"/>
                                      </a:lnTo>
                                      <a:lnTo>
                                        <a:pt x="107" y="418"/>
                                      </a:lnTo>
                                      <a:lnTo>
                                        <a:pt x="98" y="404"/>
                                      </a:lnTo>
                                      <a:lnTo>
                                        <a:pt x="81" y="387"/>
                                      </a:lnTo>
                                      <a:lnTo>
                                        <a:pt x="69" y="371"/>
                                      </a:lnTo>
                                      <a:lnTo>
                                        <a:pt x="49" y="354"/>
                                      </a:lnTo>
                                      <a:lnTo>
                                        <a:pt x="35" y="340"/>
                                      </a:lnTo>
                                      <a:lnTo>
                                        <a:pt x="26" y="329"/>
                                      </a:lnTo>
                                      <a:lnTo>
                                        <a:pt x="21" y="319"/>
                                      </a:lnTo>
                                      <a:lnTo>
                                        <a:pt x="14" y="301"/>
                                      </a:lnTo>
                                      <a:lnTo>
                                        <a:pt x="6" y="280"/>
                                      </a:lnTo>
                                      <a:lnTo>
                                        <a:pt x="2" y="260"/>
                                      </a:lnTo>
                                      <a:lnTo>
                                        <a:pt x="0" y="238"/>
                                      </a:lnTo>
                                      <a:lnTo>
                                        <a:pt x="1" y="223"/>
                                      </a:lnTo>
                                      <a:close/>
                                    </a:path>
                                  </a:pathLst>
                                </a:custGeom>
                                <a:solidFill>
                                  <a:srgbClr val="FF4040"/>
                                </a:solidFill>
                                <a:ln w="9525">
                                  <a:noFill/>
                                  <a:round/>
                                  <a:headEnd/>
                                  <a:tailEnd/>
                                </a:ln>
                              </p:spPr>
                              <p:txBody>
                                <a:bodyPr/>
                                <a:lstStyle/>
                                <a:p>
                                  <a:endParaRPr lang="cs-CZ"/>
                                </a:p>
                              </p:txBody>
                            </p:sp>
                            <p:sp>
                              <p:nvSpPr>
                                <p:cNvPr id="115933" name="Freeform 91"/>
                                <p:cNvSpPr>
                                  <a:spLocks/>
                                </p:cNvSpPr>
                                <p:nvPr/>
                              </p:nvSpPr>
                              <p:spPr bwMode="auto">
                                <a:xfrm>
                                  <a:off x="2169" y="1685"/>
                                  <a:ext cx="99" cy="85"/>
                                </a:xfrm>
                                <a:custGeom>
                                  <a:avLst/>
                                  <a:gdLst>
                                    <a:gd name="T0" fmla="*/ 0 w 492"/>
                                    <a:gd name="T1" fmla="*/ 7 h 428"/>
                                    <a:gd name="T2" fmla="*/ 1 w 492"/>
                                    <a:gd name="T3" fmla="*/ 6 h 428"/>
                                    <a:gd name="T4" fmla="*/ 2 w 492"/>
                                    <a:gd name="T5" fmla="*/ 5 h 428"/>
                                    <a:gd name="T6" fmla="*/ 3 w 492"/>
                                    <a:gd name="T7" fmla="*/ 4 h 428"/>
                                    <a:gd name="T8" fmla="*/ 4 w 492"/>
                                    <a:gd name="T9" fmla="*/ 3 h 428"/>
                                    <a:gd name="T10" fmla="*/ 5 w 492"/>
                                    <a:gd name="T11" fmla="*/ 2 h 428"/>
                                    <a:gd name="T12" fmla="*/ 6 w 492"/>
                                    <a:gd name="T13" fmla="*/ 1 h 428"/>
                                    <a:gd name="T14" fmla="*/ 8 w 492"/>
                                    <a:gd name="T15" fmla="*/ 0 h 428"/>
                                    <a:gd name="T16" fmla="*/ 10 w 492"/>
                                    <a:gd name="T17" fmla="*/ 0 h 428"/>
                                    <a:gd name="T18" fmla="*/ 12 w 492"/>
                                    <a:gd name="T19" fmla="*/ 0 h 428"/>
                                    <a:gd name="T20" fmla="*/ 13 w 492"/>
                                    <a:gd name="T21" fmla="*/ 0 h 428"/>
                                    <a:gd name="T22" fmla="*/ 15 w 492"/>
                                    <a:gd name="T23" fmla="*/ 1 h 428"/>
                                    <a:gd name="T24" fmla="*/ 17 w 492"/>
                                    <a:gd name="T25" fmla="*/ 2 h 428"/>
                                    <a:gd name="T26" fmla="*/ 18 w 492"/>
                                    <a:gd name="T27" fmla="*/ 3 h 428"/>
                                    <a:gd name="T28" fmla="*/ 19 w 492"/>
                                    <a:gd name="T29" fmla="*/ 4 h 428"/>
                                    <a:gd name="T30" fmla="*/ 20 w 492"/>
                                    <a:gd name="T31" fmla="*/ 5 h 428"/>
                                    <a:gd name="T32" fmla="*/ 20 w 492"/>
                                    <a:gd name="T33" fmla="*/ 7 h 428"/>
                                    <a:gd name="T34" fmla="*/ 20 w 492"/>
                                    <a:gd name="T35" fmla="*/ 8 h 428"/>
                                    <a:gd name="T36" fmla="*/ 20 w 492"/>
                                    <a:gd name="T37" fmla="*/ 9 h 428"/>
                                    <a:gd name="T38" fmla="*/ 19 w 492"/>
                                    <a:gd name="T39" fmla="*/ 11 h 428"/>
                                    <a:gd name="T40" fmla="*/ 18 w 492"/>
                                    <a:gd name="T41" fmla="*/ 12 h 428"/>
                                    <a:gd name="T42" fmla="*/ 18 w 492"/>
                                    <a:gd name="T43" fmla="*/ 14 h 428"/>
                                    <a:gd name="T44" fmla="*/ 18 w 492"/>
                                    <a:gd name="T45" fmla="*/ 14 h 428"/>
                                    <a:gd name="T46" fmla="*/ 14 w 492"/>
                                    <a:gd name="T47" fmla="*/ 16 h 428"/>
                                    <a:gd name="T48" fmla="*/ 14 w 492"/>
                                    <a:gd name="T49" fmla="*/ 15 h 428"/>
                                    <a:gd name="T50" fmla="*/ 13 w 492"/>
                                    <a:gd name="T51" fmla="*/ 14 h 428"/>
                                    <a:gd name="T52" fmla="*/ 12 w 492"/>
                                    <a:gd name="T53" fmla="*/ 15 h 428"/>
                                    <a:gd name="T54" fmla="*/ 10 w 492"/>
                                    <a:gd name="T55" fmla="*/ 15 h 428"/>
                                    <a:gd name="T56" fmla="*/ 9 w 492"/>
                                    <a:gd name="T57" fmla="*/ 16 h 428"/>
                                    <a:gd name="T58" fmla="*/ 8 w 492"/>
                                    <a:gd name="T59" fmla="*/ 17 h 428"/>
                                    <a:gd name="T60" fmla="*/ 7 w 492"/>
                                    <a:gd name="T61" fmla="*/ 17 h 428"/>
                                    <a:gd name="T62" fmla="*/ 6 w 492"/>
                                    <a:gd name="T63" fmla="*/ 17 h 428"/>
                                    <a:gd name="T64" fmla="*/ 5 w 492"/>
                                    <a:gd name="T65" fmla="*/ 16 h 428"/>
                                    <a:gd name="T66" fmla="*/ 4 w 492"/>
                                    <a:gd name="T67" fmla="*/ 15 h 428"/>
                                    <a:gd name="T68" fmla="*/ 4 w 492"/>
                                    <a:gd name="T69" fmla="*/ 14 h 428"/>
                                    <a:gd name="T70" fmla="*/ 2 w 492"/>
                                    <a:gd name="T71" fmla="*/ 13 h 428"/>
                                    <a:gd name="T72" fmla="*/ 1 w 492"/>
                                    <a:gd name="T73" fmla="*/ 12 h 428"/>
                                    <a:gd name="T74" fmla="*/ 1 w 492"/>
                                    <a:gd name="T75" fmla="*/ 12 h 428"/>
                                    <a:gd name="T76" fmla="*/ 0 w 492"/>
                                    <a:gd name="T77" fmla="*/ 10 h 428"/>
                                    <a:gd name="T78" fmla="*/ 0 w 492"/>
                                    <a:gd name="T79" fmla="*/ 9 h 4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92"/>
                                    <a:gd name="T121" fmla="*/ 0 h 428"/>
                                    <a:gd name="T122" fmla="*/ 492 w 492"/>
                                    <a:gd name="T123" fmla="*/ 428 h 4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92" h="428">
                                      <a:moveTo>
                                        <a:pt x="0" y="203"/>
                                      </a:moveTo>
                                      <a:lnTo>
                                        <a:pt x="7" y="187"/>
                                      </a:lnTo>
                                      <a:lnTo>
                                        <a:pt x="14" y="171"/>
                                      </a:lnTo>
                                      <a:lnTo>
                                        <a:pt x="23" y="155"/>
                                      </a:lnTo>
                                      <a:lnTo>
                                        <a:pt x="33" y="144"/>
                                      </a:lnTo>
                                      <a:lnTo>
                                        <a:pt x="43" y="134"/>
                                      </a:lnTo>
                                      <a:lnTo>
                                        <a:pt x="56" y="120"/>
                                      </a:lnTo>
                                      <a:lnTo>
                                        <a:pt x="72" y="105"/>
                                      </a:lnTo>
                                      <a:lnTo>
                                        <a:pt x="83" y="87"/>
                                      </a:lnTo>
                                      <a:lnTo>
                                        <a:pt x="94" y="73"/>
                                      </a:lnTo>
                                      <a:lnTo>
                                        <a:pt x="108" y="61"/>
                                      </a:lnTo>
                                      <a:lnTo>
                                        <a:pt x="123" y="47"/>
                                      </a:lnTo>
                                      <a:lnTo>
                                        <a:pt x="138" y="35"/>
                                      </a:lnTo>
                                      <a:lnTo>
                                        <a:pt x="153" y="25"/>
                                      </a:lnTo>
                                      <a:lnTo>
                                        <a:pt x="174" y="15"/>
                                      </a:lnTo>
                                      <a:lnTo>
                                        <a:pt x="194" y="8"/>
                                      </a:lnTo>
                                      <a:lnTo>
                                        <a:pt x="217" y="2"/>
                                      </a:lnTo>
                                      <a:lnTo>
                                        <a:pt x="244" y="0"/>
                                      </a:lnTo>
                                      <a:lnTo>
                                        <a:pt x="270" y="0"/>
                                      </a:lnTo>
                                      <a:lnTo>
                                        <a:pt x="290" y="0"/>
                                      </a:lnTo>
                                      <a:lnTo>
                                        <a:pt x="311" y="3"/>
                                      </a:lnTo>
                                      <a:lnTo>
                                        <a:pt x="330" y="8"/>
                                      </a:lnTo>
                                      <a:lnTo>
                                        <a:pt x="356" y="13"/>
                                      </a:lnTo>
                                      <a:lnTo>
                                        <a:pt x="375" y="23"/>
                                      </a:lnTo>
                                      <a:lnTo>
                                        <a:pt x="392" y="31"/>
                                      </a:lnTo>
                                      <a:lnTo>
                                        <a:pt x="410" y="42"/>
                                      </a:lnTo>
                                      <a:lnTo>
                                        <a:pt x="425" y="55"/>
                                      </a:lnTo>
                                      <a:lnTo>
                                        <a:pt x="440" y="71"/>
                                      </a:lnTo>
                                      <a:lnTo>
                                        <a:pt x="451" y="84"/>
                                      </a:lnTo>
                                      <a:lnTo>
                                        <a:pt x="463" y="103"/>
                                      </a:lnTo>
                                      <a:lnTo>
                                        <a:pt x="475" y="118"/>
                                      </a:lnTo>
                                      <a:lnTo>
                                        <a:pt x="482" y="135"/>
                                      </a:lnTo>
                                      <a:lnTo>
                                        <a:pt x="487" y="155"/>
                                      </a:lnTo>
                                      <a:lnTo>
                                        <a:pt x="491" y="173"/>
                                      </a:lnTo>
                                      <a:lnTo>
                                        <a:pt x="492" y="188"/>
                                      </a:lnTo>
                                      <a:lnTo>
                                        <a:pt x="492" y="204"/>
                                      </a:lnTo>
                                      <a:lnTo>
                                        <a:pt x="488" y="215"/>
                                      </a:lnTo>
                                      <a:lnTo>
                                        <a:pt x="481" y="234"/>
                                      </a:lnTo>
                                      <a:lnTo>
                                        <a:pt x="469" y="257"/>
                                      </a:lnTo>
                                      <a:lnTo>
                                        <a:pt x="461" y="276"/>
                                      </a:lnTo>
                                      <a:lnTo>
                                        <a:pt x="452" y="292"/>
                                      </a:lnTo>
                                      <a:lnTo>
                                        <a:pt x="447" y="310"/>
                                      </a:lnTo>
                                      <a:lnTo>
                                        <a:pt x="441" y="326"/>
                                      </a:lnTo>
                                      <a:lnTo>
                                        <a:pt x="437" y="343"/>
                                      </a:lnTo>
                                      <a:lnTo>
                                        <a:pt x="434" y="351"/>
                                      </a:lnTo>
                                      <a:lnTo>
                                        <a:pt x="433" y="364"/>
                                      </a:lnTo>
                                      <a:lnTo>
                                        <a:pt x="432" y="384"/>
                                      </a:lnTo>
                                      <a:lnTo>
                                        <a:pt x="354" y="402"/>
                                      </a:lnTo>
                                      <a:lnTo>
                                        <a:pt x="352" y="389"/>
                                      </a:lnTo>
                                      <a:lnTo>
                                        <a:pt x="349" y="380"/>
                                      </a:lnTo>
                                      <a:lnTo>
                                        <a:pt x="345" y="373"/>
                                      </a:lnTo>
                                      <a:lnTo>
                                        <a:pt x="335" y="368"/>
                                      </a:lnTo>
                                      <a:lnTo>
                                        <a:pt x="318" y="371"/>
                                      </a:lnTo>
                                      <a:lnTo>
                                        <a:pt x="300" y="374"/>
                                      </a:lnTo>
                                      <a:lnTo>
                                        <a:pt x="277" y="379"/>
                                      </a:lnTo>
                                      <a:lnTo>
                                        <a:pt x="257" y="385"/>
                                      </a:lnTo>
                                      <a:lnTo>
                                        <a:pt x="247" y="388"/>
                                      </a:lnTo>
                                      <a:lnTo>
                                        <a:pt x="235" y="397"/>
                                      </a:lnTo>
                                      <a:lnTo>
                                        <a:pt x="221" y="408"/>
                                      </a:lnTo>
                                      <a:lnTo>
                                        <a:pt x="203" y="424"/>
                                      </a:lnTo>
                                      <a:lnTo>
                                        <a:pt x="191" y="427"/>
                                      </a:lnTo>
                                      <a:lnTo>
                                        <a:pt x="174" y="428"/>
                                      </a:lnTo>
                                      <a:lnTo>
                                        <a:pt x="158" y="428"/>
                                      </a:lnTo>
                                      <a:lnTo>
                                        <a:pt x="148" y="426"/>
                                      </a:lnTo>
                                      <a:lnTo>
                                        <a:pt x="136" y="420"/>
                                      </a:lnTo>
                                      <a:lnTo>
                                        <a:pt x="123" y="414"/>
                                      </a:lnTo>
                                      <a:lnTo>
                                        <a:pt x="115" y="407"/>
                                      </a:lnTo>
                                      <a:lnTo>
                                        <a:pt x="106" y="395"/>
                                      </a:lnTo>
                                      <a:lnTo>
                                        <a:pt x="97" y="381"/>
                                      </a:lnTo>
                                      <a:lnTo>
                                        <a:pt x="90" y="368"/>
                                      </a:lnTo>
                                      <a:lnTo>
                                        <a:pt x="74" y="353"/>
                                      </a:lnTo>
                                      <a:lnTo>
                                        <a:pt x="62" y="339"/>
                                      </a:lnTo>
                                      <a:lnTo>
                                        <a:pt x="45" y="323"/>
                                      </a:lnTo>
                                      <a:lnTo>
                                        <a:pt x="32" y="310"/>
                                      </a:lnTo>
                                      <a:lnTo>
                                        <a:pt x="24" y="301"/>
                                      </a:lnTo>
                                      <a:lnTo>
                                        <a:pt x="19" y="290"/>
                                      </a:lnTo>
                                      <a:lnTo>
                                        <a:pt x="12" y="274"/>
                                      </a:lnTo>
                                      <a:lnTo>
                                        <a:pt x="6" y="255"/>
                                      </a:lnTo>
                                      <a:lnTo>
                                        <a:pt x="2" y="237"/>
                                      </a:lnTo>
                                      <a:lnTo>
                                        <a:pt x="0" y="218"/>
                                      </a:lnTo>
                                      <a:lnTo>
                                        <a:pt x="0" y="203"/>
                                      </a:lnTo>
                                      <a:close/>
                                    </a:path>
                                  </a:pathLst>
                                </a:custGeom>
                                <a:solidFill>
                                  <a:srgbClr val="FF0000"/>
                                </a:solidFill>
                                <a:ln w="9525">
                                  <a:noFill/>
                                  <a:round/>
                                  <a:headEnd/>
                                  <a:tailEnd/>
                                </a:ln>
                              </p:spPr>
                              <p:txBody>
                                <a:bodyPr/>
                                <a:lstStyle/>
                                <a:p>
                                  <a:endParaRPr lang="cs-CZ"/>
                                </a:p>
                              </p:txBody>
                            </p:sp>
                            <p:sp>
                              <p:nvSpPr>
                                <p:cNvPr id="115934" name="Freeform 92"/>
                                <p:cNvSpPr>
                                  <a:spLocks/>
                                </p:cNvSpPr>
                                <p:nvPr/>
                              </p:nvSpPr>
                              <p:spPr bwMode="auto">
                                <a:xfrm>
                                  <a:off x="2176" y="1691"/>
                                  <a:ext cx="89" cy="77"/>
                                </a:xfrm>
                                <a:custGeom>
                                  <a:avLst/>
                                  <a:gdLst>
                                    <a:gd name="T0" fmla="*/ 0 w 441"/>
                                    <a:gd name="T1" fmla="*/ 7 h 383"/>
                                    <a:gd name="T2" fmla="*/ 1 w 441"/>
                                    <a:gd name="T3" fmla="*/ 6 h 383"/>
                                    <a:gd name="T4" fmla="*/ 2 w 441"/>
                                    <a:gd name="T5" fmla="*/ 5 h 383"/>
                                    <a:gd name="T6" fmla="*/ 3 w 441"/>
                                    <a:gd name="T7" fmla="*/ 4 h 383"/>
                                    <a:gd name="T8" fmla="*/ 3 w 441"/>
                                    <a:gd name="T9" fmla="*/ 3 h 383"/>
                                    <a:gd name="T10" fmla="*/ 4 w 441"/>
                                    <a:gd name="T11" fmla="*/ 2 h 383"/>
                                    <a:gd name="T12" fmla="*/ 6 w 441"/>
                                    <a:gd name="T13" fmla="*/ 1 h 383"/>
                                    <a:gd name="T14" fmla="*/ 7 w 441"/>
                                    <a:gd name="T15" fmla="*/ 0 h 383"/>
                                    <a:gd name="T16" fmla="*/ 9 w 441"/>
                                    <a:gd name="T17" fmla="*/ 0 h 383"/>
                                    <a:gd name="T18" fmla="*/ 11 w 441"/>
                                    <a:gd name="T19" fmla="*/ 0 h 383"/>
                                    <a:gd name="T20" fmla="*/ 12 w 441"/>
                                    <a:gd name="T21" fmla="*/ 0 h 383"/>
                                    <a:gd name="T22" fmla="*/ 14 w 441"/>
                                    <a:gd name="T23" fmla="*/ 1 h 383"/>
                                    <a:gd name="T24" fmla="*/ 15 w 441"/>
                                    <a:gd name="T25" fmla="*/ 1 h 383"/>
                                    <a:gd name="T26" fmla="*/ 16 w 441"/>
                                    <a:gd name="T27" fmla="*/ 3 h 383"/>
                                    <a:gd name="T28" fmla="*/ 17 w 441"/>
                                    <a:gd name="T29" fmla="*/ 4 h 383"/>
                                    <a:gd name="T30" fmla="*/ 18 w 441"/>
                                    <a:gd name="T31" fmla="*/ 5 h 383"/>
                                    <a:gd name="T32" fmla="*/ 18 w 441"/>
                                    <a:gd name="T33" fmla="*/ 6 h 383"/>
                                    <a:gd name="T34" fmla="*/ 18 w 441"/>
                                    <a:gd name="T35" fmla="*/ 7 h 383"/>
                                    <a:gd name="T36" fmla="*/ 18 w 441"/>
                                    <a:gd name="T37" fmla="*/ 8 h 383"/>
                                    <a:gd name="T38" fmla="*/ 17 w 441"/>
                                    <a:gd name="T39" fmla="*/ 10 h 383"/>
                                    <a:gd name="T40" fmla="*/ 16 w 441"/>
                                    <a:gd name="T41" fmla="*/ 11 h 383"/>
                                    <a:gd name="T42" fmla="*/ 16 w 441"/>
                                    <a:gd name="T43" fmla="*/ 12 h 383"/>
                                    <a:gd name="T44" fmla="*/ 16 w 441"/>
                                    <a:gd name="T45" fmla="*/ 13 h 383"/>
                                    <a:gd name="T46" fmla="*/ 13 w 441"/>
                                    <a:gd name="T47" fmla="*/ 15 h 383"/>
                                    <a:gd name="T48" fmla="*/ 13 w 441"/>
                                    <a:gd name="T49" fmla="*/ 14 h 383"/>
                                    <a:gd name="T50" fmla="*/ 12 w 441"/>
                                    <a:gd name="T51" fmla="*/ 13 h 383"/>
                                    <a:gd name="T52" fmla="*/ 11 w 441"/>
                                    <a:gd name="T53" fmla="*/ 14 h 383"/>
                                    <a:gd name="T54" fmla="*/ 9 w 441"/>
                                    <a:gd name="T55" fmla="*/ 14 h 383"/>
                                    <a:gd name="T56" fmla="*/ 9 w 441"/>
                                    <a:gd name="T57" fmla="*/ 14 h 383"/>
                                    <a:gd name="T58" fmla="*/ 7 w 441"/>
                                    <a:gd name="T59" fmla="*/ 15 h 383"/>
                                    <a:gd name="T60" fmla="*/ 6 w 441"/>
                                    <a:gd name="T61" fmla="*/ 15 h 383"/>
                                    <a:gd name="T62" fmla="*/ 5 w 441"/>
                                    <a:gd name="T63" fmla="*/ 15 h 383"/>
                                    <a:gd name="T64" fmla="*/ 4 w 441"/>
                                    <a:gd name="T65" fmla="*/ 15 h 383"/>
                                    <a:gd name="T66" fmla="*/ 4 w 441"/>
                                    <a:gd name="T67" fmla="*/ 14 h 383"/>
                                    <a:gd name="T68" fmla="*/ 3 w 441"/>
                                    <a:gd name="T69" fmla="*/ 13 h 383"/>
                                    <a:gd name="T70" fmla="*/ 2 w 441"/>
                                    <a:gd name="T71" fmla="*/ 12 h 383"/>
                                    <a:gd name="T72" fmla="*/ 1 w 441"/>
                                    <a:gd name="T73" fmla="*/ 11 h 383"/>
                                    <a:gd name="T74" fmla="*/ 1 w 441"/>
                                    <a:gd name="T75" fmla="*/ 10 h 383"/>
                                    <a:gd name="T76" fmla="*/ 0 w 441"/>
                                    <a:gd name="T77" fmla="*/ 9 h 383"/>
                                    <a:gd name="T78" fmla="*/ 0 w 441"/>
                                    <a:gd name="T79" fmla="*/ 8 h 38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41"/>
                                    <a:gd name="T121" fmla="*/ 0 h 383"/>
                                    <a:gd name="T122" fmla="*/ 441 w 441"/>
                                    <a:gd name="T123" fmla="*/ 383 h 38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41" h="383">
                                      <a:moveTo>
                                        <a:pt x="0" y="182"/>
                                      </a:moveTo>
                                      <a:lnTo>
                                        <a:pt x="6" y="167"/>
                                      </a:lnTo>
                                      <a:lnTo>
                                        <a:pt x="12" y="154"/>
                                      </a:lnTo>
                                      <a:lnTo>
                                        <a:pt x="19" y="138"/>
                                      </a:lnTo>
                                      <a:lnTo>
                                        <a:pt x="28" y="128"/>
                                      </a:lnTo>
                                      <a:lnTo>
                                        <a:pt x="38" y="120"/>
                                      </a:lnTo>
                                      <a:lnTo>
                                        <a:pt x="50" y="108"/>
                                      </a:lnTo>
                                      <a:lnTo>
                                        <a:pt x="63" y="93"/>
                                      </a:lnTo>
                                      <a:lnTo>
                                        <a:pt x="73" y="78"/>
                                      </a:lnTo>
                                      <a:lnTo>
                                        <a:pt x="84" y="64"/>
                                      </a:lnTo>
                                      <a:lnTo>
                                        <a:pt x="97" y="54"/>
                                      </a:lnTo>
                                      <a:lnTo>
                                        <a:pt x="110" y="42"/>
                                      </a:lnTo>
                                      <a:lnTo>
                                        <a:pt x="124" y="31"/>
                                      </a:lnTo>
                                      <a:lnTo>
                                        <a:pt x="137" y="21"/>
                                      </a:lnTo>
                                      <a:lnTo>
                                        <a:pt x="155" y="13"/>
                                      </a:lnTo>
                                      <a:lnTo>
                                        <a:pt x="174" y="7"/>
                                      </a:lnTo>
                                      <a:lnTo>
                                        <a:pt x="194" y="1"/>
                                      </a:lnTo>
                                      <a:lnTo>
                                        <a:pt x="219" y="0"/>
                                      </a:lnTo>
                                      <a:lnTo>
                                        <a:pt x="241" y="0"/>
                                      </a:lnTo>
                                      <a:lnTo>
                                        <a:pt x="261" y="0"/>
                                      </a:lnTo>
                                      <a:lnTo>
                                        <a:pt x="279" y="2"/>
                                      </a:lnTo>
                                      <a:lnTo>
                                        <a:pt x="296" y="7"/>
                                      </a:lnTo>
                                      <a:lnTo>
                                        <a:pt x="319" y="11"/>
                                      </a:lnTo>
                                      <a:lnTo>
                                        <a:pt x="336" y="19"/>
                                      </a:lnTo>
                                      <a:lnTo>
                                        <a:pt x="351" y="27"/>
                                      </a:lnTo>
                                      <a:lnTo>
                                        <a:pt x="368" y="37"/>
                                      </a:lnTo>
                                      <a:lnTo>
                                        <a:pt x="381" y="49"/>
                                      </a:lnTo>
                                      <a:lnTo>
                                        <a:pt x="395" y="63"/>
                                      </a:lnTo>
                                      <a:lnTo>
                                        <a:pt x="405" y="75"/>
                                      </a:lnTo>
                                      <a:lnTo>
                                        <a:pt x="415" y="91"/>
                                      </a:lnTo>
                                      <a:lnTo>
                                        <a:pt x="425" y="106"/>
                                      </a:lnTo>
                                      <a:lnTo>
                                        <a:pt x="432" y="121"/>
                                      </a:lnTo>
                                      <a:lnTo>
                                        <a:pt x="437" y="138"/>
                                      </a:lnTo>
                                      <a:lnTo>
                                        <a:pt x="441" y="155"/>
                                      </a:lnTo>
                                      <a:lnTo>
                                        <a:pt x="441" y="168"/>
                                      </a:lnTo>
                                      <a:lnTo>
                                        <a:pt x="441" y="182"/>
                                      </a:lnTo>
                                      <a:lnTo>
                                        <a:pt x="438" y="193"/>
                                      </a:lnTo>
                                      <a:lnTo>
                                        <a:pt x="431" y="210"/>
                                      </a:lnTo>
                                      <a:lnTo>
                                        <a:pt x="421" y="230"/>
                                      </a:lnTo>
                                      <a:lnTo>
                                        <a:pt x="414" y="247"/>
                                      </a:lnTo>
                                      <a:lnTo>
                                        <a:pt x="405" y="262"/>
                                      </a:lnTo>
                                      <a:lnTo>
                                        <a:pt x="401" y="278"/>
                                      </a:lnTo>
                                      <a:lnTo>
                                        <a:pt x="396" y="292"/>
                                      </a:lnTo>
                                      <a:lnTo>
                                        <a:pt x="392" y="308"/>
                                      </a:lnTo>
                                      <a:lnTo>
                                        <a:pt x="388" y="315"/>
                                      </a:lnTo>
                                      <a:lnTo>
                                        <a:pt x="387" y="327"/>
                                      </a:lnTo>
                                      <a:lnTo>
                                        <a:pt x="386" y="344"/>
                                      </a:lnTo>
                                      <a:lnTo>
                                        <a:pt x="317" y="361"/>
                                      </a:lnTo>
                                      <a:lnTo>
                                        <a:pt x="315" y="349"/>
                                      </a:lnTo>
                                      <a:lnTo>
                                        <a:pt x="313" y="340"/>
                                      </a:lnTo>
                                      <a:lnTo>
                                        <a:pt x="309" y="335"/>
                                      </a:lnTo>
                                      <a:lnTo>
                                        <a:pt x="301" y="330"/>
                                      </a:lnTo>
                                      <a:lnTo>
                                        <a:pt x="285" y="333"/>
                                      </a:lnTo>
                                      <a:lnTo>
                                        <a:pt x="269" y="336"/>
                                      </a:lnTo>
                                      <a:lnTo>
                                        <a:pt x="248" y="339"/>
                                      </a:lnTo>
                                      <a:lnTo>
                                        <a:pt x="230" y="346"/>
                                      </a:lnTo>
                                      <a:lnTo>
                                        <a:pt x="221" y="348"/>
                                      </a:lnTo>
                                      <a:lnTo>
                                        <a:pt x="211" y="356"/>
                                      </a:lnTo>
                                      <a:lnTo>
                                        <a:pt x="198" y="366"/>
                                      </a:lnTo>
                                      <a:lnTo>
                                        <a:pt x="181" y="380"/>
                                      </a:lnTo>
                                      <a:lnTo>
                                        <a:pt x="171" y="383"/>
                                      </a:lnTo>
                                      <a:lnTo>
                                        <a:pt x="155" y="383"/>
                                      </a:lnTo>
                                      <a:lnTo>
                                        <a:pt x="141" y="383"/>
                                      </a:lnTo>
                                      <a:lnTo>
                                        <a:pt x="133" y="382"/>
                                      </a:lnTo>
                                      <a:lnTo>
                                        <a:pt x="122" y="376"/>
                                      </a:lnTo>
                                      <a:lnTo>
                                        <a:pt x="109" y="372"/>
                                      </a:lnTo>
                                      <a:lnTo>
                                        <a:pt x="102" y="365"/>
                                      </a:lnTo>
                                      <a:lnTo>
                                        <a:pt x="95" y="355"/>
                                      </a:lnTo>
                                      <a:lnTo>
                                        <a:pt x="87" y="341"/>
                                      </a:lnTo>
                                      <a:lnTo>
                                        <a:pt x="81" y="330"/>
                                      </a:lnTo>
                                      <a:lnTo>
                                        <a:pt x="65" y="317"/>
                                      </a:lnTo>
                                      <a:lnTo>
                                        <a:pt x="55" y="303"/>
                                      </a:lnTo>
                                      <a:lnTo>
                                        <a:pt x="40" y="290"/>
                                      </a:lnTo>
                                      <a:lnTo>
                                        <a:pt x="27" y="278"/>
                                      </a:lnTo>
                                      <a:lnTo>
                                        <a:pt x="20" y="270"/>
                                      </a:lnTo>
                                      <a:lnTo>
                                        <a:pt x="17" y="260"/>
                                      </a:lnTo>
                                      <a:lnTo>
                                        <a:pt x="10" y="246"/>
                                      </a:lnTo>
                                      <a:lnTo>
                                        <a:pt x="5" y="229"/>
                                      </a:lnTo>
                                      <a:lnTo>
                                        <a:pt x="1" y="212"/>
                                      </a:lnTo>
                                      <a:lnTo>
                                        <a:pt x="0" y="195"/>
                                      </a:lnTo>
                                      <a:lnTo>
                                        <a:pt x="0" y="182"/>
                                      </a:lnTo>
                                      <a:close/>
                                    </a:path>
                                  </a:pathLst>
                                </a:custGeom>
                                <a:solidFill>
                                  <a:srgbClr val="E00000"/>
                                </a:solidFill>
                                <a:ln w="9525">
                                  <a:noFill/>
                                  <a:round/>
                                  <a:headEnd/>
                                  <a:tailEnd/>
                                </a:ln>
                              </p:spPr>
                              <p:txBody>
                                <a:bodyPr/>
                                <a:lstStyle/>
                                <a:p>
                                  <a:endParaRPr lang="cs-CZ"/>
                                </a:p>
                              </p:txBody>
                            </p:sp>
                            <p:sp>
                              <p:nvSpPr>
                                <p:cNvPr id="115935" name="Freeform 93"/>
                                <p:cNvSpPr>
                                  <a:spLocks/>
                                </p:cNvSpPr>
                                <p:nvPr/>
                              </p:nvSpPr>
                              <p:spPr bwMode="auto">
                                <a:xfrm>
                                  <a:off x="2183" y="1697"/>
                                  <a:ext cx="79" cy="69"/>
                                </a:xfrm>
                                <a:custGeom>
                                  <a:avLst/>
                                  <a:gdLst>
                                    <a:gd name="T0" fmla="*/ 0 w 396"/>
                                    <a:gd name="T1" fmla="*/ 6 h 345"/>
                                    <a:gd name="T2" fmla="*/ 1 w 396"/>
                                    <a:gd name="T3" fmla="*/ 5 h 345"/>
                                    <a:gd name="T4" fmla="*/ 1 w 396"/>
                                    <a:gd name="T5" fmla="*/ 4 h 345"/>
                                    <a:gd name="T6" fmla="*/ 2 w 396"/>
                                    <a:gd name="T7" fmla="*/ 3 h 345"/>
                                    <a:gd name="T8" fmla="*/ 3 w 396"/>
                                    <a:gd name="T9" fmla="*/ 2 h 345"/>
                                    <a:gd name="T10" fmla="*/ 4 w 396"/>
                                    <a:gd name="T11" fmla="*/ 2 h 345"/>
                                    <a:gd name="T12" fmla="*/ 5 w 396"/>
                                    <a:gd name="T13" fmla="*/ 1 h 345"/>
                                    <a:gd name="T14" fmla="*/ 6 w 396"/>
                                    <a:gd name="T15" fmla="*/ 0 h 345"/>
                                    <a:gd name="T16" fmla="*/ 8 w 396"/>
                                    <a:gd name="T17" fmla="*/ 0 h 345"/>
                                    <a:gd name="T18" fmla="*/ 9 w 396"/>
                                    <a:gd name="T19" fmla="*/ 0 h 345"/>
                                    <a:gd name="T20" fmla="*/ 11 w 396"/>
                                    <a:gd name="T21" fmla="*/ 0 h 345"/>
                                    <a:gd name="T22" fmla="*/ 12 w 396"/>
                                    <a:gd name="T23" fmla="*/ 1 h 345"/>
                                    <a:gd name="T24" fmla="*/ 13 w 396"/>
                                    <a:gd name="T25" fmla="*/ 1 h 345"/>
                                    <a:gd name="T26" fmla="*/ 14 w 396"/>
                                    <a:gd name="T27" fmla="*/ 2 h 345"/>
                                    <a:gd name="T28" fmla="*/ 15 w 396"/>
                                    <a:gd name="T29" fmla="*/ 3 h 345"/>
                                    <a:gd name="T30" fmla="*/ 16 w 396"/>
                                    <a:gd name="T31" fmla="*/ 4 h 345"/>
                                    <a:gd name="T32" fmla="*/ 16 w 396"/>
                                    <a:gd name="T33" fmla="*/ 6 h 345"/>
                                    <a:gd name="T34" fmla="*/ 16 w 396"/>
                                    <a:gd name="T35" fmla="*/ 7 h 345"/>
                                    <a:gd name="T36" fmla="*/ 15 w 396"/>
                                    <a:gd name="T37" fmla="*/ 8 h 345"/>
                                    <a:gd name="T38" fmla="*/ 15 w 396"/>
                                    <a:gd name="T39" fmla="*/ 9 h 345"/>
                                    <a:gd name="T40" fmla="*/ 14 w 396"/>
                                    <a:gd name="T41" fmla="*/ 10 h 345"/>
                                    <a:gd name="T42" fmla="*/ 14 w 396"/>
                                    <a:gd name="T43" fmla="*/ 11 h 345"/>
                                    <a:gd name="T44" fmla="*/ 14 w 396"/>
                                    <a:gd name="T45" fmla="*/ 12 h 345"/>
                                    <a:gd name="T46" fmla="*/ 11 w 396"/>
                                    <a:gd name="T47" fmla="*/ 13 h 345"/>
                                    <a:gd name="T48" fmla="*/ 11 w 396"/>
                                    <a:gd name="T49" fmla="*/ 12 h 345"/>
                                    <a:gd name="T50" fmla="*/ 11 w 396"/>
                                    <a:gd name="T51" fmla="*/ 12 h 345"/>
                                    <a:gd name="T52" fmla="*/ 10 w 396"/>
                                    <a:gd name="T53" fmla="*/ 12 h 345"/>
                                    <a:gd name="T54" fmla="*/ 8 w 396"/>
                                    <a:gd name="T55" fmla="*/ 12 h 345"/>
                                    <a:gd name="T56" fmla="*/ 8 w 396"/>
                                    <a:gd name="T57" fmla="*/ 13 h 345"/>
                                    <a:gd name="T58" fmla="*/ 6 w 396"/>
                                    <a:gd name="T59" fmla="*/ 14 h 345"/>
                                    <a:gd name="T60" fmla="*/ 6 w 396"/>
                                    <a:gd name="T61" fmla="*/ 14 h 345"/>
                                    <a:gd name="T62" fmla="*/ 5 w 396"/>
                                    <a:gd name="T63" fmla="*/ 14 h 345"/>
                                    <a:gd name="T64" fmla="*/ 4 w 396"/>
                                    <a:gd name="T65" fmla="*/ 13 h 345"/>
                                    <a:gd name="T66" fmla="*/ 3 w 396"/>
                                    <a:gd name="T67" fmla="*/ 13 h 345"/>
                                    <a:gd name="T68" fmla="*/ 3 w 396"/>
                                    <a:gd name="T69" fmla="*/ 12 h 345"/>
                                    <a:gd name="T70" fmla="*/ 2 w 396"/>
                                    <a:gd name="T71" fmla="*/ 11 h 345"/>
                                    <a:gd name="T72" fmla="*/ 1 w 396"/>
                                    <a:gd name="T73" fmla="*/ 10 h 345"/>
                                    <a:gd name="T74" fmla="*/ 1 w 396"/>
                                    <a:gd name="T75" fmla="*/ 9 h 345"/>
                                    <a:gd name="T76" fmla="*/ 0 w 396"/>
                                    <a:gd name="T77" fmla="*/ 8 h 345"/>
                                    <a:gd name="T78" fmla="*/ 0 w 396"/>
                                    <a:gd name="T79" fmla="*/ 7 h 34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96"/>
                                    <a:gd name="T121" fmla="*/ 0 h 345"/>
                                    <a:gd name="T122" fmla="*/ 396 w 396"/>
                                    <a:gd name="T123" fmla="*/ 345 h 34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96" h="345">
                                      <a:moveTo>
                                        <a:pt x="0" y="164"/>
                                      </a:moveTo>
                                      <a:lnTo>
                                        <a:pt x="5" y="150"/>
                                      </a:lnTo>
                                      <a:lnTo>
                                        <a:pt x="10" y="138"/>
                                      </a:lnTo>
                                      <a:lnTo>
                                        <a:pt x="17" y="125"/>
                                      </a:lnTo>
                                      <a:lnTo>
                                        <a:pt x="25" y="114"/>
                                      </a:lnTo>
                                      <a:lnTo>
                                        <a:pt x="33" y="107"/>
                                      </a:lnTo>
                                      <a:lnTo>
                                        <a:pt x="45" y="96"/>
                                      </a:lnTo>
                                      <a:lnTo>
                                        <a:pt x="56" y="84"/>
                                      </a:lnTo>
                                      <a:lnTo>
                                        <a:pt x="66" y="69"/>
                                      </a:lnTo>
                                      <a:lnTo>
                                        <a:pt x="75" y="57"/>
                                      </a:lnTo>
                                      <a:lnTo>
                                        <a:pt x="86" y="48"/>
                                      </a:lnTo>
                                      <a:lnTo>
                                        <a:pt x="99" y="38"/>
                                      </a:lnTo>
                                      <a:lnTo>
                                        <a:pt x="111" y="27"/>
                                      </a:lnTo>
                                      <a:lnTo>
                                        <a:pt x="122" y="18"/>
                                      </a:lnTo>
                                      <a:lnTo>
                                        <a:pt x="140" y="11"/>
                                      </a:lnTo>
                                      <a:lnTo>
                                        <a:pt x="156" y="6"/>
                                      </a:lnTo>
                                      <a:lnTo>
                                        <a:pt x="174" y="0"/>
                                      </a:lnTo>
                                      <a:lnTo>
                                        <a:pt x="197" y="0"/>
                                      </a:lnTo>
                                      <a:lnTo>
                                        <a:pt x="216" y="0"/>
                                      </a:lnTo>
                                      <a:lnTo>
                                        <a:pt x="235" y="0"/>
                                      </a:lnTo>
                                      <a:lnTo>
                                        <a:pt x="251" y="1"/>
                                      </a:lnTo>
                                      <a:lnTo>
                                        <a:pt x="266" y="6"/>
                                      </a:lnTo>
                                      <a:lnTo>
                                        <a:pt x="287" y="9"/>
                                      </a:lnTo>
                                      <a:lnTo>
                                        <a:pt x="302" y="17"/>
                                      </a:lnTo>
                                      <a:lnTo>
                                        <a:pt x="316" y="23"/>
                                      </a:lnTo>
                                      <a:lnTo>
                                        <a:pt x="331" y="32"/>
                                      </a:lnTo>
                                      <a:lnTo>
                                        <a:pt x="343" y="44"/>
                                      </a:lnTo>
                                      <a:lnTo>
                                        <a:pt x="355" y="57"/>
                                      </a:lnTo>
                                      <a:lnTo>
                                        <a:pt x="365" y="67"/>
                                      </a:lnTo>
                                      <a:lnTo>
                                        <a:pt x="374" y="82"/>
                                      </a:lnTo>
                                      <a:lnTo>
                                        <a:pt x="383" y="95"/>
                                      </a:lnTo>
                                      <a:lnTo>
                                        <a:pt x="389" y="108"/>
                                      </a:lnTo>
                                      <a:lnTo>
                                        <a:pt x="393" y="125"/>
                                      </a:lnTo>
                                      <a:lnTo>
                                        <a:pt x="396" y="139"/>
                                      </a:lnTo>
                                      <a:lnTo>
                                        <a:pt x="396" y="151"/>
                                      </a:lnTo>
                                      <a:lnTo>
                                        <a:pt x="396" y="164"/>
                                      </a:lnTo>
                                      <a:lnTo>
                                        <a:pt x="394" y="173"/>
                                      </a:lnTo>
                                      <a:lnTo>
                                        <a:pt x="388" y="189"/>
                                      </a:lnTo>
                                      <a:lnTo>
                                        <a:pt x="379" y="207"/>
                                      </a:lnTo>
                                      <a:lnTo>
                                        <a:pt x="373" y="222"/>
                                      </a:lnTo>
                                      <a:lnTo>
                                        <a:pt x="365" y="237"/>
                                      </a:lnTo>
                                      <a:lnTo>
                                        <a:pt x="361" y="250"/>
                                      </a:lnTo>
                                      <a:lnTo>
                                        <a:pt x="356" y="263"/>
                                      </a:lnTo>
                                      <a:lnTo>
                                        <a:pt x="352" y="278"/>
                                      </a:lnTo>
                                      <a:lnTo>
                                        <a:pt x="349" y="284"/>
                                      </a:lnTo>
                                      <a:lnTo>
                                        <a:pt x="349" y="295"/>
                                      </a:lnTo>
                                      <a:lnTo>
                                        <a:pt x="348" y="310"/>
                                      </a:lnTo>
                                      <a:lnTo>
                                        <a:pt x="285" y="326"/>
                                      </a:lnTo>
                                      <a:lnTo>
                                        <a:pt x="283" y="314"/>
                                      </a:lnTo>
                                      <a:lnTo>
                                        <a:pt x="282" y="307"/>
                                      </a:lnTo>
                                      <a:lnTo>
                                        <a:pt x="278" y="302"/>
                                      </a:lnTo>
                                      <a:lnTo>
                                        <a:pt x="271" y="297"/>
                                      </a:lnTo>
                                      <a:lnTo>
                                        <a:pt x="256" y="300"/>
                                      </a:lnTo>
                                      <a:lnTo>
                                        <a:pt x="242" y="303"/>
                                      </a:lnTo>
                                      <a:lnTo>
                                        <a:pt x="223" y="306"/>
                                      </a:lnTo>
                                      <a:lnTo>
                                        <a:pt x="206" y="311"/>
                                      </a:lnTo>
                                      <a:lnTo>
                                        <a:pt x="198" y="313"/>
                                      </a:lnTo>
                                      <a:lnTo>
                                        <a:pt x="189" y="321"/>
                                      </a:lnTo>
                                      <a:lnTo>
                                        <a:pt x="178" y="330"/>
                                      </a:lnTo>
                                      <a:lnTo>
                                        <a:pt x="162" y="343"/>
                                      </a:lnTo>
                                      <a:lnTo>
                                        <a:pt x="153" y="345"/>
                                      </a:lnTo>
                                      <a:lnTo>
                                        <a:pt x="140" y="345"/>
                                      </a:lnTo>
                                      <a:lnTo>
                                        <a:pt x="126" y="345"/>
                                      </a:lnTo>
                                      <a:lnTo>
                                        <a:pt x="119" y="345"/>
                                      </a:lnTo>
                                      <a:lnTo>
                                        <a:pt x="109" y="339"/>
                                      </a:lnTo>
                                      <a:lnTo>
                                        <a:pt x="98" y="336"/>
                                      </a:lnTo>
                                      <a:lnTo>
                                        <a:pt x="92" y="329"/>
                                      </a:lnTo>
                                      <a:lnTo>
                                        <a:pt x="84" y="320"/>
                                      </a:lnTo>
                                      <a:lnTo>
                                        <a:pt x="77" y="307"/>
                                      </a:lnTo>
                                      <a:lnTo>
                                        <a:pt x="72" y="297"/>
                                      </a:lnTo>
                                      <a:lnTo>
                                        <a:pt x="58" y="286"/>
                                      </a:lnTo>
                                      <a:lnTo>
                                        <a:pt x="49" y="273"/>
                                      </a:lnTo>
                                      <a:lnTo>
                                        <a:pt x="35" y="261"/>
                                      </a:lnTo>
                                      <a:lnTo>
                                        <a:pt x="24" y="250"/>
                                      </a:lnTo>
                                      <a:lnTo>
                                        <a:pt x="18" y="243"/>
                                      </a:lnTo>
                                      <a:lnTo>
                                        <a:pt x="15" y="234"/>
                                      </a:lnTo>
                                      <a:lnTo>
                                        <a:pt x="9" y="221"/>
                                      </a:lnTo>
                                      <a:lnTo>
                                        <a:pt x="4" y="206"/>
                                      </a:lnTo>
                                      <a:lnTo>
                                        <a:pt x="0" y="191"/>
                                      </a:lnTo>
                                      <a:lnTo>
                                        <a:pt x="0" y="175"/>
                                      </a:lnTo>
                                      <a:lnTo>
                                        <a:pt x="0" y="164"/>
                                      </a:lnTo>
                                      <a:close/>
                                    </a:path>
                                  </a:pathLst>
                                </a:custGeom>
                                <a:solidFill>
                                  <a:srgbClr val="C00000"/>
                                </a:solidFill>
                                <a:ln w="9525">
                                  <a:noFill/>
                                  <a:round/>
                                  <a:headEnd/>
                                  <a:tailEnd/>
                                </a:ln>
                              </p:spPr>
                              <p:txBody>
                                <a:bodyPr/>
                                <a:lstStyle/>
                                <a:p>
                                  <a:endParaRPr lang="cs-CZ"/>
                                </a:p>
                              </p:txBody>
                            </p:sp>
                          </p:grpSp>
                        </p:grpSp>
                        <p:grpSp>
                          <p:nvGrpSpPr>
                            <p:cNvPr id="115819" name="Group 94"/>
                            <p:cNvGrpSpPr>
                              <a:grpSpLocks/>
                            </p:cNvGrpSpPr>
                            <p:nvPr/>
                          </p:nvGrpSpPr>
                          <p:grpSpPr bwMode="auto">
                            <a:xfrm>
                              <a:off x="2199" y="1676"/>
                              <a:ext cx="73" cy="34"/>
                              <a:chOff x="2199" y="1676"/>
                              <a:chExt cx="73" cy="34"/>
                            </a:xfrm>
                          </p:grpSpPr>
                          <p:sp>
                            <p:nvSpPr>
                              <p:cNvPr id="115926" name="Freeform 95"/>
                              <p:cNvSpPr>
                                <a:spLocks/>
                              </p:cNvSpPr>
                              <p:nvPr/>
                            </p:nvSpPr>
                            <p:spPr bwMode="auto">
                              <a:xfrm>
                                <a:off x="2199" y="1677"/>
                                <a:ext cx="17" cy="10"/>
                              </a:xfrm>
                              <a:custGeom>
                                <a:avLst/>
                                <a:gdLst>
                                  <a:gd name="T0" fmla="*/ 1 w 88"/>
                                  <a:gd name="T1" fmla="*/ 0 h 49"/>
                                  <a:gd name="T2" fmla="*/ 2 w 88"/>
                                  <a:gd name="T3" fmla="*/ 0 h 49"/>
                                  <a:gd name="T4" fmla="*/ 2 w 88"/>
                                  <a:gd name="T5" fmla="*/ 0 h 49"/>
                                  <a:gd name="T6" fmla="*/ 3 w 88"/>
                                  <a:gd name="T7" fmla="*/ 0 h 49"/>
                                  <a:gd name="T8" fmla="*/ 3 w 88"/>
                                  <a:gd name="T9" fmla="*/ 0 h 49"/>
                                  <a:gd name="T10" fmla="*/ 3 w 88"/>
                                  <a:gd name="T11" fmla="*/ 0 h 49"/>
                                  <a:gd name="T12" fmla="*/ 3 w 88"/>
                                  <a:gd name="T13" fmla="*/ 1 h 49"/>
                                  <a:gd name="T14" fmla="*/ 3 w 88"/>
                                  <a:gd name="T15" fmla="*/ 1 h 49"/>
                                  <a:gd name="T16" fmla="*/ 3 w 88"/>
                                  <a:gd name="T17" fmla="*/ 2 h 49"/>
                                  <a:gd name="T18" fmla="*/ 3 w 88"/>
                                  <a:gd name="T19" fmla="*/ 2 h 49"/>
                                  <a:gd name="T20" fmla="*/ 2 w 88"/>
                                  <a:gd name="T21" fmla="*/ 2 h 49"/>
                                  <a:gd name="T22" fmla="*/ 2 w 88"/>
                                  <a:gd name="T23" fmla="*/ 2 h 49"/>
                                  <a:gd name="T24" fmla="*/ 1 w 88"/>
                                  <a:gd name="T25" fmla="*/ 2 h 49"/>
                                  <a:gd name="T26" fmla="*/ 1 w 88"/>
                                  <a:gd name="T27" fmla="*/ 2 h 49"/>
                                  <a:gd name="T28" fmla="*/ 0 w 88"/>
                                  <a:gd name="T29" fmla="*/ 2 h 49"/>
                                  <a:gd name="T30" fmla="*/ 0 w 88"/>
                                  <a:gd name="T31" fmla="*/ 2 h 49"/>
                                  <a:gd name="T32" fmla="*/ 0 w 88"/>
                                  <a:gd name="T33" fmla="*/ 1 h 49"/>
                                  <a:gd name="T34" fmla="*/ 0 w 88"/>
                                  <a:gd name="T35" fmla="*/ 1 h 49"/>
                                  <a:gd name="T36" fmla="*/ 0 w 88"/>
                                  <a:gd name="T37" fmla="*/ 1 h 49"/>
                                  <a:gd name="T38" fmla="*/ 1 w 88"/>
                                  <a:gd name="T39" fmla="*/ 0 h 49"/>
                                  <a:gd name="T40" fmla="*/ 1 w 88"/>
                                  <a:gd name="T41" fmla="*/ 0 h 49"/>
                                  <a:gd name="T42" fmla="*/ 1 w 88"/>
                                  <a:gd name="T43" fmla="*/ 0 h 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8"/>
                                  <a:gd name="T67" fmla="*/ 0 h 49"/>
                                  <a:gd name="T68" fmla="*/ 88 w 88"/>
                                  <a:gd name="T69" fmla="*/ 49 h 4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8" h="49">
                                    <a:moveTo>
                                      <a:pt x="37" y="2"/>
                                    </a:moveTo>
                                    <a:lnTo>
                                      <a:pt x="48" y="0"/>
                                    </a:lnTo>
                                    <a:lnTo>
                                      <a:pt x="60" y="0"/>
                                    </a:lnTo>
                                    <a:lnTo>
                                      <a:pt x="68" y="1"/>
                                    </a:lnTo>
                                    <a:lnTo>
                                      <a:pt x="79" y="6"/>
                                    </a:lnTo>
                                    <a:lnTo>
                                      <a:pt x="85" y="10"/>
                                    </a:lnTo>
                                    <a:lnTo>
                                      <a:pt x="88" y="19"/>
                                    </a:lnTo>
                                    <a:lnTo>
                                      <a:pt x="85" y="29"/>
                                    </a:lnTo>
                                    <a:lnTo>
                                      <a:pt x="79" y="37"/>
                                    </a:lnTo>
                                    <a:lnTo>
                                      <a:pt x="70" y="41"/>
                                    </a:lnTo>
                                    <a:lnTo>
                                      <a:pt x="61" y="45"/>
                                    </a:lnTo>
                                    <a:lnTo>
                                      <a:pt x="48" y="47"/>
                                    </a:lnTo>
                                    <a:lnTo>
                                      <a:pt x="36" y="49"/>
                                    </a:lnTo>
                                    <a:lnTo>
                                      <a:pt x="23" y="49"/>
                                    </a:lnTo>
                                    <a:lnTo>
                                      <a:pt x="12" y="47"/>
                                    </a:lnTo>
                                    <a:lnTo>
                                      <a:pt x="3" y="42"/>
                                    </a:lnTo>
                                    <a:lnTo>
                                      <a:pt x="0" y="35"/>
                                    </a:lnTo>
                                    <a:lnTo>
                                      <a:pt x="1" y="25"/>
                                    </a:lnTo>
                                    <a:lnTo>
                                      <a:pt x="6" y="16"/>
                                    </a:lnTo>
                                    <a:lnTo>
                                      <a:pt x="16" y="9"/>
                                    </a:lnTo>
                                    <a:lnTo>
                                      <a:pt x="25" y="5"/>
                                    </a:lnTo>
                                    <a:lnTo>
                                      <a:pt x="37" y="2"/>
                                    </a:lnTo>
                                    <a:close/>
                                  </a:path>
                                </a:pathLst>
                              </a:custGeom>
                              <a:solidFill>
                                <a:srgbClr val="A000A0"/>
                              </a:solidFill>
                              <a:ln w="9525">
                                <a:noFill/>
                                <a:round/>
                                <a:headEnd/>
                                <a:tailEnd/>
                              </a:ln>
                            </p:spPr>
                            <p:txBody>
                              <a:bodyPr/>
                              <a:lstStyle/>
                              <a:p>
                                <a:endParaRPr lang="cs-CZ"/>
                              </a:p>
                            </p:txBody>
                          </p:sp>
                          <p:sp>
                            <p:nvSpPr>
                              <p:cNvPr id="115927" name="Freeform 96"/>
                              <p:cNvSpPr>
                                <a:spLocks/>
                              </p:cNvSpPr>
                              <p:nvPr/>
                            </p:nvSpPr>
                            <p:spPr bwMode="auto">
                              <a:xfrm>
                                <a:off x="2222" y="1676"/>
                                <a:ext cx="18" cy="9"/>
                              </a:xfrm>
                              <a:custGeom>
                                <a:avLst/>
                                <a:gdLst>
                                  <a:gd name="T0" fmla="*/ 1 w 87"/>
                                  <a:gd name="T1" fmla="*/ 2 h 49"/>
                                  <a:gd name="T2" fmla="*/ 2 w 87"/>
                                  <a:gd name="T3" fmla="*/ 2 h 49"/>
                                  <a:gd name="T4" fmla="*/ 2 w 87"/>
                                  <a:gd name="T5" fmla="*/ 2 h 49"/>
                                  <a:gd name="T6" fmla="*/ 3 w 87"/>
                                  <a:gd name="T7" fmla="*/ 2 h 49"/>
                                  <a:gd name="T8" fmla="*/ 3 w 87"/>
                                  <a:gd name="T9" fmla="*/ 1 h 49"/>
                                  <a:gd name="T10" fmla="*/ 4 w 87"/>
                                  <a:gd name="T11" fmla="*/ 1 h 49"/>
                                  <a:gd name="T12" fmla="*/ 4 w 87"/>
                                  <a:gd name="T13" fmla="*/ 1 h 49"/>
                                  <a:gd name="T14" fmla="*/ 4 w 87"/>
                                  <a:gd name="T15" fmla="*/ 1 h 49"/>
                                  <a:gd name="T16" fmla="*/ 3 w 87"/>
                                  <a:gd name="T17" fmla="*/ 0 h 49"/>
                                  <a:gd name="T18" fmla="*/ 3 w 87"/>
                                  <a:gd name="T19" fmla="*/ 0 h 49"/>
                                  <a:gd name="T20" fmla="*/ 2 w 87"/>
                                  <a:gd name="T21" fmla="*/ 0 h 49"/>
                                  <a:gd name="T22" fmla="*/ 2 w 87"/>
                                  <a:gd name="T23" fmla="*/ 0 h 49"/>
                                  <a:gd name="T24" fmla="*/ 1 w 87"/>
                                  <a:gd name="T25" fmla="*/ 0 h 49"/>
                                  <a:gd name="T26" fmla="*/ 1 w 87"/>
                                  <a:gd name="T27" fmla="*/ 0 h 49"/>
                                  <a:gd name="T28" fmla="*/ 0 w 87"/>
                                  <a:gd name="T29" fmla="*/ 0 h 49"/>
                                  <a:gd name="T30" fmla="*/ 0 w 87"/>
                                  <a:gd name="T31" fmla="*/ 0 h 49"/>
                                  <a:gd name="T32" fmla="*/ 0 w 87"/>
                                  <a:gd name="T33" fmla="*/ 1 h 49"/>
                                  <a:gd name="T34" fmla="*/ 0 w 87"/>
                                  <a:gd name="T35" fmla="*/ 1 h 49"/>
                                  <a:gd name="T36" fmla="*/ 0 w 87"/>
                                  <a:gd name="T37" fmla="*/ 1 h 49"/>
                                  <a:gd name="T38" fmla="*/ 1 w 87"/>
                                  <a:gd name="T39" fmla="*/ 1 h 49"/>
                                  <a:gd name="T40" fmla="*/ 1 w 87"/>
                                  <a:gd name="T41" fmla="*/ 1 h 49"/>
                                  <a:gd name="T42" fmla="*/ 1 w 87"/>
                                  <a:gd name="T43" fmla="*/ 2 h 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7"/>
                                  <a:gd name="T67" fmla="*/ 0 h 49"/>
                                  <a:gd name="T68" fmla="*/ 87 w 87"/>
                                  <a:gd name="T69" fmla="*/ 49 h 4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7" h="49">
                                    <a:moveTo>
                                      <a:pt x="36" y="47"/>
                                    </a:moveTo>
                                    <a:lnTo>
                                      <a:pt x="47" y="49"/>
                                    </a:lnTo>
                                    <a:lnTo>
                                      <a:pt x="58" y="49"/>
                                    </a:lnTo>
                                    <a:lnTo>
                                      <a:pt x="66" y="48"/>
                                    </a:lnTo>
                                    <a:lnTo>
                                      <a:pt x="78" y="43"/>
                                    </a:lnTo>
                                    <a:lnTo>
                                      <a:pt x="84" y="38"/>
                                    </a:lnTo>
                                    <a:lnTo>
                                      <a:pt x="87" y="30"/>
                                    </a:lnTo>
                                    <a:lnTo>
                                      <a:pt x="84" y="19"/>
                                    </a:lnTo>
                                    <a:lnTo>
                                      <a:pt x="78" y="12"/>
                                    </a:lnTo>
                                    <a:lnTo>
                                      <a:pt x="68" y="8"/>
                                    </a:lnTo>
                                    <a:lnTo>
                                      <a:pt x="59" y="4"/>
                                    </a:lnTo>
                                    <a:lnTo>
                                      <a:pt x="47" y="2"/>
                                    </a:lnTo>
                                    <a:lnTo>
                                      <a:pt x="35" y="0"/>
                                    </a:lnTo>
                                    <a:lnTo>
                                      <a:pt x="21" y="0"/>
                                    </a:lnTo>
                                    <a:lnTo>
                                      <a:pt x="10" y="2"/>
                                    </a:lnTo>
                                    <a:lnTo>
                                      <a:pt x="3" y="7"/>
                                    </a:lnTo>
                                    <a:lnTo>
                                      <a:pt x="0" y="14"/>
                                    </a:lnTo>
                                    <a:lnTo>
                                      <a:pt x="1" y="24"/>
                                    </a:lnTo>
                                    <a:lnTo>
                                      <a:pt x="6" y="33"/>
                                    </a:lnTo>
                                    <a:lnTo>
                                      <a:pt x="14" y="39"/>
                                    </a:lnTo>
                                    <a:lnTo>
                                      <a:pt x="23" y="44"/>
                                    </a:lnTo>
                                    <a:lnTo>
                                      <a:pt x="36" y="47"/>
                                    </a:lnTo>
                                    <a:close/>
                                  </a:path>
                                </a:pathLst>
                              </a:custGeom>
                              <a:solidFill>
                                <a:srgbClr val="A000A0"/>
                              </a:solidFill>
                              <a:ln w="9525">
                                <a:noFill/>
                                <a:round/>
                                <a:headEnd/>
                                <a:tailEnd/>
                              </a:ln>
                            </p:spPr>
                            <p:txBody>
                              <a:bodyPr/>
                              <a:lstStyle/>
                              <a:p>
                                <a:endParaRPr lang="cs-CZ"/>
                              </a:p>
                            </p:txBody>
                          </p:sp>
                          <p:sp>
                            <p:nvSpPr>
                              <p:cNvPr id="115928" name="Freeform 97"/>
                              <p:cNvSpPr>
                                <a:spLocks/>
                              </p:cNvSpPr>
                              <p:nvPr/>
                            </p:nvSpPr>
                            <p:spPr bwMode="auto">
                              <a:xfrm>
                                <a:off x="2245" y="1683"/>
                                <a:ext cx="13" cy="11"/>
                              </a:xfrm>
                              <a:custGeom>
                                <a:avLst/>
                                <a:gdLst>
                                  <a:gd name="T0" fmla="*/ 1 w 68"/>
                                  <a:gd name="T1" fmla="*/ 2 h 56"/>
                                  <a:gd name="T2" fmla="*/ 2 w 68"/>
                                  <a:gd name="T3" fmla="*/ 2 h 56"/>
                                  <a:gd name="T4" fmla="*/ 2 w 68"/>
                                  <a:gd name="T5" fmla="*/ 2 h 56"/>
                                  <a:gd name="T6" fmla="*/ 2 w 68"/>
                                  <a:gd name="T7" fmla="*/ 2 h 56"/>
                                  <a:gd name="T8" fmla="*/ 2 w 68"/>
                                  <a:gd name="T9" fmla="*/ 2 h 56"/>
                                  <a:gd name="T10" fmla="*/ 2 w 68"/>
                                  <a:gd name="T11" fmla="*/ 2 h 56"/>
                                  <a:gd name="T12" fmla="*/ 2 w 68"/>
                                  <a:gd name="T13" fmla="*/ 1 h 56"/>
                                  <a:gd name="T14" fmla="*/ 2 w 68"/>
                                  <a:gd name="T15" fmla="*/ 1 h 56"/>
                                  <a:gd name="T16" fmla="*/ 2 w 68"/>
                                  <a:gd name="T17" fmla="*/ 0 h 56"/>
                                  <a:gd name="T18" fmla="*/ 2 w 68"/>
                                  <a:gd name="T19" fmla="*/ 0 h 56"/>
                                  <a:gd name="T20" fmla="*/ 1 w 68"/>
                                  <a:gd name="T21" fmla="*/ 0 h 56"/>
                                  <a:gd name="T22" fmla="*/ 1 w 68"/>
                                  <a:gd name="T23" fmla="*/ 0 h 56"/>
                                  <a:gd name="T24" fmla="*/ 0 w 68"/>
                                  <a:gd name="T25" fmla="*/ 0 h 56"/>
                                  <a:gd name="T26" fmla="*/ 0 w 68"/>
                                  <a:gd name="T27" fmla="*/ 0 h 56"/>
                                  <a:gd name="T28" fmla="*/ 0 w 68"/>
                                  <a:gd name="T29" fmla="*/ 1 h 56"/>
                                  <a:gd name="T30" fmla="*/ 0 w 68"/>
                                  <a:gd name="T31" fmla="*/ 1 h 56"/>
                                  <a:gd name="T32" fmla="*/ 0 w 68"/>
                                  <a:gd name="T33" fmla="*/ 1 h 56"/>
                                  <a:gd name="T34" fmla="*/ 1 w 68"/>
                                  <a:gd name="T35" fmla="*/ 2 h 56"/>
                                  <a:gd name="T36" fmla="*/ 1 w 68"/>
                                  <a:gd name="T37" fmla="*/ 2 h 56"/>
                                  <a:gd name="T38" fmla="*/ 1 w 68"/>
                                  <a:gd name="T39" fmla="*/ 2 h 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8"/>
                                  <a:gd name="T61" fmla="*/ 0 h 56"/>
                                  <a:gd name="T62" fmla="*/ 68 w 68"/>
                                  <a:gd name="T63" fmla="*/ 56 h 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8" h="56">
                                    <a:moveTo>
                                      <a:pt x="34" y="53"/>
                                    </a:moveTo>
                                    <a:lnTo>
                                      <a:pt x="45" y="56"/>
                                    </a:lnTo>
                                    <a:lnTo>
                                      <a:pt x="53" y="56"/>
                                    </a:lnTo>
                                    <a:lnTo>
                                      <a:pt x="61" y="54"/>
                                    </a:lnTo>
                                    <a:lnTo>
                                      <a:pt x="65" y="48"/>
                                    </a:lnTo>
                                    <a:lnTo>
                                      <a:pt x="68" y="40"/>
                                    </a:lnTo>
                                    <a:lnTo>
                                      <a:pt x="66" y="31"/>
                                    </a:lnTo>
                                    <a:lnTo>
                                      <a:pt x="60" y="19"/>
                                    </a:lnTo>
                                    <a:lnTo>
                                      <a:pt x="52" y="11"/>
                                    </a:lnTo>
                                    <a:lnTo>
                                      <a:pt x="41" y="5"/>
                                    </a:lnTo>
                                    <a:lnTo>
                                      <a:pt x="29" y="1"/>
                                    </a:lnTo>
                                    <a:lnTo>
                                      <a:pt x="20" y="0"/>
                                    </a:lnTo>
                                    <a:lnTo>
                                      <a:pt x="12" y="2"/>
                                    </a:lnTo>
                                    <a:lnTo>
                                      <a:pt x="4" y="7"/>
                                    </a:lnTo>
                                    <a:lnTo>
                                      <a:pt x="0" y="14"/>
                                    </a:lnTo>
                                    <a:lnTo>
                                      <a:pt x="1" y="24"/>
                                    </a:lnTo>
                                    <a:lnTo>
                                      <a:pt x="7" y="34"/>
                                    </a:lnTo>
                                    <a:lnTo>
                                      <a:pt x="16" y="41"/>
                                    </a:lnTo>
                                    <a:lnTo>
                                      <a:pt x="25" y="47"/>
                                    </a:lnTo>
                                    <a:lnTo>
                                      <a:pt x="34" y="53"/>
                                    </a:lnTo>
                                    <a:close/>
                                  </a:path>
                                </a:pathLst>
                              </a:custGeom>
                              <a:solidFill>
                                <a:srgbClr val="A000A0"/>
                              </a:solidFill>
                              <a:ln w="9525">
                                <a:noFill/>
                                <a:round/>
                                <a:headEnd/>
                                <a:tailEnd/>
                              </a:ln>
                            </p:spPr>
                            <p:txBody>
                              <a:bodyPr/>
                              <a:lstStyle/>
                              <a:p>
                                <a:endParaRPr lang="cs-CZ"/>
                              </a:p>
                            </p:txBody>
                          </p:sp>
                          <p:sp>
                            <p:nvSpPr>
                              <p:cNvPr id="115929" name="Freeform 98"/>
                              <p:cNvSpPr>
                                <a:spLocks/>
                              </p:cNvSpPr>
                              <p:nvPr/>
                            </p:nvSpPr>
                            <p:spPr bwMode="auto">
                              <a:xfrm>
                                <a:off x="2260" y="1697"/>
                                <a:ext cx="12" cy="13"/>
                              </a:xfrm>
                              <a:custGeom>
                                <a:avLst/>
                                <a:gdLst>
                                  <a:gd name="T0" fmla="*/ 1 w 57"/>
                                  <a:gd name="T1" fmla="*/ 2 h 65"/>
                                  <a:gd name="T2" fmla="*/ 1 w 57"/>
                                  <a:gd name="T3" fmla="*/ 3 h 65"/>
                                  <a:gd name="T4" fmla="*/ 2 w 57"/>
                                  <a:gd name="T5" fmla="*/ 3 h 65"/>
                                  <a:gd name="T6" fmla="*/ 2 w 57"/>
                                  <a:gd name="T7" fmla="*/ 2 h 65"/>
                                  <a:gd name="T8" fmla="*/ 3 w 57"/>
                                  <a:gd name="T9" fmla="*/ 2 h 65"/>
                                  <a:gd name="T10" fmla="*/ 3 w 57"/>
                                  <a:gd name="T11" fmla="*/ 1 h 65"/>
                                  <a:gd name="T12" fmla="*/ 2 w 57"/>
                                  <a:gd name="T13" fmla="*/ 1 h 65"/>
                                  <a:gd name="T14" fmla="*/ 2 w 57"/>
                                  <a:gd name="T15" fmla="*/ 1 h 65"/>
                                  <a:gd name="T16" fmla="*/ 2 w 57"/>
                                  <a:gd name="T17" fmla="*/ 0 h 65"/>
                                  <a:gd name="T18" fmla="*/ 1 w 57"/>
                                  <a:gd name="T19" fmla="*/ 0 h 65"/>
                                  <a:gd name="T20" fmla="*/ 1 w 57"/>
                                  <a:gd name="T21" fmla="*/ 0 h 65"/>
                                  <a:gd name="T22" fmla="*/ 0 w 57"/>
                                  <a:gd name="T23" fmla="*/ 0 h 65"/>
                                  <a:gd name="T24" fmla="*/ 0 w 57"/>
                                  <a:gd name="T25" fmla="*/ 0 h 65"/>
                                  <a:gd name="T26" fmla="*/ 0 w 57"/>
                                  <a:gd name="T27" fmla="*/ 1 h 65"/>
                                  <a:gd name="T28" fmla="*/ 0 w 57"/>
                                  <a:gd name="T29" fmla="*/ 1 h 65"/>
                                  <a:gd name="T30" fmla="*/ 0 w 57"/>
                                  <a:gd name="T31" fmla="*/ 1 h 65"/>
                                  <a:gd name="T32" fmla="*/ 0 w 57"/>
                                  <a:gd name="T33" fmla="*/ 2 h 65"/>
                                  <a:gd name="T34" fmla="*/ 1 w 57"/>
                                  <a:gd name="T35" fmla="*/ 2 h 65"/>
                                  <a:gd name="T36" fmla="*/ 1 w 57"/>
                                  <a:gd name="T37" fmla="*/ 2 h 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7"/>
                                  <a:gd name="T58" fmla="*/ 0 h 65"/>
                                  <a:gd name="T59" fmla="*/ 57 w 57"/>
                                  <a:gd name="T60" fmla="*/ 65 h 6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7" h="65">
                                    <a:moveTo>
                                      <a:pt x="24" y="61"/>
                                    </a:moveTo>
                                    <a:lnTo>
                                      <a:pt x="35" y="65"/>
                                    </a:lnTo>
                                    <a:lnTo>
                                      <a:pt x="45" y="64"/>
                                    </a:lnTo>
                                    <a:lnTo>
                                      <a:pt x="52" y="59"/>
                                    </a:lnTo>
                                    <a:lnTo>
                                      <a:pt x="57" y="48"/>
                                    </a:lnTo>
                                    <a:lnTo>
                                      <a:pt x="55" y="34"/>
                                    </a:lnTo>
                                    <a:lnTo>
                                      <a:pt x="52" y="23"/>
                                    </a:lnTo>
                                    <a:lnTo>
                                      <a:pt x="46" y="14"/>
                                    </a:lnTo>
                                    <a:lnTo>
                                      <a:pt x="40" y="6"/>
                                    </a:lnTo>
                                    <a:lnTo>
                                      <a:pt x="29" y="1"/>
                                    </a:lnTo>
                                    <a:lnTo>
                                      <a:pt x="21" y="0"/>
                                    </a:lnTo>
                                    <a:lnTo>
                                      <a:pt x="11" y="2"/>
                                    </a:lnTo>
                                    <a:lnTo>
                                      <a:pt x="3" y="7"/>
                                    </a:lnTo>
                                    <a:lnTo>
                                      <a:pt x="0" y="15"/>
                                    </a:lnTo>
                                    <a:lnTo>
                                      <a:pt x="1" y="24"/>
                                    </a:lnTo>
                                    <a:lnTo>
                                      <a:pt x="3" y="34"/>
                                    </a:lnTo>
                                    <a:lnTo>
                                      <a:pt x="9" y="44"/>
                                    </a:lnTo>
                                    <a:lnTo>
                                      <a:pt x="17" y="53"/>
                                    </a:lnTo>
                                    <a:lnTo>
                                      <a:pt x="24" y="61"/>
                                    </a:lnTo>
                                    <a:close/>
                                  </a:path>
                                </a:pathLst>
                              </a:custGeom>
                              <a:solidFill>
                                <a:srgbClr val="A000A0"/>
                              </a:solidFill>
                              <a:ln w="9525">
                                <a:noFill/>
                                <a:round/>
                                <a:headEnd/>
                                <a:tailEnd/>
                              </a:ln>
                            </p:spPr>
                            <p:txBody>
                              <a:bodyPr/>
                              <a:lstStyle/>
                              <a:p>
                                <a:endParaRPr lang="cs-CZ"/>
                              </a:p>
                            </p:txBody>
                          </p:sp>
                        </p:grpSp>
                      </p:grpSp>
                      <p:grpSp>
                        <p:nvGrpSpPr>
                          <p:cNvPr id="115820" name="Group 99"/>
                          <p:cNvGrpSpPr>
                            <a:grpSpLocks/>
                          </p:cNvGrpSpPr>
                          <p:nvPr/>
                        </p:nvGrpSpPr>
                        <p:grpSpPr bwMode="auto">
                          <a:xfrm>
                            <a:off x="2223" y="1728"/>
                            <a:ext cx="82" cy="131"/>
                            <a:chOff x="2223" y="1728"/>
                            <a:chExt cx="82" cy="131"/>
                          </a:xfrm>
                        </p:grpSpPr>
                        <p:sp>
                          <p:nvSpPr>
                            <p:cNvPr id="115921" name="Freeform 100"/>
                            <p:cNvSpPr>
                              <a:spLocks/>
                            </p:cNvSpPr>
                            <p:nvPr/>
                          </p:nvSpPr>
                          <p:spPr bwMode="auto">
                            <a:xfrm>
                              <a:off x="2259" y="1729"/>
                              <a:ext cx="46" cy="82"/>
                            </a:xfrm>
                            <a:custGeom>
                              <a:avLst/>
                              <a:gdLst>
                                <a:gd name="T0" fmla="*/ 1 w 229"/>
                                <a:gd name="T1" fmla="*/ 0 h 410"/>
                                <a:gd name="T2" fmla="*/ 1 w 229"/>
                                <a:gd name="T3" fmla="*/ 1 h 410"/>
                                <a:gd name="T4" fmla="*/ 0 w 229"/>
                                <a:gd name="T5" fmla="*/ 3 h 410"/>
                                <a:gd name="T6" fmla="*/ 0 w 229"/>
                                <a:gd name="T7" fmla="*/ 4 h 410"/>
                                <a:gd name="T8" fmla="*/ 0 w 229"/>
                                <a:gd name="T9" fmla="*/ 5 h 410"/>
                                <a:gd name="T10" fmla="*/ 0 w 229"/>
                                <a:gd name="T11" fmla="*/ 7 h 410"/>
                                <a:gd name="T12" fmla="*/ 1 w 229"/>
                                <a:gd name="T13" fmla="*/ 8 h 410"/>
                                <a:gd name="T14" fmla="*/ 1 w 229"/>
                                <a:gd name="T15" fmla="*/ 9 h 410"/>
                                <a:gd name="T16" fmla="*/ 2 w 229"/>
                                <a:gd name="T17" fmla="*/ 10 h 410"/>
                                <a:gd name="T18" fmla="*/ 3 w 229"/>
                                <a:gd name="T19" fmla="*/ 11 h 410"/>
                                <a:gd name="T20" fmla="*/ 5 w 229"/>
                                <a:gd name="T21" fmla="*/ 12 h 410"/>
                                <a:gd name="T22" fmla="*/ 6 w 229"/>
                                <a:gd name="T23" fmla="*/ 13 h 410"/>
                                <a:gd name="T24" fmla="*/ 7 w 229"/>
                                <a:gd name="T25" fmla="*/ 14 h 410"/>
                                <a:gd name="T26" fmla="*/ 8 w 229"/>
                                <a:gd name="T27" fmla="*/ 15 h 410"/>
                                <a:gd name="T28" fmla="*/ 9 w 229"/>
                                <a:gd name="T29" fmla="*/ 16 h 410"/>
                                <a:gd name="T30" fmla="*/ 9 w 229"/>
                                <a:gd name="T31" fmla="*/ 16 h 4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9"/>
                                <a:gd name="T49" fmla="*/ 0 h 410"/>
                                <a:gd name="T50" fmla="*/ 229 w 229"/>
                                <a:gd name="T51" fmla="*/ 410 h 4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9" h="410">
                                  <a:moveTo>
                                    <a:pt x="27" y="0"/>
                                  </a:moveTo>
                                  <a:lnTo>
                                    <a:pt x="17" y="28"/>
                                  </a:lnTo>
                                  <a:lnTo>
                                    <a:pt x="8" y="64"/>
                                  </a:lnTo>
                                  <a:lnTo>
                                    <a:pt x="3" y="103"/>
                                  </a:lnTo>
                                  <a:lnTo>
                                    <a:pt x="0" y="137"/>
                                  </a:lnTo>
                                  <a:lnTo>
                                    <a:pt x="5" y="166"/>
                                  </a:lnTo>
                                  <a:lnTo>
                                    <a:pt x="14" y="190"/>
                                  </a:lnTo>
                                  <a:lnTo>
                                    <a:pt x="30" y="215"/>
                                  </a:lnTo>
                                  <a:lnTo>
                                    <a:pt x="52" y="245"/>
                                  </a:lnTo>
                                  <a:lnTo>
                                    <a:pt x="82" y="272"/>
                                  </a:lnTo>
                                  <a:lnTo>
                                    <a:pt x="122" y="304"/>
                                  </a:lnTo>
                                  <a:lnTo>
                                    <a:pt x="152" y="329"/>
                                  </a:lnTo>
                                  <a:lnTo>
                                    <a:pt x="176" y="347"/>
                                  </a:lnTo>
                                  <a:lnTo>
                                    <a:pt x="192" y="366"/>
                                  </a:lnTo>
                                  <a:lnTo>
                                    <a:pt x="213" y="389"/>
                                  </a:lnTo>
                                  <a:lnTo>
                                    <a:pt x="229" y="410"/>
                                  </a:lnTo>
                                </a:path>
                              </a:pathLst>
                            </a:custGeom>
                            <a:noFill/>
                            <a:ln w="4763">
                              <a:solidFill>
                                <a:srgbClr val="FFC0C0"/>
                              </a:solidFill>
                              <a:round/>
                              <a:headEnd/>
                              <a:tailEnd/>
                            </a:ln>
                          </p:spPr>
                          <p:txBody>
                            <a:bodyPr/>
                            <a:lstStyle/>
                            <a:p>
                              <a:endParaRPr lang="cs-CZ"/>
                            </a:p>
                          </p:txBody>
                        </p:sp>
                        <p:sp>
                          <p:nvSpPr>
                            <p:cNvPr id="115922" name="Freeform 101"/>
                            <p:cNvSpPr>
                              <a:spLocks/>
                            </p:cNvSpPr>
                            <p:nvPr/>
                          </p:nvSpPr>
                          <p:spPr bwMode="auto">
                            <a:xfrm>
                              <a:off x="2223" y="1756"/>
                              <a:ext cx="44" cy="78"/>
                            </a:xfrm>
                            <a:custGeom>
                              <a:avLst/>
                              <a:gdLst>
                                <a:gd name="T0" fmla="*/ 0 w 216"/>
                                <a:gd name="T1" fmla="*/ 0 h 391"/>
                                <a:gd name="T2" fmla="*/ 1 w 216"/>
                                <a:gd name="T3" fmla="*/ 0 h 391"/>
                                <a:gd name="T4" fmla="*/ 2 w 216"/>
                                <a:gd name="T5" fmla="*/ 0 h 391"/>
                                <a:gd name="T6" fmla="*/ 3 w 216"/>
                                <a:gd name="T7" fmla="*/ 1 h 391"/>
                                <a:gd name="T8" fmla="*/ 4 w 216"/>
                                <a:gd name="T9" fmla="*/ 1 h 391"/>
                                <a:gd name="T10" fmla="*/ 5 w 216"/>
                                <a:gd name="T11" fmla="*/ 2 h 391"/>
                                <a:gd name="T12" fmla="*/ 5 w 216"/>
                                <a:gd name="T13" fmla="*/ 3 h 391"/>
                                <a:gd name="T14" fmla="*/ 6 w 216"/>
                                <a:gd name="T15" fmla="*/ 3 h 391"/>
                                <a:gd name="T16" fmla="*/ 6 w 216"/>
                                <a:gd name="T17" fmla="*/ 5 h 391"/>
                                <a:gd name="T18" fmla="*/ 7 w 216"/>
                                <a:gd name="T19" fmla="*/ 6 h 391"/>
                                <a:gd name="T20" fmla="*/ 7 w 216"/>
                                <a:gd name="T21" fmla="*/ 7 h 391"/>
                                <a:gd name="T22" fmla="*/ 7 w 216"/>
                                <a:gd name="T23" fmla="*/ 9 h 391"/>
                                <a:gd name="T24" fmla="*/ 7 w 216"/>
                                <a:gd name="T25" fmla="*/ 11 h 391"/>
                                <a:gd name="T26" fmla="*/ 8 w 216"/>
                                <a:gd name="T27" fmla="*/ 13 h 391"/>
                                <a:gd name="T28" fmla="*/ 8 w 216"/>
                                <a:gd name="T29" fmla="*/ 14 h 391"/>
                                <a:gd name="T30" fmla="*/ 8 w 216"/>
                                <a:gd name="T31" fmla="*/ 15 h 391"/>
                                <a:gd name="T32" fmla="*/ 9 w 216"/>
                                <a:gd name="T33" fmla="*/ 16 h 391"/>
                                <a:gd name="T34" fmla="*/ 9 w 216"/>
                                <a:gd name="T35" fmla="*/ 16 h 39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6"/>
                                <a:gd name="T55" fmla="*/ 0 h 391"/>
                                <a:gd name="T56" fmla="*/ 216 w 216"/>
                                <a:gd name="T57" fmla="*/ 391 h 39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6" h="391">
                                  <a:moveTo>
                                    <a:pt x="0" y="0"/>
                                  </a:moveTo>
                                  <a:lnTo>
                                    <a:pt x="24" y="4"/>
                                  </a:lnTo>
                                  <a:lnTo>
                                    <a:pt x="47" y="9"/>
                                  </a:lnTo>
                                  <a:lnTo>
                                    <a:pt x="73" y="18"/>
                                  </a:lnTo>
                                  <a:lnTo>
                                    <a:pt x="93" y="29"/>
                                  </a:lnTo>
                                  <a:lnTo>
                                    <a:pt x="112" y="41"/>
                                  </a:lnTo>
                                  <a:lnTo>
                                    <a:pt x="128" y="65"/>
                                  </a:lnTo>
                                  <a:lnTo>
                                    <a:pt x="142" y="87"/>
                                  </a:lnTo>
                                  <a:lnTo>
                                    <a:pt x="152" y="114"/>
                                  </a:lnTo>
                                  <a:lnTo>
                                    <a:pt x="162" y="146"/>
                                  </a:lnTo>
                                  <a:lnTo>
                                    <a:pt x="171" y="182"/>
                                  </a:lnTo>
                                  <a:lnTo>
                                    <a:pt x="174" y="222"/>
                                  </a:lnTo>
                                  <a:lnTo>
                                    <a:pt x="177" y="276"/>
                                  </a:lnTo>
                                  <a:lnTo>
                                    <a:pt x="180" y="314"/>
                                  </a:lnTo>
                                  <a:lnTo>
                                    <a:pt x="188" y="347"/>
                                  </a:lnTo>
                                  <a:lnTo>
                                    <a:pt x="201" y="372"/>
                                  </a:lnTo>
                                  <a:lnTo>
                                    <a:pt x="216" y="391"/>
                                  </a:lnTo>
                                  <a:lnTo>
                                    <a:pt x="214" y="390"/>
                                  </a:lnTo>
                                </a:path>
                              </a:pathLst>
                            </a:custGeom>
                            <a:noFill/>
                            <a:ln w="4763">
                              <a:solidFill>
                                <a:srgbClr val="FFC0C0"/>
                              </a:solidFill>
                              <a:round/>
                              <a:headEnd/>
                              <a:tailEnd/>
                            </a:ln>
                          </p:spPr>
                          <p:txBody>
                            <a:bodyPr/>
                            <a:lstStyle/>
                            <a:p>
                              <a:endParaRPr lang="cs-CZ"/>
                            </a:p>
                          </p:txBody>
                        </p:sp>
                        <p:sp>
                          <p:nvSpPr>
                            <p:cNvPr id="115923" name="Freeform 102"/>
                            <p:cNvSpPr>
                              <a:spLocks/>
                            </p:cNvSpPr>
                            <p:nvPr/>
                          </p:nvSpPr>
                          <p:spPr bwMode="auto">
                            <a:xfrm>
                              <a:off x="2225" y="1728"/>
                              <a:ext cx="74" cy="131"/>
                            </a:xfrm>
                            <a:custGeom>
                              <a:avLst/>
                              <a:gdLst>
                                <a:gd name="T0" fmla="*/ 0 w 371"/>
                                <a:gd name="T1" fmla="*/ 0 h 657"/>
                                <a:gd name="T2" fmla="*/ 1 w 371"/>
                                <a:gd name="T3" fmla="*/ 1 h 657"/>
                                <a:gd name="T4" fmla="*/ 2 w 371"/>
                                <a:gd name="T5" fmla="*/ 2 h 657"/>
                                <a:gd name="T6" fmla="*/ 3 w 371"/>
                                <a:gd name="T7" fmla="*/ 3 h 657"/>
                                <a:gd name="T8" fmla="*/ 4 w 371"/>
                                <a:gd name="T9" fmla="*/ 5 h 657"/>
                                <a:gd name="T10" fmla="*/ 5 w 371"/>
                                <a:gd name="T11" fmla="*/ 6 h 657"/>
                                <a:gd name="T12" fmla="*/ 6 w 371"/>
                                <a:gd name="T13" fmla="*/ 8 h 657"/>
                                <a:gd name="T14" fmla="*/ 7 w 371"/>
                                <a:gd name="T15" fmla="*/ 9 h 657"/>
                                <a:gd name="T16" fmla="*/ 8 w 371"/>
                                <a:gd name="T17" fmla="*/ 11 h 657"/>
                                <a:gd name="T18" fmla="*/ 8 w 371"/>
                                <a:gd name="T19" fmla="*/ 12 h 657"/>
                                <a:gd name="T20" fmla="*/ 9 w 371"/>
                                <a:gd name="T21" fmla="*/ 14 h 657"/>
                                <a:gd name="T22" fmla="*/ 10 w 371"/>
                                <a:gd name="T23" fmla="*/ 16 h 657"/>
                                <a:gd name="T24" fmla="*/ 10 w 371"/>
                                <a:gd name="T25" fmla="*/ 18 h 657"/>
                                <a:gd name="T26" fmla="*/ 11 w 371"/>
                                <a:gd name="T27" fmla="*/ 20 h 657"/>
                                <a:gd name="T28" fmla="*/ 12 w 371"/>
                                <a:gd name="T29" fmla="*/ 21 h 657"/>
                                <a:gd name="T30" fmla="*/ 12 w 371"/>
                                <a:gd name="T31" fmla="*/ 23 h 657"/>
                                <a:gd name="T32" fmla="*/ 13 w 371"/>
                                <a:gd name="T33" fmla="*/ 25 h 657"/>
                                <a:gd name="T34" fmla="*/ 15 w 371"/>
                                <a:gd name="T35" fmla="*/ 26 h 6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1"/>
                                <a:gd name="T55" fmla="*/ 0 h 657"/>
                                <a:gd name="T56" fmla="*/ 371 w 371"/>
                                <a:gd name="T57" fmla="*/ 657 h 6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1" h="657">
                                  <a:moveTo>
                                    <a:pt x="0" y="0"/>
                                  </a:moveTo>
                                  <a:lnTo>
                                    <a:pt x="26" y="25"/>
                                  </a:lnTo>
                                  <a:lnTo>
                                    <a:pt x="60" y="56"/>
                                  </a:lnTo>
                                  <a:lnTo>
                                    <a:pt x="84" y="86"/>
                                  </a:lnTo>
                                  <a:lnTo>
                                    <a:pt x="108" y="120"/>
                                  </a:lnTo>
                                  <a:lnTo>
                                    <a:pt x="132" y="159"/>
                                  </a:lnTo>
                                  <a:lnTo>
                                    <a:pt x="154" y="196"/>
                                  </a:lnTo>
                                  <a:lnTo>
                                    <a:pt x="176" y="236"/>
                                  </a:lnTo>
                                  <a:lnTo>
                                    <a:pt x="195" y="272"/>
                                  </a:lnTo>
                                  <a:lnTo>
                                    <a:pt x="213" y="313"/>
                                  </a:lnTo>
                                  <a:lnTo>
                                    <a:pt x="230" y="357"/>
                                  </a:lnTo>
                                  <a:lnTo>
                                    <a:pt x="247" y="409"/>
                                  </a:lnTo>
                                  <a:lnTo>
                                    <a:pt x="261" y="452"/>
                                  </a:lnTo>
                                  <a:lnTo>
                                    <a:pt x="277" y="496"/>
                                  </a:lnTo>
                                  <a:lnTo>
                                    <a:pt x="292" y="533"/>
                                  </a:lnTo>
                                  <a:lnTo>
                                    <a:pt x="312" y="577"/>
                                  </a:lnTo>
                                  <a:lnTo>
                                    <a:pt x="338" y="616"/>
                                  </a:lnTo>
                                  <a:lnTo>
                                    <a:pt x="371" y="657"/>
                                  </a:lnTo>
                                </a:path>
                              </a:pathLst>
                            </a:custGeom>
                            <a:noFill/>
                            <a:ln w="4763">
                              <a:solidFill>
                                <a:srgbClr val="FFC0C0"/>
                              </a:solidFill>
                              <a:round/>
                              <a:headEnd/>
                              <a:tailEnd/>
                            </a:ln>
                          </p:spPr>
                          <p:txBody>
                            <a:bodyPr/>
                            <a:lstStyle/>
                            <a:p>
                              <a:endParaRPr lang="cs-CZ"/>
                            </a:p>
                          </p:txBody>
                        </p:sp>
                      </p:grpSp>
                    </p:grpSp>
                    <p:grpSp>
                      <p:nvGrpSpPr>
                        <p:cNvPr id="115821" name="Group 103"/>
                        <p:cNvGrpSpPr>
                          <a:grpSpLocks/>
                        </p:cNvGrpSpPr>
                        <p:nvPr/>
                      </p:nvGrpSpPr>
                      <p:grpSpPr bwMode="auto">
                        <a:xfrm>
                          <a:off x="2045" y="1723"/>
                          <a:ext cx="244" cy="215"/>
                          <a:chOff x="2045" y="1723"/>
                          <a:chExt cx="244" cy="215"/>
                        </a:xfrm>
                      </p:grpSpPr>
                      <p:grpSp>
                        <p:nvGrpSpPr>
                          <p:cNvPr id="115826" name="Group 104"/>
                          <p:cNvGrpSpPr>
                            <a:grpSpLocks/>
                          </p:cNvGrpSpPr>
                          <p:nvPr/>
                        </p:nvGrpSpPr>
                        <p:grpSpPr bwMode="auto">
                          <a:xfrm>
                            <a:off x="2045" y="1723"/>
                            <a:ext cx="244" cy="215"/>
                            <a:chOff x="2045" y="1723"/>
                            <a:chExt cx="244" cy="215"/>
                          </a:xfrm>
                        </p:grpSpPr>
                        <p:grpSp>
                          <p:nvGrpSpPr>
                            <p:cNvPr id="115827" name="Group 105"/>
                            <p:cNvGrpSpPr>
                              <a:grpSpLocks/>
                            </p:cNvGrpSpPr>
                            <p:nvPr/>
                          </p:nvGrpSpPr>
                          <p:grpSpPr bwMode="auto">
                            <a:xfrm>
                              <a:off x="2045" y="1723"/>
                              <a:ext cx="244" cy="215"/>
                              <a:chOff x="2045" y="1723"/>
                              <a:chExt cx="244" cy="215"/>
                            </a:xfrm>
                          </p:grpSpPr>
                          <p:grpSp>
                            <p:nvGrpSpPr>
                              <p:cNvPr id="115829" name="Group 106"/>
                              <p:cNvGrpSpPr>
                                <a:grpSpLocks/>
                              </p:cNvGrpSpPr>
                              <p:nvPr/>
                            </p:nvGrpSpPr>
                            <p:grpSpPr bwMode="auto">
                              <a:xfrm>
                                <a:off x="2045" y="1723"/>
                                <a:ext cx="244" cy="215"/>
                                <a:chOff x="2045" y="1723"/>
                                <a:chExt cx="244" cy="215"/>
                              </a:xfrm>
                            </p:grpSpPr>
                            <p:grpSp>
                              <p:nvGrpSpPr>
                                <p:cNvPr id="115833" name="Group 107"/>
                                <p:cNvGrpSpPr>
                                  <a:grpSpLocks/>
                                </p:cNvGrpSpPr>
                                <p:nvPr/>
                              </p:nvGrpSpPr>
                              <p:grpSpPr bwMode="auto">
                                <a:xfrm>
                                  <a:off x="2045" y="1723"/>
                                  <a:ext cx="244" cy="215"/>
                                  <a:chOff x="2045" y="1723"/>
                                  <a:chExt cx="244" cy="215"/>
                                </a:xfrm>
                              </p:grpSpPr>
                              <p:sp>
                                <p:nvSpPr>
                                  <p:cNvPr id="115915" name="Freeform 108"/>
                                  <p:cNvSpPr>
                                    <a:spLocks/>
                                  </p:cNvSpPr>
                                  <p:nvPr/>
                                </p:nvSpPr>
                                <p:spPr bwMode="auto">
                                  <a:xfrm>
                                    <a:off x="2045" y="1723"/>
                                    <a:ext cx="244" cy="215"/>
                                  </a:xfrm>
                                  <a:custGeom>
                                    <a:avLst/>
                                    <a:gdLst>
                                      <a:gd name="T0" fmla="*/ 5 w 1224"/>
                                      <a:gd name="T1" fmla="*/ 2 h 1076"/>
                                      <a:gd name="T2" fmla="*/ 8 w 1224"/>
                                      <a:gd name="T3" fmla="*/ 1 h 1076"/>
                                      <a:gd name="T4" fmla="*/ 11 w 1224"/>
                                      <a:gd name="T5" fmla="*/ 0 h 1076"/>
                                      <a:gd name="T6" fmla="*/ 15 w 1224"/>
                                      <a:gd name="T7" fmla="*/ 0 h 1076"/>
                                      <a:gd name="T8" fmla="*/ 18 w 1224"/>
                                      <a:gd name="T9" fmla="*/ 2 h 1076"/>
                                      <a:gd name="T10" fmla="*/ 20 w 1224"/>
                                      <a:gd name="T11" fmla="*/ 5 h 1076"/>
                                      <a:gd name="T12" fmla="*/ 23 w 1224"/>
                                      <a:gd name="T13" fmla="*/ 8 h 1076"/>
                                      <a:gd name="T14" fmla="*/ 25 w 1224"/>
                                      <a:gd name="T15" fmla="*/ 10 h 1076"/>
                                      <a:gd name="T16" fmla="*/ 26 w 1224"/>
                                      <a:gd name="T17" fmla="*/ 13 h 1076"/>
                                      <a:gd name="T18" fmla="*/ 25 w 1224"/>
                                      <a:gd name="T19" fmla="*/ 15 h 1076"/>
                                      <a:gd name="T20" fmla="*/ 24 w 1224"/>
                                      <a:gd name="T21" fmla="*/ 17 h 1076"/>
                                      <a:gd name="T22" fmla="*/ 22 w 1224"/>
                                      <a:gd name="T23" fmla="*/ 20 h 1076"/>
                                      <a:gd name="T24" fmla="*/ 21 w 1224"/>
                                      <a:gd name="T25" fmla="*/ 22 h 1076"/>
                                      <a:gd name="T26" fmla="*/ 21 w 1224"/>
                                      <a:gd name="T27" fmla="*/ 22 h 1076"/>
                                      <a:gd name="T28" fmla="*/ 22 w 1224"/>
                                      <a:gd name="T29" fmla="*/ 22 h 1076"/>
                                      <a:gd name="T30" fmla="*/ 23 w 1224"/>
                                      <a:gd name="T31" fmla="*/ 21 h 1076"/>
                                      <a:gd name="T32" fmla="*/ 24 w 1224"/>
                                      <a:gd name="T33" fmla="*/ 19 h 1076"/>
                                      <a:gd name="T34" fmla="*/ 26 w 1224"/>
                                      <a:gd name="T35" fmla="*/ 17 h 1076"/>
                                      <a:gd name="T36" fmla="*/ 27 w 1224"/>
                                      <a:gd name="T37" fmla="*/ 16 h 1076"/>
                                      <a:gd name="T38" fmla="*/ 28 w 1224"/>
                                      <a:gd name="T39" fmla="*/ 16 h 1076"/>
                                      <a:gd name="T40" fmla="*/ 29 w 1224"/>
                                      <a:gd name="T41" fmla="*/ 17 h 1076"/>
                                      <a:gd name="T42" fmla="*/ 31 w 1224"/>
                                      <a:gd name="T43" fmla="*/ 21 h 1076"/>
                                      <a:gd name="T44" fmla="*/ 33 w 1224"/>
                                      <a:gd name="T45" fmla="*/ 25 h 1076"/>
                                      <a:gd name="T46" fmla="*/ 36 w 1224"/>
                                      <a:gd name="T47" fmla="*/ 29 h 1076"/>
                                      <a:gd name="T48" fmla="*/ 39 w 1224"/>
                                      <a:gd name="T49" fmla="*/ 34 h 1076"/>
                                      <a:gd name="T50" fmla="*/ 42 w 1224"/>
                                      <a:gd name="T51" fmla="*/ 36 h 1076"/>
                                      <a:gd name="T52" fmla="*/ 46 w 1224"/>
                                      <a:gd name="T53" fmla="*/ 39 h 1076"/>
                                      <a:gd name="T54" fmla="*/ 48 w 1224"/>
                                      <a:gd name="T55" fmla="*/ 41 h 1076"/>
                                      <a:gd name="T56" fmla="*/ 49 w 1224"/>
                                      <a:gd name="T57" fmla="*/ 42 h 1076"/>
                                      <a:gd name="T58" fmla="*/ 48 w 1224"/>
                                      <a:gd name="T59" fmla="*/ 43 h 1076"/>
                                      <a:gd name="T60" fmla="*/ 46 w 1224"/>
                                      <a:gd name="T61" fmla="*/ 43 h 1076"/>
                                      <a:gd name="T62" fmla="*/ 42 w 1224"/>
                                      <a:gd name="T63" fmla="*/ 43 h 1076"/>
                                      <a:gd name="T64" fmla="*/ 38 w 1224"/>
                                      <a:gd name="T65" fmla="*/ 42 h 1076"/>
                                      <a:gd name="T66" fmla="*/ 33 w 1224"/>
                                      <a:gd name="T67" fmla="*/ 41 h 1076"/>
                                      <a:gd name="T68" fmla="*/ 29 w 1224"/>
                                      <a:gd name="T69" fmla="*/ 39 h 1076"/>
                                      <a:gd name="T70" fmla="*/ 24 w 1224"/>
                                      <a:gd name="T71" fmla="*/ 37 h 1076"/>
                                      <a:gd name="T72" fmla="*/ 20 w 1224"/>
                                      <a:gd name="T73" fmla="*/ 34 h 1076"/>
                                      <a:gd name="T74" fmla="*/ 16 w 1224"/>
                                      <a:gd name="T75" fmla="*/ 32 h 1076"/>
                                      <a:gd name="T76" fmla="*/ 14 w 1224"/>
                                      <a:gd name="T77" fmla="*/ 29 h 1076"/>
                                      <a:gd name="T78" fmla="*/ 12 w 1224"/>
                                      <a:gd name="T79" fmla="*/ 27 h 1076"/>
                                      <a:gd name="T80" fmla="*/ 13 w 1224"/>
                                      <a:gd name="T81" fmla="*/ 26 h 1076"/>
                                      <a:gd name="T82" fmla="*/ 14 w 1224"/>
                                      <a:gd name="T83" fmla="*/ 25 h 1076"/>
                                      <a:gd name="T84" fmla="*/ 17 w 1224"/>
                                      <a:gd name="T85" fmla="*/ 25 h 1076"/>
                                      <a:gd name="T86" fmla="*/ 19 w 1224"/>
                                      <a:gd name="T87" fmla="*/ 25 h 1076"/>
                                      <a:gd name="T88" fmla="*/ 19 w 1224"/>
                                      <a:gd name="T89" fmla="*/ 25 h 1076"/>
                                      <a:gd name="T90" fmla="*/ 19 w 1224"/>
                                      <a:gd name="T91" fmla="*/ 25 h 1076"/>
                                      <a:gd name="T92" fmla="*/ 18 w 1224"/>
                                      <a:gd name="T93" fmla="*/ 24 h 1076"/>
                                      <a:gd name="T94" fmla="*/ 16 w 1224"/>
                                      <a:gd name="T95" fmla="*/ 23 h 1076"/>
                                      <a:gd name="T96" fmla="*/ 13 w 1224"/>
                                      <a:gd name="T97" fmla="*/ 24 h 1076"/>
                                      <a:gd name="T98" fmla="*/ 10 w 1224"/>
                                      <a:gd name="T99" fmla="*/ 25 h 1076"/>
                                      <a:gd name="T100" fmla="*/ 8 w 1224"/>
                                      <a:gd name="T101" fmla="*/ 25 h 1076"/>
                                      <a:gd name="T102" fmla="*/ 6 w 1224"/>
                                      <a:gd name="T103" fmla="*/ 24 h 1076"/>
                                      <a:gd name="T104" fmla="*/ 4 w 1224"/>
                                      <a:gd name="T105" fmla="*/ 22 h 1076"/>
                                      <a:gd name="T106" fmla="*/ 2 w 1224"/>
                                      <a:gd name="T107" fmla="*/ 19 h 1076"/>
                                      <a:gd name="T108" fmla="*/ 0 w 1224"/>
                                      <a:gd name="T109" fmla="*/ 15 h 1076"/>
                                      <a:gd name="T110" fmla="*/ 0 w 1224"/>
                                      <a:gd name="T111" fmla="*/ 13 h 1076"/>
                                      <a:gd name="T112" fmla="*/ 1 w 1224"/>
                                      <a:gd name="T113" fmla="*/ 8 h 1076"/>
                                      <a:gd name="T114" fmla="*/ 3 w 1224"/>
                                      <a:gd name="T115" fmla="*/ 5 h 107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24"/>
                                      <a:gd name="T175" fmla="*/ 0 h 1076"/>
                                      <a:gd name="T176" fmla="*/ 1224 w 1224"/>
                                      <a:gd name="T177" fmla="*/ 1076 h 107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24" h="1076">
                                        <a:moveTo>
                                          <a:pt x="95" y="86"/>
                                        </a:moveTo>
                                        <a:lnTo>
                                          <a:pt x="127" y="60"/>
                                        </a:lnTo>
                                        <a:lnTo>
                                          <a:pt x="158" y="37"/>
                                        </a:lnTo>
                                        <a:lnTo>
                                          <a:pt x="193" y="18"/>
                                        </a:lnTo>
                                        <a:lnTo>
                                          <a:pt x="234" y="6"/>
                                        </a:lnTo>
                                        <a:lnTo>
                                          <a:pt x="269" y="2"/>
                                        </a:lnTo>
                                        <a:lnTo>
                                          <a:pt x="309" y="0"/>
                                        </a:lnTo>
                                        <a:lnTo>
                                          <a:pt x="367" y="5"/>
                                        </a:lnTo>
                                        <a:lnTo>
                                          <a:pt x="424" y="17"/>
                                        </a:lnTo>
                                        <a:lnTo>
                                          <a:pt x="460" y="42"/>
                                        </a:lnTo>
                                        <a:lnTo>
                                          <a:pt x="488" y="77"/>
                                        </a:lnTo>
                                        <a:lnTo>
                                          <a:pt x="512" y="119"/>
                                        </a:lnTo>
                                        <a:lnTo>
                                          <a:pt x="537" y="159"/>
                                        </a:lnTo>
                                        <a:lnTo>
                                          <a:pt x="567" y="193"/>
                                        </a:lnTo>
                                        <a:lnTo>
                                          <a:pt x="593" y="220"/>
                                        </a:lnTo>
                                        <a:lnTo>
                                          <a:pt x="628" y="260"/>
                                        </a:lnTo>
                                        <a:lnTo>
                                          <a:pt x="642" y="297"/>
                                        </a:lnTo>
                                        <a:lnTo>
                                          <a:pt x="646" y="326"/>
                                        </a:lnTo>
                                        <a:lnTo>
                                          <a:pt x="642" y="342"/>
                                        </a:lnTo>
                                        <a:lnTo>
                                          <a:pt x="633" y="370"/>
                                        </a:lnTo>
                                        <a:lnTo>
                                          <a:pt x="618" y="396"/>
                                        </a:lnTo>
                                        <a:lnTo>
                                          <a:pt x="596" y="424"/>
                                        </a:lnTo>
                                        <a:lnTo>
                                          <a:pt x="570" y="461"/>
                                        </a:lnTo>
                                        <a:lnTo>
                                          <a:pt x="546" y="489"/>
                                        </a:lnTo>
                                        <a:lnTo>
                                          <a:pt x="527" y="520"/>
                                        </a:lnTo>
                                        <a:lnTo>
                                          <a:pt x="519" y="538"/>
                                        </a:lnTo>
                                        <a:lnTo>
                                          <a:pt x="518" y="550"/>
                                        </a:lnTo>
                                        <a:lnTo>
                                          <a:pt x="523" y="559"/>
                                        </a:lnTo>
                                        <a:lnTo>
                                          <a:pt x="533" y="563"/>
                                        </a:lnTo>
                                        <a:lnTo>
                                          <a:pt x="542" y="561"/>
                                        </a:lnTo>
                                        <a:lnTo>
                                          <a:pt x="552" y="552"/>
                                        </a:lnTo>
                                        <a:lnTo>
                                          <a:pt x="565" y="532"/>
                                        </a:lnTo>
                                        <a:lnTo>
                                          <a:pt x="585" y="502"/>
                                        </a:lnTo>
                                        <a:lnTo>
                                          <a:pt x="609" y="470"/>
                                        </a:lnTo>
                                        <a:lnTo>
                                          <a:pt x="631" y="442"/>
                                        </a:lnTo>
                                        <a:lnTo>
                                          <a:pt x="653" y="417"/>
                                        </a:lnTo>
                                        <a:lnTo>
                                          <a:pt x="676" y="395"/>
                                        </a:lnTo>
                                        <a:lnTo>
                                          <a:pt x="687" y="388"/>
                                        </a:lnTo>
                                        <a:lnTo>
                                          <a:pt x="701" y="386"/>
                                        </a:lnTo>
                                        <a:lnTo>
                                          <a:pt x="714" y="390"/>
                                        </a:lnTo>
                                        <a:lnTo>
                                          <a:pt x="722" y="395"/>
                                        </a:lnTo>
                                        <a:lnTo>
                                          <a:pt x="737" y="421"/>
                                        </a:lnTo>
                                        <a:lnTo>
                                          <a:pt x="758" y="467"/>
                                        </a:lnTo>
                                        <a:lnTo>
                                          <a:pt x="781" y="520"/>
                                        </a:lnTo>
                                        <a:lnTo>
                                          <a:pt x="803" y="571"/>
                                        </a:lnTo>
                                        <a:lnTo>
                                          <a:pt x="825" y="614"/>
                                        </a:lnTo>
                                        <a:lnTo>
                                          <a:pt x="863" y="674"/>
                                        </a:lnTo>
                                        <a:lnTo>
                                          <a:pt x="902" y="734"/>
                                        </a:lnTo>
                                        <a:lnTo>
                                          <a:pt x="944" y="793"/>
                                        </a:lnTo>
                                        <a:lnTo>
                                          <a:pt x="983" y="839"/>
                                        </a:lnTo>
                                        <a:lnTo>
                                          <a:pt x="1027" y="874"/>
                                        </a:lnTo>
                                        <a:lnTo>
                                          <a:pt x="1069" y="910"/>
                                        </a:lnTo>
                                        <a:lnTo>
                                          <a:pt x="1108" y="941"/>
                                        </a:lnTo>
                                        <a:lnTo>
                                          <a:pt x="1150" y="972"/>
                                        </a:lnTo>
                                        <a:lnTo>
                                          <a:pt x="1202" y="1009"/>
                                        </a:lnTo>
                                        <a:lnTo>
                                          <a:pt x="1213" y="1021"/>
                                        </a:lnTo>
                                        <a:lnTo>
                                          <a:pt x="1223" y="1035"/>
                                        </a:lnTo>
                                        <a:lnTo>
                                          <a:pt x="1224" y="1045"/>
                                        </a:lnTo>
                                        <a:lnTo>
                                          <a:pt x="1219" y="1059"/>
                                        </a:lnTo>
                                        <a:lnTo>
                                          <a:pt x="1209" y="1067"/>
                                        </a:lnTo>
                                        <a:lnTo>
                                          <a:pt x="1194" y="1072"/>
                                        </a:lnTo>
                                        <a:lnTo>
                                          <a:pt x="1162" y="1075"/>
                                        </a:lnTo>
                                        <a:lnTo>
                                          <a:pt x="1125" y="1076"/>
                                        </a:lnTo>
                                        <a:lnTo>
                                          <a:pt x="1062" y="1071"/>
                                        </a:lnTo>
                                        <a:lnTo>
                                          <a:pt x="1003" y="1063"/>
                                        </a:lnTo>
                                        <a:lnTo>
                                          <a:pt x="951" y="1056"/>
                                        </a:lnTo>
                                        <a:lnTo>
                                          <a:pt x="888" y="1044"/>
                                        </a:lnTo>
                                        <a:lnTo>
                                          <a:pt x="826" y="1026"/>
                                        </a:lnTo>
                                        <a:lnTo>
                                          <a:pt x="778" y="1006"/>
                                        </a:lnTo>
                                        <a:lnTo>
                                          <a:pt x="735" y="981"/>
                                        </a:lnTo>
                                        <a:lnTo>
                                          <a:pt x="670" y="954"/>
                                        </a:lnTo>
                                        <a:lnTo>
                                          <a:pt x="603" y="921"/>
                                        </a:lnTo>
                                        <a:lnTo>
                                          <a:pt x="542" y="890"/>
                                        </a:lnTo>
                                        <a:lnTo>
                                          <a:pt x="496" y="856"/>
                                        </a:lnTo>
                                        <a:lnTo>
                                          <a:pt x="453" y="826"/>
                                        </a:lnTo>
                                        <a:lnTo>
                                          <a:pt x="413" y="796"/>
                                        </a:lnTo>
                                        <a:lnTo>
                                          <a:pt x="373" y="753"/>
                                        </a:lnTo>
                                        <a:lnTo>
                                          <a:pt x="340" y="720"/>
                                        </a:lnTo>
                                        <a:lnTo>
                                          <a:pt x="311" y="689"/>
                                        </a:lnTo>
                                        <a:lnTo>
                                          <a:pt x="306" y="675"/>
                                        </a:lnTo>
                                        <a:lnTo>
                                          <a:pt x="306" y="658"/>
                                        </a:lnTo>
                                        <a:lnTo>
                                          <a:pt x="317" y="641"/>
                                        </a:lnTo>
                                        <a:lnTo>
                                          <a:pt x="335" y="629"/>
                                        </a:lnTo>
                                        <a:lnTo>
                                          <a:pt x="358" y="620"/>
                                        </a:lnTo>
                                        <a:lnTo>
                                          <a:pt x="387" y="616"/>
                                        </a:lnTo>
                                        <a:lnTo>
                                          <a:pt x="421" y="621"/>
                                        </a:lnTo>
                                        <a:lnTo>
                                          <a:pt x="453" y="631"/>
                                        </a:lnTo>
                                        <a:lnTo>
                                          <a:pt x="467" y="635"/>
                                        </a:lnTo>
                                        <a:lnTo>
                                          <a:pt x="478" y="637"/>
                                        </a:lnTo>
                                        <a:lnTo>
                                          <a:pt x="485" y="634"/>
                                        </a:lnTo>
                                        <a:lnTo>
                                          <a:pt x="490" y="626"/>
                                        </a:lnTo>
                                        <a:lnTo>
                                          <a:pt x="488" y="616"/>
                                        </a:lnTo>
                                        <a:lnTo>
                                          <a:pt x="481" y="606"/>
                                        </a:lnTo>
                                        <a:lnTo>
                                          <a:pt x="454" y="593"/>
                                        </a:lnTo>
                                        <a:lnTo>
                                          <a:pt x="425" y="586"/>
                                        </a:lnTo>
                                        <a:lnTo>
                                          <a:pt x="395" y="583"/>
                                        </a:lnTo>
                                        <a:lnTo>
                                          <a:pt x="365" y="589"/>
                                        </a:lnTo>
                                        <a:lnTo>
                                          <a:pt x="327" y="599"/>
                                        </a:lnTo>
                                        <a:lnTo>
                                          <a:pt x="283" y="613"/>
                                        </a:lnTo>
                                        <a:lnTo>
                                          <a:pt x="249" y="623"/>
                                        </a:lnTo>
                                        <a:lnTo>
                                          <a:pt x="222" y="628"/>
                                        </a:lnTo>
                                        <a:lnTo>
                                          <a:pt x="196" y="624"/>
                                        </a:lnTo>
                                        <a:lnTo>
                                          <a:pt x="170" y="616"/>
                                        </a:lnTo>
                                        <a:lnTo>
                                          <a:pt x="142" y="602"/>
                                        </a:lnTo>
                                        <a:lnTo>
                                          <a:pt x="122" y="584"/>
                                        </a:lnTo>
                                        <a:lnTo>
                                          <a:pt x="100" y="561"/>
                                        </a:lnTo>
                                        <a:lnTo>
                                          <a:pt x="72" y="525"/>
                                        </a:lnTo>
                                        <a:lnTo>
                                          <a:pt x="41" y="477"/>
                                        </a:lnTo>
                                        <a:lnTo>
                                          <a:pt x="18" y="431"/>
                                        </a:lnTo>
                                        <a:lnTo>
                                          <a:pt x="3" y="387"/>
                                        </a:lnTo>
                                        <a:lnTo>
                                          <a:pt x="0" y="356"/>
                                        </a:lnTo>
                                        <a:lnTo>
                                          <a:pt x="4" y="327"/>
                                        </a:lnTo>
                                        <a:lnTo>
                                          <a:pt x="13" y="269"/>
                                        </a:lnTo>
                                        <a:lnTo>
                                          <a:pt x="23" y="205"/>
                                        </a:lnTo>
                                        <a:lnTo>
                                          <a:pt x="44" y="153"/>
                                        </a:lnTo>
                                        <a:lnTo>
                                          <a:pt x="69" y="116"/>
                                        </a:lnTo>
                                        <a:lnTo>
                                          <a:pt x="95" y="86"/>
                                        </a:lnTo>
                                        <a:close/>
                                      </a:path>
                                    </a:pathLst>
                                  </a:custGeom>
                                  <a:solidFill>
                                    <a:srgbClr val="FF8080"/>
                                  </a:solidFill>
                                  <a:ln w="9525">
                                    <a:noFill/>
                                    <a:round/>
                                    <a:headEnd/>
                                    <a:tailEnd/>
                                  </a:ln>
                                </p:spPr>
                                <p:txBody>
                                  <a:bodyPr/>
                                  <a:lstStyle/>
                                  <a:p>
                                    <a:endParaRPr lang="cs-CZ"/>
                                  </a:p>
                                </p:txBody>
                              </p:sp>
                              <p:grpSp>
                                <p:nvGrpSpPr>
                                  <p:cNvPr id="115834" name="Group 109"/>
                                  <p:cNvGrpSpPr>
                                    <a:grpSpLocks/>
                                  </p:cNvGrpSpPr>
                                  <p:nvPr/>
                                </p:nvGrpSpPr>
                                <p:grpSpPr bwMode="auto">
                                  <a:xfrm>
                                    <a:off x="2045" y="1723"/>
                                    <a:ext cx="244" cy="215"/>
                                    <a:chOff x="2045" y="1723"/>
                                    <a:chExt cx="244" cy="215"/>
                                  </a:xfrm>
                                </p:grpSpPr>
                                <p:sp>
                                  <p:nvSpPr>
                                    <p:cNvPr id="115917" name="Freeform 110"/>
                                    <p:cNvSpPr>
                                      <a:spLocks/>
                                    </p:cNvSpPr>
                                    <p:nvPr/>
                                  </p:nvSpPr>
                                  <p:spPr bwMode="auto">
                                    <a:xfrm>
                                      <a:off x="2105" y="1800"/>
                                      <a:ext cx="184" cy="138"/>
                                    </a:xfrm>
                                    <a:custGeom>
                                      <a:avLst/>
                                      <a:gdLst>
                                        <a:gd name="T0" fmla="*/ 13 w 919"/>
                                        <a:gd name="T1" fmla="*/ 2 h 689"/>
                                        <a:gd name="T2" fmla="*/ 15 w 919"/>
                                        <a:gd name="T3" fmla="*/ 0 h 689"/>
                                        <a:gd name="T4" fmla="*/ 16 w 919"/>
                                        <a:gd name="T5" fmla="*/ 0 h 689"/>
                                        <a:gd name="T6" fmla="*/ 17 w 919"/>
                                        <a:gd name="T7" fmla="*/ 0 h 689"/>
                                        <a:gd name="T8" fmla="*/ 18 w 919"/>
                                        <a:gd name="T9" fmla="*/ 3 h 689"/>
                                        <a:gd name="T10" fmla="*/ 20 w 919"/>
                                        <a:gd name="T11" fmla="*/ 7 h 689"/>
                                        <a:gd name="T12" fmla="*/ 22 w 919"/>
                                        <a:gd name="T13" fmla="*/ 11 h 689"/>
                                        <a:gd name="T14" fmla="*/ 26 w 919"/>
                                        <a:gd name="T15" fmla="*/ 16 h 689"/>
                                        <a:gd name="T16" fmla="*/ 29 w 919"/>
                                        <a:gd name="T17" fmla="*/ 20 h 689"/>
                                        <a:gd name="T18" fmla="*/ 32 w 919"/>
                                        <a:gd name="T19" fmla="*/ 22 h 689"/>
                                        <a:gd name="T20" fmla="*/ 36 w 919"/>
                                        <a:gd name="T21" fmla="*/ 25 h 689"/>
                                        <a:gd name="T22" fmla="*/ 37 w 919"/>
                                        <a:gd name="T23" fmla="*/ 26 h 689"/>
                                        <a:gd name="T24" fmla="*/ 37 w 919"/>
                                        <a:gd name="T25" fmla="*/ 27 h 689"/>
                                        <a:gd name="T26" fmla="*/ 36 w 919"/>
                                        <a:gd name="T27" fmla="*/ 27 h 689"/>
                                        <a:gd name="T28" fmla="*/ 33 w 919"/>
                                        <a:gd name="T29" fmla="*/ 28 h 689"/>
                                        <a:gd name="T30" fmla="*/ 28 w 919"/>
                                        <a:gd name="T31" fmla="*/ 27 h 689"/>
                                        <a:gd name="T32" fmla="*/ 23 w 919"/>
                                        <a:gd name="T33" fmla="*/ 26 h 689"/>
                                        <a:gd name="T34" fmla="*/ 19 w 919"/>
                                        <a:gd name="T35" fmla="*/ 25 h 689"/>
                                        <a:gd name="T36" fmla="*/ 15 w 919"/>
                                        <a:gd name="T37" fmla="*/ 23 h 689"/>
                                        <a:gd name="T38" fmla="*/ 9 w 919"/>
                                        <a:gd name="T39" fmla="*/ 20 h 689"/>
                                        <a:gd name="T40" fmla="*/ 6 w 919"/>
                                        <a:gd name="T41" fmla="*/ 18 h 689"/>
                                        <a:gd name="T42" fmla="*/ 3 w 919"/>
                                        <a:gd name="T43" fmla="*/ 15 h 689"/>
                                        <a:gd name="T44" fmla="*/ 0 w 919"/>
                                        <a:gd name="T45" fmla="*/ 12 h 689"/>
                                        <a:gd name="T46" fmla="*/ 0 w 919"/>
                                        <a:gd name="T47" fmla="*/ 11 h 689"/>
                                        <a:gd name="T48" fmla="*/ 1 w 919"/>
                                        <a:gd name="T49" fmla="*/ 10 h 689"/>
                                        <a:gd name="T50" fmla="*/ 3 w 919"/>
                                        <a:gd name="T51" fmla="*/ 9 h 689"/>
                                        <a:gd name="T52" fmla="*/ 5 w 919"/>
                                        <a:gd name="T53" fmla="*/ 9 h 689"/>
                                        <a:gd name="T54" fmla="*/ 7 w 919"/>
                                        <a:gd name="T55" fmla="*/ 10 h 689"/>
                                        <a:gd name="T56" fmla="*/ 5 w 919"/>
                                        <a:gd name="T57" fmla="*/ 10 h 689"/>
                                        <a:gd name="T58" fmla="*/ 4 w 919"/>
                                        <a:gd name="T59" fmla="*/ 10 h 689"/>
                                        <a:gd name="T60" fmla="*/ 2 w 919"/>
                                        <a:gd name="T61" fmla="*/ 11 h 689"/>
                                        <a:gd name="T62" fmla="*/ 2 w 919"/>
                                        <a:gd name="T63" fmla="*/ 12 h 689"/>
                                        <a:gd name="T64" fmla="*/ 2 w 919"/>
                                        <a:gd name="T65" fmla="*/ 12 h 689"/>
                                        <a:gd name="T66" fmla="*/ 3 w 919"/>
                                        <a:gd name="T67" fmla="*/ 14 h 689"/>
                                        <a:gd name="T68" fmla="*/ 5 w 919"/>
                                        <a:gd name="T69" fmla="*/ 16 h 689"/>
                                        <a:gd name="T70" fmla="*/ 8 w 919"/>
                                        <a:gd name="T71" fmla="*/ 18 h 689"/>
                                        <a:gd name="T72" fmla="*/ 10 w 919"/>
                                        <a:gd name="T73" fmla="*/ 19 h 689"/>
                                        <a:gd name="T74" fmla="*/ 12 w 919"/>
                                        <a:gd name="T75" fmla="*/ 20 h 689"/>
                                        <a:gd name="T76" fmla="*/ 13 w 919"/>
                                        <a:gd name="T77" fmla="*/ 21 h 689"/>
                                        <a:gd name="T78" fmla="*/ 15 w 919"/>
                                        <a:gd name="T79" fmla="*/ 22 h 689"/>
                                        <a:gd name="T80" fmla="*/ 18 w 919"/>
                                        <a:gd name="T81" fmla="*/ 23 h 689"/>
                                        <a:gd name="T82" fmla="*/ 21 w 919"/>
                                        <a:gd name="T83" fmla="*/ 24 h 689"/>
                                        <a:gd name="T84" fmla="*/ 23 w 919"/>
                                        <a:gd name="T85" fmla="*/ 25 h 689"/>
                                        <a:gd name="T86" fmla="*/ 25 w 919"/>
                                        <a:gd name="T87" fmla="*/ 26 h 689"/>
                                        <a:gd name="T88" fmla="*/ 28 w 919"/>
                                        <a:gd name="T89" fmla="*/ 26 h 689"/>
                                        <a:gd name="T90" fmla="*/ 31 w 919"/>
                                        <a:gd name="T91" fmla="*/ 26 h 689"/>
                                        <a:gd name="T92" fmla="*/ 32 w 919"/>
                                        <a:gd name="T93" fmla="*/ 26 h 689"/>
                                        <a:gd name="T94" fmla="*/ 32 w 919"/>
                                        <a:gd name="T95" fmla="*/ 25 h 689"/>
                                        <a:gd name="T96" fmla="*/ 32 w 919"/>
                                        <a:gd name="T97" fmla="*/ 24 h 689"/>
                                        <a:gd name="T98" fmla="*/ 30 w 919"/>
                                        <a:gd name="T99" fmla="*/ 22 h 689"/>
                                        <a:gd name="T100" fmla="*/ 28 w 919"/>
                                        <a:gd name="T101" fmla="*/ 20 h 689"/>
                                        <a:gd name="T102" fmla="*/ 25 w 919"/>
                                        <a:gd name="T103" fmla="*/ 18 h 689"/>
                                        <a:gd name="T104" fmla="*/ 24 w 919"/>
                                        <a:gd name="T105" fmla="*/ 17 h 689"/>
                                        <a:gd name="T106" fmla="*/ 22 w 919"/>
                                        <a:gd name="T107" fmla="*/ 14 h 689"/>
                                        <a:gd name="T108" fmla="*/ 21 w 919"/>
                                        <a:gd name="T109" fmla="*/ 12 h 689"/>
                                        <a:gd name="T110" fmla="*/ 20 w 919"/>
                                        <a:gd name="T111" fmla="*/ 10 h 689"/>
                                        <a:gd name="T112" fmla="*/ 19 w 919"/>
                                        <a:gd name="T113" fmla="*/ 7 h 689"/>
                                        <a:gd name="T114" fmla="*/ 17 w 919"/>
                                        <a:gd name="T115" fmla="*/ 5 h 689"/>
                                        <a:gd name="T116" fmla="*/ 17 w 919"/>
                                        <a:gd name="T117" fmla="*/ 3 h 689"/>
                                        <a:gd name="T118" fmla="*/ 16 w 919"/>
                                        <a:gd name="T119" fmla="*/ 2 h 689"/>
                                        <a:gd name="T120" fmla="*/ 15 w 919"/>
                                        <a:gd name="T121" fmla="*/ 2 h 689"/>
                                        <a:gd name="T122" fmla="*/ 14 w 919"/>
                                        <a:gd name="T123" fmla="*/ 3 h 689"/>
                                        <a:gd name="T124" fmla="*/ 12 w 919"/>
                                        <a:gd name="T125" fmla="*/ 3 h 68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19"/>
                                        <a:gd name="T190" fmla="*/ 0 h 689"/>
                                        <a:gd name="T191" fmla="*/ 919 w 919"/>
                                        <a:gd name="T192" fmla="*/ 689 h 68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19" h="689">
                                          <a:moveTo>
                                            <a:pt x="304" y="84"/>
                                          </a:moveTo>
                                          <a:lnTo>
                                            <a:pt x="326" y="56"/>
                                          </a:lnTo>
                                          <a:lnTo>
                                            <a:pt x="348" y="31"/>
                                          </a:lnTo>
                                          <a:lnTo>
                                            <a:pt x="371" y="9"/>
                                          </a:lnTo>
                                          <a:lnTo>
                                            <a:pt x="382" y="2"/>
                                          </a:lnTo>
                                          <a:lnTo>
                                            <a:pt x="396" y="0"/>
                                          </a:lnTo>
                                          <a:lnTo>
                                            <a:pt x="409" y="4"/>
                                          </a:lnTo>
                                          <a:lnTo>
                                            <a:pt x="417" y="9"/>
                                          </a:lnTo>
                                          <a:lnTo>
                                            <a:pt x="432" y="35"/>
                                          </a:lnTo>
                                          <a:lnTo>
                                            <a:pt x="453" y="81"/>
                                          </a:lnTo>
                                          <a:lnTo>
                                            <a:pt x="476" y="134"/>
                                          </a:lnTo>
                                          <a:lnTo>
                                            <a:pt x="498" y="184"/>
                                          </a:lnTo>
                                          <a:lnTo>
                                            <a:pt x="519" y="227"/>
                                          </a:lnTo>
                                          <a:lnTo>
                                            <a:pt x="558" y="287"/>
                                          </a:lnTo>
                                          <a:lnTo>
                                            <a:pt x="597" y="347"/>
                                          </a:lnTo>
                                          <a:lnTo>
                                            <a:pt x="640" y="406"/>
                                          </a:lnTo>
                                          <a:lnTo>
                                            <a:pt x="679" y="453"/>
                                          </a:lnTo>
                                          <a:lnTo>
                                            <a:pt x="722" y="488"/>
                                          </a:lnTo>
                                          <a:lnTo>
                                            <a:pt x="764" y="523"/>
                                          </a:lnTo>
                                          <a:lnTo>
                                            <a:pt x="803" y="554"/>
                                          </a:lnTo>
                                          <a:lnTo>
                                            <a:pt x="845" y="585"/>
                                          </a:lnTo>
                                          <a:lnTo>
                                            <a:pt x="897" y="622"/>
                                          </a:lnTo>
                                          <a:lnTo>
                                            <a:pt x="908" y="634"/>
                                          </a:lnTo>
                                          <a:lnTo>
                                            <a:pt x="918" y="648"/>
                                          </a:lnTo>
                                          <a:lnTo>
                                            <a:pt x="919" y="658"/>
                                          </a:lnTo>
                                          <a:lnTo>
                                            <a:pt x="914" y="672"/>
                                          </a:lnTo>
                                          <a:lnTo>
                                            <a:pt x="904" y="680"/>
                                          </a:lnTo>
                                          <a:lnTo>
                                            <a:pt x="889" y="685"/>
                                          </a:lnTo>
                                          <a:lnTo>
                                            <a:pt x="857" y="688"/>
                                          </a:lnTo>
                                          <a:lnTo>
                                            <a:pt x="820" y="689"/>
                                          </a:lnTo>
                                          <a:lnTo>
                                            <a:pt x="757" y="684"/>
                                          </a:lnTo>
                                          <a:lnTo>
                                            <a:pt x="698" y="676"/>
                                          </a:lnTo>
                                          <a:lnTo>
                                            <a:pt x="647" y="669"/>
                                          </a:lnTo>
                                          <a:lnTo>
                                            <a:pt x="583" y="657"/>
                                          </a:lnTo>
                                          <a:lnTo>
                                            <a:pt x="521" y="639"/>
                                          </a:lnTo>
                                          <a:lnTo>
                                            <a:pt x="473" y="619"/>
                                          </a:lnTo>
                                          <a:lnTo>
                                            <a:pt x="429" y="594"/>
                                          </a:lnTo>
                                          <a:lnTo>
                                            <a:pt x="365" y="567"/>
                                          </a:lnTo>
                                          <a:lnTo>
                                            <a:pt x="298" y="534"/>
                                          </a:lnTo>
                                          <a:lnTo>
                                            <a:pt x="237" y="504"/>
                                          </a:lnTo>
                                          <a:lnTo>
                                            <a:pt x="192" y="470"/>
                                          </a:lnTo>
                                          <a:lnTo>
                                            <a:pt x="149" y="440"/>
                                          </a:lnTo>
                                          <a:lnTo>
                                            <a:pt x="109" y="409"/>
                                          </a:lnTo>
                                          <a:lnTo>
                                            <a:pt x="69" y="366"/>
                                          </a:lnTo>
                                          <a:lnTo>
                                            <a:pt x="36" y="333"/>
                                          </a:lnTo>
                                          <a:lnTo>
                                            <a:pt x="7" y="302"/>
                                          </a:lnTo>
                                          <a:lnTo>
                                            <a:pt x="0" y="288"/>
                                          </a:lnTo>
                                          <a:lnTo>
                                            <a:pt x="3" y="271"/>
                                          </a:lnTo>
                                          <a:lnTo>
                                            <a:pt x="13" y="254"/>
                                          </a:lnTo>
                                          <a:lnTo>
                                            <a:pt x="31" y="242"/>
                                          </a:lnTo>
                                          <a:lnTo>
                                            <a:pt x="54" y="233"/>
                                          </a:lnTo>
                                          <a:lnTo>
                                            <a:pt x="83" y="229"/>
                                          </a:lnTo>
                                          <a:lnTo>
                                            <a:pt x="110" y="231"/>
                                          </a:lnTo>
                                          <a:lnTo>
                                            <a:pt x="131" y="236"/>
                                          </a:lnTo>
                                          <a:lnTo>
                                            <a:pt x="156" y="245"/>
                                          </a:lnTo>
                                          <a:lnTo>
                                            <a:pt x="170" y="249"/>
                                          </a:lnTo>
                                          <a:lnTo>
                                            <a:pt x="148" y="249"/>
                                          </a:lnTo>
                                          <a:lnTo>
                                            <a:pt x="126" y="247"/>
                                          </a:lnTo>
                                          <a:lnTo>
                                            <a:pt x="107" y="248"/>
                                          </a:lnTo>
                                          <a:lnTo>
                                            <a:pt x="89" y="251"/>
                                          </a:lnTo>
                                          <a:lnTo>
                                            <a:pt x="73" y="257"/>
                                          </a:lnTo>
                                          <a:lnTo>
                                            <a:pt x="57" y="265"/>
                                          </a:lnTo>
                                          <a:lnTo>
                                            <a:pt x="46" y="277"/>
                                          </a:lnTo>
                                          <a:lnTo>
                                            <a:pt x="40" y="288"/>
                                          </a:lnTo>
                                          <a:lnTo>
                                            <a:pt x="41" y="294"/>
                                          </a:lnTo>
                                          <a:lnTo>
                                            <a:pt x="46" y="302"/>
                                          </a:lnTo>
                                          <a:lnTo>
                                            <a:pt x="56" y="315"/>
                                          </a:lnTo>
                                          <a:lnTo>
                                            <a:pt x="75" y="339"/>
                                          </a:lnTo>
                                          <a:lnTo>
                                            <a:pt x="99" y="368"/>
                                          </a:lnTo>
                                          <a:lnTo>
                                            <a:pt x="128" y="391"/>
                                          </a:lnTo>
                                          <a:lnTo>
                                            <a:pt x="159" y="420"/>
                                          </a:lnTo>
                                          <a:lnTo>
                                            <a:pt x="193" y="445"/>
                                          </a:lnTo>
                                          <a:lnTo>
                                            <a:pt x="219" y="462"/>
                                          </a:lnTo>
                                          <a:lnTo>
                                            <a:pt x="241" y="477"/>
                                          </a:lnTo>
                                          <a:lnTo>
                                            <a:pt x="270" y="493"/>
                                          </a:lnTo>
                                          <a:lnTo>
                                            <a:pt x="292" y="507"/>
                                          </a:lnTo>
                                          <a:lnTo>
                                            <a:pt x="315" y="516"/>
                                          </a:lnTo>
                                          <a:lnTo>
                                            <a:pt x="334" y="520"/>
                                          </a:lnTo>
                                          <a:lnTo>
                                            <a:pt x="355" y="526"/>
                                          </a:lnTo>
                                          <a:lnTo>
                                            <a:pt x="376" y="537"/>
                                          </a:lnTo>
                                          <a:lnTo>
                                            <a:pt x="411" y="554"/>
                                          </a:lnTo>
                                          <a:lnTo>
                                            <a:pt x="448" y="572"/>
                                          </a:lnTo>
                                          <a:lnTo>
                                            <a:pt x="481" y="587"/>
                                          </a:lnTo>
                                          <a:lnTo>
                                            <a:pt x="512" y="604"/>
                                          </a:lnTo>
                                          <a:lnTo>
                                            <a:pt x="543" y="620"/>
                                          </a:lnTo>
                                          <a:lnTo>
                                            <a:pt x="570" y="625"/>
                                          </a:lnTo>
                                          <a:lnTo>
                                            <a:pt x="598" y="633"/>
                                          </a:lnTo>
                                          <a:lnTo>
                                            <a:pt x="628" y="642"/>
                                          </a:lnTo>
                                          <a:lnTo>
                                            <a:pt x="657" y="645"/>
                                          </a:lnTo>
                                          <a:lnTo>
                                            <a:pt x="693" y="649"/>
                                          </a:lnTo>
                                          <a:lnTo>
                                            <a:pt x="730" y="652"/>
                                          </a:lnTo>
                                          <a:lnTo>
                                            <a:pt x="764" y="655"/>
                                          </a:lnTo>
                                          <a:lnTo>
                                            <a:pt x="777" y="653"/>
                                          </a:lnTo>
                                          <a:lnTo>
                                            <a:pt x="791" y="647"/>
                                          </a:lnTo>
                                          <a:lnTo>
                                            <a:pt x="799" y="635"/>
                                          </a:lnTo>
                                          <a:lnTo>
                                            <a:pt x="803" y="621"/>
                                          </a:lnTo>
                                          <a:lnTo>
                                            <a:pt x="801" y="609"/>
                                          </a:lnTo>
                                          <a:lnTo>
                                            <a:pt x="787" y="589"/>
                                          </a:lnTo>
                                          <a:lnTo>
                                            <a:pt x="764" y="562"/>
                                          </a:lnTo>
                                          <a:lnTo>
                                            <a:pt x="739" y="540"/>
                                          </a:lnTo>
                                          <a:lnTo>
                                            <a:pt x="716" y="520"/>
                                          </a:lnTo>
                                          <a:lnTo>
                                            <a:pt x="688" y="502"/>
                                          </a:lnTo>
                                          <a:lnTo>
                                            <a:pt x="661" y="483"/>
                                          </a:lnTo>
                                          <a:lnTo>
                                            <a:pt x="635" y="461"/>
                                          </a:lnTo>
                                          <a:lnTo>
                                            <a:pt x="616" y="437"/>
                                          </a:lnTo>
                                          <a:lnTo>
                                            <a:pt x="597" y="412"/>
                                          </a:lnTo>
                                          <a:lnTo>
                                            <a:pt x="577" y="380"/>
                                          </a:lnTo>
                                          <a:lnTo>
                                            <a:pt x="561" y="355"/>
                                          </a:lnTo>
                                          <a:lnTo>
                                            <a:pt x="545" y="330"/>
                                          </a:lnTo>
                                          <a:lnTo>
                                            <a:pt x="526" y="299"/>
                                          </a:lnTo>
                                          <a:lnTo>
                                            <a:pt x="508" y="268"/>
                                          </a:lnTo>
                                          <a:lnTo>
                                            <a:pt x="493" y="240"/>
                                          </a:lnTo>
                                          <a:lnTo>
                                            <a:pt x="478" y="211"/>
                                          </a:lnTo>
                                          <a:lnTo>
                                            <a:pt x="463" y="181"/>
                                          </a:lnTo>
                                          <a:lnTo>
                                            <a:pt x="449" y="154"/>
                                          </a:lnTo>
                                          <a:lnTo>
                                            <a:pt x="436" y="128"/>
                                          </a:lnTo>
                                          <a:lnTo>
                                            <a:pt x="426" y="99"/>
                                          </a:lnTo>
                                          <a:lnTo>
                                            <a:pt x="419" y="80"/>
                                          </a:lnTo>
                                          <a:lnTo>
                                            <a:pt x="412" y="68"/>
                                          </a:lnTo>
                                          <a:lnTo>
                                            <a:pt x="401" y="59"/>
                                          </a:lnTo>
                                          <a:lnTo>
                                            <a:pt x="389" y="55"/>
                                          </a:lnTo>
                                          <a:lnTo>
                                            <a:pt x="375" y="56"/>
                                          </a:lnTo>
                                          <a:lnTo>
                                            <a:pt x="360" y="61"/>
                                          </a:lnTo>
                                          <a:lnTo>
                                            <a:pt x="344" y="70"/>
                                          </a:lnTo>
                                          <a:lnTo>
                                            <a:pt x="325" y="77"/>
                                          </a:lnTo>
                                          <a:lnTo>
                                            <a:pt x="304" y="84"/>
                                          </a:lnTo>
                                          <a:close/>
                                        </a:path>
                                      </a:pathLst>
                                    </a:custGeom>
                                    <a:solidFill>
                                      <a:srgbClr val="FF4040"/>
                                    </a:solidFill>
                                    <a:ln w="9525">
                                      <a:noFill/>
                                      <a:round/>
                                      <a:headEnd/>
                                      <a:tailEnd/>
                                    </a:ln>
                                  </p:spPr>
                                  <p:txBody>
                                    <a:bodyPr/>
                                    <a:lstStyle/>
                                    <a:p>
                                      <a:endParaRPr lang="cs-CZ"/>
                                    </a:p>
                                  </p:txBody>
                                </p:sp>
                                <p:sp>
                                  <p:nvSpPr>
                                    <p:cNvPr id="115918" name="Freeform 111"/>
                                    <p:cNvSpPr>
                                      <a:spLocks/>
                                    </p:cNvSpPr>
                                    <p:nvPr/>
                                  </p:nvSpPr>
                                  <p:spPr bwMode="auto">
                                    <a:xfrm>
                                      <a:off x="2045" y="1723"/>
                                      <a:ext cx="129" cy="125"/>
                                    </a:xfrm>
                                    <a:custGeom>
                                      <a:avLst/>
                                      <a:gdLst>
                                        <a:gd name="T0" fmla="*/ 5 w 645"/>
                                        <a:gd name="T1" fmla="*/ 2 h 627"/>
                                        <a:gd name="T2" fmla="*/ 8 w 645"/>
                                        <a:gd name="T3" fmla="*/ 1 h 627"/>
                                        <a:gd name="T4" fmla="*/ 11 w 645"/>
                                        <a:gd name="T5" fmla="*/ 0 h 627"/>
                                        <a:gd name="T6" fmla="*/ 15 w 645"/>
                                        <a:gd name="T7" fmla="*/ 0 h 627"/>
                                        <a:gd name="T8" fmla="*/ 18 w 645"/>
                                        <a:gd name="T9" fmla="*/ 2 h 627"/>
                                        <a:gd name="T10" fmla="*/ 20 w 645"/>
                                        <a:gd name="T11" fmla="*/ 5 h 627"/>
                                        <a:gd name="T12" fmla="*/ 23 w 645"/>
                                        <a:gd name="T13" fmla="*/ 8 h 627"/>
                                        <a:gd name="T14" fmla="*/ 25 w 645"/>
                                        <a:gd name="T15" fmla="*/ 10 h 627"/>
                                        <a:gd name="T16" fmla="*/ 26 w 645"/>
                                        <a:gd name="T17" fmla="*/ 13 h 627"/>
                                        <a:gd name="T18" fmla="*/ 25 w 645"/>
                                        <a:gd name="T19" fmla="*/ 15 h 627"/>
                                        <a:gd name="T20" fmla="*/ 24 w 645"/>
                                        <a:gd name="T21" fmla="*/ 17 h 627"/>
                                        <a:gd name="T22" fmla="*/ 22 w 645"/>
                                        <a:gd name="T23" fmla="*/ 19 h 627"/>
                                        <a:gd name="T24" fmla="*/ 23 w 645"/>
                                        <a:gd name="T25" fmla="*/ 18 h 627"/>
                                        <a:gd name="T26" fmla="*/ 24 w 645"/>
                                        <a:gd name="T27" fmla="*/ 16 h 627"/>
                                        <a:gd name="T28" fmla="*/ 24 w 645"/>
                                        <a:gd name="T29" fmla="*/ 14 h 627"/>
                                        <a:gd name="T30" fmla="*/ 25 w 645"/>
                                        <a:gd name="T31" fmla="*/ 12 h 627"/>
                                        <a:gd name="T32" fmla="*/ 24 w 645"/>
                                        <a:gd name="T33" fmla="*/ 11 h 627"/>
                                        <a:gd name="T34" fmla="*/ 24 w 645"/>
                                        <a:gd name="T35" fmla="*/ 10 h 627"/>
                                        <a:gd name="T36" fmla="*/ 22 w 645"/>
                                        <a:gd name="T37" fmla="*/ 9 h 627"/>
                                        <a:gd name="T38" fmla="*/ 21 w 645"/>
                                        <a:gd name="T39" fmla="*/ 7 h 627"/>
                                        <a:gd name="T40" fmla="*/ 20 w 645"/>
                                        <a:gd name="T41" fmla="*/ 6 h 627"/>
                                        <a:gd name="T42" fmla="*/ 19 w 645"/>
                                        <a:gd name="T43" fmla="*/ 4 h 627"/>
                                        <a:gd name="T44" fmla="*/ 18 w 645"/>
                                        <a:gd name="T45" fmla="*/ 3 h 627"/>
                                        <a:gd name="T46" fmla="*/ 17 w 645"/>
                                        <a:gd name="T47" fmla="*/ 2 h 627"/>
                                        <a:gd name="T48" fmla="*/ 15 w 645"/>
                                        <a:gd name="T49" fmla="*/ 1 h 627"/>
                                        <a:gd name="T50" fmla="*/ 13 w 645"/>
                                        <a:gd name="T51" fmla="*/ 1 h 627"/>
                                        <a:gd name="T52" fmla="*/ 11 w 645"/>
                                        <a:gd name="T53" fmla="*/ 1 h 627"/>
                                        <a:gd name="T54" fmla="*/ 9 w 645"/>
                                        <a:gd name="T55" fmla="*/ 1 h 627"/>
                                        <a:gd name="T56" fmla="*/ 8 w 645"/>
                                        <a:gd name="T57" fmla="*/ 2 h 627"/>
                                        <a:gd name="T58" fmla="*/ 6 w 645"/>
                                        <a:gd name="T59" fmla="*/ 3 h 627"/>
                                        <a:gd name="T60" fmla="*/ 5 w 645"/>
                                        <a:gd name="T61" fmla="*/ 4 h 627"/>
                                        <a:gd name="T62" fmla="*/ 3 w 645"/>
                                        <a:gd name="T63" fmla="*/ 6 h 627"/>
                                        <a:gd name="T64" fmla="*/ 3 w 645"/>
                                        <a:gd name="T65" fmla="*/ 7 h 627"/>
                                        <a:gd name="T66" fmla="*/ 2 w 645"/>
                                        <a:gd name="T67" fmla="*/ 9 h 627"/>
                                        <a:gd name="T68" fmla="*/ 1 w 645"/>
                                        <a:gd name="T69" fmla="*/ 11 h 627"/>
                                        <a:gd name="T70" fmla="*/ 1 w 645"/>
                                        <a:gd name="T71" fmla="*/ 13 h 627"/>
                                        <a:gd name="T72" fmla="*/ 1 w 645"/>
                                        <a:gd name="T73" fmla="*/ 14 h 627"/>
                                        <a:gd name="T74" fmla="*/ 2 w 645"/>
                                        <a:gd name="T75" fmla="*/ 16 h 627"/>
                                        <a:gd name="T76" fmla="*/ 2 w 645"/>
                                        <a:gd name="T77" fmla="*/ 18 h 627"/>
                                        <a:gd name="T78" fmla="*/ 3 w 645"/>
                                        <a:gd name="T79" fmla="*/ 20 h 627"/>
                                        <a:gd name="T80" fmla="*/ 4 w 645"/>
                                        <a:gd name="T81" fmla="*/ 21 h 627"/>
                                        <a:gd name="T82" fmla="*/ 5 w 645"/>
                                        <a:gd name="T83" fmla="*/ 23 h 627"/>
                                        <a:gd name="T84" fmla="*/ 7 w 645"/>
                                        <a:gd name="T85" fmla="*/ 24 h 627"/>
                                        <a:gd name="T86" fmla="*/ 8 w 645"/>
                                        <a:gd name="T87" fmla="*/ 24 h 627"/>
                                        <a:gd name="T88" fmla="*/ 9 w 645"/>
                                        <a:gd name="T89" fmla="*/ 24 h 627"/>
                                        <a:gd name="T90" fmla="*/ 11 w 645"/>
                                        <a:gd name="T91" fmla="*/ 24 h 627"/>
                                        <a:gd name="T92" fmla="*/ 9 w 645"/>
                                        <a:gd name="T93" fmla="*/ 25 h 627"/>
                                        <a:gd name="T94" fmla="*/ 7 w 645"/>
                                        <a:gd name="T95" fmla="*/ 25 h 627"/>
                                        <a:gd name="T96" fmla="*/ 5 w 645"/>
                                        <a:gd name="T97" fmla="*/ 23 h 627"/>
                                        <a:gd name="T98" fmla="*/ 3 w 645"/>
                                        <a:gd name="T99" fmla="*/ 21 h 627"/>
                                        <a:gd name="T100" fmla="*/ 1 w 645"/>
                                        <a:gd name="T101" fmla="*/ 17 h 627"/>
                                        <a:gd name="T102" fmla="*/ 0 w 645"/>
                                        <a:gd name="T103" fmla="*/ 14 h 627"/>
                                        <a:gd name="T104" fmla="*/ 1 w 645"/>
                                        <a:gd name="T105" fmla="*/ 11 h 627"/>
                                        <a:gd name="T106" fmla="*/ 2 w 645"/>
                                        <a:gd name="T107" fmla="*/ 6 h 627"/>
                                        <a:gd name="T108" fmla="*/ 4 w 645"/>
                                        <a:gd name="T109" fmla="*/ 3 h 62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45"/>
                                        <a:gd name="T166" fmla="*/ 0 h 627"/>
                                        <a:gd name="T167" fmla="*/ 645 w 645"/>
                                        <a:gd name="T168" fmla="*/ 627 h 62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45" h="627">
                                          <a:moveTo>
                                            <a:pt x="95" y="86"/>
                                          </a:moveTo>
                                          <a:lnTo>
                                            <a:pt x="127" y="60"/>
                                          </a:lnTo>
                                          <a:lnTo>
                                            <a:pt x="158" y="37"/>
                                          </a:lnTo>
                                          <a:lnTo>
                                            <a:pt x="192" y="18"/>
                                          </a:lnTo>
                                          <a:lnTo>
                                            <a:pt x="233" y="6"/>
                                          </a:lnTo>
                                          <a:lnTo>
                                            <a:pt x="268" y="2"/>
                                          </a:lnTo>
                                          <a:lnTo>
                                            <a:pt x="309" y="0"/>
                                          </a:lnTo>
                                          <a:lnTo>
                                            <a:pt x="367" y="5"/>
                                          </a:lnTo>
                                          <a:lnTo>
                                            <a:pt x="424" y="17"/>
                                          </a:lnTo>
                                          <a:lnTo>
                                            <a:pt x="460" y="42"/>
                                          </a:lnTo>
                                          <a:lnTo>
                                            <a:pt x="487" y="77"/>
                                          </a:lnTo>
                                          <a:lnTo>
                                            <a:pt x="511" y="119"/>
                                          </a:lnTo>
                                          <a:lnTo>
                                            <a:pt x="536" y="158"/>
                                          </a:lnTo>
                                          <a:lnTo>
                                            <a:pt x="566" y="192"/>
                                          </a:lnTo>
                                          <a:lnTo>
                                            <a:pt x="592" y="219"/>
                                          </a:lnTo>
                                          <a:lnTo>
                                            <a:pt x="627" y="259"/>
                                          </a:lnTo>
                                          <a:lnTo>
                                            <a:pt x="641" y="297"/>
                                          </a:lnTo>
                                          <a:lnTo>
                                            <a:pt x="645" y="326"/>
                                          </a:lnTo>
                                          <a:lnTo>
                                            <a:pt x="641" y="342"/>
                                          </a:lnTo>
                                          <a:lnTo>
                                            <a:pt x="632" y="370"/>
                                          </a:lnTo>
                                          <a:lnTo>
                                            <a:pt x="617" y="396"/>
                                          </a:lnTo>
                                          <a:lnTo>
                                            <a:pt x="595" y="424"/>
                                          </a:lnTo>
                                          <a:lnTo>
                                            <a:pt x="569" y="461"/>
                                          </a:lnTo>
                                          <a:lnTo>
                                            <a:pt x="545" y="488"/>
                                          </a:lnTo>
                                          <a:lnTo>
                                            <a:pt x="559" y="462"/>
                                          </a:lnTo>
                                          <a:lnTo>
                                            <a:pt x="569" y="445"/>
                                          </a:lnTo>
                                          <a:lnTo>
                                            <a:pt x="582" y="424"/>
                                          </a:lnTo>
                                          <a:lnTo>
                                            <a:pt x="591" y="407"/>
                                          </a:lnTo>
                                          <a:lnTo>
                                            <a:pt x="604" y="381"/>
                                          </a:lnTo>
                                          <a:lnTo>
                                            <a:pt x="611" y="355"/>
                                          </a:lnTo>
                                          <a:lnTo>
                                            <a:pt x="618" y="327"/>
                                          </a:lnTo>
                                          <a:lnTo>
                                            <a:pt x="620" y="312"/>
                                          </a:lnTo>
                                          <a:lnTo>
                                            <a:pt x="616" y="297"/>
                                          </a:lnTo>
                                          <a:lnTo>
                                            <a:pt x="608" y="279"/>
                                          </a:lnTo>
                                          <a:lnTo>
                                            <a:pt x="602" y="263"/>
                                          </a:lnTo>
                                          <a:lnTo>
                                            <a:pt x="589" y="251"/>
                                          </a:lnTo>
                                          <a:lnTo>
                                            <a:pt x="574" y="238"/>
                                          </a:lnTo>
                                          <a:lnTo>
                                            <a:pt x="562" y="221"/>
                                          </a:lnTo>
                                          <a:lnTo>
                                            <a:pt x="546" y="203"/>
                                          </a:lnTo>
                                          <a:lnTo>
                                            <a:pt x="531" y="181"/>
                                          </a:lnTo>
                                          <a:lnTo>
                                            <a:pt x="515" y="159"/>
                                          </a:lnTo>
                                          <a:lnTo>
                                            <a:pt x="500" y="141"/>
                                          </a:lnTo>
                                          <a:lnTo>
                                            <a:pt x="488" y="120"/>
                                          </a:lnTo>
                                          <a:lnTo>
                                            <a:pt x="477" y="97"/>
                                          </a:lnTo>
                                          <a:lnTo>
                                            <a:pt x="468" y="81"/>
                                          </a:lnTo>
                                          <a:lnTo>
                                            <a:pt x="453" y="68"/>
                                          </a:lnTo>
                                          <a:lnTo>
                                            <a:pt x="437" y="55"/>
                                          </a:lnTo>
                                          <a:lnTo>
                                            <a:pt x="421" y="43"/>
                                          </a:lnTo>
                                          <a:lnTo>
                                            <a:pt x="403" y="35"/>
                                          </a:lnTo>
                                          <a:lnTo>
                                            <a:pt x="385" y="31"/>
                                          </a:lnTo>
                                          <a:lnTo>
                                            <a:pt x="355" y="29"/>
                                          </a:lnTo>
                                          <a:lnTo>
                                            <a:pt x="325" y="29"/>
                                          </a:lnTo>
                                          <a:lnTo>
                                            <a:pt x="302" y="30"/>
                                          </a:lnTo>
                                          <a:lnTo>
                                            <a:pt x="280" y="29"/>
                                          </a:lnTo>
                                          <a:lnTo>
                                            <a:pt x="259" y="31"/>
                                          </a:lnTo>
                                          <a:lnTo>
                                            <a:pt x="236" y="36"/>
                                          </a:lnTo>
                                          <a:lnTo>
                                            <a:pt x="215" y="41"/>
                                          </a:lnTo>
                                          <a:lnTo>
                                            <a:pt x="195" y="49"/>
                                          </a:lnTo>
                                          <a:lnTo>
                                            <a:pt x="176" y="60"/>
                                          </a:lnTo>
                                          <a:lnTo>
                                            <a:pt x="158" y="74"/>
                                          </a:lnTo>
                                          <a:lnTo>
                                            <a:pt x="138" y="87"/>
                                          </a:lnTo>
                                          <a:lnTo>
                                            <a:pt x="119" y="103"/>
                                          </a:lnTo>
                                          <a:lnTo>
                                            <a:pt x="99" y="124"/>
                                          </a:lnTo>
                                          <a:lnTo>
                                            <a:pt x="83" y="143"/>
                                          </a:lnTo>
                                          <a:lnTo>
                                            <a:pt x="72" y="160"/>
                                          </a:lnTo>
                                          <a:lnTo>
                                            <a:pt x="65" y="181"/>
                                          </a:lnTo>
                                          <a:lnTo>
                                            <a:pt x="56" y="202"/>
                                          </a:lnTo>
                                          <a:lnTo>
                                            <a:pt x="47" y="223"/>
                                          </a:lnTo>
                                          <a:lnTo>
                                            <a:pt x="37" y="247"/>
                                          </a:lnTo>
                                          <a:lnTo>
                                            <a:pt x="35" y="275"/>
                                          </a:lnTo>
                                          <a:lnTo>
                                            <a:pt x="32" y="300"/>
                                          </a:lnTo>
                                          <a:lnTo>
                                            <a:pt x="29" y="324"/>
                                          </a:lnTo>
                                          <a:lnTo>
                                            <a:pt x="29" y="340"/>
                                          </a:lnTo>
                                          <a:lnTo>
                                            <a:pt x="31" y="361"/>
                                          </a:lnTo>
                                          <a:lnTo>
                                            <a:pt x="36" y="384"/>
                                          </a:lnTo>
                                          <a:lnTo>
                                            <a:pt x="40" y="408"/>
                                          </a:lnTo>
                                          <a:lnTo>
                                            <a:pt x="51" y="436"/>
                                          </a:lnTo>
                                          <a:lnTo>
                                            <a:pt x="61" y="462"/>
                                          </a:lnTo>
                                          <a:lnTo>
                                            <a:pt x="68" y="477"/>
                                          </a:lnTo>
                                          <a:lnTo>
                                            <a:pt x="80" y="496"/>
                                          </a:lnTo>
                                          <a:lnTo>
                                            <a:pt x="95" y="519"/>
                                          </a:lnTo>
                                          <a:lnTo>
                                            <a:pt x="108" y="535"/>
                                          </a:lnTo>
                                          <a:lnTo>
                                            <a:pt x="120" y="551"/>
                                          </a:lnTo>
                                          <a:lnTo>
                                            <a:pt x="136" y="566"/>
                                          </a:lnTo>
                                          <a:lnTo>
                                            <a:pt x="155" y="581"/>
                                          </a:lnTo>
                                          <a:lnTo>
                                            <a:pt x="170" y="593"/>
                                          </a:lnTo>
                                          <a:lnTo>
                                            <a:pt x="183" y="600"/>
                                          </a:lnTo>
                                          <a:lnTo>
                                            <a:pt x="202" y="607"/>
                                          </a:lnTo>
                                          <a:lnTo>
                                            <a:pt x="218" y="611"/>
                                          </a:lnTo>
                                          <a:lnTo>
                                            <a:pt x="235" y="614"/>
                                          </a:lnTo>
                                          <a:lnTo>
                                            <a:pt x="253" y="615"/>
                                          </a:lnTo>
                                          <a:lnTo>
                                            <a:pt x="282" y="612"/>
                                          </a:lnTo>
                                          <a:lnTo>
                                            <a:pt x="248" y="622"/>
                                          </a:lnTo>
                                          <a:lnTo>
                                            <a:pt x="221" y="627"/>
                                          </a:lnTo>
                                          <a:lnTo>
                                            <a:pt x="195" y="623"/>
                                          </a:lnTo>
                                          <a:lnTo>
                                            <a:pt x="169" y="615"/>
                                          </a:lnTo>
                                          <a:lnTo>
                                            <a:pt x="142" y="601"/>
                                          </a:lnTo>
                                          <a:lnTo>
                                            <a:pt x="122" y="583"/>
                                          </a:lnTo>
                                          <a:lnTo>
                                            <a:pt x="100" y="560"/>
                                          </a:lnTo>
                                          <a:lnTo>
                                            <a:pt x="72" y="524"/>
                                          </a:lnTo>
                                          <a:lnTo>
                                            <a:pt x="41" y="476"/>
                                          </a:lnTo>
                                          <a:lnTo>
                                            <a:pt x="18" y="431"/>
                                          </a:lnTo>
                                          <a:lnTo>
                                            <a:pt x="3" y="387"/>
                                          </a:lnTo>
                                          <a:lnTo>
                                            <a:pt x="0" y="356"/>
                                          </a:lnTo>
                                          <a:lnTo>
                                            <a:pt x="4" y="327"/>
                                          </a:lnTo>
                                          <a:lnTo>
                                            <a:pt x="13" y="269"/>
                                          </a:lnTo>
                                          <a:lnTo>
                                            <a:pt x="23" y="204"/>
                                          </a:lnTo>
                                          <a:lnTo>
                                            <a:pt x="44" y="153"/>
                                          </a:lnTo>
                                          <a:lnTo>
                                            <a:pt x="69" y="116"/>
                                          </a:lnTo>
                                          <a:lnTo>
                                            <a:pt x="95" y="86"/>
                                          </a:lnTo>
                                          <a:close/>
                                        </a:path>
                                      </a:pathLst>
                                    </a:custGeom>
                                    <a:solidFill>
                                      <a:srgbClr val="FF4040"/>
                                    </a:solidFill>
                                    <a:ln w="9525">
                                      <a:noFill/>
                                      <a:round/>
                                      <a:headEnd/>
                                      <a:tailEnd/>
                                    </a:ln>
                                  </p:spPr>
                                  <p:txBody>
                                    <a:bodyPr/>
                                    <a:lstStyle/>
                                    <a:p>
                                      <a:endParaRPr lang="cs-CZ"/>
                                    </a:p>
                                  </p:txBody>
                                </p:sp>
                              </p:grpSp>
                            </p:grpSp>
                            <p:sp>
                              <p:nvSpPr>
                                <p:cNvPr id="115914" name="Freeform 112"/>
                                <p:cNvSpPr>
                                  <a:spLocks/>
                                </p:cNvSpPr>
                                <p:nvPr/>
                              </p:nvSpPr>
                              <p:spPr bwMode="auto">
                                <a:xfrm>
                                  <a:off x="2147" y="1838"/>
                                  <a:ext cx="90" cy="81"/>
                                </a:xfrm>
                                <a:custGeom>
                                  <a:avLst/>
                                  <a:gdLst>
                                    <a:gd name="T0" fmla="*/ 2 w 447"/>
                                    <a:gd name="T1" fmla="*/ 2 h 407"/>
                                    <a:gd name="T2" fmla="*/ 3 w 447"/>
                                    <a:gd name="T3" fmla="*/ 1 h 407"/>
                                    <a:gd name="T4" fmla="*/ 4 w 447"/>
                                    <a:gd name="T5" fmla="*/ 1 h 407"/>
                                    <a:gd name="T6" fmla="*/ 4 w 447"/>
                                    <a:gd name="T7" fmla="*/ 0 h 407"/>
                                    <a:gd name="T8" fmla="*/ 5 w 447"/>
                                    <a:gd name="T9" fmla="*/ 0 h 407"/>
                                    <a:gd name="T10" fmla="*/ 6 w 447"/>
                                    <a:gd name="T11" fmla="*/ 0 h 407"/>
                                    <a:gd name="T12" fmla="*/ 6 w 447"/>
                                    <a:gd name="T13" fmla="*/ 0 h 407"/>
                                    <a:gd name="T14" fmla="*/ 7 w 447"/>
                                    <a:gd name="T15" fmla="*/ 0 h 407"/>
                                    <a:gd name="T16" fmla="*/ 8 w 447"/>
                                    <a:gd name="T17" fmla="*/ 1 h 407"/>
                                    <a:gd name="T18" fmla="*/ 9 w 447"/>
                                    <a:gd name="T19" fmla="*/ 2 h 407"/>
                                    <a:gd name="T20" fmla="*/ 10 w 447"/>
                                    <a:gd name="T21" fmla="*/ 3 h 407"/>
                                    <a:gd name="T22" fmla="*/ 10 w 447"/>
                                    <a:gd name="T23" fmla="*/ 4 h 407"/>
                                    <a:gd name="T24" fmla="*/ 11 w 447"/>
                                    <a:gd name="T25" fmla="*/ 5 h 407"/>
                                    <a:gd name="T26" fmla="*/ 12 w 447"/>
                                    <a:gd name="T27" fmla="*/ 7 h 407"/>
                                    <a:gd name="T28" fmla="*/ 13 w 447"/>
                                    <a:gd name="T29" fmla="*/ 8 h 407"/>
                                    <a:gd name="T30" fmla="*/ 14 w 447"/>
                                    <a:gd name="T31" fmla="*/ 10 h 407"/>
                                    <a:gd name="T32" fmla="*/ 15 w 447"/>
                                    <a:gd name="T33" fmla="*/ 11 h 407"/>
                                    <a:gd name="T34" fmla="*/ 16 w 447"/>
                                    <a:gd name="T35" fmla="*/ 12 h 407"/>
                                    <a:gd name="T36" fmla="*/ 17 w 447"/>
                                    <a:gd name="T37" fmla="*/ 12 h 407"/>
                                    <a:gd name="T38" fmla="*/ 18 w 447"/>
                                    <a:gd name="T39" fmla="*/ 13 h 407"/>
                                    <a:gd name="T40" fmla="*/ 18 w 447"/>
                                    <a:gd name="T41" fmla="*/ 14 h 407"/>
                                    <a:gd name="T42" fmla="*/ 18 w 447"/>
                                    <a:gd name="T43" fmla="*/ 15 h 407"/>
                                    <a:gd name="T44" fmla="*/ 18 w 447"/>
                                    <a:gd name="T45" fmla="*/ 15 h 407"/>
                                    <a:gd name="T46" fmla="*/ 18 w 447"/>
                                    <a:gd name="T47" fmla="*/ 16 h 407"/>
                                    <a:gd name="T48" fmla="*/ 17 w 447"/>
                                    <a:gd name="T49" fmla="*/ 16 h 407"/>
                                    <a:gd name="T50" fmla="*/ 16 w 447"/>
                                    <a:gd name="T51" fmla="*/ 16 h 407"/>
                                    <a:gd name="T52" fmla="*/ 15 w 447"/>
                                    <a:gd name="T53" fmla="*/ 16 h 407"/>
                                    <a:gd name="T54" fmla="*/ 14 w 447"/>
                                    <a:gd name="T55" fmla="*/ 16 h 407"/>
                                    <a:gd name="T56" fmla="*/ 13 w 447"/>
                                    <a:gd name="T57" fmla="*/ 16 h 407"/>
                                    <a:gd name="T58" fmla="*/ 12 w 447"/>
                                    <a:gd name="T59" fmla="*/ 15 h 407"/>
                                    <a:gd name="T60" fmla="*/ 11 w 447"/>
                                    <a:gd name="T61" fmla="*/ 15 h 407"/>
                                    <a:gd name="T62" fmla="*/ 9 w 447"/>
                                    <a:gd name="T63" fmla="*/ 14 h 407"/>
                                    <a:gd name="T64" fmla="*/ 8 w 447"/>
                                    <a:gd name="T65" fmla="*/ 13 h 407"/>
                                    <a:gd name="T66" fmla="*/ 7 w 447"/>
                                    <a:gd name="T67" fmla="*/ 12 h 407"/>
                                    <a:gd name="T68" fmla="*/ 5 w 447"/>
                                    <a:gd name="T69" fmla="*/ 11 h 407"/>
                                    <a:gd name="T70" fmla="*/ 4 w 447"/>
                                    <a:gd name="T71" fmla="*/ 11 h 407"/>
                                    <a:gd name="T72" fmla="*/ 3 w 447"/>
                                    <a:gd name="T73" fmla="*/ 10 h 407"/>
                                    <a:gd name="T74" fmla="*/ 2 w 447"/>
                                    <a:gd name="T75" fmla="*/ 9 h 407"/>
                                    <a:gd name="T76" fmla="*/ 1 w 447"/>
                                    <a:gd name="T77" fmla="*/ 8 h 407"/>
                                    <a:gd name="T78" fmla="*/ 0 w 447"/>
                                    <a:gd name="T79" fmla="*/ 7 h 407"/>
                                    <a:gd name="T80" fmla="*/ 0 w 447"/>
                                    <a:gd name="T81" fmla="*/ 6 h 407"/>
                                    <a:gd name="T82" fmla="*/ 0 w 447"/>
                                    <a:gd name="T83" fmla="*/ 6 h 407"/>
                                    <a:gd name="T84" fmla="*/ 0 w 447"/>
                                    <a:gd name="T85" fmla="*/ 5 h 407"/>
                                    <a:gd name="T86" fmla="*/ 0 w 447"/>
                                    <a:gd name="T87" fmla="*/ 4 h 407"/>
                                    <a:gd name="T88" fmla="*/ 1 w 447"/>
                                    <a:gd name="T89" fmla="*/ 4 h 407"/>
                                    <a:gd name="T90" fmla="*/ 1 w 447"/>
                                    <a:gd name="T91" fmla="*/ 3 h 407"/>
                                    <a:gd name="T92" fmla="*/ 2 w 447"/>
                                    <a:gd name="T93" fmla="*/ 2 h 4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47"/>
                                    <a:gd name="T142" fmla="*/ 0 h 407"/>
                                    <a:gd name="T143" fmla="*/ 447 w 447"/>
                                    <a:gd name="T144" fmla="*/ 407 h 40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47" h="407">
                                      <a:moveTo>
                                        <a:pt x="48" y="55"/>
                                      </a:moveTo>
                                      <a:lnTo>
                                        <a:pt x="71" y="35"/>
                                      </a:lnTo>
                                      <a:lnTo>
                                        <a:pt x="95" y="18"/>
                                      </a:lnTo>
                                      <a:lnTo>
                                        <a:pt x="111" y="7"/>
                                      </a:lnTo>
                                      <a:lnTo>
                                        <a:pt x="124" y="2"/>
                                      </a:lnTo>
                                      <a:lnTo>
                                        <a:pt x="139" y="0"/>
                                      </a:lnTo>
                                      <a:lnTo>
                                        <a:pt x="154" y="1"/>
                                      </a:lnTo>
                                      <a:lnTo>
                                        <a:pt x="171" y="8"/>
                                      </a:lnTo>
                                      <a:lnTo>
                                        <a:pt x="195" y="24"/>
                                      </a:lnTo>
                                      <a:lnTo>
                                        <a:pt x="218" y="43"/>
                                      </a:lnTo>
                                      <a:lnTo>
                                        <a:pt x="239" y="69"/>
                                      </a:lnTo>
                                      <a:lnTo>
                                        <a:pt x="256" y="96"/>
                                      </a:lnTo>
                                      <a:lnTo>
                                        <a:pt x="278" y="134"/>
                                      </a:lnTo>
                                      <a:lnTo>
                                        <a:pt x="301" y="174"/>
                                      </a:lnTo>
                                      <a:lnTo>
                                        <a:pt x="321" y="207"/>
                                      </a:lnTo>
                                      <a:lnTo>
                                        <a:pt x="341" y="240"/>
                                      </a:lnTo>
                                      <a:lnTo>
                                        <a:pt x="361" y="265"/>
                                      </a:lnTo>
                                      <a:lnTo>
                                        <a:pt x="381" y="290"/>
                                      </a:lnTo>
                                      <a:lnTo>
                                        <a:pt x="410" y="313"/>
                                      </a:lnTo>
                                      <a:lnTo>
                                        <a:pt x="432" y="338"/>
                                      </a:lnTo>
                                      <a:lnTo>
                                        <a:pt x="444" y="357"/>
                                      </a:lnTo>
                                      <a:lnTo>
                                        <a:pt x="447" y="375"/>
                                      </a:lnTo>
                                      <a:lnTo>
                                        <a:pt x="442" y="389"/>
                                      </a:lnTo>
                                      <a:lnTo>
                                        <a:pt x="433" y="399"/>
                                      </a:lnTo>
                                      <a:lnTo>
                                        <a:pt x="416" y="405"/>
                                      </a:lnTo>
                                      <a:lnTo>
                                        <a:pt x="394" y="407"/>
                                      </a:lnTo>
                                      <a:lnTo>
                                        <a:pt x="374" y="405"/>
                                      </a:lnTo>
                                      <a:lnTo>
                                        <a:pt x="338" y="397"/>
                                      </a:lnTo>
                                      <a:lnTo>
                                        <a:pt x="315" y="390"/>
                                      </a:lnTo>
                                      <a:lnTo>
                                        <a:pt x="287" y="379"/>
                                      </a:lnTo>
                                      <a:lnTo>
                                        <a:pt x="261" y="365"/>
                                      </a:lnTo>
                                      <a:lnTo>
                                        <a:pt x="235" y="350"/>
                                      </a:lnTo>
                                      <a:lnTo>
                                        <a:pt x="203" y="332"/>
                                      </a:lnTo>
                                      <a:lnTo>
                                        <a:pt x="162" y="309"/>
                                      </a:lnTo>
                                      <a:lnTo>
                                        <a:pt x="124" y="288"/>
                                      </a:lnTo>
                                      <a:lnTo>
                                        <a:pt x="94" y="269"/>
                                      </a:lnTo>
                                      <a:lnTo>
                                        <a:pt x="64" y="248"/>
                                      </a:lnTo>
                                      <a:lnTo>
                                        <a:pt x="38" y="227"/>
                                      </a:lnTo>
                                      <a:lnTo>
                                        <a:pt x="21" y="204"/>
                                      </a:lnTo>
                                      <a:lnTo>
                                        <a:pt x="9" y="183"/>
                                      </a:lnTo>
                                      <a:lnTo>
                                        <a:pt x="3" y="161"/>
                                      </a:lnTo>
                                      <a:lnTo>
                                        <a:pt x="0" y="141"/>
                                      </a:lnTo>
                                      <a:lnTo>
                                        <a:pt x="3" y="125"/>
                                      </a:lnTo>
                                      <a:lnTo>
                                        <a:pt x="8" y="108"/>
                                      </a:lnTo>
                                      <a:lnTo>
                                        <a:pt x="18" y="90"/>
                                      </a:lnTo>
                                      <a:lnTo>
                                        <a:pt x="31" y="73"/>
                                      </a:lnTo>
                                      <a:lnTo>
                                        <a:pt x="48" y="55"/>
                                      </a:lnTo>
                                      <a:close/>
                                    </a:path>
                                  </a:pathLst>
                                </a:custGeom>
                                <a:solidFill>
                                  <a:srgbClr val="FF0000"/>
                                </a:solidFill>
                                <a:ln w="9525">
                                  <a:noFill/>
                                  <a:round/>
                                  <a:headEnd/>
                                  <a:tailEnd/>
                                </a:ln>
                              </p:spPr>
                              <p:txBody>
                                <a:bodyPr/>
                                <a:lstStyle/>
                                <a:p>
                                  <a:endParaRPr lang="cs-CZ"/>
                                </a:p>
                              </p:txBody>
                            </p:sp>
                          </p:grpSp>
                          <p:grpSp>
                            <p:nvGrpSpPr>
                              <p:cNvPr id="115835" name="Group 113"/>
                              <p:cNvGrpSpPr>
                                <a:grpSpLocks/>
                              </p:cNvGrpSpPr>
                              <p:nvPr/>
                            </p:nvGrpSpPr>
                            <p:grpSpPr bwMode="auto">
                              <a:xfrm>
                                <a:off x="2056" y="1735"/>
                                <a:ext cx="107" cy="105"/>
                                <a:chOff x="2056" y="1735"/>
                                <a:chExt cx="107" cy="105"/>
                              </a:xfrm>
                            </p:grpSpPr>
                            <p:sp>
                              <p:nvSpPr>
                                <p:cNvPr id="115909" name="Freeform 114"/>
                                <p:cNvSpPr>
                                  <a:spLocks/>
                                </p:cNvSpPr>
                                <p:nvPr/>
                              </p:nvSpPr>
                              <p:spPr bwMode="auto">
                                <a:xfrm>
                                  <a:off x="2056" y="1735"/>
                                  <a:ext cx="107" cy="105"/>
                                </a:xfrm>
                                <a:custGeom>
                                  <a:avLst/>
                                  <a:gdLst>
                                    <a:gd name="T0" fmla="*/ 3 w 535"/>
                                    <a:gd name="T1" fmla="*/ 3 h 522"/>
                                    <a:gd name="T2" fmla="*/ 4 w 535"/>
                                    <a:gd name="T3" fmla="*/ 2 h 522"/>
                                    <a:gd name="T4" fmla="*/ 5 w 535"/>
                                    <a:gd name="T5" fmla="*/ 1 h 522"/>
                                    <a:gd name="T6" fmla="*/ 6 w 535"/>
                                    <a:gd name="T7" fmla="*/ 1 h 522"/>
                                    <a:gd name="T8" fmla="*/ 8 w 535"/>
                                    <a:gd name="T9" fmla="*/ 0 h 522"/>
                                    <a:gd name="T10" fmla="*/ 9 w 535"/>
                                    <a:gd name="T11" fmla="*/ 0 h 522"/>
                                    <a:gd name="T12" fmla="*/ 10 w 535"/>
                                    <a:gd name="T13" fmla="*/ 0 h 522"/>
                                    <a:gd name="T14" fmla="*/ 12 w 535"/>
                                    <a:gd name="T15" fmla="*/ 0 h 522"/>
                                    <a:gd name="T16" fmla="*/ 14 w 535"/>
                                    <a:gd name="T17" fmla="*/ 1 h 522"/>
                                    <a:gd name="T18" fmla="*/ 15 w 535"/>
                                    <a:gd name="T19" fmla="*/ 1 h 522"/>
                                    <a:gd name="T20" fmla="*/ 16 w 535"/>
                                    <a:gd name="T21" fmla="*/ 3 h 522"/>
                                    <a:gd name="T22" fmla="*/ 17 w 535"/>
                                    <a:gd name="T23" fmla="*/ 4 h 522"/>
                                    <a:gd name="T24" fmla="*/ 18 w 535"/>
                                    <a:gd name="T25" fmla="*/ 5 h 522"/>
                                    <a:gd name="T26" fmla="*/ 19 w 535"/>
                                    <a:gd name="T27" fmla="*/ 6 h 522"/>
                                    <a:gd name="T28" fmla="*/ 20 w 535"/>
                                    <a:gd name="T29" fmla="*/ 7 h 522"/>
                                    <a:gd name="T30" fmla="*/ 21 w 535"/>
                                    <a:gd name="T31" fmla="*/ 9 h 522"/>
                                    <a:gd name="T32" fmla="*/ 21 w 535"/>
                                    <a:gd name="T33" fmla="*/ 10 h 522"/>
                                    <a:gd name="T34" fmla="*/ 21 w 535"/>
                                    <a:gd name="T35" fmla="*/ 11 h 522"/>
                                    <a:gd name="T36" fmla="*/ 21 w 535"/>
                                    <a:gd name="T37" fmla="*/ 12 h 522"/>
                                    <a:gd name="T38" fmla="*/ 21 w 535"/>
                                    <a:gd name="T39" fmla="*/ 12 h 522"/>
                                    <a:gd name="T40" fmla="*/ 21 w 535"/>
                                    <a:gd name="T41" fmla="*/ 13 h 522"/>
                                    <a:gd name="T42" fmla="*/ 20 w 535"/>
                                    <a:gd name="T43" fmla="*/ 14 h 522"/>
                                    <a:gd name="T44" fmla="*/ 19 w 535"/>
                                    <a:gd name="T45" fmla="*/ 15 h 522"/>
                                    <a:gd name="T46" fmla="*/ 18 w 535"/>
                                    <a:gd name="T47" fmla="*/ 16 h 522"/>
                                    <a:gd name="T48" fmla="*/ 17 w 535"/>
                                    <a:gd name="T49" fmla="*/ 17 h 522"/>
                                    <a:gd name="T50" fmla="*/ 17 w 535"/>
                                    <a:gd name="T51" fmla="*/ 18 h 522"/>
                                    <a:gd name="T52" fmla="*/ 17 w 535"/>
                                    <a:gd name="T53" fmla="*/ 19 h 522"/>
                                    <a:gd name="T54" fmla="*/ 17 w 535"/>
                                    <a:gd name="T55" fmla="*/ 19 h 522"/>
                                    <a:gd name="T56" fmla="*/ 18 w 535"/>
                                    <a:gd name="T57" fmla="*/ 19 h 522"/>
                                    <a:gd name="T58" fmla="*/ 16 w 535"/>
                                    <a:gd name="T59" fmla="*/ 21 h 522"/>
                                    <a:gd name="T60" fmla="*/ 16 w 535"/>
                                    <a:gd name="T61" fmla="*/ 21 h 522"/>
                                    <a:gd name="T62" fmla="*/ 15 w 535"/>
                                    <a:gd name="T63" fmla="*/ 20 h 522"/>
                                    <a:gd name="T64" fmla="*/ 14 w 535"/>
                                    <a:gd name="T65" fmla="*/ 20 h 522"/>
                                    <a:gd name="T66" fmla="*/ 13 w 535"/>
                                    <a:gd name="T67" fmla="*/ 20 h 522"/>
                                    <a:gd name="T68" fmla="*/ 12 w 535"/>
                                    <a:gd name="T69" fmla="*/ 20 h 522"/>
                                    <a:gd name="T70" fmla="*/ 11 w 535"/>
                                    <a:gd name="T71" fmla="*/ 20 h 522"/>
                                    <a:gd name="T72" fmla="*/ 9 w 535"/>
                                    <a:gd name="T73" fmla="*/ 21 h 522"/>
                                    <a:gd name="T74" fmla="*/ 8 w 535"/>
                                    <a:gd name="T75" fmla="*/ 21 h 522"/>
                                    <a:gd name="T76" fmla="*/ 7 w 535"/>
                                    <a:gd name="T77" fmla="*/ 21 h 522"/>
                                    <a:gd name="T78" fmla="*/ 6 w 535"/>
                                    <a:gd name="T79" fmla="*/ 21 h 522"/>
                                    <a:gd name="T80" fmla="*/ 6 w 535"/>
                                    <a:gd name="T81" fmla="*/ 21 h 522"/>
                                    <a:gd name="T82" fmla="*/ 5 w 535"/>
                                    <a:gd name="T83" fmla="*/ 20 h 522"/>
                                    <a:gd name="T84" fmla="*/ 4 w 535"/>
                                    <a:gd name="T85" fmla="*/ 20 h 522"/>
                                    <a:gd name="T86" fmla="*/ 3 w 535"/>
                                    <a:gd name="T87" fmla="*/ 19 h 522"/>
                                    <a:gd name="T88" fmla="*/ 2 w 535"/>
                                    <a:gd name="T89" fmla="*/ 18 h 522"/>
                                    <a:gd name="T90" fmla="*/ 1 w 535"/>
                                    <a:gd name="T91" fmla="*/ 16 h 522"/>
                                    <a:gd name="T92" fmla="*/ 1 w 535"/>
                                    <a:gd name="T93" fmla="*/ 14 h 522"/>
                                    <a:gd name="T94" fmla="*/ 0 w 535"/>
                                    <a:gd name="T95" fmla="*/ 13 h 522"/>
                                    <a:gd name="T96" fmla="*/ 0 w 535"/>
                                    <a:gd name="T97" fmla="*/ 12 h 522"/>
                                    <a:gd name="T98" fmla="*/ 0 w 535"/>
                                    <a:gd name="T99" fmla="*/ 11 h 522"/>
                                    <a:gd name="T100" fmla="*/ 0 w 535"/>
                                    <a:gd name="T101" fmla="*/ 9 h 522"/>
                                    <a:gd name="T102" fmla="*/ 1 w 535"/>
                                    <a:gd name="T103" fmla="*/ 7 h 522"/>
                                    <a:gd name="T104" fmla="*/ 1 w 535"/>
                                    <a:gd name="T105" fmla="*/ 5 h 522"/>
                                    <a:gd name="T106" fmla="*/ 2 w 535"/>
                                    <a:gd name="T107" fmla="*/ 4 h 522"/>
                                    <a:gd name="T108" fmla="*/ 3 w 535"/>
                                    <a:gd name="T109" fmla="*/ 3 h 52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35"/>
                                    <a:gd name="T166" fmla="*/ 0 h 522"/>
                                    <a:gd name="T167" fmla="*/ 535 w 535"/>
                                    <a:gd name="T168" fmla="*/ 522 h 52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35" h="522">
                                      <a:moveTo>
                                        <a:pt x="79" y="71"/>
                                      </a:moveTo>
                                      <a:lnTo>
                                        <a:pt x="106" y="50"/>
                                      </a:lnTo>
                                      <a:lnTo>
                                        <a:pt x="131" y="31"/>
                                      </a:lnTo>
                                      <a:lnTo>
                                        <a:pt x="160" y="16"/>
                                      </a:lnTo>
                                      <a:lnTo>
                                        <a:pt x="194" y="6"/>
                                      </a:lnTo>
                                      <a:lnTo>
                                        <a:pt x="222" y="1"/>
                                      </a:lnTo>
                                      <a:lnTo>
                                        <a:pt x="257" y="0"/>
                                      </a:lnTo>
                                      <a:lnTo>
                                        <a:pt x="305" y="5"/>
                                      </a:lnTo>
                                      <a:lnTo>
                                        <a:pt x="352" y="15"/>
                                      </a:lnTo>
                                      <a:lnTo>
                                        <a:pt x="383" y="34"/>
                                      </a:lnTo>
                                      <a:lnTo>
                                        <a:pt x="404" y="63"/>
                                      </a:lnTo>
                                      <a:lnTo>
                                        <a:pt x="424" y="99"/>
                                      </a:lnTo>
                                      <a:lnTo>
                                        <a:pt x="445" y="132"/>
                                      </a:lnTo>
                                      <a:lnTo>
                                        <a:pt x="470" y="159"/>
                                      </a:lnTo>
                                      <a:lnTo>
                                        <a:pt x="493" y="183"/>
                                      </a:lnTo>
                                      <a:lnTo>
                                        <a:pt x="522" y="217"/>
                                      </a:lnTo>
                                      <a:lnTo>
                                        <a:pt x="533" y="249"/>
                                      </a:lnTo>
                                      <a:lnTo>
                                        <a:pt x="535" y="272"/>
                                      </a:lnTo>
                                      <a:lnTo>
                                        <a:pt x="533" y="286"/>
                                      </a:lnTo>
                                      <a:lnTo>
                                        <a:pt x="526" y="309"/>
                                      </a:lnTo>
                                      <a:lnTo>
                                        <a:pt x="514" y="331"/>
                                      </a:lnTo>
                                      <a:lnTo>
                                        <a:pt x="495" y="354"/>
                                      </a:lnTo>
                                      <a:lnTo>
                                        <a:pt x="473" y="385"/>
                                      </a:lnTo>
                                      <a:lnTo>
                                        <a:pt x="453" y="408"/>
                                      </a:lnTo>
                                      <a:lnTo>
                                        <a:pt x="437" y="433"/>
                                      </a:lnTo>
                                      <a:lnTo>
                                        <a:pt x="430" y="449"/>
                                      </a:lnTo>
                                      <a:lnTo>
                                        <a:pt x="429" y="458"/>
                                      </a:lnTo>
                                      <a:lnTo>
                                        <a:pt x="434" y="465"/>
                                      </a:lnTo>
                                      <a:lnTo>
                                        <a:pt x="442" y="469"/>
                                      </a:lnTo>
                                      <a:lnTo>
                                        <a:pt x="404" y="513"/>
                                      </a:lnTo>
                                      <a:lnTo>
                                        <a:pt x="400" y="505"/>
                                      </a:lnTo>
                                      <a:lnTo>
                                        <a:pt x="378" y="494"/>
                                      </a:lnTo>
                                      <a:lnTo>
                                        <a:pt x="353" y="488"/>
                                      </a:lnTo>
                                      <a:lnTo>
                                        <a:pt x="329" y="486"/>
                                      </a:lnTo>
                                      <a:lnTo>
                                        <a:pt x="303" y="491"/>
                                      </a:lnTo>
                                      <a:lnTo>
                                        <a:pt x="272" y="499"/>
                                      </a:lnTo>
                                      <a:lnTo>
                                        <a:pt x="235" y="511"/>
                                      </a:lnTo>
                                      <a:lnTo>
                                        <a:pt x="206" y="519"/>
                                      </a:lnTo>
                                      <a:lnTo>
                                        <a:pt x="183" y="522"/>
                                      </a:lnTo>
                                      <a:lnTo>
                                        <a:pt x="162" y="520"/>
                                      </a:lnTo>
                                      <a:lnTo>
                                        <a:pt x="141" y="513"/>
                                      </a:lnTo>
                                      <a:lnTo>
                                        <a:pt x="118" y="502"/>
                                      </a:lnTo>
                                      <a:lnTo>
                                        <a:pt x="102" y="487"/>
                                      </a:lnTo>
                                      <a:lnTo>
                                        <a:pt x="83" y="467"/>
                                      </a:lnTo>
                                      <a:lnTo>
                                        <a:pt x="60" y="437"/>
                                      </a:lnTo>
                                      <a:lnTo>
                                        <a:pt x="34" y="397"/>
                                      </a:lnTo>
                                      <a:lnTo>
                                        <a:pt x="15" y="359"/>
                                      </a:lnTo>
                                      <a:lnTo>
                                        <a:pt x="2" y="322"/>
                                      </a:lnTo>
                                      <a:lnTo>
                                        <a:pt x="0" y="297"/>
                                      </a:lnTo>
                                      <a:lnTo>
                                        <a:pt x="3" y="273"/>
                                      </a:lnTo>
                                      <a:lnTo>
                                        <a:pt x="11" y="224"/>
                                      </a:lnTo>
                                      <a:lnTo>
                                        <a:pt x="19" y="170"/>
                                      </a:lnTo>
                                      <a:lnTo>
                                        <a:pt x="36" y="128"/>
                                      </a:lnTo>
                                      <a:lnTo>
                                        <a:pt x="57" y="97"/>
                                      </a:lnTo>
                                      <a:lnTo>
                                        <a:pt x="79" y="71"/>
                                      </a:lnTo>
                                      <a:close/>
                                    </a:path>
                                  </a:pathLst>
                                </a:custGeom>
                                <a:solidFill>
                                  <a:srgbClr val="FF4040"/>
                                </a:solidFill>
                                <a:ln w="9525">
                                  <a:noFill/>
                                  <a:round/>
                                  <a:headEnd/>
                                  <a:tailEnd/>
                                </a:ln>
                              </p:spPr>
                              <p:txBody>
                                <a:bodyPr/>
                                <a:lstStyle/>
                                <a:p>
                                  <a:endParaRPr lang="cs-CZ"/>
                                </a:p>
                              </p:txBody>
                            </p:sp>
                            <p:sp>
                              <p:nvSpPr>
                                <p:cNvPr id="115910" name="Freeform 115"/>
                                <p:cNvSpPr>
                                  <a:spLocks/>
                                </p:cNvSpPr>
                                <p:nvPr/>
                              </p:nvSpPr>
                              <p:spPr bwMode="auto">
                                <a:xfrm>
                                  <a:off x="2062" y="1742"/>
                                  <a:ext cx="93" cy="92"/>
                                </a:xfrm>
                                <a:custGeom>
                                  <a:avLst/>
                                  <a:gdLst>
                                    <a:gd name="T0" fmla="*/ 3 w 466"/>
                                    <a:gd name="T1" fmla="*/ 3 h 457"/>
                                    <a:gd name="T2" fmla="*/ 4 w 466"/>
                                    <a:gd name="T3" fmla="*/ 2 h 457"/>
                                    <a:gd name="T4" fmla="*/ 5 w 466"/>
                                    <a:gd name="T5" fmla="*/ 1 h 457"/>
                                    <a:gd name="T6" fmla="*/ 6 w 466"/>
                                    <a:gd name="T7" fmla="*/ 1 h 457"/>
                                    <a:gd name="T8" fmla="*/ 7 w 466"/>
                                    <a:gd name="T9" fmla="*/ 0 h 457"/>
                                    <a:gd name="T10" fmla="*/ 8 w 466"/>
                                    <a:gd name="T11" fmla="*/ 0 h 457"/>
                                    <a:gd name="T12" fmla="*/ 9 w 466"/>
                                    <a:gd name="T13" fmla="*/ 0 h 457"/>
                                    <a:gd name="T14" fmla="*/ 11 w 466"/>
                                    <a:gd name="T15" fmla="*/ 0 h 457"/>
                                    <a:gd name="T16" fmla="*/ 12 w 466"/>
                                    <a:gd name="T17" fmla="*/ 1 h 457"/>
                                    <a:gd name="T18" fmla="*/ 13 w 466"/>
                                    <a:gd name="T19" fmla="*/ 1 h 457"/>
                                    <a:gd name="T20" fmla="*/ 14 w 466"/>
                                    <a:gd name="T21" fmla="*/ 2 h 457"/>
                                    <a:gd name="T22" fmla="*/ 15 w 466"/>
                                    <a:gd name="T23" fmla="*/ 3 h 457"/>
                                    <a:gd name="T24" fmla="*/ 15 w 466"/>
                                    <a:gd name="T25" fmla="*/ 5 h 457"/>
                                    <a:gd name="T26" fmla="*/ 16 w 466"/>
                                    <a:gd name="T27" fmla="*/ 6 h 457"/>
                                    <a:gd name="T28" fmla="*/ 17 w 466"/>
                                    <a:gd name="T29" fmla="*/ 6 h 457"/>
                                    <a:gd name="T30" fmla="*/ 18 w 466"/>
                                    <a:gd name="T31" fmla="*/ 8 h 457"/>
                                    <a:gd name="T32" fmla="*/ 19 w 466"/>
                                    <a:gd name="T33" fmla="*/ 9 h 457"/>
                                    <a:gd name="T34" fmla="*/ 19 w 466"/>
                                    <a:gd name="T35" fmla="*/ 10 h 457"/>
                                    <a:gd name="T36" fmla="*/ 19 w 466"/>
                                    <a:gd name="T37" fmla="*/ 10 h 457"/>
                                    <a:gd name="T38" fmla="*/ 18 w 466"/>
                                    <a:gd name="T39" fmla="*/ 11 h 457"/>
                                    <a:gd name="T40" fmla="*/ 18 w 466"/>
                                    <a:gd name="T41" fmla="*/ 12 h 457"/>
                                    <a:gd name="T42" fmla="*/ 17 w 466"/>
                                    <a:gd name="T43" fmla="*/ 13 h 457"/>
                                    <a:gd name="T44" fmla="*/ 16 w 466"/>
                                    <a:gd name="T45" fmla="*/ 14 h 457"/>
                                    <a:gd name="T46" fmla="*/ 16 w 466"/>
                                    <a:gd name="T47" fmla="*/ 14 h 457"/>
                                    <a:gd name="T48" fmla="*/ 15 w 466"/>
                                    <a:gd name="T49" fmla="*/ 15 h 457"/>
                                    <a:gd name="T50" fmla="*/ 15 w 466"/>
                                    <a:gd name="T51" fmla="*/ 16 h 457"/>
                                    <a:gd name="T52" fmla="*/ 15 w 466"/>
                                    <a:gd name="T53" fmla="*/ 16 h 457"/>
                                    <a:gd name="T54" fmla="*/ 15 w 466"/>
                                    <a:gd name="T55" fmla="*/ 17 h 457"/>
                                    <a:gd name="T56" fmla="*/ 15 w 466"/>
                                    <a:gd name="T57" fmla="*/ 17 h 457"/>
                                    <a:gd name="T58" fmla="*/ 14 w 466"/>
                                    <a:gd name="T59" fmla="*/ 18 h 457"/>
                                    <a:gd name="T60" fmla="*/ 14 w 466"/>
                                    <a:gd name="T61" fmla="*/ 18 h 457"/>
                                    <a:gd name="T62" fmla="*/ 13 w 466"/>
                                    <a:gd name="T63" fmla="*/ 18 h 457"/>
                                    <a:gd name="T64" fmla="*/ 12 w 466"/>
                                    <a:gd name="T65" fmla="*/ 17 h 457"/>
                                    <a:gd name="T66" fmla="*/ 11 w 466"/>
                                    <a:gd name="T67" fmla="*/ 17 h 457"/>
                                    <a:gd name="T68" fmla="*/ 11 w 466"/>
                                    <a:gd name="T69" fmla="*/ 17 h 457"/>
                                    <a:gd name="T70" fmla="*/ 9 w 466"/>
                                    <a:gd name="T71" fmla="*/ 18 h 457"/>
                                    <a:gd name="T72" fmla="*/ 8 w 466"/>
                                    <a:gd name="T73" fmla="*/ 18 h 457"/>
                                    <a:gd name="T74" fmla="*/ 7 w 466"/>
                                    <a:gd name="T75" fmla="*/ 19 h 457"/>
                                    <a:gd name="T76" fmla="*/ 6 w 466"/>
                                    <a:gd name="T77" fmla="*/ 19 h 457"/>
                                    <a:gd name="T78" fmla="*/ 6 w 466"/>
                                    <a:gd name="T79" fmla="*/ 19 h 457"/>
                                    <a:gd name="T80" fmla="*/ 5 w 466"/>
                                    <a:gd name="T81" fmla="*/ 18 h 457"/>
                                    <a:gd name="T82" fmla="*/ 4 w 466"/>
                                    <a:gd name="T83" fmla="*/ 18 h 457"/>
                                    <a:gd name="T84" fmla="*/ 4 w 466"/>
                                    <a:gd name="T85" fmla="*/ 17 h 457"/>
                                    <a:gd name="T86" fmla="*/ 3 w 466"/>
                                    <a:gd name="T87" fmla="*/ 17 h 457"/>
                                    <a:gd name="T88" fmla="*/ 2 w 466"/>
                                    <a:gd name="T89" fmla="*/ 16 h 457"/>
                                    <a:gd name="T90" fmla="*/ 1 w 466"/>
                                    <a:gd name="T91" fmla="*/ 14 h 457"/>
                                    <a:gd name="T92" fmla="*/ 0 w 466"/>
                                    <a:gd name="T93" fmla="*/ 13 h 457"/>
                                    <a:gd name="T94" fmla="*/ 0 w 466"/>
                                    <a:gd name="T95" fmla="*/ 11 h 457"/>
                                    <a:gd name="T96" fmla="*/ 0 w 466"/>
                                    <a:gd name="T97" fmla="*/ 10 h 457"/>
                                    <a:gd name="T98" fmla="*/ 0 w 466"/>
                                    <a:gd name="T99" fmla="*/ 10 h 457"/>
                                    <a:gd name="T100" fmla="*/ 0 w 466"/>
                                    <a:gd name="T101" fmla="*/ 8 h 457"/>
                                    <a:gd name="T102" fmla="*/ 1 w 466"/>
                                    <a:gd name="T103" fmla="*/ 6 h 457"/>
                                    <a:gd name="T104" fmla="*/ 1 w 466"/>
                                    <a:gd name="T105" fmla="*/ 5 h 457"/>
                                    <a:gd name="T106" fmla="*/ 2 w 466"/>
                                    <a:gd name="T107" fmla="*/ 3 h 457"/>
                                    <a:gd name="T108" fmla="*/ 3 w 466"/>
                                    <a:gd name="T109" fmla="*/ 3 h 45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66"/>
                                    <a:gd name="T166" fmla="*/ 0 h 457"/>
                                    <a:gd name="T167" fmla="*/ 466 w 466"/>
                                    <a:gd name="T168" fmla="*/ 457 h 45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66" h="457">
                                      <a:moveTo>
                                        <a:pt x="69" y="63"/>
                                      </a:moveTo>
                                      <a:lnTo>
                                        <a:pt x="91" y="43"/>
                                      </a:lnTo>
                                      <a:lnTo>
                                        <a:pt x="114" y="27"/>
                                      </a:lnTo>
                                      <a:lnTo>
                                        <a:pt x="139" y="14"/>
                                      </a:lnTo>
                                      <a:lnTo>
                                        <a:pt x="168" y="4"/>
                                      </a:lnTo>
                                      <a:lnTo>
                                        <a:pt x="192" y="0"/>
                                      </a:lnTo>
                                      <a:lnTo>
                                        <a:pt x="223" y="0"/>
                                      </a:lnTo>
                                      <a:lnTo>
                                        <a:pt x="265" y="3"/>
                                      </a:lnTo>
                                      <a:lnTo>
                                        <a:pt x="306" y="13"/>
                                      </a:lnTo>
                                      <a:lnTo>
                                        <a:pt x="334" y="30"/>
                                      </a:lnTo>
                                      <a:lnTo>
                                        <a:pt x="352" y="56"/>
                                      </a:lnTo>
                                      <a:lnTo>
                                        <a:pt x="368" y="86"/>
                                      </a:lnTo>
                                      <a:lnTo>
                                        <a:pt x="388" y="115"/>
                                      </a:lnTo>
                                      <a:lnTo>
                                        <a:pt x="409" y="140"/>
                                      </a:lnTo>
                                      <a:lnTo>
                                        <a:pt x="430" y="160"/>
                                      </a:lnTo>
                                      <a:lnTo>
                                        <a:pt x="454" y="190"/>
                                      </a:lnTo>
                                      <a:lnTo>
                                        <a:pt x="465" y="218"/>
                                      </a:lnTo>
                                      <a:lnTo>
                                        <a:pt x="466" y="238"/>
                                      </a:lnTo>
                                      <a:lnTo>
                                        <a:pt x="465" y="251"/>
                                      </a:lnTo>
                                      <a:lnTo>
                                        <a:pt x="458" y="271"/>
                                      </a:lnTo>
                                      <a:lnTo>
                                        <a:pt x="447" y="290"/>
                                      </a:lnTo>
                                      <a:lnTo>
                                        <a:pt x="432" y="311"/>
                                      </a:lnTo>
                                      <a:lnTo>
                                        <a:pt x="411" y="337"/>
                                      </a:lnTo>
                                      <a:lnTo>
                                        <a:pt x="395" y="356"/>
                                      </a:lnTo>
                                      <a:lnTo>
                                        <a:pt x="381" y="379"/>
                                      </a:lnTo>
                                      <a:lnTo>
                                        <a:pt x="374" y="392"/>
                                      </a:lnTo>
                                      <a:lnTo>
                                        <a:pt x="373" y="400"/>
                                      </a:lnTo>
                                      <a:lnTo>
                                        <a:pt x="377" y="406"/>
                                      </a:lnTo>
                                      <a:lnTo>
                                        <a:pt x="385" y="411"/>
                                      </a:lnTo>
                                      <a:lnTo>
                                        <a:pt x="352" y="450"/>
                                      </a:lnTo>
                                      <a:lnTo>
                                        <a:pt x="348" y="442"/>
                                      </a:lnTo>
                                      <a:lnTo>
                                        <a:pt x="328" y="432"/>
                                      </a:lnTo>
                                      <a:lnTo>
                                        <a:pt x="307" y="427"/>
                                      </a:lnTo>
                                      <a:lnTo>
                                        <a:pt x="285" y="425"/>
                                      </a:lnTo>
                                      <a:lnTo>
                                        <a:pt x="264" y="429"/>
                                      </a:lnTo>
                                      <a:lnTo>
                                        <a:pt x="236" y="436"/>
                                      </a:lnTo>
                                      <a:lnTo>
                                        <a:pt x="204" y="447"/>
                                      </a:lnTo>
                                      <a:lnTo>
                                        <a:pt x="179" y="455"/>
                                      </a:lnTo>
                                      <a:lnTo>
                                        <a:pt x="160" y="457"/>
                                      </a:lnTo>
                                      <a:lnTo>
                                        <a:pt x="140" y="456"/>
                                      </a:lnTo>
                                      <a:lnTo>
                                        <a:pt x="122" y="450"/>
                                      </a:lnTo>
                                      <a:lnTo>
                                        <a:pt x="102" y="439"/>
                                      </a:lnTo>
                                      <a:lnTo>
                                        <a:pt x="88" y="426"/>
                                      </a:lnTo>
                                      <a:lnTo>
                                        <a:pt x="72" y="409"/>
                                      </a:lnTo>
                                      <a:lnTo>
                                        <a:pt x="51" y="383"/>
                                      </a:lnTo>
                                      <a:lnTo>
                                        <a:pt x="29" y="348"/>
                                      </a:lnTo>
                                      <a:lnTo>
                                        <a:pt x="12" y="314"/>
                                      </a:lnTo>
                                      <a:lnTo>
                                        <a:pt x="1" y="282"/>
                                      </a:lnTo>
                                      <a:lnTo>
                                        <a:pt x="0" y="260"/>
                                      </a:lnTo>
                                      <a:lnTo>
                                        <a:pt x="2" y="239"/>
                                      </a:lnTo>
                                      <a:lnTo>
                                        <a:pt x="8" y="196"/>
                                      </a:lnTo>
                                      <a:lnTo>
                                        <a:pt x="15" y="149"/>
                                      </a:lnTo>
                                      <a:lnTo>
                                        <a:pt x="31" y="112"/>
                                      </a:lnTo>
                                      <a:lnTo>
                                        <a:pt x="49" y="85"/>
                                      </a:lnTo>
                                      <a:lnTo>
                                        <a:pt x="69" y="63"/>
                                      </a:lnTo>
                                      <a:close/>
                                    </a:path>
                                  </a:pathLst>
                                </a:custGeom>
                                <a:solidFill>
                                  <a:srgbClr val="FF0000"/>
                                </a:solidFill>
                                <a:ln w="9525">
                                  <a:noFill/>
                                  <a:round/>
                                  <a:headEnd/>
                                  <a:tailEnd/>
                                </a:ln>
                              </p:spPr>
                              <p:txBody>
                                <a:bodyPr/>
                                <a:lstStyle/>
                                <a:p>
                                  <a:endParaRPr lang="cs-CZ"/>
                                </a:p>
                              </p:txBody>
                            </p:sp>
                            <p:sp>
                              <p:nvSpPr>
                                <p:cNvPr id="115911" name="Freeform 116"/>
                                <p:cNvSpPr>
                                  <a:spLocks/>
                                </p:cNvSpPr>
                                <p:nvPr/>
                              </p:nvSpPr>
                              <p:spPr bwMode="auto">
                                <a:xfrm>
                                  <a:off x="2069" y="1751"/>
                                  <a:ext cx="78" cy="77"/>
                                </a:xfrm>
                                <a:custGeom>
                                  <a:avLst/>
                                  <a:gdLst>
                                    <a:gd name="T0" fmla="*/ 2 w 390"/>
                                    <a:gd name="T1" fmla="*/ 2 h 383"/>
                                    <a:gd name="T2" fmla="*/ 3 w 390"/>
                                    <a:gd name="T3" fmla="*/ 1 h 383"/>
                                    <a:gd name="T4" fmla="*/ 4 w 390"/>
                                    <a:gd name="T5" fmla="*/ 1 h 383"/>
                                    <a:gd name="T6" fmla="*/ 5 w 390"/>
                                    <a:gd name="T7" fmla="*/ 0 h 383"/>
                                    <a:gd name="T8" fmla="*/ 6 w 390"/>
                                    <a:gd name="T9" fmla="*/ 0 h 383"/>
                                    <a:gd name="T10" fmla="*/ 6 w 390"/>
                                    <a:gd name="T11" fmla="*/ 0 h 383"/>
                                    <a:gd name="T12" fmla="*/ 7 w 390"/>
                                    <a:gd name="T13" fmla="*/ 0 h 383"/>
                                    <a:gd name="T14" fmla="*/ 9 w 390"/>
                                    <a:gd name="T15" fmla="*/ 0 h 383"/>
                                    <a:gd name="T16" fmla="*/ 10 w 390"/>
                                    <a:gd name="T17" fmla="*/ 0 h 383"/>
                                    <a:gd name="T18" fmla="*/ 11 w 390"/>
                                    <a:gd name="T19" fmla="*/ 1 h 383"/>
                                    <a:gd name="T20" fmla="*/ 12 w 390"/>
                                    <a:gd name="T21" fmla="*/ 2 h 383"/>
                                    <a:gd name="T22" fmla="*/ 12 w 390"/>
                                    <a:gd name="T23" fmla="*/ 3 h 383"/>
                                    <a:gd name="T24" fmla="*/ 13 w 390"/>
                                    <a:gd name="T25" fmla="*/ 4 h 383"/>
                                    <a:gd name="T26" fmla="*/ 14 w 390"/>
                                    <a:gd name="T27" fmla="*/ 5 h 383"/>
                                    <a:gd name="T28" fmla="*/ 14 w 390"/>
                                    <a:gd name="T29" fmla="*/ 5 h 383"/>
                                    <a:gd name="T30" fmla="*/ 15 w 390"/>
                                    <a:gd name="T31" fmla="*/ 6 h 383"/>
                                    <a:gd name="T32" fmla="*/ 16 w 390"/>
                                    <a:gd name="T33" fmla="*/ 7 h 383"/>
                                    <a:gd name="T34" fmla="*/ 16 w 390"/>
                                    <a:gd name="T35" fmla="*/ 8 h 383"/>
                                    <a:gd name="T36" fmla="*/ 16 w 390"/>
                                    <a:gd name="T37" fmla="*/ 8 h 383"/>
                                    <a:gd name="T38" fmla="*/ 15 w 390"/>
                                    <a:gd name="T39" fmla="*/ 9 h 383"/>
                                    <a:gd name="T40" fmla="*/ 15 w 390"/>
                                    <a:gd name="T41" fmla="*/ 10 h 383"/>
                                    <a:gd name="T42" fmla="*/ 14 w 390"/>
                                    <a:gd name="T43" fmla="*/ 10 h 383"/>
                                    <a:gd name="T44" fmla="*/ 14 w 390"/>
                                    <a:gd name="T45" fmla="*/ 11 h 383"/>
                                    <a:gd name="T46" fmla="*/ 13 w 390"/>
                                    <a:gd name="T47" fmla="*/ 12 h 383"/>
                                    <a:gd name="T48" fmla="*/ 13 w 390"/>
                                    <a:gd name="T49" fmla="*/ 13 h 383"/>
                                    <a:gd name="T50" fmla="*/ 13 w 390"/>
                                    <a:gd name="T51" fmla="*/ 13 h 383"/>
                                    <a:gd name="T52" fmla="*/ 12 w 390"/>
                                    <a:gd name="T53" fmla="*/ 14 h 383"/>
                                    <a:gd name="T54" fmla="*/ 13 w 390"/>
                                    <a:gd name="T55" fmla="*/ 14 h 383"/>
                                    <a:gd name="T56" fmla="*/ 13 w 390"/>
                                    <a:gd name="T57" fmla="*/ 14 h 383"/>
                                    <a:gd name="T58" fmla="*/ 12 w 390"/>
                                    <a:gd name="T59" fmla="*/ 15 h 383"/>
                                    <a:gd name="T60" fmla="*/ 12 w 390"/>
                                    <a:gd name="T61" fmla="*/ 15 h 383"/>
                                    <a:gd name="T62" fmla="*/ 11 w 390"/>
                                    <a:gd name="T63" fmla="*/ 15 h 383"/>
                                    <a:gd name="T64" fmla="*/ 10 w 390"/>
                                    <a:gd name="T65" fmla="*/ 14 h 383"/>
                                    <a:gd name="T66" fmla="*/ 10 w 390"/>
                                    <a:gd name="T67" fmla="*/ 14 h 383"/>
                                    <a:gd name="T68" fmla="*/ 9 w 390"/>
                                    <a:gd name="T69" fmla="*/ 14 h 383"/>
                                    <a:gd name="T70" fmla="*/ 8 w 390"/>
                                    <a:gd name="T71" fmla="*/ 15 h 383"/>
                                    <a:gd name="T72" fmla="*/ 7 w 390"/>
                                    <a:gd name="T73" fmla="*/ 15 h 383"/>
                                    <a:gd name="T74" fmla="*/ 6 w 390"/>
                                    <a:gd name="T75" fmla="*/ 15 h 383"/>
                                    <a:gd name="T76" fmla="*/ 5 w 390"/>
                                    <a:gd name="T77" fmla="*/ 15 h 383"/>
                                    <a:gd name="T78" fmla="*/ 5 w 390"/>
                                    <a:gd name="T79" fmla="*/ 15 h 383"/>
                                    <a:gd name="T80" fmla="*/ 4 w 390"/>
                                    <a:gd name="T81" fmla="*/ 15 h 383"/>
                                    <a:gd name="T82" fmla="*/ 3 w 390"/>
                                    <a:gd name="T83" fmla="*/ 15 h 383"/>
                                    <a:gd name="T84" fmla="*/ 3 w 390"/>
                                    <a:gd name="T85" fmla="*/ 14 h 383"/>
                                    <a:gd name="T86" fmla="*/ 2 w 390"/>
                                    <a:gd name="T87" fmla="*/ 14 h 383"/>
                                    <a:gd name="T88" fmla="*/ 2 w 390"/>
                                    <a:gd name="T89" fmla="*/ 13 h 383"/>
                                    <a:gd name="T90" fmla="*/ 1 w 390"/>
                                    <a:gd name="T91" fmla="*/ 12 h 383"/>
                                    <a:gd name="T92" fmla="*/ 0 w 390"/>
                                    <a:gd name="T93" fmla="*/ 11 h 383"/>
                                    <a:gd name="T94" fmla="*/ 0 w 390"/>
                                    <a:gd name="T95" fmla="*/ 10 h 383"/>
                                    <a:gd name="T96" fmla="*/ 0 w 390"/>
                                    <a:gd name="T97" fmla="*/ 9 h 383"/>
                                    <a:gd name="T98" fmla="*/ 0 w 390"/>
                                    <a:gd name="T99" fmla="*/ 8 h 383"/>
                                    <a:gd name="T100" fmla="*/ 0 w 390"/>
                                    <a:gd name="T101" fmla="*/ 7 h 383"/>
                                    <a:gd name="T102" fmla="*/ 0 w 390"/>
                                    <a:gd name="T103" fmla="*/ 5 h 383"/>
                                    <a:gd name="T104" fmla="*/ 1 w 390"/>
                                    <a:gd name="T105" fmla="*/ 4 h 383"/>
                                    <a:gd name="T106" fmla="*/ 2 w 390"/>
                                    <a:gd name="T107" fmla="*/ 3 h 383"/>
                                    <a:gd name="T108" fmla="*/ 2 w 390"/>
                                    <a:gd name="T109" fmla="*/ 2 h 38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90"/>
                                    <a:gd name="T166" fmla="*/ 0 h 383"/>
                                    <a:gd name="T167" fmla="*/ 390 w 390"/>
                                    <a:gd name="T168" fmla="*/ 383 h 38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90" h="383">
                                      <a:moveTo>
                                        <a:pt x="57" y="53"/>
                                      </a:moveTo>
                                      <a:lnTo>
                                        <a:pt x="76" y="36"/>
                                      </a:lnTo>
                                      <a:lnTo>
                                        <a:pt x="95" y="22"/>
                                      </a:lnTo>
                                      <a:lnTo>
                                        <a:pt x="115" y="11"/>
                                      </a:lnTo>
                                      <a:lnTo>
                                        <a:pt x="140" y="3"/>
                                      </a:lnTo>
                                      <a:lnTo>
                                        <a:pt x="160" y="0"/>
                                      </a:lnTo>
                                      <a:lnTo>
                                        <a:pt x="186" y="0"/>
                                      </a:lnTo>
                                      <a:lnTo>
                                        <a:pt x="221" y="2"/>
                                      </a:lnTo>
                                      <a:lnTo>
                                        <a:pt x="256" y="11"/>
                                      </a:lnTo>
                                      <a:lnTo>
                                        <a:pt x="279" y="25"/>
                                      </a:lnTo>
                                      <a:lnTo>
                                        <a:pt x="293" y="47"/>
                                      </a:lnTo>
                                      <a:lnTo>
                                        <a:pt x="308" y="72"/>
                                      </a:lnTo>
                                      <a:lnTo>
                                        <a:pt x="324" y="97"/>
                                      </a:lnTo>
                                      <a:lnTo>
                                        <a:pt x="342" y="117"/>
                                      </a:lnTo>
                                      <a:lnTo>
                                        <a:pt x="359" y="135"/>
                                      </a:lnTo>
                                      <a:lnTo>
                                        <a:pt x="379" y="159"/>
                                      </a:lnTo>
                                      <a:lnTo>
                                        <a:pt x="390" y="183"/>
                                      </a:lnTo>
                                      <a:lnTo>
                                        <a:pt x="390" y="200"/>
                                      </a:lnTo>
                                      <a:lnTo>
                                        <a:pt x="390" y="211"/>
                                      </a:lnTo>
                                      <a:lnTo>
                                        <a:pt x="383" y="227"/>
                                      </a:lnTo>
                                      <a:lnTo>
                                        <a:pt x="373" y="243"/>
                                      </a:lnTo>
                                      <a:lnTo>
                                        <a:pt x="361" y="261"/>
                                      </a:lnTo>
                                      <a:lnTo>
                                        <a:pt x="344" y="282"/>
                                      </a:lnTo>
                                      <a:lnTo>
                                        <a:pt x="330" y="299"/>
                                      </a:lnTo>
                                      <a:lnTo>
                                        <a:pt x="318" y="317"/>
                                      </a:lnTo>
                                      <a:lnTo>
                                        <a:pt x="313" y="329"/>
                                      </a:lnTo>
                                      <a:lnTo>
                                        <a:pt x="312" y="336"/>
                                      </a:lnTo>
                                      <a:lnTo>
                                        <a:pt x="315" y="341"/>
                                      </a:lnTo>
                                      <a:lnTo>
                                        <a:pt x="321" y="345"/>
                                      </a:lnTo>
                                      <a:lnTo>
                                        <a:pt x="293" y="378"/>
                                      </a:lnTo>
                                      <a:lnTo>
                                        <a:pt x="290" y="372"/>
                                      </a:lnTo>
                                      <a:lnTo>
                                        <a:pt x="274" y="362"/>
                                      </a:lnTo>
                                      <a:lnTo>
                                        <a:pt x="257" y="358"/>
                                      </a:lnTo>
                                      <a:lnTo>
                                        <a:pt x="238" y="356"/>
                                      </a:lnTo>
                                      <a:lnTo>
                                        <a:pt x="221" y="360"/>
                                      </a:lnTo>
                                      <a:lnTo>
                                        <a:pt x="197" y="367"/>
                                      </a:lnTo>
                                      <a:lnTo>
                                        <a:pt x="170" y="376"/>
                                      </a:lnTo>
                                      <a:lnTo>
                                        <a:pt x="149" y="382"/>
                                      </a:lnTo>
                                      <a:lnTo>
                                        <a:pt x="133" y="383"/>
                                      </a:lnTo>
                                      <a:lnTo>
                                        <a:pt x="117" y="383"/>
                                      </a:lnTo>
                                      <a:lnTo>
                                        <a:pt x="101" y="378"/>
                                      </a:lnTo>
                                      <a:lnTo>
                                        <a:pt x="85" y="369"/>
                                      </a:lnTo>
                                      <a:lnTo>
                                        <a:pt x="74" y="357"/>
                                      </a:lnTo>
                                      <a:lnTo>
                                        <a:pt x="59" y="343"/>
                                      </a:lnTo>
                                      <a:lnTo>
                                        <a:pt x="42" y="321"/>
                                      </a:lnTo>
                                      <a:lnTo>
                                        <a:pt x="23" y="292"/>
                                      </a:lnTo>
                                      <a:lnTo>
                                        <a:pt x="10" y="265"/>
                                      </a:lnTo>
                                      <a:lnTo>
                                        <a:pt x="0" y="237"/>
                                      </a:lnTo>
                                      <a:lnTo>
                                        <a:pt x="0" y="218"/>
                                      </a:lnTo>
                                      <a:lnTo>
                                        <a:pt x="1" y="200"/>
                                      </a:lnTo>
                                      <a:lnTo>
                                        <a:pt x="6" y="164"/>
                                      </a:lnTo>
                                      <a:lnTo>
                                        <a:pt x="12" y="124"/>
                                      </a:lnTo>
                                      <a:lnTo>
                                        <a:pt x="25" y="94"/>
                                      </a:lnTo>
                                      <a:lnTo>
                                        <a:pt x="41" y="71"/>
                                      </a:lnTo>
                                      <a:lnTo>
                                        <a:pt x="57" y="53"/>
                                      </a:lnTo>
                                      <a:close/>
                                    </a:path>
                                  </a:pathLst>
                                </a:custGeom>
                                <a:solidFill>
                                  <a:srgbClr val="E00000"/>
                                </a:solidFill>
                                <a:ln w="9525">
                                  <a:noFill/>
                                  <a:round/>
                                  <a:headEnd/>
                                  <a:tailEnd/>
                                </a:ln>
                              </p:spPr>
                              <p:txBody>
                                <a:bodyPr/>
                                <a:lstStyle/>
                                <a:p>
                                  <a:endParaRPr lang="cs-CZ"/>
                                </a:p>
                              </p:txBody>
                            </p:sp>
                            <p:sp>
                              <p:nvSpPr>
                                <p:cNvPr id="115912" name="Freeform 117"/>
                                <p:cNvSpPr>
                                  <a:spLocks/>
                                </p:cNvSpPr>
                                <p:nvPr/>
                              </p:nvSpPr>
                              <p:spPr bwMode="auto">
                                <a:xfrm>
                                  <a:off x="2074" y="1758"/>
                                  <a:ext cx="71" cy="71"/>
                                </a:xfrm>
                                <a:custGeom>
                                  <a:avLst/>
                                  <a:gdLst>
                                    <a:gd name="T0" fmla="*/ 2 w 357"/>
                                    <a:gd name="T1" fmla="*/ 2 h 351"/>
                                    <a:gd name="T2" fmla="*/ 3 w 357"/>
                                    <a:gd name="T3" fmla="*/ 1 h 351"/>
                                    <a:gd name="T4" fmla="*/ 3 w 357"/>
                                    <a:gd name="T5" fmla="*/ 1 h 351"/>
                                    <a:gd name="T6" fmla="*/ 4 w 357"/>
                                    <a:gd name="T7" fmla="*/ 0 h 351"/>
                                    <a:gd name="T8" fmla="*/ 5 w 357"/>
                                    <a:gd name="T9" fmla="*/ 0 h 351"/>
                                    <a:gd name="T10" fmla="*/ 6 w 357"/>
                                    <a:gd name="T11" fmla="*/ 0 h 351"/>
                                    <a:gd name="T12" fmla="*/ 7 w 357"/>
                                    <a:gd name="T13" fmla="*/ 0 h 351"/>
                                    <a:gd name="T14" fmla="*/ 8 w 357"/>
                                    <a:gd name="T15" fmla="*/ 0 h 351"/>
                                    <a:gd name="T16" fmla="*/ 9 w 357"/>
                                    <a:gd name="T17" fmla="*/ 0 h 351"/>
                                    <a:gd name="T18" fmla="*/ 10 w 357"/>
                                    <a:gd name="T19" fmla="*/ 1 h 351"/>
                                    <a:gd name="T20" fmla="*/ 11 w 357"/>
                                    <a:gd name="T21" fmla="*/ 2 h 351"/>
                                    <a:gd name="T22" fmla="*/ 11 w 357"/>
                                    <a:gd name="T23" fmla="*/ 3 h 351"/>
                                    <a:gd name="T24" fmla="*/ 12 w 357"/>
                                    <a:gd name="T25" fmla="*/ 4 h 351"/>
                                    <a:gd name="T26" fmla="*/ 12 w 357"/>
                                    <a:gd name="T27" fmla="*/ 4 h 351"/>
                                    <a:gd name="T28" fmla="*/ 13 w 357"/>
                                    <a:gd name="T29" fmla="*/ 5 h 351"/>
                                    <a:gd name="T30" fmla="*/ 14 w 357"/>
                                    <a:gd name="T31" fmla="*/ 6 h 351"/>
                                    <a:gd name="T32" fmla="*/ 14 w 357"/>
                                    <a:gd name="T33" fmla="*/ 7 h 351"/>
                                    <a:gd name="T34" fmla="*/ 14 w 357"/>
                                    <a:gd name="T35" fmla="*/ 7 h 351"/>
                                    <a:gd name="T36" fmla="*/ 14 w 357"/>
                                    <a:gd name="T37" fmla="*/ 8 h 351"/>
                                    <a:gd name="T38" fmla="*/ 14 w 357"/>
                                    <a:gd name="T39" fmla="*/ 8 h 351"/>
                                    <a:gd name="T40" fmla="*/ 14 w 357"/>
                                    <a:gd name="T41" fmla="*/ 9 h 351"/>
                                    <a:gd name="T42" fmla="*/ 13 w 357"/>
                                    <a:gd name="T43" fmla="*/ 10 h 351"/>
                                    <a:gd name="T44" fmla="*/ 13 w 357"/>
                                    <a:gd name="T45" fmla="*/ 11 h 351"/>
                                    <a:gd name="T46" fmla="*/ 12 w 357"/>
                                    <a:gd name="T47" fmla="*/ 11 h 351"/>
                                    <a:gd name="T48" fmla="*/ 12 w 357"/>
                                    <a:gd name="T49" fmla="*/ 12 h 351"/>
                                    <a:gd name="T50" fmla="*/ 11 w 357"/>
                                    <a:gd name="T51" fmla="*/ 12 h 351"/>
                                    <a:gd name="T52" fmla="*/ 11 w 357"/>
                                    <a:gd name="T53" fmla="*/ 13 h 351"/>
                                    <a:gd name="T54" fmla="*/ 11 w 357"/>
                                    <a:gd name="T55" fmla="*/ 13 h 351"/>
                                    <a:gd name="T56" fmla="*/ 12 w 357"/>
                                    <a:gd name="T57" fmla="*/ 13 h 351"/>
                                    <a:gd name="T58" fmla="*/ 11 w 357"/>
                                    <a:gd name="T59" fmla="*/ 14 h 351"/>
                                    <a:gd name="T60" fmla="*/ 11 w 357"/>
                                    <a:gd name="T61" fmla="*/ 14 h 351"/>
                                    <a:gd name="T62" fmla="*/ 10 w 357"/>
                                    <a:gd name="T63" fmla="*/ 14 h 351"/>
                                    <a:gd name="T64" fmla="*/ 9 w 357"/>
                                    <a:gd name="T65" fmla="*/ 14 h 351"/>
                                    <a:gd name="T66" fmla="*/ 9 w 357"/>
                                    <a:gd name="T67" fmla="*/ 13 h 351"/>
                                    <a:gd name="T68" fmla="*/ 8 w 357"/>
                                    <a:gd name="T69" fmla="*/ 14 h 351"/>
                                    <a:gd name="T70" fmla="*/ 7 w 357"/>
                                    <a:gd name="T71" fmla="*/ 14 h 351"/>
                                    <a:gd name="T72" fmla="*/ 6 w 357"/>
                                    <a:gd name="T73" fmla="*/ 14 h 351"/>
                                    <a:gd name="T74" fmla="*/ 5 w 357"/>
                                    <a:gd name="T75" fmla="*/ 14 h 351"/>
                                    <a:gd name="T76" fmla="*/ 5 w 357"/>
                                    <a:gd name="T77" fmla="*/ 14 h 351"/>
                                    <a:gd name="T78" fmla="*/ 4 w 357"/>
                                    <a:gd name="T79" fmla="*/ 14 h 351"/>
                                    <a:gd name="T80" fmla="*/ 4 w 357"/>
                                    <a:gd name="T81" fmla="*/ 14 h 351"/>
                                    <a:gd name="T82" fmla="*/ 3 w 357"/>
                                    <a:gd name="T83" fmla="*/ 14 h 351"/>
                                    <a:gd name="T84" fmla="*/ 3 w 357"/>
                                    <a:gd name="T85" fmla="*/ 13 h 351"/>
                                    <a:gd name="T86" fmla="*/ 2 w 357"/>
                                    <a:gd name="T87" fmla="*/ 13 h 351"/>
                                    <a:gd name="T88" fmla="*/ 2 w 357"/>
                                    <a:gd name="T89" fmla="*/ 12 h 351"/>
                                    <a:gd name="T90" fmla="*/ 1 w 357"/>
                                    <a:gd name="T91" fmla="*/ 11 h 351"/>
                                    <a:gd name="T92" fmla="*/ 0 w 357"/>
                                    <a:gd name="T93" fmla="*/ 10 h 351"/>
                                    <a:gd name="T94" fmla="*/ 0 w 357"/>
                                    <a:gd name="T95" fmla="*/ 9 h 351"/>
                                    <a:gd name="T96" fmla="*/ 0 w 357"/>
                                    <a:gd name="T97" fmla="*/ 8 h 351"/>
                                    <a:gd name="T98" fmla="*/ 0 w 357"/>
                                    <a:gd name="T99" fmla="*/ 7 h 351"/>
                                    <a:gd name="T100" fmla="*/ 0 w 357"/>
                                    <a:gd name="T101" fmla="*/ 6 h 351"/>
                                    <a:gd name="T102" fmla="*/ 0 w 357"/>
                                    <a:gd name="T103" fmla="*/ 5 h 351"/>
                                    <a:gd name="T104" fmla="*/ 1 w 357"/>
                                    <a:gd name="T105" fmla="*/ 3 h 351"/>
                                    <a:gd name="T106" fmla="*/ 1 w 357"/>
                                    <a:gd name="T107" fmla="*/ 3 h 351"/>
                                    <a:gd name="T108" fmla="*/ 2 w 357"/>
                                    <a:gd name="T109" fmla="*/ 2 h 35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7"/>
                                    <a:gd name="T166" fmla="*/ 0 h 351"/>
                                    <a:gd name="T167" fmla="*/ 357 w 357"/>
                                    <a:gd name="T168" fmla="*/ 351 h 35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7" h="351">
                                      <a:moveTo>
                                        <a:pt x="53" y="47"/>
                                      </a:moveTo>
                                      <a:lnTo>
                                        <a:pt x="70" y="33"/>
                                      </a:lnTo>
                                      <a:lnTo>
                                        <a:pt x="87" y="20"/>
                                      </a:lnTo>
                                      <a:lnTo>
                                        <a:pt x="106" y="10"/>
                                      </a:lnTo>
                                      <a:lnTo>
                                        <a:pt x="128" y="2"/>
                                      </a:lnTo>
                                      <a:lnTo>
                                        <a:pt x="148" y="0"/>
                                      </a:lnTo>
                                      <a:lnTo>
                                        <a:pt x="171" y="0"/>
                                      </a:lnTo>
                                      <a:lnTo>
                                        <a:pt x="203" y="1"/>
                                      </a:lnTo>
                                      <a:lnTo>
                                        <a:pt x="235" y="10"/>
                                      </a:lnTo>
                                      <a:lnTo>
                                        <a:pt x="256" y="23"/>
                                      </a:lnTo>
                                      <a:lnTo>
                                        <a:pt x="269" y="42"/>
                                      </a:lnTo>
                                      <a:lnTo>
                                        <a:pt x="283" y="66"/>
                                      </a:lnTo>
                                      <a:lnTo>
                                        <a:pt x="298" y="89"/>
                                      </a:lnTo>
                                      <a:lnTo>
                                        <a:pt x="313" y="107"/>
                                      </a:lnTo>
                                      <a:lnTo>
                                        <a:pt x="330" y="123"/>
                                      </a:lnTo>
                                      <a:lnTo>
                                        <a:pt x="348" y="146"/>
                                      </a:lnTo>
                                      <a:lnTo>
                                        <a:pt x="357" y="167"/>
                                      </a:lnTo>
                                      <a:lnTo>
                                        <a:pt x="357" y="184"/>
                                      </a:lnTo>
                                      <a:lnTo>
                                        <a:pt x="357" y="193"/>
                                      </a:lnTo>
                                      <a:lnTo>
                                        <a:pt x="352" y="209"/>
                                      </a:lnTo>
                                      <a:lnTo>
                                        <a:pt x="343" y="224"/>
                                      </a:lnTo>
                                      <a:lnTo>
                                        <a:pt x="332" y="238"/>
                                      </a:lnTo>
                                      <a:lnTo>
                                        <a:pt x="315" y="259"/>
                                      </a:lnTo>
                                      <a:lnTo>
                                        <a:pt x="303" y="274"/>
                                      </a:lnTo>
                                      <a:lnTo>
                                        <a:pt x="292" y="292"/>
                                      </a:lnTo>
                                      <a:lnTo>
                                        <a:pt x="288" y="302"/>
                                      </a:lnTo>
                                      <a:lnTo>
                                        <a:pt x="287" y="308"/>
                                      </a:lnTo>
                                      <a:lnTo>
                                        <a:pt x="289" y="313"/>
                                      </a:lnTo>
                                      <a:lnTo>
                                        <a:pt x="295" y="316"/>
                                      </a:lnTo>
                                      <a:lnTo>
                                        <a:pt x="269" y="347"/>
                                      </a:lnTo>
                                      <a:lnTo>
                                        <a:pt x="266" y="341"/>
                                      </a:lnTo>
                                      <a:lnTo>
                                        <a:pt x="252" y="333"/>
                                      </a:lnTo>
                                      <a:lnTo>
                                        <a:pt x="236" y="329"/>
                                      </a:lnTo>
                                      <a:lnTo>
                                        <a:pt x="219" y="327"/>
                                      </a:lnTo>
                                      <a:lnTo>
                                        <a:pt x="203" y="331"/>
                                      </a:lnTo>
                                      <a:lnTo>
                                        <a:pt x="181" y="337"/>
                                      </a:lnTo>
                                      <a:lnTo>
                                        <a:pt x="156" y="345"/>
                                      </a:lnTo>
                                      <a:lnTo>
                                        <a:pt x="136" y="351"/>
                                      </a:lnTo>
                                      <a:lnTo>
                                        <a:pt x="122" y="351"/>
                                      </a:lnTo>
                                      <a:lnTo>
                                        <a:pt x="107" y="351"/>
                                      </a:lnTo>
                                      <a:lnTo>
                                        <a:pt x="93" y="347"/>
                                      </a:lnTo>
                                      <a:lnTo>
                                        <a:pt x="78" y="339"/>
                                      </a:lnTo>
                                      <a:lnTo>
                                        <a:pt x="68" y="327"/>
                                      </a:lnTo>
                                      <a:lnTo>
                                        <a:pt x="55" y="315"/>
                                      </a:lnTo>
                                      <a:lnTo>
                                        <a:pt x="38" y="295"/>
                                      </a:lnTo>
                                      <a:lnTo>
                                        <a:pt x="22" y="268"/>
                                      </a:lnTo>
                                      <a:lnTo>
                                        <a:pt x="10" y="242"/>
                                      </a:lnTo>
                                      <a:lnTo>
                                        <a:pt x="0" y="218"/>
                                      </a:lnTo>
                                      <a:lnTo>
                                        <a:pt x="0" y="200"/>
                                      </a:lnTo>
                                      <a:lnTo>
                                        <a:pt x="0" y="184"/>
                                      </a:lnTo>
                                      <a:lnTo>
                                        <a:pt x="6" y="151"/>
                                      </a:lnTo>
                                      <a:lnTo>
                                        <a:pt x="12" y="114"/>
                                      </a:lnTo>
                                      <a:lnTo>
                                        <a:pt x="23" y="85"/>
                                      </a:lnTo>
                                      <a:lnTo>
                                        <a:pt x="37" y="65"/>
                                      </a:lnTo>
                                      <a:lnTo>
                                        <a:pt x="53" y="47"/>
                                      </a:lnTo>
                                      <a:close/>
                                    </a:path>
                                  </a:pathLst>
                                </a:custGeom>
                                <a:solidFill>
                                  <a:srgbClr val="C00000"/>
                                </a:solidFill>
                                <a:ln w="9525">
                                  <a:noFill/>
                                  <a:round/>
                                  <a:headEnd/>
                                  <a:tailEnd/>
                                </a:ln>
                              </p:spPr>
                              <p:txBody>
                                <a:bodyPr/>
                                <a:lstStyle/>
                                <a:p>
                                  <a:endParaRPr lang="cs-CZ"/>
                                </a:p>
                              </p:txBody>
                            </p:sp>
                          </p:grpSp>
                        </p:grpSp>
                        <p:grpSp>
                          <p:nvGrpSpPr>
                            <p:cNvPr id="115836" name="Group 118"/>
                            <p:cNvGrpSpPr>
                              <a:grpSpLocks/>
                            </p:cNvGrpSpPr>
                            <p:nvPr/>
                          </p:nvGrpSpPr>
                          <p:grpSpPr bwMode="auto">
                            <a:xfrm>
                              <a:off x="2052" y="1742"/>
                              <a:ext cx="36" cy="95"/>
                              <a:chOff x="2052" y="1742"/>
                              <a:chExt cx="36" cy="95"/>
                            </a:xfrm>
                          </p:grpSpPr>
                          <p:grpSp>
                            <p:nvGrpSpPr>
                              <p:cNvPr id="115837" name="Group 119"/>
                              <p:cNvGrpSpPr>
                                <a:grpSpLocks/>
                              </p:cNvGrpSpPr>
                              <p:nvPr/>
                            </p:nvGrpSpPr>
                            <p:grpSpPr bwMode="auto">
                              <a:xfrm>
                                <a:off x="2060" y="1742"/>
                                <a:ext cx="20" cy="23"/>
                                <a:chOff x="2060" y="1742"/>
                                <a:chExt cx="20" cy="23"/>
                              </a:xfrm>
                            </p:grpSpPr>
                            <p:sp>
                              <p:nvSpPr>
                                <p:cNvPr id="115905" name="Freeform 120"/>
                                <p:cNvSpPr>
                                  <a:spLocks/>
                                </p:cNvSpPr>
                                <p:nvPr/>
                              </p:nvSpPr>
                              <p:spPr bwMode="auto">
                                <a:xfrm>
                                  <a:off x="2060" y="1742"/>
                                  <a:ext cx="20" cy="23"/>
                                </a:xfrm>
                                <a:custGeom>
                                  <a:avLst/>
                                  <a:gdLst>
                                    <a:gd name="T0" fmla="*/ 1 w 101"/>
                                    <a:gd name="T1" fmla="*/ 1 h 112"/>
                                    <a:gd name="T2" fmla="*/ 1 w 101"/>
                                    <a:gd name="T3" fmla="*/ 1 h 112"/>
                                    <a:gd name="T4" fmla="*/ 1 w 101"/>
                                    <a:gd name="T5" fmla="*/ 1 h 112"/>
                                    <a:gd name="T6" fmla="*/ 2 w 101"/>
                                    <a:gd name="T7" fmla="*/ 0 h 112"/>
                                    <a:gd name="T8" fmla="*/ 3 w 101"/>
                                    <a:gd name="T9" fmla="*/ 0 h 112"/>
                                    <a:gd name="T10" fmla="*/ 3 w 101"/>
                                    <a:gd name="T11" fmla="*/ 0 h 112"/>
                                    <a:gd name="T12" fmla="*/ 3 w 101"/>
                                    <a:gd name="T13" fmla="*/ 0 h 112"/>
                                    <a:gd name="T14" fmla="*/ 4 w 101"/>
                                    <a:gd name="T15" fmla="*/ 0 h 112"/>
                                    <a:gd name="T16" fmla="*/ 4 w 101"/>
                                    <a:gd name="T17" fmla="*/ 1 h 112"/>
                                    <a:gd name="T18" fmla="*/ 4 w 101"/>
                                    <a:gd name="T19" fmla="*/ 1 h 112"/>
                                    <a:gd name="T20" fmla="*/ 4 w 101"/>
                                    <a:gd name="T21" fmla="*/ 2 h 112"/>
                                    <a:gd name="T22" fmla="*/ 4 w 101"/>
                                    <a:gd name="T23" fmla="*/ 3 h 112"/>
                                    <a:gd name="T24" fmla="*/ 3 w 101"/>
                                    <a:gd name="T25" fmla="*/ 3 h 112"/>
                                    <a:gd name="T26" fmla="*/ 3 w 101"/>
                                    <a:gd name="T27" fmla="*/ 4 h 112"/>
                                    <a:gd name="T28" fmla="*/ 2 w 101"/>
                                    <a:gd name="T29" fmla="*/ 4 h 112"/>
                                    <a:gd name="T30" fmla="*/ 2 w 101"/>
                                    <a:gd name="T31" fmla="*/ 5 h 112"/>
                                    <a:gd name="T32" fmla="*/ 1 w 101"/>
                                    <a:gd name="T33" fmla="*/ 5 h 112"/>
                                    <a:gd name="T34" fmla="*/ 1 w 101"/>
                                    <a:gd name="T35" fmla="*/ 5 h 112"/>
                                    <a:gd name="T36" fmla="*/ 1 w 101"/>
                                    <a:gd name="T37" fmla="*/ 5 h 112"/>
                                    <a:gd name="T38" fmla="*/ 0 w 101"/>
                                    <a:gd name="T39" fmla="*/ 4 h 112"/>
                                    <a:gd name="T40" fmla="*/ 0 w 101"/>
                                    <a:gd name="T41" fmla="*/ 4 h 112"/>
                                    <a:gd name="T42" fmla="*/ 0 w 101"/>
                                    <a:gd name="T43" fmla="*/ 3 h 112"/>
                                    <a:gd name="T44" fmla="*/ 0 w 101"/>
                                    <a:gd name="T45" fmla="*/ 3 h 112"/>
                                    <a:gd name="T46" fmla="*/ 0 w 101"/>
                                    <a:gd name="T47" fmla="*/ 2 h 112"/>
                                    <a:gd name="T48" fmla="*/ 1 w 101"/>
                                    <a:gd name="T49" fmla="*/ 1 h 1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1"/>
                                    <a:gd name="T76" fmla="*/ 0 h 112"/>
                                    <a:gd name="T77" fmla="*/ 101 w 101"/>
                                    <a:gd name="T78" fmla="*/ 112 h 11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1" h="112">
                                      <a:moveTo>
                                        <a:pt x="16" y="35"/>
                                      </a:moveTo>
                                      <a:lnTo>
                                        <a:pt x="26" y="24"/>
                                      </a:lnTo>
                                      <a:lnTo>
                                        <a:pt x="37" y="16"/>
                                      </a:lnTo>
                                      <a:lnTo>
                                        <a:pt x="49" y="9"/>
                                      </a:lnTo>
                                      <a:lnTo>
                                        <a:pt x="64" y="2"/>
                                      </a:lnTo>
                                      <a:lnTo>
                                        <a:pt x="76" y="0"/>
                                      </a:lnTo>
                                      <a:lnTo>
                                        <a:pt x="86" y="3"/>
                                      </a:lnTo>
                                      <a:lnTo>
                                        <a:pt x="95" y="11"/>
                                      </a:lnTo>
                                      <a:lnTo>
                                        <a:pt x="99" y="22"/>
                                      </a:lnTo>
                                      <a:lnTo>
                                        <a:pt x="101" y="33"/>
                                      </a:lnTo>
                                      <a:lnTo>
                                        <a:pt x="98" y="49"/>
                                      </a:lnTo>
                                      <a:lnTo>
                                        <a:pt x="92" y="63"/>
                                      </a:lnTo>
                                      <a:lnTo>
                                        <a:pt x="84" y="75"/>
                                      </a:lnTo>
                                      <a:lnTo>
                                        <a:pt x="75" y="86"/>
                                      </a:lnTo>
                                      <a:lnTo>
                                        <a:pt x="63" y="97"/>
                                      </a:lnTo>
                                      <a:lnTo>
                                        <a:pt x="50" y="106"/>
                                      </a:lnTo>
                                      <a:lnTo>
                                        <a:pt x="37" y="111"/>
                                      </a:lnTo>
                                      <a:lnTo>
                                        <a:pt x="24" y="112"/>
                                      </a:lnTo>
                                      <a:lnTo>
                                        <a:pt x="13" y="108"/>
                                      </a:lnTo>
                                      <a:lnTo>
                                        <a:pt x="6" y="99"/>
                                      </a:lnTo>
                                      <a:lnTo>
                                        <a:pt x="1" y="89"/>
                                      </a:lnTo>
                                      <a:lnTo>
                                        <a:pt x="0" y="75"/>
                                      </a:lnTo>
                                      <a:lnTo>
                                        <a:pt x="3" y="61"/>
                                      </a:lnTo>
                                      <a:lnTo>
                                        <a:pt x="7" y="50"/>
                                      </a:lnTo>
                                      <a:lnTo>
                                        <a:pt x="16" y="35"/>
                                      </a:lnTo>
                                      <a:close/>
                                    </a:path>
                                  </a:pathLst>
                                </a:custGeom>
                                <a:solidFill>
                                  <a:srgbClr val="8080FF"/>
                                </a:solidFill>
                                <a:ln w="9525">
                                  <a:noFill/>
                                  <a:round/>
                                  <a:headEnd/>
                                  <a:tailEnd/>
                                </a:ln>
                              </p:spPr>
                              <p:txBody>
                                <a:bodyPr/>
                                <a:lstStyle/>
                                <a:p>
                                  <a:endParaRPr lang="cs-CZ"/>
                                </a:p>
                              </p:txBody>
                            </p:sp>
                            <p:sp>
                              <p:nvSpPr>
                                <p:cNvPr id="115906" name="Freeform 121"/>
                                <p:cNvSpPr>
                                  <a:spLocks/>
                                </p:cNvSpPr>
                                <p:nvPr/>
                              </p:nvSpPr>
                              <p:spPr bwMode="auto">
                                <a:xfrm>
                                  <a:off x="2065" y="1747"/>
                                  <a:ext cx="10" cy="12"/>
                                </a:xfrm>
                                <a:custGeom>
                                  <a:avLst/>
                                  <a:gdLst>
                                    <a:gd name="T0" fmla="*/ 0 w 54"/>
                                    <a:gd name="T1" fmla="*/ 1 h 61"/>
                                    <a:gd name="T2" fmla="*/ 1 w 54"/>
                                    <a:gd name="T3" fmla="*/ 1 h 61"/>
                                    <a:gd name="T4" fmla="*/ 1 w 54"/>
                                    <a:gd name="T5" fmla="*/ 0 h 61"/>
                                    <a:gd name="T6" fmla="*/ 1 w 54"/>
                                    <a:gd name="T7" fmla="*/ 0 h 61"/>
                                    <a:gd name="T8" fmla="*/ 1 w 54"/>
                                    <a:gd name="T9" fmla="*/ 0 h 61"/>
                                    <a:gd name="T10" fmla="*/ 1 w 54"/>
                                    <a:gd name="T11" fmla="*/ 0 h 61"/>
                                    <a:gd name="T12" fmla="*/ 1 w 54"/>
                                    <a:gd name="T13" fmla="*/ 0 h 61"/>
                                    <a:gd name="T14" fmla="*/ 2 w 54"/>
                                    <a:gd name="T15" fmla="*/ 0 h 61"/>
                                    <a:gd name="T16" fmla="*/ 2 w 54"/>
                                    <a:gd name="T17" fmla="*/ 0 h 61"/>
                                    <a:gd name="T18" fmla="*/ 2 w 54"/>
                                    <a:gd name="T19" fmla="*/ 1 h 61"/>
                                    <a:gd name="T20" fmla="*/ 2 w 54"/>
                                    <a:gd name="T21" fmla="*/ 1 h 61"/>
                                    <a:gd name="T22" fmla="*/ 2 w 54"/>
                                    <a:gd name="T23" fmla="*/ 1 h 61"/>
                                    <a:gd name="T24" fmla="*/ 1 w 54"/>
                                    <a:gd name="T25" fmla="*/ 2 h 61"/>
                                    <a:gd name="T26" fmla="*/ 1 w 54"/>
                                    <a:gd name="T27" fmla="*/ 2 h 61"/>
                                    <a:gd name="T28" fmla="*/ 1 w 54"/>
                                    <a:gd name="T29" fmla="*/ 2 h 61"/>
                                    <a:gd name="T30" fmla="*/ 1 w 54"/>
                                    <a:gd name="T31" fmla="*/ 2 h 61"/>
                                    <a:gd name="T32" fmla="*/ 1 w 54"/>
                                    <a:gd name="T33" fmla="*/ 2 h 61"/>
                                    <a:gd name="T34" fmla="*/ 1 w 54"/>
                                    <a:gd name="T35" fmla="*/ 2 h 61"/>
                                    <a:gd name="T36" fmla="*/ 0 w 54"/>
                                    <a:gd name="T37" fmla="*/ 2 h 61"/>
                                    <a:gd name="T38" fmla="*/ 0 w 54"/>
                                    <a:gd name="T39" fmla="*/ 2 h 61"/>
                                    <a:gd name="T40" fmla="*/ 0 w 54"/>
                                    <a:gd name="T41" fmla="*/ 2 h 61"/>
                                    <a:gd name="T42" fmla="*/ 0 w 54"/>
                                    <a:gd name="T43" fmla="*/ 2 h 61"/>
                                    <a:gd name="T44" fmla="*/ 0 w 54"/>
                                    <a:gd name="T45" fmla="*/ 1 h 61"/>
                                    <a:gd name="T46" fmla="*/ 0 w 54"/>
                                    <a:gd name="T47" fmla="*/ 1 h 61"/>
                                    <a:gd name="T48" fmla="*/ 0 w 54"/>
                                    <a:gd name="T49" fmla="*/ 1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
                                    <a:gd name="T76" fmla="*/ 0 h 61"/>
                                    <a:gd name="T77" fmla="*/ 54 w 54"/>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 h="61">
                                      <a:moveTo>
                                        <a:pt x="9" y="18"/>
                                      </a:moveTo>
                                      <a:lnTo>
                                        <a:pt x="14" y="13"/>
                                      </a:lnTo>
                                      <a:lnTo>
                                        <a:pt x="20" y="7"/>
                                      </a:lnTo>
                                      <a:lnTo>
                                        <a:pt x="26" y="4"/>
                                      </a:lnTo>
                                      <a:lnTo>
                                        <a:pt x="34" y="1"/>
                                      </a:lnTo>
                                      <a:lnTo>
                                        <a:pt x="40" y="0"/>
                                      </a:lnTo>
                                      <a:lnTo>
                                        <a:pt x="45" y="1"/>
                                      </a:lnTo>
                                      <a:lnTo>
                                        <a:pt x="51" y="5"/>
                                      </a:lnTo>
                                      <a:lnTo>
                                        <a:pt x="53" y="11"/>
                                      </a:lnTo>
                                      <a:lnTo>
                                        <a:pt x="54" y="17"/>
                                      </a:lnTo>
                                      <a:lnTo>
                                        <a:pt x="53" y="27"/>
                                      </a:lnTo>
                                      <a:lnTo>
                                        <a:pt x="50" y="35"/>
                                      </a:lnTo>
                                      <a:lnTo>
                                        <a:pt x="45" y="41"/>
                                      </a:lnTo>
                                      <a:lnTo>
                                        <a:pt x="40" y="47"/>
                                      </a:lnTo>
                                      <a:lnTo>
                                        <a:pt x="34" y="54"/>
                                      </a:lnTo>
                                      <a:lnTo>
                                        <a:pt x="27" y="58"/>
                                      </a:lnTo>
                                      <a:lnTo>
                                        <a:pt x="20" y="61"/>
                                      </a:lnTo>
                                      <a:lnTo>
                                        <a:pt x="14" y="61"/>
                                      </a:lnTo>
                                      <a:lnTo>
                                        <a:pt x="8" y="59"/>
                                      </a:lnTo>
                                      <a:lnTo>
                                        <a:pt x="3" y="54"/>
                                      </a:lnTo>
                                      <a:lnTo>
                                        <a:pt x="0" y="48"/>
                                      </a:lnTo>
                                      <a:lnTo>
                                        <a:pt x="0" y="41"/>
                                      </a:lnTo>
                                      <a:lnTo>
                                        <a:pt x="1" y="34"/>
                                      </a:lnTo>
                                      <a:lnTo>
                                        <a:pt x="3" y="27"/>
                                      </a:lnTo>
                                      <a:lnTo>
                                        <a:pt x="9" y="18"/>
                                      </a:lnTo>
                                      <a:close/>
                                    </a:path>
                                  </a:pathLst>
                                </a:custGeom>
                                <a:solidFill>
                                  <a:srgbClr val="600060"/>
                                </a:solidFill>
                                <a:ln w="9525">
                                  <a:noFill/>
                                  <a:round/>
                                  <a:headEnd/>
                                  <a:tailEnd/>
                                </a:ln>
                              </p:spPr>
                              <p:txBody>
                                <a:bodyPr/>
                                <a:lstStyle/>
                                <a:p>
                                  <a:endParaRPr lang="cs-CZ"/>
                                </a:p>
                              </p:txBody>
                            </p:sp>
                          </p:grpSp>
                          <p:sp>
                            <p:nvSpPr>
                              <p:cNvPr id="115903" name="Freeform 122"/>
                              <p:cNvSpPr>
                                <a:spLocks/>
                              </p:cNvSpPr>
                              <p:nvPr/>
                            </p:nvSpPr>
                            <p:spPr bwMode="auto">
                              <a:xfrm>
                                <a:off x="2052" y="1788"/>
                                <a:ext cx="21" cy="22"/>
                              </a:xfrm>
                              <a:custGeom>
                                <a:avLst/>
                                <a:gdLst>
                                  <a:gd name="T0" fmla="*/ 4 w 101"/>
                                  <a:gd name="T1" fmla="*/ 1 h 111"/>
                                  <a:gd name="T2" fmla="*/ 3 w 101"/>
                                  <a:gd name="T3" fmla="*/ 1 h 111"/>
                                  <a:gd name="T4" fmla="*/ 3 w 101"/>
                                  <a:gd name="T5" fmla="*/ 1 h 111"/>
                                  <a:gd name="T6" fmla="*/ 2 w 101"/>
                                  <a:gd name="T7" fmla="*/ 0 h 111"/>
                                  <a:gd name="T8" fmla="*/ 2 w 101"/>
                                  <a:gd name="T9" fmla="*/ 0 h 111"/>
                                  <a:gd name="T10" fmla="*/ 1 w 101"/>
                                  <a:gd name="T11" fmla="*/ 0 h 111"/>
                                  <a:gd name="T12" fmla="*/ 1 w 101"/>
                                  <a:gd name="T13" fmla="*/ 0 h 111"/>
                                  <a:gd name="T14" fmla="*/ 0 w 101"/>
                                  <a:gd name="T15" fmla="*/ 0 h 111"/>
                                  <a:gd name="T16" fmla="*/ 0 w 101"/>
                                  <a:gd name="T17" fmla="*/ 1 h 111"/>
                                  <a:gd name="T18" fmla="*/ 0 w 101"/>
                                  <a:gd name="T19" fmla="*/ 1 h 111"/>
                                  <a:gd name="T20" fmla="*/ 0 w 101"/>
                                  <a:gd name="T21" fmla="*/ 2 h 111"/>
                                  <a:gd name="T22" fmla="*/ 0 w 101"/>
                                  <a:gd name="T23" fmla="*/ 2 h 111"/>
                                  <a:gd name="T24" fmla="*/ 1 w 101"/>
                                  <a:gd name="T25" fmla="*/ 3 h 111"/>
                                  <a:gd name="T26" fmla="*/ 1 w 101"/>
                                  <a:gd name="T27" fmla="*/ 3 h 111"/>
                                  <a:gd name="T28" fmla="*/ 2 w 101"/>
                                  <a:gd name="T29" fmla="*/ 4 h 111"/>
                                  <a:gd name="T30" fmla="*/ 2 w 101"/>
                                  <a:gd name="T31" fmla="*/ 4 h 111"/>
                                  <a:gd name="T32" fmla="*/ 3 w 101"/>
                                  <a:gd name="T33" fmla="*/ 4 h 111"/>
                                  <a:gd name="T34" fmla="*/ 3 w 101"/>
                                  <a:gd name="T35" fmla="*/ 4 h 111"/>
                                  <a:gd name="T36" fmla="*/ 4 w 101"/>
                                  <a:gd name="T37" fmla="*/ 4 h 111"/>
                                  <a:gd name="T38" fmla="*/ 4 w 101"/>
                                  <a:gd name="T39" fmla="*/ 4 h 111"/>
                                  <a:gd name="T40" fmla="*/ 4 w 101"/>
                                  <a:gd name="T41" fmla="*/ 3 h 111"/>
                                  <a:gd name="T42" fmla="*/ 4 w 101"/>
                                  <a:gd name="T43" fmla="*/ 3 h 111"/>
                                  <a:gd name="T44" fmla="*/ 4 w 101"/>
                                  <a:gd name="T45" fmla="*/ 2 h 111"/>
                                  <a:gd name="T46" fmla="*/ 4 w 101"/>
                                  <a:gd name="T47" fmla="*/ 2 h 111"/>
                                  <a:gd name="T48" fmla="*/ 4 w 101"/>
                                  <a:gd name="T49" fmla="*/ 1 h 11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1"/>
                                  <a:gd name="T76" fmla="*/ 0 h 111"/>
                                  <a:gd name="T77" fmla="*/ 101 w 101"/>
                                  <a:gd name="T78" fmla="*/ 111 h 11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1" h="111">
                                    <a:moveTo>
                                      <a:pt x="85" y="35"/>
                                    </a:moveTo>
                                    <a:lnTo>
                                      <a:pt x="75" y="24"/>
                                    </a:lnTo>
                                    <a:lnTo>
                                      <a:pt x="64" y="15"/>
                                    </a:lnTo>
                                    <a:lnTo>
                                      <a:pt x="52" y="8"/>
                                    </a:lnTo>
                                    <a:lnTo>
                                      <a:pt x="37" y="2"/>
                                    </a:lnTo>
                                    <a:lnTo>
                                      <a:pt x="26" y="0"/>
                                    </a:lnTo>
                                    <a:lnTo>
                                      <a:pt x="15" y="3"/>
                                    </a:lnTo>
                                    <a:lnTo>
                                      <a:pt x="6" y="10"/>
                                    </a:lnTo>
                                    <a:lnTo>
                                      <a:pt x="2" y="22"/>
                                    </a:lnTo>
                                    <a:lnTo>
                                      <a:pt x="0" y="33"/>
                                    </a:lnTo>
                                    <a:lnTo>
                                      <a:pt x="3" y="48"/>
                                    </a:lnTo>
                                    <a:lnTo>
                                      <a:pt x="9" y="63"/>
                                    </a:lnTo>
                                    <a:lnTo>
                                      <a:pt x="17" y="75"/>
                                    </a:lnTo>
                                    <a:lnTo>
                                      <a:pt x="27" y="85"/>
                                    </a:lnTo>
                                    <a:lnTo>
                                      <a:pt x="38" y="95"/>
                                    </a:lnTo>
                                    <a:lnTo>
                                      <a:pt x="51" y="105"/>
                                    </a:lnTo>
                                    <a:lnTo>
                                      <a:pt x="64" y="110"/>
                                    </a:lnTo>
                                    <a:lnTo>
                                      <a:pt x="77" y="111"/>
                                    </a:lnTo>
                                    <a:lnTo>
                                      <a:pt x="88" y="107"/>
                                    </a:lnTo>
                                    <a:lnTo>
                                      <a:pt x="95" y="97"/>
                                    </a:lnTo>
                                    <a:lnTo>
                                      <a:pt x="100" y="87"/>
                                    </a:lnTo>
                                    <a:lnTo>
                                      <a:pt x="101" y="75"/>
                                    </a:lnTo>
                                    <a:lnTo>
                                      <a:pt x="98" y="61"/>
                                    </a:lnTo>
                                    <a:lnTo>
                                      <a:pt x="94" y="49"/>
                                    </a:lnTo>
                                    <a:lnTo>
                                      <a:pt x="85" y="35"/>
                                    </a:lnTo>
                                    <a:close/>
                                  </a:path>
                                </a:pathLst>
                              </a:custGeom>
                              <a:solidFill>
                                <a:srgbClr val="A000A0"/>
                              </a:solidFill>
                              <a:ln w="9525">
                                <a:noFill/>
                                <a:round/>
                                <a:headEnd/>
                                <a:tailEnd/>
                              </a:ln>
                            </p:spPr>
                            <p:txBody>
                              <a:bodyPr/>
                              <a:lstStyle/>
                              <a:p>
                                <a:endParaRPr lang="cs-CZ"/>
                              </a:p>
                            </p:txBody>
                          </p:sp>
                          <p:sp>
                            <p:nvSpPr>
                              <p:cNvPr id="115904" name="Freeform 123"/>
                              <p:cNvSpPr>
                                <a:spLocks/>
                              </p:cNvSpPr>
                              <p:nvPr/>
                            </p:nvSpPr>
                            <p:spPr bwMode="auto">
                              <a:xfrm>
                                <a:off x="2070" y="1814"/>
                                <a:ext cx="18" cy="23"/>
                              </a:xfrm>
                              <a:custGeom>
                                <a:avLst/>
                                <a:gdLst>
                                  <a:gd name="T0" fmla="*/ 3 w 91"/>
                                  <a:gd name="T1" fmla="*/ 1 h 114"/>
                                  <a:gd name="T2" fmla="*/ 3 w 91"/>
                                  <a:gd name="T3" fmla="*/ 1 h 114"/>
                                  <a:gd name="T4" fmla="*/ 2 w 91"/>
                                  <a:gd name="T5" fmla="*/ 0 h 114"/>
                                  <a:gd name="T6" fmla="*/ 2 w 91"/>
                                  <a:gd name="T7" fmla="*/ 0 h 114"/>
                                  <a:gd name="T8" fmla="*/ 1 w 91"/>
                                  <a:gd name="T9" fmla="*/ 0 h 114"/>
                                  <a:gd name="T10" fmla="*/ 1 w 91"/>
                                  <a:gd name="T11" fmla="*/ 0 h 114"/>
                                  <a:gd name="T12" fmla="*/ 1 w 91"/>
                                  <a:gd name="T13" fmla="*/ 0 h 114"/>
                                  <a:gd name="T14" fmla="*/ 0 w 91"/>
                                  <a:gd name="T15" fmla="*/ 1 h 114"/>
                                  <a:gd name="T16" fmla="*/ 0 w 91"/>
                                  <a:gd name="T17" fmla="*/ 1 h 114"/>
                                  <a:gd name="T18" fmla="*/ 0 w 91"/>
                                  <a:gd name="T19" fmla="*/ 2 h 114"/>
                                  <a:gd name="T20" fmla="*/ 0 w 91"/>
                                  <a:gd name="T21" fmla="*/ 2 h 114"/>
                                  <a:gd name="T22" fmla="*/ 0 w 91"/>
                                  <a:gd name="T23" fmla="*/ 3 h 114"/>
                                  <a:gd name="T24" fmla="*/ 0 w 91"/>
                                  <a:gd name="T25" fmla="*/ 3 h 114"/>
                                  <a:gd name="T26" fmla="*/ 1 w 91"/>
                                  <a:gd name="T27" fmla="*/ 4 h 114"/>
                                  <a:gd name="T28" fmla="*/ 1 w 91"/>
                                  <a:gd name="T29" fmla="*/ 4 h 114"/>
                                  <a:gd name="T30" fmla="*/ 2 w 91"/>
                                  <a:gd name="T31" fmla="*/ 4 h 114"/>
                                  <a:gd name="T32" fmla="*/ 2 w 91"/>
                                  <a:gd name="T33" fmla="*/ 5 h 114"/>
                                  <a:gd name="T34" fmla="*/ 3 w 91"/>
                                  <a:gd name="T35" fmla="*/ 5 h 114"/>
                                  <a:gd name="T36" fmla="*/ 3 w 91"/>
                                  <a:gd name="T37" fmla="*/ 4 h 114"/>
                                  <a:gd name="T38" fmla="*/ 3 w 91"/>
                                  <a:gd name="T39" fmla="*/ 4 h 114"/>
                                  <a:gd name="T40" fmla="*/ 4 w 91"/>
                                  <a:gd name="T41" fmla="*/ 4 h 114"/>
                                  <a:gd name="T42" fmla="*/ 4 w 91"/>
                                  <a:gd name="T43" fmla="*/ 3 h 114"/>
                                  <a:gd name="T44" fmla="*/ 3 w 91"/>
                                  <a:gd name="T45" fmla="*/ 3 h 114"/>
                                  <a:gd name="T46" fmla="*/ 3 w 91"/>
                                  <a:gd name="T47" fmla="*/ 2 h 114"/>
                                  <a:gd name="T48" fmla="*/ 3 w 91"/>
                                  <a:gd name="T49" fmla="*/ 1 h 1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1"/>
                                  <a:gd name="T76" fmla="*/ 0 h 114"/>
                                  <a:gd name="T77" fmla="*/ 91 w 91"/>
                                  <a:gd name="T78" fmla="*/ 114 h 11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1" h="114">
                                    <a:moveTo>
                                      <a:pt x="79" y="37"/>
                                    </a:moveTo>
                                    <a:lnTo>
                                      <a:pt x="71" y="23"/>
                                    </a:lnTo>
                                    <a:lnTo>
                                      <a:pt x="62" y="12"/>
                                    </a:lnTo>
                                    <a:lnTo>
                                      <a:pt x="51" y="4"/>
                                    </a:lnTo>
                                    <a:lnTo>
                                      <a:pt x="37" y="0"/>
                                    </a:lnTo>
                                    <a:lnTo>
                                      <a:pt x="27" y="3"/>
                                    </a:lnTo>
                                    <a:lnTo>
                                      <a:pt x="17" y="11"/>
                                    </a:lnTo>
                                    <a:lnTo>
                                      <a:pt x="7" y="19"/>
                                    </a:lnTo>
                                    <a:lnTo>
                                      <a:pt x="2" y="29"/>
                                    </a:lnTo>
                                    <a:lnTo>
                                      <a:pt x="0" y="38"/>
                                    </a:lnTo>
                                    <a:lnTo>
                                      <a:pt x="1" y="48"/>
                                    </a:lnTo>
                                    <a:lnTo>
                                      <a:pt x="3" y="62"/>
                                    </a:lnTo>
                                    <a:lnTo>
                                      <a:pt x="10" y="77"/>
                                    </a:lnTo>
                                    <a:lnTo>
                                      <a:pt x="18" y="88"/>
                                    </a:lnTo>
                                    <a:lnTo>
                                      <a:pt x="28" y="99"/>
                                    </a:lnTo>
                                    <a:lnTo>
                                      <a:pt x="41" y="108"/>
                                    </a:lnTo>
                                    <a:lnTo>
                                      <a:pt x="54" y="113"/>
                                    </a:lnTo>
                                    <a:lnTo>
                                      <a:pt x="67" y="114"/>
                                    </a:lnTo>
                                    <a:lnTo>
                                      <a:pt x="78" y="110"/>
                                    </a:lnTo>
                                    <a:lnTo>
                                      <a:pt x="85" y="101"/>
                                    </a:lnTo>
                                    <a:lnTo>
                                      <a:pt x="90" y="91"/>
                                    </a:lnTo>
                                    <a:lnTo>
                                      <a:pt x="91" y="77"/>
                                    </a:lnTo>
                                    <a:lnTo>
                                      <a:pt x="88" y="63"/>
                                    </a:lnTo>
                                    <a:lnTo>
                                      <a:pt x="85" y="49"/>
                                    </a:lnTo>
                                    <a:lnTo>
                                      <a:pt x="79" y="37"/>
                                    </a:lnTo>
                                    <a:close/>
                                  </a:path>
                                </a:pathLst>
                              </a:custGeom>
                              <a:solidFill>
                                <a:srgbClr val="A000A0"/>
                              </a:solidFill>
                              <a:ln w="9525">
                                <a:noFill/>
                                <a:round/>
                                <a:headEnd/>
                                <a:tailEnd/>
                              </a:ln>
                            </p:spPr>
                            <p:txBody>
                              <a:bodyPr/>
                              <a:lstStyle/>
                              <a:p>
                                <a:endParaRPr lang="cs-CZ"/>
                              </a:p>
                            </p:txBody>
                          </p:sp>
                        </p:grpSp>
                      </p:grpSp>
                      <p:grpSp>
                        <p:nvGrpSpPr>
                          <p:cNvPr id="115838" name="Group 124"/>
                          <p:cNvGrpSpPr>
                            <a:grpSpLocks/>
                          </p:cNvGrpSpPr>
                          <p:nvPr/>
                        </p:nvGrpSpPr>
                        <p:grpSpPr bwMode="auto">
                          <a:xfrm>
                            <a:off x="2116" y="1790"/>
                            <a:ext cx="130" cy="120"/>
                            <a:chOff x="2116" y="1790"/>
                            <a:chExt cx="130" cy="120"/>
                          </a:xfrm>
                        </p:grpSpPr>
                        <p:sp>
                          <p:nvSpPr>
                            <p:cNvPr id="115897" name="Freeform 125"/>
                            <p:cNvSpPr>
                              <a:spLocks/>
                            </p:cNvSpPr>
                            <p:nvPr/>
                          </p:nvSpPr>
                          <p:spPr bwMode="auto">
                            <a:xfrm>
                              <a:off x="2146" y="1819"/>
                              <a:ext cx="76" cy="64"/>
                            </a:xfrm>
                            <a:custGeom>
                              <a:avLst/>
                              <a:gdLst>
                                <a:gd name="T0" fmla="*/ 0 w 380"/>
                                <a:gd name="T1" fmla="*/ 0 h 322"/>
                                <a:gd name="T2" fmla="*/ 0 w 380"/>
                                <a:gd name="T3" fmla="*/ 1 h 322"/>
                                <a:gd name="T4" fmla="*/ 0 w 380"/>
                                <a:gd name="T5" fmla="*/ 2 h 322"/>
                                <a:gd name="T6" fmla="*/ 0 w 380"/>
                                <a:gd name="T7" fmla="*/ 4 h 322"/>
                                <a:gd name="T8" fmla="*/ 1 w 380"/>
                                <a:gd name="T9" fmla="*/ 5 h 322"/>
                                <a:gd name="T10" fmla="*/ 1 w 380"/>
                                <a:gd name="T11" fmla="*/ 5 h 322"/>
                                <a:gd name="T12" fmla="*/ 2 w 380"/>
                                <a:gd name="T13" fmla="*/ 6 h 322"/>
                                <a:gd name="T14" fmla="*/ 3 w 380"/>
                                <a:gd name="T15" fmla="*/ 6 h 322"/>
                                <a:gd name="T16" fmla="*/ 5 w 380"/>
                                <a:gd name="T17" fmla="*/ 7 h 322"/>
                                <a:gd name="T18" fmla="*/ 6 w 380"/>
                                <a:gd name="T19" fmla="*/ 8 h 322"/>
                                <a:gd name="T20" fmla="*/ 8 w 380"/>
                                <a:gd name="T21" fmla="*/ 8 h 322"/>
                                <a:gd name="T22" fmla="*/ 10 w 380"/>
                                <a:gd name="T23" fmla="*/ 9 h 322"/>
                                <a:gd name="T24" fmla="*/ 11 w 380"/>
                                <a:gd name="T25" fmla="*/ 9 h 322"/>
                                <a:gd name="T26" fmla="*/ 12 w 380"/>
                                <a:gd name="T27" fmla="*/ 10 h 322"/>
                                <a:gd name="T28" fmla="*/ 13 w 380"/>
                                <a:gd name="T29" fmla="*/ 11 h 322"/>
                                <a:gd name="T30" fmla="*/ 14 w 380"/>
                                <a:gd name="T31" fmla="*/ 12 h 322"/>
                                <a:gd name="T32" fmla="*/ 15 w 380"/>
                                <a:gd name="T33" fmla="*/ 13 h 3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0"/>
                                <a:gd name="T52" fmla="*/ 0 h 322"/>
                                <a:gd name="T53" fmla="*/ 380 w 380"/>
                                <a:gd name="T54" fmla="*/ 322 h 3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0" h="322">
                                  <a:moveTo>
                                    <a:pt x="10" y="0"/>
                                  </a:moveTo>
                                  <a:lnTo>
                                    <a:pt x="3" y="34"/>
                                  </a:lnTo>
                                  <a:lnTo>
                                    <a:pt x="0" y="61"/>
                                  </a:lnTo>
                                  <a:lnTo>
                                    <a:pt x="6" y="92"/>
                                  </a:lnTo>
                                  <a:lnTo>
                                    <a:pt x="18" y="114"/>
                                  </a:lnTo>
                                  <a:lnTo>
                                    <a:pt x="33" y="127"/>
                                  </a:lnTo>
                                  <a:lnTo>
                                    <a:pt x="59" y="148"/>
                                  </a:lnTo>
                                  <a:lnTo>
                                    <a:pt x="84" y="163"/>
                                  </a:lnTo>
                                  <a:lnTo>
                                    <a:pt x="121" y="179"/>
                                  </a:lnTo>
                                  <a:lnTo>
                                    <a:pt x="161" y="194"/>
                                  </a:lnTo>
                                  <a:lnTo>
                                    <a:pt x="199" y="206"/>
                                  </a:lnTo>
                                  <a:lnTo>
                                    <a:pt x="239" y="219"/>
                                  </a:lnTo>
                                  <a:lnTo>
                                    <a:pt x="268" y="234"/>
                                  </a:lnTo>
                                  <a:lnTo>
                                    <a:pt x="300" y="252"/>
                                  </a:lnTo>
                                  <a:lnTo>
                                    <a:pt x="330" y="273"/>
                                  </a:lnTo>
                                  <a:lnTo>
                                    <a:pt x="355" y="295"/>
                                  </a:lnTo>
                                  <a:lnTo>
                                    <a:pt x="380" y="322"/>
                                  </a:lnTo>
                                </a:path>
                              </a:pathLst>
                            </a:custGeom>
                            <a:noFill/>
                            <a:ln w="4763">
                              <a:solidFill>
                                <a:srgbClr val="FFC0C0"/>
                              </a:solidFill>
                              <a:round/>
                              <a:headEnd/>
                              <a:tailEnd/>
                            </a:ln>
                          </p:spPr>
                          <p:txBody>
                            <a:bodyPr/>
                            <a:lstStyle/>
                            <a:p>
                              <a:endParaRPr lang="cs-CZ"/>
                            </a:p>
                          </p:txBody>
                        </p:sp>
                        <p:sp>
                          <p:nvSpPr>
                            <p:cNvPr id="115898" name="Freeform 126"/>
                            <p:cNvSpPr>
                              <a:spLocks/>
                            </p:cNvSpPr>
                            <p:nvPr/>
                          </p:nvSpPr>
                          <p:spPr bwMode="auto">
                            <a:xfrm>
                              <a:off x="2116" y="1831"/>
                              <a:ext cx="88" cy="79"/>
                            </a:xfrm>
                            <a:custGeom>
                              <a:avLst/>
                              <a:gdLst>
                                <a:gd name="T0" fmla="*/ 0 w 443"/>
                                <a:gd name="T1" fmla="*/ 0 h 393"/>
                                <a:gd name="T2" fmla="*/ 1 w 443"/>
                                <a:gd name="T3" fmla="*/ 0 h 393"/>
                                <a:gd name="T4" fmla="*/ 3 w 443"/>
                                <a:gd name="T5" fmla="*/ 1 h 393"/>
                                <a:gd name="T6" fmla="*/ 4 w 443"/>
                                <a:gd name="T7" fmla="*/ 1 h 393"/>
                                <a:gd name="T8" fmla="*/ 5 w 443"/>
                                <a:gd name="T9" fmla="*/ 2 h 393"/>
                                <a:gd name="T10" fmla="*/ 5 w 443"/>
                                <a:gd name="T11" fmla="*/ 3 h 393"/>
                                <a:gd name="T12" fmla="*/ 6 w 443"/>
                                <a:gd name="T13" fmla="*/ 4 h 393"/>
                                <a:gd name="T14" fmla="*/ 6 w 443"/>
                                <a:gd name="T15" fmla="*/ 5 h 393"/>
                                <a:gd name="T16" fmla="*/ 7 w 443"/>
                                <a:gd name="T17" fmla="*/ 6 h 393"/>
                                <a:gd name="T18" fmla="*/ 7 w 443"/>
                                <a:gd name="T19" fmla="*/ 7 h 393"/>
                                <a:gd name="T20" fmla="*/ 8 w 443"/>
                                <a:gd name="T21" fmla="*/ 9 h 393"/>
                                <a:gd name="T22" fmla="*/ 8 w 443"/>
                                <a:gd name="T23" fmla="*/ 10 h 393"/>
                                <a:gd name="T24" fmla="*/ 9 w 443"/>
                                <a:gd name="T25" fmla="*/ 11 h 393"/>
                                <a:gd name="T26" fmla="*/ 10 w 443"/>
                                <a:gd name="T27" fmla="*/ 12 h 393"/>
                                <a:gd name="T28" fmla="*/ 11 w 443"/>
                                <a:gd name="T29" fmla="*/ 13 h 393"/>
                                <a:gd name="T30" fmla="*/ 12 w 443"/>
                                <a:gd name="T31" fmla="*/ 13 h 393"/>
                                <a:gd name="T32" fmla="*/ 14 w 443"/>
                                <a:gd name="T33" fmla="*/ 14 h 393"/>
                                <a:gd name="T34" fmla="*/ 15 w 443"/>
                                <a:gd name="T35" fmla="*/ 15 h 393"/>
                                <a:gd name="T36" fmla="*/ 16 w 443"/>
                                <a:gd name="T37" fmla="*/ 15 h 393"/>
                                <a:gd name="T38" fmla="*/ 17 w 443"/>
                                <a:gd name="T39" fmla="*/ 16 h 39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43"/>
                                <a:gd name="T61" fmla="*/ 0 h 393"/>
                                <a:gd name="T62" fmla="*/ 443 w 443"/>
                                <a:gd name="T63" fmla="*/ 393 h 39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43" h="393">
                                  <a:moveTo>
                                    <a:pt x="0" y="0"/>
                                  </a:moveTo>
                                  <a:lnTo>
                                    <a:pt x="34" y="9"/>
                                  </a:lnTo>
                                  <a:lnTo>
                                    <a:pt x="65" y="18"/>
                                  </a:lnTo>
                                  <a:lnTo>
                                    <a:pt x="95" y="30"/>
                                  </a:lnTo>
                                  <a:lnTo>
                                    <a:pt x="117" y="43"/>
                                  </a:lnTo>
                                  <a:lnTo>
                                    <a:pt x="135" y="65"/>
                                  </a:lnTo>
                                  <a:lnTo>
                                    <a:pt x="150" y="93"/>
                                  </a:lnTo>
                                  <a:lnTo>
                                    <a:pt x="160" y="117"/>
                                  </a:lnTo>
                                  <a:lnTo>
                                    <a:pt x="169" y="148"/>
                                  </a:lnTo>
                                  <a:lnTo>
                                    <a:pt x="180" y="183"/>
                                  </a:lnTo>
                                  <a:lnTo>
                                    <a:pt x="193" y="214"/>
                                  </a:lnTo>
                                  <a:lnTo>
                                    <a:pt x="212" y="242"/>
                                  </a:lnTo>
                                  <a:lnTo>
                                    <a:pt x="233" y="273"/>
                                  </a:lnTo>
                                  <a:lnTo>
                                    <a:pt x="253" y="295"/>
                                  </a:lnTo>
                                  <a:lnTo>
                                    <a:pt x="280" y="316"/>
                                  </a:lnTo>
                                  <a:lnTo>
                                    <a:pt x="309" y="335"/>
                                  </a:lnTo>
                                  <a:lnTo>
                                    <a:pt x="343" y="350"/>
                                  </a:lnTo>
                                  <a:lnTo>
                                    <a:pt x="382" y="368"/>
                                  </a:lnTo>
                                  <a:lnTo>
                                    <a:pt x="415" y="381"/>
                                  </a:lnTo>
                                  <a:lnTo>
                                    <a:pt x="443" y="393"/>
                                  </a:lnTo>
                                </a:path>
                              </a:pathLst>
                            </a:custGeom>
                            <a:noFill/>
                            <a:ln w="4763">
                              <a:solidFill>
                                <a:srgbClr val="FFC0C0"/>
                              </a:solidFill>
                              <a:round/>
                              <a:headEnd/>
                              <a:tailEnd/>
                            </a:ln>
                          </p:spPr>
                          <p:txBody>
                            <a:bodyPr/>
                            <a:lstStyle/>
                            <a:p>
                              <a:endParaRPr lang="cs-CZ"/>
                            </a:p>
                          </p:txBody>
                        </p:sp>
                        <p:sp>
                          <p:nvSpPr>
                            <p:cNvPr id="115899" name="Freeform 127"/>
                            <p:cNvSpPr>
                              <a:spLocks/>
                            </p:cNvSpPr>
                            <p:nvPr/>
                          </p:nvSpPr>
                          <p:spPr bwMode="auto">
                            <a:xfrm>
                              <a:off x="2122" y="1790"/>
                              <a:ext cx="124" cy="120"/>
                            </a:xfrm>
                            <a:custGeom>
                              <a:avLst/>
                              <a:gdLst>
                                <a:gd name="T0" fmla="*/ 0 w 618"/>
                                <a:gd name="T1" fmla="*/ 0 h 602"/>
                                <a:gd name="T2" fmla="*/ 0 w 618"/>
                                <a:gd name="T3" fmla="*/ 2 h 602"/>
                                <a:gd name="T4" fmla="*/ 1 w 618"/>
                                <a:gd name="T5" fmla="*/ 3 h 602"/>
                                <a:gd name="T6" fmla="*/ 1 w 618"/>
                                <a:gd name="T7" fmla="*/ 5 h 602"/>
                                <a:gd name="T8" fmla="*/ 2 w 618"/>
                                <a:gd name="T9" fmla="*/ 6 h 602"/>
                                <a:gd name="T10" fmla="*/ 3 w 618"/>
                                <a:gd name="T11" fmla="*/ 8 h 602"/>
                                <a:gd name="T12" fmla="*/ 4 w 618"/>
                                <a:gd name="T13" fmla="*/ 9 h 602"/>
                                <a:gd name="T14" fmla="*/ 5 w 618"/>
                                <a:gd name="T15" fmla="*/ 11 h 602"/>
                                <a:gd name="T16" fmla="*/ 6 w 618"/>
                                <a:gd name="T17" fmla="*/ 13 h 602"/>
                                <a:gd name="T18" fmla="*/ 7 w 618"/>
                                <a:gd name="T19" fmla="*/ 14 h 602"/>
                                <a:gd name="T20" fmla="*/ 8 w 618"/>
                                <a:gd name="T21" fmla="*/ 15 h 602"/>
                                <a:gd name="T22" fmla="*/ 9 w 618"/>
                                <a:gd name="T23" fmla="*/ 17 h 602"/>
                                <a:gd name="T24" fmla="*/ 10 w 618"/>
                                <a:gd name="T25" fmla="*/ 18 h 602"/>
                                <a:gd name="T26" fmla="*/ 12 w 618"/>
                                <a:gd name="T27" fmla="*/ 19 h 602"/>
                                <a:gd name="T28" fmla="*/ 14 w 618"/>
                                <a:gd name="T29" fmla="*/ 20 h 602"/>
                                <a:gd name="T30" fmla="*/ 15 w 618"/>
                                <a:gd name="T31" fmla="*/ 21 h 602"/>
                                <a:gd name="T32" fmla="*/ 17 w 618"/>
                                <a:gd name="T33" fmla="*/ 22 h 602"/>
                                <a:gd name="T34" fmla="*/ 19 w 618"/>
                                <a:gd name="T35" fmla="*/ 23 h 602"/>
                                <a:gd name="T36" fmla="*/ 21 w 618"/>
                                <a:gd name="T37" fmla="*/ 23 h 602"/>
                                <a:gd name="T38" fmla="*/ 23 w 618"/>
                                <a:gd name="T39" fmla="*/ 24 h 602"/>
                                <a:gd name="T40" fmla="*/ 25 w 618"/>
                                <a:gd name="T41" fmla="*/ 24 h 60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18"/>
                                <a:gd name="T64" fmla="*/ 0 h 602"/>
                                <a:gd name="T65" fmla="*/ 618 w 618"/>
                                <a:gd name="T66" fmla="*/ 602 h 60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18" h="602">
                                  <a:moveTo>
                                    <a:pt x="0" y="0"/>
                                  </a:moveTo>
                                  <a:lnTo>
                                    <a:pt x="7" y="41"/>
                                  </a:lnTo>
                                  <a:lnTo>
                                    <a:pt x="18" y="82"/>
                                  </a:lnTo>
                                  <a:lnTo>
                                    <a:pt x="35" y="128"/>
                                  </a:lnTo>
                                  <a:lnTo>
                                    <a:pt x="55" y="163"/>
                                  </a:lnTo>
                                  <a:lnTo>
                                    <a:pt x="83" y="202"/>
                                  </a:lnTo>
                                  <a:lnTo>
                                    <a:pt x="104" y="237"/>
                                  </a:lnTo>
                                  <a:lnTo>
                                    <a:pt x="129" y="280"/>
                                  </a:lnTo>
                                  <a:lnTo>
                                    <a:pt x="157" y="328"/>
                                  </a:lnTo>
                                  <a:lnTo>
                                    <a:pt x="176" y="356"/>
                                  </a:lnTo>
                                  <a:lnTo>
                                    <a:pt x="199" y="385"/>
                                  </a:lnTo>
                                  <a:lnTo>
                                    <a:pt x="226" y="415"/>
                                  </a:lnTo>
                                  <a:lnTo>
                                    <a:pt x="260" y="445"/>
                                  </a:lnTo>
                                  <a:lnTo>
                                    <a:pt x="304" y="482"/>
                                  </a:lnTo>
                                  <a:lnTo>
                                    <a:pt x="342" y="512"/>
                                  </a:lnTo>
                                  <a:lnTo>
                                    <a:pt x="385" y="537"/>
                                  </a:lnTo>
                                  <a:lnTo>
                                    <a:pt x="432" y="558"/>
                                  </a:lnTo>
                                  <a:lnTo>
                                    <a:pt x="485" y="578"/>
                                  </a:lnTo>
                                  <a:lnTo>
                                    <a:pt x="525" y="589"/>
                                  </a:lnTo>
                                  <a:lnTo>
                                    <a:pt x="573" y="598"/>
                                  </a:lnTo>
                                  <a:lnTo>
                                    <a:pt x="618" y="602"/>
                                  </a:lnTo>
                                </a:path>
                              </a:pathLst>
                            </a:custGeom>
                            <a:noFill/>
                            <a:ln w="4763">
                              <a:solidFill>
                                <a:srgbClr val="FFC0C0"/>
                              </a:solidFill>
                              <a:round/>
                              <a:headEnd/>
                              <a:tailEnd/>
                            </a:ln>
                          </p:spPr>
                          <p:txBody>
                            <a:bodyPr/>
                            <a:lstStyle/>
                            <a:p>
                              <a:endParaRPr lang="cs-CZ"/>
                            </a:p>
                          </p:txBody>
                        </p:sp>
                      </p:grpSp>
                    </p:grpSp>
                  </p:grpSp>
                </p:grpSp>
                <p:grpSp>
                  <p:nvGrpSpPr>
                    <p:cNvPr id="115842" name="Group 128"/>
                    <p:cNvGrpSpPr>
                      <a:grpSpLocks/>
                    </p:cNvGrpSpPr>
                    <p:nvPr/>
                  </p:nvGrpSpPr>
                  <p:grpSpPr bwMode="auto">
                    <a:xfrm>
                      <a:off x="2151" y="1787"/>
                      <a:ext cx="187" cy="152"/>
                      <a:chOff x="2151" y="1787"/>
                      <a:chExt cx="187" cy="152"/>
                    </a:xfrm>
                  </p:grpSpPr>
                  <p:grpSp>
                    <p:nvGrpSpPr>
                      <p:cNvPr id="115843" name="Group 129"/>
                      <p:cNvGrpSpPr>
                        <a:grpSpLocks/>
                      </p:cNvGrpSpPr>
                      <p:nvPr/>
                    </p:nvGrpSpPr>
                    <p:grpSpPr bwMode="auto">
                      <a:xfrm>
                        <a:off x="2222" y="1863"/>
                        <a:ext cx="114" cy="76"/>
                        <a:chOff x="2222" y="1863"/>
                        <a:chExt cx="114" cy="76"/>
                      </a:xfrm>
                    </p:grpSpPr>
                    <p:grpSp>
                      <p:nvGrpSpPr>
                        <p:cNvPr id="115847" name="Group 130"/>
                        <p:cNvGrpSpPr>
                          <a:grpSpLocks/>
                        </p:cNvGrpSpPr>
                        <p:nvPr/>
                      </p:nvGrpSpPr>
                      <p:grpSpPr bwMode="auto">
                        <a:xfrm>
                          <a:off x="2291" y="1863"/>
                          <a:ext cx="45" cy="38"/>
                          <a:chOff x="2291" y="1863"/>
                          <a:chExt cx="45" cy="38"/>
                        </a:xfrm>
                      </p:grpSpPr>
                      <p:sp>
                        <p:nvSpPr>
                          <p:cNvPr id="115888" name="Freeform 131"/>
                          <p:cNvSpPr>
                            <a:spLocks/>
                          </p:cNvSpPr>
                          <p:nvPr/>
                        </p:nvSpPr>
                        <p:spPr bwMode="auto">
                          <a:xfrm>
                            <a:off x="2310" y="1865"/>
                            <a:ext cx="5" cy="21"/>
                          </a:xfrm>
                          <a:custGeom>
                            <a:avLst/>
                            <a:gdLst>
                              <a:gd name="T0" fmla="*/ 1 w 27"/>
                              <a:gd name="T1" fmla="*/ 0 h 101"/>
                              <a:gd name="T2" fmla="*/ 1 w 27"/>
                              <a:gd name="T3" fmla="*/ 1 h 101"/>
                              <a:gd name="T4" fmla="*/ 1 w 27"/>
                              <a:gd name="T5" fmla="*/ 2 h 101"/>
                              <a:gd name="T6" fmla="*/ 1 w 27"/>
                              <a:gd name="T7" fmla="*/ 3 h 101"/>
                              <a:gd name="T8" fmla="*/ 0 w 27"/>
                              <a:gd name="T9" fmla="*/ 4 h 101"/>
                              <a:gd name="T10" fmla="*/ 0 w 27"/>
                              <a:gd name="T11" fmla="*/ 4 h 101"/>
                              <a:gd name="T12" fmla="*/ 0 60000 65536"/>
                              <a:gd name="T13" fmla="*/ 0 60000 65536"/>
                              <a:gd name="T14" fmla="*/ 0 60000 65536"/>
                              <a:gd name="T15" fmla="*/ 0 60000 65536"/>
                              <a:gd name="T16" fmla="*/ 0 60000 65536"/>
                              <a:gd name="T17" fmla="*/ 0 60000 65536"/>
                              <a:gd name="T18" fmla="*/ 0 w 27"/>
                              <a:gd name="T19" fmla="*/ 0 h 101"/>
                              <a:gd name="T20" fmla="*/ 27 w 27"/>
                              <a:gd name="T21" fmla="*/ 101 h 101"/>
                            </a:gdLst>
                            <a:ahLst/>
                            <a:cxnLst>
                              <a:cxn ang="T12">
                                <a:pos x="T0" y="T1"/>
                              </a:cxn>
                              <a:cxn ang="T13">
                                <a:pos x="T2" y="T3"/>
                              </a:cxn>
                              <a:cxn ang="T14">
                                <a:pos x="T4" y="T5"/>
                              </a:cxn>
                              <a:cxn ang="T15">
                                <a:pos x="T6" y="T7"/>
                              </a:cxn>
                              <a:cxn ang="T16">
                                <a:pos x="T8" y="T9"/>
                              </a:cxn>
                              <a:cxn ang="T17">
                                <a:pos x="T10" y="T11"/>
                              </a:cxn>
                            </a:cxnLst>
                            <a:rect l="T18" t="T19" r="T20" b="T21"/>
                            <a:pathLst>
                              <a:path w="27" h="101">
                                <a:moveTo>
                                  <a:pt x="14" y="0"/>
                                </a:moveTo>
                                <a:lnTo>
                                  <a:pt x="21" y="21"/>
                                </a:lnTo>
                                <a:lnTo>
                                  <a:pt x="27" y="51"/>
                                </a:lnTo>
                                <a:lnTo>
                                  <a:pt x="24" y="69"/>
                                </a:lnTo>
                                <a:lnTo>
                                  <a:pt x="11" y="89"/>
                                </a:lnTo>
                                <a:lnTo>
                                  <a:pt x="0" y="101"/>
                                </a:lnTo>
                              </a:path>
                            </a:pathLst>
                          </a:custGeom>
                          <a:noFill/>
                          <a:ln w="3175">
                            <a:solidFill>
                              <a:srgbClr val="8080FF"/>
                            </a:solidFill>
                            <a:round/>
                            <a:headEnd/>
                            <a:tailEnd/>
                          </a:ln>
                        </p:spPr>
                        <p:txBody>
                          <a:bodyPr/>
                          <a:lstStyle/>
                          <a:p>
                            <a:endParaRPr lang="cs-CZ"/>
                          </a:p>
                        </p:txBody>
                      </p:sp>
                      <p:sp>
                        <p:nvSpPr>
                          <p:cNvPr id="115889" name="Freeform 132"/>
                          <p:cNvSpPr>
                            <a:spLocks/>
                          </p:cNvSpPr>
                          <p:nvPr/>
                        </p:nvSpPr>
                        <p:spPr bwMode="auto">
                          <a:xfrm>
                            <a:off x="2291" y="1874"/>
                            <a:ext cx="25" cy="27"/>
                          </a:xfrm>
                          <a:custGeom>
                            <a:avLst/>
                            <a:gdLst>
                              <a:gd name="T0" fmla="*/ 0 w 124"/>
                              <a:gd name="T1" fmla="*/ 0 h 137"/>
                              <a:gd name="T2" fmla="*/ 1 w 124"/>
                              <a:gd name="T3" fmla="*/ 0 h 137"/>
                              <a:gd name="T4" fmla="*/ 2 w 124"/>
                              <a:gd name="T5" fmla="*/ 0 h 137"/>
                              <a:gd name="T6" fmla="*/ 3 w 124"/>
                              <a:gd name="T7" fmla="*/ 1 h 137"/>
                              <a:gd name="T8" fmla="*/ 4 w 124"/>
                              <a:gd name="T9" fmla="*/ 2 h 137"/>
                              <a:gd name="T10" fmla="*/ 4 w 124"/>
                              <a:gd name="T11" fmla="*/ 2 h 137"/>
                              <a:gd name="T12" fmla="*/ 4 w 124"/>
                              <a:gd name="T13" fmla="*/ 3 h 137"/>
                              <a:gd name="T14" fmla="*/ 5 w 124"/>
                              <a:gd name="T15" fmla="*/ 4 h 137"/>
                              <a:gd name="T16" fmla="*/ 5 w 124"/>
                              <a:gd name="T17" fmla="*/ 5 h 1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4"/>
                              <a:gd name="T28" fmla="*/ 0 h 137"/>
                              <a:gd name="T29" fmla="*/ 124 w 124"/>
                              <a:gd name="T30" fmla="*/ 137 h 1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4" h="137">
                                <a:moveTo>
                                  <a:pt x="0" y="0"/>
                                </a:moveTo>
                                <a:lnTo>
                                  <a:pt x="30" y="5"/>
                                </a:lnTo>
                                <a:lnTo>
                                  <a:pt x="61" y="11"/>
                                </a:lnTo>
                                <a:lnTo>
                                  <a:pt x="75" y="20"/>
                                </a:lnTo>
                                <a:lnTo>
                                  <a:pt x="89" y="40"/>
                                </a:lnTo>
                                <a:lnTo>
                                  <a:pt x="92" y="61"/>
                                </a:lnTo>
                                <a:lnTo>
                                  <a:pt x="104" y="85"/>
                                </a:lnTo>
                                <a:lnTo>
                                  <a:pt x="115" y="109"/>
                                </a:lnTo>
                                <a:lnTo>
                                  <a:pt x="124" y="137"/>
                                </a:lnTo>
                              </a:path>
                            </a:pathLst>
                          </a:custGeom>
                          <a:noFill/>
                          <a:ln w="3175">
                            <a:solidFill>
                              <a:srgbClr val="8080FF"/>
                            </a:solidFill>
                            <a:round/>
                            <a:headEnd/>
                            <a:tailEnd/>
                          </a:ln>
                        </p:spPr>
                        <p:txBody>
                          <a:bodyPr/>
                          <a:lstStyle/>
                          <a:p>
                            <a:endParaRPr lang="cs-CZ"/>
                          </a:p>
                        </p:txBody>
                      </p:sp>
                      <p:sp>
                        <p:nvSpPr>
                          <p:cNvPr id="115890" name="Freeform 133"/>
                          <p:cNvSpPr>
                            <a:spLocks/>
                          </p:cNvSpPr>
                          <p:nvPr/>
                        </p:nvSpPr>
                        <p:spPr bwMode="auto">
                          <a:xfrm>
                            <a:off x="2327" y="1863"/>
                            <a:ext cx="9" cy="33"/>
                          </a:xfrm>
                          <a:custGeom>
                            <a:avLst/>
                            <a:gdLst>
                              <a:gd name="T0" fmla="*/ 0 w 45"/>
                              <a:gd name="T1" fmla="*/ 3 h 162"/>
                              <a:gd name="T2" fmla="*/ 0 w 45"/>
                              <a:gd name="T3" fmla="*/ 4 h 162"/>
                              <a:gd name="T4" fmla="*/ 0 w 45"/>
                              <a:gd name="T5" fmla="*/ 6 h 162"/>
                              <a:gd name="T6" fmla="*/ 1 w 45"/>
                              <a:gd name="T7" fmla="*/ 6 h 162"/>
                              <a:gd name="T8" fmla="*/ 2 w 45"/>
                              <a:gd name="T9" fmla="*/ 7 h 162"/>
                              <a:gd name="T10" fmla="*/ 2 w 45"/>
                              <a:gd name="T11" fmla="*/ 0 h 162"/>
                              <a:gd name="T12" fmla="*/ 0 60000 65536"/>
                              <a:gd name="T13" fmla="*/ 0 60000 65536"/>
                              <a:gd name="T14" fmla="*/ 0 60000 65536"/>
                              <a:gd name="T15" fmla="*/ 0 60000 65536"/>
                              <a:gd name="T16" fmla="*/ 0 60000 65536"/>
                              <a:gd name="T17" fmla="*/ 0 60000 65536"/>
                              <a:gd name="T18" fmla="*/ 0 w 45"/>
                              <a:gd name="T19" fmla="*/ 0 h 162"/>
                              <a:gd name="T20" fmla="*/ 45 w 45"/>
                              <a:gd name="T21" fmla="*/ 162 h 162"/>
                            </a:gdLst>
                            <a:ahLst/>
                            <a:cxnLst>
                              <a:cxn ang="T12">
                                <a:pos x="T0" y="T1"/>
                              </a:cxn>
                              <a:cxn ang="T13">
                                <a:pos x="T2" y="T3"/>
                              </a:cxn>
                              <a:cxn ang="T14">
                                <a:pos x="T4" y="T5"/>
                              </a:cxn>
                              <a:cxn ang="T15">
                                <a:pos x="T6" y="T7"/>
                              </a:cxn>
                              <a:cxn ang="T16">
                                <a:pos x="T8" y="T9"/>
                              </a:cxn>
                              <a:cxn ang="T17">
                                <a:pos x="T10" y="T11"/>
                              </a:cxn>
                            </a:cxnLst>
                            <a:rect l="T18" t="T19" r="T20" b="T21"/>
                            <a:pathLst>
                              <a:path w="45" h="162">
                                <a:moveTo>
                                  <a:pt x="0" y="80"/>
                                </a:moveTo>
                                <a:lnTo>
                                  <a:pt x="2" y="110"/>
                                </a:lnTo>
                                <a:lnTo>
                                  <a:pt x="6" y="138"/>
                                </a:lnTo>
                                <a:lnTo>
                                  <a:pt x="17" y="151"/>
                                </a:lnTo>
                                <a:lnTo>
                                  <a:pt x="45" y="162"/>
                                </a:lnTo>
                                <a:lnTo>
                                  <a:pt x="45" y="0"/>
                                </a:lnTo>
                              </a:path>
                            </a:pathLst>
                          </a:custGeom>
                          <a:noFill/>
                          <a:ln w="3175">
                            <a:solidFill>
                              <a:srgbClr val="8080FF"/>
                            </a:solidFill>
                            <a:round/>
                            <a:headEnd/>
                            <a:tailEnd/>
                          </a:ln>
                        </p:spPr>
                        <p:txBody>
                          <a:bodyPr/>
                          <a:lstStyle/>
                          <a:p>
                            <a:endParaRPr lang="cs-CZ"/>
                          </a:p>
                        </p:txBody>
                      </p:sp>
                    </p:grpSp>
                    <p:grpSp>
                      <p:nvGrpSpPr>
                        <p:cNvPr id="115848" name="Group 134"/>
                        <p:cNvGrpSpPr>
                          <a:grpSpLocks/>
                        </p:cNvGrpSpPr>
                        <p:nvPr/>
                      </p:nvGrpSpPr>
                      <p:grpSpPr bwMode="auto">
                        <a:xfrm>
                          <a:off x="2222" y="1916"/>
                          <a:ext cx="61" cy="23"/>
                          <a:chOff x="2222" y="1916"/>
                          <a:chExt cx="61" cy="23"/>
                        </a:xfrm>
                      </p:grpSpPr>
                      <p:sp>
                        <p:nvSpPr>
                          <p:cNvPr id="115883" name="Freeform 135"/>
                          <p:cNvSpPr>
                            <a:spLocks/>
                          </p:cNvSpPr>
                          <p:nvPr/>
                        </p:nvSpPr>
                        <p:spPr bwMode="auto">
                          <a:xfrm>
                            <a:off x="2244" y="1919"/>
                            <a:ext cx="36" cy="5"/>
                          </a:xfrm>
                          <a:custGeom>
                            <a:avLst/>
                            <a:gdLst>
                              <a:gd name="T0" fmla="*/ 0 w 179"/>
                              <a:gd name="T1" fmla="*/ 0 h 24"/>
                              <a:gd name="T2" fmla="*/ 2 w 179"/>
                              <a:gd name="T3" fmla="*/ 1 h 24"/>
                              <a:gd name="T4" fmla="*/ 3 w 179"/>
                              <a:gd name="T5" fmla="*/ 1 h 24"/>
                              <a:gd name="T6" fmla="*/ 5 w 179"/>
                              <a:gd name="T7" fmla="*/ 1 h 24"/>
                              <a:gd name="T8" fmla="*/ 7 w 179"/>
                              <a:gd name="T9" fmla="*/ 1 h 24"/>
                              <a:gd name="T10" fmla="*/ 0 60000 65536"/>
                              <a:gd name="T11" fmla="*/ 0 60000 65536"/>
                              <a:gd name="T12" fmla="*/ 0 60000 65536"/>
                              <a:gd name="T13" fmla="*/ 0 60000 65536"/>
                              <a:gd name="T14" fmla="*/ 0 60000 65536"/>
                              <a:gd name="T15" fmla="*/ 0 w 179"/>
                              <a:gd name="T16" fmla="*/ 0 h 24"/>
                              <a:gd name="T17" fmla="*/ 179 w 179"/>
                              <a:gd name="T18" fmla="*/ 24 h 24"/>
                            </a:gdLst>
                            <a:ahLst/>
                            <a:cxnLst>
                              <a:cxn ang="T10">
                                <a:pos x="T0" y="T1"/>
                              </a:cxn>
                              <a:cxn ang="T11">
                                <a:pos x="T2" y="T3"/>
                              </a:cxn>
                              <a:cxn ang="T12">
                                <a:pos x="T4" y="T5"/>
                              </a:cxn>
                              <a:cxn ang="T13">
                                <a:pos x="T6" y="T7"/>
                              </a:cxn>
                              <a:cxn ang="T14">
                                <a:pos x="T8" y="T9"/>
                              </a:cxn>
                            </a:cxnLst>
                            <a:rect l="T15" t="T16" r="T17" b="T18"/>
                            <a:pathLst>
                              <a:path w="179" h="24">
                                <a:moveTo>
                                  <a:pt x="0" y="0"/>
                                </a:moveTo>
                                <a:lnTo>
                                  <a:pt x="43" y="13"/>
                                </a:lnTo>
                                <a:lnTo>
                                  <a:pt x="80" y="21"/>
                                </a:lnTo>
                                <a:lnTo>
                                  <a:pt x="124" y="24"/>
                                </a:lnTo>
                                <a:lnTo>
                                  <a:pt x="179" y="16"/>
                                </a:lnTo>
                              </a:path>
                            </a:pathLst>
                          </a:custGeom>
                          <a:noFill/>
                          <a:ln w="3175">
                            <a:solidFill>
                              <a:srgbClr val="8080FF"/>
                            </a:solidFill>
                            <a:round/>
                            <a:headEnd/>
                            <a:tailEnd/>
                          </a:ln>
                        </p:spPr>
                        <p:txBody>
                          <a:bodyPr/>
                          <a:lstStyle/>
                          <a:p>
                            <a:endParaRPr lang="cs-CZ"/>
                          </a:p>
                        </p:txBody>
                      </p:sp>
                      <p:sp>
                        <p:nvSpPr>
                          <p:cNvPr id="115884" name="Freeform 136"/>
                          <p:cNvSpPr>
                            <a:spLocks/>
                          </p:cNvSpPr>
                          <p:nvPr/>
                        </p:nvSpPr>
                        <p:spPr bwMode="auto">
                          <a:xfrm>
                            <a:off x="2260" y="1916"/>
                            <a:ext cx="7" cy="8"/>
                          </a:xfrm>
                          <a:custGeom>
                            <a:avLst/>
                            <a:gdLst>
                              <a:gd name="T0" fmla="*/ 0 w 35"/>
                              <a:gd name="T1" fmla="*/ 0 h 42"/>
                              <a:gd name="T2" fmla="*/ 1 w 35"/>
                              <a:gd name="T3" fmla="*/ 1 h 42"/>
                              <a:gd name="T4" fmla="*/ 1 w 35"/>
                              <a:gd name="T5" fmla="*/ 2 h 42"/>
                              <a:gd name="T6" fmla="*/ 0 60000 65536"/>
                              <a:gd name="T7" fmla="*/ 0 60000 65536"/>
                              <a:gd name="T8" fmla="*/ 0 60000 65536"/>
                              <a:gd name="T9" fmla="*/ 0 w 35"/>
                              <a:gd name="T10" fmla="*/ 0 h 42"/>
                              <a:gd name="T11" fmla="*/ 35 w 35"/>
                              <a:gd name="T12" fmla="*/ 42 h 42"/>
                            </a:gdLst>
                            <a:ahLst/>
                            <a:cxnLst>
                              <a:cxn ang="T6">
                                <a:pos x="T0" y="T1"/>
                              </a:cxn>
                              <a:cxn ang="T7">
                                <a:pos x="T2" y="T3"/>
                              </a:cxn>
                              <a:cxn ang="T8">
                                <a:pos x="T4" y="T5"/>
                              </a:cxn>
                            </a:cxnLst>
                            <a:rect l="T9" t="T10" r="T11" b="T12"/>
                            <a:pathLst>
                              <a:path w="35" h="42">
                                <a:moveTo>
                                  <a:pt x="0" y="0"/>
                                </a:moveTo>
                                <a:lnTo>
                                  <a:pt x="22" y="20"/>
                                </a:lnTo>
                                <a:lnTo>
                                  <a:pt x="35" y="42"/>
                                </a:lnTo>
                              </a:path>
                            </a:pathLst>
                          </a:custGeom>
                          <a:noFill/>
                          <a:ln w="3175">
                            <a:solidFill>
                              <a:srgbClr val="8080FF"/>
                            </a:solidFill>
                            <a:round/>
                            <a:headEnd/>
                            <a:tailEnd/>
                          </a:ln>
                        </p:spPr>
                        <p:txBody>
                          <a:bodyPr/>
                          <a:lstStyle/>
                          <a:p>
                            <a:endParaRPr lang="cs-CZ"/>
                          </a:p>
                        </p:txBody>
                      </p:sp>
                      <p:sp>
                        <p:nvSpPr>
                          <p:cNvPr id="115885" name="Freeform 137"/>
                          <p:cNvSpPr>
                            <a:spLocks/>
                          </p:cNvSpPr>
                          <p:nvPr/>
                        </p:nvSpPr>
                        <p:spPr bwMode="auto">
                          <a:xfrm>
                            <a:off x="2222" y="1932"/>
                            <a:ext cx="44" cy="7"/>
                          </a:xfrm>
                          <a:custGeom>
                            <a:avLst/>
                            <a:gdLst>
                              <a:gd name="T0" fmla="*/ 0 w 220"/>
                              <a:gd name="T1" fmla="*/ 0 h 35"/>
                              <a:gd name="T2" fmla="*/ 2 w 220"/>
                              <a:gd name="T3" fmla="*/ 0 h 35"/>
                              <a:gd name="T4" fmla="*/ 5 w 220"/>
                              <a:gd name="T5" fmla="*/ 1 h 35"/>
                              <a:gd name="T6" fmla="*/ 7 w 220"/>
                              <a:gd name="T7" fmla="*/ 1 h 35"/>
                              <a:gd name="T8" fmla="*/ 9 w 220"/>
                              <a:gd name="T9" fmla="*/ 1 h 35"/>
                              <a:gd name="T10" fmla="*/ 0 60000 65536"/>
                              <a:gd name="T11" fmla="*/ 0 60000 65536"/>
                              <a:gd name="T12" fmla="*/ 0 60000 65536"/>
                              <a:gd name="T13" fmla="*/ 0 60000 65536"/>
                              <a:gd name="T14" fmla="*/ 0 60000 65536"/>
                              <a:gd name="T15" fmla="*/ 0 w 220"/>
                              <a:gd name="T16" fmla="*/ 0 h 35"/>
                              <a:gd name="T17" fmla="*/ 220 w 220"/>
                              <a:gd name="T18" fmla="*/ 35 h 35"/>
                            </a:gdLst>
                            <a:ahLst/>
                            <a:cxnLst>
                              <a:cxn ang="T10">
                                <a:pos x="T0" y="T1"/>
                              </a:cxn>
                              <a:cxn ang="T11">
                                <a:pos x="T2" y="T3"/>
                              </a:cxn>
                              <a:cxn ang="T12">
                                <a:pos x="T4" y="T5"/>
                              </a:cxn>
                              <a:cxn ang="T13">
                                <a:pos x="T6" y="T7"/>
                              </a:cxn>
                              <a:cxn ang="T14">
                                <a:pos x="T8" y="T9"/>
                              </a:cxn>
                            </a:cxnLst>
                            <a:rect l="T15" t="T16" r="T17" b="T18"/>
                            <a:pathLst>
                              <a:path w="220" h="35">
                                <a:moveTo>
                                  <a:pt x="0" y="0"/>
                                </a:moveTo>
                                <a:lnTo>
                                  <a:pt x="57" y="9"/>
                                </a:lnTo>
                                <a:lnTo>
                                  <a:pt x="115" y="16"/>
                                </a:lnTo>
                                <a:lnTo>
                                  <a:pt x="168" y="25"/>
                                </a:lnTo>
                                <a:lnTo>
                                  <a:pt x="220" y="35"/>
                                </a:lnTo>
                              </a:path>
                            </a:pathLst>
                          </a:custGeom>
                          <a:noFill/>
                          <a:ln w="3175">
                            <a:solidFill>
                              <a:srgbClr val="8080FF"/>
                            </a:solidFill>
                            <a:round/>
                            <a:headEnd/>
                            <a:tailEnd/>
                          </a:ln>
                        </p:spPr>
                        <p:txBody>
                          <a:bodyPr/>
                          <a:lstStyle/>
                          <a:p>
                            <a:endParaRPr lang="cs-CZ"/>
                          </a:p>
                        </p:txBody>
                      </p:sp>
                      <p:sp>
                        <p:nvSpPr>
                          <p:cNvPr id="115886" name="Freeform 138"/>
                          <p:cNvSpPr>
                            <a:spLocks/>
                          </p:cNvSpPr>
                          <p:nvPr/>
                        </p:nvSpPr>
                        <p:spPr bwMode="auto">
                          <a:xfrm>
                            <a:off x="2260" y="1931"/>
                            <a:ext cx="14" cy="5"/>
                          </a:xfrm>
                          <a:custGeom>
                            <a:avLst/>
                            <a:gdLst>
                              <a:gd name="T0" fmla="*/ 0 w 66"/>
                              <a:gd name="T1" fmla="*/ 0 h 25"/>
                              <a:gd name="T2" fmla="*/ 1 w 66"/>
                              <a:gd name="T3" fmla="*/ 0 h 25"/>
                              <a:gd name="T4" fmla="*/ 2 w 66"/>
                              <a:gd name="T5" fmla="*/ 0 h 25"/>
                              <a:gd name="T6" fmla="*/ 3 w 66"/>
                              <a:gd name="T7" fmla="*/ 1 h 25"/>
                              <a:gd name="T8" fmla="*/ 0 60000 65536"/>
                              <a:gd name="T9" fmla="*/ 0 60000 65536"/>
                              <a:gd name="T10" fmla="*/ 0 60000 65536"/>
                              <a:gd name="T11" fmla="*/ 0 60000 65536"/>
                              <a:gd name="T12" fmla="*/ 0 w 66"/>
                              <a:gd name="T13" fmla="*/ 0 h 25"/>
                              <a:gd name="T14" fmla="*/ 66 w 66"/>
                              <a:gd name="T15" fmla="*/ 25 h 25"/>
                            </a:gdLst>
                            <a:ahLst/>
                            <a:cxnLst>
                              <a:cxn ang="T8">
                                <a:pos x="T0" y="T1"/>
                              </a:cxn>
                              <a:cxn ang="T9">
                                <a:pos x="T2" y="T3"/>
                              </a:cxn>
                              <a:cxn ang="T10">
                                <a:pos x="T4" y="T5"/>
                              </a:cxn>
                              <a:cxn ang="T11">
                                <a:pos x="T6" y="T7"/>
                              </a:cxn>
                            </a:cxnLst>
                            <a:rect l="T12" t="T13" r="T14" b="T15"/>
                            <a:pathLst>
                              <a:path w="66" h="25">
                                <a:moveTo>
                                  <a:pt x="0" y="0"/>
                                </a:moveTo>
                                <a:lnTo>
                                  <a:pt x="31" y="2"/>
                                </a:lnTo>
                                <a:lnTo>
                                  <a:pt x="50" y="8"/>
                                </a:lnTo>
                                <a:lnTo>
                                  <a:pt x="66" y="25"/>
                                </a:lnTo>
                              </a:path>
                            </a:pathLst>
                          </a:custGeom>
                          <a:noFill/>
                          <a:ln w="3175">
                            <a:solidFill>
                              <a:srgbClr val="8080FF"/>
                            </a:solidFill>
                            <a:round/>
                            <a:headEnd/>
                            <a:tailEnd/>
                          </a:ln>
                        </p:spPr>
                        <p:txBody>
                          <a:bodyPr/>
                          <a:lstStyle/>
                          <a:p>
                            <a:endParaRPr lang="cs-CZ"/>
                          </a:p>
                        </p:txBody>
                      </p:sp>
                      <p:sp>
                        <p:nvSpPr>
                          <p:cNvPr id="115887" name="Line 139"/>
                          <p:cNvSpPr>
                            <a:spLocks noChangeShapeType="1"/>
                          </p:cNvSpPr>
                          <p:nvPr/>
                        </p:nvSpPr>
                        <p:spPr bwMode="auto">
                          <a:xfrm>
                            <a:off x="2278" y="1929"/>
                            <a:ext cx="5" cy="10"/>
                          </a:xfrm>
                          <a:prstGeom prst="line">
                            <a:avLst/>
                          </a:prstGeom>
                          <a:noFill/>
                          <a:ln w="3175">
                            <a:solidFill>
                              <a:srgbClr val="8080FF"/>
                            </a:solidFill>
                            <a:round/>
                            <a:headEnd/>
                            <a:tailEnd/>
                          </a:ln>
                        </p:spPr>
                        <p:txBody>
                          <a:bodyPr/>
                          <a:lstStyle/>
                          <a:p>
                            <a:endParaRPr lang="cs-CZ"/>
                          </a:p>
                        </p:txBody>
                      </p:sp>
                    </p:grpSp>
                  </p:grpSp>
                  <p:grpSp>
                    <p:nvGrpSpPr>
                      <p:cNvPr id="115849" name="Group 140"/>
                      <p:cNvGrpSpPr>
                        <a:grpSpLocks/>
                      </p:cNvGrpSpPr>
                      <p:nvPr/>
                    </p:nvGrpSpPr>
                    <p:grpSpPr bwMode="auto">
                      <a:xfrm>
                        <a:off x="2151" y="1787"/>
                        <a:ext cx="187" cy="152"/>
                        <a:chOff x="2151" y="1787"/>
                        <a:chExt cx="187" cy="152"/>
                      </a:xfrm>
                    </p:grpSpPr>
                    <p:grpSp>
                      <p:nvGrpSpPr>
                        <p:cNvPr id="115850" name="Group 141"/>
                        <p:cNvGrpSpPr>
                          <a:grpSpLocks/>
                        </p:cNvGrpSpPr>
                        <p:nvPr/>
                      </p:nvGrpSpPr>
                      <p:grpSpPr bwMode="auto">
                        <a:xfrm>
                          <a:off x="2162" y="1796"/>
                          <a:ext cx="176" cy="143"/>
                          <a:chOff x="2162" y="1796"/>
                          <a:chExt cx="176" cy="143"/>
                        </a:xfrm>
                      </p:grpSpPr>
                      <p:sp>
                        <p:nvSpPr>
                          <p:cNvPr id="115879" name="Freeform 142"/>
                          <p:cNvSpPr>
                            <a:spLocks/>
                          </p:cNvSpPr>
                          <p:nvPr/>
                        </p:nvSpPr>
                        <p:spPr bwMode="auto">
                          <a:xfrm>
                            <a:off x="2162" y="1796"/>
                            <a:ext cx="176" cy="114"/>
                          </a:xfrm>
                          <a:custGeom>
                            <a:avLst/>
                            <a:gdLst>
                              <a:gd name="T0" fmla="*/ 0 w 877"/>
                              <a:gd name="T1" fmla="*/ 0 h 567"/>
                              <a:gd name="T2" fmla="*/ 1 w 877"/>
                              <a:gd name="T3" fmla="*/ 1 h 567"/>
                              <a:gd name="T4" fmla="*/ 3 w 877"/>
                              <a:gd name="T5" fmla="*/ 1 h 567"/>
                              <a:gd name="T6" fmla="*/ 4 w 877"/>
                              <a:gd name="T7" fmla="*/ 1 h 567"/>
                              <a:gd name="T8" fmla="*/ 6 w 877"/>
                              <a:gd name="T9" fmla="*/ 1 h 567"/>
                              <a:gd name="T10" fmla="*/ 7 w 877"/>
                              <a:gd name="T11" fmla="*/ 1 h 567"/>
                              <a:gd name="T12" fmla="*/ 9 w 877"/>
                              <a:gd name="T13" fmla="*/ 2 h 567"/>
                              <a:gd name="T14" fmla="*/ 10 w 877"/>
                              <a:gd name="T15" fmla="*/ 2 h 567"/>
                              <a:gd name="T16" fmla="*/ 11 w 877"/>
                              <a:gd name="T17" fmla="*/ 3 h 567"/>
                              <a:gd name="T18" fmla="*/ 12 w 877"/>
                              <a:gd name="T19" fmla="*/ 4 h 567"/>
                              <a:gd name="T20" fmla="*/ 14 w 877"/>
                              <a:gd name="T21" fmla="*/ 6 h 567"/>
                              <a:gd name="T22" fmla="*/ 15 w 877"/>
                              <a:gd name="T23" fmla="*/ 7 h 567"/>
                              <a:gd name="T24" fmla="*/ 17 w 877"/>
                              <a:gd name="T25" fmla="*/ 9 h 567"/>
                              <a:gd name="T26" fmla="*/ 19 w 877"/>
                              <a:gd name="T27" fmla="*/ 11 h 567"/>
                              <a:gd name="T28" fmla="*/ 21 w 877"/>
                              <a:gd name="T29" fmla="*/ 13 h 567"/>
                              <a:gd name="T30" fmla="*/ 23 w 877"/>
                              <a:gd name="T31" fmla="*/ 15 h 567"/>
                              <a:gd name="T32" fmla="*/ 25 w 877"/>
                              <a:gd name="T33" fmla="*/ 17 h 567"/>
                              <a:gd name="T34" fmla="*/ 27 w 877"/>
                              <a:gd name="T35" fmla="*/ 18 h 567"/>
                              <a:gd name="T36" fmla="*/ 28 w 877"/>
                              <a:gd name="T37" fmla="*/ 20 h 567"/>
                              <a:gd name="T38" fmla="*/ 30 w 877"/>
                              <a:gd name="T39" fmla="*/ 21 h 567"/>
                              <a:gd name="T40" fmla="*/ 32 w 877"/>
                              <a:gd name="T41" fmla="*/ 22 h 567"/>
                              <a:gd name="T42" fmla="*/ 33 w 877"/>
                              <a:gd name="T43" fmla="*/ 23 h 567"/>
                              <a:gd name="T44" fmla="*/ 34 w 877"/>
                              <a:gd name="T45" fmla="*/ 23 h 567"/>
                              <a:gd name="T46" fmla="*/ 34 w 877"/>
                              <a:gd name="T47" fmla="*/ 23 h 567"/>
                              <a:gd name="T48" fmla="*/ 35 w 877"/>
                              <a:gd name="T49" fmla="*/ 22 h 567"/>
                              <a:gd name="T50" fmla="*/ 35 w 877"/>
                              <a:gd name="T51" fmla="*/ 22 h 567"/>
                              <a:gd name="T52" fmla="*/ 35 w 877"/>
                              <a:gd name="T53" fmla="*/ 20 h 567"/>
                              <a:gd name="T54" fmla="*/ 35 w 877"/>
                              <a:gd name="T55" fmla="*/ 18 h 56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77"/>
                              <a:gd name="T85" fmla="*/ 0 h 567"/>
                              <a:gd name="T86" fmla="*/ 877 w 877"/>
                              <a:gd name="T87" fmla="*/ 567 h 56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77" h="567">
                                <a:moveTo>
                                  <a:pt x="0" y="0"/>
                                </a:moveTo>
                                <a:lnTo>
                                  <a:pt x="35" y="15"/>
                                </a:lnTo>
                                <a:lnTo>
                                  <a:pt x="69" y="25"/>
                                </a:lnTo>
                                <a:lnTo>
                                  <a:pt x="109" y="31"/>
                                </a:lnTo>
                                <a:lnTo>
                                  <a:pt x="142" y="31"/>
                                </a:lnTo>
                                <a:lnTo>
                                  <a:pt x="185" y="34"/>
                                </a:lnTo>
                                <a:lnTo>
                                  <a:pt x="215" y="43"/>
                                </a:lnTo>
                                <a:lnTo>
                                  <a:pt x="244" y="54"/>
                                </a:lnTo>
                                <a:lnTo>
                                  <a:pt x="276" y="76"/>
                                </a:lnTo>
                                <a:lnTo>
                                  <a:pt x="308" y="103"/>
                                </a:lnTo>
                                <a:lnTo>
                                  <a:pt x="350" y="140"/>
                                </a:lnTo>
                                <a:lnTo>
                                  <a:pt x="381" y="167"/>
                                </a:lnTo>
                                <a:lnTo>
                                  <a:pt x="429" y="217"/>
                                </a:lnTo>
                                <a:lnTo>
                                  <a:pt x="481" y="267"/>
                                </a:lnTo>
                                <a:lnTo>
                                  <a:pt x="524" y="312"/>
                                </a:lnTo>
                                <a:lnTo>
                                  <a:pt x="571" y="364"/>
                                </a:lnTo>
                                <a:lnTo>
                                  <a:pt x="621" y="418"/>
                                </a:lnTo>
                                <a:lnTo>
                                  <a:pt x="664" y="458"/>
                                </a:lnTo>
                                <a:lnTo>
                                  <a:pt x="707" y="496"/>
                                </a:lnTo>
                                <a:lnTo>
                                  <a:pt x="744" y="520"/>
                                </a:lnTo>
                                <a:lnTo>
                                  <a:pt x="782" y="540"/>
                                </a:lnTo>
                                <a:lnTo>
                                  <a:pt x="812" y="560"/>
                                </a:lnTo>
                                <a:lnTo>
                                  <a:pt x="833" y="567"/>
                                </a:lnTo>
                                <a:lnTo>
                                  <a:pt x="851" y="563"/>
                                </a:lnTo>
                                <a:lnTo>
                                  <a:pt x="867" y="552"/>
                                </a:lnTo>
                                <a:lnTo>
                                  <a:pt x="876" y="532"/>
                                </a:lnTo>
                                <a:lnTo>
                                  <a:pt x="877" y="492"/>
                                </a:lnTo>
                                <a:lnTo>
                                  <a:pt x="873" y="452"/>
                                </a:lnTo>
                              </a:path>
                            </a:pathLst>
                          </a:custGeom>
                          <a:noFill/>
                          <a:ln w="11113">
                            <a:solidFill>
                              <a:srgbClr val="8080FF"/>
                            </a:solidFill>
                            <a:round/>
                            <a:headEnd/>
                            <a:tailEnd/>
                          </a:ln>
                        </p:spPr>
                        <p:txBody>
                          <a:bodyPr/>
                          <a:lstStyle/>
                          <a:p>
                            <a:endParaRPr lang="cs-CZ"/>
                          </a:p>
                        </p:txBody>
                      </p:sp>
                      <p:sp>
                        <p:nvSpPr>
                          <p:cNvPr id="115880" name="Freeform 143"/>
                          <p:cNvSpPr>
                            <a:spLocks/>
                          </p:cNvSpPr>
                          <p:nvPr/>
                        </p:nvSpPr>
                        <p:spPr bwMode="auto">
                          <a:xfrm>
                            <a:off x="2190" y="1802"/>
                            <a:ext cx="99" cy="137"/>
                          </a:xfrm>
                          <a:custGeom>
                            <a:avLst/>
                            <a:gdLst>
                              <a:gd name="T0" fmla="*/ 0 w 494"/>
                              <a:gd name="T1" fmla="*/ 0 h 685"/>
                              <a:gd name="T2" fmla="*/ 1 w 494"/>
                              <a:gd name="T3" fmla="*/ 2 h 685"/>
                              <a:gd name="T4" fmla="*/ 1 w 494"/>
                              <a:gd name="T5" fmla="*/ 5 h 685"/>
                              <a:gd name="T6" fmla="*/ 2 w 494"/>
                              <a:gd name="T7" fmla="*/ 6 h 685"/>
                              <a:gd name="T8" fmla="*/ 3 w 494"/>
                              <a:gd name="T9" fmla="*/ 8 h 685"/>
                              <a:gd name="T10" fmla="*/ 5 w 494"/>
                              <a:gd name="T11" fmla="*/ 10 h 685"/>
                              <a:gd name="T12" fmla="*/ 6 w 494"/>
                              <a:gd name="T13" fmla="*/ 12 h 685"/>
                              <a:gd name="T14" fmla="*/ 7 w 494"/>
                              <a:gd name="T15" fmla="*/ 14 h 685"/>
                              <a:gd name="T16" fmla="*/ 9 w 494"/>
                              <a:gd name="T17" fmla="*/ 16 h 685"/>
                              <a:gd name="T18" fmla="*/ 10 w 494"/>
                              <a:gd name="T19" fmla="*/ 17 h 685"/>
                              <a:gd name="T20" fmla="*/ 11 w 494"/>
                              <a:gd name="T21" fmla="*/ 18 h 685"/>
                              <a:gd name="T22" fmla="*/ 12 w 494"/>
                              <a:gd name="T23" fmla="*/ 19 h 685"/>
                              <a:gd name="T24" fmla="*/ 13 w 494"/>
                              <a:gd name="T25" fmla="*/ 20 h 685"/>
                              <a:gd name="T26" fmla="*/ 14 w 494"/>
                              <a:gd name="T27" fmla="*/ 21 h 685"/>
                              <a:gd name="T28" fmla="*/ 15 w 494"/>
                              <a:gd name="T29" fmla="*/ 22 h 685"/>
                              <a:gd name="T30" fmla="*/ 16 w 494"/>
                              <a:gd name="T31" fmla="*/ 23 h 685"/>
                              <a:gd name="T32" fmla="*/ 17 w 494"/>
                              <a:gd name="T33" fmla="*/ 23 h 685"/>
                              <a:gd name="T34" fmla="*/ 19 w 494"/>
                              <a:gd name="T35" fmla="*/ 24 h 685"/>
                              <a:gd name="T36" fmla="*/ 19 w 494"/>
                              <a:gd name="T37" fmla="*/ 25 h 685"/>
                              <a:gd name="T38" fmla="*/ 20 w 494"/>
                              <a:gd name="T39" fmla="*/ 26 h 685"/>
                              <a:gd name="T40" fmla="*/ 20 w 494"/>
                              <a:gd name="T41" fmla="*/ 27 h 685"/>
                              <a:gd name="T42" fmla="*/ 19 w 494"/>
                              <a:gd name="T43" fmla="*/ 27 h 685"/>
                              <a:gd name="T44" fmla="*/ 18 w 494"/>
                              <a:gd name="T45" fmla="*/ 27 h 685"/>
                              <a:gd name="T46" fmla="*/ 17 w 494"/>
                              <a:gd name="T47" fmla="*/ 27 h 685"/>
                              <a:gd name="T48" fmla="*/ 15 w 494"/>
                              <a:gd name="T49" fmla="*/ 27 h 68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4"/>
                              <a:gd name="T76" fmla="*/ 0 h 685"/>
                              <a:gd name="T77" fmla="*/ 494 w 494"/>
                              <a:gd name="T78" fmla="*/ 685 h 68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4" h="685">
                                <a:moveTo>
                                  <a:pt x="0" y="0"/>
                                </a:moveTo>
                                <a:lnTo>
                                  <a:pt x="18" y="59"/>
                                </a:lnTo>
                                <a:lnTo>
                                  <a:pt x="37" y="116"/>
                                </a:lnTo>
                                <a:lnTo>
                                  <a:pt x="55" y="155"/>
                                </a:lnTo>
                                <a:lnTo>
                                  <a:pt x="82" y="202"/>
                                </a:lnTo>
                                <a:lnTo>
                                  <a:pt x="119" y="256"/>
                                </a:lnTo>
                                <a:lnTo>
                                  <a:pt x="150" y="299"/>
                                </a:lnTo>
                                <a:lnTo>
                                  <a:pt x="182" y="344"/>
                                </a:lnTo>
                                <a:lnTo>
                                  <a:pt x="219" y="397"/>
                                </a:lnTo>
                                <a:lnTo>
                                  <a:pt x="244" y="431"/>
                                </a:lnTo>
                                <a:lnTo>
                                  <a:pt x="268" y="450"/>
                                </a:lnTo>
                                <a:lnTo>
                                  <a:pt x="299" y="471"/>
                                </a:lnTo>
                                <a:lnTo>
                                  <a:pt x="322" y="489"/>
                                </a:lnTo>
                                <a:lnTo>
                                  <a:pt x="345" y="516"/>
                                </a:lnTo>
                                <a:lnTo>
                                  <a:pt x="376" y="541"/>
                                </a:lnTo>
                                <a:lnTo>
                                  <a:pt x="406" y="565"/>
                                </a:lnTo>
                                <a:lnTo>
                                  <a:pt x="435" y="584"/>
                                </a:lnTo>
                                <a:lnTo>
                                  <a:pt x="465" y="608"/>
                                </a:lnTo>
                                <a:lnTo>
                                  <a:pt x="485" y="627"/>
                                </a:lnTo>
                                <a:lnTo>
                                  <a:pt x="494" y="645"/>
                                </a:lnTo>
                                <a:lnTo>
                                  <a:pt x="491" y="669"/>
                                </a:lnTo>
                                <a:lnTo>
                                  <a:pt x="479" y="675"/>
                                </a:lnTo>
                                <a:lnTo>
                                  <a:pt x="449" y="682"/>
                                </a:lnTo>
                                <a:lnTo>
                                  <a:pt x="420" y="685"/>
                                </a:lnTo>
                                <a:lnTo>
                                  <a:pt x="385" y="684"/>
                                </a:lnTo>
                              </a:path>
                            </a:pathLst>
                          </a:custGeom>
                          <a:noFill/>
                          <a:ln w="11113">
                            <a:solidFill>
                              <a:srgbClr val="8080FF"/>
                            </a:solidFill>
                            <a:round/>
                            <a:headEnd/>
                            <a:tailEnd/>
                          </a:ln>
                        </p:spPr>
                        <p:txBody>
                          <a:bodyPr/>
                          <a:lstStyle/>
                          <a:p>
                            <a:endParaRPr lang="cs-CZ"/>
                          </a:p>
                        </p:txBody>
                      </p:sp>
                    </p:grpSp>
                    <p:grpSp>
                      <p:nvGrpSpPr>
                        <p:cNvPr id="115854" name="Group 144"/>
                        <p:cNvGrpSpPr>
                          <a:grpSpLocks/>
                        </p:cNvGrpSpPr>
                        <p:nvPr/>
                      </p:nvGrpSpPr>
                      <p:grpSpPr bwMode="auto">
                        <a:xfrm>
                          <a:off x="2151" y="1787"/>
                          <a:ext cx="15" cy="16"/>
                          <a:chOff x="2151" y="1787"/>
                          <a:chExt cx="15" cy="16"/>
                        </a:xfrm>
                      </p:grpSpPr>
                      <p:sp>
                        <p:nvSpPr>
                          <p:cNvPr id="115877" name="Oval 145"/>
                          <p:cNvSpPr>
                            <a:spLocks noChangeArrowheads="1"/>
                          </p:cNvSpPr>
                          <p:nvPr/>
                        </p:nvSpPr>
                        <p:spPr bwMode="auto">
                          <a:xfrm>
                            <a:off x="2151" y="1787"/>
                            <a:ext cx="15" cy="16"/>
                          </a:xfrm>
                          <a:prstGeom prst="ellipse">
                            <a:avLst/>
                          </a:prstGeom>
                          <a:solidFill>
                            <a:srgbClr val="8080FF"/>
                          </a:solidFill>
                          <a:ln w="9525">
                            <a:noFill/>
                            <a:round/>
                            <a:headEnd/>
                            <a:tailEnd/>
                          </a:ln>
                        </p:spPr>
                        <p:txBody>
                          <a:bodyPr/>
                          <a:lstStyle/>
                          <a:p>
                            <a:endParaRPr lang="en-US"/>
                          </a:p>
                        </p:txBody>
                      </p:sp>
                      <p:sp>
                        <p:nvSpPr>
                          <p:cNvPr id="115878" name="Oval 146"/>
                          <p:cNvSpPr>
                            <a:spLocks noChangeArrowheads="1"/>
                          </p:cNvSpPr>
                          <p:nvPr/>
                        </p:nvSpPr>
                        <p:spPr bwMode="auto">
                          <a:xfrm>
                            <a:off x="2153" y="1790"/>
                            <a:ext cx="9" cy="9"/>
                          </a:xfrm>
                          <a:prstGeom prst="ellipse">
                            <a:avLst/>
                          </a:prstGeom>
                          <a:solidFill>
                            <a:srgbClr val="400040"/>
                          </a:solidFill>
                          <a:ln w="9525">
                            <a:noFill/>
                            <a:round/>
                            <a:headEnd/>
                            <a:tailEnd/>
                          </a:ln>
                        </p:spPr>
                        <p:txBody>
                          <a:bodyPr/>
                          <a:lstStyle/>
                          <a:p>
                            <a:endParaRPr lang="en-US"/>
                          </a:p>
                        </p:txBody>
                      </p:sp>
                    </p:grpSp>
                  </p:grpSp>
                </p:grpSp>
              </p:grpSp>
            </p:grpSp>
            <p:grpSp>
              <p:nvGrpSpPr>
                <p:cNvPr id="115859" name="Group 147"/>
                <p:cNvGrpSpPr>
                  <a:grpSpLocks/>
                </p:cNvGrpSpPr>
                <p:nvPr/>
              </p:nvGrpSpPr>
              <p:grpSpPr bwMode="auto">
                <a:xfrm>
                  <a:off x="2012" y="1522"/>
                  <a:ext cx="275" cy="207"/>
                  <a:chOff x="2012" y="1522"/>
                  <a:chExt cx="275" cy="207"/>
                </a:xfrm>
              </p:grpSpPr>
              <p:grpSp>
                <p:nvGrpSpPr>
                  <p:cNvPr id="115860" name="Group 148"/>
                  <p:cNvGrpSpPr>
                    <a:grpSpLocks/>
                  </p:cNvGrpSpPr>
                  <p:nvPr/>
                </p:nvGrpSpPr>
                <p:grpSpPr bwMode="auto">
                  <a:xfrm>
                    <a:off x="2012" y="1522"/>
                    <a:ext cx="208" cy="183"/>
                    <a:chOff x="2012" y="1522"/>
                    <a:chExt cx="208" cy="183"/>
                  </a:xfrm>
                </p:grpSpPr>
                <p:grpSp>
                  <p:nvGrpSpPr>
                    <p:cNvPr id="115864" name="Group 149"/>
                    <p:cNvGrpSpPr>
                      <a:grpSpLocks/>
                    </p:cNvGrpSpPr>
                    <p:nvPr/>
                  </p:nvGrpSpPr>
                  <p:grpSpPr bwMode="auto">
                    <a:xfrm>
                      <a:off x="2012" y="1558"/>
                      <a:ext cx="208" cy="53"/>
                      <a:chOff x="2012" y="1558"/>
                      <a:chExt cx="208" cy="53"/>
                    </a:xfrm>
                  </p:grpSpPr>
                  <p:grpSp>
                    <p:nvGrpSpPr>
                      <p:cNvPr id="115865" name="Group 150"/>
                      <p:cNvGrpSpPr>
                        <a:grpSpLocks/>
                      </p:cNvGrpSpPr>
                      <p:nvPr/>
                    </p:nvGrpSpPr>
                    <p:grpSpPr bwMode="auto">
                      <a:xfrm>
                        <a:off x="2015" y="1558"/>
                        <a:ext cx="205" cy="53"/>
                        <a:chOff x="2015" y="1558"/>
                        <a:chExt cx="205" cy="53"/>
                      </a:xfrm>
                    </p:grpSpPr>
                    <p:sp>
                      <p:nvSpPr>
                        <p:cNvPr id="115863" name="Freeform 151"/>
                        <p:cNvSpPr>
                          <a:spLocks/>
                        </p:cNvSpPr>
                        <p:nvPr/>
                      </p:nvSpPr>
                      <p:spPr bwMode="auto">
                        <a:xfrm>
                          <a:off x="2015" y="1558"/>
                          <a:ext cx="204" cy="53"/>
                        </a:xfrm>
                        <a:custGeom>
                          <a:avLst/>
                          <a:gdLst>
                            <a:gd name="T0" fmla="*/ 41 w 1020"/>
                            <a:gd name="T1" fmla="*/ 4 h 265"/>
                            <a:gd name="T2" fmla="*/ 39 w 1020"/>
                            <a:gd name="T3" fmla="*/ 4 h 265"/>
                            <a:gd name="T4" fmla="*/ 37 w 1020"/>
                            <a:gd name="T5" fmla="*/ 4 h 265"/>
                            <a:gd name="T6" fmla="*/ 34 w 1020"/>
                            <a:gd name="T7" fmla="*/ 3 h 265"/>
                            <a:gd name="T8" fmla="*/ 31 w 1020"/>
                            <a:gd name="T9" fmla="*/ 3 h 265"/>
                            <a:gd name="T10" fmla="*/ 28 w 1020"/>
                            <a:gd name="T11" fmla="*/ 2 h 265"/>
                            <a:gd name="T12" fmla="*/ 26 w 1020"/>
                            <a:gd name="T13" fmla="*/ 2 h 265"/>
                            <a:gd name="T14" fmla="*/ 24 w 1020"/>
                            <a:gd name="T15" fmla="*/ 1 h 265"/>
                            <a:gd name="T16" fmla="*/ 22 w 1020"/>
                            <a:gd name="T17" fmla="*/ 1 h 265"/>
                            <a:gd name="T18" fmla="*/ 19 w 1020"/>
                            <a:gd name="T19" fmla="*/ 1 h 265"/>
                            <a:gd name="T20" fmla="*/ 17 w 1020"/>
                            <a:gd name="T21" fmla="*/ 0 h 265"/>
                            <a:gd name="T22" fmla="*/ 15 w 1020"/>
                            <a:gd name="T23" fmla="*/ 0 h 265"/>
                            <a:gd name="T24" fmla="*/ 13 w 1020"/>
                            <a:gd name="T25" fmla="*/ 0 h 265"/>
                            <a:gd name="T26" fmla="*/ 11 w 1020"/>
                            <a:gd name="T27" fmla="*/ 0 h 265"/>
                            <a:gd name="T28" fmla="*/ 9 w 1020"/>
                            <a:gd name="T29" fmla="*/ 1 h 265"/>
                            <a:gd name="T30" fmla="*/ 7 w 1020"/>
                            <a:gd name="T31" fmla="*/ 1 h 265"/>
                            <a:gd name="T32" fmla="*/ 5 w 1020"/>
                            <a:gd name="T33" fmla="*/ 2 h 265"/>
                            <a:gd name="T34" fmla="*/ 4 w 1020"/>
                            <a:gd name="T35" fmla="*/ 2 h 265"/>
                            <a:gd name="T36" fmla="*/ 2 w 1020"/>
                            <a:gd name="T37" fmla="*/ 3 h 265"/>
                            <a:gd name="T38" fmla="*/ 1 w 1020"/>
                            <a:gd name="T39" fmla="*/ 4 h 265"/>
                            <a:gd name="T40" fmla="*/ 0 w 1020"/>
                            <a:gd name="T41" fmla="*/ 5 h 265"/>
                            <a:gd name="T42" fmla="*/ 3 w 1020"/>
                            <a:gd name="T43" fmla="*/ 11 h 265"/>
                            <a:gd name="T44" fmla="*/ 4 w 1020"/>
                            <a:gd name="T45" fmla="*/ 10 h 265"/>
                            <a:gd name="T46" fmla="*/ 6 w 1020"/>
                            <a:gd name="T47" fmla="*/ 9 h 265"/>
                            <a:gd name="T48" fmla="*/ 7 w 1020"/>
                            <a:gd name="T49" fmla="*/ 9 h 265"/>
                            <a:gd name="T50" fmla="*/ 8 w 1020"/>
                            <a:gd name="T51" fmla="*/ 9 h 265"/>
                            <a:gd name="T52" fmla="*/ 10 w 1020"/>
                            <a:gd name="T53" fmla="*/ 8 h 265"/>
                            <a:gd name="T54" fmla="*/ 11 w 1020"/>
                            <a:gd name="T55" fmla="*/ 8 h 265"/>
                            <a:gd name="T56" fmla="*/ 13 w 1020"/>
                            <a:gd name="T57" fmla="*/ 8 h 265"/>
                            <a:gd name="T58" fmla="*/ 16 w 1020"/>
                            <a:gd name="T59" fmla="*/ 8 h 265"/>
                            <a:gd name="T60" fmla="*/ 19 w 1020"/>
                            <a:gd name="T61" fmla="*/ 8 h 265"/>
                            <a:gd name="T62" fmla="*/ 21 w 1020"/>
                            <a:gd name="T63" fmla="*/ 8 h 265"/>
                            <a:gd name="T64" fmla="*/ 23 w 1020"/>
                            <a:gd name="T65" fmla="*/ 8 h 265"/>
                            <a:gd name="T66" fmla="*/ 25 w 1020"/>
                            <a:gd name="T67" fmla="*/ 8 h 265"/>
                            <a:gd name="T68" fmla="*/ 41 w 1020"/>
                            <a:gd name="T69" fmla="*/ 4 h 26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20"/>
                            <a:gd name="T106" fmla="*/ 0 h 265"/>
                            <a:gd name="T107" fmla="*/ 1020 w 1020"/>
                            <a:gd name="T108" fmla="*/ 265 h 26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20" h="265">
                              <a:moveTo>
                                <a:pt x="1020" y="106"/>
                              </a:moveTo>
                              <a:lnTo>
                                <a:pt x="970" y="100"/>
                              </a:lnTo>
                              <a:lnTo>
                                <a:pt x="913" y="94"/>
                              </a:lnTo>
                              <a:lnTo>
                                <a:pt x="851" y="82"/>
                              </a:lnTo>
                              <a:lnTo>
                                <a:pt x="781" y="69"/>
                              </a:lnTo>
                              <a:lnTo>
                                <a:pt x="712" y="55"/>
                              </a:lnTo>
                              <a:lnTo>
                                <a:pt x="650" y="42"/>
                              </a:lnTo>
                              <a:lnTo>
                                <a:pt x="596" y="33"/>
                              </a:lnTo>
                              <a:lnTo>
                                <a:pt x="538" y="24"/>
                              </a:lnTo>
                              <a:lnTo>
                                <a:pt x="470" y="15"/>
                              </a:lnTo>
                              <a:lnTo>
                                <a:pt x="419" y="5"/>
                              </a:lnTo>
                              <a:lnTo>
                                <a:pt x="367" y="0"/>
                              </a:lnTo>
                              <a:lnTo>
                                <a:pt x="320" y="2"/>
                              </a:lnTo>
                              <a:lnTo>
                                <a:pt x="275" y="8"/>
                              </a:lnTo>
                              <a:lnTo>
                                <a:pt x="214" y="19"/>
                              </a:lnTo>
                              <a:lnTo>
                                <a:pt x="165" y="31"/>
                              </a:lnTo>
                              <a:lnTo>
                                <a:pt x="134" y="41"/>
                              </a:lnTo>
                              <a:lnTo>
                                <a:pt x="99" y="58"/>
                              </a:lnTo>
                              <a:lnTo>
                                <a:pt x="62" y="75"/>
                              </a:lnTo>
                              <a:lnTo>
                                <a:pt x="29" y="94"/>
                              </a:lnTo>
                              <a:lnTo>
                                <a:pt x="0" y="113"/>
                              </a:lnTo>
                              <a:lnTo>
                                <a:pt x="68" y="265"/>
                              </a:lnTo>
                              <a:lnTo>
                                <a:pt x="107" y="250"/>
                              </a:lnTo>
                              <a:lnTo>
                                <a:pt x="141" y="237"/>
                              </a:lnTo>
                              <a:lnTo>
                                <a:pt x="174" y="226"/>
                              </a:lnTo>
                              <a:lnTo>
                                <a:pt x="208" y="217"/>
                              </a:lnTo>
                              <a:lnTo>
                                <a:pt x="248" y="204"/>
                              </a:lnTo>
                              <a:lnTo>
                                <a:pt x="283" y="198"/>
                              </a:lnTo>
                              <a:lnTo>
                                <a:pt x="335" y="193"/>
                              </a:lnTo>
                              <a:lnTo>
                                <a:pt x="404" y="192"/>
                              </a:lnTo>
                              <a:lnTo>
                                <a:pt x="464" y="195"/>
                              </a:lnTo>
                              <a:lnTo>
                                <a:pt x="529" y="195"/>
                              </a:lnTo>
                              <a:lnTo>
                                <a:pt x="578" y="198"/>
                              </a:lnTo>
                              <a:lnTo>
                                <a:pt x="629" y="206"/>
                              </a:lnTo>
                              <a:lnTo>
                                <a:pt x="1020" y="106"/>
                              </a:lnTo>
                              <a:close/>
                            </a:path>
                          </a:pathLst>
                        </a:custGeom>
                        <a:solidFill>
                          <a:srgbClr val="600060"/>
                        </a:solidFill>
                        <a:ln w="9525">
                          <a:noFill/>
                          <a:round/>
                          <a:headEnd/>
                          <a:tailEnd/>
                        </a:ln>
                      </p:spPr>
                      <p:txBody>
                        <a:bodyPr/>
                        <a:lstStyle/>
                        <a:p>
                          <a:endParaRPr lang="cs-CZ"/>
                        </a:p>
                      </p:txBody>
                    </p:sp>
                    <p:grpSp>
                      <p:nvGrpSpPr>
                        <p:cNvPr id="115869" name="Group 152"/>
                        <p:cNvGrpSpPr>
                          <a:grpSpLocks/>
                        </p:cNvGrpSpPr>
                        <p:nvPr/>
                      </p:nvGrpSpPr>
                      <p:grpSpPr bwMode="auto">
                        <a:xfrm>
                          <a:off x="2029" y="1565"/>
                          <a:ext cx="191" cy="46"/>
                          <a:chOff x="2029" y="1565"/>
                          <a:chExt cx="191" cy="46"/>
                        </a:xfrm>
                      </p:grpSpPr>
                      <p:grpSp>
                        <p:nvGrpSpPr>
                          <p:cNvPr id="115870" name="Group 153"/>
                          <p:cNvGrpSpPr>
                            <a:grpSpLocks/>
                          </p:cNvGrpSpPr>
                          <p:nvPr/>
                        </p:nvGrpSpPr>
                        <p:grpSpPr bwMode="auto">
                          <a:xfrm>
                            <a:off x="2029" y="1579"/>
                            <a:ext cx="191" cy="32"/>
                            <a:chOff x="2029" y="1579"/>
                            <a:chExt cx="191" cy="32"/>
                          </a:xfrm>
                        </p:grpSpPr>
                        <p:sp>
                          <p:nvSpPr>
                            <p:cNvPr id="115867" name="Freeform 154"/>
                            <p:cNvSpPr>
                              <a:spLocks/>
                            </p:cNvSpPr>
                            <p:nvPr/>
                          </p:nvSpPr>
                          <p:spPr bwMode="auto">
                            <a:xfrm>
                              <a:off x="2029" y="1580"/>
                              <a:ext cx="191" cy="27"/>
                            </a:xfrm>
                            <a:custGeom>
                              <a:avLst/>
                              <a:gdLst>
                                <a:gd name="T0" fmla="*/ 38 w 956"/>
                                <a:gd name="T1" fmla="*/ 0 h 134"/>
                                <a:gd name="T2" fmla="*/ 24 w 956"/>
                                <a:gd name="T3" fmla="*/ 2 h 134"/>
                                <a:gd name="T4" fmla="*/ 21 w 956"/>
                                <a:gd name="T5" fmla="*/ 2 h 134"/>
                                <a:gd name="T6" fmla="*/ 19 w 956"/>
                                <a:gd name="T7" fmla="*/ 1 h 134"/>
                                <a:gd name="T8" fmla="*/ 17 w 956"/>
                                <a:gd name="T9" fmla="*/ 1 h 134"/>
                                <a:gd name="T10" fmla="*/ 15 w 956"/>
                                <a:gd name="T11" fmla="*/ 1 h 134"/>
                                <a:gd name="T12" fmla="*/ 13 w 956"/>
                                <a:gd name="T13" fmla="*/ 1 h 134"/>
                                <a:gd name="T14" fmla="*/ 11 w 956"/>
                                <a:gd name="T15" fmla="*/ 1 h 134"/>
                                <a:gd name="T16" fmla="*/ 10 w 956"/>
                                <a:gd name="T17" fmla="*/ 1 h 134"/>
                                <a:gd name="T18" fmla="*/ 8 w 956"/>
                                <a:gd name="T19" fmla="*/ 2 h 134"/>
                                <a:gd name="T20" fmla="*/ 6 w 956"/>
                                <a:gd name="T21" fmla="*/ 2 h 134"/>
                                <a:gd name="T22" fmla="*/ 5 w 956"/>
                                <a:gd name="T23" fmla="*/ 3 h 134"/>
                                <a:gd name="T24" fmla="*/ 3 w 956"/>
                                <a:gd name="T25" fmla="*/ 3 h 134"/>
                                <a:gd name="T26" fmla="*/ 2 w 956"/>
                                <a:gd name="T27" fmla="*/ 3 h 134"/>
                                <a:gd name="T28" fmla="*/ 1 w 956"/>
                                <a:gd name="T29" fmla="*/ 4 h 134"/>
                                <a:gd name="T30" fmla="*/ 0 w 956"/>
                                <a:gd name="T31" fmla="*/ 5 h 134"/>
                                <a:gd name="T32" fmla="*/ 0 w 956"/>
                                <a:gd name="T33" fmla="*/ 5 h 134"/>
                                <a:gd name="T34" fmla="*/ 2 w 956"/>
                                <a:gd name="T35" fmla="*/ 5 h 134"/>
                                <a:gd name="T36" fmla="*/ 3 w 956"/>
                                <a:gd name="T37" fmla="*/ 4 h 134"/>
                                <a:gd name="T38" fmla="*/ 4 w 956"/>
                                <a:gd name="T39" fmla="*/ 4 h 134"/>
                                <a:gd name="T40" fmla="*/ 6 w 956"/>
                                <a:gd name="T41" fmla="*/ 4 h 134"/>
                                <a:gd name="T42" fmla="*/ 7 w 956"/>
                                <a:gd name="T43" fmla="*/ 3 h 134"/>
                                <a:gd name="T44" fmla="*/ 9 w 956"/>
                                <a:gd name="T45" fmla="*/ 3 h 134"/>
                                <a:gd name="T46" fmla="*/ 11 w 956"/>
                                <a:gd name="T47" fmla="*/ 3 h 134"/>
                                <a:gd name="T48" fmla="*/ 14 w 956"/>
                                <a:gd name="T49" fmla="*/ 2 h 134"/>
                                <a:gd name="T50" fmla="*/ 16 w 956"/>
                                <a:gd name="T51" fmla="*/ 3 h 134"/>
                                <a:gd name="T52" fmla="*/ 19 w 956"/>
                                <a:gd name="T53" fmla="*/ 3 h 134"/>
                                <a:gd name="T54" fmla="*/ 21 w 956"/>
                                <a:gd name="T55" fmla="*/ 3 h 134"/>
                                <a:gd name="T56" fmla="*/ 23 w 956"/>
                                <a:gd name="T57" fmla="*/ 3 h 134"/>
                                <a:gd name="T58" fmla="*/ 38 w 956"/>
                                <a:gd name="T59" fmla="*/ 0 h 1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956"/>
                                <a:gd name="T91" fmla="*/ 0 h 134"/>
                                <a:gd name="T92" fmla="*/ 956 w 956"/>
                                <a:gd name="T93" fmla="*/ 134 h 13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956" h="134">
                                  <a:moveTo>
                                    <a:pt x="956" y="0"/>
                                  </a:moveTo>
                                  <a:lnTo>
                                    <a:pt x="597" y="47"/>
                                  </a:lnTo>
                                  <a:lnTo>
                                    <a:pt x="535" y="39"/>
                                  </a:lnTo>
                                  <a:lnTo>
                                    <a:pt x="480" y="35"/>
                                  </a:lnTo>
                                  <a:lnTo>
                                    <a:pt x="428" y="34"/>
                                  </a:lnTo>
                                  <a:lnTo>
                                    <a:pt x="374" y="31"/>
                                  </a:lnTo>
                                  <a:lnTo>
                                    <a:pt x="325" y="33"/>
                                  </a:lnTo>
                                  <a:lnTo>
                                    <a:pt x="281" y="35"/>
                                  </a:lnTo>
                                  <a:lnTo>
                                    <a:pt x="242" y="36"/>
                                  </a:lnTo>
                                  <a:lnTo>
                                    <a:pt x="193" y="42"/>
                                  </a:lnTo>
                                  <a:lnTo>
                                    <a:pt x="153" y="51"/>
                                  </a:lnTo>
                                  <a:lnTo>
                                    <a:pt x="114" y="63"/>
                                  </a:lnTo>
                                  <a:lnTo>
                                    <a:pt x="79" y="75"/>
                                  </a:lnTo>
                                  <a:lnTo>
                                    <a:pt x="52" y="85"/>
                                  </a:lnTo>
                                  <a:lnTo>
                                    <a:pt x="23" y="100"/>
                                  </a:lnTo>
                                  <a:lnTo>
                                    <a:pt x="0" y="118"/>
                                  </a:lnTo>
                                  <a:lnTo>
                                    <a:pt x="5" y="134"/>
                                  </a:lnTo>
                                  <a:lnTo>
                                    <a:pt x="43" y="120"/>
                                  </a:lnTo>
                                  <a:lnTo>
                                    <a:pt x="77" y="107"/>
                                  </a:lnTo>
                                  <a:lnTo>
                                    <a:pt x="110" y="96"/>
                                  </a:lnTo>
                                  <a:lnTo>
                                    <a:pt x="144" y="87"/>
                                  </a:lnTo>
                                  <a:lnTo>
                                    <a:pt x="185" y="75"/>
                                  </a:lnTo>
                                  <a:lnTo>
                                    <a:pt x="220" y="68"/>
                                  </a:lnTo>
                                  <a:lnTo>
                                    <a:pt x="271" y="63"/>
                                  </a:lnTo>
                                  <a:lnTo>
                                    <a:pt x="340" y="62"/>
                                  </a:lnTo>
                                  <a:lnTo>
                                    <a:pt x="400" y="65"/>
                                  </a:lnTo>
                                  <a:lnTo>
                                    <a:pt x="465" y="65"/>
                                  </a:lnTo>
                                  <a:lnTo>
                                    <a:pt x="514" y="68"/>
                                  </a:lnTo>
                                  <a:lnTo>
                                    <a:pt x="565" y="77"/>
                                  </a:lnTo>
                                  <a:lnTo>
                                    <a:pt x="956" y="0"/>
                                  </a:lnTo>
                                  <a:close/>
                                </a:path>
                              </a:pathLst>
                            </a:custGeom>
                            <a:solidFill>
                              <a:srgbClr val="800080"/>
                            </a:solidFill>
                            <a:ln w="9525">
                              <a:noFill/>
                              <a:round/>
                              <a:headEnd/>
                              <a:tailEnd/>
                            </a:ln>
                          </p:spPr>
                          <p:txBody>
                            <a:bodyPr/>
                            <a:lstStyle/>
                            <a:p>
                              <a:endParaRPr lang="cs-CZ"/>
                            </a:p>
                          </p:txBody>
                        </p:sp>
                        <p:sp>
                          <p:nvSpPr>
                            <p:cNvPr id="115868" name="Freeform 155"/>
                            <p:cNvSpPr>
                              <a:spLocks/>
                            </p:cNvSpPr>
                            <p:nvPr/>
                          </p:nvSpPr>
                          <p:spPr bwMode="auto">
                            <a:xfrm>
                              <a:off x="2029" y="1579"/>
                              <a:ext cx="191" cy="32"/>
                            </a:xfrm>
                            <a:custGeom>
                              <a:avLst/>
                              <a:gdLst>
                                <a:gd name="T0" fmla="*/ 38 w 956"/>
                                <a:gd name="T1" fmla="*/ 0 h 158"/>
                                <a:gd name="T2" fmla="*/ 24 w 956"/>
                                <a:gd name="T3" fmla="*/ 3 h 158"/>
                                <a:gd name="T4" fmla="*/ 21 w 956"/>
                                <a:gd name="T5" fmla="*/ 3 h 158"/>
                                <a:gd name="T6" fmla="*/ 19 w 956"/>
                                <a:gd name="T7" fmla="*/ 2 h 158"/>
                                <a:gd name="T8" fmla="*/ 17 w 956"/>
                                <a:gd name="T9" fmla="*/ 2 h 158"/>
                                <a:gd name="T10" fmla="*/ 15 w 956"/>
                                <a:gd name="T11" fmla="*/ 2 h 158"/>
                                <a:gd name="T12" fmla="*/ 13 w 956"/>
                                <a:gd name="T13" fmla="*/ 2 h 158"/>
                                <a:gd name="T14" fmla="*/ 11 w 956"/>
                                <a:gd name="T15" fmla="*/ 2 h 158"/>
                                <a:gd name="T16" fmla="*/ 10 w 956"/>
                                <a:gd name="T17" fmla="*/ 2 h 158"/>
                                <a:gd name="T18" fmla="*/ 8 w 956"/>
                                <a:gd name="T19" fmla="*/ 3 h 158"/>
                                <a:gd name="T20" fmla="*/ 6 w 956"/>
                                <a:gd name="T21" fmla="*/ 3 h 158"/>
                                <a:gd name="T22" fmla="*/ 5 w 956"/>
                                <a:gd name="T23" fmla="*/ 3 h 158"/>
                                <a:gd name="T24" fmla="*/ 3 w 956"/>
                                <a:gd name="T25" fmla="*/ 4 h 158"/>
                                <a:gd name="T26" fmla="*/ 2 w 956"/>
                                <a:gd name="T27" fmla="*/ 4 h 158"/>
                                <a:gd name="T28" fmla="*/ 1 w 956"/>
                                <a:gd name="T29" fmla="*/ 5 h 158"/>
                                <a:gd name="T30" fmla="*/ 0 w 956"/>
                                <a:gd name="T31" fmla="*/ 6 h 158"/>
                                <a:gd name="T32" fmla="*/ 0 w 956"/>
                                <a:gd name="T33" fmla="*/ 6 h 158"/>
                                <a:gd name="T34" fmla="*/ 2 w 956"/>
                                <a:gd name="T35" fmla="*/ 6 h 158"/>
                                <a:gd name="T36" fmla="*/ 3 w 956"/>
                                <a:gd name="T37" fmla="*/ 5 h 158"/>
                                <a:gd name="T38" fmla="*/ 4 w 956"/>
                                <a:gd name="T39" fmla="*/ 5 h 158"/>
                                <a:gd name="T40" fmla="*/ 6 w 956"/>
                                <a:gd name="T41" fmla="*/ 4 h 158"/>
                                <a:gd name="T42" fmla="*/ 7 w 956"/>
                                <a:gd name="T43" fmla="*/ 4 h 158"/>
                                <a:gd name="T44" fmla="*/ 9 w 956"/>
                                <a:gd name="T45" fmla="*/ 4 h 158"/>
                                <a:gd name="T46" fmla="*/ 11 w 956"/>
                                <a:gd name="T47" fmla="*/ 3 h 158"/>
                                <a:gd name="T48" fmla="*/ 14 w 956"/>
                                <a:gd name="T49" fmla="*/ 3 h 158"/>
                                <a:gd name="T50" fmla="*/ 16 w 956"/>
                                <a:gd name="T51" fmla="*/ 4 h 158"/>
                                <a:gd name="T52" fmla="*/ 19 w 956"/>
                                <a:gd name="T53" fmla="*/ 4 h 158"/>
                                <a:gd name="T54" fmla="*/ 21 w 956"/>
                                <a:gd name="T55" fmla="*/ 4 h 158"/>
                                <a:gd name="T56" fmla="*/ 23 w 956"/>
                                <a:gd name="T57" fmla="*/ 4 h 158"/>
                                <a:gd name="T58" fmla="*/ 38 w 956"/>
                                <a:gd name="T59" fmla="*/ 0 h 1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956"/>
                                <a:gd name="T91" fmla="*/ 0 h 158"/>
                                <a:gd name="T92" fmla="*/ 956 w 956"/>
                                <a:gd name="T93" fmla="*/ 158 h 1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956" h="158">
                                  <a:moveTo>
                                    <a:pt x="956" y="0"/>
                                  </a:moveTo>
                                  <a:lnTo>
                                    <a:pt x="597" y="71"/>
                                  </a:lnTo>
                                  <a:lnTo>
                                    <a:pt x="535" y="62"/>
                                  </a:lnTo>
                                  <a:lnTo>
                                    <a:pt x="480" y="58"/>
                                  </a:lnTo>
                                  <a:lnTo>
                                    <a:pt x="428" y="56"/>
                                  </a:lnTo>
                                  <a:lnTo>
                                    <a:pt x="374" y="53"/>
                                  </a:lnTo>
                                  <a:lnTo>
                                    <a:pt x="325" y="55"/>
                                  </a:lnTo>
                                  <a:lnTo>
                                    <a:pt x="281" y="58"/>
                                  </a:lnTo>
                                  <a:lnTo>
                                    <a:pt x="242" y="59"/>
                                  </a:lnTo>
                                  <a:lnTo>
                                    <a:pt x="193" y="66"/>
                                  </a:lnTo>
                                  <a:lnTo>
                                    <a:pt x="153" y="75"/>
                                  </a:lnTo>
                                  <a:lnTo>
                                    <a:pt x="114" y="86"/>
                                  </a:lnTo>
                                  <a:lnTo>
                                    <a:pt x="79" y="98"/>
                                  </a:lnTo>
                                  <a:lnTo>
                                    <a:pt x="52" y="109"/>
                                  </a:lnTo>
                                  <a:lnTo>
                                    <a:pt x="23" y="123"/>
                                  </a:lnTo>
                                  <a:lnTo>
                                    <a:pt x="0" y="141"/>
                                  </a:lnTo>
                                  <a:lnTo>
                                    <a:pt x="5" y="158"/>
                                  </a:lnTo>
                                  <a:lnTo>
                                    <a:pt x="43" y="144"/>
                                  </a:lnTo>
                                  <a:lnTo>
                                    <a:pt x="77" y="130"/>
                                  </a:lnTo>
                                  <a:lnTo>
                                    <a:pt x="110" y="119"/>
                                  </a:lnTo>
                                  <a:lnTo>
                                    <a:pt x="144" y="111"/>
                                  </a:lnTo>
                                  <a:lnTo>
                                    <a:pt x="185" y="98"/>
                                  </a:lnTo>
                                  <a:lnTo>
                                    <a:pt x="220" y="91"/>
                                  </a:lnTo>
                                  <a:lnTo>
                                    <a:pt x="271" y="86"/>
                                  </a:lnTo>
                                  <a:lnTo>
                                    <a:pt x="340" y="85"/>
                                  </a:lnTo>
                                  <a:lnTo>
                                    <a:pt x="400" y="88"/>
                                  </a:lnTo>
                                  <a:lnTo>
                                    <a:pt x="465" y="88"/>
                                  </a:lnTo>
                                  <a:lnTo>
                                    <a:pt x="514" y="91"/>
                                  </a:lnTo>
                                  <a:lnTo>
                                    <a:pt x="565" y="100"/>
                                  </a:lnTo>
                                  <a:lnTo>
                                    <a:pt x="956" y="0"/>
                                  </a:lnTo>
                                  <a:close/>
                                </a:path>
                              </a:pathLst>
                            </a:custGeom>
                            <a:solidFill>
                              <a:srgbClr val="400040"/>
                            </a:solidFill>
                            <a:ln w="9525">
                              <a:noFill/>
                              <a:round/>
                              <a:headEnd/>
                              <a:tailEnd/>
                            </a:ln>
                          </p:spPr>
                          <p:txBody>
                            <a:bodyPr/>
                            <a:lstStyle/>
                            <a:p>
                              <a:endParaRPr lang="cs-CZ"/>
                            </a:p>
                          </p:txBody>
                        </p:sp>
                      </p:grpSp>
                      <p:sp>
                        <p:nvSpPr>
                          <p:cNvPr id="115866" name="Freeform 156"/>
                          <p:cNvSpPr>
                            <a:spLocks/>
                          </p:cNvSpPr>
                          <p:nvPr/>
                        </p:nvSpPr>
                        <p:spPr bwMode="auto">
                          <a:xfrm>
                            <a:off x="2032" y="1565"/>
                            <a:ext cx="137" cy="16"/>
                          </a:xfrm>
                          <a:custGeom>
                            <a:avLst/>
                            <a:gdLst>
                              <a:gd name="T0" fmla="*/ 0 w 687"/>
                              <a:gd name="T1" fmla="*/ 3 h 78"/>
                              <a:gd name="T2" fmla="*/ 1 w 687"/>
                              <a:gd name="T3" fmla="*/ 3 h 78"/>
                              <a:gd name="T4" fmla="*/ 3 w 687"/>
                              <a:gd name="T5" fmla="*/ 2 h 78"/>
                              <a:gd name="T6" fmla="*/ 4 w 687"/>
                              <a:gd name="T7" fmla="*/ 1 h 78"/>
                              <a:gd name="T8" fmla="*/ 6 w 687"/>
                              <a:gd name="T9" fmla="*/ 1 h 78"/>
                              <a:gd name="T10" fmla="*/ 8 w 687"/>
                              <a:gd name="T11" fmla="*/ 0 h 78"/>
                              <a:gd name="T12" fmla="*/ 10 w 687"/>
                              <a:gd name="T13" fmla="*/ 0 h 78"/>
                              <a:gd name="T14" fmla="*/ 13 w 687"/>
                              <a:gd name="T15" fmla="*/ 0 h 78"/>
                              <a:gd name="T16" fmla="*/ 14 w 687"/>
                              <a:gd name="T17" fmla="*/ 0 h 78"/>
                              <a:gd name="T18" fmla="*/ 17 w 687"/>
                              <a:gd name="T19" fmla="*/ 0 h 78"/>
                              <a:gd name="T20" fmla="*/ 19 w 687"/>
                              <a:gd name="T21" fmla="*/ 0 h 78"/>
                              <a:gd name="T22" fmla="*/ 20 w 687"/>
                              <a:gd name="T23" fmla="*/ 1 h 78"/>
                              <a:gd name="T24" fmla="*/ 22 w 687"/>
                              <a:gd name="T25" fmla="*/ 1 h 78"/>
                              <a:gd name="T26" fmla="*/ 24 w 687"/>
                              <a:gd name="T27" fmla="*/ 2 h 78"/>
                              <a:gd name="T28" fmla="*/ 26 w 687"/>
                              <a:gd name="T29" fmla="*/ 2 h 78"/>
                              <a:gd name="T30" fmla="*/ 27 w 687"/>
                              <a:gd name="T31" fmla="*/ 3 h 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87"/>
                              <a:gd name="T49" fmla="*/ 0 h 78"/>
                              <a:gd name="T50" fmla="*/ 687 w 687"/>
                              <a:gd name="T51" fmla="*/ 78 h 7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87" h="78">
                                <a:moveTo>
                                  <a:pt x="0" y="78"/>
                                </a:moveTo>
                                <a:lnTo>
                                  <a:pt x="32" y="62"/>
                                </a:lnTo>
                                <a:lnTo>
                                  <a:pt x="65" y="47"/>
                                </a:lnTo>
                                <a:lnTo>
                                  <a:pt x="111" y="34"/>
                                </a:lnTo>
                                <a:lnTo>
                                  <a:pt x="161" y="20"/>
                                </a:lnTo>
                                <a:lnTo>
                                  <a:pt x="212" y="10"/>
                                </a:lnTo>
                                <a:lnTo>
                                  <a:pt x="256" y="4"/>
                                </a:lnTo>
                                <a:lnTo>
                                  <a:pt x="318" y="0"/>
                                </a:lnTo>
                                <a:lnTo>
                                  <a:pt x="357" y="0"/>
                                </a:lnTo>
                                <a:lnTo>
                                  <a:pt x="414" y="3"/>
                                </a:lnTo>
                                <a:lnTo>
                                  <a:pt x="469" y="10"/>
                                </a:lnTo>
                                <a:lnTo>
                                  <a:pt x="509" y="17"/>
                                </a:lnTo>
                                <a:lnTo>
                                  <a:pt x="556" y="26"/>
                                </a:lnTo>
                                <a:lnTo>
                                  <a:pt x="601" y="38"/>
                                </a:lnTo>
                                <a:lnTo>
                                  <a:pt x="642" y="50"/>
                                </a:lnTo>
                                <a:lnTo>
                                  <a:pt x="687" y="68"/>
                                </a:lnTo>
                              </a:path>
                            </a:pathLst>
                          </a:custGeom>
                          <a:noFill/>
                          <a:ln w="4763">
                            <a:solidFill>
                              <a:srgbClr val="E000E0"/>
                            </a:solidFill>
                            <a:round/>
                            <a:headEnd/>
                            <a:tailEnd/>
                          </a:ln>
                        </p:spPr>
                        <p:txBody>
                          <a:bodyPr/>
                          <a:lstStyle/>
                          <a:p>
                            <a:endParaRPr lang="cs-CZ"/>
                          </a:p>
                        </p:txBody>
                      </p:sp>
                    </p:grpSp>
                  </p:grpSp>
                  <p:grpSp>
                    <p:nvGrpSpPr>
                      <p:cNvPr id="115871" name="Group 157"/>
                      <p:cNvGrpSpPr>
                        <a:grpSpLocks/>
                      </p:cNvGrpSpPr>
                      <p:nvPr/>
                    </p:nvGrpSpPr>
                    <p:grpSpPr bwMode="auto">
                      <a:xfrm>
                        <a:off x="2012" y="1579"/>
                        <a:ext cx="21" cy="32"/>
                        <a:chOff x="2012" y="1579"/>
                        <a:chExt cx="21" cy="32"/>
                      </a:xfrm>
                    </p:grpSpPr>
                    <p:sp>
                      <p:nvSpPr>
                        <p:cNvPr id="115861" name="Freeform 158"/>
                        <p:cNvSpPr>
                          <a:spLocks/>
                        </p:cNvSpPr>
                        <p:nvPr/>
                      </p:nvSpPr>
                      <p:spPr bwMode="auto">
                        <a:xfrm>
                          <a:off x="2012" y="1579"/>
                          <a:ext cx="21" cy="32"/>
                        </a:xfrm>
                        <a:custGeom>
                          <a:avLst/>
                          <a:gdLst>
                            <a:gd name="T0" fmla="*/ 1 w 106"/>
                            <a:gd name="T1" fmla="*/ 0 h 160"/>
                            <a:gd name="T2" fmla="*/ 1 w 106"/>
                            <a:gd name="T3" fmla="*/ 0 h 160"/>
                            <a:gd name="T4" fmla="*/ 0 w 106"/>
                            <a:gd name="T5" fmla="*/ 1 h 160"/>
                            <a:gd name="T6" fmla="*/ 0 w 106"/>
                            <a:gd name="T7" fmla="*/ 1 h 160"/>
                            <a:gd name="T8" fmla="*/ 0 w 106"/>
                            <a:gd name="T9" fmla="*/ 2 h 160"/>
                            <a:gd name="T10" fmla="*/ 0 w 106"/>
                            <a:gd name="T11" fmla="*/ 2 h 160"/>
                            <a:gd name="T12" fmla="*/ 0 w 106"/>
                            <a:gd name="T13" fmla="*/ 3 h 160"/>
                            <a:gd name="T14" fmla="*/ 0 w 106"/>
                            <a:gd name="T15" fmla="*/ 4 h 160"/>
                            <a:gd name="T16" fmla="*/ 0 w 106"/>
                            <a:gd name="T17" fmla="*/ 4 h 160"/>
                            <a:gd name="T18" fmla="*/ 1 w 106"/>
                            <a:gd name="T19" fmla="*/ 5 h 160"/>
                            <a:gd name="T20" fmla="*/ 1 w 106"/>
                            <a:gd name="T21" fmla="*/ 5 h 160"/>
                            <a:gd name="T22" fmla="*/ 1 w 106"/>
                            <a:gd name="T23" fmla="*/ 6 h 160"/>
                            <a:gd name="T24" fmla="*/ 2 w 106"/>
                            <a:gd name="T25" fmla="*/ 6 h 160"/>
                            <a:gd name="T26" fmla="*/ 2 w 106"/>
                            <a:gd name="T27" fmla="*/ 6 h 160"/>
                            <a:gd name="T28" fmla="*/ 2 w 106"/>
                            <a:gd name="T29" fmla="*/ 6 h 160"/>
                            <a:gd name="T30" fmla="*/ 3 w 106"/>
                            <a:gd name="T31" fmla="*/ 6 h 160"/>
                            <a:gd name="T32" fmla="*/ 3 w 106"/>
                            <a:gd name="T33" fmla="*/ 6 h 160"/>
                            <a:gd name="T34" fmla="*/ 4 w 106"/>
                            <a:gd name="T35" fmla="*/ 6 h 160"/>
                            <a:gd name="T36" fmla="*/ 4 w 106"/>
                            <a:gd name="T37" fmla="*/ 6 h 160"/>
                            <a:gd name="T38" fmla="*/ 4 w 106"/>
                            <a:gd name="T39" fmla="*/ 5 h 160"/>
                            <a:gd name="T40" fmla="*/ 4 w 106"/>
                            <a:gd name="T41" fmla="*/ 5 h 160"/>
                            <a:gd name="T42" fmla="*/ 4 w 106"/>
                            <a:gd name="T43" fmla="*/ 4 h 160"/>
                            <a:gd name="T44" fmla="*/ 4 w 106"/>
                            <a:gd name="T45" fmla="*/ 3 h 160"/>
                            <a:gd name="T46" fmla="*/ 4 w 106"/>
                            <a:gd name="T47" fmla="*/ 3 h 160"/>
                            <a:gd name="T48" fmla="*/ 4 w 106"/>
                            <a:gd name="T49" fmla="*/ 2 h 160"/>
                            <a:gd name="T50" fmla="*/ 4 w 106"/>
                            <a:gd name="T51" fmla="*/ 2 h 160"/>
                            <a:gd name="T52" fmla="*/ 3 w 106"/>
                            <a:gd name="T53" fmla="*/ 1 h 160"/>
                            <a:gd name="T54" fmla="*/ 3 w 106"/>
                            <a:gd name="T55" fmla="*/ 1 h 160"/>
                            <a:gd name="T56" fmla="*/ 3 w 106"/>
                            <a:gd name="T57" fmla="*/ 1 h 160"/>
                            <a:gd name="T58" fmla="*/ 2 w 106"/>
                            <a:gd name="T59" fmla="*/ 0 h 160"/>
                            <a:gd name="T60" fmla="*/ 2 w 106"/>
                            <a:gd name="T61" fmla="*/ 0 h 160"/>
                            <a:gd name="T62" fmla="*/ 1 w 106"/>
                            <a:gd name="T63" fmla="*/ 0 h 160"/>
                            <a:gd name="T64" fmla="*/ 1 w 106"/>
                            <a:gd name="T65" fmla="*/ 0 h 1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160"/>
                            <a:gd name="T101" fmla="*/ 106 w 106"/>
                            <a:gd name="T102" fmla="*/ 160 h 1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160">
                              <a:moveTo>
                                <a:pt x="24" y="3"/>
                              </a:moveTo>
                              <a:lnTo>
                                <a:pt x="15" y="10"/>
                              </a:lnTo>
                              <a:lnTo>
                                <a:pt x="8" y="18"/>
                              </a:lnTo>
                              <a:lnTo>
                                <a:pt x="3" y="30"/>
                              </a:lnTo>
                              <a:lnTo>
                                <a:pt x="0" y="43"/>
                              </a:lnTo>
                              <a:lnTo>
                                <a:pt x="0" y="59"/>
                              </a:lnTo>
                              <a:lnTo>
                                <a:pt x="1" y="77"/>
                              </a:lnTo>
                              <a:lnTo>
                                <a:pt x="5" y="91"/>
                              </a:lnTo>
                              <a:lnTo>
                                <a:pt x="10" y="104"/>
                              </a:lnTo>
                              <a:lnTo>
                                <a:pt x="15" y="114"/>
                              </a:lnTo>
                              <a:lnTo>
                                <a:pt x="22" y="127"/>
                              </a:lnTo>
                              <a:lnTo>
                                <a:pt x="32" y="138"/>
                              </a:lnTo>
                              <a:lnTo>
                                <a:pt x="42" y="149"/>
                              </a:lnTo>
                              <a:lnTo>
                                <a:pt x="51" y="155"/>
                              </a:lnTo>
                              <a:lnTo>
                                <a:pt x="60" y="159"/>
                              </a:lnTo>
                              <a:lnTo>
                                <a:pt x="70" y="160"/>
                              </a:lnTo>
                              <a:lnTo>
                                <a:pt x="78" y="160"/>
                              </a:lnTo>
                              <a:lnTo>
                                <a:pt x="89" y="156"/>
                              </a:lnTo>
                              <a:lnTo>
                                <a:pt x="96" y="145"/>
                              </a:lnTo>
                              <a:lnTo>
                                <a:pt x="101" y="133"/>
                              </a:lnTo>
                              <a:lnTo>
                                <a:pt x="105" y="116"/>
                              </a:lnTo>
                              <a:lnTo>
                                <a:pt x="106" y="101"/>
                              </a:lnTo>
                              <a:lnTo>
                                <a:pt x="106" y="83"/>
                              </a:lnTo>
                              <a:lnTo>
                                <a:pt x="103" y="68"/>
                              </a:lnTo>
                              <a:lnTo>
                                <a:pt x="99" y="53"/>
                              </a:lnTo>
                              <a:lnTo>
                                <a:pt x="94" y="42"/>
                              </a:lnTo>
                              <a:lnTo>
                                <a:pt x="88" y="32"/>
                              </a:lnTo>
                              <a:lnTo>
                                <a:pt x="78" y="22"/>
                              </a:lnTo>
                              <a:lnTo>
                                <a:pt x="68" y="13"/>
                              </a:lnTo>
                              <a:lnTo>
                                <a:pt x="56" y="5"/>
                              </a:lnTo>
                              <a:lnTo>
                                <a:pt x="46" y="1"/>
                              </a:lnTo>
                              <a:lnTo>
                                <a:pt x="35" y="0"/>
                              </a:lnTo>
                              <a:lnTo>
                                <a:pt x="24" y="3"/>
                              </a:lnTo>
                              <a:close/>
                            </a:path>
                          </a:pathLst>
                        </a:custGeom>
                        <a:solidFill>
                          <a:srgbClr val="800080"/>
                        </a:solidFill>
                        <a:ln w="3175">
                          <a:solidFill>
                            <a:srgbClr val="400040"/>
                          </a:solidFill>
                          <a:round/>
                          <a:headEnd/>
                          <a:tailEnd/>
                        </a:ln>
                      </p:spPr>
                      <p:txBody>
                        <a:bodyPr/>
                        <a:lstStyle/>
                        <a:p>
                          <a:endParaRPr lang="cs-CZ"/>
                        </a:p>
                      </p:txBody>
                    </p:sp>
                    <p:sp>
                      <p:nvSpPr>
                        <p:cNvPr id="115862" name="Freeform 159"/>
                        <p:cNvSpPr>
                          <a:spLocks/>
                        </p:cNvSpPr>
                        <p:nvPr/>
                      </p:nvSpPr>
                      <p:spPr bwMode="auto">
                        <a:xfrm>
                          <a:off x="2016" y="1584"/>
                          <a:ext cx="14" cy="21"/>
                        </a:xfrm>
                        <a:custGeom>
                          <a:avLst/>
                          <a:gdLst>
                            <a:gd name="T0" fmla="*/ 1 w 71"/>
                            <a:gd name="T1" fmla="*/ 0 h 108"/>
                            <a:gd name="T2" fmla="*/ 0 w 71"/>
                            <a:gd name="T3" fmla="*/ 0 h 108"/>
                            <a:gd name="T4" fmla="*/ 0 w 71"/>
                            <a:gd name="T5" fmla="*/ 1 h 108"/>
                            <a:gd name="T6" fmla="*/ 0 w 71"/>
                            <a:gd name="T7" fmla="*/ 1 h 108"/>
                            <a:gd name="T8" fmla="*/ 0 w 71"/>
                            <a:gd name="T9" fmla="*/ 1 h 108"/>
                            <a:gd name="T10" fmla="*/ 0 w 71"/>
                            <a:gd name="T11" fmla="*/ 2 h 108"/>
                            <a:gd name="T12" fmla="*/ 0 w 71"/>
                            <a:gd name="T13" fmla="*/ 2 h 108"/>
                            <a:gd name="T14" fmla="*/ 0 w 71"/>
                            <a:gd name="T15" fmla="*/ 2 h 108"/>
                            <a:gd name="T16" fmla="*/ 0 w 71"/>
                            <a:gd name="T17" fmla="*/ 3 h 108"/>
                            <a:gd name="T18" fmla="*/ 0 w 71"/>
                            <a:gd name="T19" fmla="*/ 3 h 108"/>
                            <a:gd name="T20" fmla="*/ 1 w 71"/>
                            <a:gd name="T21" fmla="*/ 3 h 108"/>
                            <a:gd name="T22" fmla="*/ 1 w 71"/>
                            <a:gd name="T23" fmla="*/ 4 h 108"/>
                            <a:gd name="T24" fmla="*/ 1 w 71"/>
                            <a:gd name="T25" fmla="*/ 4 h 108"/>
                            <a:gd name="T26" fmla="*/ 1 w 71"/>
                            <a:gd name="T27" fmla="*/ 4 h 108"/>
                            <a:gd name="T28" fmla="*/ 2 w 71"/>
                            <a:gd name="T29" fmla="*/ 4 h 108"/>
                            <a:gd name="T30" fmla="*/ 2 w 71"/>
                            <a:gd name="T31" fmla="*/ 4 h 108"/>
                            <a:gd name="T32" fmla="*/ 2 w 71"/>
                            <a:gd name="T33" fmla="*/ 4 h 108"/>
                            <a:gd name="T34" fmla="*/ 2 w 71"/>
                            <a:gd name="T35" fmla="*/ 4 h 108"/>
                            <a:gd name="T36" fmla="*/ 3 w 71"/>
                            <a:gd name="T37" fmla="*/ 4 h 108"/>
                            <a:gd name="T38" fmla="*/ 3 w 71"/>
                            <a:gd name="T39" fmla="*/ 4 h 108"/>
                            <a:gd name="T40" fmla="*/ 3 w 71"/>
                            <a:gd name="T41" fmla="*/ 3 h 108"/>
                            <a:gd name="T42" fmla="*/ 3 w 71"/>
                            <a:gd name="T43" fmla="*/ 3 h 108"/>
                            <a:gd name="T44" fmla="*/ 3 w 71"/>
                            <a:gd name="T45" fmla="*/ 2 h 108"/>
                            <a:gd name="T46" fmla="*/ 3 w 71"/>
                            <a:gd name="T47" fmla="*/ 2 h 108"/>
                            <a:gd name="T48" fmla="*/ 3 w 71"/>
                            <a:gd name="T49" fmla="*/ 1 h 108"/>
                            <a:gd name="T50" fmla="*/ 2 w 71"/>
                            <a:gd name="T51" fmla="*/ 1 h 108"/>
                            <a:gd name="T52" fmla="*/ 2 w 71"/>
                            <a:gd name="T53" fmla="*/ 1 h 108"/>
                            <a:gd name="T54" fmla="*/ 2 w 71"/>
                            <a:gd name="T55" fmla="*/ 1 h 108"/>
                            <a:gd name="T56" fmla="*/ 2 w 71"/>
                            <a:gd name="T57" fmla="*/ 0 h 108"/>
                            <a:gd name="T58" fmla="*/ 1 w 71"/>
                            <a:gd name="T59" fmla="*/ 0 h 108"/>
                            <a:gd name="T60" fmla="*/ 1 w 71"/>
                            <a:gd name="T61" fmla="*/ 0 h 108"/>
                            <a:gd name="T62" fmla="*/ 1 w 71"/>
                            <a:gd name="T63" fmla="*/ 0 h 108"/>
                            <a:gd name="T64" fmla="*/ 1 w 71"/>
                            <a:gd name="T65" fmla="*/ 0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1"/>
                            <a:gd name="T100" fmla="*/ 0 h 108"/>
                            <a:gd name="T101" fmla="*/ 71 w 71"/>
                            <a:gd name="T102" fmla="*/ 108 h 1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1" h="108">
                              <a:moveTo>
                                <a:pt x="16" y="3"/>
                              </a:moveTo>
                              <a:lnTo>
                                <a:pt x="10" y="7"/>
                              </a:lnTo>
                              <a:lnTo>
                                <a:pt x="5" y="13"/>
                              </a:lnTo>
                              <a:lnTo>
                                <a:pt x="2" y="20"/>
                              </a:lnTo>
                              <a:lnTo>
                                <a:pt x="0" y="29"/>
                              </a:lnTo>
                              <a:lnTo>
                                <a:pt x="0" y="40"/>
                              </a:lnTo>
                              <a:lnTo>
                                <a:pt x="0" y="52"/>
                              </a:lnTo>
                              <a:lnTo>
                                <a:pt x="3" y="62"/>
                              </a:lnTo>
                              <a:lnTo>
                                <a:pt x="6" y="71"/>
                              </a:lnTo>
                              <a:lnTo>
                                <a:pt x="10" y="77"/>
                              </a:lnTo>
                              <a:lnTo>
                                <a:pt x="14" y="87"/>
                              </a:lnTo>
                              <a:lnTo>
                                <a:pt x="21" y="94"/>
                              </a:lnTo>
                              <a:lnTo>
                                <a:pt x="28" y="101"/>
                              </a:lnTo>
                              <a:lnTo>
                                <a:pt x="34" y="105"/>
                              </a:lnTo>
                              <a:lnTo>
                                <a:pt x="40" y="108"/>
                              </a:lnTo>
                              <a:lnTo>
                                <a:pt x="47" y="108"/>
                              </a:lnTo>
                              <a:lnTo>
                                <a:pt x="52" y="108"/>
                              </a:lnTo>
                              <a:lnTo>
                                <a:pt x="59" y="106"/>
                              </a:lnTo>
                              <a:lnTo>
                                <a:pt x="64" y="99"/>
                              </a:lnTo>
                              <a:lnTo>
                                <a:pt x="67" y="91"/>
                              </a:lnTo>
                              <a:lnTo>
                                <a:pt x="71" y="78"/>
                              </a:lnTo>
                              <a:lnTo>
                                <a:pt x="71" y="69"/>
                              </a:lnTo>
                              <a:lnTo>
                                <a:pt x="71" y="57"/>
                              </a:lnTo>
                              <a:lnTo>
                                <a:pt x="68" y="46"/>
                              </a:lnTo>
                              <a:lnTo>
                                <a:pt x="66" y="36"/>
                              </a:lnTo>
                              <a:lnTo>
                                <a:pt x="62" y="28"/>
                              </a:lnTo>
                              <a:lnTo>
                                <a:pt x="58" y="22"/>
                              </a:lnTo>
                              <a:lnTo>
                                <a:pt x="52" y="15"/>
                              </a:lnTo>
                              <a:lnTo>
                                <a:pt x="46" y="9"/>
                              </a:lnTo>
                              <a:lnTo>
                                <a:pt x="38" y="4"/>
                              </a:lnTo>
                              <a:lnTo>
                                <a:pt x="31" y="0"/>
                              </a:lnTo>
                              <a:lnTo>
                                <a:pt x="23" y="0"/>
                              </a:lnTo>
                              <a:lnTo>
                                <a:pt x="16" y="3"/>
                              </a:lnTo>
                              <a:close/>
                            </a:path>
                          </a:pathLst>
                        </a:custGeom>
                        <a:solidFill>
                          <a:srgbClr val="600060"/>
                        </a:solidFill>
                        <a:ln w="3175">
                          <a:solidFill>
                            <a:srgbClr val="400040"/>
                          </a:solidFill>
                          <a:round/>
                          <a:headEnd/>
                          <a:tailEnd/>
                        </a:ln>
                      </p:spPr>
                      <p:txBody>
                        <a:bodyPr/>
                        <a:lstStyle/>
                        <a:p>
                          <a:endParaRPr lang="cs-CZ"/>
                        </a:p>
                      </p:txBody>
                    </p:sp>
                  </p:grpSp>
                </p:grpSp>
                <p:grpSp>
                  <p:nvGrpSpPr>
                    <p:cNvPr id="115872" name="Group 160"/>
                    <p:cNvGrpSpPr>
                      <a:grpSpLocks/>
                    </p:cNvGrpSpPr>
                    <p:nvPr/>
                  </p:nvGrpSpPr>
                  <p:grpSpPr bwMode="auto">
                    <a:xfrm>
                      <a:off x="2072" y="1522"/>
                      <a:ext cx="112" cy="183"/>
                      <a:chOff x="2072" y="1522"/>
                      <a:chExt cx="112" cy="183"/>
                    </a:xfrm>
                  </p:grpSpPr>
                  <p:grpSp>
                    <p:nvGrpSpPr>
                      <p:cNvPr id="115873" name="Group 161"/>
                      <p:cNvGrpSpPr>
                        <a:grpSpLocks/>
                      </p:cNvGrpSpPr>
                      <p:nvPr/>
                    </p:nvGrpSpPr>
                    <p:grpSpPr bwMode="auto">
                      <a:xfrm>
                        <a:off x="2072" y="1522"/>
                        <a:ext cx="112" cy="179"/>
                        <a:chOff x="2072" y="1522"/>
                        <a:chExt cx="112" cy="179"/>
                      </a:xfrm>
                    </p:grpSpPr>
                    <p:sp>
                      <p:nvSpPr>
                        <p:cNvPr id="115853" name="Freeform 162"/>
                        <p:cNvSpPr>
                          <a:spLocks/>
                        </p:cNvSpPr>
                        <p:nvPr/>
                      </p:nvSpPr>
                      <p:spPr bwMode="auto">
                        <a:xfrm>
                          <a:off x="2072" y="1522"/>
                          <a:ext cx="112" cy="179"/>
                        </a:xfrm>
                        <a:custGeom>
                          <a:avLst/>
                          <a:gdLst>
                            <a:gd name="T0" fmla="*/ 0 w 562"/>
                            <a:gd name="T1" fmla="*/ 20 h 898"/>
                            <a:gd name="T2" fmla="*/ 0 w 562"/>
                            <a:gd name="T3" fmla="*/ 18 h 898"/>
                            <a:gd name="T4" fmla="*/ 1 w 562"/>
                            <a:gd name="T5" fmla="*/ 16 h 898"/>
                            <a:gd name="T6" fmla="*/ 1 w 562"/>
                            <a:gd name="T7" fmla="*/ 14 h 898"/>
                            <a:gd name="T8" fmla="*/ 2 w 562"/>
                            <a:gd name="T9" fmla="*/ 12 h 898"/>
                            <a:gd name="T10" fmla="*/ 2 w 562"/>
                            <a:gd name="T11" fmla="*/ 11 h 898"/>
                            <a:gd name="T12" fmla="*/ 3 w 562"/>
                            <a:gd name="T13" fmla="*/ 9 h 898"/>
                            <a:gd name="T14" fmla="*/ 4 w 562"/>
                            <a:gd name="T15" fmla="*/ 8 h 898"/>
                            <a:gd name="T16" fmla="*/ 5 w 562"/>
                            <a:gd name="T17" fmla="*/ 7 h 898"/>
                            <a:gd name="T18" fmla="*/ 6 w 562"/>
                            <a:gd name="T19" fmla="*/ 5 h 898"/>
                            <a:gd name="T20" fmla="*/ 8 w 562"/>
                            <a:gd name="T21" fmla="*/ 4 h 898"/>
                            <a:gd name="T22" fmla="*/ 10 w 562"/>
                            <a:gd name="T23" fmla="*/ 3 h 898"/>
                            <a:gd name="T24" fmla="*/ 11 w 562"/>
                            <a:gd name="T25" fmla="*/ 2 h 898"/>
                            <a:gd name="T26" fmla="*/ 13 w 562"/>
                            <a:gd name="T27" fmla="*/ 1 h 898"/>
                            <a:gd name="T28" fmla="*/ 15 w 562"/>
                            <a:gd name="T29" fmla="*/ 1 h 898"/>
                            <a:gd name="T30" fmla="*/ 17 w 562"/>
                            <a:gd name="T31" fmla="*/ 0 h 898"/>
                            <a:gd name="T32" fmla="*/ 18 w 562"/>
                            <a:gd name="T33" fmla="*/ 0 h 898"/>
                            <a:gd name="T34" fmla="*/ 18 w 562"/>
                            <a:gd name="T35" fmla="*/ 0 h 898"/>
                            <a:gd name="T36" fmla="*/ 19 w 562"/>
                            <a:gd name="T37" fmla="*/ 0 h 898"/>
                            <a:gd name="T38" fmla="*/ 20 w 562"/>
                            <a:gd name="T39" fmla="*/ 1 h 898"/>
                            <a:gd name="T40" fmla="*/ 21 w 562"/>
                            <a:gd name="T41" fmla="*/ 2 h 898"/>
                            <a:gd name="T42" fmla="*/ 22 w 562"/>
                            <a:gd name="T43" fmla="*/ 2 h 898"/>
                            <a:gd name="T44" fmla="*/ 22 w 562"/>
                            <a:gd name="T45" fmla="*/ 3 h 898"/>
                            <a:gd name="T46" fmla="*/ 22 w 562"/>
                            <a:gd name="T47" fmla="*/ 4 h 898"/>
                            <a:gd name="T48" fmla="*/ 22 w 562"/>
                            <a:gd name="T49" fmla="*/ 5 h 898"/>
                            <a:gd name="T50" fmla="*/ 22 w 562"/>
                            <a:gd name="T51" fmla="*/ 7 h 898"/>
                            <a:gd name="T52" fmla="*/ 22 w 562"/>
                            <a:gd name="T53" fmla="*/ 7 h 898"/>
                            <a:gd name="T54" fmla="*/ 22 w 562"/>
                            <a:gd name="T55" fmla="*/ 8 h 898"/>
                            <a:gd name="T56" fmla="*/ 21 w 562"/>
                            <a:gd name="T57" fmla="*/ 8 h 898"/>
                            <a:gd name="T58" fmla="*/ 20 w 562"/>
                            <a:gd name="T59" fmla="*/ 9 h 898"/>
                            <a:gd name="T60" fmla="*/ 19 w 562"/>
                            <a:gd name="T61" fmla="*/ 9 h 898"/>
                            <a:gd name="T62" fmla="*/ 17 w 562"/>
                            <a:gd name="T63" fmla="*/ 10 h 898"/>
                            <a:gd name="T64" fmla="*/ 16 w 562"/>
                            <a:gd name="T65" fmla="*/ 11 h 898"/>
                            <a:gd name="T66" fmla="*/ 15 w 562"/>
                            <a:gd name="T67" fmla="*/ 12 h 898"/>
                            <a:gd name="T68" fmla="*/ 14 w 562"/>
                            <a:gd name="T69" fmla="*/ 13 h 898"/>
                            <a:gd name="T70" fmla="*/ 13 w 562"/>
                            <a:gd name="T71" fmla="*/ 14 h 898"/>
                            <a:gd name="T72" fmla="*/ 12 w 562"/>
                            <a:gd name="T73" fmla="*/ 15 h 898"/>
                            <a:gd name="T74" fmla="*/ 12 w 562"/>
                            <a:gd name="T75" fmla="*/ 16 h 898"/>
                            <a:gd name="T76" fmla="*/ 12 w 562"/>
                            <a:gd name="T77" fmla="*/ 18 h 898"/>
                            <a:gd name="T78" fmla="*/ 12 w 562"/>
                            <a:gd name="T79" fmla="*/ 19 h 898"/>
                            <a:gd name="T80" fmla="*/ 13 w 562"/>
                            <a:gd name="T81" fmla="*/ 21 h 898"/>
                            <a:gd name="T82" fmla="*/ 13 w 562"/>
                            <a:gd name="T83" fmla="*/ 22 h 898"/>
                            <a:gd name="T84" fmla="*/ 14 w 562"/>
                            <a:gd name="T85" fmla="*/ 24 h 898"/>
                            <a:gd name="T86" fmla="*/ 15 w 562"/>
                            <a:gd name="T87" fmla="*/ 25 h 898"/>
                            <a:gd name="T88" fmla="*/ 16 w 562"/>
                            <a:gd name="T89" fmla="*/ 27 h 898"/>
                            <a:gd name="T90" fmla="*/ 17 w 562"/>
                            <a:gd name="T91" fmla="*/ 28 h 898"/>
                            <a:gd name="T92" fmla="*/ 17 w 562"/>
                            <a:gd name="T93" fmla="*/ 29 h 898"/>
                            <a:gd name="T94" fmla="*/ 8 w 562"/>
                            <a:gd name="T95" fmla="*/ 36 h 898"/>
                            <a:gd name="T96" fmla="*/ 7 w 562"/>
                            <a:gd name="T97" fmla="*/ 34 h 898"/>
                            <a:gd name="T98" fmla="*/ 6 w 562"/>
                            <a:gd name="T99" fmla="*/ 33 h 898"/>
                            <a:gd name="T100" fmla="*/ 4 w 562"/>
                            <a:gd name="T101" fmla="*/ 31 h 898"/>
                            <a:gd name="T102" fmla="*/ 3 w 562"/>
                            <a:gd name="T103" fmla="*/ 29 h 898"/>
                            <a:gd name="T104" fmla="*/ 2 w 562"/>
                            <a:gd name="T105" fmla="*/ 27 h 898"/>
                            <a:gd name="T106" fmla="*/ 1 w 562"/>
                            <a:gd name="T107" fmla="*/ 26 h 898"/>
                            <a:gd name="T108" fmla="*/ 1 w 562"/>
                            <a:gd name="T109" fmla="*/ 24 h 898"/>
                            <a:gd name="T110" fmla="*/ 0 w 562"/>
                            <a:gd name="T111" fmla="*/ 22 h 898"/>
                            <a:gd name="T112" fmla="*/ 0 w 562"/>
                            <a:gd name="T113" fmla="*/ 20 h 8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62"/>
                            <a:gd name="T172" fmla="*/ 0 h 898"/>
                            <a:gd name="T173" fmla="*/ 562 w 562"/>
                            <a:gd name="T174" fmla="*/ 898 h 8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62" h="898">
                              <a:moveTo>
                                <a:pt x="0" y="500"/>
                              </a:moveTo>
                              <a:lnTo>
                                <a:pt x="3" y="451"/>
                              </a:lnTo>
                              <a:lnTo>
                                <a:pt x="13" y="398"/>
                              </a:lnTo>
                              <a:lnTo>
                                <a:pt x="25" y="352"/>
                              </a:lnTo>
                              <a:lnTo>
                                <a:pt x="38" y="305"/>
                              </a:lnTo>
                              <a:lnTo>
                                <a:pt x="53" y="267"/>
                              </a:lnTo>
                              <a:lnTo>
                                <a:pt x="74" y="230"/>
                              </a:lnTo>
                              <a:lnTo>
                                <a:pt x="98" y="199"/>
                              </a:lnTo>
                              <a:lnTo>
                                <a:pt x="127" y="167"/>
                              </a:lnTo>
                              <a:lnTo>
                                <a:pt x="162" y="134"/>
                              </a:lnTo>
                              <a:lnTo>
                                <a:pt x="202" y="103"/>
                              </a:lnTo>
                              <a:lnTo>
                                <a:pt x="245" y="74"/>
                              </a:lnTo>
                              <a:lnTo>
                                <a:pt x="287" y="49"/>
                              </a:lnTo>
                              <a:lnTo>
                                <a:pt x="334" y="29"/>
                              </a:lnTo>
                              <a:lnTo>
                                <a:pt x="376" y="15"/>
                              </a:lnTo>
                              <a:lnTo>
                                <a:pt x="416" y="5"/>
                              </a:lnTo>
                              <a:lnTo>
                                <a:pt x="448" y="0"/>
                              </a:lnTo>
                              <a:lnTo>
                                <a:pt x="463" y="3"/>
                              </a:lnTo>
                              <a:lnTo>
                                <a:pt x="481" y="11"/>
                              </a:lnTo>
                              <a:lnTo>
                                <a:pt x="503" y="24"/>
                              </a:lnTo>
                              <a:lnTo>
                                <a:pt x="527" y="43"/>
                              </a:lnTo>
                              <a:lnTo>
                                <a:pt x="540" y="61"/>
                              </a:lnTo>
                              <a:lnTo>
                                <a:pt x="551" y="82"/>
                              </a:lnTo>
                              <a:lnTo>
                                <a:pt x="559" y="104"/>
                              </a:lnTo>
                              <a:lnTo>
                                <a:pt x="562" y="137"/>
                              </a:lnTo>
                              <a:lnTo>
                                <a:pt x="559" y="167"/>
                              </a:lnTo>
                              <a:lnTo>
                                <a:pt x="551" y="186"/>
                              </a:lnTo>
                              <a:lnTo>
                                <a:pt x="540" y="199"/>
                              </a:lnTo>
                              <a:lnTo>
                                <a:pt x="524" y="208"/>
                              </a:lnTo>
                              <a:lnTo>
                                <a:pt x="496" y="219"/>
                              </a:lnTo>
                              <a:lnTo>
                                <a:pt x="467" y="230"/>
                              </a:lnTo>
                              <a:lnTo>
                                <a:pt x="437" y="244"/>
                              </a:lnTo>
                              <a:lnTo>
                                <a:pt x="401" y="265"/>
                              </a:lnTo>
                              <a:lnTo>
                                <a:pt x="364" y="295"/>
                              </a:lnTo>
                              <a:lnTo>
                                <a:pt x="342" y="320"/>
                              </a:lnTo>
                              <a:lnTo>
                                <a:pt x="323" y="347"/>
                              </a:lnTo>
                              <a:lnTo>
                                <a:pt x="309" y="378"/>
                              </a:lnTo>
                              <a:lnTo>
                                <a:pt x="299" y="413"/>
                              </a:lnTo>
                              <a:lnTo>
                                <a:pt x="297" y="448"/>
                              </a:lnTo>
                              <a:lnTo>
                                <a:pt x="305" y="488"/>
                              </a:lnTo>
                              <a:lnTo>
                                <a:pt x="314" y="525"/>
                              </a:lnTo>
                              <a:lnTo>
                                <a:pt x="326" y="556"/>
                              </a:lnTo>
                              <a:lnTo>
                                <a:pt x="348" y="592"/>
                              </a:lnTo>
                              <a:lnTo>
                                <a:pt x="376" y="633"/>
                              </a:lnTo>
                              <a:lnTo>
                                <a:pt x="406" y="668"/>
                              </a:lnTo>
                              <a:lnTo>
                                <a:pt x="427" y="698"/>
                              </a:lnTo>
                              <a:lnTo>
                                <a:pt x="439" y="729"/>
                              </a:lnTo>
                              <a:lnTo>
                                <a:pt x="207" y="898"/>
                              </a:lnTo>
                              <a:lnTo>
                                <a:pt x="168" y="866"/>
                              </a:lnTo>
                              <a:lnTo>
                                <a:pt x="138" y="827"/>
                              </a:lnTo>
                              <a:lnTo>
                                <a:pt x="109" y="787"/>
                              </a:lnTo>
                              <a:lnTo>
                                <a:pt x="78" y="738"/>
                              </a:lnTo>
                              <a:lnTo>
                                <a:pt x="50" y="687"/>
                              </a:lnTo>
                              <a:lnTo>
                                <a:pt x="31" y="648"/>
                              </a:lnTo>
                              <a:lnTo>
                                <a:pt x="16" y="602"/>
                              </a:lnTo>
                              <a:lnTo>
                                <a:pt x="4" y="549"/>
                              </a:lnTo>
                              <a:lnTo>
                                <a:pt x="0" y="500"/>
                              </a:lnTo>
                              <a:close/>
                            </a:path>
                          </a:pathLst>
                        </a:custGeom>
                        <a:solidFill>
                          <a:srgbClr val="800080"/>
                        </a:solidFill>
                        <a:ln w="9525">
                          <a:noFill/>
                          <a:round/>
                          <a:headEnd/>
                          <a:tailEnd/>
                        </a:ln>
                      </p:spPr>
                      <p:txBody>
                        <a:bodyPr/>
                        <a:lstStyle/>
                        <a:p>
                          <a:endParaRPr lang="cs-CZ"/>
                        </a:p>
                      </p:txBody>
                    </p:sp>
                    <p:grpSp>
                      <p:nvGrpSpPr>
                        <p:cNvPr id="115874" name="Group 163"/>
                        <p:cNvGrpSpPr>
                          <a:grpSpLocks/>
                        </p:cNvGrpSpPr>
                        <p:nvPr/>
                      </p:nvGrpSpPr>
                      <p:grpSpPr bwMode="auto">
                        <a:xfrm>
                          <a:off x="2072" y="1522"/>
                          <a:ext cx="112" cy="179"/>
                          <a:chOff x="2072" y="1522"/>
                          <a:chExt cx="112" cy="179"/>
                        </a:xfrm>
                      </p:grpSpPr>
                      <p:sp>
                        <p:nvSpPr>
                          <p:cNvPr id="115855" name="Freeform 164"/>
                          <p:cNvSpPr>
                            <a:spLocks/>
                          </p:cNvSpPr>
                          <p:nvPr/>
                        </p:nvSpPr>
                        <p:spPr bwMode="auto">
                          <a:xfrm>
                            <a:off x="2092" y="1535"/>
                            <a:ext cx="83" cy="140"/>
                          </a:xfrm>
                          <a:custGeom>
                            <a:avLst/>
                            <a:gdLst>
                              <a:gd name="T0" fmla="*/ 5 w 417"/>
                              <a:gd name="T1" fmla="*/ 28 h 703"/>
                              <a:gd name="T2" fmla="*/ 4 w 417"/>
                              <a:gd name="T3" fmla="*/ 26 h 703"/>
                              <a:gd name="T4" fmla="*/ 3 w 417"/>
                              <a:gd name="T5" fmla="*/ 25 h 703"/>
                              <a:gd name="T6" fmla="*/ 2 w 417"/>
                              <a:gd name="T7" fmla="*/ 24 h 703"/>
                              <a:gd name="T8" fmla="*/ 2 w 417"/>
                              <a:gd name="T9" fmla="*/ 23 h 703"/>
                              <a:gd name="T10" fmla="*/ 1 w 417"/>
                              <a:gd name="T11" fmla="*/ 22 h 703"/>
                              <a:gd name="T12" fmla="*/ 1 w 417"/>
                              <a:gd name="T13" fmla="*/ 20 h 703"/>
                              <a:gd name="T14" fmla="*/ 1 w 417"/>
                              <a:gd name="T15" fmla="*/ 19 h 703"/>
                              <a:gd name="T16" fmla="*/ 0 w 417"/>
                              <a:gd name="T17" fmla="*/ 18 h 703"/>
                              <a:gd name="T18" fmla="*/ 0 w 417"/>
                              <a:gd name="T19" fmla="*/ 17 h 703"/>
                              <a:gd name="T20" fmla="*/ 0 w 417"/>
                              <a:gd name="T21" fmla="*/ 16 h 703"/>
                              <a:gd name="T22" fmla="*/ 0 w 417"/>
                              <a:gd name="T23" fmla="*/ 15 h 703"/>
                              <a:gd name="T24" fmla="*/ 0 w 417"/>
                              <a:gd name="T25" fmla="*/ 14 h 703"/>
                              <a:gd name="T26" fmla="*/ 0 w 417"/>
                              <a:gd name="T27" fmla="*/ 13 h 703"/>
                              <a:gd name="T28" fmla="*/ 1 w 417"/>
                              <a:gd name="T29" fmla="*/ 12 h 703"/>
                              <a:gd name="T30" fmla="*/ 1 w 417"/>
                              <a:gd name="T31" fmla="*/ 11 h 703"/>
                              <a:gd name="T32" fmla="*/ 2 w 417"/>
                              <a:gd name="T33" fmla="*/ 10 h 703"/>
                              <a:gd name="T34" fmla="*/ 2 w 417"/>
                              <a:gd name="T35" fmla="*/ 9 h 703"/>
                              <a:gd name="T36" fmla="*/ 3 w 417"/>
                              <a:gd name="T37" fmla="*/ 8 h 703"/>
                              <a:gd name="T38" fmla="*/ 4 w 417"/>
                              <a:gd name="T39" fmla="*/ 7 h 703"/>
                              <a:gd name="T40" fmla="*/ 4 w 417"/>
                              <a:gd name="T41" fmla="*/ 6 h 703"/>
                              <a:gd name="T42" fmla="*/ 5 w 417"/>
                              <a:gd name="T43" fmla="*/ 5 h 703"/>
                              <a:gd name="T44" fmla="*/ 6 w 417"/>
                              <a:gd name="T45" fmla="*/ 4 h 703"/>
                              <a:gd name="T46" fmla="*/ 7 w 417"/>
                              <a:gd name="T47" fmla="*/ 4 h 703"/>
                              <a:gd name="T48" fmla="*/ 9 w 417"/>
                              <a:gd name="T49" fmla="*/ 3 h 703"/>
                              <a:gd name="T50" fmla="*/ 10 w 417"/>
                              <a:gd name="T51" fmla="*/ 2 h 703"/>
                              <a:gd name="T52" fmla="*/ 12 w 417"/>
                              <a:gd name="T53" fmla="*/ 1 h 703"/>
                              <a:gd name="T54" fmla="*/ 14 w 417"/>
                              <a:gd name="T55" fmla="*/ 1 h 703"/>
                              <a:gd name="T56" fmla="*/ 15 w 417"/>
                              <a:gd name="T57" fmla="*/ 0 h 703"/>
                              <a:gd name="T58" fmla="*/ 17 w 417"/>
                              <a:gd name="T59" fmla="*/ 0 h 70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17"/>
                              <a:gd name="T91" fmla="*/ 0 h 703"/>
                              <a:gd name="T92" fmla="*/ 417 w 417"/>
                              <a:gd name="T93" fmla="*/ 703 h 70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17" h="703">
                                <a:moveTo>
                                  <a:pt x="124" y="703"/>
                                </a:moveTo>
                                <a:lnTo>
                                  <a:pt x="97" y="668"/>
                                </a:lnTo>
                                <a:lnTo>
                                  <a:pt x="75" y="637"/>
                                </a:lnTo>
                                <a:lnTo>
                                  <a:pt x="58" y="606"/>
                                </a:lnTo>
                                <a:lnTo>
                                  <a:pt x="43" y="573"/>
                                </a:lnTo>
                                <a:lnTo>
                                  <a:pt x="32" y="540"/>
                                </a:lnTo>
                                <a:lnTo>
                                  <a:pt x="23" y="508"/>
                                </a:lnTo>
                                <a:lnTo>
                                  <a:pt x="15" y="480"/>
                                </a:lnTo>
                                <a:lnTo>
                                  <a:pt x="9" y="452"/>
                                </a:lnTo>
                                <a:lnTo>
                                  <a:pt x="5" y="421"/>
                                </a:lnTo>
                                <a:lnTo>
                                  <a:pt x="2" y="398"/>
                                </a:lnTo>
                                <a:lnTo>
                                  <a:pt x="0" y="378"/>
                                </a:lnTo>
                                <a:lnTo>
                                  <a:pt x="2" y="358"/>
                                </a:lnTo>
                                <a:lnTo>
                                  <a:pt x="10" y="329"/>
                                </a:lnTo>
                                <a:lnTo>
                                  <a:pt x="18" y="299"/>
                                </a:lnTo>
                                <a:lnTo>
                                  <a:pt x="29" y="269"/>
                                </a:lnTo>
                                <a:lnTo>
                                  <a:pt x="42" y="242"/>
                                </a:lnTo>
                                <a:lnTo>
                                  <a:pt x="55" y="217"/>
                                </a:lnTo>
                                <a:lnTo>
                                  <a:pt x="71" y="191"/>
                                </a:lnTo>
                                <a:lnTo>
                                  <a:pt x="88" y="168"/>
                                </a:lnTo>
                                <a:lnTo>
                                  <a:pt x="106" y="148"/>
                                </a:lnTo>
                                <a:lnTo>
                                  <a:pt x="124" y="132"/>
                                </a:lnTo>
                                <a:lnTo>
                                  <a:pt x="156" y="108"/>
                                </a:lnTo>
                                <a:lnTo>
                                  <a:pt x="184" y="91"/>
                                </a:lnTo>
                                <a:lnTo>
                                  <a:pt x="219" y="69"/>
                                </a:lnTo>
                                <a:lnTo>
                                  <a:pt x="255" y="51"/>
                                </a:lnTo>
                                <a:lnTo>
                                  <a:pt x="301" y="31"/>
                                </a:lnTo>
                                <a:lnTo>
                                  <a:pt x="342" y="19"/>
                                </a:lnTo>
                                <a:lnTo>
                                  <a:pt x="382" y="9"/>
                                </a:lnTo>
                                <a:lnTo>
                                  <a:pt x="417" y="0"/>
                                </a:lnTo>
                              </a:path>
                            </a:pathLst>
                          </a:custGeom>
                          <a:noFill/>
                          <a:ln w="4763">
                            <a:solidFill>
                              <a:srgbClr val="FF40FF"/>
                            </a:solidFill>
                            <a:round/>
                            <a:headEnd/>
                            <a:tailEnd/>
                          </a:ln>
                        </p:spPr>
                        <p:txBody>
                          <a:bodyPr/>
                          <a:lstStyle/>
                          <a:p>
                            <a:endParaRPr lang="cs-CZ"/>
                          </a:p>
                        </p:txBody>
                      </p:sp>
                      <p:sp>
                        <p:nvSpPr>
                          <p:cNvPr id="115856" name="Freeform 165"/>
                          <p:cNvSpPr>
                            <a:spLocks/>
                          </p:cNvSpPr>
                          <p:nvPr/>
                        </p:nvSpPr>
                        <p:spPr bwMode="auto">
                          <a:xfrm>
                            <a:off x="2113" y="1550"/>
                            <a:ext cx="71" cy="117"/>
                          </a:xfrm>
                          <a:custGeom>
                            <a:avLst/>
                            <a:gdLst>
                              <a:gd name="T0" fmla="*/ 0 w 356"/>
                              <a:gd name="T1" fmla="*/ 14 h 585"/>
                              <a:gd name="T2" fmla="*/ 0 w 356"/>
                              <a:gd name="T3" fmla="*/ 13 h 585"/>
                              <a:gd name="T4" fmla="*/ 0 w 356"/>
                              <a:gd name="T5" fmla="*/ 12 h 585"/>
                              <a:gd name="T6" fmla="*/ 0 w 356"/>
                              <a:gd name="T7" fmla="*/ 10 h 585"/>
                              <a:gd name="T8" fmla="*/ 0 w 356"/>
                              <a:gd name="T9" fmla="*/ 9 h 585"/>
                              <a:gd name="T10" fmla="*/ 1 w 356"/>
                              <a:gd name="T11" fmla="*/ 8 h 585"/>
                              <a:gd name="T12" fmla="*/ 1 w 356"/>
                              <a:gd name="T13" fmla="*/ 7 h 585"/>
                              <a:gd name="T14" fmla="*/ 2 w 356"/>
                              <a:gd name="T15" fmla="*/ 6 h 585"/>
                              <a:gd name="T16" fmla="*/ 2 w 356"/>
                              <a:gd name="T17" fmla="*/ 5 h 585"/>
                              <a:gd name="T18" fmla="*/ 3 w 356"/>
                              <a:gd name="T19" fmla="*/ 4 h 585"/>
                              <a:gd name="T20" fmla="*/ 4 w 356"/>
                              <a:gd name="T21" fmla="*/ 4 h 585"/>
                              <a:gd name="T22" fmla="*/ 5 w 356"/>
                              <a:gd name="T23" fmla="*/ 3 h 585"/>
                              <a:gd name="T24" fmla="*/ 6 w 356"/>
                              <a:gd name="T25" fmla="*/ 2 h 585"/>
                              <a:gd name="T26" fmla="*/ 7 w 356"/>
                              <a:gd name="T27" fmla="*/ 2 h 585"/>
                              <a:gd name="T28" fmla="*/ 8 w 356"/>
                              <a:gd name="T29" fmla="*/ 1 h 585"/>
                              <a:gd name="T30" fmla="*/ 9 w 356"/>
                              <a:gd name="T31" fmla="*/ 1 h 585"/>
                              <a:gd name="T32" fmla="*/ 10 w 356"/>
                              <a:gd name="T33" fmla="*/ 1 h 585"/>
                              <a:gd name="T34" fmla="*/ 11 w 356"/>
                              <a:gd name="T35" fmla="*/ 0 h 585"/>
                              <a:gd name="T36" fmla="*/ 12 w 356"/>
                              <a:gd name="T37" fmla="*/ 0 h 585"/>
                              <a:gd name="T38" fmla="*/ 13 w 356"/>
                              <a:gd name="T39" fmla="*/ 0 h 585"/>
                              <a:gd name="T40" fmla="*/ 14 w 356"/>
                              <a:gd name="T41" fmla="*/ 0 h 585"/>
                              <a:gd name="T42" fmla="*/ 14 w 356"/>
                              <a:gd name="T43" fmla="*/ 0 h 585"/>
                              <a:gd name="T44" fmla="*/ 14 w 356"/>
                              <a:gd name="T45" fmla="*/ 1 h 585"/>
                              <a:gd name="T46" fmla="*/ 14 w 356"/>
                              <a:gd name="T47" fmla="*/ 1 h 585"/>
                              <a:gd name="T48" fmla="*/ 14 w 356"/>
                              <a:gd name="T49" fmla="*/ 1 h 585"/>
                              <a:gd name="T50" fmla="*/ 13 w 356"/>
                              <a:gd name="T51" fmla="*/ 1 h 585"/>
                              <a:gd name="T52" fmla="*/ 12 w 356"/>
                              <a:gd name="T53" fmla="*/ 2 h 585"/>
                              <a:gd name="T54" fmla="*/ 11 w 356"/>
                              <a:gd name="T55" fmla="*/ 2 h 585"/>
                              <a:gd name="T56" fmla="*/ 10 w 356"/>
                              <a:gd name="T57" fmla="*/ 3 h 585"/>
                              <a:gd name="T58" fmla="*/ 9 w 356"/>
                              <a:gd name="T59" fmla="*/ 3 h 585"/>
                              <a:gd name="T60" fmla="*/ 7 w 356"/>
                              <a:gd name="T61" fmla="*/ 4 h 585"/>
                              <a:gd name="T62" fmla="*/ 6 w 356"/>
                              <a:gd name="T63" fmla="*/ 5 h 585"/>
                              <a:gd name="T64" fmla="*/ 5 w 356"/>
                              <a:gd name="T65" fmla="*/ 6 h 585"/>
                              <a:gd name="T66" fmla="*/ 4 w 356"/>
                              <a:gd name="T67" fmla="*/ 7 h 585"/>
                              <a:gd name="T68" fmla="*/ 3 w 356"/>
                              <a:gd name="T69" fmla="*/ 8 h 585"/>
                              <a:gd name="T70" fmla="*/ 2 w 356"/>
                              <a:gd name="T71" fmla="*/ 9 h 585"/>
                              <a:gd name="T72" fmla="*/ 2 w 356"/>
                              <a:gd name="T73" fmla="*/ 10 h 585"/>
                              <a:gd name="T74" fmla="*/ 2 w 356"/>
                              <a:gd name="T75" fmla="*/ 12 h 585"/>
                              <a:gd name="T76" fmla="*/ 2 w 356"/>
                              <a:gd name="T77" fmla="*/ 13 h 585"/>
                              <a:gd name="T78" fmla="*/ 3 w 356"/>
                              <a:gd name="T79" fmla="*/ 15 h 585"/>
                              <a:gd name="T80" fmla="*/ 3 w 356"/>
                              <a:gd name="T81" fmla="*/ 16 h 585"/>
                              <a:gd name="T82" fmla="*/ 4 w 356"/>
                              <a:gd name="T83" fmla="*/ 18 h 585"/>
                              <a:gd name="T84" fmla="*/ 5 w 356"/>
                              <a:gd name="T85" fmla="*/ 19 h 585"/>
                              <a:gd name="T86" fmla="*/ 6 w 356"/>
                              <a:gd name="T87" fmla="*/ 21 h 585"/>
                              <a:gd name="T88" fmla="*/ 7 w 356"/>
                              <a:gd name="T89" fmla="*/ 22 h 585"/>
                              <a:gd name="T90" fmla="*/ 8 w 356"/>
                              <a:gd name="T91" fmla="*/ 23 h 585"/>
                              <a:gd name="T92" fmla="*/ 7 w 356"/>
                              <a:gd name="T93" fmla="*/ 23 h 585"/>
                              <a:gd name="T94" fmla="*/ 6 w 356"/>
                              <a:gd name="T95" fmla="*/ 23 h 585"/>
                              <a:gd name="T96" fmla="*/ 5 w 356"/>
                              <a:gd name="T97" fmla="*/ 22 h 585"/>
                              <a:gd name="T98" fmla="*/ 4 w 356"/>
                              <a:gd name="T99" fmla="*/ 21 h 585"/>
                              <a:gd name="T100" fmla="*/ 4 w 356"/>
                              <a:gd name="T101" fmla="*/ 21 h 585"/>
                              <a:gd name="T102" fmla="*/ 3 w 356"/>
                              <a:gd name="T103" fmla="*/ 19 h 585"/>
                              <a:gd name="T104" fmla="*/ 2 w 356"/>
                              <a:gd name="T105" fmla="*/ 18 h 585"/>
                              <a:gd name="T106" fmla="*/ 1 w 356"/>
                              <a:gd name="T107" fmla="*/ 17 h 585"/>
                              <a:gd name="T108" fmla="*/ 1 w 356"/>
                              <a:gd name="T109" fmla="*/ 16 h 585"/>
                              <a:gd name="T110" fmla="*/ 1 w 356"/>
                              <a:gd name="T111" fmla="*/ 15 h 585"/>
                              <a:gd name="T112" fmla="*/ 0 w 356"/>
                              <a:gd name="T113" fmla="*/ 14 h 5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56"/>
                              <a:gd name="T172" fmla="*/ 0 h 585"/>
                              <a:gd name="T173" fmla="*/ 356 w 356"/>
                              <a:gd name="T174" fmla="*/ 585 h 58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56" h="585">
                                <a:moveTo>
                                  <a:pt x="6" y="348"/>
                                </a:moveTo>
                                <a:lnTo>
                                  <a:pt x="2" y="319"/>
                                </a:lnTo>
                                <a:lnTo>
                                  <a:pt x="0" y="288"/>
                                </a:lnTo>
                                <a:lnTo>
                                  <a:pt x="2" y="254"/>
                                </a:lnTo>
                                <a:lnTo>
                                  <a:pt x="6" y="229"/>
                                </a:lnTo>
                                <a:lnTo>
                                  <a:pt x="13" y="204"/>
                                </a:lnTo>
                                <a:lnTo>
                                  <a:pt x="24" y="174"/>
                                </a:lnTo>
                                <a:lnTo>
                                  <a:pt x="43" y="146"/>
                                </a:lnTo>
                                <a:lnTo>
                                  <a:pt x="60" y="123"/>
                                </a:lnTo>
                                <a:lnTo>
                                  <a:pt x="78" y="108"/>
                                </a:lnTo>
                                <a:lnTo>
                                  <a:pt x="98" y="89"/>
                                </a:lnTo>
                                <a:lnTo>
                                  <a:pt x="119" y="73"/>
                                </a:lnTo>
                                <a:lnTo>
                                  <a:pt x="145" y="58"/>
                                </a:lnTo>
                                <a:lnTo>
                                  <a:pt x="172" y="42"/>
                                </a:lnTo>
                                <a:lnTo>
                                  <a:pt x="196" y="31"/>
                                </a:lnTo>
                                <a:lnTo>
                                  <a:pt x="221" y="21"/>
                                </a:lnTo>
                                <a:lnTo>
                                  <a:pt x="244" y="14"/>
                                </a:lnTo>
                                <a:lnTo>
                                  <a:pt x="268" y="7"/>
                                </a:lnTo>
                                <a:lnTo>
                                  <a:pt x="297" y="2"/>
                                </a:lnTo>
                                <a:lnTo>
                                  <a:pt x="324" y="1"/>
                                </a:lnTo>
                                <a:lnTo>
                                  <a:pt x="342" y="0"/>
                                </a:lnTo>
                                <a:lnTo>
                                  <a:pt x="356" y="1"/>
                                </a:lnTo>
                                <a:lnTo>
                                  <a:pt x="355" y="17"/>
                                </a:lnTo>
                                <a:lnTo>
                                  <a:pt x="353" y="30"/>
                                </a:lnTo>
                                <a:lnTo>
                                  <a:pt x="339" y="32"/>
                                </a:lnTo>
                                <a:lnTo>
                                  <a:pt x="319" y="37"/>
                                </a:lnTo>
                                <a:lnTo>
                                  <a:pt x="296" y="44"/>
                                </a:lnTo>
                                <a:lnTo>
                                  <a:pt x="270" y="55"/>
                                </a:lnTo>
                                <a:lnTo>
                                  <a:pt x="244" y="66"/>
                                </a:lnTo>
                                <a:lnTo>
                                  <a:pt x="216" y="78"/>
                                </a:lnTo>
                                <a:lnTo>
                                  <a:pt x="187" y="91"/>
                                </a:lnTo>
                                <a:lnTo>
                                  <a:pt x="150" y="113"/>
                                </a:lnTo>
                                <a:lnTo>
                                  <a:pt x="113" y="143"/>
                                </a:lnTo>
                                <a:lnTo>
                                  <a:pt x="91" y="166"/>
                                </a:lnTo>
                                <a:lnTo>
                                  <a:pt x="73" y="194"/>
                                </a:lnTo>
                                <a:lnTo>
                                  <a:pt x="59" y="225"/>
                                </a:lnTo>
                                <a:lnTo>
                                  <a:pt x="49" y="260"/>
                                </a:lnTo>
                                <a:lnTo>
                                  <a:pt x="47" y="295"/>
                                </a:lnTo>
                                <a:lnTo>
                                  <a:pt x="55" y="335"/>
                                </a:lnTo>
                                <a:lnTo>
                                  <a:pt x="64" y="371"/>
                                </a:lnTo>
                                <a:lnTo>
                                  <a:pt x="76" y="402"/>
                                </a:lnTo>
                                <a:lnTo>
                                  <a:pt x="97" y="438"/>
                                </a:lnTo>
                                <a:lnTo>
                                  <a:pt x="125" y="478"/>
                                </a:lnTo>
                                <a:lnTo>
                                  <a:pt x="155" y="514"/>
                                </a:lnTo>
                                <a:lnTo>
                                  <a:pt x="177" y="545"/>
                                </a:lnTo>
                                <a:lnTo>
                                  <a:pt x="198" y="579"/>
                                </a:lnTo>
                                <a:lnTo>
                                  <a:pt x="165" y="585"/>
                                </a:lnTo>
                                <a:lnTo>
                                  <a:pt x="148" y="570"/>
                                </a:lnTo>
                                <a:lnTo>
                                  <a:pt x="130" y="553"/>
                                </a:lnTo>
                                <a:lnTo>
                                  <a:pt x="108" y="535"/>
                                </a:lnTo>
                                <a:lnTo>
                                  <a:pt x="89" y="513"/>
                                </a:lnTo>
                                <a:lnTo>
                                  <a:pt x="67" y="483"/>
                                </a:lnTo>
                                <a:lnTo>
                                  <a:pt x="49" y="454"/>
                                </a:lnTo>
                                <a:lnTo>
                                  <a:pt x="31" y="424"/>
                                </a:lnTo>
                                <a:lnTo>
                                  <a:pt x="19" y="395"/>
                                </a:lnTo>
                                <a:lnTo>
                                  <a:pt x="13" y="376"/>
                                </a:lnTo>
                                <a:lnTo>
                                  <a:pt x="6" y="348"/>
                                </a:lnTo>
                                <a:close/>
                              </a:path>
                            </a:pathLst>
                          </a:custGeom>
                          <a:solidFill>
                            <a:srgbClr val="A000A0"/>
                          </a:solidFill>
                          <a:ln w="9525">
                            <a:noFill/>
                            <a:round/>
                            <a:headEnd/>
                            <a:tailEnd/>
                          </a:ln>
                        </p:spPr>
                        <p:txBody>
                          <a:bodyPr/>
                          <a:lstStyle/>
                          <a:p>
                            <a:endParaRPr lang="cs-CZ"/>
                          </a:p>
                        </p:txBody>
                      </p:sp>
                      <p:sp>
                        <p:nvSpPr>
                          <p:cNvPr id="115857" name="Freeform 166"/>
                          <p:cNvSpPr>
                            <a:spLocks/>
                          </p:cNvSpPr>
                          <p:nvPr/>
                        </p:nvSpPr>
                        <p:spPr bwMode="auto">
                          <a:xfrm>
                            <a:off x="2122" y="1555"/>
                            <a:ext cx="62" cy="113"/>
                          </a:xfrm>
                          <a:custGeom>
                            <a:avLst/>
                            <a:gdLst>
                              <a:gd name="T0" fmla="*/ 0 w 308"/>
                              <a:gd name="T1" fmla="*/ 13 h 566"/>
                              <a:gd name="T2" fmla="*/ 0 w 308"/>
                              <a:gd name="T3" fmla="*/ 12 h 566"/>
                              <a:gd name="T4" fmla="*/ 0 w 308"/>
                              <a:gd name="T5" fmla="*/ 11 h 566"/>
                              <a:gd name="T6" fmla="*/ 0 w 308"/>
                              <a:gd name="T7" fmla="*/ 10 h 566"/>
                              <a:gd name="T8" fmla="*/ 0 w 308"/>
                              <a:gd name="T9" fmla="*/ 9 h 566"/>
                              <a:gd name="T10" fmla="*/ 1 w 308"/>
                              <a:gd name="T11" fmla="*/ 8 h 566"/>
                              <a:gd name="T12" fmla="*/ 1 w 308"/>
                              <a:gd name="T13" fmla="*/ 7 h 566"/>
                              <a:gd name="T14" fmla="*/ 2 w 308"/>
                              <a:gd name="T15" fmla="*/ 5 h 566"/>
                              <a:gd name="T16" fmla="*/ 2 w 308"/>
                              <a:gd name="T17" fmla="*/ 5 h 566"/>
                              <a:gd name="T18" fmla="*/ 3 w 308"/>
                              <a:gd name="T19" fmla="*/ 4 h 566"/>
                              <a:gd name="T20" fmla="*/ 4 w 308"/>
                              <a:gd name="T21" fmla="*/ 3 h 566"/>
                              <a:gd name="T22" fmla="*/ 5 w 308"/>
                              <a:gd name="T23" fmla="*/ 2 h 566"/>
                              <a:gd name="T24" fmla="*/ 6 w 308"/>
                              <a:gd name="T25" fmla="*/ 2 h 566"/>
                              <a:gd name="T26" fmla="*/ 7 w 308"/>
                              <a:gd name="T27" fmla="*/ 1 h 566"/>
                              <a:gd name="T28" fmla="*/ 8 w 308"/>
                              <a:gd name="T29" fmla="*/ 1 h 566"/>
                              <a:gd name="T30" fmla="*/ 9 w 308"/>
                              <a:gd name="T31" fmla="*/ 0 h 566"/>
                              <a:gd name="T32" fmla="*/ 10 w 308"/>
                              <a:gd name="T33" fmla="*/ 0 h 566"/>
                              <a:gd name="T34" fmla="*/ 11 w 308"/>
                              <a:gd name="T35" fmla="*/ 0 h 566"/>
                              <a:gd name="T36" fmla="*/ 12 w 308"/>
                              <a:gd name="T37" fmla="*/ 0 h 566"/>
                              <a:gd name="T38" fmla="*/ 12 w 308"/>
                              <a:gd name="T39" fmla="*/ 0 h 566"/>
                              <a:gd name="T40" fmla="*/ 12 w 308"/>
                              <a:gd name="T41" fmla="*/ 1 h 566"/>
                              <a:gd name="T42" fmla="*/ 12 w 308"/>
                              <a:gd name="T43" fmla="*/ 1 h 566"/>
                              <a:gd name="T44" fmla="*/ 11 w 308"/>
                              <a:gd name="T45" fmla="*/ 2 h 566"/>
                              <a:gd name="T46" fmla="*/ 10 w 308"/>
                              <a:gd name="T47" fmla="*/ 2 h 566"/>
                              <a:gd name="T48" fmla="*/ 9 w 308"/>
                              <a:gd name="T49" fmla="*/ 3 h 566"/>
                              <a:gd name="T50" fmla="*/ 8 w 308"/>
                              <a:gd name="T51" fmla="*/ 3 h 566"/>
                              <a:gd name="T52" fmla="*/ 6 w 308"/>
                              <a:gd name="T53" fmla="*/ 4 h 566"/>
                              <a:gd name="T54" fmla="*/ 5 w 308"/>
                              <a:gd name="T55" fmla="*/ 5 h 566"/>
                              <a:gd name="T56" fmla="*/ 4 w 308"/>
                              <a:gd name="T57" fmla="*/ 6 h 566"/>
                              <a:gd name="T58" fmla="*/ 3 w 308"/>
                              <a:gd name="T59" fmla="*/ 7 h 566"/>
                              <a:gd name="T60" fmla="*/ 2 w 308"/>
                              <a:gd name="T61" fmla="*/ 9 h 566"/>
                              <a:gd name="T62" fmla="*/ 2 w 308"/>
                              <a:gd name="T63" fmla="*/ 10 h 566"/>
                              <a:gd name="T64" fmla="*/ 2 w 308"/>
                              <a:gd name="T65" fmla="*/ 11 h 566"/>
                              <a:gd name="T66" fmla="*/ 2 w 308"/>
                              <a:gd name="T67" fmla="*/ 13 h 566"/>
                              <a:gd name="T68" fmla="*/ 3 w 308"/>
                              <a:gd name="T69" fmla="*/ 14 h 566"/>
                              <a:gd name="T70" fmla="*/ 3 w 308"/>
                              <a:gd name="T71" fmla="*/ 16 h 566"/>
                              <a:gd name="T72" fmla="*/ 4 w 308"/>
                              <a:gd name="T73" fmla="*/ 17 h 566"/>
                              <a:gd name="T74" fmla="*/ 5 w 308"/>
                              <a:gd name="T75" fmla="*/ 19 h 566"/>
                              <a:gd name="T76" fmla="*/ 6 w 308"/>
                              <a:gd name="T77" fmla="*/ 20 h 566"/>
                              <a:gd name="T78" fmla="*/ 7 w 308"/>
                              <a:gd name="T79" fmla="*/ 21 h 566"/>
                              <a:gd name="T80" fmla="*/ 8 w 308"/>
                              <a:gd name="T81" fmla="*/ 23 h 566"/>
                              <a:gd name="T82" fmla="*/ 6 w 308"/>
                              <a:gd name="T83" fmla="*/ 23 h 566"/>
                              <a:gd name="T84" fmla="*/ 5 w 308"/>
                              <a:gd name="T85" fmla="*/ 22 h 566"/>
                              <a:gd name="T86" fmla="*/ 4 w 308"/>
                              <a:gd name="T87" fmla="*/ 21 h 566"/>
                              <a:gd name="T88" fmla="*/ 4 w 308"/>
                              <a:gd name="T89" fmla="*/ 20 h 566"/>
                              <a:gd name="T90" fmla="*/ 3 w 308"/>
                              <a:gd name="T91" fmla="*/ 19 h 566"/>
                              <a:gd name="T92" fmla="*/ 2 w 308"/>
                              <a:gd name="T93" fmla="*/ 18 h 566"/>
                              <a:gd name="T94" fmla="*/ 1 w 308"/>
                              <a:gd name="T95" fmla="*/ 16 h 566"/>
                              <a:gd name="T96" fmla="*/ 1 w 308"/>
                              <a:gd name="T97" fmla="*/ 15 h 566"/>
                              <a:gd name="T98" fmla="*/ 1 w 308"/>
                              <a:gd name="T99" fmla="*/ 15 h 566"/>
                              <a:gd name="T100" fmla="*/ 0 w 308"/>
                              <a:gd name="T101" fmla="*/ 13 h 5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08"/>
                              <a:gd name="T154" fmla="*/ 0 h 566"/>
                              <a:gd name="T155" fmla="*/ 308 w 308"/>
                              <a:gd name="T156" fmla="*/ 566 h 5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08" h="566">
                                <a:moveTo>
                                  <a:pt x="6" y="337"/>
                                </a:moveTo>
                                <a:lnTo>
                                  <a:pt x="2" y="308"/>
                                </a:lnTo>
                                <a:lnTo>
                                  <a:pt x="0" y="278"/>
                                </a:lnTo>
                                <a:lnTo>
                                  <a:pt x="2" y="243"/>
                                </a:lnTo>
                                <a:lnTo>
                                  <a:pt x="6" y="218"/>
                                </a:lnTo>
                                <a:lnTo>
                                  <a:pt x="13" y="194"/>
                                </a:lnTo>
                                <a:lnTo>
                                  <a:pt x="24" y="163"/>
                                </a:lnTo>
                                <a:lnTo>
                                  <a:pt x="43" y="135"/>
                                </a:lnTo>
                                <a:lnTo>
                                  <a:pt x="60" y="113"/>
                                </a:lnTo>
                                <a:lnTo>
                                  <a:pt x="77" y="97"/>
                                </a:lnTo>
                                <a:lnTo>
                                  <a:pt x="98" y="79"/>
                                </a:lnTo>
                                <a:lnTo>
                                  <a:pt x="119" y="62"/>
                                </a:lnTo>
                                <a:lnTo>
                                  <a:pt x="145" y="47"/>
                                </a:lnTo>
                                <a:lnTo>
                                  <a:pt x="172" y="32"/>
                                </a:lnTo>
                                <a:lnTo>
                                  <a:pt x="196" y="20"/>
                                </a:lnTo>
                                <a:lnTo>
                                  <a:pt x="220" y="10"/>
                                </a:lnTo>
                                <a:lnTo>
                                  <a:pt x="242" y="4"/>
                                </a:lnTo>
                                <a:lnTo>
                                  <a:pt x="267" y="0"/>
                                </a:lnTo>
                                <a:lnTo>
                                  <a:pt x="291" y="0"/>
                                </a:lnTo>
                                <a:lnTo>
                                  <a:pt x="308" y="3"/>
                                </a:lnTo>
                                <a:lnTo>
                                  <a:pt x="300" y="22"/>
                                </a:lnTo>
                                <a:lnTo>
                                  <a:pt x="289" y="35"/>
                                </a:lnTo>
                                <a:lnTo>
                                  <a:pt x="273" y="44"/>
                                </a:lnTo>
                                <a:lnTo>
                                  <a:pt x="245" y="55"/>
                                </a:lnTo>
                                <a:lnTo>
                                  <a:pt x="217" y="68"/>
                                </a:lnTo>
                                <a:lnTo>
                                  <a:pt x="187" y="81"/>
                                </a:lnTo>
                                <a:lnTo>
                                  <a:pt x="150" y="102"/>
                                </a:lnTo>
                                <a:lnTo>
                                  <a:pt x="113" y="132"/>
                                </a:lnTo>
                                <a:lnTo>
                                  <a:pt x="91" y="156"/>
                                </a:lnTo>
                                <a:lnTo>
                                  <a:pt x="73" y="183"/>
                                </a:lnTo>
                                <a:lnTo>
                                  <a:pt x="59" y="214"/>
                                </a:lnTo>
                                <a:lnTo>
                                  <a:pt x="49" y="249"/>
                                </a:lnTo>
                                <a:lnTo>
                                  <a:pt x="47" y="284"/>
                                </a:lnTo>
                                <a:lnTo>
                                  <a:pt x="55" y="324"/>
                                </a:lnTo>
                                <a:lnTo>
                                  <a:pt x="64" y="361"/>
                                </a:lnTo>
                                <a:lnTo>
                                  <a:pt x="77" y="392"/>
                                </a:lnTo>
                                <a:lnTo>
                                  <a:pt x="97" y="426"/>
                                </a:lnTo>
                                <a:lnTo>
                                  <a:pt x="125" y="468"/>
                                </a:lnTo>
                                <a:lnTo>
                                  <a:pt x="155" y="503"/>
                                </a:lnTo>
                                <a:lnTo>
                                  <a:pt x="177" y="534"/>
                                </a:lnTo>
                                <a:lnTo>
                                  <a:pt x="189" y="565"/>
                                </a:lnTo>
                                <a:lnTo>
                                  <a:pt x="159" y="566"/>
                                </a:lnTo>
                                <a:lnTo>
                                  <a:pt x="131" y="542"/>
                                </a:lnTo>
                                <a:lnTo>
                                  <a:pt x="108" y="524"/>
                                </a:lnTo>
                                <a:lnTo>
                                  <a:pt x="88" y="502"/>
                                </a:lnTo>
                                <a:lnTo>
                                  <a:pt x="67" y="473"/>
                                </a:lnTo>
                                <a:lnTo>
                                  <a:pt x="49" y="443"/>
                                </a:lnTo>
                                <a:lnTo>
                                  <a:pt x="32" y="413"/>
                                </a:lnTo>
                                <a:lnTo>
                                  <a:pt x="19" y="384"/>
                                </a:lnTo>
                                <a:lnTo>
                                  <a:pt x="13" y="365"/>
                                </a:lnTo>
                                <a:lnTo>
                                  <a:pt x="6" y="337"/>
                                </a:lnTo>
                                <a:close/>
                              </a:path>
                            </a:pathLst>
                          </a:custGeom>
                          <a:solidFill>
                            <a:srgbClr val="400040"/>
                          </a:solidFill>
                          <a:ln w="9525">
                            <a:noFill/>
                            <a:round/>
                            <a:headEnd/>
                            <a:tailEnd/>
                          </a:ln>
                        </p:spPr>
                        <p:txBody>
                          <a:bodyPr/>
                          <a:lstStyle/>
                          <a:p>
                            <a:endParaRPr lang="cs-CZ"/>
                          </a:p>
                        </p:txBody>
                      </p:sp>
                      <p:sp>
                        <p:nvSpPr>
                          <p:cNvPr id="115858" name="Freeform 167"/>
                          <p:cNvSpPr>
                            <a:spLocks/>
                          </p:cNvSpPr>
                          <p:nvPr/>
                        </p:nvSpPr>
                        <p:spPr bwMode="auto">
                          <a:xfrm>
                            <a:off x="2072" y="1522"/>
                            <a:ext cx="101" cy="179"/>
                          </a:xfrm>
                          <a:custGeom>
                            <a:avLst/>
                            <a:gdLst>
                              <a:gd name="T0" fmla="*/ 0 w 503"/>
                              <a:gd name="T1" fmla="*/ 18 h 898"/>
                              <a:gd name="T2" fmla="*/ 1 w 503"/>
                              <a:gd name="T3" fmla="*/ 14 h 898"/>
                              <a:gd name="T4" fmla="*/ 2 w 503"/>
                              <a:gd name="T5" fmla="*/ 11 h 898"/>
                              <a:gd name="T6" fmla="*/ 4 w 503"/>
                              <a:gd name="T7" fmla="*/ 8 h 898"/>
                              <a:gd name="T8" fmla="*/ 7 w 503"/>
                              <a:gd name="T9" fmla="*/ 5 h 898"/>
                              <a:gd name="T10" fmla="*/ 10 w 503"/>
                              <a:gd name="T11" fmla="*/ 3 h 898"/>
                              <a:gd name="T12" fmla="*/ 13 w 503"/>
                              <a:gd name="T13" fmla="*/ 1 h 898"/>
                              <a:gd name="T14" fmla="*/ 17 w 503"/>
                              <a:gd name="T15" fmla="*/ 0 h 898"/>
                              <a:gd name="T16" fmla="*/ 19 w 503"/>
                              <a:gd name="T17" fmla="*/ 0 h 898"/>
                              <a:gd name="T18" fmla="*/ 20 w 503"/>
                              <a:gd name="T19" fmla="*/ 1 h 898"/>
                              <a:gd name="T20" fmla="*/ 18 w 503"/>
                              <a:gd name="T21" fmla="*/ 1 h 898"/>
                              <a:gd name="T22" fmla="*/ 16 w 503"/>
                              <a:gd name="T23" fmla="*/ 2 h 898"/>
                              <a:gd name="T24" fmla="*/ 14 w 503"/>
                              <a:gd name="T25" fmla="*/ 3 h 898"/>
                              <a:gd name="T26" fmla="*/ 12 w 503"/>
                              <a:gd name="T27" fmla="*/ 4 h 898"/>
                              <a:gd name="T28" fmla="*/ 10 w 503"/>
                              <a:gd name="T29" fmla="*/ 5 h 898"/>
                              <a:gd name="T30" fmla="*/ 8 w 503"/>
                              <a:gd name="T31" fmla="*/ 6 h 898"/>
                              <a:gd name="T32" fmla="*/ 6 w 503"/>
                              <a:gd name="T33" fmla="*/ 8 h 898"/>
                              <a:gd name="T34" fmla="*/ 5 w 503"/>
                              <a:gd name="T35" fmla="*/ 9 h 898"/>
                              <a:gd name="T36" fmla="*/ 4 w 503"/>
                              <a:gd name="T37" fmla="*/ 11 h 898"/>
                              <a:gd name="T38" fmla="*/ 3 w 503"/>
                              <a:gd name="T39" fmla="*/ 13 h 898"/>
                              <a:gd name="T40" fmla="*/ 2 w 503"/>
                              <a:gd name="T41" fmla="*/ 15 h 898"/>
                              <a:gd name="T42" fmla="*/ 2 w 503"/>
                              <a:gd name="T43" fmla="*/ 17 h 898"/>
                              <a:gd name="T44" fmla="*/ 2 w 503"/>
                              <a:gd name="T45" fmla="*/ 20 h 898"/>
                              <a:gd name="T46" fmla="*/ 2 w 503"/>
                              <a:gd name="T47" fmla="*/ 22 h 898"/>
                              <a:gd name="T48" fmla="*/ 3 w 503"/>
                              <a:gd name="T49" fmla="*/ 24 h 898"/>
                              <a:gd name="T50" fmla="*/ 4 w 503"/>
                              <a:gd name="T51" fmla="*/ 26 h 898"/>
                              <a:gd name="T52" fmla="*/ 5 w 503"/>
                              <a:gd name="T53" fmla="*/ 28 h 898"/>
                              <a:gd name="T54" fmla="*/ 6 w 503"/>
                              <a:gd name="T55" fmla="*/ 30 h 898"/>
                              <a:gd name="T56" fmla="*/ 7 w 503"/>
                              <a:gd name="T57" fmla="*/ 32 h 898"/>
                              <a:gd name="T58" fmla="*/ 9 w 503"/>
                              <a:gd name="T59" fmla="*/ 34 h 898"/>
                              <a:gd name="T60" fmla="*/ 8 w 503"/>
                              <a:gd name="T61" fmla="*/ 36 h 898"/>
                              <a:gd name="T62" fmla="*/ 6 w 503"/>
                              <a:gd name="T63" fmla="*/ 34 h 898"/>
                              <a:gd name="T64" fmla="*/ 4 w 503"/>
                              <a:gd name="T65" fmla="*/ 31 h 898"/>
                              <a:gd name="T66" fmla="*/ 2 w 503"/>
                              <a:gd name="T67" fmla="*/ 27 h 898"/>
                              <a:gd name="T68" fmla="*/ 1 w 503"/>
                              <a:gd name="T69" fmla="*/ 24 h 898"/>
                              <a:gd name="T70" fmla="*/ 0 w 503"/>
                              <a:gd name="T71" fmla="*/ 20 h 8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3"/>
                              <a:gd name="T109" fmla="*/ 0 h 898"/>
                              <a:gd name="T110" fmla="*/ 503 w 503"/>
                              <a:gd name="T111" fmla="*/ 898 h 89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3" h="898">
                                <a:moveTo>
                                  <a:pt x="0" y="500"/>
                                </a:moveTo>
                                <a:lnTo>
                                  <a:pt x="3" y="451"/>
                                </a:lnTo>
                                <a:lnTo>
                                  <a:pt x="13" y="398"/>
                                </a:lnTo>
                                <a:lnTo>
                                  <a:pt x="25" y="352"/>
                                </a:lnTo>
                                <a:lnTo>
                                  <a:pt x="38" y="305"/>
                                </a:lnTo>
                                <a:lnTo>
                                  <a:pt x="53" y="267"/>
                                </a:lnTo>
                                <a:lnTo>
                                  <a:pt x="74" y="230"/>
                                </a:lnTo>
                                <a:lnTo>
                                  <a:pt x="98" y="199"/>
                                </a:lnTo>
                                <a:lnTo>
                                  <a:pt x="126" y="167"/>
                                </a:lnTo>
                                <a:lnTo>
                                  <a:pt x="162" y="134"/>
                                </a:lnTo>
                                <a:lnTo>
                                  <a:pt x="202" y="103"/>
                                </a:lnTo>
                                <a:lnTo>
                                  <a:pt x="245" y="74"/>
                                </a:lnTo>
                                <a:lnTo>
                                  <a:pt x="287" y="49"/>
                                </a:lnTo>
                                <a:lnTo>
                                  <a:pt x="334" y="29"/>
                                </a:lnTo>
                                <a:lnTo>
                                  <a:pt x="376" y="15"/>
                                </a:lnTo>
                                <a:lnTo>
                                  <a:pt x="415" y="5"/>
                                </a:lnTo>
                                <a:lnTo>
                                  <a:pt x="448" y="0"/>
                                </a:lnTo>
                                <a:lnTo>
                                  <a:pt x="463" y="3"/>
                                </a:lnTo>
                                <a:lnTo>
                                  <a:pt x="481" y="11"/>
                                </a:lnTo>
                                <a:lnTo>
                                  <a:pt x="503" y="24"/>
                                </a:lnTo>
                                <a:lnTo>
                                  <a:pt x="480" y="28"/>
                                </a:lnTo>
                                <a:lnTo>
                                  <a:pt x="452" y="34"/>
                                </a:lnTo>
                                <a:lnTo>
                                  <a:pt x="425" y="40"/>
                                </a:lnTo>
                                <a:lnTo>
                                  <a:pt x="394" y="48"/>
                                </a:lnTo>
                                <a:lnTo>
                                  <a:pt x="370" y="57"/>
                                </a:lnTo>
                                <a:lnTo>
                                  <a:pt x="345" y="68"/>
                                </a:lnTo>
                                <a:lnTo>
                                  <a:pt x="319" y="82"/>
                                </a:lnTo>
                                <a:lnTo>
                                  <a:pt x="295" y="95"/>
                                </a:lnTo>
                                <a:lnTo>
                                  <a:pt x="272" y="108"/>
                                </a:lnTo>
                                <a:lnTo>
                                  <a:pt x="248" y="124"/>
                                </a:lnTo>
                                <a:lnTo>
                                  <a:pt x="222" y="141"/>
                                </a:lnTo>
                                <a:lnTo>
                                  <a:pt x="199" y="158"/>
                                </a:lnTo>
                                <a:lnTo>
                                  <a:pt x="177" y="174"/>
                                </a:lnTo>
                                <a:lnTo>
                                  <a:pt x="159" y="190"/>
                                </a:lnTo>
                                <a:lnTo>
                                  <a:pt x="141" y="210"/>
                                </a:lnTo>
                                <a:lnTo>
                                  <a:pt x="127" y="230"/>
                                </a:lnTo>
                                <a:lnTo>
                                  <a:pt x="115" y="254"/>
                                </a:lnTo>
                                <a:lnTo>
                                  <a:pt x="98" y="282"/>
                                </a:lnTo>
                                <a:lnTo>
                                  <a:pt x="84" y="308"/>
                                </a:lnTo>
                                <a:lnTo>
                                  <a:pt x="75" y="332"/>
                                </a:lnTo>
                                <a:lnTo>
                                  <a:pt x="67" y="354"/>
                                </a:lnTo>
                                <a:lnTo>
                                  <a:pt x="61" y="377"/>
                                </a:lnTo>
                                <a:lnTo>
                                  <a:pt x="56" y="402"/>
                                </a:lnTo>
                                <a:lnTo>
                                  <a:pt x="51" y="426"/>
                                </a:lnTo>
                                <a:lnTo>
                                  <a:pt x="48" y="457"/>
                                </a:lnTo>
                                <a:lnTo>
                                  <a:pt x="47" y="491"/>
                                </a:lnTo>
                                <a:lnTo>
                                  <a:pt x="48" y="519"/>
                                </a:lnTo>
                                <a:lnTo>
                                  <a:pt x="51" y="546"/>
                                </a:lnTo>
                                <a:lnTo>
                                  <a:pt x="59" y="575"/>
                                </a:lnTo>
                                <a:lnTo>
                                  <a:pt x="66" y="602"/>
                                </a:lnTo>
                                <a:lnTo>
                                  <a:pt x="76" y="628"/>
                                </a:lnTo>
                                <a:lnTo>
                                  <a:pt x="89" y="652"/>
                                </a:lnTo>
                                <a:lnTo>
                                  <a:pt x="103" y="676"/>
                                </a:lnTo>
                                <a:lnTo>
                                  <a:pt x="118" y="703"/>
                                </a:lnTo>
                                <a:lnTo>
                                  <a:pt x="133" y="731"/>
                                </a:lnTo>
                                <a:lnTo>
                                  <a:pt x="149" y="759"/>
                                </a:lnTo>
                                <a:lnTo>
                                  <a:pt x="166" y="785"/>
                                </a:lnTo>
                                <a:lnTo>
                                  <a:pt x="182" y="810"/>
                                </a:lnTo>
                                <a:lnTo>
                                  <a:pt x="203" y="839"/>
                                </a:lnTo>
                                <a:lnTo>
                                  <a:pt x="224" y="865"/>
                                </a:lnTo>
                                <a:lnTo>
                                  <a:pt x="214" y="883"/>
                                </a:lnTo>
                                <a:lnTo>
                                  <a:pt x="207" y="898"/>
                                </a:lnTo>
                                <a:lnTo>
                                  <a:pt x="188" y="884"/>
                                </a:lnTo>
                                <a:lnTo>
                                  <a:pt x="161" y="858"/>
                                </a:lnTo>
                                <a:lnTo>
                                  <a:pt x="136" y="827"/>
                                </a:lnTo>
                                <a:lnTo>
                                  <a:pt x="109" y="787"/>
                                </a:lnTo>
                                <a:lnTo>
                                  <a:pt x="78" y="738"/>
                                </a:lnTo>
                                <a:lnTo>
                                  <a:pt x="50" y="687"/>
                                </a:lnTo>
                                <a:lnTo>
                                  <a:pt x="31" y="648"/>
                                </a:lnTo>
                                <a:lnTo>
                                  <a:pt x="16" y="602"/>
                                </a:lnTo>
                                <a:lnTo>
                                  <a:pt x="4" y="549"/>
                                </a:lnTo>
                                <a:lnTo>
                                  <a:pt x="0" y="500"/>
                                </a:lnTo>
                                <a:close/>
                              </a:path>
                            </a:pathLst>
                          </a:custGeom>
                          <a:solidFill>
                            <a:srgbClr val="E000E0"/>
                          </a:solidFill>
                          <a:ln w="9525">
                            <a:noFill/>
                            <a:round/>
                            <a:headEnd/>
                            <a:tailEnd/>
                          </a:ln>
                        </p:spPr>
                        <p:txBody>
                          <a:bodyPr/>
                          <a:lstStyle/>
                          <a:p>
                            <a:endParaRPr lang="cs-CZ"/>
                          </a:p>
                        </p:txBody>
                      </p:sp>
                    </p:grpSp>
                  </p:grpSp>
                  <p:grpSp>
                    <p:nvGrpSpPr>
                      <p:cNvPr id="115875" name="Group 168"/>
                      <p:cNvGrpSpPr>
                        <a:grpSpLocks/>
                      </p:cNvGrpSpPr>
                      <p:nvPr/>
                    </p:nvGrpSpPr>
                    <p:grpSpPr bwMode="auto">
                      <a:xfrm>
                        <a:off x="2112" y="1663"/>
                        <a:ext cx="49" cy="42"/>
                        <a:chOff x="2112" y="1663"/>
                        <a:chExt cx="49" cy="42"/>
                      </a:xfrm>
                    </p:grpSpPr>
                    <p:sp>
                      <p:nvSpPr>
                        <p:cNvPr id="115851" name="Freeform 169"/>
                        <p:cNvSpPr>
                          <a:spLocks/>
                        </p:cNvSpPr>
                        <p:nvPr/>
                      </p:nvSpPr>
                      <p:spPr bwMode="auto">
                        <a:xfrm>
                          <a:off x="2112" y="1663"/>
                          <a:ext cx="49" cy="42"/>
                        </a:xfrm>
                        <a:custGeom>
                          <a:avLst/>
                          <a:gdLst>
                            <a:gd name="T0" fmla="*/ 10 w 244"/>
                            <a:gd name="T1" fmla="*/ 1 h 210"/>
                            <a:gd name="T2" fmla="*/ 9 w 244"/>
                            <a:gd name="T3" fmla="*/ 0 h 210"/>
                            <a:gd name="T4" fmla="*/ 8 w 244"/>
                            <a:gd name="T5" fmla="*/ 0 h 210"/>
                            <a:gd name="T6" fmla="*/ 7 w 244"/>
                            <a:gd name="T7" fmla="*/ 0 h 210"/>
                            <a:gd name="T8" fmla="*/ 7 w 244"/>
                            <a:gd name="T9" fmla="*/ 0 h 210"/>
                            <a:gd name="T10" fmla="*/ 6 w 244"/>
                            <a:gd name="T11" fmla="*/ 0 h 210"/>
                            <a:gd name="T12" fmla="*/ 5 w 244"/>
                            <a:gd name="T13" fmla="*/ 1 h 210"/>
                            <a:gd name="T14" fmla="*/ 4 w 244"/>
                            <a:gd name="T15" fmla="*/ 1 h 210"/>
                            <a:gd name="T16" fmla="*/ 3 w 244"/>
                            <a:gd name="T17" fmla="*/ 1 h 210"/>
                            <a:gd name="T18" fmla="*/ 2 w 244"/>
                            <a:gd name="T19" fmla="*/ 2 h 210"/>
                            <a:gd name="T20" fmla="*/ 1 w 244"/>
                            <a:gd name="T21" fmla="*/ 3 h 210"/>
                            <a:gd name="T22" fmla="*/ 1 w 244"/>
                            <a:gd name="T23" fmla="*/ 4 h 210"/>
                            <a:gd name="T24" fmla="*/ 0 w 244"/>
                            <a:gd name="T25" fmla="*/ 5 h 210"/>
                            <a:gd name="T26" fmla="*/ 0 w 244"/>
                            <a:gd name="T27" fmla="*/ 6 h 210"/>
                            <a:gd name="T28" fmla="*/ 0 w 244"/>
                            <a:gd name="T29" fmla="*/ 6 h 210"/>
                            <a:gd name="T30" fmla="*/ 0 w 244"/>
                            <a:gd name="T31" fmla="*/ 7 h 210"/>
                            <a:gd name="T32" fmla="*/ 0 w 244"/>
                            <a:gd name="T33" fmla="*/ 8 h 210"/>
                            <a:gd name="T34" fmla="*/ 1 w 244"/>
                            <a:gd name="T35" fmla="*/ 8 h 210"/>
                            <a:gd name="T36" fmla="*/ 2 w 244"/>
                            <a:gd name="T37" fmla="*/ 8 h 210"/>
                            <a:gd name="T38" fmla="*/ 3 w 244"/>
                            <a:gd name="T39" fmla="*/ 8 h 210"/>
                            <a:gd name="T40" fmla="*/ 4 w 244"/>
                            <a:gd name="T41" fmla="*/ 8 h 210"/>
                            <a:gd name="T42" fmla="*/ 5 w 244"/>
                            <a:gd name="T43" fmla="*/ 8 h 210"/>
                            <a:gd name="T44" fmla="*/ 6 w 244"/>
                            <a:gd name="T45" fmla="*/ 7 h 210"/>
                            <a:gd name="T46" fmla="*/ 7 w 244"/>
                            <a:gd name="T47" fmla="*/ 6 h 210"/>
                            <a:gd name="T48" fmla="*/ 8 w 244"/>
                            <a:gd name="T49" fmla="*/ 5 h 210"/>
                            <a:gd name="T50" fmla="*/ 9 w 244"/>
                            <a:gd name="T51" fmla="*/ 4 h 210"/>
                            <a:gd name="T52" fmla="*/ 9 w 244"/>
                            <a:gd name="T53" fmla="*/ 3 h 210"/>
                            <a:gd name="T54" fmla="*/ 10 w 244"/>
                            <a:gd name="T55" fmla="*/ 2 h 210"/>
                            <a:gd name="T56" fmla="*/ 10 w 244"/>
                            <a:gd name="T57" fmla="*/ 1 h 210"/>
                            <a:gd name="T58" fmla="*/ 10 w 244"/>
                            <a:gd name="T59" fmla="*/ 1 h 2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44"/>
                            <a:gd name="T91" fmla="*/ 0 h 210"/>
                            <a:gd name="T92" fmla="*/ 244 w 244"/>
                            <a:gd name="T93" fmla="*/ 210 h 21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44" h="210">
                              <a:moveTo>
                                <a:pt x="238" y="16"/>
                              </a:moveTo>
                              <a:lnTo>
                                <a:pt x="223" y="7"/>
                              </a:lnTo>
                              <a:lnTo>
                                <a:pt x="202" y="1"/>
                              </a:lnTo>
                              <a:lnTo>
                                <a:pt x="183" y="0"/>
                              </a:lnTo>
                              <a:lnTo>
                                <a:pt x="165" y="1"/>
                              </a:lnTo>
                              <a:lnTo>
                                <a:pt x="144" y="7"/>
                              </a:lnTo>
                              <a:lnTo>
                                <a:pt x="122" y="14"/>
                              </a:lnTo>
                              <a:lnTo>
                                <a:pt x="101" y="25"/>
                              </a:lnTo>
                              <a:lnTo>
                                <a:pt x="79" y="37"/>
                              </a:lnTo>
                              <a:lnTo>
                                <a:pt x="57" y="54"/>
                              </a:lnTo>
                              <a:lnTo>
                                <a:pt x="33" y="78"/>
                              </a:lnTo>
                              <a:lnTo>
                                <a:pt x="20" y="101"/>
                              </a:lnTo>
                              <a:lnTo>
                                <a:pt x="11" y="120"/>
                              </a:lnTo>
                              <a:lnTo>
                                <a:pt x="5" y="141"/>
                              </a:lnTo>
                              <a:lnTo>
                                <a:pt x="0" y="162"/>
                              </a:lnTo>
                              <a:lnTo>
                                <a:pt x="3" y="182"/>
                              </a:lnTo>
                              <a:lnTo>
                                <a:pt x="11" y="197"/>
                              </a:lnTo>
                              <a:lnTo>
                                <a:pt x="27" y="203"/>
                              </a:lnTo>
                              <a:lnTo>
                                <a:pt x="45" y="209"/>
                              </a:lnTo>
                              <a:lnTo>
                                <a:pt x="66" y="210"/>
                              </a:lnTo>
                              <a:lnTo>
                                <a:pt x="94" y="206"/>
                              </a:lnTo>
                              <a:lnTo>
                                <a:pt x="122" y="194"/>
                              </a:lnTo>
                              <a:lnTo>
                                <a:pt x="150" y="179"/>
                              </a:lnTo>
                              <a:lnTo>
                                <a:pt x="178" y="156"/>
                              </a:lnTo>
                              <a:lnTo>
                                <a:pt x="201" y="133"/>
                              </a:lnTo>
                              <a:lnTo>
                                <a:pt x="221" y="108"/>
                              </a:lnTo>
                              <a:lnTo>
                                <a:pt x="236" y="83"/>
                              </a:lnTo>
                              <a:lnTo>
                                <a:pt x="242" y="59"/>
                              </a:lnTo>
                              <a:lnTo>
                                <a:pt x="244" y="34"/>
                              </a:lnTo>
                              <a:lnTo>
                                <a:pt x="238" y="16"/>
                              </a:lnTo>
                              <a:close/>
                            </a:path>
                          </a:pathLst>
                        </a:custGeom>
                        <a:solidFill>
                          <a:srgbClr val="A000A0"/>
                        </a:solidFill>
                        <a:ln w="3175">
                          <a:solidFill>
                            <a:srgbClr val="200020"/>
                          </a:solidFill>
                          <a:round/>
                          <a:headEnd/>
                          <a:tailEnd/>
                        </a:ln>
                      </p:spPr>
                      <p:txBody>
                        <a:bodyPr/>
                        <a:lstStyle/>
                        <a:p>
                          <a:endParaRPr lang="cs-CZ"/>
                        </a:p>
                      </p:txBody>
                    </p:sp>
                    <p:sp>
                      <p:nvSpPr>
                        <p:cNvPr id="115852" name="Freeform 170"/>
                        <p:cNvSpPr>
                          <a:spLocks/>
                        </p:cNvSpPr>
                        <p:nvPr/>
                      </p:nvSpPr>
                      <p:spPr bwMode="auto">
                        <a:xfrm>
                          <a:off x="2118" y="1669"/>
                          <a:ext cx="37" cy="31"/>
                        </a:xfrm>
                        <a:custGeom>
                          <a:avLst/>
                          <a:gdLst>
                            <a:gd name="T0" fmla="*/ 7 w 182"/>
                            <a:gd name="T1" fmla="*/ 0 h 155"/>
                            <a:gd name="T2" fmla="*/ 7 w 182"/>
                            <a:gd name="T3" fmla="*/ 0 h 155"/>
                            <a:gd name="T4" fmla="*/ 6 w 182"/>
                            <a:gd name="T5" fmla="*/ 0 h 155"/>
                            <a:gd name="T6" fmla="*/ 6 w 182"/>
                            <a:gd name="T7" fmla="*/ 0 h 155"/>
                            <a:gd name="T8" fmla="*/ 5 w 182"/>
                            <a:gd name="T9" fmla="*/ 0 h 155"/>
                            <a:gd name="T10" fmla="*/ 4 w 182"/>
                            <a:gd name="T11" fmla="*/ 0 h 155"/>
                            <a:gd name="T12" fmla="*/ 4 w 182"/>
                            <a:gd name="T13" fmla="*/ 0 h 155"/>
                            <a:gd name="T14" fmla="*/ 3 w 182"/>
                            <a:gd name="T15" fmla="*/ 1 h 155"/>
                            <a:gd name="T16" fmla="*/ 2 w 182"/>
                            <a:gd name="T17" fmla="*/ 1 h 155"/>
                            <a:gd name="T18" fmla="*/ 2 w 182"/>
                            <a:gd name="T19" fmla="*/ 2 h 155"/>
                            <a:gd name="T20" fmla="*/ 1 w 182"/>
                            <a:gd name="T21" fmla="*/ 2 h 155"/>
                            <a:gd name="T22" fmla="*/ 1 w 182"/>
                            <a:gd name="T23" fmla="*/ 3 h 155"/>
                            <a:gd name="T24" fmla="*/ 0 w 182"/>
                            <a:gd name="T25" fmla="*/ 4 h 155"/>
                            <a:gd name="T26" fmla="*/ 0 w 182"/>
                            <a:gd name="T27" fmla="*/ 4 h 155"/>
                            <a:gd name="T28" fmla="*/ 0 w 182"/>
                            <a:gd name="T29" fmla="*/ 5 h 155"/>
                            <a:gd name="T30" fmla="*/ 0 w 182"/>
                            <a:gd name="T31" fmla="*/ 5 h 155"/>
                            <a:gd name="T32" fmla="*/ 0 w 182"/>
                            <a:gd name="T33" fmla="*/ 6 h 155"/>
                            <a:gd name="T34" fmla="*/ 1 w 182"/>
                            <a:gd name="T35" fmla="*/ 6 h 155"/>
                            <a:gd name="T36" fmla="*/ 1 w 182"/>
                            <a:gd name="T37" fmla="*/ 6 h 155"/>
                            <a:gd name="T38" fmla="*/ 2 w 182"/>
                            <a:gd name="T39" fmla="*/ 6 h 155"/>
                            <a:gd name="T40" fmla="*/ 3 w 182"/>
                            <a:gd name="T41" fmla="*/ 6 h 155"/>
                            <a:gd name="T42" fmla="*/ 4 w 182"/>
                            <a:gd name="T43" fmla="*/ 6 h 155"/>
                            <a:gd name="T44" fmla="*/ 5 w 182"/>
                            <a:gd name="T45" fmla="*/ 5 h 155"/>
                            <a:gd name="T46" fmla="*/ 5 w 182"/>
                            <a:gd name="T47" fmla="*/ 5 h 155"/>
                            <a:gd name="T48" fmla="*/ 6 w 182"/>
                            <a:gd name="T49" fmla="*/ 4 h 155"/>
                            <a:gd name="T50" fmla="*/ 7 w 182"/>
                            <a:gd name="T51" fmla="*/ 3 h 155"/>
                            <a:gd name="T52" fmla="*/ 7 w 182"/>
                            <a:gd name="T53" fmla="*/ 2 h 155"/>
                            <a:gd name="T54" fmla="*/ 8 w 182"/>
                            <a:gd name="T55" fmla="*/ 2 h 155"/>
                            <a:gd name="T56" fmla="*/ 8 w 182"/>
                            <a:gd name="T57" fmla="*/ 1 h 155"/>
                            <a:gd name="T58" fmla="*/ 7 w 182"/>
                            <a:gd name="T59" fmla="*/ 0 h 15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82"/>
                            <a:gd name="T91" fmla="*/ 0 h 155"/>
                            <a:gd name="T92" fmla="*/ 182 w 182"/>
                            <a:gd name="T93" fmla="*/ 155 h 15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82" h="155">
                              <a:moveTo>
                                <a:pt x="178" y="11"/>
                              </a:moveTo>
                              <a:lnTo>
                                <a:pt x="167" y="4"/>
                              </a:lnTo>
                              <a:lnTo>
                                <a:pt x="152" y="0"/>
                              </a:lnTo>
                              <a:lnTo>
                                <a:pt x="137" y="0"/>
                              </a:lnTo>
                              <a:lnTo>
                                <a:pt x="124" y="0"/>
                              </a:lnTo>
                              <a:lnTo>
                                <a:pt x="108" y="4"/>
                              </a:lnTo>
                              <a:lnTo>
                                <a:pt x="91" y="9"/>
                              </a:lnTo>
                              <a:lnTo>
                                <a:pt x="76" y="18"/>
                              </a:lnTo>
                              <a:lnTo>
                                <a:pt x="60" y="27"/>
                              </a:lnTo>
                              <a:lnTo>
                                <a:pt x="42" y="39"/>
                              </a:lnTo>
                              <a:lnTo>
                                <a:pt x="25" y="57"/>
                              </a:lnTo>
                              <a:lnTo>
                                <a:pt x="15" y="74"/>
                              </a:lnTo>
                              <a:lnTo>
                                <a:pt x="9" y="89"/>
                              </a:lnTo>
                              <a:lnTo>
                                <a:pt x="3" y="104"/>
                              </a:lnTo>
                              <a:lnTo>
                                <a:pt x="0" y="120"/>
                              </a:lnTo>
                              <a:lnTo>
                                <a:pt x="2" y="134"/>
                              </a:lnTo>
                              <a:lnTo>
                                <a:pt x="9" y="147"/>
                              </a:lnTo>
                              <a:lnTo>
                                <a:pt x="21" y="151"/>
                              </a:lnTo>
                              <a:lnTo>
                                <a:pt x="33" y="155"/>
                              </a:lnTo>
                              <a:lnTo>
                                <a:pt x="49" y="155"/>
                              </a:lnTo>
                              <a:lnTo>
                                <a:pt x="70" y="153"/>
                              </a:lnTo>
                              <a:lnTo>
                                <a:pt x="91" y="144"/>
                              </a:lnTo>
                              <a:lnTo>
                                <a:pt x="113" y="132"/>
                              </a:lnTo>
                              <a:lnTo>
                                <a:pt x="133" y="116"/>
                              </a:lnTo>
                              <a:lnTo>
                                <a:pt x="151" y="99"/>
                              </a:lnTo>
                              <a:lnTo>
                                <a:pt x="165" y="80"/>
                              </a:lnTo>
                              <a:lnTo>
                                <a:pt x="177" y="62"/>
                              </a:lnTo>
                              <a:lnTo>
                                <a:pt x="181" y="43"/>
                              </a:lnTo>
                              <a:lnTo>
                                <a:pt x="182" y="25"/>
                              </a:lnTo>
                              <a:lnTo>
                                <a:pt x="178" y="11"/>
                              </a:lnTo>
                              <a:close/>
                            </a:path>
                          </a:pathLst>
                        </a:custGeom>
                        <a:solidFill>
                          <a:srgbClr val="600060"/>
                        </a:solidFill>
                        <a:ln w="3175">
                          <a:solidFill>
                            <a:srgbClr val="200020"/>
                          </a:solidFill>
                          <a:round/>
                          <a:headEnd/>
                          <a:tailEnd/>
                        </a:ln>
                      </p:spPr>
                      <p:txBody>
                        <a:bodyPr/>
                        <a:lstStyle/>
                        <a:p>
                          <a:endParaRPr lang="cs-CZ"/>
                        </a:p>
                      </p:txBody>
                    </p:sp>
                  </p:grpSp>
                </p:grpSp>
              </p:grpSp>
              <p:grpSp>
                <p:nvGrpSpPr>
                  <p:cNvPr id="115876" name="Group 171"/>
                  <p:cNvGrpSpPr>
                    <a:grpSpLocks/>
                  </p:cNvGrpSpPr>
                  <p:nvPr/>
                </p:nvGrpSpPr>
                <p:grpSpPr bwMode="auto">
                  <a:xfrm>
                    <a:off x="2072" y="1578"/>
                    <a:ext cx="215" cy="151"/>
                    <a:chOff x="2072" y="1578"/>
                    <a:chExt cx="215" cy="151"/>
                  </a:xfrm>
                </p:grpSpPr>
                <p:grpSp>
                  <p:nvGrpSpPr>
                    <p:cNvPr id="115881" name="Group 172"/>
                    <p:cNvGrpSpPr>
                      <a:grpSpLocks/>
                    </p:cNvGrpSpPr>
                    <p:nvPr/>
                  </p:nvGrpSpPr>
                  <p:grpSpPr bwMode="auto">
                    <a:xfrm>
                      <a:off x="2072" y="1578"/>
                      <a:ext cx="215" cy="140"/>
                      <a:chOff x="2072" y="1578"/>
                      <a:chExt cx="215" cy="140"/>
                    </a:xfrm>
                  </p:grpSpPr>
                  <p:sp>
                    <p:nvSpPr>
                      <p:cNvPr id="115841" name="Freeform 173"/>
                      <p:cNvSpPr>
                        <a:spLocks/>
                      </p:cNvSpPr>
                      <p:nvPr/>
                    </p:nvSpPr>
                    <p:spPr bwMode="auto">
                      <a:xfrm>
                        <a:off x="2072" y="1578"/>
                        <a:ext cx="215" cy="140"/>
                      </a:xfrm>
                      <a:custGeom>
                        <a:avLst/>
                        <a:gdLst>
                          <a:gd name="T0" fmla="*/ 29 w 1073"/>
                          <a:gd name="T1" fmla="*/ 0 h 702"/>
                          <a:gd name="T2" fmla="*/ 32 w 1073"/>
                          <a:gd name="T3" fmla="*/ 0 h 702"/>
                          <a:gd name="T4" fmla="*/ 35 w 1073"/>
                          <a:gd name="T5" fmla="*/ 0 h 702"/>
                          <a:gd name="T6" fmla="*/ 38 w 1073"/>
                          <a:gd name="T7" fmla="*/ 0 h 702"/>
                          <a:gd name="T8" fmla="*/ 40 w 1073"/>
                          <a:gd name="T9" fmla="*/ 1 h 702"/>
                          <a:gd name="T10" fmla="*/ 41 w 1073"/>
                          <a:gd name="T11" fmla="*/ 1 h 702"/>
                          <a:gd name="T12" fmla="*/ 42 w 1073"/>
                          <a:gd name="T13" fmla="*/ 2 h 702"/>
                          <a:gd name="T14" fmla="*/ 43 w 1073"/>
                          <a:gd name="T15" fmla="*/ 3 h 702"/>
                          <a:gd name="T16" fmla="*/ 43 w 1073"/>
                          <a:gd name="T17" fmla="*/ 5 h 702"/>
                          <a:gd name="T18" fmla="*/ 43 w 1073"/>
                          <a:gd name="T19" fmla="*/ 6 h 702"/>
                          <a:gd name="T20" fmla="*/ 42 w 1073"/>
                          <a:gd name="T21" fmla="*/ 7 h 702"/>
                          <a:gd name="T22" fmla="*/ 41 w 1073"/>
                          <a:gd name="T23" fmla="*/ 7 h 702"/>
                          <a:gd name="T24" fmla="*/ 39 w 1073"/>
                          <a:gd name="T25" fmla="*/ 7 h 702"/>
                          <a:gd name="T26" fmla="*/ 37 w 1073"/>
                          <a:gd name="T27" fmla="*/ 7 h 702"/>
                          <a:gd name="T28" fmla="*/ 36 w 1073"/>
                          <a:gd name="T29" fmla="*/ 8 h 702"/>
                          <a:gd name="T30" fmla="*/ 33 w 1073"/>
                          <a:gd name="T31" fmla="*/ 7 h 702"/>
                          <a:gd name="T32" fmla="*/ 31 w 1073"/>
                          <a:gd name="T33" fmla="*/ 7 h 702"/>
                          <a:gd name="T34" fmla="*/ 29 w 1073"/>
                          <a:gd name="T35" fmla="*/ 8 h 702"/>
                          <a:gd name="T36" fmla="*/ 26 w 1073"/>
                          <a:gd name="T37" fmla="*/ 8 h 702"/>
                          <a:gd name="T38" fmla="*/ 24 w 1073"/>
                          <a:gd name="T39" fmla="*/ 9 h 702"/>
                          <a:gd name="T40" fmla="*/ 22 w 1073"/>
                          <a:gd name="T41" fmla="*/ 9 h 702"/>
                          <a:gd name="T42" fmla="*/ 20 w 1073"/>
                          <a:gd name="T43" fmla="*/ 10 h 702"/>
                          <a:gd name="T44" fmla="*/ 18 w 1073"/>
                          <a:gd name="T45" fmla="*/ 11 h 702"/>
                          <a:gd name="T46" fmla="*/ 16 w 1073"/>
                          <a:gd name="T47" fmla="*/ 12 h 702"/>
                          <a:gd name="T48" fmla="*/ 15 w 1073"/>
                          <a:gd name="T49" fmla="*/ 14 h 702"/>
                          <a:gd name="T50" fmla="*/ 13 w 1073"/>
                          <a:gd name="T51" fmla="*/ 15 h 702"/>
                          <a:gd name="T52" fmla="*/ 12 w 1073"/>
                          <a:gd name="T53" fmla="*/ 17 h 702"/>
                          <a:gd name="T54" fmla="*/ 11 w 1073"/>
                          <a:gd name="T55" fmla="*/ 19 h 702"/>
                          <a:gd name="T56" fmla="*/ 11 w 1073"/>
                          <a:gd name="T57" fmla="*/ 21 h 702"/>
                          <a:gd name="T58" fmla="*/ 10 w 1073"/>
                          <a:gd name="T59" fmla="*/ 22 h 702"/>
                          <a:gd name="T60" fmla="*/ 10 w 1073"/>
                          <a:gd name="T61" fmla="*/ 25 h 702"/>
                          <a:gd name="T62" fmla="*/ 10 w 1073"/>
                          <a:gd name="T63" fmla="*/ 27 h 702"/>
                          <a:gd name="T64" fmla="*/ 0 w 1073"/>
                          <a:gd name="T65" fmla="*/ 28 h 702"/>
                          <a:gd name="T66" fmla="*/ 0 w 1073"/>
                          <a:gd name="T67" fmla="*/ 26 h 702"/>
                          <a:gd name="T68" fmla="*/ 0 w 1073"/>
                          <a:gd name="T69" fmla="*/ 23 h 702"/>
                          <a:gd name="T70" fmla="*/ 0 w 1073"/>
                          <a:gd name="T71" fmla="*/ 21 h 702"/>
                          <a:gd name="T72" fmla="*/ 1 w 1073"/>
                          <a:gd name="T73" fmla="*/ 19 h 702"/>
                          <a:gd name="T74" fmla="*/ 2 w 1073"/>
                          <a:gd name="T75" fmla="*/ 17 h 702"/>
                          <a:gd name="T76" fmla="*/ 2 w 1073"/>
                          <a:gd name="T77" fmla="*/ 15 h 702"/>
                          <a:gd name="T78" fmla="*/ 3 w 1073"/>
                          <a:gd name="T79" fmla="*/ 14 h 702"/>
                          <a:gd name="T80" fmla="*/ 5 w 1073"/>
                          <a:gd name="T81" fmla="*/ 12 h 702"/>
                          <a:gd name="T82" fmla="*/ 6 w 1073"/>
                          <a:gd name="T83" fmla="*/ 10 h 702"/>
                          <a:gd name="T84" fmla="*/ 8 w 1073"/>
                          <a:gd name="T85" fmla="*/ 8 h 702"/>
                          <a:gd name="T86" fmla="*/ 10 w 1073"/>
                          <a:gd name="T87" fmla="*/ 6 h 702"/>
                          <a:gd name="T88" fmla="*/ 12 w 1073"/>
                          <a:gd name="T89" fmla="*/ 5 h 702"/>
                          <a:gd name="T90" fmla="*/ 14 w 1073"/>
                          <a:gd name="T91" fmla="*/ 4 h 702"/>
                          <a:gd name="T92" fmla="*/ 15 w 1073"/>
                          <a:gd name="T93" fmla="*/ 3 h 702"/>
                          <a:gd name="T94" fmla="*/ 18 w 1073"/>
                          <a:gd name="T95" fmla="*/ 2 h 702"/>
                          <a:gd name="T96" fmla="*/ 20 w 1073"/>
                          <a:gd name="T97" fmla="*/ 1 h 702"/>
                          <a:gd name="T98" fmla="*/ 23 w 1073"/>
                          <a:gd name="T99" fmla="*/ 1 h 702"/>
                          <a:gd name="T100" fmla="*/ 26 w 1073"/>
                          <a:gd name="T101" fmla="*/ 0 h 7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73"/>
                          <a:gd name="T154" fmla="*/ 0 h 702"/>
                          <a:gd name="T155" fmla="*/ 1073 w 1073"/>
                          <a:gd name="T156" fmla="*/ 702 h 70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73" h="702">
                            <a:moveTo>
                              <a:pt x="680" y="5"/>
                            </a:moveTo>
                            <a:lnTo>
                              <a:pt x="713" y="1"/>
                            </a:lnTo>
                            <a:lnTo>
                              <a:pt x="751" y="0"/>
                            </a:lnTo>
                            <a:lnTo>
                              <a:pt x="789" y="1"/>
                            </a:lnTo>
                            <a:lnTo>
                              <a:pt x="835" y="4"/>
                            </a:lnTo>
                            <a:lnTo>
                              <a:pt x="876" y="6"/>
                            </a:lnTo>
                            <a:lnTo>
                              <a:pt x="911" y="8"/>
                            </a:lnTo>
                            <a:lnTo>
                              <a:pt x="947" y="11"/>
                            </a:lnTo>
                            <a:lnTo>
                              <a:pt x="975" y="14"/>
                            </a:lnTo>
                            <a:lnTo>
                              <a:pt x="999" y="20"/>
                            </a:lnTo>
                            <a:lnTo>
                              <a:pt x="1019" y="27"/>
                            </a:lnTo>
                            <a:lnTo>
                              <a:pt x="1035" y="37"/>
                            </a:lnTo>
                            <a:lnTo>
                              <a:pt x="1046" y="46"/>
                            </a:lnTo>
                            <a:lnTo>
                              <a:pt x="1058" y="58"/>
                            </a:lnTo>
                            <a:lnTo>
                              <a:pt x="1065" y="69"/>
                            </a:lnTo>
                            <a:lnTo>
                              <a:pt x="1070" y="87"/>
                            </a:lnTo>
                            <a:lnTo>
                              <a:pt x="1073" y="102"/>
                            </a:lnTo>
                            <a:lnTo>
                              <a:pt x="1072" y="122"/>
                            </a:lnTo>
                            <a:lnTo>
                              <a:pt x="1067" y="142"/>
                            </a:lnTo>
                            <a:lnTo>
                              <a:pt x="1062" y="155"/>
                            </a:lnTo>
                            <a:lnTo>
                              <a:pt x="1054" y="167"/>
                            </a:lnTo>
                            <a:lnTo>
                              <a:pt x="1043" y="175"/>
                            </a:lnTo>
                            <a:lnTo>
                              <a:pt x="1034" y="181"/>
                            </a:lnTo>
                            <a:lnTo>
                              <a:pt x="1024" y="186"/>
                            </a:lnTo>
                            <a:lnTo>
                              <a:pt x="1008" y="188"/>
                            </a:lnTo>
                            <a:lnTo>
                              <a:pt x="985" y="187"/>
                            </a:lnTo>
                            <a:lnTo>
                              <a:pt x="961" y="186"/>
                            </a:lnTo>
                            <a:lnTo>
                              <a:pt x="935" y="188"/>
                            </a:lnTo>
                            <a:lnTo>
                              <a:pt x="913" y="189"/>
                            </a:lnTo>
                            <a:lnTo>
                              <a:pt x="886" y="190"/>
                            </a:lnTo>
                            <a:lnTo>
                              <a:pt x="860" y="190"/>
                            </a:lnTo>
                            <a:lnTo>
                              <a:pt x="832" y="188"/>
                            </a:lnTo>
                            <a:lnTo>
                              <a:pt x="801" y="188"/>
                            </a:lnTo>
                            <a:lnTo>
                              <a:pt x="771" y="186"/>
                            </a:lnTo>
                            <a:lnTo>
                              <a:pt x="745" y="188"/>
                            </a:lnTo>
                            <a:lnTo>
                              <a:pt x="714" y="190"/>
                            </a:lnTo>
                            <a:lnTo>
                              <a:pt x="682" y="192"/>
                            </a:lnTo>
                            <a:lnTo>
                              <a:pt x="655" y="198"/>
                            </a:lnTo>
                            <a:lnTo>
                              <a:pt x="627" y="207"/>
                            </a:lnTo>
                            <a:lnTo>
                              <a:pt x="600" y="216"/>
                            </a:lnTo>
                            <a:lnTo>
                              <a:pt x="570" y="227"/>
                            </a:lnTo>
                            <a:lnTo>
                              <a:pt x="541" y="238"/>
                            </a:lnTo>
                            <a:lnTo>
                              <a:pt x="517" y="248"/>
                            </a:lnTo>
                            <a:lnTo>
                              <a:pt x="489" y="259"/>
                            </a:lnTo>
                            <a:lnTo>
                              <a:pt x="467" y="272"/>
                            </a:lnTo>
                            <a:lnTo>
                              <a:pt x="447" y="283"/>
                            </a:lnTo>
                            <a:lnTo>
                              <a:pt x="426" y="295"/>
                            </a:lnTo>
                            <a:lnTo>
                              <a:pt x="404" y="308"/>
                            </a:lnTo>
                            <a:lnTo>
                              <a:pt x="387" y="324"/>
                            </a:lnTo>
                            <a:lnTo>
                              <a:pt x="366" y="346"/>
                            </a:lnTo>
                            <a:lnTo>
                              <a:pt x="350" y="365"/>
                            </a:lnTo>
                            <a:lnTo>
                              <a:pt x="335" y="381"/>
                            </a:lnTo>
                            <a:lnTo>
                              <a:pt x="319" y="403"/>
                            </a:lnTo>
                            <a:lnTo>
                              <a:pt x="307" y="424"/>
                            </a:lnTo>
                            <a:lnTo>
                              <a:pt x="295" y="448"/>
                            </a:lnTo>
                            <a:lnTo>
                              <a:pt x="283" y="470"/>
                            </a:lnTo>
                            <a:lnTo>
                              <a:pt x="273" y="494"/>
                            </a:lnTo>
                            <a:lnTo>
                              <a:pt x="268" y="517"/>
                            </a:lnTo>
                            <a:lnTo>
                              <a:pt x="262" y="539"/>
                            </a:lnTo>
                            <a:lnTo>
                              <a:pt x="258" y="564"/>
                            </a:lnTo>
                            <a:lnTo>
                              <a:pt x="255" y="587"/>
                            </a:lnTo>
                            <a:lnTo>
                              <a:pt x="252" y="617"/>
                            </a:lnTo>
                            <a:lnTo>
                              <a:pt x="251" y="645"/>
                            </a:lnTo>
                            <a:lnTo>
                              <a:pt x="250" y="672"/>
                            </a:lnTo>
                            <a:lnTo>
                              <a:pt x="248" y="702"/>
                            </a:lnTo>
                            <a:lnTo>
                              <a:pt x="5" y="700"/>
                            </a:lnTo>
                            <a:lnTo>
                              <a:pt x="1" y="675"/>
                            </a:lnTo>
                            <a:lnTo>
                              <a:pt x="0" y="651"/>
                            </a:lnTo>
                            <a:lnTo>
                              <a:pt x="2" y="623"/>
                            </a:lnTo>
                            <a:lnTo>
                              <a:pt x="5" y="589"/>
                            </a:lnTo>
                            <a:lnTo>
                              <a:pt x="8" y="558"/>
                            </a:lnTo>
                            <a:lnTo>
                              <a:pt x="11" y="533"/>
                            </a:lnTo>
                            <a:lnTo>
                              <a:pt x="17" y="509"/>
                            </a:lnTo>
                            <a:lnTo>
                              <a:pt x="23" y="485"/>
                            </a:lnTo>
                            <a:lnTo>
                              <a:pt x="33" y="457"/>
                            </a:lnTo>
                            <a:lnTo>
                              <a:pt x="42" y="430"/>
                            </a:lnTo>
                            <a:lnTo>
                              <a:pt x="51" y="407"/>
                            </a:lnTo>
                            <a:lnTo>
                              <a:pt x="62" y="384"/>
                            </a:lnTo>
                            <a:lnTo>
                              <a:pt x="73" y="360"/>
                            </a:lnTo>
                            <a:lnTo>
                              <a:pt x="86" y="339"/>
                            </a:lnTo>
                            <a:lnTo>
                              <a:pt x="100" y="315"/>
                            </a:lnTo>
                            <a:lnTo>
                              <a:pt x="117" y="290"/>
                            </a:lnTo>
                            <a:lnTo>
                              <a:pt x="134" y="265"/>
                            </a:lnTo>
                            <a:lnTo>
                              <a:pt x="151" y="244"/>
                            </a:lnTo>
                            <a:lnTo>
                              <a:pt x="170" y="219"/>
                            </a:lnTo>
                            <a:lnTo>
                              <a:pt x="190" y="200"/>
                            </a:lnTo>
                            <a:lnTo>
                              <a:pt x="215" y="179"/>
                            </a:lnTo>
                            <a:lnTo>
                              <a:pt x="240" y="159"/>
                            </a:lnTo>
                            <a:lnTo>
                              <a:pt x="266" y="137"/>
                            </a:lnTo>
                            <a:lnTo>
                              <a:pt x="291" y="120"/>
                            </a:lnTo>
                            <a:lnTo>
                              <a:pt x="315" y="103"/>
                            </a:lnTo>
                            <a:lnTo>
                              <a:pt x="338" y="90"/>
                            </a:lnTo>
                            <a:lnTo>
                              <a:pt x="362" y="77"/>
                            </a:lnTo>
                            <a:lnTo>
                              <a:pt x="384" y="64"/>
                            </a:lnTo>
                            <a:lnTo>
                              <a:pt x="410" y="52"/>
                            </a:lnTo>
                            <a:lnTo>
                              <a:pt x="438" y="43"/>
                            </a:lnTo>
                            <a:lnTo>
                              <a:pt x="469" y="36"/>
                            </a:lnTo>
                            <a:lnTo>
                              <a:pt x="501" y="29"/>
                            </a:lnTo>
                            <a:lnTo>
                              <a:pt x="533" y="24"/>
                            </a:lnTo>
                            <a:lnTo>
                              <a:pt x="572" y="19"/>
                            </a:lnTo>
                            <a:lnTo>
                              <a:pt x="611" y="14"/>
                            </a:lnTo>
                            <a:lnTo>
                              <a:pt x="645" y="9"/>
                            </a:lnTo>
                            <a:lnTo>
                              <a:pt x="680" y="5"/>
                            </a:lnTo>
                            <a:close/>
                          </a:path>
                        </a:pathLst>
                      </a:custGeom>
                      <a:solidFill>
                        <a:srgbClr val="800080"/>
                      </a:solidFill>
                      <a:ln w="9525">
                        <a:noFill/>
                        <a:round/>
                        <a:headEnd/>
                        <a:tailEnd/>
                      </a:ln>
                    </p:spPr>
                    <p:txBody>
                      <a:bodyPr/>
                      <a:lstStyle/>
                      <a:p>
                        <a:endParaRPr lang="cs-CZ"/>
                      </a:p>
                    </p:txBody>
                  </p:sp>
                  <p:grpSp>
                    <p:nvGrpSpPr>
                      <p:cNvPr id="115882" name="Group 174"/>
                      <p:cNvGrpSpPr>
                        <a:grpSpLocks/>
                      </p:cNvGrpSpPr>
                      <p:nvPr/>
                    </p:nvGrpSpPr>
                    <p:grpSpPr bwMode="auto">
                      <a:xfrm>
                        <a:off x="2089" y="1587"/>
                        <a:ext cx="198" cy="131"/>
                        <a:chOff x="2089" y="1587"/>
                        <a:chExt cx="198" cy="131"/>
                      </a:xfrm>
                    </p:grpSpPr>
                    <p:grpSp>
                      <p:nvGrpSpPr>
                        <p:cNvPr id="115891" name="Group 175"/>
                        <p:cNvGrpSpPr>
                          <a:grpSpLocks/>
                        </p:cNvGrpSpPr>
                        <p:nvPr/>
                      </p:nvGrpSpPr>
                      <p:grpSpPr bwMode="auto">
                        <a:xfrm>
                          <a:off x="2110" y="1599"/>
                          <a:ext cx="177" cy="119"/>
                          <a:chOff x="2110" y="1599"/>
                          <a:chExt cx="177" cy="119"/>
                        </a:xfrm>
                      </p:grpSpPr>
                      <p:sp>
                        <p:nvSpPr>
                          <p:cNvPr id="115845" name="Freeform 176"/>
                          <p:cNvSpPr>
                            <a:spLocks/>
                          </p:cNvSpPr>
                          <p:nvPr/>
                        </p:nvSpPr>
                        <p:spPr bwMode="auto">
                          <a:xfrm>
                            <a:off x="2110" y="1599"/>
                            <a:ext cx="177" cy="111"/>
                          </a:xfrm>
                          <a:custGeom>
                            <a:avLst/>
                            <a:gdLst>
                              <a:gd name="T0" fmla="*/ 19 w 883"/>
                              <a:gd name="T1" fmla="*/ 0 h 559"/>
                              <a:gd name="T2" fmla="*/ 21 w 883"/>
                              <a:gd name="T3" fmla="*/ 0 h 559"/>
                              <a:gd name="T4" fmla="*/ 23 w 883"/>
                              <a:gd name="T5" fmla="*/ 0 h 559"/>
                              <a:gd name="T6" fmla="*/ 26 w 883"/>
                              <a:gd name="T7" fmla="*/ 0 h 559"/>
                              <a:gd name="T8" fmla="*/ 28 w 883"/>
                              <a:gd name="T9" fmla="*/ 0 h 559"/>
                              <a:gd name="T10" fmla="*/ 30 w 883"/>
                              <a:gd name="T11" fmla="*/ 0 h 559"/>
                              <a:gd name="T12" fmla="*/ 33 w 883"/>
                              <a:gd name="T13" fmla="*/ 0 h 559"/>
                              <a:gd name="T14" fmla="*/ 35 w 883"/>
                              <a:gd name="T15" fmla="*/ 0 h 559"/>
                              <a:gd name="T16" fmla="*/ 35 w 883"/>
                              <a:gd name="T17" fmla="*/ 1 h 559"/>
                              <a:gd name="T18" fmla="*/ 35 w 883"/>
                              <a:gd name="T19" fmla="*/ 2 h 559"/>
                              <a:gd name="T20" fmla="*/ 32 w 883"/>
                              <a:gd name="T21" fmla="*/ 2 h 559"/>
                              <a:gd name="T22" fmla="*/ 30 w 883"/>
                              <a:gd name="T23" fmla="*/ 2 h 559"/>
                              <a:gd name="T24" fmla="*/ 28 w 883"/>
                              <a:gd name="T25" fmla="*/ 2 h 559"/>
                              <a:gd name="T26" fmla="*/ 26 w 883"/>
                              <a:gd name="T27" fmla="*/ 2 h 559"/>
                              <a:gd name="T28" fmla="*/ 24 w 883"/>
                              <a:gd name="T29" fmla="*/ 2 h 559"/>
                              <a:gd name="T30" fmla="*/ 21 w 883"/>
                              <a:gd name="T31" fmla="*/ 2 h 559"/>
                              <a:gd name="T32" fmla="*/ 19 w 883"/>
                              <a:gd name="T33" fmla="*/ 2 h 559"/>
                              <a:gd name="T34" fmla="*/ 17 w 883"/>
                              <a:gd name="T35" fmla="*/ 3 h 559"/>
                              <a:gd name="T36" fmla="*/ 14 w 883"/>
                              <a:gd name="T37" fmla="*/ 3 h 559"/>
                              <a:gd name="T38" fmla="*/ 12 w 883"/>
                              <a:gd name="T39" fmla="*/ 4 h 559"/>
                              <a:gd name="T40" fmla="*/ 10 w 883"/>
                              <a:gd name="T41" fmla="*/ 5 h 559"/>
                              <a:gd name="T42" fmla="*/ 9 w 883"/>
                              <a:gd name="T43" fmla="*/ 6 h 559"/>
                              <a:gd name="T44" fmla="*/ 7 w 883"/>
                              <a:gd name="T45" fmla="*/ 7 h 559"/>
                              <a:gd name="T46" fmla="*/ 6 w 883"/>
                              <a:gd name="T47" fmla="*/ 9 h 559"/>
                              <a:gd name="T48" fmla="*/ 4 w 883"/>
                              <a:gd name="T49" fmla="*/ 10 h 559"/>
                              <a:gd name="T50" fmla="*/ 3 w 883"/>
                              <a:gd name="T51" fmla="*/ 12 h 559"/>
                              <a:gd name="T52" fmla="*/ 2 w 883"/>
                              <a:gd name="T53" fmla="*/ 14 h 559"/>
                              <a:gd name="T54" fmla="*/ 2 w 883"/>
                              <a:gd name="T55" fmla="*/ 16 h 559"/>
                              <a:gd name="T56" fmla="*/ 2 w 883"/>
                              <a:gd name="T57" fmla="*/ 17 h 559"/>
                              <a:gd name="T58" fmla="*/ 2 w 883"/>
                              <a:gd name="T59" fmla="*/ 20 h 559"/>
                              <a:gd name="T60" fmla="*/ 1 w 883"/>
                              <a:gd name="T61" fmla="*/ 22 h 559"/>
                              <a:gd name="T62" fmla="*/ 0 w 883"/>
                              <a:gd name="T63" fmla="*/ 21 h 559"/>
                              <a:gd name="T64" fmla="*/ 0 w 883"/>
                              <a:gd name="T65" fmla="*/ 19 h 559"/>
                              <a:gd name="T66" fmla="*/ 0 w 883"/>
                              <a:gd name="T67" fmla="*/ 16 h 559"/>
                              <a:gd name="T68" fmla="*/ 1 w 883"/>
                              <a:gd name="T69" fmla="*/ 14 h 559"/>
                              <a:gd name="T70" fmla="*/ 1 w 883"/>
                              <a:gd name="T71" fmla="*/ 12 h 559"/>
                              <a:gd name="T72" fmla="*/ 2 w 883"/>
                              <a:gd name="T73" fmla="*/ 10 h 559"/>
                              <a:gd name="T74" fmla="*/ 3 w 883"/>
                              <a:gd name="T75" fmla="*/ 9 h 559"/>
                              <a:gd name="T76" fmla="*/ 5 w 883"/>
                              <a:gd name="T77" fmla="*/ 7 h 559"/>
                              <a:gd name="T78" fmla="*/ 7 w 883"/>
                              <a:gd name="T79" fmla="*/ 5 h 559"/>
                              <a:gd name="T80" fmla="*/ 8 w 883"/>
                              <a:gd name="T81" fmla="*/ 4 h 559"/>
                              <a:gd name="T82" fmla="*/ 11 w 883"/>
                              <a:gd name="T83" fmla="*/ 3 h 559"/>
                              <a:gd name="T84" fmla="*/ 13 w 883"/>
                              <a:gd name="T85" fmla="*/ 2 h 559"/>
                              <a:gd name="T86" fmla="*/ 16 w 883"/>
                              <a:gd name="T87" fmla="*/ 1 h 559"/>
                              <a:gd name="T88" fmla="*/ 18 w 883"/>
                              <a:gd name="T89" fmla="*/ 0 h 5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83"/>
                              <a:gd name="T136" fmla="*/ 0 h 559"/>
                              <a:gd name="T137" fmla="*/ 883 w 883"/>
                              <a:gd name="T138" fmla="*/ 559 h 5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83" h="559">
                                <a:moveTo>
                                  <a:pt x="450" y="11"/>
                                </a:moveTo>
                                <a:lnTo>
                                  <a:pt x="463" y="8"/>
                                </a:lnTo>
                                <a:lnTo>
                                  <a:pt x="490" y="5"/>
                                </a:lnTo>
                                <a:lnTo>
                                  <a:pt x="522" y="3"/>
                                </a:lnTo>
                                <a:lnTo>
                                  <a:pt x="552" y="1"/>
                                </a:lnTo>
                                <a:lnTo>
                                  <a:pt x="580" y="2"/>
                                </a:lnTo>
                                <a:lnTo>
                                  <a:pt x="610" y="3"/>
                                </a:lnTo>
                                <a:lnTo>
                                  <a:pt x="641" y="4"/>
                                </a:lnTo>
                                <a:lnTo>
                                  <a:pt x="669" y="6"/>
                                </a:lnTo>
                                <a:lnTo>
                                  <a:pt x="699" y="4"/>
                                </a:lnTo>
                                <a:lnTo>
                                  <a:pt x="727" y="3"/>
                                </a:lnTo>
                                <a:lnTo>
                                  <a:pt x="760" y="1"/>
                                </a:lnTo>
                                <a:lnTo>
                                  <a:pt x="791" y="0"/>
                                </a:lnTo>
                                <a:lnTo>
                                  <a:pt x="816" y="1"/>
                                </a:lnTo>
                                <a:lnTo>
                                  <a:pt x="840" y="2"/>
                                </a:lnTo>
                                <a:lnTo>
                                  <a:pt x="866" y="3"/>
                                </a:lnTo>
                                <a:lnTo>
                                  <a:pt x="883" y="6"/>
                                </a:lnTo>
                                <a:lnTo>
                                  <a:pt x="881" y="20"/>
                                </a:lnTo>
                                <a:lnTo>
                                  <a:pt x="878" y="32"/>
                                </a:lnTo>
                                <a:lnTo>
                                  <a:pt x="875" y="43"/>
                                </a:lnTo>
                                <a:lnTo>
                                  <a:pt x="811" y="44"/>
                                </a:lnTo>
                                <a:lnTo>
                                  <a:pt x="795" y="46"/>
                                </a:lnTo>
                                <a:lnTo>
                                  <a:pt x="773" y="45"/>
                                </a:lnTo>
                                <a:lnTo>
                                  <a:pt x="748" y="44"/>
                                </a:lnTo>
                                <a:lnTo>
                                  <a:pt x="723" y="46"/>
                                </a:lnTo>
                                <a:lnTo>
                                  <a:pt x="700" y="48"/>
                                </a:lnTo>
                                <a:lnTo>
                                  <a:pt x="673" y="49"/>
                                </a:lnTo>
                                <a:lnTo>
                                  <a:pt x="649" y="49"/>
                                </a:lnTo>
                                <a:lnTo>
                                  <a:pt x="620" y="46"/>
                                </a:lnTo>
                                <a:lnTo>
                                  <a:pt x="589" y="46"/>
                                </a:lnTo>
                                <a:lnTo>
                                  <a:pt x="560" y="44"/>
                                </a:lnTo>
                                <a:lnTo>
                                  <a:pt x="532" y="46"/>
                                </a:lnTo>
                                <a:lnTo>
                                  <a:pt x="502" y="49"/>
                                </a:lnTo>
                                <a:lnTo>
                                  <a:pt x="470" y="51"/>
                                </a:lnTo>
                                <a:lnTo>
                                  <a:pt x="442" y="57"/>
                                </a:lnTo>
                                <a:lnTo>
                                  <a:pt x="415" y="66"/>
                                </a:lnTo>
                                <a:lnTo>
                                  <a:pt x="387" y="75"/>
                                </a:lnTo>
                                <a:lnTo>
                                  <a:pt x="357" y="86"/>
                                </a:lnTo>
                                <a:lnTo>
                                  <a:pt x="329" y="96"/>
                                </a:lnTo>
                                <a:lnTo>
                                  <a:pt x="304" y="106"/>
                                </a:lnTo>
                                <a:lnTo>
                                  <a:pt x="277" y="117"/>
                                </a:lnTo>
                                <a:lnTo>
                                  <a:pt x="255" y="130"/>
                                </a:lnTo>
                                <a:lnTo>
                                  <a:pt x="235" y="140"/>
                                </a:lnTo>
                                <a:lnTo>
                                  <a:pt x="214" y="152"/>
                                </a:lnTo>
                                <a:lnTo>
                                  <a:pt x="193" y="165"/>
                                </a:lnTo>
                                <a:lnTo>
                                  <a:pt x="175" y="181"/>
                                </a:lnTo>
                                <a:lnTo>
                                  <a:pt x="155" y="203"/>
                                </a:lnTo>
                                <a:lnTo>
                                  <a:pt x="139" y="222"/>
                                </a:lnTo>
                                <a:lnTo>
                                  <a:pt x="123" y="238"/>
                                </a:lnTo>
                                <a:lnTo>
                                  <a:pt x="108" y="260"/>
                                </a:lnTo>
                                <a:lnTo>
                                  <a:pt x="96" y="281"/>
                                </a:lnTo>
                                <a:lnTo>
                                  <a:pt x="83" y="305"/>
                                </a:lnTo>
                                <a:lnTo>
                                  <a:pt x="71" y="328"/>
                                </a:lnTo>
                                <a:lnTo>
                                  <a:pt x="62" y="351"/>
                                </a:lnTo>
                                <a:lnTo>
                                  <a:pt x="56" y="375"/>
                                </a:lnTo>
                                <a:lnTo>
                                  <a:pt x="50" y="398"/>
                                </a:lnTo>
                                <a:lnTo>
                                  <a:pt x="45" y="421"/>
                                </a:lnTo>
                                <a:lnTo>
                                  <a:pt x="42" y="444"/>
                                </a:lnTo>
                                <a:lnTo>
                                  <a:pt x="39" y="474"/>
                                </a:lnTo>
                                <a:lnTo>
                                  <a:pt x="38" y="502"/>
                                </a:lnTo>
                                <a:lnTo>
                                  <a:pt x="37" y="529"/>
                                </a:lnTo>
                                <a:lnTo>
                                  <a:pt x="35" y="559"/>
                                </a:lnTo>
                                <a:lnTo>
                                  <a:pt x="8" y="553"/>
                                </a:lnTo>
                                <a:lnTo>
                                  <a:pt x="5" y="525"/>
                                </a:lnTo>
                                <a:lnTo>
                                  <a:pt x="3" y="501"/>
                                </a:lnTo>
                                <a:lnTo>
                                  <a:pt x="0" y="475"/>
                                </a:lnTo>
                                <a:lnTo>
                                  <a:pt x="1" y="444"/>
                                </a:lnTo>
                                <a:lnTo>
                                  <a:pt x="4" y="415"/>
                                </a:lnTo>
                                <a:lnTo>
                                  <a:pt x="10" y="380"/>
                                </a:lnTo>
                                <a:lnTo>
                                  <a:pt x="15" y="355"/>
                                </a:lnTo>
                                <a:lnTo>
                                  <a:pt x="23" y="329"/>
                                </a:lnTo>
                                <a:lnTo>
                                  <a:pt x="31" y="305"/>
                                </a:lnTo>
                                <a:lnTo>
                                  <a:pt x="41" y="283"/>
                                </a:lnTo>
                                <a:lnTo>
                                  <a:pt x="54" y="262"/>
                                </a:lnTo>
                                <a:lnTo>
                                  <a:pt x="68" y="238"/>
                                </a:lnTo>
                                <a:lnTo>
                                  <a:pt x="85" y="215"/>
                                </a:lnTo>
                                <a:lnTo>
                                  <a:pt x="103" y="193"/>
                                </a:lnTo>
                                <a:lnTo>
                                  <a:pt x="122" y="173"/>
                                </a:lnTo>
                                <a:lnTo>
                                  <a:pt x="142" y="151"/>
                                </a:lnTo>
                                <a:lnTo>
                                  <a:pt x="163" y="132"/>
                                </a:lnTo>
                                <a:lnTo>
                                  <a:pt x="186" y="114"/>
                                </a:lnTo>
                                <a:lnTo>
                                  <a:pt x="211" y="99"/>
                                </a:lnTo>
                                <a:lnTo>
                                  <a:pt x="239" y="85"/>
                                </a:lnTo>
                                <a:lnTo>
                                  <a:pt x="270" y="69"/>
                                </a:lnTo>
                                <a:lnTo>
                                  <a:pt x="300" y="59"/>
                                </a:lnTo>
                                <a:lnTo>
                                  <a:pt x="332" y="46"/>
                                </a:lnTo>
                                <a:lnTo>
                                  <a:pt x="367" y="34"/>
                                </a:lnTo>
                                <a:lnTo>
                                  <a:pt x="396" y="24"/>
                                </a:lnTo>
                                <a:lnTo>
                                  <a:pt x="426" y="16"/>
                                </a:lnTo>
                                <a:lnTo>
                                  <a:pt x="450" y="11"/>
                                </a:lnTo>
                                <a:close/>
                              </a:path>
                            </a:pathLst>
                          </a:custGeom>
                          <a:solidFill>
                            <a:srgbClr val="C000C0"/>
                          </a:solidFill>
                          <a:ln w="9525">
                            <a:noFill/>
                            <a:round/>
                            <a:headEnd/>
                            <a:tailEnd/>
                          </a:ln>
                        </p:spPr>
                        <p:txBody>
                          <a:bodyPr/>
                          <a:lstStyle/>
                          <a:p>
                            <a:endParaRPr lang="cs-CZ"/>
                          </a:p>
                        </p:txBody>
                      </p:sp>
                      <p:sp>
                        <p:nvSpPr>
                          <p:cNvPr id="115846" name="Freeform 177"/>
                          <p:cNvSpPr>
                            <a:spLocks/>
                          </p:cNvSpPr>
                          <p:nvPr/>
                        </p:nvSpPr>
                        <p:spPr bwMode="auto">
                          <a:xfrm>
                            <a:off x="2115" y="1606"/>
                            <a:ext cx="170" cy="112"/>
                          </a:xfrm>
                          <a:custGeom>
                            <a:avLst/>
                            <a:gdLst>
                              <a:gd name="T0" fmla="*/ 18 w 854"/>
                              <a:gd name="T1" fmla="*/ 0 h 560"/>
                              <a:gd name="T2" fmla="*/ 21 w 854"/>
                              <a:gd name="T3" fmla="*/ 0 h 560"/>
                              <a:gd name="T4" fmla="*/ 23 w 854"/>
                              <a:gd name="T5" fmla="*/ 0 h 560"/>
                              <a:gd name="T6" fmla="*/ 25 w 854"/>
                              <a:gd name="T7" fmla="*/ 0 h 560"/>
                              <a:gd name="T8" fmla="*/ 28 w 854"/>
                              <a:gd name="T9" fmla="*/ 0 h 560"/>
                              <a:gd name="T10" fmla="*/ 30 w 854"/>
                              <a:gd name="T11" fmla="*/ 0 h 560"/>
                              <a:gd name="T12" fmla="*/ 32 w 854"/>
                              <a:gd name="T13" fmla="*/ 0 h 560"/>
                              <a:gd name="T14" fmla="*/ 34 w 854"/>
                              <a:gd name="T15" fmla="*/ 0 h 560"/>
                              <a:gd name="T16" fmla="*/ 33 w 854"/>
                              <a:gd name="T17" fmla="*/ 1 h 560"/>
                              <a:gd name="T18" fmla="*/ 32 w 854"/>
                              <a:gd name="T19" fmla="*/ 2 h 560"/>
                              <a:gd name="T20" fmla="*/ 31 w 854"/>
                              <a:gd name="T21" fmla="*/ 2 h 560"/>
                              <a:gd name="T22" fmla="*/ 30 w 854"/>
                              <a:gd name="T23" fmla="*/ 2 h 560"/>
                              <a:gd name="T24" fmla="*/ 28 w 854"/>
                              <a:gd name="T25" fmla="*/ 2 h 560"/>
                              <a:gd name="T26" fmla="*/ 26 w 854"/>
                              <a:gd name="T27" fmla="*/ 2 h 560"/>
                              <a:gd name="T28" fmla="*/ 23 w 854"/>
                              <a:gd name="T29" fmla="*/ 2 h 560"/>
                              <a:gd name="T30" fmla="*/ 21 w 854"/>
                              <a:gd name="T31" fmla="*/ 2 h 560"/>
                              <a:gd name="T32" fmla="*/ 19 w 854"/>
                              <a:gd name="T33" fmla="*/ 2 h 560"/>
                              <a:gd name="T34" fmla="*/ 16 w 854"/>
                              <a:gd name="T35" fmla="*/ 3 h 560"/>
                              <a:gd name="T36" fmla="*/ 14 w 854"/>
                              <a:gd name="T37" fmla="*/ 3 h 560"/>
                              <a:gd name="T38" fmla="*/ 12 w 854"/>
                              <a:gd name="T39" fmla="*/ 4 h 560"/>
                              <a:gd name="T40" fmla="*/ 10 w 854"/>
                              <a:gd name="T41" fmla="*/ 5 h 560"/>
                              <a:gd name="T42" fmla="*/ 9 w 854"/>
                              <a:gd name="T43" fmla="*/ 6 h 560"/>
                              <a:gd name="T44" fmla="*/ 7 w 854"/>
                              <a:gd name="T45" fmla="*/ 7 h 560"/>
                              <a:gd name="T46" fmla="*/ 5 w 854"/>
                              <a:gd name="T47" fmla="*/ 9 h 560"/>
                              <a:gd name="T48" fmla="*/ 4 w 854"/>
                              <a:gd name="T49" fmla="*/ 10 h 560"/>
                              <a:gd name="T50" fmla="*/ 3 w 854"/>
                              <a:gd name="T51" fmla="*/ 12 h 560"/>
                              <a:gd name="T52" fmla="*/ 2 w 854"/>
                              <a:gd name="T53" fmla="*/ 14 h 560"/>
                              <a:gd name="T54" fmla="*/ 2 w 854"/>
                              <a:gd name="T55" fmla="*/ 16 h 560"/>
                              <a:gd name="T56" fmla="*/ 2 w 854"/>
                              <a:gd name="T57" fmla="*/ 18 h 560"/>
                              <a:gd name="T58" fmla="*/ 2 w 854"/>
                              <a:gd name="T59" fmla="*/ 20 h 560"/>
                              <a:gd name="T60" fmla="*/ 1 w 854"/>
                              <a:gd name="T61" fmla="*/ 22 h 560"/>
                              <a:gd name="T62" fmla="*/ 0 w 854"/>
                              <a:gd name="T63" fmla="*/ 21 h 560"/>
                              <a:gd name="T64" fmla="*/ 0 w 854"/>
                              <a:gd name="T65" fmla="*/ 19 h 560"/>
                              <a:gd name="T66" fmla="*/ 0 w 854"/>
                              <a:gd name="T67" fmla="*/ 17 h 560"/>
                              <a:gd name="T68" fmla="*/ 1 w 854"/>
                              <a:gd name="T69" fmla="*/ 14 h 560"/>
                              <a:gd name="T70" fmla="*/ 1 w 854"/>
                              <a:gd name="T71" fmla="*/ 12 h 560"/>
                              <a:gd name="T72" fmla="*/ 2 w 854"/>
                              <a:gd name="T73" fmla="*/ 11 h 560"/>
                              <a:gd name="T74" fmla="*/ 3 w 854"/>
                              <a:gd name="T75" fmla="*/ 9 h 560"/>
                              <a:gd name="T76" fmla="*/ 5 w 854"/>
                              <a:gd name="T77" fmla="*/ 7 h 560"/>
                              <a:gd name="T78" fmla="*/ 6 w 854"/>
                              <a:gd name="T79" fmla="*/ 5 h 560"/>
                              <a:gd name="T80" fmla="*/ 8 w 854"/>
                              <a:gd name="T81" fmla="*/ 4 h 560"/>
                              <a:gd name="T82" fmla="*/ 11 w 854"/>
                              <a:gd name="T83" fmla="*/ 3 h 560"/>
                              <a:gd name="T84" fmla="*/ 13 w 854"/>
                              <a:gd name="T85" fmla="*/ 2 h 560"/>
                              <a:gd name="T86" fmla="*/ 16 w 854"/>
                              <a:gd name="T87" fmla="*/ 1 h 560"/>
                              <a:gd name="T88" fmla="*/ 18 w 854"/>
                              <a:gd name="T89" fmla="*/ 0 h 5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54"/>
                              <a:gd name="T136" fmla="*/ 0 h 560"/>
                              <a:gd name="T137" fmla="*/ 854 w 854"/>
                              <a:gd name="T138" fmla="*/ 560 h 56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54" h="560">
                                <a:moveTo>
                                  <a:pt x="450" y="12"/>
                                </a:moveTo>
                                <a:lnTo>
                                  <a:pt x="462" y="8"/>
                                </a:lnTo>
                                <a:lnTo>
                                  <a:pt x="490" y="6"/>
                                </a:lnTo>
                                <a:lnTo>
                                  <a:pt x="522" y="4"/>
                                </a:lnTo>
                                <a:lnTo>
                                  <a:pt x="550" y="2"/>
                                </a:lnTo>
                                <a:lnTo>
                                  <a:pt x="580" y="3"/>
                                </a:lnTo>
                                <a:lnTo>
                                  <a:pt x="610" y="4"/>
                                </a:lnTo>
                                <a:lnTo>
                                  <a:pt x="640" y="5"/>
                                </a:lnTo>
                                <a:lnTo>
                                  <a:pt x="669" y="7"/>
                                </a:lnTo>
                                <a:lnTo>
                                  <a:pt x="698" y="5"/>
                                </a:lnTo>
                                <a:lnTo>
                                  <a:pt x="726" y="4"/>
                                </a:lnTo>
                                <a:lnTo>
                                  <a:pt x="760" y="2"/>
                                </a:lnTo>
                                <a:lnTo>
                                  <a:pt x="791" y="1"/>
                                </a:lnTo>
                                <a:lnTo>
                                  <a:pt x="815" y="2"/>
                                </a:lnTo>
                                <a:lnTo>
                                  <a:pt x="840" y="3"/>
                                </a:lnTo>
                                <a:lnTo>
                                  <a:pt x="854" y="0"/>
                                </a:lnTo>
                                <a:lnTo>
                                  <a:pt x="849" y="13"/>
                                </a:lnTo>
                                <a:lnTo>
                                  <a:pt x="841" y="25"/>
                                </a:lnTo>
                                <a:lnTo>
                                  <a:pt x="830" y="34"/>
                                </a:lnTo>
                                <a:lnTo>
                                  <a:pt x="821" y="40"/>
                                </a:lnTo>
                                <a:lnTo>
                                  <a:pt x="811" y="45"/>
                                </a:lnTo>
                                <a:lnTo>
                                  <a:pt x="795" y="47"/>
                                </a:lnTo>
                                <a:lnTo>
                                  <a:pt x="772" y="46"/>
                                </a:lnTo>
                                <a:lnTo>
                                  <a:pt x="748" y="45"/>
                                </a:lnTo>
                                <a:lnTo>
                                  <a:pt x="722" y="47"/>
                                </a:lnTo>
                                <a:lnTo>
                                  <a:pt x="700" y="48"/>
                                </a:lnTo>
                                <a:lnTo>
                                  <a:pt x="673" y="50"/>
                                </a:lnTo>
                                <a:lnTo>
                                  <a:pt x="647" y="50"/>
                                </a:lnTo>
                                <a:lnTo>
                                  <a:pt x="620" y="47"/>
                                </a:lnTo>
                                <a:lnTo>
                                  <a:pt x="588" y="47"/>
                                </a:lnTo>
                                <a:lnTo>
                                  <a:pt x="558" y="45"/>
                                </a:lnTo>
                                <a:lnTo>
                                  <a:pt x="532" y="47"/>
                                </a:lnTo>
                                <a:lnTo>
                                  <a:pt x="501" y="50"/>
                                </a:lnTo>
                                <a:lnTo>
                                  <a:pt x="469" y="51"/>
                                </a:lnTo>
                                <a:lnTo>
                                  <a:pt x="442" y="57"/>
                                </a:lnTo>
                                <a:lnTo>
                                  <a:pt x="414" y="66"/>
                                </a:lnTo>
                                <a:lnTo>
                                  <a:pt x="387" y="75"/>
                                </a:lnTo>
                                <a:lnTo>
                                  <a:pt x="357" y="86"/>
                                </a:lnTo>
                                <a:lnTo>
                                  <a:pt x="328" y="97"/>
                                </a:lnTo>
                                <a:lnTo>
                                  <a:pt x="304" y="107"/>
                                </a:lnTo>
                                <a:lnTo>
                                  <a:pt x="276" y="118"/>
                                </a:lnTo>
                                <a:lnTo>
                                  <a:pt x="254" y="131"/>
                                </a:lnTo>
                                <a:lnTo>
                                  <a:pt x="234" y="141"/>
                                </a:lnTo>
                                <a:lnTo>
                                  <a:pt x="214" y="153"/>
                                </a:lnTo>
                                <a:lnTo>
                                  <a:pt x="192" y="166"/>
                                </a:lnTo>
                                <a:lnTo>
                                  <a:pt x="175" y="182"/>
                                </a:lnTo>
                                <a:lnTo>
                                  <a:pt x="154" y="204"/>
                                </a:lnTo>
                                <a:lnTo>
                                  <a:pt x="138" y="223"/>
                                </a:lnTo>
                                <a:lnTo>
                                  <a:pt x="123" y="239"/>
                                </a:lnTo>
                                <a:lnTo>
                                  <a:pt x="107" y="261"/>
                                </a:lnTo>
                                <a:lnTo>
                                  <a:pt x="95" y="282"/>
                                </a:lnTo>
                                <a:lnTo>
                                  <a:pt x="83" y="306"/>
                                </a:lnTo>
                                <a:lnTo>
                                  <a:pt x="71" y="328"/>
                                </a:lnTo>
                                <a:lnTo>
                                  <a:pt x="61" y="352"/>
                                </a:lnTo>
                                <a:lnTo>
                                  <a:pt x="55" y="375"/>
                                </a:lnTo>
                                <a:lnTo>
                                  <a:pt x="49" y="398"/>
                                </a:lnTo>
                                <a:lnTo>
                                  <a:pt x="45" y="422"/>
                                </a:lnTo>
                                <a:lnTo>
                                  <a:pt x="42" y="445"/>
                                </a:lnTo>
                                <a:lnTo>
                                  <a:pt x="39" y="475"/>
                                </a:lnTo>
                                <a:lnTo>
                                  <a:pt x="38" y="503"/>
                                </a:lnTo>
                                <a:lnTo>
                                  <a:pt x="37" y="530"/>
                                </a:lnTo>
                                <a:lnTo>
                                  <a:pt x="35" y="560"/>
                                </a:lnTo>
                                <a:lnTo>
                                  <a:pt x="7" y="554"/>
                                </a:lnTo>
                                <a:lnTo>
                                  <a:pt x="4" y="526"/>
                                </a:lnTo>
                                <a:lnTo>
                                  <a:pt x="2" y="502"/>
                                </a:lnTo>
                                <a:lnTo>
                                  <a:pt x="0" y="476"/>
                                </a:lnTo>
                                <a:lnTo>
                                  <a:pt x="1" y="445"/>
                                </a:lnTo>
                                <a:lnTo>
                                  <a:pt x="3" y="416"/>
                                </a:lnTo>
                                <a:lnTo>
                                  <a:pt x="9" y="380"/>
                                </a:lnTo>
                                <a:lnTo>
                                  <a:pt x="14" y="356"/>
                                </a:lnTo>
                                <a:lnTo>
                                  <a:pt x="22" y="330"/>
                                </a:lnTo>
                                <a:lnTo>
                                  <a:pt x="31" y="306"/>
                                </a:lnTo>
                                <a:lnTo>
                                  <a:pt x="41" y="284"/>
                                </a:lnTo>
                                <a:lnTo>
                                  <a:pt x="53" y="263"/>
                                </a:lnTo>
                                <a:lnTo>
                                  <a:pt x="67" y="239"/>
                                </a:lnTo>
                                <a:lnTo>
                                  <a:pt x="85" y="216"/>
                                </a:lnTo>
                                <a:lnTo>
                                  <a:pt x="102" y="194"/>
                                </a:lnTo>
                                <a:lnTo>
                                  <a:pt x="122" y="174"/>
                                </a:lnTo>
                                <a:lnTo>
                                  <a:pt x="141" y="152"/>
                                </a:lnTo>
                                <a:lnTo>
                                  <a:pt x="163" y="133"/>
                                </a:lnTo>
                                <a:lnTo>
                                  <a:pt x="185" y="115"/>
                                </a:lnTo>
                                <a:lnTo>
                                  <a:pt x="211" y="100"/>
                                </a:lnTo>
                                <a:lnTo>
                                  <a:pt x="237" y="85"/>
                                </a:lnTo>
                                <a:lnTo>
                                  <a:pt x="270" y="69"/>
                                </a:lnTo>
                                <a:lnTo>
                                  <a:pt x="300" y="59"/>
                                </a:lnTo>
                                <a:lnTo>
                                  <a:pt x="331" y="47"/>
                                </a:lnTo>
                                <a:lnTo>
                                  <a:pt x="366" y="35"/>
                                </a:lnTo>
                                <a:lnTo>
                                  <a:pt x="396" y="25"/>
                                </a:lnTo>
                                <a:lnTo>
                                  <a:pt x="425" y="17"/>
                                </a:lnTo>
                                <a:lnTo>
                                  <a:pt x="450" y="12"/>
                                </a:lnTo>
                                <a:close/>
                              </a:path>
                            </a:pathLst>
                          </a:custGeom>
                          <a:solidFill>
                            <a:srgbClr val="600060"/>
                          </a:solidFill>
                          <a:ln w="9525">
                            <a:noFill/>
                            <a:round/>
                            <a:headEnd/>
                            <a:tailEnd/>
                          </a:ln>
                        </p:spPr>
                        <p:txBody>
                          <a:bodyPr/>
                          <a:lstStyle/>
                          <a:p>
                            <a:endParaRPr lang="cs-CZ"/>
                          </a:p>
                        </p:txBody>
                      </p:sp>
                    </p:grpSp>
                    <p:sp>
                      <p:nvSpPr>
                        <p:cNvPr id="115844" name="Freeform 178"/>
                        <p:cNvSpPr>
                          <a:spLocks/>
                        </p:cNvSpPr>
                        <p:nvPr/>
                      </p:nvSpPr>
                      <p:spPr bwMode="auto">
                        <a:xfrm>
                          <a:off x="2089" y="1587"/>
                          <a:ext cx="180" cy="109"/>
                        </a:xfrm>
                        <a:custGeom>
                          <a:avLst/>
                          <a:gdLst>
                            <a:gd name="T0" fmla="*/ 36 w 901"/>
                            <a:gd name="T1" fmla="*/ 0 h 544"/>
                            <a:gd name="T2" fmla="*/ 35 w 901"/>
                            <a:gd name="T3" fmla="*/ 0 h 544"/>
                            <a:gd name="T4" fmla="*/ 33 w 901"/>
                            <a:gd name="T5" fmla="*/ 0 h 544"/>
                            <a:gd name="T6" fmla="*/ 32 w 901"/>
                            <a:gd name="T7" fmla="*/ 0 h 544"/>
                            <a:gd name="T8" fmla="*/ 30 w 901"/>
                            <a:gd name="T9" fmla="*/ 0 h 544"/>
                            <a:gd name="T10" fmla="*/ 28 w 901"/>
                            <a:gd name="T11" fmla="*/ 0 h 544"/>
                            <a:gd name="T12" fmla="*/ 26 w 901"/>
                            <a:gd name="T13" fmla="*/ 0 h 544"/>
                            <a:gd name="T14" fmla="*/ 25 w 901"/>
                            <a:gd name="T15" fmla="*/ 0 h 544"/>
                            <a:gd name="T16" fmla="*/ 23 w 901"/>
                            <a:gd name="T17" fmla="*/ 0 h 544"/>
                            <a:gd name="T18" fmla="*/ 21 w 901"/>
                            <a:gd name="T19" fmla="*/ 0 h 544"/>
                            <a:gd name="T20" fmla="*/ 20 w 901"/>
                            <a:gd name="T21" fmla="*/ 1 h 544"/>
                            <a:gd name="T22" fmla="*/ 18 w 901"/>
                            <a:gd name="T23" fmla="*/ 1 h 544"/>
                            <a:gd name="T24" fmla="*/ 17 w 901"/>
                            <a:gd name="T25" fmla="*/ 1 h 544"/>
                            <a:gd name="T26" fmla="*/ 16 w 901"/>
                            <a:gd name="T27" fmla="*/ 1 h 544"/>
                            <a:gd name="T28" fmla="*/ 15 w 901"/>
                            <a:gd name="T29" fmla="*/ 2 h 544"/>
                            <a:gd name="T30" fmla="*/ 14 w 901"/>
                            <a:gd name="T31" fmla="*/ 2 h 544"/>
                            <a:gd name="T32" fmla="*/ 13 w 901"/>
                            <a:gd name="T33" fmla="*/ 3 h 544"/>
                            <a:gd name="T34" fmla="*/ 12 w 901"/>
                            <a:gd name="T35" fmla="*/ 3 h 544"/>
                            <a:gd name="T36" fmla="*/ 11 w 901"/>
                            <a:gd name="T37" fmla="*/ 4 h 544"/>
                            <a:gd name="T38" fmla="*/ 10 w 901"/>
                            <a:gd name="T39" fmla="*/ 4 h 544"/>
                            <a:gd name="T40" fmla="*/ 9 w 901"/>
                            <a:gd name="T41" fmla="*/ 5 h 544"/>
                            <a:gd name="T42" fmla="*/ 8 w 901"/>
                            <a:gd name="T43" fmla="*/ 6 h 544"/>
                            <a:gd name="T44" fmla="*/ 7 w 901"/>
                            <a:gd name="T45" fmla="*/ 6 h 544"/>
                            <a:gd name="T46" fmla="*/ 7 w 901"/>
                            <a:gd name="T47" fmla="*/ 7 h 544"/>
                            <a:gd name="T48" fmla="*/ 6 w 901"/>
                            <a:gd name="T49" fmla="*/ 8 h 544"/>
                            <a:gd name="T50" fmla="*/ 5 w 901"/>
                            <a:gd name="T51" fmla="*/ 8 h 544"/>
                            <a:gd name="T52" fmla="*/ 4 w 901"/>
                            <a:gd name="T53" fmla="*/ 9 h 544"/>
                            <a:gd name="T54" fmla="*/ 4 w 901"/>
                            <a:gd name="T55" fmla="*/ 10 h 544"/>
                            <a:gd name="T56" fmla="*/ 3 w 901"/>
                            <a:gd name="T57" fmla="*/ 11 h 544"/>
                            <a:gd name="T58" fmla="*/ 3 w 901"/>
                            <a:gd name="T59" fmla="*/ 12 h 544"/>
                            <a:gd name="T60" fmla="*/ 2 w 901"/>
                            <a:gd name="T61" fmla="*/ 13 h 544"/>
                            <a:gd name="T62" fmla="*/ 2 w 901"/>
                            <a:gd name="T63" fmla="*/ 14 h 544"/>
                            <a:gd name="T64" fmla="*/ 1 w 901"/>
                            <a:gd name="T65" fmla="*/ 15 h 544"/>
                            <a:gd name="T66" fmla="*/ 1 w 901"/>
                            <a:gd name="T67" fmla="*/ 16 h 544"/>
                            <a:gd name="T68" fmla="*/ 1 w 901"/>
                            <a:gd name="T69" fmla="*/ 17 h 544"/>
                            <a:gd name="T70" fmla="*/ 0 w 901"/>
                            <a:gd name="T71" fmla="*/ 18 h 544"/>
                            <a:gd name="T72" fmla="*/ 0 w 901"/>
                            <a:gd name="T73" fmla="*/ 19 h 544"/>
                            <a:gd name="T74" fmla="*/ 0 w 901"/>
                            <a:gd name="T75" fmla="*/ 20 h 544"/>
                            <a:gd name="T76" fmla="*/ 0 w 901"/>
                            <a:gd name="T77" fmla="*/ 22 h 54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01"/>
                            <a:gd name="T118" fmla="*/ 0 h 544"/>
                            <a:gd name="T119" fmla="*/ 901 w 901"/>
                            <a:gd name="T120" fmla="*/ 544 h 54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01" h="544">
                              <a:moveTo>
                                <a:pt x="901" y="6"/>
                              </a:moveTo>
                              <a:lnTo>
                                <a:pt x="865" y="3"/>
                              </a:lnTo>
                              <a:lnTo>
                                <a:pt x="836" y="2"/>
                              </a:lnTo>
                              <a:lnTo>
                                <a:pt x="796" y="1"/>
                              </a:lnTo>
                              <a:lnTo>
                                <a:pt x="756" y="0"/>
                              </a:lnTo>
                              <a:lnTo>
                                <a:pt x="709" y="1"/>
                              </a:lnTo>
                              <a:lnTo>
                                <a:pt x="660" y="2"/>
                              </a:lnTo>
                              <a:lnTo>
                                <a:pt x="615" y="4"/>
                              </a:lnTo>
                              <a:lnTo>
                                <a:pt x="578" y="7"/>
                              </a:lnTo>
                              <a:lnTo>
                                <a:pt x="536" y="12"/>
                              </a:lnTo>
                              <a:lnTo>
                                <a:pt x="490" y="18"/>
                              </a:lnTo>
                              <a:lnTo>
                                <a:pt x="461" y="24"/>
                              </a:lnTo>
                              <a:lnTo>
                                <a:pt x="437" y="31"/>
                              </a:lnTo>
                              <a:lnTo>
                                <a:pt x="411" y="37"/>
                              </a:lnTo>
                              <a:lnTo>
                                <a:pt x="385" y="45"/>
                              </a:lnTo>
                              <a:lnTo>
                                <a:pt x="357" y="55"/>
                              </a:lnTo>
                              <a:lnTo>
                                <a:pt x="326" y="70"/>
                              </a:lnTo>
                              <a:lnTo>
                                <a:pt x="299" y="82"/>
                              </a:lnTo>
                              <a:lnTo>
                                <a:pt x="274" y="94"/>
                              </a:lnTo>
                              <a:lnTo>
                                <a:pt x="254" y="107"/>
                              </a:lnTo>
                              <a:lnTo>
                                <a:pt x="233" y="123"/>
                              </a:lnTo>
                              <a:lnTo>
                                <a:pt x="212" y="139"/>
                              </a:lnTo>
                              <a:lnTo>
                                <a:pt x="186" y="160"/>
                              </a:lnTo>
                              <a:lnTo>
                                <a:pt x="163" y="180"/>
                              </a:lnTo>
                              <a:lnTo>
                                <a:pt x="146" y="196"/>
                              </a:lnTo>
                              <a:lnTo>
                                <a:pt x="130" y="212"/>
                              </a:lnTo>
                              <a:lnTo>
                                <a:pt x="112" y="231"/>
                              </a:lnTo>
                              <a:lnTo>
                                <a:pt x="96" y="246"/>
                              </a:lnTo>
                              <a:lnTo>
                                <a:pt x="81" y="266"/>
                              </a:lnTo>
                              <a:lnTo>
                                <a:pt x="69" y="287"/>
                              </a:lnTo>
                              <a:lnTo>
                                <a:pt x="56" y="315"/>
                              </a:lnTo>
                              <a:lnTo>
                                <a:pt x="43" y="343"/>
                              </a:lnTo>
                              <a:lnTo>
                                <a:pt x="33" y="369"/>
                              </a:lnTo>
                              <a:lnTo>
                                <a:pt x="24" y="394"/>
                              </a:lnTo>
                              <a:lnTo>
                                <a:pt x="17" y="419"/>
                              </a:lnTo>
                              <a:lnTo>
                                <a:pt x="9" y="451"/>
                              </a:lnTo>
                              <a:lnTo>
                                <a:pt x="5" y="480"/>
                              </a:lnTo>
                              <a:lnTo>
                                <a:pt x="1" y="509"/>
                              </a:lnTo>
                              <a:lnTo>
                                <a:pt x="0" y="544"/>
                              </a:lnTo>
                            </a:path>
                          </a:pathLst>
                        </a:custGeom>
                        <a:noFill/>
                        <a:ln w="4763">
                          <a:solidFill>
                            <a:srgbClr val="FFC0FF"/>
                          </a:solidFill>
                          <a:round/>
                          <a:headEnd/>
                          <a:tailEnd/>
                        </a:ln>
                      </p:spPr>
                      <p:txBody>
                        <a:bodyPr/>
                        <a:lstStyle/>
                        <a:p>
                          <a:endParaRPr lang="cs-CZ"/>
                        </a:p>
                      </p:txBody>
                    </p:sp>
                  </p:grpSp>
                </p:grpSp>
                <p:grpSp>
                  <p:nvGrpSpPr>
                    <p:cNvPr id="115892" name="Group 179"/>
                    <p:cNvGrpSpPr>
                      <a:grpSpLocks/>
                    </p:cNvGrpSpPr>
                    <p:nvPr/>
                  </p:nvGrpSpPr>
                  <p:grpSpPr bwMode="auto">
                    <a:xfrm>
                      <a:off x="2073" y="1705"/>
                      <a:ext cx="48" cy="24"/>
                      <a:chOff x="2073" y="1705"/>
                      <a:chExt cx="48" cy="24"/>
                    </a:xfrm>
                  </p:grpSpPr>
                  <p:sp>
                    <p:nvSpPr>
                      <p:cNvPr id="115839" name="Oval 180"/>
                      <p:cNvSpPr>
                        <a:spLocks noChangeArrowheads="1"/>
                      </p:cNvSpPr>
                      <p:nvPr/>
                    </p:nvSpPr>
                    <p:spPr bwMode="auto">
                      <a:xfrm>
                        <a:off x="2073" y="1705"/>
                        <a:ext cx="48" cy="24"/>
                      </a:xfrm>
                      <a:prstGeom prst="ellipse">
                        <a:avLst/>
                      </a:prstGeom>
                      <a:solidFill>
                        <a:srgbClr val="FF00FF"/>
                      </a:solidFill>
                      <a:ln w="3175">
                        <a:solidFill>
                          <a:srgbClr val="400040"/>
                        </a:solidFill>
                        <a:round/>
                        <a:headEnd/>
                        <a:tailEnd/>
                      </a:ln>
                    </p:spPr>
                    <p:txBody>
                      <a:bodyPr/>
                      <a:lstStyle/>
                      <a:p>
                        <a:endParaRPr lang="en-US"/>
                      </a:p>
                    </p:txBody>
                  </p:sp>
                  <p:sp>
                    <p:nvSpPr>
                      <p:cNvPr id="115840" name="Oval 181"/>
                      <p:cNvSpPr>
                        <a:spLocks noChangeArrowheads="1"/>
                      </p:cNvSpPr>
                      <p:nvPr/>
                    </p:nvSpPr>
                    <p:spPr bwMode="auto">
                      <a:xfrm>
                        <a:off x="2077" y="1708"/>
                        <a:ext cx="39" cy="18"/>
                      </a:xfrm>
                      <a:prstGeom prst="ellipse">
                        <a:avLst/>
                      </a:prstGeom>
                      <a:solidFill>
                        <a:srgbClr val="600060"/>
                      </a:solidFill>
                      <a:ln w="3175">
                        <a:solidFill>
                          <a:srgbClr val="400040"/>
                        </a:solidFill>
                        <a:round/>
                        <a:headEnd/>
                        <a:tailEnd/>
                      </a:ln>
                    </p:spPr>
                    <p:txBody>
                      <a:bodyPr/>
                      <a:lstStyle/>
                      <a:p>
                        <a:endParaRPr lang="en-US"/>
                      </a:p>
                    </p:txBody>
                  </p:sp>
                </p:grpSp>
              </p:grpSp>
            </p:grpSp>
          </p:grpSp>
          <p:grpSp>
            <p:nvGrpSpPr>
              <p:cNvPr id="115893" name="Group 182"/>
              <p:cNvGrpSpPr>
                <a:grpSpLocks/>
              </p:cNvGrpSpPr>
              <p:nvPr/>
            </p:nvGrpSpPr>
            <p:grpSpPr bwMode="auto">
              <a:xfrm>
                <a:off x="2009" y="1688"/>
                <a:ext cx="82" cy="250"/>
                <a:chOff x="2009" y="1688"/>
                <a:chExt cx="82" cy="250"/>
              </a:xfrm>
            </p:grpSpPr>
            <p:grpSp>
              <p:nvGrpSpPr>
                <p:cNvPr id="115894" name="Group 183"/>
                <p:cNvGrpSpPr>
                  <a:grpSpLocks/>
                </p:cNvGrpSpPr>
                <p:nvPr/>
              </p:nvGrpSpPr>
              <p:grpSpPr bwMode="auto">
                <a:xfrm>
                  <a:off x="2009" y="1698"/>
                  <a:ext cx="82" cy="240"/>
                  <a:chOff x="2009" y="1698"/>
                  <a:chExt cx="82" cy="240"/>
                </a:xfrm>
              </p:grpSpPr>
              <p:sp>
                <p:nvSpPr>
                  <p:cNvPr id="115825" name="Freeform 184"/>
                  <p:cNvSpPr>
                    <a:spLocks/>
                  </p:cNvSpPr>
                  <p:nvPr/>
                </p:nvSpPr>
                <p:spPr bwMode="auto">
                  <a:xfrm>
                    <a:off x="2009" y="1698"/>
                    <a:ext cx="82" cy="240"/>
                  </a:xfrm>
                  <a:custGeom>
                    <a:avLst/>
                    <a:gdLst>
                      <a:gd name="T0" fmla="*/ 0 w 410"/>
                      <a:gd name="T1" fmla="*/ 1 h 1199"/>
                      <a:gd name="T2" fmla="*/ 0 w 410"/>
                      <a:gd name="T3" fmla="*/ 3 h 1199"/>
                      <a:gd name="T4" fmla="*/ 1 w 410"/>
                      <a:gd name="T5" fmla="*/ 6 h 1199"/>
                      <a:gd name="T6" fmla="*/ 2 w 410"/>
                      <a:gd name="T7" fmla="*/ 10 h 1199"/>
                      <a:gd name="T8" fmla="*/ 2 w 410"/>
                      <a:gd name="T9" fmla="*/ 13 h 1199"/>
                      <a:gd name="T10" fmla="*/ 3 w 410"/>
                      <a:gd name="T11" fmla="*/ 16 h 1199"/>
                      <a:gd name="T12" fmla="*/ 4 w 410"/>
                      <a:gd name="T13" fmla="*/ 20 h 1199"/>
                      <a:gd name="T14" fmla="*/ 4 w 410"/>
                      <a:gd name="T15" fmla="*/ 22 h 1199"/>
                      <a:gd name="T16" fmla="*/ 4 w 410"/>
                      <a:gd name="T17" fmla="*/ 25 h 1199"/>
                      <a:gd name="T18" fmla="*/ 5 w 410"/>
                      <a:gd name="T19" fmla="*/ 29 h 1199"/>
                      <a:gd name="T20" fmla="*/ 5 w 410"/>
                      <a:gd name="T21" fmla="*/ 32 h 1199"/>
                      <a:gd name="T22" fmla="*/ 5 w 410"/>
                      <a:gd name="T23" fmla="*/ 36 h 1199"/>
                      <a:gd name="T24" fmla="*/ 5 w 410"/>
                      <a:gd name="T25" fmla="*/ 39 h 1199"/>
                      <a:gd name="T26" fmla="*/ 5 w 410"/>
                      <a:gd name="T27" fmla="*/ 42 h 1199"/>
                      <a:gd name="T28" fmla="*/ 5 w 410"/>
                      <a:gd name="T29" fmla="*/ 44 h 1199"/>
                      <a:gd name="T30" fmla="*/ 6 w 410"/>
                      <a:gd name="T31" fmla="*/ 46 h 1199"/>
                      <a:gd name="T32" fmla="*/ 6 w 410"/>
                      <a:gd name="T33" fmla="*/ 47 h 1199"/>
                      <a:gd name="T34" fmla="*/ 8 w 410"/>
                      <a:gd name="T35" fmla="*/ 47 h 1199"/>
                      <a:gd name="T36" fmla="*/ 10 w 410"/>
                      <a:gd name="T37" fmla="*/ 48 h 1199"/>
                      <a:gd name="T38" fmla="*/ 12 w 410"/>
                      <a:gd name="T39" fmla="*/ 48 h 1199"/>
                      <a:gd name="T40" fmla="*/ 13 w 410"/>
                      <a:gd name="T41" fmla="*/ 48 h 1199"/>
                      <a:gd name="T42" fmla="*/ 15 w 410"/>
                      <a:gd name="T43" fmla="*/ 48 h 1199"/>
                      <a:gd name="T44" fmla="*/ 16 w 410"/>
                      <a:gd name="T45" fmla="*/ 47 h 1199"/>
                      <a:gd name="T46" fmla="*/ 16 w 410"/>
                      <a:gd name="T47" fmla="*/ 46 h 1199"/>
                      <a:gd name="T48" fmla="*/ 16 w 410"/>
                      <a:gd name="T49" fmla="*/ 44 h 1199"/>
                      <a:gd name="T50" fmla="*/ 16 w 410"/>
                      <a:gd name="T51" fmla="*/ 41 h 1199"/>
                      <a:gd name="T52" fmla="*/ 16 w 410"/>
                      <a:gd name="T53" fmla="*/ 39 h 1199"/>
                      <a:gd name="T54" fmla="*/ 16 w 410"/>
                      <a:gd name="T55" fmla="*/ 36 h 1199"/>
                      <a:gd name="T56" fmla="*/ 16 w 410"/>
                      <a:gd name="T57" fmla="*/ 34 h 1199"/>
                      <a:gd name="T58" fmla="*/ 16 w 410"/>
                      <a:gd name="T59" fmla="*/ 31 h 1199"/>
                      <a:gd name="T60" fmla="*/ 16 w 410"/>
                      <a:gd name="T61" fmla="*/ 29 h 1199"/>
                      <a:gd name="T62" fmla="*/ 15 w 410"/>
                      <a:gd name="T63" fmla="*/ 26 h 1199"/>
                      <a:gd name="T64" fmla="*/ 15 w 410"/>
                      <a:gd name="T65" fmla="*/ 22 h 1199"/>
                      <a:gd name="T66" fmla="*/ 15 w 410"/>
                      <a:gd name="T67" fmla="*/ 19 h 1199"/>
                      <a:gd name="T68" fmla="*/ 14 w 410"/>
                      <a:gd name="T69" fmla="*/ 17 h 1199"/>
                      <a:gd name="T70" fmla="*/ 14 w 410"/>
                      <a:gd name="T71" fmla="*/ 14 h 1199"/>
                      <a:gd name="T72" fmla="*/ 13 w 410"/>
                      <a:gd name="T73" fmla="*/ 11 h 1199"/>
                      <a:gd name="T74" fmla="*/ 13 w 410"/>
                      <a:gd name="T75" fmla="*/ 8 h 1199"/>
                      <a:gd name="T76" fmla="*/ 12 w 410"/>
                      <a:gd name="T77" fmla="*/ 3 h 1199"/>
                      <a:gd name="T78" fmla="*/ 11 w 410"/>
                      <a:gd name="T79" fmla="*/ 0 h 119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10"/>
                      <a:gd name="T121" fmla="*/ 0 h 1199"/>
                      <a:gd name="T122" fmla="*/ 410 w 410"/>
                      <a:gd name="T123" fmla="*/ 1199 h 119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10" h="1199">
                        <a:moveTo>
                          <a:pt x="270" y="0"/>
                        </a:moveTo>
                        <a:lnTo>
                          <a:pt x="0" y="18"/>
                        </a:lnTo>
                        <a:lnTo>
                          <a:pt x="3" y="47"/>
                        </a:lnTo>
                        <a:lnTo>
                          <a:pt x="9" y="79"/>
                        </a:lnTo>
                        <a:lnTo>
                          <a:pt x="16" y="113"/>
                        </a:lnTo>
                        <a:lnTo>
                          <a:pt x="22" y="152"/>
                        </a:lnTo>
                        <a:lnTo>
                          <a:pt x="31" y="198"/>
                        </a:lnTo>
                        <a:lnTo>
                          <a:pt x="41" y="242"/>
                        </a:lnTo>
                        <a:lnTo>
                          <a:pt x="49" y="279"/>
                        </a:lnTo>
                        <a:lnTo>
                          <a:pt x="58" y="315"/>
                        </a:lnTo>
                        <a:lnTo>
                          <a:pt x="66" y="354"/>
                        </a:lnTo>
                        <a:lnTo>
                          <a:pt x="75" y="397"/>
                        </a:lnTo>
                        <a:lnTo>
                          <a:pt x="83" y="442"/>
                        </a:lnTo>
                        <a:lnTo>
                          <a:pt x="92" y="490"/>
                        </a:lnTo>
                        <a:lnTo>
                          <a:pt x="97" y="517"/>
                        </a:lnTo>
                        <a:lnTo>
                          <a:pt x="101" y="552"/>
                        </a:lnTo>
                        <a:lnTo>
                          <a:pt x="106" y="593"/>
                        </a:lnTo>
                        <a:lnTo>
                          <a:pt x="110" y="631"/>
                        </a:lnTo>
                        <a:lnTo>
                          <a:pt x="117" y="679"/>
                        </a:lnTo>
                        <a:lnTo>
                          <a:pt x="123" y="729"/>
                        </a:lnTo>
                        <a:lnTo>
                          <a:pt x="127" y="769"/>
                        </a:lnTo>
                        <a:lnTo>
                          <a:pt x="128" y="809"/>
                        </a:lnTo>
                        <a:lnTo>
                          <a:pt x="130" y="843"/>
                        </a:lnTo>
                        <a:lnTo>
                          <a:pt x="133" y="887"/>
                        </a:lnTo>
                        <a:lnTo>
                          <a:pt x="135" y="932"/>
                        </a:lnTo>
                        <a:lnTo>
                          <a:pt x="133" y="974"/>
                        </a:lnTo>
                        <a:lnTo>
                          <a:pt x="134" y="1024"/>
                        </a:lnTo>
                        <a:lnTo>
                          <a:pt x="136" y="1054"/>
                        </a:lnTo>
                        <a:lnTo>
                          <a:pt x="134" y="1079"/>
                        </a:lnTo>
                        <a:lnTo>
                          <a:pt x="132" y="1110"/>
                        </a:lnTo>
                        <a:lnTo>
                          <a:pt x="133" y="1131"/>
                        </a:lnTo>
                        <a:lnTo>
                          <a:pt x="138" y="1145"/>
                        </a:lnTo>
                        <a:lnTo>
                          <a:pt x="146" y="1159"/>
                        </a:lnTo>
                        <a:lnTo>
                          <a:pt x="158" y="1170"/>
                        </a:lnTo>
                        <a:lnTo>
                          <a:pt x="175" y="1178"/>
                        </a:lnTo>
                        <a:lnTo>
                          <a:pt x="191" y="1183"/>
                        </a:lnTo>
                        <a:lnTo>
                          <a:pt x="212" y="1190"/>
                        </a:lnTo>
                        <a:lnTo>
                          <a:pt x="240" y="1195"/>
                        </a:lnTo>
                        <a:lnTo>
                          <a:pt x="266" y="1196"/>
                        </a:lnTo>
                        <a:lnTo>
                          <a:pt x="292" y="1198"/>
                        </a:lnTo>
                        <a:lnTo>
                          <a:pt x="315" y="1199"/>
                        </a:lnTo>
                        <a:lnTo>
                          <a:pt x="336" y="1197"/>
                        </a:lnTo>
                        <a:lnTo>
                          <a:pt x="354" y="1194"/>
                        </a:lnTo>
                        <a:lnTo>
                          <a:pt x="373" y="1187"/>
                        </a:lnTo>
                        <a:lnTo>
                          <a:pt x="385" y="1180"/>
                        </a:lnTo>
                        <a:lnTo>
                          <a:pt x="396" y="1173"/>
                        </a:lnTo>
                        <a:lnTo>
                          <a:pt x="404" y="1164"/>
                        </a:lnTo>
                        <a:lnTo>
                          <a:pt x="406" y="1154"/>
                        </a:lnTo>
                        <a:lnTo>
                          <a:pt x="404" y="1123"/>
                        </a:lnTo>
                        <a:lnTo>
                          <a:pt x="402" y="1093"/>
                        </a:lnTo>
                        <a:lnTo>
                          <a:pt x="404" y="1053"/>
                        </a:lnTo>
                        <a:lnTo>
                          <a:pt x="407" y="1022"/>
                        </a:lnTo>
                        <a:lnTo>
                          <a:pt x="410" y="995"/>
                        </a:lnTo>
                        <a:lnTo>
                          <a:pt x="408" y="968"/>
                        </a:lnTo>
                        <a:lnTo>
                          <a:pt x="406" y="932"/>
                        </a:lnTo>
                        <a:lnTo>
                          <a:pt x="405" y="906"/>
                        </a:lnTo>
                        <a:lnTo>
                          <a:pt x="403" y="878"/>
                        </a:lnTo>
                        <a:lnTo>
                          <a:pt x="398" y="851"/>
                        </a:lnTo>
                        <a:lnTo>
                          <a:pt x="393" y="821"/>
                        </a:lnTo>
                        <a:lnTo>
                          <a:pt x="392" y="785"/>
                        </a:lnTo>
                        <a:lnTo>
                          <a:pt x="390" y="756"/>
                        </a:lnTo>
                        <a:lnTo>
                          <a:pt x="389" y="719"/>
                        </a:lnTo>
                        <a:lnTo>
                          <a:pt x="387" y="681"/>
                        </a:lnTo>
                        <a:lnTo>
                          <a:pt x="384" y="642"/>
                        </a:lnTo>
                        <a:lnTo>
                          <a:pt x="379" y="598"/>
                        </a:lnTo>
                        <a:lnTo>
                          <a:pt x="375" y="556"/>
                        </a:lnTo>
                        <a:lnTo>
                          <a:pt x="371" y="517"/>
                        </a:lnTo>
                        <a:lnTo>
                          <a:pt x="367" y="487"/>
                        </a:lnTo>
                        <a:lnTo>
                          <a:pt x="362" y="454"/>
                        </a:lnTo>
                        <a:lnTo>
                          <a:pt x="358" y="422"/>
                        </a:lnTo>
                        <a:lnTo>
                          <a:pt x="353" y="387"/>
                        </a:lnTo>
                        <a:lnTo>
                          <a:pt x="347" y="351"/>
                        </a:lnTo>
                        <a:lnTo>
                          <a:pt x="341" y="311"/>
                        </a:lnTo>
                        <a:lnTo>
                          <a:pt x="335" y="276"/>
                        </a:lnTo>
                        <a:lnTo>
                          <a:pt x="325" y="232"/>
                        </a:lnTo>
                        <a:lnTo>
                          <a:pt x="316" y="190"/>
                        </a:lnTo>
                        <a:lnTo>
                          <a:pt x="307" y="137"/>
                        </a:lnTo>
                        <a:lnTo>
                          <a:pt x="294" y="81"/>
                        </a:lnTo>
                        <a:lnTo>
                          <a:pt x="283" y="37"/>
                        </a:lnTo>
                        <a:lnTo>
                          <a:pt x="270" y="0"/>
                        </a:lnTo>
                        <a:close/>
                      </a:path>
                    </a:pathLst>
                  </a:custGeom>
                  <a:solidFill>
                    <a:srgbClr val="0000A0"/>
                  </a:solidFill>
                  <a:ln w="9525">
                    <a:noFill/>
                    <a:round/>
                    <a:headEnd/>
                    <a:tailEnd/>
                  </a:ln>
                </p:spPr>
                <p:txBody>
                  <a:bodyPr/>
                  <a:lstStyle/>
                  <a:p>
                    <a:endParaRPr lang="cs-CZ"/>
                  </a:p>
                </p:txBody>
              </p:sp>
              <p:grpSp>
                <p:nvGrpSpPr>
                  <p:cNvPr id="115895" name="Group 185"/>
                  <p:cNvGrpSpPr>
                    <a:grpSpLocks/>
                  </p:cNvGrpSpPr>
                  <p:nvPr/>
                </p:nvGrpSpPr>
                <p:grpSpPr bwMode="auto">
                  <a:xfrm>
                    <a:off x="2009" y="1698"/>
                    <a:ext cx="82" cy="239"/>
                    <a:chOff x="2009" y="1698"/>
                    <a:chExt cx="82" cy="239"/>
                  </a:xfrm>
                </p:grpSpPr>
                <p:grpSp>
                  <p:nvGrpSpPr>
                    <p:cNvPr id="115896" name="Group 186"/>
                    <p:cNvGrpSpPr>
                      <a:grpSpLocks/>
                    </p:cNvGrpSpPr>
                    <p:nvPr/>
                  </p:nvGrpSpPr>
                  <p:grpSpPr bwMode="auto">
                    <a:xfrm>
                      <a:off x="2009" y="1698"/>
                      <a:ext cx="82" cy="239"/>
                      <a:chOff x="2009" y="1698"/>
                      <a:chExt cx="82" cy="239"/>
                    </a:xfrm>
                  </p:grpSpPr>
                  <p:grpSp>
                    <p:nvGrpSpPr>
                      <p:cNvPr id="115900" name="Group 187"/>
                      <p:cNvGrpSpPr>
                        <a:grpSpLocks/>
                      </p:cNvGrpSpPr>
                      <p:nvPr/>
                    </p:nvGrpSpPr>
                    <p:grpSpPr bwMode="auto">
                      <a:xfrm>
                        <a:off x="2009" y="1698"/>
                        <a:ext cx="82" cy="239"/>
                        <a:chOff x="2009" y="1698"/>
                        <a:chExt cx="82" cy="239"/>
                      </a:xfrm>
                    </p:grpSpPr>
                    <p:sp>
                      <p:nvSpPr>
                        <p:cNvPr id="115831" name="Freeform 188"/>
                        <p:cNvSpPr>
                          <a:spLocks/>
                        </p:cNvSpPr>
                        <p:nvPr/>
                      </p:nvSpPr>
                      <p:spPr bwMode="auto">
                        <a:xfrm>
                          <a:off x="2009" y="1702"/>
                          <a:ext cx="36" cy="230"/>
                        </a:xfrm>
                        <a:custGeom>
                          <a:avLst/>
                          <a:gdLst>
                            <a:gd name="T0" fmla="*/ 2 w 181"/>
                            <a:gd name="T1" fmla="*/ 3 h 1152"/>
                            <a:gd name="T2" fmla="*/ 2 w 181"/>
                            <a:gd name="T3" fmla="*/ 1 h 1152"/>
                            <a:gd name="T4" fmla="*/ 0 w 181"/>
                            <a:gd name="T5" fmla="*/ 0 h 1152"/>
                            <a:gd name="T6" fmla="*/ 0 w 181"/>
                            <a:gd name="T7" fmla="*/ 1 h 1152"/>
                            <a:gd name="T8" fmla="*/ 0 w 181"/>
                            <a:gd name="T9" fmla="*/ 2 h 1152"/>
                            <a:gd name="T10" fmla="*/ 1 w 181"/>
                            <a:gd name="T11" fmla="*/ 4 h 1152"/>
                            <a:gd name="T12" fmla="*/ 1 w 181"/>
                            <a:gd name="T13" fmla="*/ 5 h 1152"/>
                            <a:gd name="T14" fmla="*/ 1 w 181"/>
                            <a:gd name="T15" fmla="*/ 7 h 1152"/>
                            <a:gd name="T16" fmla="*/ 2 w 181"/>
                            <a:gd name="T17" fmla="*/ 9 h 1152"/>
                            <a:gd name="T18" fmla="*/ 2 w 181"/>
                            <a:gd name="T19" fmla="*/ 10 h 1152"/>
                            <a:gd name="T20" fmla="*/ 2 w 181"/>
                            <a:gd name="T21" fmla="*/ 12 h 1152"/>
                            <a:gd name="T22" fmla="*/ 3 w 181"/>
                            <a:gd name="T23" fmla="*/ 13 h 1152"/>
                            <a:gd name="T24" fmla="*/ 3 w 181"/>
                            <a:gd name="T25" fmla="*/ 15 h 1152"/>
                            <a:gd name="T26" fmla="*/ 3 w 181"/>
                            <a:gd name="T27" fmla="*/ 17 h 1152"/>
                            <a:gd name="T28" fmla="*/ 4 w 181"/>
                            <a:gd name="T29" fmla="*/ 19 h 1152"/>
                            <a:gd name="T30" fmla="*/ 4 w 181"/>
                            <a:gd name="T31" fmla="*/ 20 h 1152"/>
                            <a:gd name="T32" fmla="*/ 4 w 181"/>
                            <a:gd name="T33" fmla="*/ 21 h 1152"/>
                            <a:gd name="T34" fmla="*/ 4 w 181"/>
                            <a:gd name="T35" fmla="*/ 23 h 1152"/>
                            <a:gd name="T36" fmla="*/ 4 w 181"/>
                            <a:gd name="T37" fmla="*/ 24 h 1152"/>
                            <a:gd name="T38" fmla="*/ 5 w 181"/>
                            <a:gd name="T39" fmla="*/ 26 h 1152"/>
                            <a:gd name="T40" fmla="*/ 5 w 181"/>
                            <a:gd name="T41" fmla="*/ 28 h 1152"/>
                            <a:gd name="T42" fmla="*/ 5 w 181"/>
                            <a:gd name="T43" fmla="*/ 30 h 1152"/>
                            <a:gd name="T44" fmla="*/ 5 w 181"/>
                            <a:gd name="T45" fmla="*/ 32 h 1152"/>
                            <a:gd name="T46" fmla="*/ 5 w 181"/>
                            <a:gd name="T47" fmla="*/ 33 h 1152"/>
                            <a:gd name="T48" fmla="*/ 5 w 181"/>
                            <a:gd name="T49" fmla="*/ 35 h 1152"/>
                            <a:gd name="T50" fmla="*/ 5 w 181"/>
                            <a:gd name="T51" fmla="*/ 36 h 1152"/>
                            <a:gd name="T52" fmla="*/ 5 w 181"/>
                            <a:gd name="T53" fmla="*/ 38 h 1152"/>
                            <a:gd name="T54" fmla="*/ 5 w 181"/>
                            <a:gd name="T55" fmla="*/ 40 h 1152"/>
                            <a:gd name="T56" fmla="*/ 5 w 181"/>
                            <a:gd name="T57" fmla="*/ 41 h 1152"/>
                            <a:gd name="T58" fmla="*/ 5 w 181"/>
                            <a:gd name="T59" fmla="*/ 42 h 1152"/>
                            <a:gd name="T60" fmla="*/ 5 w 181"/>
                            <a:gd name="T61" fmla="*/ 44 h 1152"/>
                            <a:gd name="T62" fmla="*/ 5 w 181"/>
                            <a:gd name="T63" fmla="*/ 44 h 1152"/>
                            <a:gd name="T64" fmla="*/ 5 w 181"/>
                            <a:gd name="T65" fmla="*/ 45 h 1152"/>
                            <a:gd name="T66" fmla="*/ 6 w 181"/>
                            <a:gd name="T67" fmla="*/ 46 h 1152"/>
                            <a:gd name="T68" fmla="*/ 6 w 181"/>
                            <a:gd name="T69" fmla="*/ 46 h 1152"/>
                            <a:gd name="T70" fmla="*/ 6 w 181"/>
                            <a:gd name="T71" fmla="*/ 45 h 1152"/>
                            <a:gd name="T72" fmla="*/ 7 w 181"/>
                            <a:gd name="T73" fmla="*/ 43 h 1152"/>
                            <a:gd name="T74" fmla="*/ 7 w 181"/>
                            <a:gd name="T75" fmla="*/ 42 h 1152"/>
                            <a:gd name="T76" fmla="*/ 7 w 181"/>
                            <a:gd name="T77" fmla="*/ 40 h 1152"/>
                            <a:gd name="T78" fmla="*/ 7 w 181"/>
                            <a:gd name="T79" fmla="*/ 38 h 1152"/>
                            <a:gd name="T80" fmla="*/ 7 w 181"/>
                            <a:gd name="T81" fmla="*/ 36 h 1152"/>
                            <a:gd name="T82" fmla="*/ 7 w 181"/>
                            <a:gd name="T83" fmla="*/ 34 h 1152"/>
                            <a:gd name="T84" fmla="*/ 7 w 181"/>
                            <a:gd name="T85" fmla="*/ 32 h 1152"/>
                            <a:gd name="T86" fmla="*/ 7 w 181"/>
                            <a:gd name="T87" fmla="*/ 29 h 1152"/>
                            <a:gd name="T88" fmla="*/ 6 w 181"/>
                            <a:gd name="T89" fmla="*/ 27 h 1152"/>
                            <a:gd name="T90" fmla="*/ 6 w 181"/>
                            <a:gd name="T91" fmla="*/ 25 h 1152"/>
                            <a:gd name="T92" fmla="*/ 6 w 181"/>
                            <a:gd name="T93" fmla="*/ 24 h 1152"/>
                            <a:gd name="T94" fmla="*/ 6 w 181"/>
                            <a:gd name="T95" fmla="*/ 22 h 1152"/>
                            <a:gd name="T96" fmla="*/ 6 w 181"/>
                            <a:gd name="T97" fmla="*/ 20 h 1152"/>
                            <a:gd name="T98" fmla="*/ 6 w 181"/>
                            <a:gd name="T99" fmla="*/ 19 h 1152"/>
                            <a:gd name="T100" fmla="*/ 6 w 181"/>
                            <a:gd name="T101" fmla="*/ 17 h 1152"/>
                            <a:gd name="T102" fmla="*/ 5 w 181"/>
                            <a:gd name="T103" fmla="*/ 15 h 1152"/>
                            <a:gd name="T104" fmla="*/ 5 w 181"/>
                            <a:gd name="T105" fmla="*/ 14 h 1152"/>
                            <a:gd name="T106" fmla="*/ 4 w 181"/>
                            <a:gd name="T107" fmla="*/ 12 h 1152"/>
                            <a:gd name="T108" fmla="*/ 4 w 181"/>
                            <a:gd name="T109" fmla="*/ 11 h 1152"/>
                            <a:gd name="T110" fmla="*/ 4 w 181"/>
                            <a:gd name="T111" fmla="*/ 9 h 1152"/>
                            <a:gd name="T112" fmla="*/ 4 w 181"/>
                            <a:gd name="T113" fmla="*/ 8 h 1152"/>
                            <a:gd name="T114" fmla="*/ 3 w 181"/>
                            <a:gd name="T115" fmla="*/ 6 h 1152"/>
                            <a:gd name="T116" fmla="*/ 3 w 181"/>
                            <a:gd name="T117" fmla="*/ 5 h 1152"/>
                            <a:gd name="T118" fmla="*/ 2 w 181"/>
                            <a:gd name="T119" fmla="*/ 3 h 115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1"/>
                            <a:gd name="T181" fmla="*/ 0 h 1152"/>
                            <a:gd name="T182" fmla="*/ 181 w 181"/>
                            <a:gd name="T183" fmla="*/ 1152 h 115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1" h="1152">
                              <a:moveTo>
                                <a:pt x="55" y="70"/>
                              </a:moveTo>
                              <a:lnTo>
                                <a:pt x="41" y="28"/>
                              </a:lnTo>
                              <a:lnTo>
                                <a:pt x="0" y="0"/>
                              </a:lnTo>
                              <a:lnTo>
                                <a:pt x="3" y="29"/>
                              </a:lnTo>
                              <a:lnTo>
                                <a:pt x="9" y="61"/>
                              </a:lnTo>
                              <a:lnTo>
                                <a:pt x="16" y="95"/>
                              </a:lnTo>
                              <a:lnTo>
                                <a:pt x="22" y="134"/>
                              </a:lnTo>
                              <a:lnTo>
                                <a:pt x="31" y="180"/>
                              </a:lnTo>
                              <a:lnTo>
                                <a:pt x="41" y="224"/>
                              </a:lnTo>
                              <a:lnTo>
                                <a:pt x="48" y="261"/>
                              </a:lnTo>
                              <a:lnTo>
                                <a:pt x="56" y="297"/>
                              </a:lnTo>
                              <a:lnTo>
                                <a:pt x="65" y="336"/>
                              </a:lnTo>
                              <a:lnTo>
                                <a:pt x="74" y="379"/>
                              </a:lnTo>
                              <a:lnTo>
                                <a:pt x="82" y="424"/>
                              </a:lnTo>
                              <a:lnTo>
                                <a:pt x="91" y="472"/>
                              </a:lnTo>
                              <a:lnTo>
                                <a:pt x="96" y="499"/>
                              </a:lnTo>
                              <a:lnTo>
                                <a:pt x="100" y="534"/>
                              </a:lnTo>
                              <a:lnTo>
                                <a:pt x="106" y="575"/>
                              </a:lnTo>
                              <a:lnTo>
                                <a:pt x="110" y="613"/>
                              </a:lnTo>
                              <a:lnTo>
                                <a:pt x="117" y="661"/>
                              </a:lnTo>
                              <a:lnTo>
                                <a:pt x="123" y="711"/>
                              </a:lnTo>
                              <a:lnTo>
                                <a:pt x="127" y="751"/>
                              </a:lnTo>
                              <a:lnTo>
                                <a:pt x="128" y="791"/>
                              </a:lnTo>
                              <a:lnTo>
                                <a:pt x="130" y="825"/>
                              </a:lnTo>
                              <a:lnTo>
                                <a:pt x="133" y="868"/>
                              </a:lnTo>
                              <a:lnTo>
                                <a:pt x="135" y="914"/>
                              </a:lnTo>
                              <a:lnTo>
                                <a:pt x="133" y="956"/>
                              </a:lnTo>
                              <a:lnTo>
                                <a:pt x="134" y="1006"/>
                              </a:lnTo>
                              <a:lnTo>
                                <a:pt x="136" y="1036"/>
                              </a:lnTo>
                              <a:lnTo>
                                <a:pt x="134" y="1061"/>
                              </a:lnTo>
                              <a:lnTo>
                                <a:pt x="132" y="1091"/>
                              </a:lnTo>
                              <a:lnTo>
                                <a:pt x="133" y="1113"/>
                              </a:lnTo>
                              <a:lnTo>
                                <a:pt x="137" y="1127"/>
                              </a:lnTo>
                              <a:lnTo>
                                <a:pt x="145" y="1141"/>
                              </a:lnTo>
                              <a:lnTo>
                                <a:pt x="157" y="1152"/>
                              </a:lnTo>
                              <a:lnTo>
                                <a:pt x="163" y="1122"/>
                              </a:lnTo>
                              <a:lnTo>
                                <a:pt x="166" y="1088"/>
                              </a:lnTo>
                              <a:lnTo>
                                <a:pt x="169" y="1051"/>
                              </a:lnTo>
                              <a:lnTo>
                                <a:pt x="173" y="1008"/>
                              </a:lnTo>
                              <a:lnTo>
                                <a:pt x="178" y="956"/>
                              </a:lnTo>
                              <a:lnTo>
                                <a:pt x="181" y="896"/>
                              </a:lnTo>
                              <a:lnTo>
                                <a:pt x="176" y="843"/>
                              </a:lnTo>
                              <a:lnTo>
                                <a:pt x="175" y="789"/>
                              </a:lnTo>
                              <a:lnTo>
                                <a:pt x="169" y="731"/>
                              </a:lnTo>
                              <a:lnTo>
                                <a:pt x="163" y="681"/>
                              </a:lnTo>
                              <a:lnTo>
                                <a:pt x="158" y="633"/>
                              </a:lnTo>
                              <a:lnTo>
                                <a:pt x="154" y="590"/>
                              </a:lnTo>
                              <a:lnTo>
                                <a:pt x="151" y="548"/>
                              </a:lnTo>
                              <a:lnTo>
                                <a:pt x="148" y="511"/>
                              </a:lnTo>
                              <a:lnTo>
                                <a:pt x="145" y="472"/>
                              </a:lnTo>
                              <a:lnTo>
                                <a:pt x="139" y="429"/>
                              </a:lnTo>
                              <a:lnTo>
                                <a:pt x="134" y="382"/>
                              </a:lnTo>
                              <a:lnTo>
                                <a:pt x="122" y="342"/>
                              </a:lnTo>
                              <a:lnTo>
                                <a:pt x="111" y="300"/>
                              </a:lnTo>
                              <a:lnTo>
                                <a:pt x="100" y="266"/>
                              </a:lnTo>
                              <a:lnTo>
                                <a:pt x="94" y="232"/>
                              </a:lnTo>
                              <a:lnTo>
                                <a:pt x="88" y="194"/>
                              </a:lnTo>
                              <a:lnTo>
                                <a:pt x="83" y="156"/>
                              </a:lnTo>
                              <a:lnTo>
                                <a:pt x="70" y="113"/>
                              </a:lnTo>
                              <a:lnTo>
                                <a:pt x="55" y="70"/>
                              </a:lnTo>
                              <a:close/>
                            </a:path>
                          </a:pathLst>
                        </a:custGeom>
                        <a:solidFill>
                          <a:srgbClr val="000040"/>
                        </a:solidFill>
                        <a:ln w="9525">
                          <a:noFill/>
                          <a:round/>
                          <a:headEnd/>
                          <a:tailEnd/>
                        </a:ln>
                      </p:spPr>
                      <p:txBody>
                        <a:bodyPr/>
                        <a:lstStyle/>
                        <a:p>
                          <a:endParaRPr lang="cs-CZ"/>
                        </a:p>
                      </p:txBody>
                    </p:sp>
                    <p:sp>
                      <p:nvSpPr>
                        <p:cNvPr id="115832" name="Freeform 189"/>
                        <p:cNvSpPr>
                          <a:spLocks/>
                        </p:cNvSpPr>
                        <p:nvPr/>
                      </p:nvSpPr>
                      <p:spPr bwMode="auto">
                        <a:xfrm>
                          <a:off x="2054" y="1698"/>
                          <a:ext cx="37" cy="239"/>
                        </a:xfrm>
                        <a:custGeom>
                          <a:avLst/>
                          <a:gdLst>
                            <a:gd name="T0" fmla="*/ 0 w 188"/>
                            <a:gd name="T1" fmla="*/ 2 h 1194"/>
                            <a:gd name="T2" fmla="*/ 1 w 188"/>
                            <a:gd name="T3" fmla="*/ 3 h 1194"/>
                            <a:gd name="T4" fmla="*/ 2 w 188"/>
                            <a:gd name="T5" fmla="*/ 6 h 1194"/>
                            <a:gd name="T6" fmla="*/ 2 w 188"/>
                            <a:gd name="T7" fmla="*/ 10 h 1194"/>
                            <a:gd name="T8" fmla="*/ 3 w 188"/>
                            <a:gd name="T9" fmla="*/ 13 h 1194"/>
                            <a:gd name="T10" fmla="*/ 4 w 188"/>
                            <a:gd name="T11" fmla="*/ 17 h 1194"/>
                            <a:gd name="T12" fmla="*/ 4 w 188"/>
                            <a:gd name="T13" fmla="*/ 21 h 1194"/>
                            <a:gd name="T14" fmla="*/ 4 w 188"/>
                            <a:gd name="T15" fmla="*/ 24 h 1194"/>
                            <a:gd name="T16" fmla="*/ 5 w 188"/>
                            <a:gd name="T17" fmla="*/ 28 h 1194"/>
                            <a:gd name="T18" fmla="*/ 5 w 188"/>
                            <a:gd name="T19" fmla="*/ 33 h 1194"/>
                            <a:gd name="T20" fmla="*/ 6 w 188"/>
                            <a:gd name="T21" fmla="*/ 37 h 1194"/>
                            <a:gd name="T22" fmla="*/ 6 w 188"/>
                            <a:gd name="T23" fmla="*/ 41 h 1194"/>
                            <a:gd name="T24" fmla="*/ 5 w 188"/>
                            <a:gd name="T25" fmla="*/ 45 h 1194"/>
                            <a:gd name="T26" fmla="*/ 5 w 188"/>
                            <a:gd name="T27" fmla="*/ 48 h 1194"/>
                            <a:gd name="T28" fmla="*/ 6 w 188"/>
                            <a:gd name="T29" fmla="*/ 47 h 1194"/>
                            <a:gd name="T30" fmla="*/ 7 w 188"/>
                            <a:gd name="T31" fmla="*/ 47 h 1194"/>
                            <a:gd name="T32" fmla="*/ 7 w 188"/>
                            <a:gd name="T33" fmla="*/ 45 h 1194"/>
                            <a:gd name="T34" fmla="*/ 7 w 188"/>
                            <a:gd name="T35" fmla="*/ 42 h 1194"/>
                            <a:gd name="T36" fmla="*/ 7 w 188"/>
                            <a:gd name="T37" fmla="*/ 40 h 1194"/>
                            <a:gd name="T38" fmla="*/ 7 w 188"/>
                            <a:gd name="T39" fmla="*/ 37 h 1194"/>
                            <a:gd name="T40" fmla="*/ 7 w 188"/>
                            <a:gd name="T41" fmla="*/ 35 h 1194"/>
                            <a:gd name="T42" fmla="*/ 7 w 188"/>
                            <a:gd name="T43" fmla="*/ 33 h 1194"/>
                            <a:gd name="T44" fmla="*/ 6 w 188"/>
                            <a:gd name="T45" fmla="*/ 30 h 1194"/>
                            <a:gd name="T46" fmla="*/ 6 w 188"/>
                            <a:gd name="T47" fmla="*/ 27 h 1194"/>
                            <a:gd name="T48" fmla="*/ 6 w 188"/>
                            <a:gd name="T49" fmla="*/ 24 h 1194"/>
                            <a:gd name="T50" fmla="*/ 6 w 188"/>
                            <a:gd name="T51" fmla="*/ 21 h 1194"/>
                            <a:gd name="T52" fmla="*/ 6 w 188"/>
                            <a:gd name="T53" fmla="*/ 18 h 1194"/>
                            <a:gd name="T54" fmla="*/ 5 w 188"/>
                            <a:gd name="T55" fmla="*/ 15 h 1194"/>
                            <a:gd name="T56" fmla="*/ 5 w 188"/>
                            <a:gd name="T57" fmla="*/ 12 h 1194"/>
                            <a:gd name="T58" fmla="*/ 4 w 188"/>
                            <a:gd name="T59" fmla="*/ 9 h 1194"/>
                            <a:gd name="T60" fmla="*/ 3 w 188"/>
                            <a:gd name="T61" fmla="*/ 5 h 1194"/>
                            <a:gd name="T62" fmla="*/ 2 w 188"/>
                            <a:gd name="T63" fmla="*/ 1 h 119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8"/>
                            <a:gd name="T97" fmla="*/ 0 h 1194"/>
                            <a:gd name="T98" fmla="*/ 188 w 188"/>
                            <a:gd name="T99" fmla="*/ 1194 h 119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8" h="1194">
                              <a:moveTo>
                                <a:pt x="48" y="0"/>
                              </a:moveTo>
                              <a:lnTo>
                                <a:pt x="0" y="38"/>
                              </a:lnTo>
                              <a:lnTo>
                                <a:pt x="17" y="57"/>
                              </a:lnTo>
                              <a:lnTo>
                                <a:pt x="29" y="78"/>
                              </a:lnTo>
                              <a:lnTo>
                                <a:pt x="35" y="106"/>
                              </a:lnTo>
                              <a:lnTo>
                                <a:pt x="41" y="148"/>
                              </a:lnTo>
                              <a:lnTo>
                                <a:pt x="49" y="188"/>
                              </a:lnTo>
                              <a:lnTo>
                                <a:pt x="61" y="240"/>
                              </a:lnTo>
                              <a:lnTo>
                                <a:pt x="70" y="290"/>
                              </a:lnTo>
                              <a:lnTo>
                                <a:pt x="79" y="334"/>
                              </a:lnTo>
                              <a:lnTo>
                                <a:pt x="85" y="383"/>
                              </a:lnTo>
                              <a:lnTo>
                                <a:pt x="92" y="427"/>
                              </a:lnTo>
                              <a:lnTo>
                                <a:pt x="101" y="476"/>
                              </a:lnTo>
                              <a:lnTo>
                                <a:pt x="111" y="516"/>
                              </a:lnTo>
                              <a:lnTo>
                                <a:pt x="117" y="564"/>
                              </a:lnTo>
                              <a:lnTo>
                                <a:pt x="113" y="610"/>
                              </a:lnTo>
                              <a:lnTo>
                                <a:pt x="117" y="651"/>
                              </a:lnTo>
                              <a:lnTo>
                                <a:pt x="120" y="703"/>
                              </a:lnTo>
                              <a:lnTo>
                                <a:pt x="122" y="762"/>
                              </a:lnTo>
                              <a:lnTo>
                                <a:pt x="126" y="825"/>
                              </a:lnTo>
                              <a:lnTo>
                                <a:pt x="134" y="886"/>
                              </a:lnTo>
                              <a:lnTo>
                                <a:pt x="140" y="928"/>
                              </a:lnTo>
                              <a:lnTo>
                                <a:pt x="140" y="968"/>
                              </a:lnTo>
                              <a:lnTo>
                                <a:pt x="142" y="1017"/>
                              </a:lnTo>
                              <a:lnTo>
                                <a:pt x="138" y="1073"/>
                              </a:lnTo>
                              <a:lnTo>
                                <a:pt x="137" y="1119"/>
                              </a:lnTo>
                              <a:lnTo>
                                <a:pt x="132" y="1160"/>
                              </a:lnTo>
                              <a:lnTo>
                                <a:pt x="133" y="1194"/>
                              </a:lnTo>
                              <a:lnTo>
                                <a:pt x="151" y="1187"/>
                              </a:lnTo>
                              <a:lnTo>
                                <a:pt x="163" y="1180"/>
                              </a:lnTo>
                              <a:lnTo>
                                <a:pt x="174" y="1173"/>
                              </a:lnTo>
                              <a:lnTo>
                                <a:pt x="182" y="1164"/>
                              </a:lnTo>
                              <a:lnTo>
                                <a:pt x="184" y="1154"/>
                              </a:lnTo>
                              <a:lnTo>
                                <a:pt x="182" y="1123"/>
                              </a:lnTo>
                              <a:lnTo>
                                <a:pt x="180" y="1093"/>
                              </a:lnTo>
                              <a:lnTo>
                                <a:pt x="182" y="1053"/>
                              </a:lnTo>
                              <a:lnTo>
                                <a:pt x="185" y="1022"/>
                              </a:lnTo>
                              <a:lnTo>
                                <a:pt x="188" y="995"/>
                              </a:lnTo>
                              <a:lnTo>
                                <a:pt x="186" y="968"/>
                              </a:lnTo>
                              <a:lnTo>
                                <a:pt x="184" y="932"/>
                              </a:lnTo>
                              <a:lnTo>
                                <a:pt x="183" y="906"/>
                              </a:lnTo>
                              <a:lnTo>
                                <a:pt x="181" y="878"/>
                              </a:lnTo>
                              <a:lnTo>
                                <a:pt x="176" y="851"/>
                              </a:lnTo>
                              <a:lnTo>
                                <a:pt x="171" y="821"/>
                              </a:lnTo>
                              <a:lnTo>
                                <a:pt x="170" y="785"/>
                              </a:lnTo>
                              <a:lnTo>
                                <a:pt x="168" y="756"/>
                              </a:lnTo>
                              <a:lnTo>
                                <a:pt x="167" y="719"/>
                              </a:lnTo>
                              <a:lnTo>
                                <a:pt x="165" y="681"/>
                              </a:lnTo>
                              <a:lnTo>
                                <a:pt x="162" y="642"/>
                              </a:lnTo>
                              <a:lnTo>
                                <a:pt x="157" y="598"/>
                              </a:lnTo>
                              <a:lnTo>
                                <a:pt x="153" y="556"/>
                              </a:lnTo>
                              <a:lnTo>
                                <a:pt x="150" y="517"/>
                              </a:lnTo>
                              <a:lnTo>
                                <a:pt x="145" y="487"/>
                              </a:lnTo>
                              <a:lnTo>
                                <a:pt x="141" y="454"/>
                              </a:lnTo>
                              <a:lnTo>
                                <a:pt x="137" y="422"/>
                              </a:lnTo>
                              <a:lnTo>
                                <a:pt x="132" y="387"/>
                              </a:lnTo>
                              <a:lnTo>
                                <a:pt x="126" y="351"/>
                              </a:lnTo>
                              <a:lnTo>
                                <a:pt x="120" y="311"/>
                              </a:lnTo>
                              <a:lnTo>
                                <a:pt x="114" y="276"/>
                              </a:lnTo>
                              <a:lnTo>
                                <a:pt x="105" y="232"/>
                              </a:lnTo>
                              <a:lnTo>
                                <a:pt x="95" y="190"/>
                              </a:lnTo>
                              <a:lnTo>
                                <a:pt x="85" y="137"/>
                              </a:lnTo>
                              <a:lnTo>
                                <a:pt x="72" y="81"/>
                              </a:lnTo>
                              <a:lnTo>
                                <a:pt x="61" y="37"/>
                              </a:lnTo>
                              <a:lnTo>
                                <a:pt x="48" y="0"/>
                              </a:lnTo>
                              <a:close/>
                            </a:path>
                          </a:pathLst>
                        </a:custGeom>
                        <a:solidFill>
                          <a:srgbClr val="000040"/>
                        </a:solidFill>
                        <a:ln w="9525">
                          <a:noFill/>
                          <a:round/>
                          <a:headEnd/>
                          <a:tailEnd/>
                        </a:ln>
                      </p:spPr>
                      <p:txBody>
                        <a:bodyPr/>
                        <a:lstStyle/>
                        <a:p>
                          <a:endParaRPr lang="cs-CZ"/>
                        </a:p>
                      </p:txBody>
                    </p:sp>
                  </p:grpSp>
                  <p:sp>
                    <p:nvSpPr>
                      <p:cNvPr id="115830" name="Freeform 190"/>
                      <p:cNvSpPr>
                        <a:spLocks/>
                      </p:cNvSpPr>
                      <p:nvPr/>
                    </p:nvSpPr>
                    <p:spPr bwMode="auto">
                      <a:xfrm>
                        <a:off x="2017" y="1707"/>
                        <a:ext cx="41" cy="230"/>
                      </a:xfrm>
                      <a:custGeom>
                        <a:avLst/>
                        <a:gdLst>
                          <a:gd name="T0" fmla="*/ 0 w 206"/>
                          <a:gd name="T1" fmla="*/ 0 h 1149"/>
                          <a:gd name="T2" fmla="*/ 3 w 206"/>
                          <a:gd name="T3" fmla="*/ 2 h 1149"/>
                          <a:gd name="T4" fmla="*/ 4 w 206"/>
                          <a:gd name="T5" fmla="*/ 4 h 1149"/>
                          <a:gd name="T6" fmla="*/ 4 w 206"/>
                          <a:gd name="T7" fmla="*/ 6 h 1149"/>
                          <a:gd name="T8" fmla="*/ 5 w 206"/>
                          <a:gd name="T9" fmla="*/ 9 h 1149"/>
                          <a:gd name="T10" fmla="*/ 5 w 206"/>
                          <a:gd name="T11" fmla="*/ 11 h 1149"/>
                          <a:gd name="T12" fmla="*/ 6 w 206"/>
                          <a:gd name="T13" fmla="*/ 14 h 1149"/>
                          <a:gd name="T14" fmla="*/ 6 w 206"/>
                          <a:gd name="T15" fmla="*/ 16 h 1149"/>
                          <a:gd name="T16" fmla="*/ 7 w 206"/>
                          <a:gd name="T17" fmla="*/ 18 h 1149"/>
                          <a:gd name="T18" fmla="*/ 7 w 206"/>
                          <a:gd name="T19" fmla="*/ 20 h 1149"/>
                          <a:gd name="T20" fmla="*/ 7 w 206"/>
                          <a:gd name="T21" fmla="*/ 23 h 1149"/>
                          <a:gd name="T22" fmla="*/ 8 w 206"/>
                          <a:gd name="T23" fmla="*/ 26 h 1149"/>
                          <a:gd name="T24" fmla="*/ 8 w 206"/>
                          <a:gd name="T25" fmla="*/ 28 h 1149"/>
                          <a:gd name="T26" fmla="*/ 8 w 206"/>
                          <a:gd name="T27" fmla="*/ 32 h 1149"/>
                          <a:gd name="T28" fmla="*/ 8 w 206"/>
                          <a:gd name="T29" fmla="*/ 35 h 1149"/>
                          <a:gd name="T30" fmla="*/ 8 w 206"/>
                          <a:gd name="T31" fmla="*/ 38 h 1149"/>
                          <a:gd name="T32" fmla="*/ 8 w 206"/>
                          <a:gd name="T33" fmla="*/ 41 h 1149"/>
                          <a:gd name="T34" fmla="*/ 8 w 206"/>
                          <a:gd name="T35" fmla="*/ 43 h 1149"/>
                          <a:gd name="T36" fmla="*/ 8 w 206"/>
                          <a:gd name="T37" fmla="*/ 45 h 1149"/>
                          <a:gd name="T38" fmla="*/ 8 w 206"/>
                          <a:gd name="T39" fmla="*/ 46 h 1149"/>
                          <a:gd name="T40" fmla="*/ 6 w 206"/>
                          <a:gd name="T41" fmla="*/ 46 h 1149"/>
                          <a:gd name="T42" fmla="*/ 5 w 206"/>
                          <a:gd name="T43" fmla="*/ 45 h 1149"/>
                          <a:gd name="T44" fmla="*/ 5 w 206"/>
                          <a:gd name="T45" fmla="*/ 42 h 1149"/>
                          <a:gd name="T46" fmla="*/ 5 w 206"/>
                          <a:gd name="T47" fmla="*/ 39 h 1149"/>
                          <a:gd name="T48" fmla="*/ 6 w 206"/>
                          <a:gd name="T49" fmla="*/ 35 h 1149"/>
                          <a:gd name="T50" fmla="*/ 5 w 206"/>
                          <a:gd name="T51" fmla="*/ 30 h 1149"/>
                          <a:gd name="T52" fmla="*/ 5 w 206"/>
                          <a:gd name="T53" fmla="*/ 26 h 1149"/>
                          <a:gd name="T54" fmla="*/ 5 w 206"/>
                          <a:gd name="T55" fmla="*/ 22 h 1149"/>
                          <a:gd name="T56" fmla="*/ 4 w 206"/>
                          <a:gd name="T57" fmla="*/ 19 h 1149"/>
                          <a:gd name="T58" fmla="*/ 4 w 206"/>
                          <a:gd name="T59" fmla="*/ 16 h 1149"/>
                          <a:gd name="T60" fmla="*/ 3 w 206"/>
                          <a:gd name="T61" fmla="*/ 13 h 1149"/>
                          <a:gd name="T62" fmla="*/ 2 w 206"/>
                          <a:gd name="T63" fmla="*/ 10 h 1149"/>
                          <a:gd name="T64" fmla="*/ 2 w 206"/>
                          <a:gd name="T65" fmla="*/ 7 h 1149"/>
                          <a:gd name="T66" fmla="*/ 1 w 206"/>
                          <a:gd name="T67" fmla="*/ 3 h 11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6"/>
                          <a:gd name="T103" fmla="*/ 0 h 1149"/>
                          <a:gd name="T104" fmla="*/ 206 w 206"/>
                          <a:gd name="T105" fmla="*/ 1149 h 11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6" h="1149">
                            <a:moveTo>
                              <a:pt x="15" y="42"/>
                            </a:moveTo>
                            <a:lnTo>
                              <a:pt x="0" y="0"/>
                            </a:lnTo>
                            <a:lnTo>
                              <a:pt x="73" y="28"/>
                            </a:lnTo>
                            <a:lnTo>
                              <a:pt x="77" y="57"/>
                            </a:lnTo>
                            <a:lnTo>
                              <a:pt x="82" y="82"/>
                            </a:lnTo>
                            <a:lnTo>
                              <a:pt x="90" y="111"/>
                            </a:lnTo>
                            <a:lnTo>
                              <a:pt x="98" y="133"/>
                            </a:lnTo>
                            <a:lnTo>
                              <a:pt x="108" y="159"/>
                            </a:lnTo>
                            <a:lnTo>
                              <a:pt x="118" y="189"/>
                            </a:lnTo>
                            <a:lnTo>
                              <a:pt x="124" y="217"/>
                            </a:lnTo>
                            <a:lnTo>
                              <a:pt x="129" y="249"/>
                            </a:lnTo>
                            <a:lnTo>
                              <a:pt x="135" y="281"/>
                            </a:lnTo>
                            <a:lnTo>
                              <a:pt x="140" y="316"/>
                            </a:lnTo>
                            <a:lnTo>
                              <a:pt x="149" y="351"/>
                            </a:lnTo>
                            <a:lnTo>
                              <a:pt x="155" y="376"/>
                            </a:lnTo>
                            <a:lnTo>
                              <a:pt x="163" y="407"/>
                            </a:lnTo>
                            <a:lnTo>
                              <a:pt x="169" y="429"/>
                            </a:lnTo>
                            <a:lnTo>
                              <a:pt x="174" y="452"/>
                            </a:lnTo>
                            <a:lnTo>
                              <a:pt x="176" y="479"/>
                            </a:lnTo>
                            <a:lnTo>
                              <a:pt x="178" y="505"/>
                            </a:lnTo>
                            <a:lnTo>
                              <a:pt x="180" y="535"/>
                            </a:lnTo>
                            <a:lnTo>
                              <a:pt x="185" y="574"/>
                            </a:lnTo>
                            <a:lnTo>
                              <a:pt x="189" y="608"/>
                            </a:lnTo>
                            <a:lnTo>
                              <a:pt x="193" y="644"/>
                            </a:lnTo>
                            <a:lnTo>
                              <a:pt x="199" y="678"/>
                            </a:lnTo>
                            <a:lnTo>
                              <a:pt x="201" y="708"/>
                            </a:lnTo>
                            <a:lnTo>
                              <a:pt x="204" y="759"/>
                            </a:lnTo>
                            <a:lnTo>
                              <a:pt x="205" y="795"/>
                            </a:lnTo>
                            <a:lnTo>
                              <a:pt x="205" y="837"/>
                            </a:lnTo>
                            <a:lnTo>
                              <a:pt x="206" y="864"/>
                            </a:lnTo>
                            <a:lnTo>
                              <a:pt x="205" y="900"/>
                            </a:lnTo>
                            <a:lnTo>
                              <a:pt x="203" y="942"/>
                            </a:lnTo>
                            <a:lnTo>
                              <a:pt x="200" y="976"/>
                            </a:lnTo>
                            <a:lnTo>
                              <a:pt x="202" y="1017"/>
                            </a:lnTo>
                            <a:lnTo>
                              <a:pt x="203" y="1055"/>
                            </a:lnTo>
                            <a:lnTo>
                              <a:pt x="199" y="1079"/>
                            </a:lnTo>
                            <a:lnTo>
                              <a:pt x="195" y="1102"/>
                            </a:lnTo>
                            <a:lnTo>
                              <a:pt x="191" y="1117"/>
                            </a:lnTo>
                            <a:lnTo>
                              <a:pt x="192" y="1134"/>
                            </a:lnTo>
                            <a:lnTo>
                              <a:pt x="197" y="1149"/>
                            </a:lnTo>
                            <a:lnTo>
                              <a:pt x="169" y="1145"/>
                            </a:lnTo>
                            <a:lnTo>
                              <a:pt x="153" y="1138"/>
                            </a:lnTo>
                            <a:lnTo>
                              <a:pt x="134" y="1132"/>
                            </a:lnTo>
                            <a:lnTo>
                              <a:pt x="117" y="1124"/>
                            </a:lnTo>
                            <a:lnTo>
                              <a:pt x="123" y="1094"/>
                            </a:lnTo>
                            <a:lnTo>
                              <a:pt x="126" y="1060"/>
                            </a:lnTo>
                            <a:lnTo>
                              <a:pt x="129" y="1024"/>
                            </a:lnTo>
                            <a:lnTo>
                              <a:pt x="133" y="980"/>
                            </a:lnTo>
                            <a:lnTo>
                              <a:pt x="138" y="928"/>
                            </a:lnTo>
                            <a:lnTo>
                              <a:pt x="141" y="868"/>
                            </a:lnTo>
                            <a:lnTo>
                              <a:pt x="136" y="815"/>
                            </a:lnTo>
                            <a:lnTo>
                              <a:pt x="135" y="761"/>
                            </a:lnTo>
                            <a:lnTo>
                              <a:pt x="129" y="704"/>
                            </a:lnTo>
                            <a:lnTo>
                              <a:pt x="123" y="653"/>
                            </a:lnTo>
                            <a:lnTo>
                              <a:pt x="118" y="605"/>
                            </a:lnTo>
                            <a:lnTo>
                              <a:pt x="114" y="562"/>
                            </a:lnTo>
                            <a:lnTo>
                              <a:pt x="111" y="520"/>
                            </a:lnTo>
                            <a:lnTo>
                              <a:pt x="108" y="483"/>
                            </a:lnTo>
                            <a:lnTo>
                              <a:pt x="105" y="444"/>
                            </a:lnTo>
                            <a:lnTo>
                              <a:pt x="99" y="401"/>
                            </a:lnTo>
                            <a:lnTo>
                              <a:pt x="93" y="354"/>
                            </a:lnTo>
                            <a:lnTo>
                              <a:pt x="81" y="314"/>
                            </a:lnTo>
                            <a:lnTo>
                              <a:pt x="70" y="273"/>
                            </a:lnTo>
                            <a:lnTo>
                              <a:pt x="59" y="238"/>
                            </a:lnTo>
                            <a:lnTo>
                              <a:pt x="53" y="204"/>
                            </a:lnTo>
                            <a:lnTo>
                              <a:pt x="48" y="166"/>
                            </a:lnTo>
                            <a:lnTo>
                              <a:pt x="43" y="128"/>
                            </a:lnTo>
                            <a:lnTo>
                              <a:pt x="30" y="85"/>
                            </a:lnTo>
                            <a:lnTo>
                              <a:pt x="15" y="42"/>
                            </a:lnTo>
                            <a:close/>
                          </a:path>
                        </a:pathLst>
                      </a:custGeom>
                      <a:solidFill>
                        <a:srgbClr val="4040FF"/>
                      </a:solidFill>
                      <a:ln w="9525">
                        <a:noFill/>
                        <a:round/>
                        <a:headEnd/>
                        <a:tailEnd/>
                      </a:ln>
                    </p:spPr>
                    <p:txBody>
                      <a:bodyPr/>
                      <a:lstStyle/>
                      <a:p>
                        <a:endParaRPr lang="cs-CZ"/>
                      </a:p>
                    </p:txBody>
                  </p:sp>
                </p:grpSp>
                <p:sp>
                  <p:nvSpPr>
                    <p:cNvPr id="115828" name="Freeform 191"/>
                    <p:cNvSpPr>
                      <a:spLocks/>
                    </p:cNvSpPr>
                    <p:nvPr/>
                  </p:nvSpPr>
                  <p:spPr bwMode="auto">
                    <a:xfrm>
                      <a:off x="2046" y="1715"/>
                      <a:ext cx="27" cy="207"/>
                    </a:xfrm>
                    <a:custGeom>
                      <a:avLst/>
                      <a:gdLst>
                        <a:gd name="T0" fmla="*/ 0 w 138"/>
                        <a:gd name="T1" fmla="*/ 0 h 1036"/>
                        <a:gd name="T2" fmla="*/ 1 w 138"/>
                        <a:gd name="T3" fmla="*/ 1 h 1036"/>
                        <a:gd name="T4" fmla="*/ 1 w 138"/>
                        <a:gd name="T5" fmla="*/ 3 h 1036"/>
                        <a:gd name="T6" fmla="*/ 1 w 138"/>
                        <a:gd name="T7" fmla="*/ 4 h 1036"/>
                        <a:gd name="T8" fmla="*/ 2 w 138"/>
                        <a:gd name="T9" fmla="*/ 5 h 1036"/>
                        <a:gd name="T10" fmla="*/ 2 w 138"/>
                        <a:gd name="T11" fmla="*/ 7 h 1036"/>
                        <a:gd name="T12" fmla="*/ 2 w 138"/>
                        <a:gd name="T13" fmla="*/ 8 h 1036"/>
                        <a:gd name="T14" fmla="*/ 3 w 138"/>
                        <a:gd name="T15" fmla="*/ 10 h 1036"/>
                        <a:gd name="T16" fmla="*/ 3 w 138"/>
                        <a:gd name="T17" fmla="*/ 12 h 1036"/>
                        <a:gd name="T18" fmla="*/ 3 w 138"/>
                        <a:gd name="T19" fmla="*/ 14 h 1036"/>
                        <a:gd name="T20" fmla="*/ 4 w 138"/>
                        <a:gd name="T21" fmla="*/ 16 h 1036"/>
                        <a:gd name="T22" fmla="*/ 4 w 138"/>
                        <a:gd name="T23" fmla="*/ 17 h 1036"/>
                        <a:gd name="T24" fmla="*/ 4 w 138"/>
                        <a:gd name="T25" fmla="*/ 19 h 1036"/>
                        <a:gd name="T26" fmla="*/ 4 w 138"/>
                        <a:gd name="T27" fmla="*/ 21 h 1036"/>
                        <a:gd name="T28" fmla="*/ 4 w 138"/>
                        <a:gd name="T29" fmla="*/ 23 h 1036"/>
                        <a:gd name="T30" fmla="*/ 4 w 138"/>
                        <a:gd name="T31" fmla="*/ 25 h 1036"/>
                        <a:gd name="T32" fmla="*/ 4 w 138"/>
                        <a:gd name="T33" fmla="*/ 27 h 1036"/>
                        <a:gd name="T34" fmla="*/ 5 w 138"/>
                        <a:gd name="T35" fmla="*/ 29 h 1036"/>
                        <a:gd name="T36" fmla="*/ 5 w 138"/>
                        <a:gd name="T37" fmla="*/ 31 h 1036"/>
                        <a:gd name="T38" fmla="*/ 5 w 138"/>
                        <a:gd name="T39" fmla="*/ 33 h 1036"/>
                        <a:gd name="T40" fmla="*/ 5 w 138"/>
                        <a:gd name="T41" fmla="*/ 34 h 1036"/>
                        <a:gd name="T42" fmla="*/ 5 w 138"/>
                        <a:gd name="T43" fmla="*/ 36 h 1036"/>
                        <a:gd name="T44" fmla="*/ 5 w 138"/>
                        <a:gd name="T45" fmla="*/ 38 h 1036"/>
                        <a:gd name="T46" fmla="*/ 5 w 138"/>
                        <a:gd name="T47" fmla="*/ 39 h 1036"/>
                        <a:gd name="T48" fmla="*/ 5 w 138"/>
                        <a:gd name="T49" fmla="*/ 41 h 10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8"/>
                        <a:gd name="T76" fmla="*/ 0 h 1036"/>
                        <a:gd name="T77" fmla="*/ 138 w 138"/>
                        <a:gd name="T78" fmla="*/ 1036 h 10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8" h="1036">
                          <a:moveTo>
                            <a:pt x="0" y="0"/>
                          </a:moveTo>
                          <a:lnTo>
                            <a:pt x="13" y="33"/>
                          </a:lnTo>
                          <a:lnTo>
                            <a:pt x="26" y="64"/>
                          </a:lnTo>
                          <a:lnTo>
                            <a:pt x="37" y="97"/>
                          </a:lnTo>
                          <a:lnTo>
                            <a:pt x="47" y="134"/>
                          </a:lnTo>
                          <a:lnTo>
                            <a:pt x="55" y="168"/>
                          </a:lnTo>
                          <a:lnTo>
                            <a:pt x="63" y="203"/>
                          </a:lnTo>
                          <a:lnTo>
                            <a:pt x="71" y="246"/>
                          </a:lnTo>
                          <a:lnTo>
                            <a:pt x="79" y="298"/>
                          </a:lnTo>
                          <a:lnTo>
                            <a:pt x="88" y="352"/>
                          </a:lnTo>
                          <a:lnTo>
                            <a:pt x="94" y="388"/>
                          </a:lnTo>
                          <a:lnTo>
                            <a:pt x="102" y="434"/>
                          </a:lnTo>
                          <a:lnTo>
                            <a:pt x="108" y="479"/>
                          </a:lnTo>
                          <a:lnTo>
                            <a:pt x="111" y="522"/>
                          </a:lnTo>
                          <a:lnTo>
                            <a:pt x="114" y="569"/>
                          </a:lnTo>
                          <a:lnTo>
                            <a:pt x="117" y="616"/>
                          </a:lnTo>
                          <a:lnTo>
                            <a:pt x="120" y="671"/>
                          </a:lnTo>
                          <a:lnTo>
                            <a:pt x="124" y="722"/>
                          </a:lnTo>
                          <a:lnTo>
                            <a:pt x="128" y="777"/>
                          </a:lnTo>
                          <a:lnTo>
                            <a:pt x="131" y="818"/>
                          </a:lnTo>
                          <a:lnTo>
                            <a:pt x="136" y="854"/>
                          </a:lnTo>
                          <a:lnTo>
                            <a:pt x="138" y="898"/>
                          </a:lnTo>
                          <a:lnTo>
                            <a:pt x="137" y="942"/>
                          </a:lnTo>
                          <a:lnTo>
                            <a:pt x="135" y="986"/>
                          </a:lnTo>
                          <a:lnTo>
                            <a:pt x="133" y="1036"/>
                          </a:lnTo>
                        </a:path>
                      </a:pathLst>
                    </a:custGeom>
                    <a:noFill/>
                    <a:ln w="4763">
                      <a:solidFill>
                        <a:srgbClr val="C0C0FF"/>
                      </a:solidFill>
                      <a:round/>
                      <a:headEnd/>
                      <a:tailEnd/>
                    </a:ln>
                  </p:spPr>
                  <p:txBody>
                    <a:bodyPr/>
                    <a:lstStyle/>
                    <a:p>
                      <a:endParaRPr lang="cs-CZ"/>
                    </a:p>
                  </p:txBody>
                </p:sp>
              </p:grpSp>
            </p:grpSp>
            <p:grpSp>
              <p:nvGrpSpPr>
                <p:cNvPr id="115901" name="Group 192"/>
                <p:cNvGrpSpPr>
                  <a:grpSpLocks/>
                </p:cNvGrpSpPr>
                <p:nvPr/>
              </p:nvGrpSpPr>
              <p:grpSpPr bwMode="auto">
                <a:xfrm>
                  <a:off x="2010" y="1688"/>
                  <a:ext cx="53" cy="26"/>
                  <a:chOff x="2010" y="1688"/>
                  <a:chExt cx="53" cy="26"/>
                </a:xfrm>
              </p:grpSpPr>
              <p:sp>
                <p:nvSpPr>
                  <p:cNvPr id="115822" name="Oval 193"/>
                  <p:cNvSpPr>
                    <a:spLocks noChangeArrowheads="1"/>
                  </p:cNvSpPr>
                  <p:nvPr/>
                </p:nvSpPr>
                <p:spPr bwMode="auto">
                  <a:xfrm>
                    <a:off x="2010" y="1688"/>
                    <a:ext cx="53" cy="26"/>
                  </a:xfrm>
                  <a:prstGeom prst="ellipse">
                    <a:avLst/>
                  </a:prstGeom>
                  <a:solidFill>
                    <a:srgbClr val="4040FF"/>
                  </a:solidFill>
                  <a:ln w="3175">
                    <a:solidFill>
                      <a:srgbClr val="000020"/>
                    </a:solidFill>
                    <a:round/>
                    <a:headEnd/>
                    <a:tailEnd/>
                  </a:ln>
                </p:spPr>
                <p:txBody>
                  <a:bodyPr/>
                  <a:lstStyle/>
                  <a:p>
                    <a:endParaRPr lang="en-US"/>
                  </a:p>
                </p:txBody>
              </p:sp>
              <p:sp>
                <p:nvSpPr>
                  <p:cNvPr id="115823" name="Oval 194"/>
                  <p:cNvSpPr>
                    <a:spLocks noChangeArrowheads="1"/>
                  </p:cNvSpPr>
                  <p:nvPr/>
                </p:nvSpPr>
                <p:spPr bwMode="auto">
                  <a:xfrm>
                    <a:off x="2016" y="1691"/>
                    <a:ext cx="41" cy="20"/>
                  </a:xfrm>
                  <a:prstGeom prst="ellipse">
                    <a:avLst/>
                  </a:prstGeom>
                  <a:solidFill>
                    <a:srgbClr val="000080"/>
                  </a:solidFill>
                  <a:ln w="3175">
                    <a:solidFill>
                      <a:srgbClr val="000020"/>
                    </a:solidFill>
                    <a:round/>
                    <a:headEnd/>
                    <a:tailEnd/>
                  </a:ln>
                </p:spPr>
                <p:txBody>
                  <a:bodyPr/>
                  <a:lstStyle/>
                  <a:p>
                    <a:endParaRPr lang="en-US"/>
                  </a:p>
                </p:txBody>
              </p:sp>
              <p:sp>
                <p:nvSpPr>
                  <p:cNvPr id="115824" name="Oval 195"/>
                  <p:cNvSpPr>
                    <a:spLocks noChangeArrowheads="1"/>
                  </p:cNvSpPr>
                  <p:nvPr/>
                </p:nvSpPr>
                <p:spPr bwMode="auto">
                  <a:xfrm>
                    <a:off x="2018" y="1693"/>
                    <a:ext cx="35" cy="15"/>
                  </a:xfrm>
                  <a:prstGeom prst="ellipse">
                    <a:avLst/>
                  </a:prstGeom>
                  <a:solidFill>
                    <a:srgbClr val="400040"/>
                  </a:solidFill>
                  <a:ln w="3175">
                    <a:solidFill>
                      <a:srgbClr val="000020"/>
                    </a:solidFill>
                    <a:round/>
                    <a:headEnd/>
                    <a:tailEnd/>
                  </a:ln>
                </p:spPr>
                <p:txBody>
                  <a:bodyPr/>
                  <a:lstStyle/>
                  <a:p>
                    <a:endParaRPr lang="en-US"/>
                  </a:p>
                </p:txBody>
              </p:sp>
            </p:grpSp>
          </p:grpSp>
        </p:grpSp>
        <p:grpSp>
          <p:nvGrpSpPr>
            <p:cNvPr id="115902" name="Group 196"/>
            <p:cNvGrpSpPr>
              <a:grpSpLocks/>
            </p:cNvGrpSpPr>
            <p:nvPr/>
          </p:nvGrpSpPr>
          <p:grpSpPr bwMode="auto">
            <a:xfrm>
              <a:off x="3024" y="2160"/>
              <a:ext cx="48" cy="429"/>
              <a:chOff x="2009" y="1688"/>
              <a:chExt cx="82" cy="250"/>
            </a:xfrm>
          </p:grpSpPr>
          <p:grpSp>
            <p:nvGrpSpPr>
              <p:cNvPr id="115907" name="Group 197"/>
              <p:cNvGrpSpPr>
                <a:grpSpLocks/>
              </p:cNvGrpSpPr>
              <p:nvPr/>
            </p:nvGrpSpPr>
            <p:grpSpPr bwMode="auto">
              <a:xfrm>
                <a:off x="2009" y="1698"/>
                <a:ext cx="82" cy="240"/>
                <a:chOff x="2009" y="1698"/>
                <a:chExt cx="82" cy="240"/>
              </a:xfrm>
            </p:grpSpPr>
            <p:sp>
              <p:nvSpPr>
                <p:cNvPr id="115810" name="Freeform 198"/>
                <p:cNvSpPr>
                  <a:spLocks/>
                </p:cNvSpPr>
                <p:nvPr/>
              </p:nvSpPr>
              <p:spPr bwMode="auto">
                <a:xfrm>
                  <a:off x="2009" y="1698"/>
                  <a:ext cx="82" cy="240"/>
                </a:xfrm>
                <a:custGeom>
                  <a:avLst/>
                  <a:gdLst>
                    <a:gd name="T0" fmla="*/ 0 w 410"/>
                    <a:gd name="T1" fmla="*/ 1 h 1199"/>
                    <a:gd name="T2" fmla="*/ 0 w 410"/>
                    <a:gd name="T3" fmla="*/ 3 h 1199"/>
                    <a:gd name="T4" fmla="*/ 1 w 410"/>
                    <a:gd name="T5" fmla="*/ 6 h 1199"/>
                    <a:gd name="T6" fmla="*/ 2 w 410"/>
                    <a:gd name="T7" fmla="*/ 10 h 1199"/>
                    <a:gd name="T8" fmla="*/ 2 w 410"/>
                    <a:gd name="T9" fmla="*/ 13 h 1199"/>
                    <a:gd name="T10" fmla="*/ 3 w 410"/>
                    <a:gd name="T11" fmla="*/ 16 h 1199"/>
                    <a:gd name="T12" fmla="*/ 4 w 410"/>
                    <a:gd name="T13" fmla="*/ 20 h 1199"/>
                    <a:gd name="T14" fmla="*/ 4 w 410"/>
                    <a:gd name="T15" fmla="*/ 22 h 1199"/>
                    <a:gd name="T16" fmla="*/ 4 w 410"/>
                    <a:gd name="T17" fmla="*/ 25 h 1199"/>
                    <a:gd name="T18" fmla="*/ 5 w 410"/>
                    <a:gd name="T19" fmla="*/ 29 h 1199"/>
                    <a:gd name="T20" fmla="*/ 5 w 410"/>
                    <a:gd name="T21" fmla="*/ 32 h 1199"/>
                    <a:gd name="T22" fmla="*/ 5 w 410"/>
                    <a:gd name="T23" fmla="*/ 36 h 1199"/>
                    <a:gd name="T24" fmla="*/ 5 w 410"/>
                    <a:gd name="T25" fmla="*/ 39 h 1199"/>
                    <a:gd name="T26" fmla="*/ 5 w 410"/>
                    <a:gd name="T27" fmla="*/ 42 h 1199"/>
                    <a:gd name="T28" fmla="*/ 5 w 410"/>
                    <a:gd name="T29" fmla="*/ 44 h 1199"/>
                    <a:gd name="T30" fmla="*/ 6 w 410"/>
                    <a:gd name="T31" fmla="*/ 46 h 1199"/>
                    <a:gd name="T32" fmla="*/ 6 w 410"/>
                    <a:gd name="T33" fmla="*/ 47 h 1199"/>
                    <a:gd name="T34" fmla="*/ 8 w 410"/>
                    <a:gd name="T35" fmla="*/ 47 h 1199"/>
                    <a:gd name="T36" fmla="*/ 10 w 410"/>
                    <a:gd name="T37" fmla="*/ 48 h 1199"/>
                    <a:gd name="T38" fmla="*/ 12 w 410"/>
                    <a:gd name="T39" fmla="*/ 48 h 1199"/>
                    <a:gd name="T40" fmla="*/ 13 w 410"/>
                    <a:gd name="T41" fmla="*/ 48 h 1199"/>
                    <a:gd name="T42" fmla="*/ 15 w 410"/>
                    <a:gd name="T43" fmla="*/ 48 h 1199"/>
                    <a:gd name="T44" fmla="*/ 16 w 410"/>
                    <a:gd name="T45" fmla="*/ 47 h 1199"/>
                    <a:gd name="T46" fmla="*/ 16 w 410"/>
                    <a:gd name="T47" fmla="*/ 46 h 1199"/>
                    <a:gd name="T48" fmla="*/ 16 w 410"/>
                    <a:gd name="T49" fmla="*/ 44 h 1199"/>
                    <a:gd name="T50" fmla="*/ 16 w 410"/>
                    <a:gd name="T51" fmla="*/ 41 h 1199"/>
                    <a:gd name="T52" fmla="*/ 16 w 410"/>
                    <a:gd name="T53" fmla="*/ 39 h 1199"/>
                    <a:gd name="T54" fmla="*/ 16 w 410"/>
                    <a:gd name="T55" fmla="*/ 36 h 1199"/>
                    <a:gd name="T56" fmla="*/ 16 w 410"/>
                    <a:gd name="T57" fmla="*/ 34 h 1199"/>
                    <a:gd name="T58" fmla="*/ 16 w 410"/>
                    <a:gd name="T59" fmla="*/ 31 h 1199"/>
                    <a:gd name="T60" fmla="*/ 16 w 410"/>
                    <a:gd name="T61" fmla="*/ 29 h 1199"/>
                    <a:gd name="T62" fmla="*/ 15 w 410"/>
                    <a:gd name="T63" fmla="*/ 26 h 1199"/>
                    <a:gd name="T64" fmla="*/ 15 w 410"/>
                    <a:gd name="T65" fmla="*/ 22 h 1199"/>
                    <a:gd name="T66" fmla="*/ 15 w 410"/>
                    <a:gd name="T67" fmla="*/ 19 h 1199"/>
                    <a:gd name="T68" fmla="*/ 14 w 410"/>
                    <a:gd name="T69" fmla="*/ 17 h 1199"/>
                    <a:gd name="T70" fmla="*/ 14 w 410"/>
                    <a:gd name="T71" fmla="*/ 14 h 1199"/>
                    <a:gd name="T72" fmla="*/ 13 w 410"/>
                    <a:gd name="T73" fmla="*/ 11 h 1199"/>
                    <a:gd name="T74" fmla="*/ 13 w 410"/>
                    <a:gd name="T75" fmla="*/ 8 h 1199"/>
                    <a:gd name="T76" fmla="*/ 12 w 410"/>
                    <a:gd name="T77" fmla="*/ 3 h 1199"/>
                    <a:gd name="T78" fmla="*/ 11 w 410"/>
                    <a:gd name="T79" fmla="*/ 0 h 119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10"/>
                    <a:gd name="T121" fmla="*/ 0 h 1199"/>
                    <a:gd name="T122" fmla="*/ 410 w 410"/>
                    <a:gd name="T123" fmla="*/ 1199 h 119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10" h="1199">
                      <a:moveTo>
                        <a:pt x="270" y="0"/>
                      </a:moveTo>
                      <a:lnTo>
                        <a:pt x="0" y="18"/>
                      </a:lnTo>
                      <a:lnTo>
                        <a:pt x="3" y="47"/>
                      </a:lnTo>
                      <a:lnTo>
                        <a:pt x="9" y="79"/>
                      </a:lnTo>
                      <a:lnTo>
                        <a:pt x="16" y="113"/>
                      </a:lnTo>
                      <a:lnTo>
                        <a:pt x="22" y="152"/>
                      </a:lnTo>
                      <a:lnTo>
                        <a:pt x="31" y="198"/>
                      </a:lnTo>
                      <a:lnTo>
                        <a:pt x="41" y="242"/>
                      </a:lnTo>
                      <a:lnTo>
                        <a:pt x="49" y="279"/>
                      </a:lnTo>
                      <a:lnTo>
                        <a:pt x="58" y="315"/>
                      </a:lnTo>
                      <a:lnTo>
                        <a:pt x="66" y="354"/>
                      </a:lnTo>
                      <a:lnTo>
                        <a:pt x="75" y="397"/>
                      </a:lnTo>
                      <a:lnTo>
                        <a:pt x="83" y="442"/>
                      </a:lnTo>
                      <a:lnTo>
                        <a:pt x="92" y="490"/>
                      </a:lnTo>
                      <a:lnTo>
                        <a:pt x="97" y="517"/>
                      </a:lnTo>
                      <a:lnTo>
                        <a:pt x="101" y="552"/>
                      </a:lnTo>
                      <a:lnTo>
                        <a:pt x="106" y="593"/>
                      </a:lnTo>
                      <a:lnTo>
                        <a:pt x="110" y="631"/>
                      </a:lnTo>
                      <a:lnTo>
                        <a:pt x="117" y="679"/>
                      </a:lnTo>
                      <a:lnTo>
                        <a:pt x="123" y="729"/>
                      </a:lnTo>
                      <a:lnTo>
                        <a:pt x="127" y="769"/>
                      </a:lnTo>
                      <a:lnTo>
                        <a:pt x="128" y="809"/>
                      </a:lnTo>
                      <a:lnTo>
                        <a:pt x="130" y="843"/>
                      </a:lnTo>
                      <a:lnTo>
                        <a:pt x="133" y="887"/>
                      </a:lnTo>
                      <a:lnTo>
                        <a:pt x="135" y="932"/>
                      </a:lnTo>
                      <a:lnTo>
                        <a:pt x="133" y="974"/>
                      </a:lnTo>
                      <a:lnTo>
                        <a:pt x="134" y="1024"/>
                      </a:lnTo>
                      <a:lnTo>
                        <a:pt x="136" y="1054"/>
                      </a:lnTo>
                      <a:lnTo>
                        <a:pt x="134" y="1079"/>
                      </a:lnTo>
                      <a:lnTo>
                        <a:pt x="132" y="1110"/>
                      </a:lnTo>
                      <a:lnTo>
                        <a:pt x="133" y="1131"/>
                      </a:lnTo>
                      <a:lnTo>
                        <a:pt x="138" y="1145"/>
                      </a:lnTo>
                      <a:lnTo>
                        <a:pt x="146" y="1159"/>
                      </a:lnTo>
                      <a:lnTo>
                        <a:pt x="158" y="1170"/>
                      </a:lnTo>
                      <a:lnTo>
                        <a:pt x="175" y="1178"/>
                      </a:lnTo>
                      <a:lnTo>
                        <a:pt x="191" y="1183"/>
                      </a:lnTo>
                      <a:lnTo>
                        <a:pt x="212" y="1190"/>
                      </a:lnTo>
                      <a:lnTo>
                        <a:pt x="240" y="1195"/>
                      </a:lnTo>
                      <a:lnTo>
                        <a:pt x="266" y="1196"/>
                      </a:lnTo>
                      <a:lnTo>
                        <a:pt x="292" y="1198"/>
                      </a:lnTo>
                      <a:lnTo>
                        <a:pt x="315" y="1199"/>
                      </a:lnTo>
                      <a:lnTo>
                        <a:pt x="336" y="1197"/>
                      </a:lnTo>
                      <a:lnTo>
                        <a:pt x="354" y="1194"/>
                      </a:lnTo>
                      <a:lnTo>
                        <a:pt x="373" y="1187"/>
                      </a:lnTo>
                      <a:lnTo>
                        <a:pt x="385" y="1180"/>
                      </a:lnTo>
                      <a:lnTo>
                        <a:pt x="396" y="1173"/>
                      </a:lnTo>
                      <a:lnTo>
                        <a:pt x="404" y="1164"/>
                      </a:lnTo>
                      <a:lnTo>
                        <a:pt x="406" y="1154"/>
                      </a:lnTo>
                      <a:lnTo>
                        <a:pt x="404" y="1123"/>
                      </a:lnTo>
                      <a:lnTo>
                        <a:pt x="402" y="1093"/>
                      </a:lnTo>
                      <a:lnTo>
                        <a:pt x="404" y="1053"/>
                      </a:lnTo>
                      <a:lnTo>
                        <a:pt x="407" y="1022"/>
                      </a:lnTo>
                      <a:lnTo>
                        <a:pt x="410" y="995"/>
                      </a:lnTo>
                      <a:lnTo>
                        <a:pt x="408" y="968"/>
                      </a:lnTo>
                      <a:lnTo>
                        <a:pt x="406" y="932"/>
                      </a:lnTo>
                      <a:lnTo>
                        <a:pt x="405" y="906"/>
                      </a:lnTo>
                      <a:lnTo>
                        <a:pt x="403" y="878"/>
                      </a:lnTo>
                      <a:lnTo>
                        <a:pt x="398" y="851"/>
                      </a:lnTo>
                      <a:lnTo>
                        <a:pt x="393" y="821"/>
                      </a:lnTo>
                      <a:lnTo>
                        <a:pt x="392" y="785"/>
                      </a:lnTo>
                      <a:lnTo>
                        <a:pt x="390" y="756"/>
                      </a:lnTo>
                      <a:lnTo>
                        <a:pt x="389" y="719"/>
                      </a:lnTo>
                      <a:lnTo>
                        <a:pt x="387" y="681"/>
                      </a:lnTo>
                      <a:lnTo>
                        <a:pt x="384" y="642"/>
                      </a:lnTo>
                      <a:lnTo>
                        <a:pt x="379" y="598"/>
                      </a:lnTo>
                      <a:lnTo>
                        <a:pt x="375" y="556"/>
                      </a:lnTo>
                      <a:lnTo>
                        <a:pt x="371" y="517"/>
                      </a:lnTo>
                      <a:lnTo>
                        <a:pt x="367" y="487"/>
                      </a:lnTo>
                      <a:lnTo>
                        <a:pt x="362" y="454"/>
                      </a:lnTo>
                      <a:lnTo>
                        <a:pt x="358" y="422"/>
                      </a:lnTo>
                      <a:lnTo>
                        <a:pt x="353" y="387"/>
                      </a:lnTo>
                      <a:lnTo>
                        <a:pt x="347" y="351"/>
                      </a:lnTo>
                      <a:lnTo>
                        <a:pt x="341" y="311"/>
                      </a:lnTo>
                      <a:lnTo>
                        <a:pt x="335" y="276"/>
                      </a:lnTo>
                      <a:lnTo>
                        <a:pt x="325" y="232"/>
                      </a:lnTo>
                      <a:lnTo>
                        <a:pt x="316" y="190"/>
                      </a:lnTo>
                      <a:lnTo>
                        <a:pt x="307" y="137"/>
                      </a:lnTo>
                      <a:lnTo>
                        <a:pt x="294" y="81"/>
                      </a:lnTo>
                      <a:lnTo>
                        <a:pt x="283" y="37"/>
                      </a:lnTo>
                      <a:lnTo>
                        <a:pt x="270" y="0"/>
                      </a:lnTo>
                      <a:close/>
                    </a:path>
                  </a:pathLst>
                </a:custGeom>
                <a:solidFill>
                  <a:srgbClr val="FF3300"/>
                </a:solidFill>
                <a:ln w="9525">
                  <a:noFill/>
                  <a:round/>
                  <a:headEnd/>
                  <a:tailEnd/>
                </a:ln>
              </p:spPr>
              <p:txBody>
                <a:bodyPr/>
                <a:lstStyle/>
                <a:p>
                  <a:endParaRPr lang="cs-CZ"/>
                </a:p>
              </p:txBody>
            </p:sp>
            <p:grpSp>
              <p:nvGrpSpPr>
                <p:cNvPr id="115908" name="Group 199"/>
                <p:cNvGrpSpPr>
                  <a:grpSpLocks/>
                </p:cNvGrpSpPr>
                <p:nvPr/>
              </p:nvGrpSpPr>
              <p:grpSpPr bwMode="auto">
                <a:xfrm>
                  <a:off x="2009" y="1698"/>
                  <a:ext cx="82" cy="239"/>
                  <a:chOff x="2009" y="1698"/>
                  <a:chExt cx="82" cy="239"/>
                </a:xfrm>
              </p:grpSpPr>
              <p:grpSp>
                <p:nvGrpSpPr>
                  <p:cNvPr id="115913" name="Group 200"/>
                  <p:cNvGrpSpPr>
                    <a:grpSpLocks/>
                  </p:cNvGrpSpPr>
                  <p:nvPr/>
                </p:nvGrpSpPr>
                <p:grpSpPr bwMode="auto">
                  <a:xfrm>
                    <a:off x="2009" y="1698"/>
                    <a:ext cx="82" cy="239"/>
                    <a:chOff x="2009" y="1698"/>
                    <a:chExt cx="82" cy="239"/>
                  </a:xfrm>
                </p:grpSpPr>
                <p:grpSp>
                  <p:nvGrpSpPr>
                    <p:cNvPr id="115916" name="Group 201"/>
                    <p:cNvGrpSpPr>
                      <a:grpSpLocks/>
                    </p:cNvGrpSpPr>
                    <p:nvPr/>
                  </p:nvGrpSpPr>
                  <p:grpSpPr bwMode="auto">
                    <a:xfrm>
                      <a:off x="2009" y="1698"/>
                      <a:ext cx="82" cy="239"/>
                      <a:chOff x="2009" y="1698"/>
                      <a:chExt cx="82" cy="239"/>
                    </a:xfrm>
                  </p:grpSpPr>
                  <p:sp>
                    <p:nvSpPr>
                      <p:cNvPr id="115816" name="Freeform 202"/>
                      <p:cNvSpPr>
                        <a:spLocks/>
                      </p:cNvSpPr>
                      <p:nvPr/>
                    </p:nvSpPr>
                    <p:spPr bwMode="auto">
                      <a:xfrm>
                        <a:off x="2009" y="1702"/>
                        <a:ext cx="36" cy="230"/>
                      </a:xfrm>
                      <a:custGeom>
                        <a:avLst/>
                        <a:gdLst>
                          <a:gd name="T0" fmla="*/ 2 w 181"/>
                          <a:gd name="T1" fmla="*/ 3 h 1152"/>
                          <a:gd name="T2" fmla="*/ 2 w 181"/>
                          <a:gd name="T3" fmla="*/ 1 h 1152"/>
                          <a:gd name="T4" fmla="*/ 0 w 181"/>
                          <a:gd name="T5" fmla="*/ 0 h 1152"/>
                          <a:gd name="T6" fmla="*/ 0 w 181"/>
                          <a:gd name="T7" fmla="*/ 1 h 1152"/>
                          <a:gd name="T8" fmla="*/ 0 w 181"/>
                          <a:gd name="T9" fmla="*/ 2 h 1152"/>
                          <a:gd name="T10" fmla="*/ 1 w 181"/>
                          <a:gd name="T11" fmla="*/ 4 h 1152"/>
                          <a:gd name="T12" fmla="*/ 1 w 181"/>
                          <a:gd name="T13" fmla="*/ 5 h 1152"/>
                          <a:gd name="T14" fmla="*/ 1 w 181"/>
                          <a:gd name="T15" fmla="*/ 7 h 1152"/>
                          <a:gd name="T16" fmla="*/ 2 w 181"/>
                          <a:gd name="T17" fmla="*/ 9 h 1152"/>
                          <a:gd name="T18" fmla="*/ 2 w 181"/>
                          <a:gd name="T19" fmla="*/ 10 h 1152"/>
                          <a:gd name="T20" fmla="*/ 2 w 181"/>
                          <a:gd name="T21" fmla="*/ 12 h 1152"/>
                          <a:gd name="T22" fmla="*/ 3 w 181"/>
                          <a:gd name="T23" fmla="*/ 13 h 1152"/>
                          <a:gd name="T24" fmla="*/ 3 w 181"/>
                          <a:gd name="T25" fmla="*/ 15 h 1152"/>
                          <a:gd name="T26" fmla="*/ 3 w 181"/>
                          <a:gd name="T27" fmla="*/ 17 h 1152"/>
                          <a:gd name="T28" fmla="*/ 4 w 181"/>
                          <a:gd name="T29" fmla="*/ 19 h 1152"/>
                          <a:gd name="T30" fmla="*/ 4 w 181"/>
                          <a:gd name="T31" fmla="*/ 20 h 1152"/>
                          <a:gd name="T32" fmla="*/ 4 w 181"/>
                          <a:gd name="T33" fmla="*/ 21 h 1152"/>
                          <a:gd name="T34" fmla="*/ 4 w 181"/>
                          <a:gd name="T35" fmla="*/ 23 h 1152"/>
                          <a:gd name="T36" fmla="*/ 4 w 181"/>
                          <a:gd name="T37" fmla="*/ 24 h 1152"/>
                          <a:gd name="T38" fmla="*/ 5 w 181"/>
                          <a:gd name="T39" fmla="*/ 26 h 1152"/>
                          <a:gd name="T40" fmla="*/ 5 w 181"/>
                          <a:gd name="T41" fmla="*/ 28 h 1152"/>
                          <a:gd name="T42" fmla="*/ 5 w 181"/>
                          <a:gd name="T43" fmla="*/ 30 h 1152"/>
                          <a:gd name="T44" fmla="*/ 5 w 181"/>
                          <a:gd name="T45" fmla="*/ 32 h 1152"/>
                          <a:gd name="T46" fmla="*/ 5 w 181"/>
                          <a:gd name="T47" fmla="*/ 33 h 1152"/>
                          <a:gd name="T48" fmla="*/ 5 w 181"/>
                          <a:gd name="T49" fmla="*/ 35 h 1152"/>
                          <a:gd name="T50" fmla="*/ 5 w 181"/>
                          <a:gd name="T51" fmla="*/ 36 h 1152"/>
                          <a:gd name="T52" fmla="*/ 5 w 181"/>
                          <a:gd name="T53" fmla="*/ 38 h 1152"/>
                          <a:gd name="T54" fmla="*/ 5 w 181"/>
                          <a:gd name="T55" fmla="*/ 40 h 1152"/>
                          <a:gd name="T56" fmla="*/ 5 w 181"/>
                          <a:gd name="T57" fmla="*/ 41 h 1152"/>
                          <a:gd name="T58" fmla="*/ 5 w 181"/>
                          <a:gd name="T59" fmla="*/ 42 h 1152"/>
                          <a:gd name="T60" fmla="*/ 5 w 181"/>
                          <a:gd name="T61" fmla="*/ 44 h 1152"/>
                          <a:gd name="T62" fmla="*/ 5 w 181"/>
                          <a:gd name="T63" fmla="*/ 44 h 1152"/>
                          <a:gd name="T64" fmla="*/ 5 w 181"/>
                          <a:gd name="T65" fmla="*/ 45 h 1152"/>
                          <a:gd name="T66" fmla="*/ 6 w 181"/>
                          <a:gd name="T67" fmla="*/ 46 h 1152"/>
                          <a:gd name="T68" fmla="*/ 6 w 181"/>
                          <a:gd name="T69" fmla="*/ 46 h 1152"/>
                          <a:gd name="T70" fmla="*/ 6 w 181"/>
                          <a:gd name="T71" fmla="*/ 45 h 1152"/>
                          <a:gd name="T72" fmla="*/ 7 w 181"/>
                          <a:gd name="T73" fmla="*/ 43 h 1152"/>
                          <a:gd name="T74" fmla="*/ 7 w 181"/>
                          <a:gd name="T75" fmla="*/ 42 h 1152"/>
                          <a:gd name="T76" fmla="*/ 7 w 181"/>
                          <a:gd name="T77" fmla="*/ 40 h 1152"/>
                          <a:gd name="T78" fmla="*/ 7 w 181"/>
                          <a:gd name="T79" fmla="*/ 38 h 1152"/>
                          <a:gd name="T80" fmla="*/ 7 w 181"/>
                          <a:gd name="T81" fmla="*/ 36 h 1152"/>
                          <a:gd name="T82" fmla="*/ 7 w 181"/>
                          <a:gd name="T83" fmla="*/ 34 h 1152"/>
                          <a:gd name="T84" fmla="*/ 7 w 181"/>
                          <a:gd name="T85" fmla="*/ 32 h 1152"/>
                          <a:gd name="T86" fmla="*/ 7 w 181"/>
                          <a:gd name="T87" fmla="*/ 29 h 1152"/>
                          <a:gd name="T88" fmla="*/ 6 w 181"/>
                          <a:gd name="T89" fmla="*/ 27 h 1152"/>
                          <a:gd name="T90" fmla="*/ 6 w 181"/>
                          <a:gd name="T91" fmla="*/ 25 h 1152"/>
                          <a:gd name="T92" fmla="*/ 6 w 181"/>
                          <a:gd name="T93" fmla="*/ 24 h 1152"/>
                          <a:gd name="T94" fmla="*/ 6 w 181"/>
                          <a:gd name="T95" fmla="*/ 22 h 1152"/>
                          <a:gd name="T96" fmla="*/ 6 w 181"/>
                          <a:gd name="T97" fmla="*/ 20 h 1152"/>
                          <a:gd name="T98" fmla="*/ 6 w 181"/>
                          <a:gd name="T99" fmla="*/ 19 h 1152"/>
                          <a:gd name="T100" fmla="*/ 6 w 181"/>
                          <a:gd name="T101" fmla="*/ 17 h 1152"/>
                          <a:gd name="T102" fmla="*/ 5 w 181"/>
                          <a:gd name="T103" fmla="*/ 15 h 1152"/>
                          <a:gd name="T104" fmla="*/ 5 w 181"/>
                          <a:gd name="T105" fmla="*/ 14 h 1152"/>
                          <a:gd name="T106" fmla="*/ 4 w 181"/>
                          <a:gd name="T107" fmla="*/ 12 h 1152"/>
                          <a:gd name="T108" fmla="*/ 4 w 181"/>
                          <a:gd name="T109" fmla="*/ 11 h 1152"/>
                          <a:gd name="T110" fmla="*/ 4 w 181"/>
                          <a:gd name="T111" fmla="*/ 9 h 1152"/>
                          <a:gd name="T112" fmla="*/ 4 w 181"/>
                          <a:gd name="T113" fmla="*/ 8 h 1152"/>
                          <a:gd name="T114" fmla="*/ 3 w 181"/>
                          <a:gd name="T115" fmla="*/ 6 h 1152"/>
                          <a:gd name="T116" fmla="*/ 3 w 181"/>
                          <a:gd name="T117" fmla="*/ 5 h 1152"/>
                          <a:gd name="T118" fmla="*/ 2 w 181"/>
                          <a:gd name="T119" fmla="*/ 3 h 115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1"/>
                          <a:gd name="T181" fmla="*/ 0 h 1152"/>
                          <a:gd name="T182" fmla="*/ 181 w 181"/>
                          <a:gd name="T183" fmla="*/ 1152 h 115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1" h="1152">
                            <a:moveTo>
                              <a:pt x="55" y="70"/>
                            </a:moveTo>
                            <a:lnTo>
                              <a:pt x="41" y="28"/>
                            </a:lnTo>
                            <a:lnTo>
                              <a:pt x="0" y="0"/>
                            </a:lnTo>
                            <a:lnTo>
                              <a:pt x="3" y="29"/>
                            </a:lnTo>
                            <a:lnTo>
                              <a:pt x="9" y="61"/>
                            </a:lnTo>
                            <a:lnTo>
                              <a:pt x="16" y="95"/>
                            </a:lnTo>
                            <a:lnTo>
                              <a:pt x="22" y="134"/>
                            </a:lnTo>
                            <a:lnTo>
                              <a:pt x="31" y="180"/>
                            </a:lnTo>
                            <a:lnTo>
                              <a:pt x="41" y="224"/>
                            </a:lnTo>
                            <a:lnTo>
                              <a:pt x="48" y="261"/>
                            </a:lnTo>
                            <a:lnTo>
                              <a:pt x="56" y="297"/>
                            </a:lnTo>
                            <a:lnTo>
                              <a:pt x="65" y="336"/>
                            </a:lnTo>
                            <a:lnTo>
                              <a:pt x="74" y="379"/>
                            </a:lnTo>
                            <a:lnTo>
                              <a:pt x="82" y="424"/>
                            </a:lnTo>
                            <a:lnTo>
                              <a:pt x="91" y="472"/>
                            </a:lnTo>
                            <a:lnTo>
                              <a:pt x="96" y="499"/>
                            </a:lnTo>
                            <a:lnTo>
                              <a:pt x="100" y="534"/>
                            </a:lnTo>
                            <a:lnTo>
                              <a:pt x="106" y="575"/>
                            </a:lnTo>
                            <a:lnTo>
                              <a:pt x="110" y="613"/>
                            </a:lnTo>
                            <a:lnTo>
                              <a:pt x="117" y="661"/>
                            </a:lnTo>
                            <a:lnTo>
                              <a:pt x="123" y="711"/>
                            </a:lnTo>
                            <a:lnTo>
                              <a:pt x="127" y="751"/>
                            </a:lnTo>
                            <a:lnTo>
                              <a:pt x="128" y="791"/>
                            </a:lnTo>
                            <a:lnTo>
                              <a:pt x="130" y="825"/>
                            </a:lnTo>
                            <a:lnTo>
                              <a:pt x="133" y="868"/>
                            </a:lnTo>
                            <a:lnTo>
                              <a:pt x="135" y="914"/>
                            </a:lnTo>
                            <a:lnTo>
                              <a:pt x="133" y="956"/>
                            </a:lnTo>
                            <a:lnTo>
                              <a:pt x="134" y="1006"/>
                            </a:lnTo>
                            <a:lnTo>
                              <a:pt x="136" y="1036"/>
                            </a:lnTo>
                            <a:lnTo>
                              <a:pt x="134" y="1061"/>
                            </a:lnTo>
                            <a:lnTo>
                              <a:pt x="132" y="1091"/>
                            </a:lnTo>
                            <a:lnTo>
                              <a:pt x="133" y="1113"/>
                            </a:lnTo>
                            <a:lnTo>
                              <a:pt x="137" y="1127"/>
                            </a:lnTo>
                            <a:lnTo>
                              <a:pt x="145" y="1141"/>
                            </a:lnTo>
                            <a:lnTo>
                              <a:pt x="157" y="1152"/>
                            </a:lnTo>
                            <a:lnTo>
                              <a:pt x="163" y="1122"/>
                            </a:lnTo>
                            <a:lnTo>
                              <a:pt x="166" y="1088"/>
                            </a:lnTo>
                            <a:lnTo>
                              <a:pt x="169" y="1051"/>
                            </a:lnTo>
                            <a:lnTo>
                              <a:pt x="173" y="1008"/>
                            </a:lnTo>
                            <a:lnTo>
                              <a:pt x="178" y="956"/>
                            </a:lnTo>
                            <a:lnTo>
                              <a:pt x="181" y="896"/>
                            </a:lnTo>
                            <a:lnTo>
                              <a:pt x="176" y="843"/>
                            </a:lnTo>
                            <a:lnTo>
                              <a:pt x="175" y="789"/>
                            </a:lnTo>
                            <a:lnTo>
                              <a:pt x="169" y="731"/>
                            </a:lnTo>
                            <a:lnTo>
                              <a:pt x="163" y="681"/>
                            </a:lnTo>
                            <a:lnTo>
                              <a:pt x="158" y="633"/>
                            </a:lnTo>
                            <a:lnTo>
                              <a:pt x="154" y="590"/>
                            </a:lnTo>
                            <a:lnTo>
                              <a:pt x="151" y="548"/>
                            </a:lnTo>
                            <a:lnTo>
                              <a:pt x="148" y="511"/>
                            </a:lnTo>
                            <a:lnTo>
                              <a:pt x="145" y="472"/>
                            </a:lnTo>
                            <a:lnTo>
                              <a:pt x="139" y="429"/>
                            </a:lnTo>
                            <a:lnTo>
                              <a:pt x="134" y="382"/>
                            </a:lnTo>
                            <a:lnTo>
                              <a:pt x="122" y="342"/>
                            </a:lnTo>
                            <a:lnTo>
                              <a:pt x="111" y="300"/>
                            </a:lnTo>
                            <a:lnTo>
                              <a:pt x="100" y="266"/>
                            </a:lnTo>
                            <a:lnTo>
                              <a:pt x="94" y="232"/>
                            </a:lnTo>
                            <a:lnTo>
                              <a:pt x="88" y="194"/>
                            </a:lnTo>
                            <a:lnTo>
                              <a:pt x="83" y="156"/>
                            </a:lnTo>
                            <a:lnTo>
                              <a:pt x="70" y="113"/>
                            </a:lnTo>
                            <a:lnTo>
                              <a:pt x="55" y="70"/>
                            </a:lnTo>
                            <a:close/>
                          </a:path>
                        </a:pathLst>
                      </a:custGeom>
                      <a:solidFill>
                        <a:srgbClr val="FF3300"/>
                      </a:solidFill>
                      <a:ln w="9525">
                        <a:noFill/>
                        <a:round/>
                        <a:headEnd/>
                        <a:tailEnd/>
                      </a:ln>
                    </p:spPr>
                    <p:txBody>
                      <a:bodyPr/>
                      <a:lstStyle/>
                      <a:p>
                        <a:endParaRPr lang="cs-CZ"/>
                      </a:p>
                    </p:txBody>
                  </p:sp>
                  <p:sp>
                    <p:nvSpPr>
                      <p:cNvPr id="115817" name="Freeform 203"/>
                      <p:cNvSpPr>
                        <a:spLocks/>
                      </p:cNvSpPr>
                      <p:nvPr/>
                    </p:nvSpPr>
                    <p:spPr bwMode="auto">
                      <a:xfrm>
                        <a:off x="2054" y="1698"/>
                        <a:ext cx="37" cy="239"/>
                      </a:xfrm>
                      <a:custGeom>
                        <a:avLst/>
                        <a:gdLst>
                          <a:gd name="T0" fmla="*/ 0 w 188"/>
                          <a:gd name="T1" fmla="*/ 2 h 1194"/>
                          <a:gd name="T2" fmla="*/ 1 w 188"/>
                          <a:gd name="T3" fmla="*/ 3 h 1194"/>
                          <a:gd name="T4" fmla="*/ 2 w 188"/>
                          <a:gd name="T5" fmla="*/ 6 h 1194"/>
                          <a:gd name="T6" fmla="*/ 2 w 188"/>
                          <a:gd name="T7" fmla="*/ 10 h 1194"/>
                          <a:gd name="T8" fmla="*/ 3 w 188"/>
                          <a:gd name="T9" fmla="*/ 13 h 1194"/>
                          <a:gd name="T10" fmla="*/ 4 w 188"/>
                          <a:gd name="T11" fmla="*/ 17 h 1194"/>
                          <a:gd name="T12" fmla="*/ 4 w 188"/>
                          <a:gd name="T13" fmla="*/ 21 h 1194"/>
                          <a:gd name="T14" fmla="*/ 4 w 188"/>
                          <a:gd name="T15" fmla="*/ 24 h 1194"/>
                          <a:gd name="T16" fmla="*/ 5 w 188"/>
                          <a:gd name="T17" fmla="*/ 28 h 1194"/>
                          <a:gd name="T18" fmla="*/ 5 w 188"/>
                          <a:gd name="T19" fmla="*/ 33 h 1194"/>
                          <a:gd name="T20" fmla="*/ 6 w 188"/>
                          <a:gd name="T21" fmla="*/ 37 h 1194"/>
                          <a:gd name="T22" fmla="*/ 6 w 188"/>
                          <a:gd name="T23" fmla="*/ 41 h 1194"/>
                          <a:gd name="T24" fmla="*/ 5 w 188"/>
                          <a:gd name="T25" fmla="*/ 45 h 1194"/>
                          <a:gd name="T26" fmla="*/ 5 w 188"/>
                          <a:gd name="T27" fmla="*/ 48 h 1194"/>
                          <a:gd name="T28" fmla="*/ 6 w 188"/>
                          <a:gd name="T29" fmla="*/ 47 h 1194"/>
                          <a:gd name="T30" fmla="*/ 7 w 188"/>
                          <a:gd name="T31" fmla="*/ 47 h 1194"/>
                          <a:gd name="T32" fmla="*/ 7 w 188"/>
                          <a:gd name="T33" fmla="*/ 45 h 1194"/>
                          <a:gd name="T34" fmla="*/ 7 w 188"/>
                          <a:gd name="T35" fmla="*/ 42 h 1194"/>
                          <a:gd name="T36" fmla="*/ 7 w 188"/>
                          <a:gd name="T37" fmla="*/ 40 h 1194"/>
                          <a:gd name="T38" fmla="*/ 7 w 188"/>
                          <a:gd name="T39" fmla="*/ 37 h 1194"/>
                          <a:gd name="T40" fmla="*/ 7 w 188"/>
                          <a:gd name="T41" fmla="*/ 35 h 1194"/>
                          <a:gd name="T42" fmla="*/ 7 w 188"/>
                          <a:gd name="T43" fmla="*/ 33 h 1194"/>
                          <a:gd name="T44" fmla="*/ 6 w 188"/>
                          <a:gd name="T45" fmla="*/ 30 h 1194"/>
                          <a:gd name="T46" fmla="*/ 6 w 188"/>
                          <a:gd name="T47" fmla="*/ 27 h 1194"/>
                          <a:gd name="T48" fmla="*/ 6 w 188"/>
                          <a:gd name="T49" fmla="*/ 24 h 1194"/>
                          <a:gd name="T50" fmla="*/ 6 w 188"/>
                          <a:gd name="T51" fmla="*/ 21 h 1194"/>
                          <a:gd name="T52" fmla="*/ 6 w 188"/>
                          <a:gd name="T53" fmla="*/ 18 h 1194"/>
                          <a:gd name="T54" fmla="*/ 5 w 188"/>
                          <a:gd name="T55" fmla="*/ 15 h 1194"/>
                          <a:gd name="T56" fmla="*/ 5 w 188"/>
                          <a:gd name="T57" fmla="*/ 12 h 1194"/>
                          <a:gd name="T58" fmla="*/ 4 w 188"/>
                          <a:gd name="T59" fmla="*/ 9 h 1194"/>
                          <a:gd name="T60" fmla="*/ 3 w 188"/>
                          <a:gd name="T61" fmla="*/ 5 h 1194"/>
                          <a:gd name="T62" fmla="*/ 2 w 188"/>
                          <a:gd name="T63" fmla="*/ 1 h 119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8"/>
                          <a:gd name="T97" fmla="*/ 0 h 1194"/>
                          <a:gd name="T98" fmla="*/ 188 w 188"/>
                          <a:gd name="T99" fmla="*/ 1194 h 119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8" h="1194">
                            <a:moveTo>
                              <a:pt x="48" y="0"/>
                            </a:moveTo>
                            <a:lnTo>
                              <a:pt x="0" y="38"/>
                            </a:lnTo>
                            <a:lnTo>
                              <a:pt x="17" y="57"/>
                            </a:lnTo>
                            <a:lnTo>
                              <a:pt x="29" y="78"/>
                            </a:lnTo>
                            <a:lnTo>
                              <a:pt x="35" y="106"/>
                            </a:lnTo>
                            <a:lnTo>
                              <a:pt x="41" y="148"/>
                            </a:lnTo>
                            <a:lnTo>
                              <a:pt x="49" y="188"/>
                            </a:lnTo>
                            <a:lnTo>
                              <a:pt x="61" y="240"/>
                            </a:lnTo>
                            <a:lnTo>
                              <a:pt x="70" y="290"/>
                            </a:lnTo>
                            <a:lnTo>
                              <a:pt x="79" y="334"/>
                            </a:lnTo>
                            <a:lnTo>
                              <a:pt x="85" y="383"/>
                            </a:lnTo>
                            <a:lnTo>
                              <a:pt x="92" y="427"/>
                            </a:lnTo>
                            <a:lnTo>
                              <a:pt x="101" y="476"/>
                            </a:lnTo>
                            <a:lnTo>
                              <a:pt x="111" y="516"/>
                            </a:lnTo>
                            <a:lnTo>
                              <a:pt x="117" y="564"/>
                            </a:lnTo>
                            <a:lnTo>
                              <a:pt x="113" y="610"/>
                            </a:lnTo>
                            <a:lnTo>
                              <a:pt x="117" y="651"/>
                            </a:lnTo>
                            <a:lnTo>
                              <a:pt x="120" y="703"/>
                            </a:lnTo>
                            <a:lnTo>
                              <a:pt x="122" y="762"/>
                            </a:lnTo>
                            <a:lnTo>
                              <a:pt x="126" y="825"/>
                            </a:lnTo>
                            <a:lnTo>
                              <a:pt x="134" y="886"/>
                            </a:lnTo>
                            <a:lnTo>
                              <a:pt x="140" y="928"/>
                            </a:lnTo>
                            <a:lnTo>
                              <a:pt x="140" y="968"/>
                            </a:lnTo>
                            <a:lnTo>
                              <a:pt x="142" y="1017"/>
                            </a:lnTo>
                            <a:lnTo>
                              <a:pt x="138" y="1073"/>
                            </a:lnTo>
                            <a:lnTo>
                              <a:pt x="137" y="1119"/>
                            </a:lnTo>
                            <a:lnTo>
                              <a:pt x="132" y="1160"/>
                            </a:lnTo>
                            <a:lnTo>
                              <a:pt x="133" y="1194"/>
                            </a:lnTo>
                            <a:lnTo>
                              <a:pt x="151" y="1187"/>
                            </a:lnTo>
                            <a:lnTo>
                              <a:pt x="163" y="1180"/>
                            </a:lnTo>
                            <a:lnTo>
                              <a:pt x="174" y="1173"/>
                            </a:lnTo>
                            <a:lnTo>
                              <a:pt x="182" y="1164"/>
                            </a:lnTo>
                            <a:lnTo>
                              <a:pt x="184" y="1154"/>
                            </a:lnTo>
                            <a:lnTo>
                              <a:pt x="182" y="1123"/>
                            </a:lnTo>
                            <a:lnTo>
                              <a:pt x="180" y="1093"/>
                            </a:lnTo>
                            <a:lnTo>
                              <a:pt x="182" y="1053"/>
                            </a:lnTo>
                            <a:lnTo>
                              <a:pt x="185" y="1022"/>
                            </a:lnTo>
                            <a:lnTo>
                              <a:pt x="188" y="995"/>
                            </a:lnTo>
                            <a:lnTo>
                              <a:pt x="186" y="968"/>
                            </a:lnTo>
                            <a:lnTo>
                              <a:pt x="184" y="932"/>
                            </a:lnTo>
                            <a:lnTo>
                              <a:pt x="183" y="906"/>
                            </a:lnTo>
                            <a:lnTo>
                              <a:pt x="181" y="878"/>
                            </a:lnTo>
                            <a:lnTo>
                              <a:pt x="176" y="851"/>
                            </a:lnTo>
                            <a:lnTo>
                              <a:pt x="171" y="821"/>
                            </a:lnTo>
                            <a:lnTo>
                              <a:pt x="170" y="785"/>
                            </a:lnTo>
                            <a:lnTo>
                              <a:pt x="168" y="756"/>
                            </a:lnTo>
                            <a:lnTo>
                              <a:pt x="167" y="719"/>
                            </a:lnTo>
                            <a:lnTo>
                              <a:pt x="165" y="681"/>
                            </a:lnTo>
                            <a:lnTo>
                              <a:pt x="162" y="642"/>
                            </a:lnTo>
                            <a:lnTo>
                              <a:pt x="157" y="598"/>
                            </a:lnTo>
                            <a:lnTo>
                              <a:pt x="153" y="556"/>
                            </a:lnTo>
                            <a:lnTo>
                              <a:pt x="150" y="517"/>
                            </a:lnTo>
                            <a:lnTo>
                              <a:pt x="145" y="487"/>
                            </a:lnTo>
                            <a:lnTo>
                              <a:pt x="141" y="454"/>
                            </a:lnTo>
                            <a:lnTo>
                              <a:pt x="137" y="422"/>
                            </a:lnTo>
                            <a:lnTo>
                              <a:pt x="132" y="387"/>
                            </a:lnTo>
                            <a:lnTo>
                              <a:pt x="126" y="351"/>
                            </a:lnTo>
                            <a:lnTo>
                              <a:pt x="120" y="311"/>
                            </a:lnTo>
                            <a:lnTo>
                              <a:pt x="114" y="276"/>
                            </a:lnTo>
                            <a:lnTo>
                              <a:pt x="105" y="232"/>
                            </a:lnTo>
                            <a:lnTo>
                              <a:pt x="95" y="190"/>
                            </a:lnTo>
                            <a:lnTo>
                              <a:pt x="85" y="137"/>
                            </a:lnTo>
                            <a:lnTo>
                              <a:pt x="72" y="81"/>
                            </a:lnTo>
                            <a:lnTo>
                              <a:pt x="61" y="37"/>
                            </a:lnTo>
                            <a:lnTo>
                              <a:pt x="48" y="0"/>
                            </a:lnTo>
                            <a:close/>
                          </a:path>
                        </a:pathLst>
                      </a:custGeom>
                      <a:solidFill>
                        <a:srgbClr val="FF3300"/>
                      </a:solidFill>
                      <a:ln w="9525">
                        <a:noFill/>
                        <a:round/>
                        <a:headEnd/>
                        <a:tailEnd/>
                      </a:ln>
                    </p:spPr>
                    <p:txBody>
                      <a:bodyPr/>
                      <a:lstStyle/>
                      <a:p>
                        <a:endParaRPr lang="cs-CZ"/>
                      </a:p>
                    </p:txBody>
                  </p:sp>
                </p:grpSp>
                <p:sp>
                  <p:nvSpPr>
                    <p:cNvPr id="115815" name="Freeform 204"/>
                    <p:cNvSpPr>
                      <a:spLocks/>
                    </p:cNvSpPr>
                    <p:nvPr/>
                  </p:nvSpPr>
                  <p:spPr bwMode="auto">
                    <a:xfrm>
                      <a:off x="2017" y="1707"/>
                      <a:ext cx="41" cy="230"/>
                    </a:xfrm>
                    <a:custGeom>
                      <a:avLst/>
                      <a:gdLst>
                        <a:gd name="T0" fmla="*/ 0 w 206"/>
                        <a:gd name="T1" fmla="*/ 0 h 1149"/>
                        <a:gd name="T2" fmla="*/ 3 w 206"/>
                        <a:gd name="T3" fmla="*/ 2 h 1149"/>
                        <a:gd name="T4" fmla="*/ 4 w 206"/>
                        <a:gd name="T5" fmla="*/ 4 h 1149"/>
                        <a:gd name="T6" fmla="*/ 4 w 206"/>
                        <a:gd name="T7" fmla="*/ 6 h 1149"/>
                        <a:gd name="T8" fmla="*/ 5 w 206"/>
                        <a:gd name="T9" fmla="*/ 9 h 1149"/>
                        <a:gd name="T10" fmla="*/ 5 w 206"/>
                        <a:gd name="T11" fmla="*/ 11 h 1149"/>
                        <a:gd name="T12" fmla="*/ 6 w 206"/>
                        <a:gd name="T13" fmla="*/ 14 h 1149"/>
                        <a:gd name="T14" fmla="*/ 6 w 206"/>
                        <a:gd name="T15" fmla="*/ 16 h 1149"/>
                        <a:gd name="T16" fmla="*/ 7 w 206"/>
                        <a:gd name="T17" fmla="*/ 18 h 1149"/>
                        <a:gd name="T18" fmla="*/ 7 w 206"/>
                        <a:gd name="T19" fmla="*/ 20 h 1149"/>
                        <a:gd name="T20" fmla="*/ 7 w 206"/>
                        <a:gd name="T21" fmla="*/ 23 h 1149"/>
                        <a:gd name="T22" fmla="*/ 8 w 206"/>
                        <a:gd name="T23" fmla="*/ 26 h 1149"/>
                        <a:gd name="T24" fmla="*/ 8 w 206"/>
                        <a:gd name="T25" fmla="*/ 28 h 1149"/>
                        <a:gd name="T26" fmla="*/ 8 w 206"/>
                        <a:gd name="T27" fmla="*/ 32 h 1149"/>
                        <a:gd name="T28" fmla="*/ 8 w 206"/>
                        <a:gd name="T29" fmla="*/ 35 h 1149"/>
                        <a:gd name="T30" fmla="*/ 8 w 206"/>
                        <a:gd name="T31" fmla="*/ 38 h 1149"/>
                        <a:gd name="T32" fmla="*/ 8 w 206"/>
                        <a:gd name="T33" fmla="*/ 41 h 1149"/>
                        <a:gd name="T34" fmla="*/ 8 w 206"/>
                        <a:gd name="T35" fmla="*/ 43 h 1149"/>
                        <a:gd name="T36" fmla="*/ 8 w 206"/>
                        <a:gd name="T37" fmla="*/ 45 h 1149"/>
                        <a:gd name="T38" fmla="*/ 8 w 206"/>
                        <a:gd name="T39" fmla="*/ 46 h 1149"/>
                        <a:gd name="T40" fmla="*/ 6 w 206"/>
                        <a:gd name="T41" fmla="*/ 46 h 1149"/>
                        <a:gd name="T42" fmla="*/ 5 w 206"/>
                        <a:gd name="T43" fmla="*/ 45 h 1149"/>
                        <a:gd name="T44" fmla="*/ 5 w 206"/>
                        <a:gd name="T45" fmla="*/ 42 h 1149"/>
                        <a:gd name="T46" fmla="*/ 5 w 206"/>
                        <a:gd name="T47" fmla="*/ 39 h 1149"/>
                        <a:gd name="T48" fmla="*/ 6 w 206"/>
                        <a:gd name="T49" fmla="*/ 35 h 1149"/>
                        <a:gd name="T50" fmla="*/ 5 w 206"/>
                        <a:gd name="T51" fmla="*/ 30 h 1149"/>
                        <a:gd name="T52" fmla="*/ 5 w 206"/>
                        <a:gd name="T53" fmla="*/ 26 h 1149"/>
                        <a:gd name="T54" fmla="*/ 5 w 206"/>
                        <a:gd name="T55" fmla="*/ 22 h 1149"/>
                        <a:gd name="T56" fmla="*/ 4 w 206"/>
                        <a:gd name="T57" fmla="*/ 19 h 1149"/>
                        <a:gd name="T58" fmla="*/ 4 w 206"/>
                        <a:gd name="T59" fmla="*/ 16 h 1149"/>
                        <a:gd name="T60" fmla="*/ 3 w 206"/>
                        <a:gd name="T61" fmla="*/ 13 h 1149"/>
                        <a:gd name="T62" fmla="*/ 2 w 206"/>
                        <a:gd name="T63" fmla="*/ 10 h 1149"/>
                        <a:gd name="T64" fmla="*/ 2 w 206"/>
                        <a:gd name="T65" fmla="*/ 7 h 1149"/>
                        <a:gd name="T66" fmla="*/ 1 w 206"/>
                        <a:gd name="T67" fmla="*/ 3 h 11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6"/>
                        <a:gd name="T103" fmla="*/ 0 h 1149"/>
                        <a:gd name="T104" fmla="*/ 206 w 206"/>
                        <a:gd name="T105" fmla="*/ 1149 h 11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6" h="1149">
                          <a:moveTo>
                            <a:pt x="15" y="42"/>
                          </a:moveTo>
                          <a:lnTo>
                            <a:pt x="0" y="0"/>
                          </a:lnTo>
                          <a:lnTo>
                            <a:pt x="73" y="28"/>
                          </a:lnTo>
                          <a:lnTo>
                            <a:pt x="77" y="57"/>
                          </a:lnTo>
                          <a:lnTo>
                            <a:pt x="82" y="82"/>
                          </a:lnTo>
                          <a:lnTo>
                            <a:pt x="90" y="111"/>
                          </a:lnTo>
                          <a:lnTo>
                            <a:pt x="98" y="133"/>
                          </a:lnTo>
                          <a:lnTo>
                            <a:pt x="108" y="159"/>
                          </a:lnTo>
                          <a:lnTo>
                            <a:pt x="118" y="189"/>
                          </a:lnTo>
                          <a:lnTo>
                            <a:pt x="124" y="217"/>
                          </a:lnTo>
                          <a:lnTo>
                            <a:pt x="129" y="249"/>
                          </a:lnTo>
                          <a:lnTo>
                            <a:pt x="135" y="281"/>
                          </a:lnTo>
                          <a:lnTo>
                            <a:pt x="140" y="316"/>
                          </a:lnTo>
                          <a:lnTo>
                            <a:pt x="149" y="351"/>
                          </a:lnTo>
                          <a:lnTo>
                            <a:pt x="155" y="376"/>
                          </a:lnTo>
                          <a:lnTo>
                            <a:pt x="163" y="407"/>
                          </a:lnTo>
                          <a:lnTo>
                            <a:pt x="169" y="429"/>
                          </a:lnTo>
                          <a:lnTo>
                            <a:pt x="174" y="452"/>
                          </a:lnTo>
                          <a:lnTo>
                            <a:pt x="176" y="479"/>
                          </a:lnTo>
                          <a:lnTo>
                            <a:pt x="178" y="505"/>
                          </a:lnTo>
                          <a:lnTo>
                            <a:pt x="180" y="535"/>
                          </a:lnTo>
                          <a:lnTo>
                            <a:pt x="185" y="574"/>
                          </a:lnTo>
                          <a:lnTo>
                            <a:pt x="189" y="608"/>
                          </a:lnTo>
                          <a:lnTo>
                            <a:pt x="193" y="644"/>
                          </a:lnTo>
                          <a:lnTo>
                            <a:pt x="199" y="678"/>
                          </a:lnTo>
                          <a:lnTo>
                            <a:pt x="201" y="708"/>
                          </a:lnTo>
                          <a:lnTo>
                            <a:pt x="204" y="759"/>
                          </a:lnTo>
                          <a:lnTo>
                            <a:pt x="205" y="795"/>
                          </a:lnTo>
                          <a:lnTo>
                            <a:pt x="205" y="837"/>
                          </a:lnTo>
                          <a:lnTo>
                            <a:pt x="206" y="864"/>
                          </a:lnTo>
                          <a:lnTo>
                            <a:pt x="205" y="900"/>
                          </a:lnTo>
                          <a:lnTo>
                            <a:pt x="203" y="942"/>
                          </a:lnTo>
                          <a:lnTo>
                            <a:pt x="200" y="976"/>
                          </a:lnTo>
                          <a:lnTo>
                            <a:pt x="202" y="1017"/>
                          </a:lnTo>
                          <a:lnTo>
                            <a:pt x="203" y="1055"/>
                          </a:lnTo>
                          <a:lnTo>
                            <a:pt x="199" y="1079"/>
                          </a:lnTo>
                          <a:lnTo>
                            <a:pt x="195" y="1102"/>
                          </a:lnTo>
                          <a:lnTo>
                            <a:pt x="191" y="1117"/>
                          </a:lnTo>
                          <a:lnTo>
                            <a:pt x="192" y="1134"/>
                          </a:lnTo>
                          <a:lnTo>
                            <a:pt x="197" y="1149"/>
                          </a:lnTo>
                          <a:lnTo>
                            <a:pt x="169" y="1145"/>
                          </a:lnTo>
                          <a:lnTo>
                            <a:pt x="153" y="1138"/>
                          </a:lnTo>
                          <a:lnTo>
                            <a:pt x="134" y="1132"/>
                          </a:lnTo>
                          <a:lnTo>
                            <a:pt x="117" y="1124"/>
                          </a:lnTo>
                          <a:lnTo>
                            <a:pt x="123" y="1094"/>
                          </a:lnTo>
                          <a:lnTo>
                            <a:pt x="126" y="1060"/>
                          </a:lnTo>
                          <a:lnTo>
                            <a:pt x="129" y="1024"/>
                          </a:lnTo>
                          <a:lnTo>
                            <a:pt x="133" y="980"/>
                          </a:lnTo>
                          <a:lnTo>
                            <a:pt x="138" y="928"/>
                          </a:lnTo>
                          <a:lnTo>
                            <a:pt x="141" y="868"/>
                          </a:lnTo>
                          <a:lnTo>
                            <a:pt x="136" y="815"/>
                          </a:lnTo>
                          <a:lnTo>
                            <a:pt x="135" y="761"/>
                          </a:lnTo>
                          <a:lnTo>
                            <a:pt x="129" y="704"/>
                          </a:lnTo>
                          <a:lnTo>
                            <a:pt x="123" y="653"/>
                          </a:lnTo>
                          <a:lnTo>
                            <a:pt x="118" y="605"/>
                          </a:lnTo>
                          <a:lnTo>
                            <a:pt x="114" y="562"/>
                          </a:lnTo>
                          <a:lnTo>
                            <a:pt x="111" y="520"/>
                          </a:lnTo>
                          <a:lnTo>
                            <a:pt x="108" y="483"/>
                          </a:lnTo>
                          <a:lnTo>
                            <a:pt x="105" y="444"/>
                          </a:lnTo>
                          <a:lnTo>
                            <a:pt x="99" y="401"/>
                          </a:lnTo>
                          <a:lnTo>
                            <a:pt x="93" y="354"/>
                          </a:lnTo>
                          <a:lnTo>
                            <a:pt x="81" y="314"/>
                          </a:lnTo>
                          <a:lnTo>
                            <a:pt x="70" y="273"/>
                          </a:lnTo>
                          <a:lnTo>
                            <a:pt x="59" y="238"/>
                          </a:lnTo>
                          <a:lnTo>
                            <a:pt x="53" y="204"/>
                          </a:lnTo>
                          <a:lnTo>
                            <a:pt x="48" y="166"/>
                          </a:lnTo>
                          <a:lnTo>
                            <a:pt x="43" y="128"/>
                          </a:lnTo>
                          <a:lnTo>
                            <a:pt x="30" y="85"/>
                          </a:lnTo>
                          <a:lnTo>
                            <a:pt x="15" y="42"/>
                          </a:lnTo>
                          <a:close/>
                        </a:path>
                      </a:pathLst>
                    </a:custGeom>
                    <a:solidFill>
                      <a:srgbClr val="FF3300"/>
                    </a:solidFill>
                    <a:ln w="9525">
                      <a:noFill/>
                      <a:round/>
                      <a:headEnd/>
                      <a:tailEnd/>
                    </a:ln>
                  </p:spPr>
                  <p:txBody>
                    <a:bodyPr/>
                    <a:lstStyle/>
                    <a:p>
                      <a:endParaRPr lang="cs-CZ"/>
                    </a:p>
                  </p:txBody>
                </p:sp>
              </p:grpSp>
              <p:sp>
                <p:nvSpPr>
                  <p:cNvPr id="115813" name="Freeform 205"/>
                  <p:cNvSpPr>
                    <a:spLocks/>
                  </p:cNvSpPr>
                  <p:nvPr/>
                </p:nvSpPr>
                <p:spPr bwMode="auto">
                  <a:xfrm>
                    <a:off x="2046" y="1715"/>
                    <a:ext cx="27" cy="207"/>
                  </a:xfrm>
                  <a:custGeom>
                    <a:avLst/>
                    <a:gdLst>
                      <a:gd name="T0" fmla="*/ 0 w 138"/>
                      <a:gd name="T1" fmla="*/ 0 h 1036"/>
                      <a:gd name="T2" fmla="*/ 1 w 138"/>
                      <a:gd name="T3" fmla="*/ 1 h 1036"/>
                      <a:gd name="T4" fmla="*/ 1 w 138"/>
                      <a:gd name="T5" fmla="*/ 3 h 1036"/>
                      <a:gd name="T6" fmla="*/ 1 w 138"/>
                      <a:gd name="T7" fmla="*/ 4 h 1036"/>
                      <a:gd name="T8" fmla="*/ 2 w 138"/>
                      <a:gd name="T9" fmla="*/ 5 h 1036"/>
                      <a:gd name="T10" fmla="*/ 2 w 138"/>
                      <a:gd name="T11" fmla="*/ 7 h 1036"/>
                      <a:gd name="T12" fmla="*/ 2 w 138"/>
                      <a:gd name="T13" fmla="*/ 8 h 1036"/>
                      <a:gd name="T14" fmla="*/ 3 w 138"/>
                      <a:gd name="T15" fmla="*/ 10 h 1036"/>
                      <a:gd name="T16" fmla="*/ 3 w 138"/>
                      <a:gd name="T17" fmla="*/ 12 h 1036"/>
                      <a:gd name="T18" fmla="*/ 3 w 138"/>
                      <a:gd name="T19" fmla="*/ 14 h 1036"/>
                      <a:gd name="T20" fmla="*/ 4 w 138"/>
                      <a:gd name="T21" fmla="*/ 16 h 1036"/>
                      <a:gd name="T22" fmla="*/ 4 w 138"/>
                      <a:gd name="T23" fmla="*/ 17 h 1036"/>
                      <a:gd name="T24" fmla="*/ 4 w 138"/>
                      <a:gd name="T25" fmla="*/ 19 h 1036"/>
                      <a:gd name="T26" fmla="*/ 4 w 138"/>
                      <a:gd name="T27" fmla="*/ 21 h 1036"/>
                      <a:gd name="T28" fmla="*/ 4 w 138"/>
                      <a:gd name="T29" fmla="*/ 23 h 1036"/>
                      <a:gd name="T30" fmla="*/ 4 w 138"/>
                      <a:gd name="T31" fmla="*/ 25 h 1036"/>
                      <a:gd name="T32" fmla="*/ 4 w 138"/>
                      <a:gd name="T33" fmla="*/ 27 h 1036"/>
                      <a:gd name="T34" fmla="*/ 5 w 138"/>
                      <a:gd name="T35" fmla="*/ 29 h 1036"/>
                      <a:gd name="T36" fmla="*/ 5 w 138"/>
                      <a:gd name="T37" fmla="*/ 31 h 1036"/>
                      <a:gd name="T38" fmla="*/ 5 w 138"/>
                      <a:gd name="T39" fmla="*/ 33 h 1036"/>
                      <a:gd name="T40" fmla="*/ 5 w 138"/>
                      <a:gd name="T41" fmla="*/ 34 h 1036"/>
                      <a:gd name="T42" fmla="*/ 5 w 138"/>
                      <a:gd name="T43" fmla="*/ 36 h 1036"/>
                      <a:gd name="T44" fmla="*/ 5 w 138"/>
                      <a:gd name="T45" fmla="*/ 38 h 1036"/>
                      <a:gd name="T46" fmla="*/ 5 w 138"/>
                      <a:gd name="T47" fmla="*/ 39 h 1036"/>
                      <a:gd name="T48" fmla="*/ 5 w 138"/>
                      <a:gd name="T49" fmla="*/ 41 h 10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8"/>
                      <a:gd name="T76" fmla="*/ 0 h 1036"/>
                      <a:gd name="T77" fmla="*/ 138 w 138"/>
                      <a:gd name="T78" fmla="*/ 1036 h 10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8" h="1036">
                        <a:moveTo>
                          <a:pt x="0" y="0"/>
                        </a:moveTo>
                        <a:lnTo>
                          <a:pt x="13" y="33"/>
                        </a:lnTo>
                        <a:lnTo>
                          <a:pt x="26" y="64"/>
                        </a:lnTo>
                        <a:lnTo>
                          <a:pt x="37" y="97"/>
                        </a:lnTo>
                        <a:lnTo>
                          <a:pt x="47" y="134"/>
                        </a:lnTo>
                        <a:lnTo>
                          <a:pt x="55" y="168"/>
                        </a:lnTo>
                        <a:lnTo>
                          <a:pt x="63" y="203"/>
                        </a:lnTo>
                        <a:lnTo>
                          <a:pt x="71" y="246"/>
                        </a:lnTo>
                        <a:lnTo>
                          <a:pt x="79" y="298"/>
                        </a:lnTo>
                        <a:lnTo>
                          <a:pt x="88" y="352"/>
                        </a:lnTo>
                        <a:lnTo>
                          <a:pt x="94" y="388"/>
                        </a:lnTo>
                        <a:lnTo>
                          <a:pt x="102" y="434"/>
                        </a:lnTo>
                        <a:lnTo>
                          <a:pt x="108" y="479"/>
                        </a:lnTo>
                        <a:lnTo>
                          <a:pt x="111" y="522"/>
                        </a:lnTo>
                        <a:lnTo>
                          <a:pt x="114" y="569"/>
                        </a:lnTo>
                        <a:lnTo>
                          <a:pt x="117" y="616"/>
                        </a:lnTo>
                        <a:lnTo>
                          <a:pt x="120" y="671"/>
                        </a:lnTo>
                        <a:lnTo>
                          <a:pt x="124" y="722"/>
                        </a:lnTo>
                        <a:lnTo>
                          <a:pt x="128" y="777"/>
                        </a:lnTo>
                        <a:lnTo>
                          <a:pt x="131" y="818"/>
                        </a:lnTo>
                        <a:lnTo>
                          <a:pt x="136" y="854"/>
                        </a:lnTo>
                        <a:lnTo>
                          <a:pt x="138" y="898"/>
                        </a:lnTo>
                        <a:lnTo>
                          <a:pt x="137" y="942"/>
                        </a:lnTo>
                        <a:lnTo>
                          <a:pt x="135" y="986"/>
                        </a:lnTo>
                        <a:lnTo>
                          <a:pt x="133" y="1036"/>
                        </a:lnTo>
                      </a:path>
                    </a:pathLst>
                  </a:custGeom>
                  <a:solidFill>
                    <a:srgbClr val="FF3300"/>
                  </a:solidFill>
                  <a:ln w="4763">
                    <a:solidFill>
                      <a:srgbClr val="C0C0FF"/>
                    </a:solidFill>
                    <a:round/>
                    <a:headEnd/>
                    <a:tailEnd/>
                  </a:ln>
                </p:spPr>
                <p:txBody>
                  <a:bodyPr/>
                  <a:lstStyle/>
                  <a:p>
                    <a:endParaRPr lang="cs-CZ"/>
                  </a:p>
                </p:txBody>
              </p:sp>
            </p:grpSp>
          </p:grpSp>
          <p:grpSp>
            <p:nvGrpSpPr>
              <p:cNvPr id="115919" name="Group 206"/>
              <p:cNvGrpSpPr>
                <a:grpSpLocks/>
              </p:cNvGrpSpPr>
              <p:nvPr/>
            </p:nvGrpSpPr>
            <p:grpSpPr bwMode="auto">
              <a:xfrm>
                <a:off x="2010" y="1688"/>
                <a:ext cx="53" cy="26"/>
                <a:chOff x="2010" y="1688"/>
                <a:chExt cx="53" cy="26"/>
              </a:xfrm>
            </p:grpSpPr>
            <p:sp>
              <p:nvSpPr>
                <p:cNvPr id="115807" name="Oval 207"/>
                <p:cNvSpPr>
                  <a:spLocks noChangeArrowheads="1"/>
                </p:cNvSpPr>
                <p:nvPr/>
              </p:nvSpPr>
              <p:spPr bwMode="auto">
                <a:xfrm>
                  <a:off x="2010" y="1688"/>
                  <a:ext cx="53" cy="26"/>
                </a:xfrm>
                <a:prstGeom prst="ellipse">
                  <a:avLst/>
                </a:prstGeom>
                <a:solidFill>
                  <a:srgbClr val="FF3300"/>
                </a:solidFill>
                <a:ln w="3175">
                  <a:solidFill>
                    <a:srgbClr val="000020"/>
                  </a:solidFill>
                  <a:round/>
                  <a:headEnd/>
                  <a:tailEnd/>
                </a:ln>
              </p:spPr>
              <p:txBody>
                <a:bodyPr/>
                <a:lstStyle/>
                <a:p>
                  <a:endParaRPr lang="en-US"/>
                </a:p>
              </p:txBody>
            </p:sp>
            <p:sp>
              <p:nvSpPr>
                <p:cNvPr id="115808" name="Oval 208"/>
                <p:cNvSpPr>
                  <a:spLocks noChangeArrowheads="1"/>
                </p:cNvSpPr>
                <p:nvPr/>
              </p:nvSpPr>
              <p:spPr bwMode="auto">
                <a:xfrm>
                  <a:off x="2016" y="1691"/>
                  <a:ext cx="41" cy="20"/>
                </a:xfrm>
                <a:prstGeom prst="ellipse">
                  <a:avLst/>
                </a:prstGeom>
                <a:solidFill>
                  <a:srgbClr val="FF3300"/>
                </a:solidFill>
                <a:ln w="3175">
                  <a:solidFill>
                    <a:srgbClr val="000020"/>
                  </a:solidFill>
                  <a:round/>
                  <a:headEnd/>
                  <a:tailEnd/>
                </a:ln>
              </p:spPr>
              <p:txBody>
                <a:bodyPr/>
                <a:lstStyle/>
                <a:p>
                  <a:endParaRPr lang="en-US"/>
                </a:p>
              </p:txBody>
            </p:sp>
            <p:sp>
              <p:nvSpPr>
                <p:cNvPr id="115809" name="Oval 209"/>
                <p:cNvSpPr>
                  <a:spLocks noChangeArrowheads="1"/>
                </p:cNvSpPr>
                <p:nvPr/>
              </p:nvSpPr>
              <p:spPr bwMode="auto">
                <a:xfrm>
                  <a:off x="2018" y="1693"/>
                  <a:ext cx="35" cy="15"/>
                </a:xfrm>
                <a:prstGeom prst="ellipse">
                  <a:avLst/>
                </a:prstGeom>
                <a:solidFill>
                  <a:srgbClr val="FF3300"/>
                </a:solidFill>
                <a:ln w="3175">
                  <a:solidFill>
                    <a:srgbClr val="000020"/>
                  </a:solidFill>
                  <a:round/>
                  <a:headEnd/>
                  <a:tailEnd/>
                </a:ln>
              </p:spPr>
              <p:txBody>
                <a:bodyPr/>
                <a:lstStyle/>
                <a:p>
                  <a:endParaRPr lang="en-US"/>
                </a:p>
              </p:txBody>
            </p:sp>
          </p:grpSp>
        </p:grpSp>
      </p:grpSp>
      <p:sp>
        <p:nvSpPr>
          <p:cNvPr id="115726" name="Line 210"/>
          <p:cNvSpPr>
            <a:spLocks noChangeShapeType="1"/>
          </p:cNvSpPr>
          <p:nvPr/>
        </p:nvSpPr>
        <p:spPr bwMode="auto">
          <a:xfrm>
            <a:off x="3592514" y="1482725"/>
            <a:ext cx="903287" cy="0"/>
          </a:xfrm>
          <a:prstGeom prst="line">
            <a:avLst/>
          </a:prstGeom>
          <a:noFill/>
          <a:ln w="19050">
            <a:solidFill>
              <a:schemeClr val="tx1"/>
            </a:solidFill>
            <a:round/>
            <a:headEnd/>
            <a:tailEnd type="triangle" w="med" len="med"/>
          </a:ln>
        </p:spPr>
        <p:txBody>
          <a:bodyPr wrap="none" anchor="ctr"/>
          <a:lstStyle/>
          <a:p>
            <a:endParaRPr lang="cs-CZ"/>
          </a:p>
        </p:txBody>
      </p:sp>
      <p:sp>
        <p:nvSpPr>
          <p:cNvPr id="115727" name="Line 211"/>
          <p:cNvSpPr>
            <a:spLocks noChangeShapeType="1"/>
          </p:cNvSpPr>
          <p:nvPr/>
        </p:nvSpPr>
        <p:spPr bwMode="auto">
          <a:xfrm flipV="1">
            <a:off x="3633789" y="1555751"/>
            <a:ext cx="877887" cy="334963"/>
          </a:xfrm>
          <a:prstGeom prst="line">
            <a:avLst/>
          </a:prstGeom>
          <a:noFill/>
          <a:ln w="19050">
            <a:solidFill>
              <a:schemeClr val="tx1"/>
            </a:solidFill>
            <a:round/>
            <a:headEnd/>
            <a:tailEnd type="triangle" w="med" len="med"/>
          </a:ln>
        </p:spPr>
        <p:txBody>
          <a:bodyPr wrap="none" anchor="ctr"/>
          <a:lstStyle/>
          <a:p>
            <a:endParaRPr lang="cs-CZ"/>
          </a:p>
        </p:txBody>
      </p:sp>
      <p:sp>
        <p:nvSpPr>
          <p:cNvPr id="115728" name="Line 212"/>
          <p:cNvSpPr>
            <a:spLocks noChangeShapeType="1"/>
          </p:cNvSpPr>
          <p:nvPr/>
        </p:nvSpPr>
        <p:spPr bwMode="auto">
          <a:xfrm flipH="1" flipV="1">
            <a:off x="2600326" y="1581150"/>
            <a:ext cx="974725" cy="642938"/>
          </a:xfrm>
          <a:prstGeom prst="line">
            <a:avLst/>
          </a:prstGeom>
          <a:noFill/>
          <a:ln w="19050">
            <a:solidFill>
              <a:schemeClr val="tx1"/>
            </a:solidFill>
            <a:round/>
            <a:headEnd/>
            <a:tailEnd type="triangle" w="med" len="med"/>
          </a:ln>
        </p:spPr>
        <p:txBody>
          <a:bodyPr wrap="none" anchor="ctr"/>
          <a:lstStyle/>
          <a:p>
            <a:endParaRPr lang="cs-CZ"/>
          </a:p>
        </p:txBody>
      </p:sp>
      <p:sp>
        <p:nvSpPr>
          <p:cNvPr id="115729" name="Rectangle 213"/>
          <p:cNvSpPr>
            <a:spLocks noChangeArrowheads="1"/>
          </p:cNvSpPr>
          <p:nvPr/>
        </p:nvSpPr>
        <p:spPr bwMode="auto">
          <a:xfrm>
            <a:off x="2978151" y="4532313"/>
            <a:ext cx="676275" cy="488950"/>
          </a:xfrm>
          <a:prstGeom prst="rect">
            <a:avLst/>
          </a:prstGeom>
          <a:solidFill>
            <a:srgbClr val="FFFFFF"/>
          </a:solidFill>
          <a:ln w="9525">
            <a:noFill/>
            <a:miter lim="800000"/>
            <a:headEnd/>
            <a:tailEnd/>
          </a:ln>
        </p:spPr>
        <p:txBody>
          <a:bodyPr/>
          <a:lstStyle/>
          <a:p>
            <a:endParaRPr lang="en-US"/>
          </a:p>
        </p:txBody>
      </p:sp>
      <p:grpSp>
        <p:nvGrpSpPr>
          <p:cNvPr id="115920" name="Group 214"/>
          <p:cNvGrpSpPr>
            <a:grpSpLocks/>
          </p:cNvGrpSpPr>
          <p:nvPr/>
        </p:nvGrpSpPr>
        <p:grpSpPr bwMode="auto">
          <a:xfrm>
            <a:off x="3019078" y="4581128"/>
            <a:ext cx="628650" cy="438150"/>
            <a:chOff x="926" y="2874"/>
            <a:chExt cx="396" cy="276"/>
          </a:xfrm>
        </p:grpSpPr>
        <p:sp>
          <p:nvSpPr>
            <p:cNvPr id="115792" name="Freeform 215"/>
            <p:cNvSpPr>
              <a:spLocks/>
            </p:cNvSpPr>
            <p:nvPr/>
          </p:nvSpPr>
          <p:spPr bwMode="auto">
            <a:xfrm>
              <a:off x="1080" y="2917"/>
              <a:ext cx="144" cy="178"/>
            </a:xfrm>
            <a:custGeom>
              <a:avLst/>
              <a:gdLst>
                <a:gd name="T0" fmla="*/ 1 w 2017"/>
                <a:gd name="T1" fmla="*/ 1 h 2671"/>
                <a:gd name="T2" fmla="*/ 1 w 2017"/>
                <a:gd name="T3" fmla="*/ 2 h 2671"/>
                <a:gd name="T4" fmla="*/ 1 w 2017"/>
                <a:gd name="T5" fmla="*/ 2 h 2671"/>
                <a:gd name="T6" fmla="*/ 1 w 2017"/>
                <a:gd name="T7" fmla="*/ 2 h 2671"/>
                <a:gd name="T8" fmla="*/ 0 w 2017"/>
                <a:gd name="T9" fmla="*/ 3 h 2671"/>
                <a:gd name="T10" fmla="*/ 0 w 2017"/>
                <a:gd name="T11" fmla="*/ 4 h 2671"/>
                <a:gd name="T12" fmla="*/ 0 w 2017"/>
                <a:gd name="T13" fmla="*/ 4 h 2671"/>
                <a:gd name="T14" fmla="*/ 0 w 2017"/>
                <a:gd name="T15" fmla="*/ 4 h 2671"/>
                <a:gd name="T16" fmla="*/ 0 w 2017"/>
                <a:gd name="T17" fmla="*/ 4 h 2671"/>
                <a:gd name="T18" fmla="*/ 0 w 2017"/>
                <a:gd name="T19" fmla="*/ 5 h 2671"/>
                <a:gd name="T20" fmla="*/ 0 w 2017"/>
                <a:gd name="T21" fmla="*/ 5 h 2671"/>
                <a:gd name="T22" fmla="*/ 0 w 2017"/>
                <a:gd name="T23" fmla="*/ 5 h 2671"/>
                <a:gd name="T24" fmla="*/ 0 w 2017"/>
                <a:gd name="T25" fmla="*/ 5 h 2671"/>
                <a:gd name="T26" fmla="*/ 1 w 2017"/>
                <a:gd name="T27" fmla="*/ 6 h 2671"/>
                <a:gd name="T28" fmla="*/ 1 w 2017"/>
                <a:gd name="T29" fmla="*/ 6 h 2671"/>
                <a:gd name="T30" fmla="*/ 1 w 2017"/>
                <a:gd name="T31" fmla="*/ 6 h 2671"/>
                <a:gd name="T32" fmla="*/ 1 w 2017"/>
                <a:gd name="T33" fmla="*/ 7 h 2671"/>
                <a:gd name="T34" fmla="*/ 1 w 2017"/>
                <a:gd name="T35" fmla="*/ 7 h 2671"/>
                <a:gd name="T36" fmla="*/ 2 w 2017"/>
                <a:gd name="T37" fmla="*/ 7 h 2671"/>
                <a:gd name="T38" fmla="*/ 2 w 2017"/>
                <a:gd name="T39" fmla="*/ 7 h 2671"/>
                <a:gd name="T40" fmla="*/ 2 w 2017"/>
                <a:gd name="T41" fmla="*/ 8 h 2671"/>
                <a:gd name="T42" fmla="*/ 1 w 2017"/>
                <a:gd name="T43" fmla="*/ 8 h 2671"/>
                <a:gd name="T44" fmla="*/ 1 w 2017"/>
                <a:gd name="T45" fmla="*/ 9 h 2671"/>
                <a:gd name="T46" fmla="*/ 1 w 2017"/>
                <a:gd name="T47" fmla="*/ 9 h 2671"/>
                <a:gd name="T48" fmla="*/ 1 w 2017"/>
                <a:gd name="T49" fmla="*/ 10 h 2671"/>
                <a:gd name="T50" fmla="*/ 0 w 2017"/>
                <a:gd name="T51" fmla="*/ 10 h 2671"/>
                <a:gd name="T52" fmla="*/ 0 w 2017"/>
                <a:gd name="T53" fmla="*/ 10 h 2671"/>
                <a:gd name="T54" fmla="*/ 0 w 2017"/>
                <a:gd name="T55" fmla="*/ 11 h 2671"/>
                <a:gd name="T56" fmla="*/ 0 w 2017"/>
                <a:gd name="T57" fmla="*/ 11 h 2671"/>
                <a:gd name="T58" fmla="*/ 0 w 2017"/>
                <a:gd name="T59" fmla="*/ 12 h 2671"/>
                <a:gd name="T60" fmla="*/ 0 w 2017"/>
                <a:gd name="T61" fmla="*/ 12 h 2671"/>
                <a:gd name="T62" fmla="*/ 0 w 2017"/>
                <a:gd name="T63" fmla="*/ 12 h 2671"/>
                <a:gd name="T64" fmla="*/ 0 w 2017"/>
                <a:gd name="T65" fmla="*/ 12 h 2671"/>
                <a:gd name="T66" fmla="*/ 1 w 2017"/>
                <a:gd name="T67" fmla="*/ 12 h 2671"/>
                <a:gd name="T68" fmla="*/ 1 w 2017"/>
                <a:gd name="T69" fmla="*/ 12 h 2671"/>
                <a:gd name="T70" fmla="*/ 1 w 2017"/>
                <a:gd name="T71" fmla="*/ 12 h 2671"/>
                <a:gd name="T72" fmla="*/ 1 w 2017"/>
                <a:gd name="T73" fmla="*/ 12 h 2671"/>
                <a:gd name="T74" fmla="*/ 1 w 2017"/>
                <a:gd name="T75" fmla="*/ 12 h 2671"/>
                <a:gd name="T76" fmla="*/ 2 w 2017"/>
                <a:gd name="T77" fmla="*/ 12 h 2671"/>
                <a:gd name="T78" fmla="*/ 2 w 2017"/>
                <a:gd name="T79" fmla="*/ 11 h 2671"/>
                <a:gd name="T80" fmla="*/ 3 w 2017"/>
                <a:gd name="T81" fmla="*/ 11 h 2671"/>
                <a:gd name="T82" fmla="*/ 4 w 2017"/>
                <a:gd name="T83" fmla="*/ 11 h 2671"/>
                <a:gd name="T84" fmla="*/ 5 w 2017"/>
                <a:gd name="T85" fmla="*/ 10 h 2671"/>
                <a:gd name="T86" fmla="*/ 6 w 2017"/>
                <a:gd name="T87" fmla="*/ 10 h 2671"/>
                <a:gd name="T88" fmla="*/ 7 w 2017"/>
                <a:gd name="T89" fmla="*/ 9 h 2671"/>
                <a:gd name="T90" fmla="*/ 7 w 2017"/>
                <a:gd name="T91" fmla="*/ 9 h 2671"/>
                <a:gd name="T92" fmla="*/ 8 w 2017"/>
                <a:gd name="T93" fmla="*/ 9 h 2671"/>
                <a:gd name="T94" fmla="*/ 8 w 2017"/>
                <a:gd name="T95" fmla="*/ 9 h 2671"/>
                <a:gd name="T96" fmla="*/ 8 w 2017"/>
                <a:gd name="T97" fmla="*/ 9 h 2671"/>
                <a:gd name="T98" fmla="*/ 8 w 2017"/>
                <a:gd name="T99" fmla="*/ 0 h 2671"/>
                <a:gd name="T100" fmla="*/ 3 w 2017"/>
                <a:gd name="T101" fmla="*/ 5 h 267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17"/>
                <a:gd name="T154" fmla="*/ 0 h 2671"/>
                <a:gd name="T155" fmla="*/ 2017 w 2017"/>
                <a:gd name="T156" fmla="*/ 2671 h 267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17" h="2671">
                  <a:moveTo>
                    <a:pt x="162" y="314"/>
                  </a:moveTo>
                  <a:lnTo>
                    <a:pt x="164" y="316"/>
                  </a:lnTo>
                  <a:lnTo>
                    <a:pt x="166" y="323"/>
                  </a:lnTo>
                  <a:lnTo>
                    <a:pt x="166" y="332"/>
                  </a:lnTo>
                  <a:lnTo>
                    <a:pt x="163" y="345"/>
                  </a:lnTo>
                  <a:lnTo>
                    <a:pt x="160" y="361"/>
                  </a:lnTo>
                  <a:lnTo>
                    <a:pt x="157" y="380"/>
                  </a:lnTo>
                  <a:lnTo>
                    <a:pt x="152" y="401"/>
                  </a:lnTo>
                  <a:lnTo>
                    <a:pt x="147" y="424"/>
                  </a:lnTo>
                  <a:lnTo>
                    <a:pt x="141" y="450"/>
                  </a:lnTo>
                  <a:lnTo>
                    <a:pt x="133" y="477"/>
                  </a:lnTo>
                  <a:lnTo>
                    <a:pt x="126" y="506"/>
                  </a:lnTo>
                  <a:lnTo>
                    <a:pt x="118" y="536"/>
                  </a:lnTo>
                  <a:lnTo>
                    <a:pt x="101" y="598"/>
                  </a:lnTo>
                  <a:lnTo>
                    <a:pt x="83" y="662"/>
                  </a:lnTo>
                  <a:lnTo>
                    <a:pt x="65" y="726"/>
                  </a:lnTo>
                  <a:lnTo>
                    <a:pt x="48" y="790"/>
                  </a:lnTo>
                  <a:lnTo>
                    <a:pt x="40" y="820"/>
                  </a:lnTo>
                  <a:lnTo>
                    <a:pt x="33" y="847"/>
                  </a:lnTo>
                  <a:lnTo>
                    <a:pt x="26" y="875"/>
                  </a:lnTo>
                  <a:lnTo>
                    <a:pt x="19" y="901"/>
                  </a:lnTo>
                  <a:lnTo>
                    <a:pt x="13" y="924"/>
                  </a:lnTo>
                  <a:lnTo>
                    <a:pt x="9" y="946"/>
                  </a:lnTo>
                  <a:lnTo>
                    <a:pt x="5" y="964"/>
                  </a:lnTo>
                  <a:lnTo>
                    <a:pt x="2" y="980"/>
                  </a:lnTo>
                  <a:lnTo>
                    <a:pt x="1" y="994"/>
                  </a:lnTo>
                  <a:lnTo>
                    <a:pt x="0" y="1004"/>
                  </a:lnTo>
                  <a:lnTo>
                    <a:pt x="1" y="1010"/>
                  </a:lnTo>
                  <a:lnTo>
                    <a:pt x="3" y="1013"/>
                  </a:lnTo>
                  <a:lnTo>
                    <a:pt x="7" y="1014"/>
                  </a:lnTo>
                  <a:lnTo>
                    <a:pt x="12" y="1020"/>
                  </a:lnTo>
                  <a:lnTo>
                    <a:pt x="18" y="1026"/>
                  </a:lnTo>
                  <a:lnTo>
                    <a:pt x="25" y="1037"/>
                  </a:lnTo>
                  <a:lnTo>
                    <a:pt x="33" y="1049"/>
                  </a:lnTo>
                  <a:lnTo>
                    <a:pt x="42" y="1064"/>
                  </a:lnTo>
                  <a:lnTo>
                    <a:pt x="52" y="1081"/>
                  </a:lnTo>
                  <a:lnTo>
                    <a:pt x="61" y="1099"/>
                  </a:lnTo>
                  <a:lnTo>
                    <a:pt x="72" y="1119"/>
                  </a:lnTo>
                  <a:lnTo>
                    <a:pt x="84" y="1142"/>
                  </a:lnTo>
                  <a:lnTo>
                    <a:pt x="95" y="1164"/>
                  </a:lnTo>
                  <a:lnTo>
                    <a:pt x="106" y="1188"/>
                  </a:lnTo>
                  <a:lnTo>
                    <a:pt x="131" y="1238"/>
                  </a:lnTo>
                  <a:lnTo>
                    <a:pt x="157" y="1291"/>
                  </a:lnTo>
                  <a:lnTo>
                    <a:pt x="182" y="1342"/>
                  </a:lnTo>
                  <a:lnTo>
                    <a:pt x="207" y="1392"/>
                  </a:lnTo>
                  <a:lnTo>
                    <a:pt x="219" y="1416"/>
                  </a:lnTo>
                  <a:lnTo>
                    <a:pt x="231" y="1439"/>
                  </a:lnTo>
                  <a:lnTo>
                    <a:pt x="242" y="1461"/>
                  </a:lnTo>
                  <a:lnTo>
                    <a:pt x="253" y="1480"/>
                  </a:lnTo>
                  <a:lnTo>
                    <a:pt x="263" y="1500"/>
                  </a:lnTo>
                  <a:lnTo>
                    <a:pt x="272" y="1516"/>
                  </a:lnTo>
                  <a:lnTo>
                    <a:pt x="281" y="1531"/>
                  </a:lnTo>
                  <a:lnTo>
                    <a:pt x="289" y="1542"/>
                  </a:lnTo>
                  <a:lnTo>
                    <a:pt x="296" y="1552"/>
                  </a:lnTo>
                  <a:lnTo>
                    <a:pt x="301" y="1560"/>
                  </a:lnTo>
                  <a:lnTo>
                    <a:pt x="306" y="1564"/>
                  </a:lnTo>
                  <a:lnTo>
                    <a:pt x="311" y="1565"/>
                  </a:lnTo>
                  <a:lnTo>
                    <a:pt x="315" y="1588"/>
                  </a:lnTo>
                  <a:lnTo>
                    <a:pt x="318" y="1613"/>
                  </a:lnTo>
                  <a:lnTo>
                    <a:pt x="318" y="1638"/>
                  </a:lnTo>
                  <a:lnTo>
                    <a:pt x="317" y="1663"/>
                  </a:lnTo>
                  <a:lnTo>
                    <a:pt x="314" y="1689"/>
                  </a:lnTo>
                  <a:lnTo>
                    <a:pt x="310" y="1715"/>
                  </a:lnTo>
                  <a:lnTo>
                    <a:pt x="304" y="1741"/>
                  </a:lnTo>
                  <a:lnTo>
                    <a:pt x="297" y="1767"/>
                  </a:lnTo>
                  <a:lnTo>
                    <a:pt x="289" y="1793"/>
                  </a:lnTo>
                  <a:lnTo>
                    <a:pt x="281" y="1820"/>
                  </a:lnTo>
                  <a:lnTo>
                    <a:pt x="260" y="1872"/>
                  </a:lnTo>
                  <a:lnTo>
                    <a:pt x="237" y="1925"/>
                  </a:lnTo>
                  <a:lnTo>
                    <a:pt x="212" y="1977"/>
                  </a:lnTo>
                  <a:lnTo>
                    <a:pt x="186" y="2028"/>
                  </a:lnTo>
                  <a:lnTo>
                    <a:pt x="161" y="2077"/>
                  </a:lnTo>
                  <a:lnTo>
                    <a:pt x="139" y="2125"/>
                  </a:lnTo>
                  <a:lnTo>
                    <a:pt x="117" y="2170"/>
                  </a:lnTo>
                  <a:lnTo>
                    <a:pt x="107" y="2192"/>
                  </a:lnTo>
                  <a:lnTo>
                    <a:pt x="99" y="2213"/>
                  </a:lnTo>
                  <a:lnTo>
                    <a:pt x="91" y="2233"/>
                  </a:lnTo>
                  <a:lnTo>
                    <a:pt x="85" y="2252"/>
                  </a:lnTo>
                  <a:lnTo>
                    <a:pt x="81" y="2272"/>
                  </a:lnTo>
                  <a:lnTo>
                    <a:pt x="76" y="2289"/>
                  </a:lnTo>
                  <a:lnTo>
                    <a:pt x="74" y="2306"/>
                  </a:lnTo>
                  <a:lnTo>
                    <a:pt x="74" y="2322"/>
                  </a:lnTo>
                  <a:lnTo>
                    <a:pt x="69" y="2356"/>
                  </a:lnTo>
                  <a:lnTo>
                    <a:pt x="63" y="2392"/>
                  </a:lnTo>
                  <a:lnTo>
                    <a:pt x="46" y="2460"/>
                  </a:lnTo>
                  <a:lnTo>
                    <a:pt x="39" y="2493"/>
                  </a:lnTo>
                  <a:lnTo>
                    <a:pt x="33" y="2524"/>
                  </a:lnTo>
                  <a:lnTo>
                    <a:pt x="28" y="2554"/>
                  </a:lnTo>
                  <a:lnTo>
                    <a:pt x="26" y="2581"/>
                  </a:lnTo>
                  <a:lnTo>
                    <a:pt x="27" y="2606"/>
                  </a:lnTo>
                  <a:lnTo>
                    <a:pt x="29" y="2617"/>
                  </a:lnTo>
                  <a:lnTo>
                    <a:pt x="32" y="2627"/>
                  </a:lnTo>
                  <a:lnTo>
                    <a:pt x="35" y="2637"/>
                  </a:lnTo>
                  <a:lnTo>
                    <a:pt x="40" y="2644"/>
                  </a:lnTo>
                  <a:lnTo>
                    <a:pt x="47" y="2652"/>
                  </a:lnTo>
                  <a:lnTo>
                    <a:pt x="55" y="2658"/>
                  </a:lnTo>
                  <a:lnTo>
                    <a:pt x="65" y="2664"/>
                  </a:lnTo>
                  <a:lnTo>
                    <a:pt x="75" y="2667"/>
                  </a:lnTo>
                  <a:lnTo>
                    <a:pt x="88" y="2670"/>
                  </a:lnTo>
                  <a:lnTo>
                    <a:pt x="102" y="2671"/>
                  </a:lnTo>
                  <a:lnTo>
                    <a:pt x="119" y="2671"/>
                  </a:lnTo>
                  <a:lnTo>
                    <a:pt x="137" y="2670"/>
                  </a:lnTo>
                  <a:lnTo>
                    <a:pt x="157" y="2667"/>
                  </a:lnTo>
                  <a:lnTo>
                    <a:pt x="179" y="2663"/>
                  </a:lnTo>
                  <a:lnTo>
                    <a:pt x="180" y="2662"/>
                  </a:lnTo>
                  <a:lnTo>
                    <a:pt x="183" y="2659"/>
                  </a:lnTo>
                  <a:lnTo>
                    <a:pt x="188" y="2656"/>
                  </a:lnTo>
                  <a:lnTo>
                    <a:pt x="195" y="2652"/>
                  </a:lnTo>
                  <a:lnTo>
                    <a:pt x="202" y="2648"/>
                  </a:lnTo>
                  <a:lnTo>
                    <a:pt x="211" y="2643"/>
                  </a:lnTo>
                  <a:lnTo>
                    <a:pt x="222" y="2637"/>
                  </a:lnTo>
                  <a:lnTo>
                    <a:pt x="234" y="2632"/>
                  </a:lnTo>
                  <a:lnTo>
                    <a:pt x="247" y="2624"/>
                  </a:lnTo>
                  <a:lnTo>
                    <a:pt x="262" y="2617"/>
                  </a:lnTo>
                  <a:lnTo>
                    <a:pt x="277" y="2609"/>
                  </a:lnTo>
                  <a:lnTo>
                    <a:pt x="294" y="2601"/>
                  </a:lnTo>
                  <a:lnTo>
                    <a:pt x="313" y="2591"/>
                  </a:lnTo>
                  <a:lnTo>
                    <a:pt x="331" y="2582"/>
                  </a:lnTo>
                  <a:lnTo>
                    <a:pt x="373" y="2562"/>
                  </a:lnTo>
                  <a:lnTo>
                    <a:pt x="417" y="2539"/>
                  </a:lnTo>
                  <a:lnTo>
                    <a:pt x="466" y="2516"/>
                  </a:lnTo>
                  <a:lnTo>
                    <a:pt x="517" y="2491"/>
                  </a:lnTo>
                  <a:lnTo>
                    <a:pt x="571" y="2466"/>
                  </a:lnTo>
                  <a:lnTo>
                    <a:pt x="627" y="2439"/>
                  </a:lnTo>
                  <a:lnTo>
                    <a:pt x="684" y="2411"/>
                  </a:lnTo>
                  <a:lnTo>
                    <a:pt x="743" y="2383"/>
                  </a:lnTo>
                  <a:lnTo>
                    <a:pt x="803" y="2355"/>
                  </a:lnTo>
                  <a:lnTo>
                    <a:pt x="923" y="2297"/>
                  </a:lnTo>
                  <a:lnTo>
                    <a:pt x="983" y="2269"/>
                  </a:lnTo>
                  <a:lnTo>
                    <a:pt x="1042" y="2241"/>
                  </a:lnTo>
                  <a:lnTo>
                    <a:pt x="1101" y="2213"/>
                  </a:lnTo>
                  <a:lnTo>
                    <a:pt x="1158" y="2186"/>
                  </a:lnTo>
                  <a:lnTo>
                    <a:pt x="1213" y="2159"/>
                  </a:lnTo>
                  <a:lnTo>
                    <a:pt x="1266" y="2135"/>
                  </a:lnTo>
                  <a:lnTo>
                    <a:pt x="1316" y="2110"/>
                  </a:lnTo>
                  <a:lnTo>
                    <a:pt x="1364" y="2088"/>
                  </a:lnTo>
                  <a:lnTo>
                    <a:pt x="1407" y="2067"/>
                  </a:lnTo>
                  <a:lnTo>
                    <a:pt x="1428" y="2058"/>
                  </a:lnTo>
                  <a:lnTo>
                    <a:pt x="1447" y="2048"/>
                  </a:lnTo>
                  <a:lnTo>
                    <a:pt x="1465" y="2039"/>
                  </a:lnTo>
                  <a:lnTo>
                    <a:pt x="1483" y="2031"/>
                  </a:lnTo>
                  <a:lnTo>
                    <a:pt x="1498" y="2022"/>
                  </a:lnTo>
                  <a:lnTo>
                    <a:pt x="1514" y="2016"/>
                  </a:lnTo>
                  <a:lnTo>
                    <a:pt x="1527" y="2008"/>
                  </a:lnTo>
                  <a:lnTo>
                    <a:pt x="1540" y="2003"/>
                  </a:lnTo>
                  <a:lnTo>
                    <a:pt x="1551" y="1998"/>
                  </a:lnTo>
                  <a:lnTo>
                    <a:pt x="1561" y="1992"/>
                  </a:lnTo>
                  <a:lnTo>
                    <a:pt x="2017" y="1446"/>
                  </a:lnTo>
                  <a:lnTo>
                    <a:pt x="1903" y="187"/>
                  </a:lnTo>
                  <a:lnTo>
                    <a:pt x="1567" y="0"/>
                  </a:lnTo>
                  <a:lnTo>
                    <a:pt x="590" y="308"/>
                  </a:lnTo>
                  <a:lnTo>
                    <a:pt x="620" y="967"/>
                  </a:lnTo>
                  <a:lnTo>
                    <a:pt x="544" y="1165"/>
                  </a:lnTo>
                  <a:lnTo>
                    <a:pt x="162" y="314"/>
                  </a:lnTo>
                  <a:close/>
                </a:path>
              </a:pathLst>
            </a:custGeom>
            <a:solidFill>
              <a:srgbClr val="CC6600"/>
            </a:solidFill>
            <a:ln w="9525">
              <a:noFill/>
              <a:round/>
              <a:headEnd/>
              <a:tailEnd/>
            </a:ln>
          </p:spPr>
          <p:txBody>
            <a:bodyPr/>
            <a:lstStyle/>
            <a:p>
              <a:endParaRPr lang="cs-CZ"/>
            </a:p>
          </p:txBody>
        </p:sp>
        <p:grpSp>
          <p:nvGrpSpPr>
            <p:cNvPr id="115924" name="Group 216"/>
            <p:cNvGrpSpPr>
              <a:grpSpLocks/>
            </p:cNvGrpSpPr>
            <p:nvPr/>
          </p:nvGrpSpPr>
          <p:grpSpPr bwMode="auto">
            <a:xfrm>
              <a:off x="926" y="2874"/>
              <a:ext cx="396" cy="276"/>
              <a:chOff x="926" y="2874"/>
              <a:chExt cx="396" cy="276"/>
            </a:xfrm>
          </p:grpSpPr>
          <p:grpSp>
            <p:nvGrpSpPr>
              <p:cNvPr id="115925" name="Group 217"/>
              <p:cNvGrpSpPr>
                <a:grpSpLocks/>
              </p:cNvGrpSpPr>
              <p:nvPr/>
            </p:nvGrpSpPr>
            <p:grpSpPr bwMode="auto">
              <a:xfrm>
                <a:off x="926" y="2874"/>
                <a:ext cx="258" cy="276"/>
                <a:chOff x="926" y="2874"/>
                <a:chExt cx="258" cy="276"/>
              </a:xfrm>
            </p:grpSpPr>
            <p:sp>
              <p:nvSpPr>
                <p:cNvPr id="115801" name="Freeform 218"/>
                <p:cNvSpPr>
                  <a:spLocks/>
                </p:cNvSpPr>
                <p:nvPr/>
              </p:nvSpPr>
              <p:spPr bwMode="auto">
                <a:xfrm>
                  <a:off x="926" y="2874"/>
                  <a:ext cx="258" cy="276"/>
                </a:xfrm>
                <a:custGeom>
                  <a:avLst/>
                  <a:gdLst>
                    <a:gd name="T0" fmla="*/ 13 w 3608"/>
                    <a:gd name="T1" fmla="*/ 15 h 4127"/>
                    <a:gd name="T2" fmla="*/ 13 w 3608"/>
                    <a:gd name="T3" fmla="*/ 15 h 4127"/>
                    <a:gd name="T4" fmla="*/ 12 w 3608"/>
                    <a:gd name="T5" fmla="*/ 16 h 4127"/>
                    <a:gd name="T6" fmla="*/ 12 w 3608"/>
                    <a:gd name="T7" fmla="*/ 16 h 4127"/>
                    <a:gd name="T8" fmla="*/ 12 w 3608"/>
                    <a:gd name="T9" fmla="*/ 17 h 4127"/>
                    <a:gd name="T10" fmla="*/ 12 w 3608"/>
                    <a:gd name="T11" fmla="*/ 17 h 4127"/>
                    <a:gd name="T12" fmla="*/ 11 w 3608"/>
                    <a:gd name="T13" fmla="*/ 17 h 4127"/>
                    <a:gd name="T14" fmla="*/ 11 w 3608"/>
                    <a:gd name="T15" fmla="*/ 18 h 4127"/>
                    <a:gd name="T16" fmla="*/ 10 w 3608"/>
                    <a:gd name="T17" fmla="*/ 18 h 4127"/>
                    <a:gd name="T18" fmla="*/ 10 w 3608"/>
                    <a:gd name="T19" fmla="*/ 18 h 4127"/>
                    <a:gd name="T20" fmla="*/ 10 w 3608"/>
                    <a:gd name="T21" fmla="*/ 18 h 4127"/>
                    <a:gd name="T22" fmla="*/ 9 w 3608"/>
                    <a:gd name="T23" fmla="*/ 18 h 4127"/>
                    <a:gd name="T24" fmla="*/ 9 w 3608"/>
                    <a:gd name="T25" fmla="*/ 18 h 4127"/>
                    <a:gd name="T26" fmla="*/ 9 w 3608"/>
                    <a:gd name="T27" fmla="*/ 18 h 4127"/>
                    <a:gd name="T28" fmla="*/ 8 w 3608"/>
                    <a:gd name="T29" fmla="*/ 18 h 4127"/>
                    <a:gd name="T30" fmla="*/ 8 w 3608"/>
                    <a:gd name="T31" fmla="*/ 18 h 4127"/>
                    <a:gd name="T32" fmla="*/ 7 w 3608"/>
                    <a:gd name="T33" fmla="*/ 17 h 4127"/>
                    <a:gd name="T34" fmla="*/ 6 w 3608"/>
                    <a:gd name="T35" fmla="*/ 17 h 4127"/>
                    <a:gd name="T36" fmla="*/ 5 w 3608"/>
                    <a:gd name="T37" fmla="*/ 16 h 4127"/>
                    <a:gd name="T38" fmla="*/ 4 w 3608"/>
                    <a:gd name="T39" fmla="*/ 15 h 4127"/>
                    <a:gd name="T40" fmla="*/ 3 w 3608"/>
                    <a:gd name="T41" fmla="*/ 15 h 4127"/>
                    <a:gd name="T42" fmla="*/ 3 w 3608"/>
                    <a:gd name="T43" fmla="*/ 14 h 4127"/>
                    <a:gd name="T44" fmla="*/ 2 w 3608"/>
                    <a:gd name="T45" fmla="*/ 13 h 4127"/>
                    <a:gd name="T46" fmla="*/ 1 w 3608"/>
                    <a:gd name="T47" fmla="*/ 12 h 4127"/>
                    <a:gd name="T48" fmla="*/ 1 w 3608"/>
                    <a:gd name="T49" fmla="*/ 11 h 4127"/>
                    <a:gd name="T50" fmla="*/ 1 w 3608"/>
                    <a:gd name="T51" fmla="*/ 10 h 4127"/>
                    <a:gd name="T52" fmla="*/ 0 w 3608"/>
                    <a:gd name="T53" fmla="*/ 9 h 4127"/>
                    <a:gd name="T54" fmla="*/ 0 w 3608"/>
                    <a:gd name="T55" fmla="*/ 8 h 4127"/>
                    <a:gd name="T56" fmla="*/ 0 w 3608"/>
                    <a:gd name="T57" fmla="*/ 7 h 4127"/>
                    <a:gd name="T58" fmla="*/ 0 w 3608"/>
                    <a:gd name="T59" fmla="*/ 6 h 4127"/>
                    <a:gd name="T60" fmla="*/ 0 w 3608"/>
                    <a:gd name="T61" fmla="*/ 5 h 4127"/>
                    <a:gd name="T62" fmla="*/ 1 w 3608"/>
                    <a:gd name="T63" fmla="*/ 4 h 4127"/>
                    <a:gd name="T64" fmla="*/ 1 w 3608"/>
                    <a:gd name="T65" fmla="*/ 3 h 4127"/>
                    <a:gd name="T66" fmla="*/ 1 w 3608"/>
                    <a:gd name="T67" fmla="*/ 2 h 4127"/>
                    <a:gd name="T68" fmla="*/ 2 w 3608"/>
                    <a:gd name="T69" fmla="*/ 2 h 4127"/>
                    <a:gd name="T70" fmla="*/ 2 w 3608"/>
                    <a:gd name="T71" fmla="*/ 1 h 4127"/>
                    <a:gd name="T72" fmla="*/ 2 w 3608"/>
                    <a:gd name="T73" fmla="*/ 1 h 4127"/>
                    <a:gd name="T74" fmla="*/ 3 w 3608"/>
                    <a:gd name="T75" fmla="*/ 1 h 4127"/>
                    <a:gd name="T76" fmla="*/ 3 w 3608"/>
                    <a:gd name="T77" fmla="*/ 0 h 4127"/>
                    <a:gd name="T78" fmla="*/ 4 w 3608"/>
                    <a:gd name="T79" fmla="*/ 0 h 4127"/>
                    <a:gd name="T80" fmla="*/ 4 w 3608"/>
                    <a:gd name="T81" fmla="*/ 0 h 4127"/>
                    <a:gd name="T82" fmla="*/ 5 w 3608"/>
                    <a:gd name="T83" fmla="*/ 0 h 4127"/>
                    <a:gd name="T84" fmla="*/ 6 w 3608"/>
                    <a:gd name="T85" fmla="*/ 0 h 4127"/>
                    <a:gd name="T86" fmla="*/ 8 w 3608"/>
                    <a:gd name="T87" fmla="*/ 0 h 4127"/>
                    <a:gd name="T88" fmla="*/ 10 w 3608"/>
                    <a:gd name="T89" fmla="*/ 0 h 4127"/>
                    <a:gd name="T90" fmla="*/ 11 w 3608"/>
                    <a:gd name="T91" fmla="*/ 0 h 4127"/>
                    <a:gd name="T92" fmla="*/ 12 w 3608"/>
                    <a:gd name="T93" fmla="*/ 0 h 4127"/>
                    <a:gd name="T94" fmla="*/ 13 w 3608"/>
                    <a:gd name="T95" fmla="*/ 0 h 4127"/>
                    <a:gd name="T96" fmla="*/ 14 w 3608"/>
                    <a:gd name="T97" fmla="*/ 1 h 4127"/>
                    <a:gd name="T98" fmla="*/ 15 w 3608"/>
                    <a:gd name="T99" fmla="*/ 1 h 4127"/>
                    <a:gd name="T100" fmla="*/ 16 w 3608"/>
                    <a:gd name="T101" fmla="*/ 1 h 4127"/>
                    <a:gd name="T102" fmla="*/ 17 w 3608"/>
                    <a:gd name="T103" fmla="*/ 1 h 4127"/>
                    <a:gd name="T104" fmla="*/ 18 w 3608"/>
                    <a:gd name="T105" fmla="*/ 1 h 4127"/>
                    <a:gd name="T106" fmla="*/ 13 w 3608"/>
                    <a:gd name="T107" fmla="*/ 15 h 412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608"/>
                    <a:gd name="T163" fmla="*/ 0 h 4127"/>
                    <a:gd name="T164" fmla="*/ 3608 w 3608"/>
                    <a:gd name="T165" fmla="*/ 4127 h 412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608" h="4127">
                      <a:moveTo>
                        <a:pt x="2476" y="3341"/>
                      </a:moveTo>
                      <a:lnTo>
                        <a:pt x="2473" y="3349"/>
                      </a:lnTo>
                      <a:lnTo>
                        <a:pt x="2471" y="3358"/>
                      </a:lnTo>
                      <a:lnTo>
                        <a:pt x="2465" y="3379"/>
                      </a:lnTo>
                      <a:lnTo>
                        <a:pt x="2458" y="3405"/>
                      </a:lnTo>
                      <a:lnTo>
                        <a:pt x="2452" y="3433"/>
                      </a:lnTo>
                      <a:lnTo>
                        <a:pt x="2445" y="3464"/>
                      </a:lnTo>
                      <a:lnTo>
                        <a:pt x="2438" y="3496"/>
                      </a:lnTo>
                      <a:lnTo>
                        <a:pt x="2428" y="3530"/>
                      </a:lnTo>
                      <a:lnTo>
                        <a:pt x="2419" y="3565"/>
                      </a:lnTo>
                      <a:lnTo>
                        <a:pt x="2409" y="3602"/>
                      </a:lnTo>
                      <a:lnTo>
                        <a:pt x="2397" y="3637"/>
                      </a:lnTo>
                      <a:lnTo>
                        <a:pt x="2385" y="3673"/>
                      </a:lnTo>
                      <a:lnTo>
                        <a:pt x="2370" y="3708"/>
                      </a:lnTo>
                      <a:lnTo>
                        <a:pt x="2355" y="3741"/>
                      </a:lnTo>
                      <a:lnTo>
                        <a:pt x="2337" y="3772"/>
                      </a:lnTo>
                      <a:lnTo>
                        <a:pt x="2318" y="3801"/>
                      </a:lnTo>
                      <a:lnTo>
                        <a:pt x="2297" y="3827"/>
                      </a:lnTo>
                      <a:lnTo>
                        <a:pt x="2274" y="3852"/>
                      </a:lnTo>
                      <a:lnTo>
                        <a:pt x="2250" y="3879"/>
                      </a:lnTo>
                      <a:lnTo>
                        <a:pt x="2224" y="3907"/>
                      </a:lnTo>
                      <a:lnTo>
                        <a:pt x="2198" y="3936"/>
                      </a:lnTo>
                      <a:lnTo>
                        <a:pt x="2170" y="3965"/>
                      </a:lnTo>
                      <a:lnTo>
                        <a:pt x="2140" y="3993"/>
                      </a:lnTo>
                      <a:lnTo>
                        <a:pt x="2110" y="4020"/>
                      </a:lnTo>
                      <a:lnTo>
                        <a:pt x="2078" y="4044"/>
                      </a:lnTo>
                      <a:lnTo>
                        <a:pt x="2044" y="4067"/>
                      </a:lnTo>
                      <a:lnTo>
                        <a:pt x="2009" y="4087"/>
                      </a:lnTo>
                      <a:lnTo>
                        <a:pt x="1971" y="4103"/>
                      </a:lnTo>
                      <a:lnTo>
                        <a:pt x="1953" y="4111"/>
                      </a:lnTo>
                      <a:lnTo>
                        <a:pt x="1933" y="4116"/>
                      </a:lnTo>
                      <a:lnTo>
                        <a:pt x="1913" y="4120"/>
                      </a:lnTo>
                      <a:lnTo>
                        <a:pt x="1893" y="4124"/>
                      </a:lnTo>
                      <a:lnTo>
                        <a:pt x="1872" y="4127"/>
                      </a:lnTo>
                      <a:lnTo>
                        <a:pt x="1851" y="4127"/>
                      </a:lnTo>
                      <a:lnTo>
                        <a:pt x="1829" y="4127"/>
                      </a:lnTo>
                      <a:lnTo>
                        <a:pt x="1808" y="4124"/>
                      </a:lnTo>
                      <a:lnTo>
                        <a:pt x="1785" y="4120"/>
                      </a:lnTo>
                      <a:lnTo>
                        <a:pt x="1762" y="4115"/>
                      </a:lnTo>
                      <a:lnTo>
                        <a:pt x="1738" y="4107"/>
                      </a:lnTo>
                      <a:lnTo>
                        <a:pt x="1714" y="4100"/>
                      </a:lnTo>
                      <a:lnTo>
                        <a:pt x="1688" y="4089"/>
                      </a:lnTo>
                      <a:lnTo>
                        <a:pt x="1662" y="4078"/>
                      </a:lnTo>
                      <a:lnTo>
                        <a:pt x="1636" y="4067"/>
                      </a:lnTo>
                      <a:lnTo>
                        <a:pt x="1608" y="4053"/>
                      </a:lnTo>
                      <a:lnTo>
                        <a:pt x="1580" y="4038"/>
                      </a:lnTo>
                      <a:lnTo>
                        <a:pt x="1551" y="4022"/>
                      </a:lnTo>
                      <a:lnTo>
                        <a:pt x="1520" y="4005"/>
                      </a:lnTo>
                      <a:lnTo>
                        <a:pt x="1490" y="3987"/>
                      </a:lnTo>
                      <a:lnTo>
                        <a:pt x="1429" y="3948"/>
                      </a:lnTo>
                      <a:lnTo>
                        <a:pt x="1367" y="3906"/>
                      </a:lnTo>
                      <a:lnTo>
                        <a:pt x="1304" y="3860"/>
                      </a:lnTo>
                      <a:lnTo>
                        <a:pt x="1241" y="3812"/>
                      </a:lnTo>
                      <a:lnTo>
                        <a:pt x="1176" y="3761"/>
                      </a:lnTo>
                      <a:lnTo>
                        <a:pt x="1113" y="3709"/>
                      </a:lnTo>
                      <a:lnTo>
                        <a:pt x="1051" y="3654"/>
                      </a:lnTo>
                      <a:lnTo>
                        <a:pt x="991" y="3599"/>
                      </a:lnTo>
                      <a:lnTo>
                        <a:pt x="932" y="3543"/>
                      </a:lnTo>
                      <a:lnTo>
                        <a:pt x="875" y="3485"/>
                      </a:lnTo>
                      <a:lnTo>
                        <a:pt x="821" y="3428"/>
                      </a:lnTo>
                      <a:lnTo>
                        <a:pt x="768" y="3369"/>
                      </a:lnTo>
                      <a:lnTo>
                        <a:pt x="714" y="3308"/>
                      </a:lnTo>
                      <a:lnTo>
                        <a:pt x="659" y="3244"/>
                      </a:lnTo>
                      <a:lnTo>
                        <a:pt x="605" y="3179"/>
                      </a:lnTo>
                      <a:lnTo>
                        <a:pt x="550" y="3110"/>
                      </a:lnTo>
                      <a:lnTo>
                        <a:pt x="496" y="3041"/>
                      </a:lnTo>
                      <a:lnTo>
                        <a:pt x="445" y="2969"/>
                      </a:lnTo>
                      <a:lnTo>
                        <a:pt x="393" y="2896"/>
                      </a:lnTo>
                      <a:lnTo>
                        <a:pt x="344" y="2821"/>
                      </a:lnTo>
                      <a:lnTo>
                        <a:pt x="296" y="2746"/>
                      </a:lnTo>
                      <a:lnTo>
                        <a:pt x="253" y="2670"/>
                      </a:lnTo>
                      <a:lnTo>
                        <a:pt x="211" y="2594"/>
                      </a:lnTo>
                      <a:lnTo>
                        <a:pt x="173" y="2517"/>
                      </a:lnTo>
                      <a:lnTo>
                        <a:pt x="155" y="2478"/>
                      </a:lnTo>
                      <a:lnTo>
                        <a:pt x="139" y="2440"/>
                      </a:lnTo>
                      <a:lnTo>
                        <a:pt x="123" y="2401"/>
                      </a:lnTo>
                      <a:lnTo>
                        <a:pt x="109" y="2363"/>
                      </a:lnTo>
                      <a:lnTo>
                        <a:pt x="95" y="2325"/>
                      </a:lnTo>
                      <a:lnTo>
                        <a:pt x="83" y="2287"/>
                      </a:lnTo>
                      <a:lnTo>
                        <a:pt x="61" y="2210"/>
                      </a:lnTo>
                      <a:lnTo>
                        <a:pt x="43" y="2129"/>
                      </a:lnTo>
                      <a:lnTo>
                        <a:pt x="29" y="2047"/>
                      </a:lnTo>
                      <a:lnTo>
                        <a:pt x="18" y="1963"/>
                      </a:lnTo>
                      <a:lnTo>
                        <a:pt x="8" y="1879"/>
                      </a:lnTo>
                      <a:lnTo>
                        <a:pt x="3" y="1793"/>
                      </a:lnTo>
                      <a:lnTo>
                        <a:pt x="0" y="1706"/>
                      </a:lnTo>
                      <a:lnTo>
                        <a:pt x="0" y="1621"/>
                      </a:lnTo>
                      <a:lnTo>
                        <a:pt x="2" y="1535"/>
                      </a:lnTo>
                      <a:lnTo>
                        <a:pt x="6" y="1450"/>
                      </a:lnTo>
                      <a:lnTo>
                        <a:pt x="13" y="1367"/>
                      </a:lnTo>
                      <a:lnTo>
                        <a:pt x="23" y="1284"/>
                      </a:lnTo>
                      <a:lnTo>
                        <a:pt x="33" y="1204"/>
                      </a:lnTo>
                      <a:lnTo>
                        <a:pt x="47" y="1127"/>
                      </a:lnTo>
                      <a:lnTo>
                        <a:pt x="61" y="1053"/>
                      </a:lnTo>
                      <a:lnTo>
                        <a:pt x="78" y="981"/>
                      </a:lnTo>
                      <a:lnTo>
                        <a:pt x="112" y="841"/>
                      </a:lnTo>
                      <a:lnTo>
                        <a:pt x="129" y="771"/>
                      </a:lnTo>
                      <a:lnTo>
                        <a:pt x="147" y="702"/>
                      </a:lnTo>
                      <a:lnTo>
                        <a:pt x="167" y="632"/>
                      </a:lnTo>
                      <a:lnTo>
                        <a:pt x="189" y="566"/>
                      </a:lnTo>
                      <a:lnTo>
                        <a:pt x="213" y="499"/>
                      </a:lnTo>
                      <a:lnTo>
                        <a:pt x="240" y="436"/>
                      </a:lnTo>
                      <a:lnTo>
                        <a:pt x="256" y="406"/>
                      </a:lnTo>
                      <a:lnTo>
                        <a:pt x="271" y="376"/>
                      </a:lnTo>
                      <a:lnTo>
                        <a:pt x="289" y="346"/>
                      </a:lnTo>
                      <a:lnTo>
                        <a:pt x="307" y="318"/>
                      </a:lnTo>
                      <a:lnTo>
                        <a:pt x="326" y="291"/>
                      </a:lnTo>
                      <a:lnTo>
                        <a:pt x="347" y="264"/>
                      </a:lnTo>
                      <a:lnTo>
                        <a:pt x="369" y="238"/>
                      </a:lnTo>
                      <a:lnTo>
                        <a:pt x="393" y="213"/>
                      </a:lnTo>
                      <a:lnTo>
                        <a:pt x="418" y="190"/>
                      </a:lnTo>
                      <a:lnTo>
                        <a:pt x="444" y="168"/>
                      </a:lnTo>
                      <a:lnTo>
                        <a:pt x="472" y="147"/>
                      </a:lnTo>
                      <a:lnTo>
                        <a:pt x="501" y="127"/>
                      </a:lnTo>
                      <a:lnTo>
                        <a:pt x="532" y="108"/>
                      </a:lnTo>
                      <a:lnTo>
                        <a:pt x="565" y="90"/>
                      </a:lnTo>
                      <a:lnTo>
                        <a:pt x="600" y="75"/>
                      </a:lnTo>
                      <a:lnTo>
                        <a:pt x="636" y="60"/>
                      </a:lnTo>
                      <a:lnTo>
                        <a:pt x="676" y="47"/>
                      </a:lnTo>
                      <a:lnTo>
                        <a:pt x="718" y="37"/>
                      </a:lnTo>
                      <a:lnTo>
                        <a:pt x="764" y="27"/>
                      </a:lnTo>
                      <a:lnTo>
                        <a:pt x="812" y="20"/>
                      </a:lnTo>
                      <a:lnTo>
                        <a:pt x="862" y="13"/>
                      </a:lnTo>
                      <a:lnTo>
                        <a:pt x="915" y="8"/>
                      </a:lnTo>
                      <a:lnTo>
                        <a:pt x="970" y="5"/>
                      </a:lnTo>
                      <a:lnTo>
                        <a:pt x="1026" y="2"/>
                      </a:lnTo>
                      <a:lnTo>
                        <a:pt x="1085" y="0"/>
                      </a:lnTo>
                      <a:lnTo>
                        <a:pt x="1145" y="0"/>
                      </a:lnTo>
                      <a:lnTo>
                        <a:pt x="1206" y="1"/>
                      </a:lnTo>
                      <a:lnTo>
                        <a:pt x="1270" y="4"/>
                      </a:lnTo>
                      <a:lnTo>
                        <a:pt x="1398" y="9"/>
                      </a:lnTo>
                      <a:lnTo>
                        <a:pt x="1529" y="17"/>
                      </a:lnTo>
                      <a:lnTo>
                        <a:pt x="1660" y="28"/>
                      </a:lnTo>
                      <a:lnTo>
                        <a:pt x="1792" y="40"/>
                      </a:lnTo>
                      <a:lnTo>
                        <a:pt x="1922" y="53"/>
                      </a:lnTo>
                      <a:lnTo>
                        <a:pt x="1986" y="59"/>
                      </a:lnTo>
                      <a:lnTo>
                        <a:pt x="2048" y="66"/>
                      </a:lnTo>
                      <a:lnTo>
                        <a:pt x="2109" y="72"/>
                      </a:lnTo>
                      <a:lnTo>
                        <a:pt x="2169" y="77"/>
                      </a:lnTo>
                      <a:lnTo>
                        <a:pt x="2228" y="84"/>
                      </a:lnTo>
                      <a:lnTo>
                        <a:pt x="2284" y="89"/>
                      </a:lnTo>
                      <a:lnTo>
                        <a:pt x="2339" y="93"/>
                      </a:lnTo>
                      <a:lnTo>
                        <a:pt x="2392" y="98"/>
                      </a:lnTo>
                      <a:lnTo>
                        <a:pt x="2442" y="101"/>
                      </a:lnTo>
                      <a:lnTo>
                        <a:pt x="2490" y="104"/>
                      </a:lnTo>
                      <a:lnTo>
                        <a:pt x="2581" y="110"/>
                      </a:lnTo>
                      <a:lnTo>
                        <a:pt x="2670" y="117"/>
                      </a:lnTo>
                      <a:lnTo>
                        <a:pt x="2757" y="125"/>
                      </a:lnTo>
                      <a:lnTo>
                        <a:pt x="2841" y="132"/>
                      </a:lnTo>
                      <a:lnTo>
                        <a:pt x="2922" y="141"/>
                      </a:lnTo>
                      <a:lnTo>
                        <a:pt x="3000" y="149"/>
                      </a:lnTo>
                      <a:lnTo>
                        <a:pt x="3075" y="159"/>
                      </a:lnTo>
                      <a:lnTo>
                        <a:pt x="3147" y="168"/>
                      </a:lnTo>
                      <a:lnTo>
                        <a:pt x="3216" y="177"/>
                      </a:lnTo>
                      <a:lnTo>
                        <a:pt x="3283" y="187"/>
                      </a:lnTo>
                      <a:lnTo>
                        <a:pt x="3345" y="195"/>
                      </a:lnTo>
                      <a:lnTo>
                        <a:pt x="3405" y="204"/>
                      </a:lnTo>
                      <a:lnTo>
                        <a:pt x="3461" y="211"/>
                      </a:lnTo>
                      <a:lnTo>
                        <a:pt x="3514" y="218"/>
                      </a:lnTo>
                      <a:lnTo>
                        <a:pt x="3562" y="224"/>
                      </a:lnTo>
                      <a:lnTo>
                        <a:pt x="3608" y="229"/>
                      </a:lnTo>
                      <a:lnTo>
                        <a:pt x="2476" y="3341"/>
                      </a:lnTo>
                      <a:close/>
                    </a:path>
                  </a:pathLst>
                </a:custGeom>
                <a:solidFill>
                  <a:srgbClr val="CC6600"/>
                </a:solidFill>
                <a:ln w="9525">
                  <a:noFill/>
                  <a:round/>
                  <a:headEnd/>
                  <a:tailEnd/>
                </a:ln>
              </p:spPr>
              <p:txBody>
                <a:bodyPr/>
                <a:lstStyle/>
                <a:p>
                  <a:endParaRPr lang="cs-CZ"/>
                </a:p>
              </p:txBody>
            </p:sp>
            <p:sp>
              <p:nvSpPr>
                <p:cNvPr id="115802" name="Freeform 219"/>
                <p:cNvSpPr>
                  <a:spLocks/>
                </p:cNvSpPr>
                <p:nvPr/>
              </p:nvSpPr>
              <p:spPr bwMode="auto">
                <a:xfrm>
                  <a:off x="926" y="2874"/>
                  <a:ext cx="258" cy="276"/>
                </a:xfrm>
                <a:custGeom>
                  <a:avLst/>
                  <a:gdLst>
                    <a:gd name="T0" fmla="*/ 13 w 3608"/>
                    <a:gd name="T1" fmla="*/ 15 h 4127"/>
                    <a:gd name="T2" fmla="*/ 13 w 3608"/>
                    <a:gd name="T3" fmla="*/ 15 h 4127"/>
                    <a:gd name="T4" fmla="*/ 12 w 3608"/>
                    <a:gd name="T5" fmla="*/ 16 h 4127"/>
                    <a:gd name="T6" fmla="*/ 12 w 3608"/>
                    <a:gd name="T7" fmla="*/ 16 h 4127"/>
                    <a:gd name="T8" fmla="*/ 12 w 3608"/>
                    <a:gd name="T9" fmla="*/ 17 h 4127"/>
                    <a:gd name="T10" fmla="*/ 12 w 3608"/>
                    <a:gd name="T11" fmla="*/ 17 h 4127"/>
                    <a:gd name="T12" fmla="*/ 11 w 3608"/>
                    <a:gd name="T13" fmla="*/ 17 h 4127"/>
                    <a:gd name="T14" fmla="*/ 11 w 3608"/>
                    <a:gd name="T15" fmla="*/ 18 h 4127"/>
                    <a:gd name="T16" fmla="*/ 10 w 3608"/>
                    <a:gd name="T17" fmla="*/ 18 h 4127"/>
                    <a:gd name="T18" fmla="*/ 10 w 3608"/>
                    <a:gd name="T19" fmla="*/ 18 h 4127"/>
                    <a:gd name="T20" fmla="*/ 10 w 3608"/>
                    <a:gd name="T21" fmla="*/ 18 h 4127"/>
                    <a:gd name="T22" fmla="*/ 9 w 3608"/>
                    <a:gd name="T23" fmla="*/ 18 h 4127"/>
                    <a:gd name="T24" fmla="*/ 9 w 3608"/>
                    <a:gd name="T25" fmla="*/ 18 h 4127"/>
                    <a:gd name="T26" fmla="*/ 9 w 3608"/>
                    <a:gd name="T27" fmla="*/ 18 h 4127"/>
                    <a:gd name="T28" fmla="*/ 8 w 3608"/>
                    <a:gd name="T29" fmla="*/ 18 h 4127"/>
                    <a:gd name="T30" fmla="*/ 8 w 3608"/>
                    <a:gd name="T31" fmla="*/ 18 h 4127"/>
                    <a:gd name="T32" fmla="*/ 7 w 3608"/>
                    <a:gd name="T33" fmla="*/ 17 h 4127"/>
                    <a:gd name="T34" fmla="*/ 6 w 3608"/>
                    <a:gd name="T35" fmla="*/ 17 h 4127"/>
                    <a:gd name="T36" fmla="*/ 5 w 3608"/>
                    <a:gd name="T37" fmla="*/ 16 h 4127"/>
                    <a:gd name="T38" fmla="*/ 4 w 3608"/>
                    <a:gd name="T39" fmla="*/ 15 h 4127"/>
                    <a:gd name="T40" fmla="*/ 3 w 3608"/>
                    <a:gd name="T41" fmla="*/ 15 h 4127"/>
                    <a:gd name="T42" fmla="*/ 3 w 3608"/>
                    <a:gd name="T43" fmla="*/ 14 h 4127"/>
                    <a:gd name="T44" fmla="*/ 2 w 3608"/>
                    <a:gd name="T45" fmla="*/ 13 h 4127"/>
                    <a:gd name="T46" fmla="*/ 1 w 3608"/>
                    <a:gd name="T47" fmla="*/ 12 h 4127"/>
                    <a:gd name="T48" fmla="*/ 1 w 3608"/>
                    <a:gd name="T49" fmla="*/ 11 h 4127"/>
                    <a:gd name="T50" fmla="*/ 1 w 3608"/>
                    <a:gd name="T51" fmla="*/ 10 h 4127"/>
                    <a:gd name="T52" fmla="*/ 0 w 3608"/>
                    <a:gd name="T53" fmla="*/ 9 h 4127"/>
                    <a:gd name="T54" fmla="*/ 0 w 3608"/>
                    <a:gd name="T55" fmla="*/ 8 h 4127"/>
                    <a:gd name="T56" fmla="*/ 0 w 3608"/>
                    <a:gd name="T57" fmla="*/ 7 h 4127"/>
                    <a:gd name="T58" fmla="*/ 0 w 3608"/>
                    <a:gd name="T59" fmla="*/ 6 h 4127"/>
                    <a:gd name="T60" fmla="*/ 0 w 3608"/>
                    <a:gd name="T61" fmla="*/ 5 h 4127"/>
                    <a:gd name="T62" fmla="*/ 1 w 3608"/>
                    <a:gd name="T63" fmla="*/ 4 h 4127"/>
                    <a:gd name="T64" fmla="*/ 1 w 3608"/>
                    <a:gd name="T65" fmla="*/ 3 h 4127"/>
                    <a:gd name="T66" fmla="*/ 1 w 3608"/>
                    <a:gd name="T67" fmla="*/ 2 h 4127"/>
                    <a:gd name="T68" fmla="*/ 2 w 3608"/>
                    <a:gd name="T69" fmla="*/ 2 h 4127"/>
                    <a:gd name="T70" fmla="*/ 2 w 3608"/>
                    <a:gd name="T71" fmla="*/ 1 h 4127"/>
                    <a:gd name="T72" fmla="*/ 2 w 3608"/>
                    <a:gd name="T73" fmla="*/ 1 h 4127"/>
                    <a:gd name="T74" fmla="*/ 3 w 3608"/>
                    <a:gd name="T75" fmla="*/ 1 h 4127"/>
                    <a:gd name="T76" fmla="*/ 3 w 3608"/>
                    <a:gd name="T77" fmla="*/ 0 h 4127"/>
                    <a:gd name="T78" fmla="*/ 4 w 3608"/>
                    <a:gd name="T79" fmla="*/ 0 h 4127"/>
                    <a:gd name="T80" fmla="*/ 4 w 3608"/>
                    <a:gd name="T81" fmla="*/ 0 h 4127"/>
                    <a:gd name="T82" fmla="*/ 5 w 3608"/>
                    <a:gd name="T83" fmla="*/ 0 h 4127"/>
                    <a:gd name="T84" fmla="*/ 6 w 3608"/>
                    <a:gd name="T85" fmla="*/ 0 h 4127"/>
                    <a:gd name="T86" fmla="*/ 8 w 3608"/>
                    <a:gd name="T87" fmla="*/ 0 h 4127"/>
                    <a:gd name="T88" fmla="*/ 10 w 3608"/>
                    <a:gd name="T89" fmla="*/ 0 h 4127"/>
                    <a:gd name="T90" fmla="*/ 11 w 3608"/>
                    <a:gd name="T91" fmla="*/ 0 h 4127"/>
                    <a:gd name="T92" fmla="*/ 12 w 3608"/>
                    <a:gd name="T93" fmla="*/ 0 h 4127"/>
                    <a:gd name="T94" fmla="*/ 13 w 3608"/>
                    <a:gd name="T95" fmla="*/ 0 h 4127"/>
                    <a:gd name="T96" fmla="*/ 14 w 3608"/>
                    <a:gd name="T97" fmla="*/ 1 h 4127"/>
                    <a:gd name="T98" fmla="*/ 15 w 3608"/>
                    <a:gd name="T99" fmla="*/ 1 h 4127"/>
                    <a:gd name="T100" fmla="*/ 16 w 3608"/>
                    <a:gd name="T101" fmla="*/ 1 h 4127"/>
                    <a:gd name="T102" fmla="*/ 17 w 3608"/>
                    <a:gd name="T103" fmla="*/ 1 h 4127"/>
                    <a:gd name="T104" fmla="*/ 18 w 3608"/>
                    <a:gd name="T105" fmla="*/ 1 h 412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08"/>
                    <a:gd name="T160" fmla="*/ 0 h 4127"/>
                    <a:gd name="T161" fmla="*/ 3608 w 3608"/>
                    <a:gd name="T162" fmla="*/ 4127 h 412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08" h="4127">
                      <a:moveTo>
                        <a:pt x="2476" y="3341"/>
                      </a:moveTo>
                      <a:lnTo>
                        <a:pt x="2473" y="3349"/>
                      </a:lnTo>
                      <a:lnTo>
                        <a:pt x="2471" y="3358"/>
                      </a:lnTo>
                      <a:lnTo>
                        <a:pt x="2465" y="3379"/>
                      </a:lnTo>
                      <a:lnTo>
                        <a:pt x="2458" y="3405"/>
                      </a:lnTo>
                      <a:lnTo>
                        <a:pt x="2452" y="3433"/>
                      </a:lnTo>
                      <a:lnTo>
                        <a:pt x="2445" y="3464"/>
                      </a:lnTo>
                      <a:lnTo>
                        <a:pt x="2438" y="3496"/>
                      </a:lnTo>
                      <a:lnTo>
                        <a:pt x="2428" y="3530"/>
                      </a:lnTo>
                      <a:lnTo>
                        <a:pt x="2419" y="3565"/>
                      </a:lnTo>
                      <a:lnTo>
                        <a:pt x="2409" y="3602"/>
                      </a:lnTo>
                      <a:lnTo>
                        <a:pt x="2397" y="3637"/>
                      </a:lnTo>
                      <a:lnTo>
                        <a:pt x="2385" y="3673"/>
                      </a:lnTo>
                      <a:lnTo>
                        <a:pt x="2370" y="3708"/>
                      </a:lnTo>
                      <a:lnTo>
                        <a:pt x="2355" y="3741"/>
                      </a:lnTo>
                      <a:lnTo>
                        <a:pt x="2337" y="3772"/>
                      </a:lnTo>
                      <a:lnTo>
                        <a:pt x="2318" y="3801"/>
                      </a:lnTo>
                      <a:lnTo>
                        <a:pt x="2297" y="3827"/>
                      </a:lnTo>
                      <a:lnTo>
                        <a:pt x="2274" y="3852"/>
                      </a:lnTo>
                      <a:lnTo>
                        <a:pt x="2250" y="3879"/>
                      </a:lnTo>
                      <a:lnTo>
                        <a:pt x="2224" y="3907"/>
                      </a:lnTo>
                      <a:lnTo>
                        <a:pt x="2198" y="3936"/>
                      </a:lnTo>
                      <a:lnTo>
                        <a:pt x="2170" y="3965"/>
                      </a:lnTo>
                      <a:lnTo>
                        <a:pt x="2140" y="3993"/>
                      </a:lnTo>
                      <a:lnTo>
                        <a:pt x="2110" y="4020"/>
                      </a:lnTo>
                      <a:lnTo>
                        <a:pt x="2078" y="4044"/>
                      </a:lnTo>
                      <a:lnTo>
                        <a:pt x="2044" y="4067"/>
                      </a:lnTo>
                      <a:lnTo>
                        <a:pt x="2009" y="4087"/>
                      </a:lnTo>
                      <a:lnTo>
                        <a:pt x="1971" y="4103"/>
                      </a:lnTo>
                      <a:lnTo>
                        <a:pt x="1953" y="4111"/>
                      </a:lnTo>
                      <a:lnTo>
                        <a:pt x="1933" y="4116"/>
                      </a:lnTo>
                      <a:lnTo>
                        <a:pt x="1913" y="4120"/>
                      </a:lnTo>
                      <a:lnTo>
                        <a:pt x="1893" y="4124"/>
                      </a:lnTo>
                      <a:lnTo>
                        <a:pt x="1872" y="4127"/>
                      </a:lnTo>
                      <a:lnTo>
                        <a:pt x="1851" y="4127"/>
                      </a:lnTo>
                      <a:lnTo>
                        <a:pt x="1829" y="4127"/>
                      </a:lnTo>
                      <a:lnTo>
                        <a:pt x="1808" y="4124"/>
                      </a:lnTo>
                      <a:lnTo>
                        <a:pt x="1785" y="4120"/>
                      </a:lnTo>
                      <a:lnTo>
                        <a:pt x="1762" y="4115"/>
                      </a:lnTo>
                      <a:lnTo>
                        <a:pt x="1738" y="4107"/>
                      </a:lnTo>
                      <a:lnTo>
                        <a:pt x="1714" y="4100"/>
                      </a:lnTo>
                      <a:lnTo>
                        <a:pt x="1688" y="4089"/>
                      </a:lnTo>
                      <a:lnTo>
                        <a:pt x="1662" y="4078"/>
                      </a:lnTo>
                      <a:lnTo>
                        <a:pt x="1636" y="4067"/>
                      </a:lnTo>
                      <a:lnTo>
                        <a:pt x="1608" y="4053"/>
                      </a:lnTo>
                      <a:lnTo>
                        <a:pt x="1580" y="4038"/>
                      </a:lnTo>
                      <a:lnTo>
                        <a:pt x="1551" y="4022"/>
                      </a:lnTo>
                      <a:lnTo>
                        <a:pt x="1520" y="4005"/>
                      </a:lnTo>
                      <a:lnTo>
                        <a:pt x="1490" y="3987"/>
                      </a:lnTo>
                      <a:lnTo>
                        <a:pt x="1429" y="3948"/>
                      </a:lnTo>
                      <a:lnTo>
                        <a:pt x="1367" y="3906"/>
                      </a:lnTo>
                      <a:lnTo>
                        <a:pt x="1304" y="3860"/>
                      </a:lnTo>
                      <a:lnTo>
                        <a:pt x="1241" y="3812"/>
                      </a:lnTo>
                      <a:lnTo>
                        <a:pt x="1176" y="3761"/>
                      </a:lnTo>
                      <a:lnTo>
                        <a:pt x="1113" y="3709"/>
                      </a:lnTo>
                      <a:lnTo>
                        <a:pt x="1051" y="3654"/>
                      </a:lnTo>
                      <a:lnTo>
                        <a:pt x="991" y="3599"/>
                      </a:lnTo>
                      <a:lnTo>
                        <a:pt x="932" y="3543"/>
                      </a:lnTo>
                      <a:lnTo>
                        <a:pt x="875" y="3485"/>
                      </a:lnTo>
                      <a:lnTo>
                        <a:pt x="821" y="3428"/>
                      </a:lnTo>
                      <a:lnTo>
                        <a:pt x="768" y="3369"/>
                      </a:lnTo>
                      <a:lnTo>
                        <a:pt x="714" y="3308"/>
                      </a:lnTo>
                      <a:lnTo>
                        <a:pt x="659" y="3244"/>
                      </a:lnTo>
                      <a:lnTo>
                        <a:pt x="605" y="3179"/>
                      </a:lnTo>
                      <a:lnTo>
                        <a:pt x="550" y="3110"/>
                      </a:lnTo>
                      <a:lnTo>
                        <a:pt x="496" y="3041"/>
                      </a:lnTo>
                      <a:lnTo>
                        <a:pt x="445" y="2969"/>
                      </a:lnTo>
                      <a:lnTo>
                        <a:pt x="393" y="2896"/>
                      </a:lnTo>
                      <a:lnTo>
                        <a:pt x="344" y="2821"/>
                      </a:lnTo>
                      <a:lnTo>
                        <a:pt x="296" y="2746"/>
                      </a:lnTo>
                      <a:lnTo>
                        <a:pt x="253" y="2670"/>
                      </a:lnTo>
                      <a:lnTo>
                        <a:pt x="211" y="2594"/>
                      </a:lnTo>
                      <a:lnTo>
                        <a:pt x="173" y="2517"/>
                      </a:lnTo>
                      <a:lnTo>
                        <a:pt x="155" y="2478"/>
                      </a:lnTo>
                      <a:lnTo>
                        <a:pt x="139" y="2440"/>
                      </a:lnTo>
                      <a:lnTo>
                        <a:pt x="123" y="2401"/>
                      </a:lnTo>
                      <a:lnTo>
                        <a:pt x="109" y="2363"/>
                      </a:lnTo>
                      <a:lnTo>
                        <a:pt x="95" y="2325"/>
                      </a:lnTo>
                      <a:lnTo>
                        <a:pt x="83" y="2287"/>
                      </a:lnTo>
                      <a:lnTo>
                        <a:pt x="61" y="2210"/>
                      </a:lnTo>
                      <a:lnTo>
                        <a:pt x="43" y="2129"/>
                      </a:lnTo>
                      <a:lnTo>
                        <a:pt x="29" y="2047"/>
                      </a:lnTo>
                      <a:lnTo>
                        <a:pt x="18" y="1963"/>
                      </a:lnTo>
                      <a:lnTo>
                        <a:pt x="8" y="1879"/>
                      </a:lnTo>
                      <a:lnTo>
                        <a:pt x="3" y="1793"/>
                      </a:lnTo>
                      <a:lnTo>
                        <a:pt x="0" y="1706"/>
                      </a:lnTo>
                      <a:lnTo>
                        <a:pt x="0" y="1621"/>
                      </a:lnTo>
                      <a:lnTo>
                        <a:pt x="2" y="1535"/>
                      </a:lnTo>
                      <a:lnTo>
                        <a:pt x="6" y="1450"/>
                      </a:lnTo>
                      <a:lnTo>
                        <a:pt x="13" y="1367"/>
                      </a:lnTo>
                      <a:lnTo>
                        <a:pt x="23" y="1284"/>
                      </a:lnTo>
                      <a:lnTo>
                        <a:pt x="33" y="1204"/>
                      </a:lnTo>
                      <a:lnTo>
                        <a:pt x="47" y="1127"/>
                      </a:lnTo>
                      <a:lnTo>
                        <a:pt x="61" y="1053"/>
                      </a:lnTo>
                      <a:lnTo>
                        <a:pt x="78" y="981"/>
                      </a:lnTo>
                      <a:lnTo>
                        <a:pt x="112" y="841"/>
                      </a:lnTo>
                      <a:lnTo>
                        <a:pt x="129" y="771"/>
                      </a:lnTo>
                      <a:lnTo>
                        <a:pt x="147" y="702"/>
                      </a:lnTo>
                      <a:lnTo>
                        <a:pt x="167" y="632"/>
                      </a:lnTo>
                      <a:lnTo>
                        <a:pt x="189" y="566"/>
                      </a:lnTo>
                      <a:lnTo>
                        <a:pt x="213" y="499"/>
                      </a:lnTo>
                      <a:lnTo>
                        <a:pt x="240" y="436"/>
                      </a:lnTo>
                      <a:lnTo>
                        <a:pt x="256" y="406"/>
                      </a:lnTo>
                      <a:lnTo>
                        <a:pt x="271" y="376"/>
                      </a:lnTo>
                      <a:lnTo>
                        <a:pt x="289" y="346"/>
                      </a:lnTo>
                      <a:lnTo>
                        <a:pt x="307" y="318"/>
                      </a:lnTo>
                      <a:lnTo>
                        <a:pt x="326" y="291"/>
                      </a:lnTo>
                      <a:lnTo>
                        <a:pt x="347" y="264"/>
                      </a:lnTo>
                      <a:lnTo>
                        <a:pt x="369" y="238"/>
                      </a:lnTo>
                      <a:lnTo>
                        <a:pt x="393" y="213"/>
                      </a:lnTo>
                      <a:lnTo>
                        <a:pt x="418" y="190"/>
                      </a:lnTo>
                      <a:lnTo>
                        <a:pt x="444" y="168"/>
                      </a:lnTo>
                      <a:lnTo>
                        <a:pt x="472" y="147"/>
                      </a:lnTo>
                      <a:lnTo>
                        <a:pt x="501" y="127"/>
                      </a:lnTo>
                      <a:lnTo>
                        <a:pt x="532" y="108"/>
                      </a:lnTo>
                      <a:lnTo>
                        <a:pt x="565" y="90"/>
                      </a:lnTo>
                      <a:lnTo>
                        <a:pt x="600" y="75"/>
                      </a:lnTo>
                      <a:lnTo>
                        <a:pt x="636" y="60"/>
                      </a:lnTo>
                      <a:lnTo>
                        <a:pt x="676" y="47"/>
                      </a:lnTo>
                      <a:lnTo>
                        <a:pt x="718" y="37"/>
                      </a:lnTo>
                      <a:lnTo>
                        <a:pt x="764" y="27"/>
                      </a:lnTo>
                      <a:lnTo>
                        <a:pt x="812" y="20"/>
                      </a:lnTo>
                      <a:lnTo>
                        <a:pt x="862" y="13"/>
                      </a:lnTo>
                      <a:lnTo>
                        <a:pt x="915" y="8"/>
                      </a:lnTo>
                      <a:lnTo>
                        <a:pt x="970" y="5"/>
                      </a:lnTo>
                      <a:lnTo>
                        <a:pt x="1026" y="2"/>
                      </a:lnTo>
                      <a:lnTo>
                        <a:pt x="1085" y="0"/>
                      </a:lnTo>
                      <a:lnTo>
                        <a:pt x="1145" y="0"/>
                      </a:lnTo>
                      <a:lnTo>
                        <a:pt x="1206" y="1"/>
                      </a:lnTo>
                      <a:lnTo>
                        <a:pt x="1270" y="4"/>
                      </a:lnTo>
                      <a:lnTo>
                        <a:pt x="1398" y="9"/>
                      </a:lnTo>
                      <a:lnTo>
                        <a:pt x="1529" y="17"/>
                      </a:lnTo>
                      <a:lnTo>
                        <a:pt x="1660" y="28"/>
                      </a:lnTo>
                      <a:lnTo>
                        <a:pt x="1792" y="40"/>
                      </a:lnTo>
                      <a:lnTo>
                        <a:pt x="1922" y="53"/>
                      </a:lnTo>
                      <a:lnTo>
                        <a:pt x="1986" y="59"/>
                      </a:lnTo>
                      <a:lnTo>
                        <a:pt x="2048" y="66"/>
                      </a:lnTo>
                      <a:lnTo>
                        <a:pt x="2109" y="72"/>
                      </a:lnTo>
                      <a:lnTo>
                        <a:pt x="2169" y="77"/>
                      </a:lnTo>
                      <a:lnTo>
                        <a:pt x="2228" y="84"/>
                      </a:lnTo>
                      <a:lnTo>
                        <a:pt x="2284" y="89"/>
                      </a:lnTo>
                      <a:lnTo>
                        <a:pt x="2339" y="93"/>
                      </a:lnTo>
                      <a:lnTo>
                        <a:pt x="2392" y="98"/>
                      </a:lnTo>
                      <a:lnTo>
                        <a:pt x="2442" y="101"/>
                      </a:lnTo>
                      <a:lnTo>
                        <a:pt x="2490" y="104"/>
                      </a:lnTo>
                      <a:lnTo>
                        <a:pt x="2581" y="110"/>
                      </a:lnTo>
                      <a:lnTo>
                        <a:pt x="2670" y="117"/>
                      </a:lnTo>
                      <a:lnTo>
                        <a:pt x="2757" y="125"/>
                      </a:lnTo>
                      <a:lnTo>
                        <a:pt x="2841" y="132"/>
                      </a:lnTo>
                      <a:lnTo>
                        <a:pt x="2922" y="141"/>
                      </a:lnTo>
                      <a:lnTo>
                        <a:pt x="3000" y="149"/>
                      </a:lnTo>
                      <a:lnTo>
                        <a:pt x="3075" y="159"/>
                      </a:lnTo>
                      <a:lnTo>
                        <a:pt x="3147" y="168"/>
                      </a:lnTo>
                      <a:lnTo>
                        <a:pt x="3216" y="177"/>
                      </a:lnTo>
                      <a:lnTo>
                        <a:pt x="3283" y="187"/>
                      </a:lnTo>
                      <a:lnTo>
                        <a:pt x="3345" y="195"/>
                      </a:lnTo>
                      <a:lnTo>
                        <a:pt x="3405" y="204"/>
                      </a:lnTo>
                      <a:lnTo>
                        <a:pt x="3461" y="211"/>
                      </a:lnTo>
                      <a:lnTo>
                        <a:pt x="3514" y="218"/>
                      </a:lnTo>
                      <a:lnTo>
                        <a:pt x="3562" y="224"/>
                      </a:lnTo>
                      <a:lnTo>
                        <a:pt x="3608" y="229"/>
                      </a:lnTo>
                    </a:path>
                  </a:pathLst>
                </a:custGeom>
                <a:noFill/>
                <a:ln w="1588">
                  <a:solidFill>
                    <a:srgbClr val="000000"/>
                  </a:solidFill>
                  <a:round/>
                  <a:headEnd/>
                  <a:tailEnd/>
                </a:ln>
              </p:spPr>
              <p:txBody>
                <a:bodyPr/>
                <a:lstStyle/>
                <a:p>
                  <a:endParaRPr lang="cs-CZ"/>
                </a:p>
              </p:txBody>
            </p:sp>
          </p:grpSp>
          <p:grpSp>
            <p:nvGrpSpPr>
              <p:cNvPr id="115930" name="Group 220"/>
              <p:cNvGrpSpPr>
                <a:grpSpLocks/>
              </p:cNvGrpSpPr>
              <p:nvPr/>
            </p:nvGrpSpPr>
            <p:grpSpPr bwMode="auto">
              <a:xfrm>
                <a:off x="1084" y="3016"/>
                <a:ext cx="140" cy="84"/>
                <a:chOff x="1084" y="3016"/>
                <a:chExt cx="140" cy="84"/>
              </a:xfrm>
            </p:grpSpPr>
            <p:sp>
              <p:nvSpPr>
                <p:cNvPr id="115799" name="Freeform 221"/>
                <p:cNvSpPr>
                  <a:spLocks/>
                </p:cNvSpPr>
                <p:nvPr/>
              </p:nvSpPr>
              <p:spPr bwMode="auto">
                <a:xfrm>
                  <a:off x="1084" y="3016"/>
                  <a:ext cx="140" cy="84"/>
                </a:xfrm>
                <a:custGeom>
                  <a:avLst/>
                  <a:gdLst>
                    <a:gd name="T0" fmla="*/ 0 w 1955"/>
                    <a:gd name="T1" fmla="*/ 6 h 1269"/>
                    <a:gd name="T2" fmla="*/ 0 w 1955"/>
                    <a:gd name="T3" fmla="*/ 6 h 1269"/>
                    <a:gd name="T4" fmla="*/ 0 w 1955"/>
                    <a:gd name="T5" fmla="*/ 6 h 1269"/>
                    <a:gd name="T6" fmla="*/ 0 w 1955"/>
                    <a:gd name="T7" fmla="*/ 5 h 1269"/>
                    <a:gd name="T8" fmla="*/ 0 w 1955"/>
                    <a:gd name="T9" fmla="*/ 5 h 1269"/>
                    <a:gd name="T10" fmla="*/ 0 w 1955"/>
                    <a:gd name="T11" fmla="*/ 5 h 1269"/>
                    <a:gd name="T12" fmla="*/ 1 w 1955"/>
                    <a:gd name="T13" fmla="*/ 5 h 1269"/>
                    <a:gd name="T14" fmla="*/ 1 w 1955"/>
                    <a:gd name="T15" fmla="*/ 5 h 1269"/>
                    <a:gd name="T16" fmla="*/ 1 w 1955"/>
                    <a:gd name="T17" fmla="*/ 5 h 1269"/>
                    <a:gd name="T18" fmla="*/ 1 w 1955"/>
                    <a:gd name="T19" fmla="*/ 5 h 1269"/>
                    <a:gd name="T20" fmla="*/ 1 w 1955"/>
                    <a:gd name="T21" fmla="*/ 5 h 1269"/>
                    <a:gd name="T22" fmla="*/ 2 w 1955"/>
                    <a:gd name="T23" fmla="*/ 5 h 1269"/>
                    <a:gd name="T24" fmla="*/ 2 w 1955"/>
                    <a:gd name="T25" fmla="*/ 5 h 1269"/>
                    <a:gd name="T26" fmla="*/ 2 w 1955"/>
                    <a:gd name="T27" fmla="*/ 5 h 1269"/>
                    <a:gd name="T28" fmla="*/ 2 w 1955"/>
                    <a:gd name="T29" fmla="*/ 5 h 1269"/>
                    <a:gd name="T30" fmla="*/ 3 w 1955"/>
                    <a:gd name="T31" fmla="*/ 5 h 1269"/>
                    <a:gd name="T32" fmla="*/ 3 w 1955"/>
                    <a:gd name="T33" fmla="*/ 5 h 1269"/>
                    <a:gd name="T34" fmla="*/ 3 w 1955"/>
                    <a:gd name="T35" fmla="*/ 5 h 1269"/>
                    <a:gd name="T36" fmla="*/ 4 w 1955"/>
                    <a:gd name="T37" fmla="*/ 5 h 1269"/>
                    <a:gd name="T38" fmla="*/ 4 w 1955"/>
                    <a:gd name="T39" fmla="*/ 5 h 1269"/>
                    <a:gd name="T40" fmla="*/ 4 w 1955"/>
                    <a:gd name="T41" fmla="*/ 5 h 1269"/>
                    <a:gd name="T42" fmla="*/ 5 w 1955"/>
                    <a:gd name="T43" fmla="*/ 5 h 1269"/>
                    <a:gd name="T44" fmla="*/ 5 w 1955"/>
                    <a:gd name="T45" fmla="*/ 4 h 1269"/>
                    <a:gd name="T46" fmla="*/ 6 w 1955"/>
                    <a:gd name="T47" fmla="*/ 4 h 1269"/>
                    <a:gd name="T48" fmla="*/ 6 w 1955"/>
                    <a:gd name="T49" fmla="*/ 4 h 1269"/>
                    <a:gd name="T50" fmla="*/ 6 w 1955"/>
                    <a:gd name="T51" fmla="*/ 4 h 1269"/>
                    <a:gd name="T52" fmla="*/ 6 w 1955"/>
                    <a:gd name="T53" fmla="*/ 4 h 1269"/>
                    <a:gd name="T54" fmla="*/ 7 w 1955"/>
                    <a:gd name="T55" fmla="*/ 4 h 1269"/>
                    <a:gd name="T56" fmla="*/ 7 w 1955"/>
                    <a:gd name="T57" fmla="*/ 4 h 1269"/>
                    <a:gd name="T58" fmla="*/ 7 w 1955"/>
                    <a:gd name="T59" fmla="*/ 3 h 1269"/>
                    <a:gd name="T60" fmla="*/ 7 w 1955"/>
                    <a:gd name="T61" fmla="*/ 3 h 1269"/>
                    <a:gd name="T62" fmla="*/ 7 w 1955"/>
                    <a:gd name="T63" fmla="*/ 3 h 1269"/>
                    <a:gd name="T64" fmla="*/ 8 w 1955"/>
                    <a:gd name="T65" fmla="*/ 3 h 1269"/>
                    <a:gd name="T66" fmla="*/ 8 w 1955"/>
                    <a:gd name="T67" fmla="*/ 3 h 1269"/>
                    <a:gd name="T68" fmla="*/ 8 w 1955"/>
                    <a:gd name="T69" fmla="*/ 3 h 1269"/>
                    <a:gd name="T70" fmla="*/ 8 w 1955"/>
                    <a:gd name="T71" fmla="*/ 3 h 1269"/>
                    <a:gd name="T72" fmla="*/ 8 w 1955"/>
                    <a:gd name="T73" fmla="*/ 2 h 1269"/>
                    <a:gd name="T74" fmla="*/ 8 w 1955"/>
                    <a:gd name="T75" fmla="*/ 2 h 1269"/>
                    <a:gd name="T76" fmla="*/ 9 w 1955"/>
                    <a:gd name="T77" fmla="*/ 2 h 1269"/>
                    <a:gd name="T78" fmla="*/ 9 w 1955"/>
                    <a:gd name="T79" fmla="*/ 2 h 1269"/>
                    <a:gd name="T80" fmla="*/ 9 w 1955"/>
                    <a:gd name="T81" fmla="*/ 2 h 1269"/>
                    <a:gd name="T82" fmla="*/ 9 w 1955"/>
                    <a:gd name="T83" fmla="*/ 1 h 1269"/>
                    <a:gd name="T84" fmla="*/ 9 w 1955"/>
                    <a:gd name="T85" fmla="*/ 1 h 1269"/>
                    <a:gd name="T86" fmla="*/ 9 w 1955"/>
                    <a:gd name="T87" fmla="*/ 1 h 1269"/>
                    <a:gd name="T88" fmla="*/ 9 w 1955"/>
                    <a:gd name="T89" fmla="*/ 1 h 1269"/>
                    <a:gd name="T90" fmla="*/ 10 w 1955"/>
                    <a:gd name="T91" fmla="*/ 1 h 1269"/>
                    <a:gd name="T92" fmla="*/ 10 w 1955"/>
                    <a:gd name="T93" fmla="*/ 0 h 1269"/>
                    <a:gd name="T94" fmla="*/ 10 w 1955"/>
                    <a:gd name="T95" fmla="*/ 0 h 1269"/>
                    <a:gd name="T96" fmla="*/ 10 w 1955"/>
                    <a:gd name="T97" fmla="*/ 0 h 1269"/>
                    <a:gd name="T98" fmla="*/ 10 w 1955"/>
                    <a:gd name="T99" fmla="*/ 0 h 1269"/>
                    <a:gd name="T100" fmla="*/ 10 w 1955"/>
                    <a:gd name="T101" fmla="*/ 0 h 1269"/>
                    <a:gd name="T102" fmla="*/ 10 w 1955"/>
                    <a:gd name="T103" fmla="*/ 0 h 1269"/>
                    <a:gd name="T104" fmla="*/ 0 w 1955"/>
                    <a:gd name="T105" fmla="*/ 6 h 126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955"/>
                    <a:gd name="T160" fmla="*/ 0 h 1269"/>
                    <a:gd name="T161" fmla="*/ 1955 w 1955"/>
                    <a:gd name="T162" fmla="*/ 1269 h 126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955" h="1269">
                      <a:moveTo>
                        <a:pt x="0" y="1269"/>
                      </a:moveTo>
                      <a:lnTo>
                        <a:pt x="13" y="1265"/>
                      </a:lnTo>
                      <a:lnTo>
                        <a:pt x="28" y="1262"/>
                      </a:lnTo>
                      <a:lnTo>
                        <a:pt x="43" y="1258"/>
                      </a:lnTo>
                      <a:lnTo>
                        <a:pt x="61" y="1255"/>
                      </a:lnTo>
                      <a:lnTo>
                        <a:pt x="80" y="1250"/>
                      </a:lnTo>
                      <a:lnTo>
                        <a:pt x="100" y="1246"/>
                      </a:lnTo>
                      <a:lnTo>
                        <a:pt x="121" y="1242"/>
                      </a:lnTo>
                      <a:lnTo>
                        <a:pt x="143" y="1238"/>
                      </a:lnTo>
                      <a:lnTo>
                        <a:pt x="190" y="1228"/>
                      </a:lnTo>
                      <a:lnTo>
                        <a:pt x="241" y="1217"/>
                      </a:lnTo>
                      <a:lnTo>
                        <a:pt x="294" y="1205"/>
                      </a:lnTo>
                      <a:lnTo>
                        <a:pt x="349" y="1194"/>
                      </a:lnTo>
                      <a:lnTo>
                        <a:pt x="406" y="1181"/>
                      </a:lnTo>
                      <a:lnTo>
                        <a:pt x="463" y="1167"/>
                      </a:lnTo>
                      <a:lnTo>
                        <a:pt x="521" y="1153"/>
                      </a:lnTo>
                      <a:lnTo>
                        <a:pt x="577" y="1138"/>
                      </a:lnTo>
                      <a:lnTo>
                        <a:pt x="633" y="1122"/>
                      </a:lnTo>
                      <a:lnTo>
                        <a:pt x="687" y="1106"/>
                      </a:lnTo>
                      <a:lnTo>
                        <a:pt x="739" y="1089"/>
                      </a:lnTo>
                      <a:lnTo>
                        <a:pt x="788" y="1070"/>
                      </a:lnTo>
                      <a:lnTo>
                        <a:pt x="882" y="1033"/>
                      </a:lnTo>
                      <a:lnTo>
                        <a:pt x="977" y="993"/>
                      </a:lnTo>
                      <a:lnTo>
                        <a:pt x="1070" y="953"/>
                      </a:lnTo>
                      <a:lnTo>
                        <a:pt x="1163" y="908"/>
                      </a:lnTo>
                      <a:lnTo>
                        <a:pt x="1208" y="884"/>
                      </a:lnTo>
                      <a:lnTo>
                        <a:pt x="1253" y="859"/>
                      </a:lnTo>
                      <a:lnTo>
                        <a:pt x="1296" y="834"/>
                      </a:lnTo>
                      <a:lnTo>
                        <a:pt x="1339" y="806"/>
                      </a:lnTo>
                      <a:lnTo>
                        <a:pt x="1380" y="778"/>
                      </a:lnTo>
                      <a:lnTo>
                        <a:pt x="1421" y="748"/>
                      </a:lnTo>
                      <a:lnTo>
                        <a:pt x="1459" y="717"/>
                      </a:lnTo>
                      <a:lnTo>
                        <a:pt x="1496" y="684"/>
                      </a:lnTo>
                      <a:lnTo>
                        <a:pt x="1514" y="667"/>
                      </a:lnTo>
                      <a:lnTo>
                        <a:pt x="1533" y="649"/>
                      </a:lnTo>
                      <a:lnTo>
                        <a:pt x="1568" y="609"/>
                      </a:lnTo>
                      <a:lnTo>
                        <a:pt x="1602" y="566"/>
                      </a:lnTo>
                      <a:lnTo>
                        <a:pt x="1636" y="521"/>
                      </a:lnTo>
                      <a:lnTo>
                        <a:pt x="1670" y="475"/>
                      </a:lnTo>
                      <a:lnTo>
                        <a:pt x="1702" y="427"/>
                      </a:lnTo>
                      <a:lnTo>
                        <a:pt x="1733" y="378"/>
                      </a:lnTo>
                      <a:lnTo>
                        <a:pt x="1763" y="328"/>
                      </a:lnTo>
                      <a:lnTo>
                        <a:pt x="1791" y="279"/>
                      </a:lnTo>
                      <a:lnTo>
                        <a:pt x="1819" y="232"/>
                      </a:lnTo>
                      <a:lnTo>
                        <a:pt x="1845" y="186"/>
                      </a:lnTo>
                      <a:lnTo>
                        <a:pt x="1870" y="142"/>
                      </a:lnTo>
                      <a:lnTo>
                        <a:pt x="1893" y="100"/>
                      </a:lnTo>
                      <a:lnTo>
                        <a:pt x="1915" y="63"/>
                      </a:lnTo>
                      <a:lnTo>
                        <a:pt x="1926" y="46"/>
                      </a:lnTo>
                      <a:lnTo>
                        <a:pt x="1936" y="28"/>
                      </a:lnTo>
                      <a:lnTo>
                        <a:pt x="1945" y="13"/>
                      </a:lnTo>
                      <a:lnTo>
                        <a:pt x="1955" y="0"/>
                      </a:lnTo>
                      <a:lnTo>
                        <a:pt x="0" y="1269"/>
                      </a:lnTo>
                      <a:close/>
                    </a:path>
                  </a:pathLst>
                </a:custGeom>
                <a:solidFill>
                  <a:srgbClr val="CC6600"/>
                </a:solidFill>
                <a:ln w="9525">
                  <a:noFill/>
                  <a:round/>
                  <a:headEnd/>
                  <a:tailEnd/>
                </a:ln>
              </p:spPr>
              <p:txBody>
                <a:bodyPr/>
                <a:lstStyle/>
                <a:p>
                  <a:endParaRPr lang="cs-CZ"/>
                </a:p>
              </p:txBody>
            </p:sp>
            <p:sp>
              <p:nvSpPr>
                <p:cNvPr id="115800" name="Freeform 222"/>
                <p:cNvSpPr>
                  <a:spLocks/>
                </p:cNvSpPr>
                <p:nvPr/>
              </p:nvSpPr>
              <p:spPr bwMode="auto">
                <a:xfrm>
                  <a:off x="1084" y="3016"/>
                  <a:ext cx="140" cy="84"/>
                </a:xfrm>
                <a:custGeom>
                  <a:avLst/>
                  <a:gdLst>
                    <a:gd name="T0" fmla="*/ 0 w 1955"/>
                    <a:gd name="T1" fmla="*/ 6 h 1269"/>
                    <a:gd name="T2" fmla="*/ 0 w 1955"/>
                    <a:gd name="T3" fmla="*/ 6 h 1269"/>
                    <a:gd name="T4" fmla="*/ 0 w 1955"/>
                    <a:gd name="T5" fmla="*/ 6 h 1269"/>
                    <a:gd name="T6" fmla="*/ 0 w 1955"/>
                    <a:gd name="T7" fmla="*/ 5 h 1269"/>
                    <a:gd name="T8" fmla="*/ 0 w 1955"/>
                    <a:gd name="T9" fmla="*/ 5 h 1269"/>
                    <a:gd name="T10" fmla="*/ 0 w 1955"/>
                    <a:gd name="T11" fmla="*/ 5 h 1269"/>
                    <a:gd name="T12" fmla="*/ 1 w 1955"/>
                    <a:gd name="T13" fmla="*/ 5 h 1269"/>
                    <a:gd name="T14" fmla="*/ 1 w 1955"/>
                    <a:gd name="T15" fmla="*/ 5 h 1269"/>
                    <a:gd name="T16" fmla="*/ 1 w 1955"/>
                    <a:gd name="T17" fmla="*/ 5 h 1269"/>
                    <a:gd name="T18" fmla="*/ 1 w 1955"/>
                    <a:gd name="T19" fmla="*/ 5 h 1269"/>
                    <a:gd name="T20" fmla="*/ 1 w 1955"/>
                    <a:gd name="T21" fmla="*/ 5 h 1269"/>
                    <a:gd name="T22" fmla="*/ 2 w 1955"/>
                    <a:gd name="T23" fmla="*/ 5 h 1269"/>
                    <a:gd name="T24" fmla="*/ 2 w 1955"/>
                    <a:gd name="T25" fmla="*/ 5 h 1269"/>
                    <a:gd name="T26" fmla="*/ 2 w 1955"/>
                    <a:gd name="T27" fmla="*/ 5 h 1269"/>
                    <a:gd name="T28" fmla="*/ 2 w 1955"/>
                    <a:gd name="T29" fmla="*/ 5 h 1269"/>
                    <a:gd name="T30" fmla="*/ 3 w 1955"/>
                    <a:gd name="T31" fmla="*/ 5 h 1269"/>
                    <a:gd name="T32" fmla="*/ 3 w 1955"/>
                    <a:gd name="T33" fmla="*/ 5 h 1269"/>
                    <a:gd name="T34" fmla="*/ 3 w 1955"/>
                    <a:gd name="T35" fmla="*/ 5 h 1269"/>
                    <a:gd name="T36" fmla="*/ 4 w 1955"/>
                    <a:gd name="T37" fmla="*/ 5 h 1269"/>
                    <a:gd name="T38" fmla="*/ 4 w 1955"/>
                    <a:gd name="T39" fmla="*/ 5 h 1269"/>
                    <a:gd name="T40" fmla="*/ 4 w 1955"/>
                    <a:gd name="T41" fmla="*/ 5 h 1269"/>
                    <a:gd name="T42" fmla="*/ 5 w 1955"/>
                    <a:gd name="T43" fmla="*/ 5 h 1269"/>
                    <a:gd name="T44" fmla="*/ 5 w 1955"/>
                    <a:gd name="T45" fmla="*/ 4 h 1269"/>
                    <a:gd name="T46" fmla="*/ 6 w 1955"/>
                    <a:gd name="T47" fmla="*/ 4 h 1269"/>
                    <a:gd name="T48" fmla="*/ 6 w 1955"/>
                    <a:gd name="T49" fmla="*/ 4 h 1269"/>
                    <a:gd name="T50" fmla="*/ 6 w 1955"/>
                    <a:gd name="T51" fmla="*/ 4 h 1269"/>
                    <a:gd name="T52" fmla="*/ 6 w 1955"/>
                    <a:gd name="T53" fmla="*/ 4 h 1269"/>
                    <a:gd name="T54" fmla="*/ 7 w 1955"/>
                    <a:gd name="T55" fmla="*/ 4 h 1269"/>
                    <a:gd name="T56" fmla="*/ 7 w 1955"/>
                    <a:gd name="T57" fmla="*/ 4 h 1269"/>
                    <a:gd name="T58" fmla="*/ 7 w 1955"/>
                    <a:gd name="T59" fmla="*/ 3 h 1269"/>
                    <a:gd name="T60" fmla="*/ 7 w 1955"/>
                    <a:gd name="T61" fmla="*/ 3 h 1269"/>
                    <a:gd name="T62" fmla="*/ 7 w 1955"/>
                    <a:gd name="T63" fmla="*/ 3 h 1269"/>
                    <a:gd name="T64" fmla="*/ 8 w 1955"/>
                    <a:gd name="T65" fmla="*/ 3 h 1269"/>
                    <a:gd name="T66" fmla="*/ 8 w 1955"/>
                    <a:gd name="T67" fmla="*/ 3 h 1269"/>
                    <a:gd name="T68" fmla="*/ 8 w 1955"/>
                    <a:gd name="T69" fmla="*/ 3 h 1269"/>
                    <a:gd name="T70" fmla="*/ 8 w 1955"/>
                    <a:gd name="T71" fmla="*/ 3 h 1269"/>
                    <a:gd name="T72" fmla="*/ 8 w 1955"/>
                    <a:gd name="T73" fmla="*/ 2 h 1269"/>
                    <a:gd name="T74" fmla="*/ 8 w 1955"/>
                    <a:gd name="T75" fmla="*/ 2 h 1269"/>
                    <a:gd name="T76" fmla="*/ 9 w 1955"/>
                    <a:gd name="T77" fmla="*/ 2 h 1269"/>
                    <a:gd name="T78" fmla="*/ 9 w 1955"/>
                    <a:gd name="T79" fmla="*/ 2 h 1269"/>
                    <a:gd name="T80" fmla="*/ 9 w 1955"/>
                    <a:gd name="T81" fmla="*/ 2 h 1269"/>
                    <a:gd name="T82" fmla="*/ 9 w 1955"/>
                    <a:gd name="T83" fmla="*/ 1 h 1269"/>
                    <a:gd name="T84" fmla="*/ 9 w 1955"/>
                    <a:gd name="T85" fmla="*/ 1 h 1269"/>
                    <a:gd name="T86" fmla="*/ 9 w 1955"/>
                    <a:gd name="T87" fmla="*/ 1 h 1269"/>
                    <a:gd name="T88" fmla="*/ 9 w 1955"/>
                    <a:gd name="T89" fmla="*/ 1 h 1269"/>
                    <a:gd name="T90" fmla="*/ 10 w 1955"/>
                    <a:gd name="T91" fmla="*/ 1 h 1269"/>
                    <a:gd name="T92" fmla="*/ 10 w 1955"/>
                    <a:gd name="T93" fmla="*/ 0 h 1269"/>
                    <a:gd name="T94" fmla="*/ 10 w 1955"/>
                    <a:gd name="T95" fmla="*/ 0 h 1269"/>
                    <a:gd name="T96" fmla="*/ 10 w 1955"/>
                    <a:gd name="T97" fmla="*/ 0 h 1269"/>
                    <a:gd name="T98" fmla="*/ 10 w 1955"/>
                    <a:gd name="T99" fmla="*/ 0 h 1269"/>
                    <a:gd name="T100" fmla="*/ 10 w 1955"/>
                    <a:gd name="T101" fmla="*/ 0 h 1269"/>
                    <a:gd name="T102" fmla="*/ 10 w 1955"/>
                    <a:gd name="T103" fmla="*/ 0 h 12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955"/>
                    <a:gd name="T157" fmla="*/ 0 h 1269"/>
                    <a:gd name="T158" fmla="*/ 1955 w 1955"/>
                    <a:gd name="T159" fmla="*/ 1269 h 126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955" h="1269">
                      <a:moveTo>
                        <a:pt x="0" y="1269"/>
                      </a:moveTo>
                      <a:lnTo>
                        <a:pt x="13" y="1265"/>
                      </a:lnTo>
                      <a:lnTo>
                        <a:pt x="28" y="1262"/>
                      </a:lnTo>
                      <a:lnTo>
                        <a:pt x="43" y="1258"/>
                      </a:lnTo>
                      <a:lnTo>
                        <a:pt x="61" y="1255"/>
                      </a:lnTo>
                      <a:lnTo>
                        <a:pt x="80" y="1250"/>
                      </a:lnTo>
                      <a:lnTo>
                        <a:pt x="100" y="1246"/>
                      </a:lnTo>
                      <a:lnTo>
                        <a:pt x="121" y="1242"/>
                      </a:lnTo>
                      <a:lnTo>
                        <a:pt x="143" y="1238"/>
                      </a:lnTo>
                      <a:lnTo>
                        <a:pt x="190" y="1228"/>
                      </a:lnTo>
                      <a:lnTo>
                        <a:pt x="241" y="1217"/>
                      </a:lnTo>
                      <a:lnTo>
                        <a:pt x="294" y="1205"/>
                      </a:lnTo>
                      <a:lnTo>
                        <a:pt x="349" y="1194"/>
                      </a:lnTo>
                      <a:lnTo>
                        <a:pt x="406" y="1181"/>
                      </a:lnTo>
                      <a:lnTo>
                        <a:pt x="463" y="1167"/>
                      </a:lnTo>
                      <a:lnTo>
                        <a:pt x="521" y="1153"/>
                      </a:lnTo>
                      <a:lnTo>
                        <a:pt x="577" y="1138"/>
                      </a:lnTo>
                      <a:lnTo>
                        <a:pt x="633" y="1122"/>
                      </a:lnTo>
                      <a:lnTo>
                        <a:pt x="687" y="1106"/>
                      </a:lnTo>
                      <a:lnTo>
                        <a:pt x="739" y="1089"/>
                      </a:lnTo>
                      <a:lnTo>
                        <a:pt x="788" y="1070"/>
                      </a:lnTo>
                      <a:lnTo>
                        <a:pt x="882" y="1033"/>
                      </a:lnTo>
                      <a:lnTo>
                        <a:pt x="977" y="993"/>
                      </a:lnTo>
                      <a:lnTo>
                        <a:pt x="1070" y="953"/>
                      </a:lnTo>
                      <a:lnTo>
                        <a:pt x="1163" y="908"/>
                      </a:lnTo>
                      <a:lnTo>
                        <a:pt x="1208" y="884"/>
                      </a:lnTo>
                      <a:lnTo>
                        <a:pt x="1253" y="859"/>
                      </a:lnTo>
                      <a:lnTo>
                        <a:pt x="1296" y="834"/>
                      </a:lnTo>
                      <a:lnTo>
                        <a:pt x="1339" y="806"/>
                      </a:lnTo>
                      <a:lnTo>
                        <a:pt x="1380" y="778"/>
                      </a:lnTo>
                      <a:lnTo>
                        <a:pt x="1421" y="748"/>
                      </a:lnTo>
                      <a:lnTo>
                        <a:pt x="1459" y="717"/>
                      </a:lnTo>
                      <a:lnTo>
                        <a:pt x="1496" y="684"/>
                      </a:lnTo>
                      <a:lnTo>
                        <a:pt x="1514" y="667"/>
                      </a:lnTo>
                      <a:lnTo>
                        <a:pt x="1533" y="649"/>
                      </a:lnTo>
                      <a:lnTo>
                        <a:pt x="1568" y="609"/>
                      </a:lnTo>
                      <a:lnTo>
                        <a:pt x="1602" y="566"/>
                      </a:lnTo>
                      <a:lnTo>
                        <a:pt x="1636" y="521"/>
                      </a:lnTo>
                      <a:lnTo>
                        <a:pt x="1670" y="475"/>
                      </a:lnTo>
                      <a:lnTo>
                        <a:pt x="1702" y="427"/>
                      </a:lnTo>
                      <a:lnTo>
                        <a:pt x="1733" y="378"/>
                      </a:lnTo>
                      <a:lnTo>
                        <a:pt x="1763" y="328"/>
                      </a:lnTo>
                      <a:lnTo>
                        <a:pt x="1791" y="279"/>
                      </a:lnTo>
                      <a:lnTo>
                        <a:pt x="1819" y="232"/>
                      </a:lnTo>
                      <a:lnTo>
                        <a:pt x="1845" y="186"/>
                      </a:lnTo>
                      <a:lnTo>
                        <a:pt x="1870" y="142"/>
                      </a:lnTo>
                      <a:lnTo>
                        <a:pt x="1893" y="100"/>
                      </a:lnTo>
                      <a:lnTo>
                        <a:pt x="1915" y="63"/>
                      </a:lnTo>
                      <a:lnTo>
                        <a:pt x="1926" y="46"/>
                      </a:lnTo>
                      <a:lnTo>
                        <a:pt x="1936" y="28"/>
                      </a:lnTo>
                      <a:lnTo>
                        <a:pt x="1945" y="13"/>
                      </a:lnTo>
                      <a:lnTo>
                        <a:pt x="1955" y="0"/>
                      </a:lnTo>
                    </a:path>
                  </a:pathLst>
                </a:custGeom>
                <a:noFill/>
                <a:ln w="1588">
                  <a:solidFill>
                    <a:srgbClr val="000000"/>
                  </a:solidFill>
                  <a:round/>
                  <a:headEnd/>
                  <a:tailEnd/>
                </a:ln>
              </p:spPr>
              <p:txBody>
                <a:bodyPr/>
                <a:lstStyle/>
                <a:p>
                  <a:endParaRPr lang="cs-CZ"/>
                </a:p>
              </p:txBody>
            </p:sp>
          </p:grpSp>
          <p:grpSp>
            <p:nvGrpSpPr>
              <p:cNvPr id="115931" name="Group 223"/>
              <p:cNvGrpSpPr>
                <a:grpSpLocks/>
              </p:cNvGrpSpPr>
              <p:nvPr/>
            </p:nvGrpSpPr>
            <p:grpSpPr bwMode="auto">
              <a:xfrm>
                <a:off x="1153" y="2883"/>
                <a:ext cx="169" cy="138"/>
                <a:chOff x="1153" y="2883"/>
                <a:chExt cx="169" cy="138"/>
              </a:xfrm>
            </p:grpSpPr>
            <p:sp>
              <p:nvSpPr>
                <p:cNvPr id="115797" name="Freeform 224"/>
                <p:cNvSpPr>
                  <a:spLocks/>
                </p:cNvSpPr>
                <p:nvPr/>
              </p:nvSpPr>
              <p:spPr bwMode="auto">
                <a:xfrm>
                  <a:off x="1153" y="2883"/>
                  <a:ext cx="169" cy="138"/>
                </a:xfrm>
                <a:custGeom>
                  <a:avLst/>
                  <a:gdLst>
                    <a:gd name="T0" fmla="*/ 3 w 2373"/>
                    <a:gd name="T1" fmla="*/ 9 h 2063"/>
                    <a:gd name="T2" fmla="*/ 4 w 2373"/>
                    <a:gd name="T3" fmla="*/ 9 h 2063"/>
                    <a:gd name="T4" fmla="*/ 4 w 2373"/>
                    <a:gd name="T5" fmla="*/ 9 h 2063"/>
                    <a:gd name="T6" fmla="*/ 4 w 2373"/>
                    <a:gd name="T7" fmla="*/ 9 h 2063"/>
                    <a:gd name="T8" fmla="*/ 4 w 2373"/>
                    <a:gd name="T9" fmla="*/ 9 h 2063"/>
                    <a:gd name="T10" fmla="*/ 4 w 2373"/>
                    <a:gd name="T11" fmla="*/ 9 h 2063"/>
                    <a:gd name="T12" fmla="*/ 4 w 2373"/>
                    <a:gd name="T13" fmla="*/ 9 h 2063"/>
                    <a:gd name="T14" fmla="*/ 5 w 2373"/>
                    <a:gd name="T15" fmla="*/ 9 h 2063"/>
                    <a:gd name="T16" fmla="*/ 5 w 2373"/>
                    <a:gd name="T17" fmla="*/ 9 h 2063"/>
                    <a:gd name="T18" fmla="*/ 5 w 2373"/>
                    <a:gd name="T19" fmla="*/ 9 h 2063"/>
                    <a:gd name="T20" fmla="*/ 6 w 2373"/>
                    <a:gd name="T21" fmla="*/ 9 h 2063"/>
                    <a:gd name="T22" fmla="*/ 7 w 2373"/>
                    <a:gd name="T23" fmla="*/ 8 h 2063"/>
                    <a:gd name="T24" fmla="*/ 7 w 2373"/>
                    <a:gd name="T25" fmla="*/ 8 h 2063"/>
                    <a:gd name="T26" fmla="*/ 8 w 2373"/>
                    <a:gd name="T27" fmla="*/ 8 h 2063"/>
                    <a:gd name="T28" fmla="*/ 9 w 2373"/>
                    <a:gd name="T29" fmla="*/ 7 h 2063"/>
                    <a:gd name="T30" fmla="*/ 9 w 2373"/>
                    <a:gd name="T31" fmla="*/ 7 h 2063"/>
                    <a:gd name="T32" fmla="*/ 10 w 2373"/>
                    <a:gd name="T33" fmla="*/ 6 h 2063"/>
                    <a:gd name="T34" fmla="*/ 10 w 2373"/>
                    <a:gd name="T35" fmla="*/ 6 h 2063"/>
                    <a:gd name="T36" fmla="*/ 10 w 2373"/>
                    <a:gd name="T37" fmla="*/ 6 h 2063"/>
                    <a:gd name="T38" fmla="*/ 11 w 2373"/>
                    <a:gd name="T39" fmla="*/ 5 h 2063"/>
                    <a:gd name="T40" fmla="*/ 11 w 2373"/>
                    <a:gd name="T41" fmla="*/ 5 h 2063"/>
                    <a:gd name="T42" fmla="*/ 11 w 2373"/>
                    <a:gd name="T43" fmla="*/ 4 h 2063"/>
                    <a:gd name="T44" fmla="*/ 12 w 2373"/>
                    <a:gd name="T45" fmla="*/ 3 h 2063"/>
                    <a:gd name="T46" fmla="*/ 12 w 2373"/>
                    <a:gd name="T47" fmla="*/ 3 h 2063"/>
                    <a:gd name="T48" fmla="*/ 12 w 2373"/>
                    <a:gd name="T49" fmla="*/ 2 h 2063"/>
                    <a:gd name="T50" fmla="*/ 12 w 2373"/>
                    <a:gd name="T51" fmla="*/ 2 h 2063"/>
                    <a:gd name="T52" fmla="*/ 12 w 2373"/>
                    <a:gd name="T53" fmla="*/ 1 h 2063"/>
                    <a:gd name="T54" fmla="*/ 12 w 2373"/>
                    <a:gd name="T55" fmla="*/ 1 h 2063"/>
                    <a:gd name="T56" fmla="*/ 12 w 2373"/>
                    <a:gd name="T57" fmla="*/ 0 h 2063"/>
                    <a:gd name="T58" fmla="*/ 12 w 2373"/>
                    <a:gd name="T59" fmla="*/ 0 h 2063"/>
                    <a:gd name="T60" fmla="*/ 11 w 2373"/>
                    <a:gd name="T61" fmla="*/ 0 h 2063"/>
                    <a:gd name="T62" fmla="*/ 11 w 2373"/>
                    <a:gd name="T63" fmla="*/ 0 h 2063"/>
                    <a:gd name="T64" fmla="*/ 10 w 2373"/>
                    <a:gd name="T65" fmla="*/ 0 h 2063"/>
                    <a:gd name="T66" fmla="*/ 9 w 2373"/>
                    <a:gd name="T67" fmla="*/ 0 h 2063"/>
                    <a:gd name="T68" fmla="*/ 9 w 2373"/>
                    <a:gd name="T69" fmla="*/ 0 h 2063"/>
                    <a:gd name="T70" fmla="*/ 8 w 2373"/>
                    <a:gd name="T71" fmla="*/ 0 h 2063"/>
                    <a:gd name="T72" fmla="*/ 7 w 2373"/>
                    <a:gd name="T73" fmla="*/ 0 h 2063"/>
                    <a:gd name="T74" fmla="*/ 6 w 2373"/>
                    <a:gd name="T75" fmla="*/ 0 h 2063"/>
                    <a:gd name="T76" fmla="*/ 5 w 2373"/>
                    <a:gd name="T77" fmla="*/ 0 h 2063"/>
                    <a:gd name="T78" fmla="*/ 5 w 2373"/>
                    <a:gd name="T79" fmla="*/ 0 h 2063"/>
                    <a:gd name="T80" fmla="*/ 4 w 2373"/>
                    <a:gd name="T81" fmla="*/ 0 h 2063"/>
                    <a:gd name="T82" fmla="*/ 3 w 2373"/>
                    <a:gd name="T83" fmla="*/ 0 h 2063"/>
                    <a:gd name="T84" fmla="*/ 3 w 2373"/>
                    <a:gd name="T85" fmla="*/ 0 h 2063"/>
                    <a:gd name="T86" fmla="*/ 2 w 2373"/>
                    <a:gd name="T87" fmla="*/ 0 h 2063"/>
                    <a:gd name="T88" fmla="*/ 1 w 2373"/>
                    <a:gd name="T89" fmla="*/ 1 h 2063"/>
                    <a:gd name="T90" fmla="*/ 1 w 2373"/>
                    <a:gd name="T91" fmla="*/ 1 h 2063"/>
                    <a:gd name="T92" fmla="*/ 0 w 2373"/>
                    <a:gd name="T93" fmla="*/ 1 h 206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373"/>
                    <a:gd name="T142" fmla="*/ 0 h 2063"/>
                    <a:gd name="T143" fmla="*/ 2373 w 2373"/>
                    <a:gd name="T144" fmla="*/ 2063 h 206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373" h="2063">
                      <a:moveTo>
                        <a:pt x="682" y="2063"/>
                      </a:moveTo>
                      <a:lnTo>
                        <a:pt x="688" y="2062"/>
                      </a:lnTo>
                      <a:lnTo>
                        <a:pt x="694" y="2062"/>
                      </a:lnTo>
                      <a:lnTo>
                        <a:pt x="702" y="2061"/>
                      </a:lnTo>
                      <a:lnTo>
                        <a:pt x="712" y="2060"/>
                      </a:lnTo>
                      <a:lnTo>
                        <a:pt x="732" y="2059"/>
                      </a:lnTo>
                      <a:lnTo>
                        <a:pt x="755" y="2058"/>
                      </a:lnTo>
                      <a:lnTo>
                        <a:pt x="778" y="2056"/>
                      </a:lnTo>
                      <a:lnTo>
                        <a:pt x="801" y="2055"/>
                      </a:lnTo>
                      <a:lnTo>
                        <a:pt x="822" y="2053"/>
                      </a:lnTo>
                      <a:lnTo>
                        <a:pt x="832" y="2053"/>
                      </a:lnTo>
                      <a:lnTo>
                        <a:pt x="840" y="2052"/>
                      </a:lnTo>
                      <a:lnTo>
                        <a:pt x="847" y="2052"/>
                      </a:lnTo>
                      <a:lnTo>
                        <a:pt x="853" y="2052"/>
                      </a:lnTo>
                      <a:lnTo>
                        <a:pt x="857" y="2052"/>
                      </a:lnTo>
                      <a:lnTo>
                        <a:pt x="860" y="2053"/>
                      </a:lnTo>
                      <a:lnTo>
                        <a:pt x="865" y="2056"/>
                      </a:lnTo>
                      <a:lnTo>
                        <a:pt x="869" y="2058"/>
                      </a:lnTo>
                      <a:lnTo>
                        <a:pt x="872" y="2059"/>
                      </a:lnTo>
                      <a:lnTo>
                        <a:pt x="877" y="2059"/>
                      </a:lnTo>
                      <a:lnTo>
                        <a:pt x="882" y="2058"/>
                      </a:lnTo>
                      <a:lnTo>
                        <a:pt x="889" y="2057"/>
                      </a:lnTo>
                      <a:lnTo>
                        <a:pt x="898" y="2055"/>
                      </a:lnTo>
                      <a:lnTo>
                        <a:pt x="910" y="2052"/>
                      </a:lnTo>
                      <a:lnTo>
                        <a:pt x="923" y="2047"/>
                      </a:lnTo>
                      <a:lnTo>
                        <a:pt x="941" y="2041"/>
                      </a:lnTo>
                      <a:lnTo>
                        <a:pt x="962" y="2034"/>
                      </a:lnTo>
                      <a:lnTo>
                        <a:pt x="985" y="2026"/>
                      </a:lnTo>
                      <a:lnTo>
                        <a:pt x="1011" y="2016"/>
                      </a:lnTo>
                      <a:lnTo>
                        <a:pt x="1040" y="2007"/>
                      </a:lnTo>
                      <a:lnTo>
                        <a:pt x="1071" y="1996"/>
                      </a:lnTo>
                      <a:lnTo>
                        <a:pt x="1105" y="1984"/>
                      </a:lnTo>
                      <a:lnTo>
                        <a:pt x="1138" y="1971"/>
                      </a:lnTo>
                      <a:lnTo>
                        <a:pt x="1173" y="1959"/>
                      </a:lnTo>
                      <a:lnTo>
                        <a:pt x="1243" y="1932"/>
                      </a:lnTo>
                      <a:lnTo>
                        <a:pt x="1314" y="1903"/>
                      </a:lnTo>
                      <a:lnTo>
                        <a:pt x="1348" y="1887"/>
                      </a:lnTo>
                      <a:lnTo>
                        <a:pt x="1380" y="1872"/>
                      </a:lnTo>
                      <a:lnTo>
                        <a:pt x="1410" y="1857"/>
                      </a:lnTo>
                      <a:lnTo>
                        <a:pt x="1439" y="1841"/>
                      </a:lnTo>
                      <a:lnTo>
                        <a:pt x="1493" y="1809"/>
                      </a:lnTo>
                      <a:lnTo>
                        <a:pt x="1545" y="1773"/>
                      </a:lnTo>
                      <a:lnTo>
                        <a:pt x="1595" y="1737"/>
                      </a:lnTo>
                      <a:lnTo>
                        <a:pt x="1642" y="1699"/>
                      </a:lnTo>
                      <a:lnTo>
                        <a:pt x="1689" y="1661"/>
                      </a:lnTo>
                      <a:lnTo>
                        <a:pt x="1734" y="1621"/>
                      </a:lnTo>
                      <a:lnTo>
                        <a:pt x="1776" y="1582"/>
                      </a:lnTo>
                      <a:lnTo>
                        <a:pt x="1817" y="1542"/>
                      </a:lnTo>
                      <a:lnTo>
                        <a:pt x="1855" y="1504"/>
                      </a:lnTo>
                      <a:lnTo>
                        <a:pt x="1890" y="1468"/>
                      </a:lnTo>
                      <a:lnTo>
                        <a:pt x="1923" y="1432"/>
                      </a:lnTo>
                      <a:lnTo>
                        <a:pt x="1954" y="1395"/>
                      </a:lnTo>
                      <a:lnTo>
                        <a:pt x="1985" y="1357"/>
                      </a:lnTo>
                      <a:lnTo>
                        <a:pt x="2015" y="1316"/>
                      </a:lnTo>
                      <a:lnTo>
                        <a:pt x="2029" y="1293"/>
                      </a:lnTo>
                      <a:lnTo>
                        <a:pt x="2045" y="1271"/>
                      </a:lnTo>
                      <a:lnTo>
                        <a:pt x="2059" y="1246"/>
                      </a:lnTo>
                      <a:lnTo>
                        <a:pt x="2075" y="1221"/>
                      </a:lnTo>
                      <a:lnTo>
                        <a:pt x="2093" y="1196"/>
                      </a:lnTo>
                      <a:lnTo>
                        <a:pt x="2113" y="1170"/>
                      </a:lnTo>
                      <a:lnTo>
                        <a:pt x="2132" y="1141"/>
                      </a:lnTo>
                      <a:lnTo>
                        <a:pt x="2149" y="1113"/>
                      </a:lnTo>
                      <a:lnTo>
                        <a:pt x="2167" y="1081"/>
                      </a:lnTo>
                      <a:lnTo>
                        <a:pt x="2185" y="1049"/>
                      </a:lnTo>
                      <a:lnTo>
                        <a:pt x="2217" y="982"/>
                      </a:lnTo>
                      <a:lnTo>
                        <a:pt x="2247" y="912"/>
                      </a:lnTo>
                      <a:lnTo>
                        <a:pt x="2274" y="842"/>
                      </a:lnTo>
                      <a:lnTo>
                        <a:pt x="2286" y="806"/>
                      </a:lnTo>
                      <a:lnTo>
                        <a:pt x="2297" y="771"/>
                      </a:lnTo>
                      <a:lnTo>
                        <a:pt x="2307" y="736"/>
                      </a:lnTo>
                      <a:lnTo>
                        <a:pt x="2315" y="701"/>
                      </a:lnTo>
                      <a:lnTo>
                        <a:pt x="2323" y="666"/>
                      </a:lnTo>
                      <a:lnTo>
                        <a:pt x="2332" y="630"/>
                      </a:lnTo>
                      <a:lnTo>
                        <a:pt x="2339" y="591"/>
                      </a:lnTo>
                      <a:lnTo>
                        <a:pt x="2346" y="551"/>
                      </a:lnTo>
                      <a:lnTo>
                        <a:pt x="2360" y="471"/>
                      </a:lnTo>
                      <a:lnTo>
                        <a:pt x="2365" y="430"/>
                      </a:lnTo>
                      <a:lnTo>
                        <a:pt x="2369" y="390"/>
                      </a:lnTo>
                      <a:lnTo>
                        <a:pt x="2372" y="350"/>
                      </a:lnTo>
                      <a:lnTo>
                        <a:pt x="2373" y="311"/>
                      </a:lnTo>
                      <a:lnTo>
                        <a:pt x="2373" y="275"/>
                      </a:lnTo>
                      <a:lnTo>
                        <a:pt x="2371" y="240"/>
                      </a:lnTo>
                      <a:lnTo>
                        <a:pt x="2367" y="208"/>
                      </a:lnTo>
                      <a:lnTo>
                        <a:pt x="2361" y="177"/>
                      </a:lnTo>
                      <a:lnTo>
                        <a:pt x="2352" y="150"/>
                      </a:lnTo>
                      <a:lnTo>
                        <a:pt x="2341" y="126"/>
                      </a:lnTo>
                      <a:lnTo>
                        <a:pt x="2328" y="106"/>
                      </a:lnTo>
                      <a:lnTo>
                        <a:pt x="2311" y="88"/>
                      </a:lnTo>
                      <a:lnTo>
                        <a:pt x="2292" y="73"/>
                      </a:lnTo>
                      <a:lnTo>
                        <a:pt x="2273" y="59"/>
                      </a:lnTo>
                      <a:lnTo>
                        <a:pt x="2250" y="48"/>
                      </a:lnTo>
                      <a:lnTo>
                        <a:pt x="2226" y="39"/>
                      </a:lnTo>
                      <a:lnTo>
                        <a:pt x="2200" y="32"/>
                      </a:lnTo>
                      <a:lnTo>
                        <a:pt x="2173" y="26"/>
                      </a:lnTo>
                      <a:lnTo>
                        <a:pt x="2144" y="21"/>
                      </a:lnTo>
                      <a:lnTo>
                        <a:pt x="2114" y="17"/>
                      </a:lnTo>
                      <a:lnTo>
                        <a:pt x="2082" y="14"/>
                      </a:lnTo>
                      <a:lnTo>
                        <a:pt x="2049" y="12"/>
                      </a:lnTo>
                      <a:lnTo>
                        <a:pt x="2015" y="9"/>
                      </a:lnTo>
                      <a:lnTo>
                        <a:pt x="1979" y="7"/>
                      </a:lnTo>
                      <a:lnTo>
                        <a:pt x="1907" y="3"/>
                      </a:lnTo>
                      <a:lnTo>
                        <a:pt x="1867" y="1"/>
                      </a:lnTo>
                      <a:lnTo>
                        <a:pt x="1825" y="0"/>
                      </a:lnTo>
                      <a:lnTo>
                        <a:pt x="1780" y="0"/>
                      </a:lnTo>
                      <a:lnTo>
                        <a:pt x="1734" y="1"/>
                      </a:lnTo>
                      <a:lnTo>
                        <a:pt x="1684" y="2"/>
                      </a:lnTo>
                      <a:lnTo>
                        <a:pt x="1634" y="4"/>
                      </a:lnTo>
                      <a:lnTo>
                        <a:pt x="1531" y="11"/>
                      </a:lnTo>
                      <a:lnTo>
                        <a:pt x="1426" y="17"/>
                      </a:lnTo>
                      <a:lnTo>
                        <a:pt x="1374" y="21"/>
                      </a:lnTo>
                      <a:lnTo>
                        <a:pt x="1324" y="24"/>
                      </a:lnTo>
                      <a:lnTo>
                        <a:pt x="1275" y="28"/>
                      </a:lnTo>
                      <a:lnTo>
                        <a:pt x="1228" y="31"/>
                      </a:lnTo>
                      <a:lnTo>
                        <a:pt x="1183" y="34"/>
                      </a:lnTo>
                      <a:lnTo>
                        <a:pt x="1141" y="36"/>
                      </a:lnTo>
                      <a:lnTo>
                        <a:pt x="1101" y="38"/>
                      </a:lnTo>
                      <a:lnTo>
                        <a:pt x="1063" y="39"/>
                      </a:lnTo>
                      <a:lnTo>
                        <a:pt x="1027" y="41"/>
                      </a:lnTo>
                      <a:lnTo>
                        <a:pt x="993" y="43"/>
                      </a:lnTo>
                      <a:lnTo>
                        <a:pt x="959" y="44"/>
                      </a:lnTo>
                      <a:lnTo>
                        <a:pt x="927" y="45"/>
                      </a:lnTo>
                      <a:lnTo>
                        <a:pt x="864" y="47"/>
                      </a:lnTo>
                      <a:lnTo>
                        <a:pt x="803" y="50"/>
                      </a:lnTo>
                      <a:lnTo>
                        <a:pt x="741" y="54"/>
                      </a:lnTo>
                      <a:lnTo>
                        <a:pt x="709" y="58"/>
                      </a:lnTo>
                      <a:lnTo>
                        <a:pt x="676" y="61"/>
                      </a:lnTo>
                      <a:lnTo>
                        <a:pt x="642" y="65"/>
                      </a:lnTo>
                      <a:lnTo>
                        <a:pt x="607" y="69"/>
                      </a:lnTo>
                      <a:lnTo>
                        <a:pt x="570" y="75"/>
                      </a:lnTo>
                      <a:lnTo>
                        <a:pt x="531" y="82"/>
                      </a:lnTo>
                      <a:lnTo>
                        <a:pt x="491" y="90"/>
                      </a:lnTo>
                      <a:lnTo>
                        <a:pt x="449" y="97"/>
                      </a:lnTo>
                      <a:lnTo>
                        <a:pt x="364" y="117"/>
                      </a:lnTo>
                      <a:lnTo>
                        <a:pt x="279" y="136"/>
                      </a:lnTo>
                      <a:lnTo>
                        <a:pt x="238" y="145"/>
                      </a:lnTo>
                      <a:lnTo>
                        <a:pt x="198" y="156"/>
                      </a:lnTo>
                      <a:lnTo>
                        <a:pt x="158" y="166"/>
                      </a:lnTo>
                      <a:lnTo>
                        <a:pt x="121" y="174"/>
                      </a:lnTo>
                      <a:lnTo>
                        <a:pt x="87" y="183"/>
                      </a:lnTo>
                      <a:lnTo>
                        <a:pt x="55" y="190"/>
                      </a:lnTo>
                      <a:lnTo>
                        <a:pt x="26" y="198"/>
                      </a:lnTo>
                      <a:lnTo>
                        <a:pt x="0" y="203"/>
                      </a:lnTo>
                      <a:lnTo>
                        <a:pt x="682" y="2063"/>
                      </a:lnTo>
                      <a:close/>
                    </a:path>
                  </a:pathLst>
                </a:custGeom>
                <a:solidFill>
                  <a:srgbClr val="CC6600"/>
                </a:solidFill>
                <a:ln w="9525">
                  <a:noFill/>
                  <a:round/>
                  <a:headEnd/>
                  <a:tailEnd/>
                </a:ln>
              </p:spPr>
              <p:txBody>
                <a:bodyPr/>
                <a:lstStyle/>
                <a:p>
                  <a:endParaRPr lang="cs-CZ"/>
                </a:p>
              </p:txBody>
            </p:sp>
            <p:sp>
              <p:nvSpPr>
                <p:cNvPr id="115798" name="Freeform 225"/>
                <p:cNvSpPr>
                  <a:spLocks/>
                </p:cNvSpPr>
                <p:nvPr/>
              </p:nvSpPr>
              <p:spPr bwMode="auto">
                <a:xfrm>
                  <a:off x="1153" y="2883"/>
                  <a:ext cx="169" cy="138"/>
                </a:xfrm>
                <a:custGeom>
                  <a:avLst/>
                  <a:gdLst>
                    <a:gd name="T0" fmla="*/ 3 w 2373"/>
                    <a:gd name="T1" fmla="*/ 9 h 2063"/>
                    <a:gd name="T2" fmla="*/ 4 w 2373"/>
                    <a:gd name="T3" fmla="*/ 9 h 2063"/>
                    <a:gd name="T4" fmla="*/ 4 w 2373"/>
                    <a:gd name="T5" fmla="*/ 9 h 2063"/>
                    <a:gd name="T6" fmla="*/ 4 w 2373"/>
                    <a:gd name="T7" fmla="*/ 9 h 2063"/>
                    <a:gd name="T8" fmla="*/ 4 w 2373"/>
                    <a:gd name="T9" fmla="*/ 9 h 2063"/>
                    <a:gd name="T10" fmla="*/ 4 w 2373"/>
                    <a:gd name="T11" fmla="*/ 9 h 2063"/>
                    <a:gd name="T12" fmla="*/ 4 w 2373"/>
                    <a:gd name="T13" fmla="*/ 9 h 2063"/>
                    <a:gd name="T14" fmla="*/ 5 w 2373"/>
                    <a:gd name="T15" fmla="*/ 9 h 2063"/>
                    <a:gd name="T16" fmla="*/ 5 w 2373"/>
                    <a:gd name="T17" fmla="*/ 9 h 2063"/>
                    <a:gd name="T18" fmla="*/ 5 w 2373"/>
                    <a:gd name="T19" fmla="*/ 9 h 2063"/>
                    <a:gd name="T20" fmla="*/ 6 w 2373"/>
                    <a:gd name="T21" fmla="*/ 9 h 2063"/>
                    <a:gd name="T22" fmla="*/ 7 w 2373"/>
                    <a:gd name="T23" fmla="*/ 8 h 2063"/>
                    <a:gd name="T24" fmla="*/ 7 w 2373"/>
                    <a:gd name="T25" fmla="*/ 8 h 2063"/>
                    <a:gd name="T26" fmla="*/ 8 w 2373"/>
                    <a:gd name="T27" fmla="*/ 8 h 2063"/>
                    <a:gd name="T28" fmla="*/ 9 w 2373"/>
                    <a:gd name="T29" fmla="*/ 7 h 2063"/>
                    <a:gd name="T30" fmla="*/ 9 w 2373"/>
                    <a:gd name="T31" fmla="*/ 7 h 2063"/>
                    <a:gd name="T32" fmla="*/ 10 w 2373"/>
                    <a:gd name="T33" fmla="*/ 6 h 2063"/>
                    <a:gd name="T34" fmla="*/ 10 w 2373"/>
                    <a:gd name="T35" fmla="*/ 6 h 2063"/>
                    <a:gd name="T36" fmla="*/ 10 w 2373"/>
                    <a:gd name="T37" fmla="*/ 6 h 2063"/>
                    <a:gd name="T38" fmla="*/ 11 w 2373"/>
                    <a:gd name="T39" fmla="*/ 5 h 2063"/>
                    <a:gd name="T40" fmla="*/ 11 w 2373"/>
                    <a:gd name="T41" fmla="*/ 5 h 2063"/>
                    <a:gd name="T42" fmla="*/ 11 w 2373"/>
                    <a:gd name="T43" fmla="*/ 4 h 2063"/>
                    <a:gd name="T44" fmla="*/ 12 w 2373"/>
                    <a:gd name="T45" fmla="*/ 3 h 2063"/>
                    <a:gd name="T46" fmla="*/ 12 w 2373"/>
                    <a:gd name="T47" fmla="*/ 3 h 2063"/>
                    <a:gd name="T48" fmla="*/ 12 w 2373"/>
                    <a:gd name="T49" fmla="*/ 2 h 2063"/>
                    <a:gd name="T50" fmla="*/ 12 w 2373"/>
                    <a:gd name="T51" fmla="*/ 2 h 2063"/>
                    <a:gd name="T52" fmla="*/ 12 w 2373"/>
                    <a:gd name="T53" fmla="*/ 1 h 2063"/>
                    <a:gd name="T54" fmla="*/ 12 w 2373"/>
                    <a:gd name="T55" fmla="*/ 1 h 2063"/>
                    <a:gd name="T56" fmla="*/ 12 w 2373"/>
                    <a:gd name="T57" fmla="*/ 0 h 2063"/>
                    <a:gd name="T58" fmla="*/ 12 w 2373"/>
                    <a:gd name="T59" fmla="*/ 0 h 2063"/>
                    <a:gd name="T60" fmla="*/ 11 w 2373"/>
                    <a:gd name="T61" fmla="*/ 0 h 2063"/>
                    <a:gd name="T62" fmla="*/ 11 w 2373"/>
                    <a:gd name="T63" fmla="*/ 0 h 2063"/>
                    <a:gd name="T64" fmla="*/ 10 w 2373"/>
                    <a:gd name="T65" fmla="*/ 0 h 2063"/>
                    <a:gd name="T66" fmla="*/ 9 w 2373"/>
                    <a:gd name="T67" fmla="*/ 0 h 2063"/>
                    <a:gd name="T68" fmla="*/ 9 w 2373"/>
                    <a:gd name="T69" fmla="*/ 0 h 2063"/>
                    <a:gd name="T70" fmla="*/ 8 w 2373"/>
                    <a:gd name="T71" fmla="*/ 0 h 2063"/>
                    <a:gd name="T72" fmla="*/ 7 w 2373"/>
                    <a:gd name="T73" fmla="*/ 0 h 2063"/>
                    <a:gd name="T74" fmla="*/ 6 w 2373"/>
                    <a:gd name="T75" fmla="*/ 0 h 2063"/>
                    <a:gd name="T76" fmla="*/ 5 w 2373"/>
                    <a:gd name="T77" fmla="*/ 0 h 2063"/>
                    <a:gd name="T78" fmla="*/ 5 w 2373"/>
                    <a:gd name="T79" fmla="*/ 0 h 2063"/>
                    <a:gd name="T80" fmla="*/ 4 w 2373"/>
                    <a:gd name="T81" fmla="*/ 0 h 2063"/>
                    <a:gd name="T82" fmla="*/ 3 w 2373"/>
                    <a:gd name="T83" fmla="*/ 0 h 2063"/>
                    <a:gd name="T84" fmla="*/ 3 w 2373"/>
                    <a:gd name="T85" fmla="*/ 0 h 2063"/>
                    <a:gd name="T86" fmla="*/ 2 w 2373"/>
                    <a:gd name="T87" fmla="*/ 0 h 2063"/>
                    <a:gd name="T88" fmla="*/ 1 w 2373"/>
                    <a:gd name="T89" fmla="*/ 1 h 2063"/>
                    <a:gd name="T90" fmla="*/ 1 w 2373"/>
                    <a:gd name="T91" fmla="*/ 1 h 2063"/>
                    <a:gd name="T92" fmla="*/ 0 w 2373"/>
                    <a:gd name="T93" fmla="*/ 1 h 206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373"/>
                    <a:gd name="T142" fmla="*/ 0 h 2063"/>
                    <a:gd name="T143" fmla="*/ 2373 w 2373"/>
                    <a:gd name="T144" fmla="*/ 2063 h 206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373" h="2063">
                      <a:moveTo>
                        <a:pt x="682" y="2063"/>
                      </a:moveTo>
                      <a:lnTo>
                        <a:pt x="688" y="2062"/>
                      </a:lnTo>
                      <a:lnTo>
                        <a:pt x="694" y="2062"/>
                      </a:lnTo>
                      <a:lnTo>
                        <a:pt x="702" y="2061"/>
                      </a:lnTo>
                      <a:lnTo>
                        <a:pt x="712" y="2060"/>
                      </a:lnTo>
                      <a:lnTo>
                        <a:pt x="732" y="2059"/>
                      </a:lnTo>
                      <a:lnTo>
                        <a:pt x="755" y="2058"/>
                      </a:lnTo>
                      <a:lnTo>
                        <a:pt x="778" y="2056"/>
                      </a:lnTo>
                      <a:lnTo>
                        <a:pt x="801" y="2055"/>
                      </a:lnTo>
                      <a:lnTo>
                        <a:pt x="822" y="2053"/>
                      </a:lnTo>
                      <a:lnTo>
                        <a:pt x="832" y="2053"/>
                      </a:lnTo>
                      <a:lnTo>
                        <a:pt x="840" y="2052"/>
                      </a:lnTo>
                      <a:lnTo>
                        <a:pt x="847" y="2052"/>
                      </a:lnTo>
                      <a:lnTo>
                        <a:pt x="853" y="2052"/>
                      </a:lnTo>
                      <a:lnTo>
                        <a:pt x="857" y="2052"/>
                      </a:lnTo>
                      <a:lnTo>
                        <a:pt x="860" y="2053"/>
                      </a:lnTo>
                      <a:lnTo>
                        <a:pt x="865" y="2056"/>
                      </a:lnTo>
                      <a:lnTo>
                        <a:pt x="869" y="2058"/>
                      </a:lnTo>
                      <a:lnTo>
                        <a:pt x="872" y="2059"/>
                      </a:lnTo>
                      <a:lnTo>
                        <a:pt x="877" y="2059"/>
                      </a:lnTo>
                      <a:lnTo>
                        <a:pt x="882" y="2058"/>
                      </a:lnTo>
                      <a:lnTo>
                        <a:pt x="889" y="2057"/>
                      </a:lnTo>
                      <a:lnTo>
                        <a:pt x="898" y="2055"/>
                      </a:lnTo>
                      <a:lnTo>
                        <a:pt x="910" y="2052"/>
                      </a:lnTo>
                      <a:lnTo>
                        <a:pt x="923" y="2047"/>
                      </a:lnTo>
                      <a:lnTo>
                        <a:pt x="941" y="2041"/>
                      </a:lnTo>
                      <a:lnTo>
                        <a:pt x="962" y="2034"/>
                      </a:lnTo>
                      <a:lnTo>
                        <a:pt x="985" y="2026"/>
                      </a:lnTo>
                      <a:lnTo>
                        <a:pt x="1011" y="2016"/>
                      </a:lnTo>
                      <a:lnTo>
                        <a:pt x="1040" y="2007"/>
                      </a:lnTo>
                      <a:lnTo>
                        <a:pt x="1071" y="1996"/>
                      </a:lnTo>
                      <a:lnTo>
                        <a:pt x="1105" y="1984"/>
                      </a:lnTo>
                      <a:lnTo>
                        <a:pt x="1138" y="1971"/>
                      </a:lnTo>
                      <a:lnTo>
                        <a:pt x="1173" y="1959"/>
                      </a:lnTo>
                      <a:lnTo>
                        <a:pt x="1243" y="1932"/>
                      </a:lnTo>
                      <a:lnTo>
                        <a:pt x="1314" y="1903"/>
                      </a:lnTo>
                      <a:lnTo>
                        <a:pt x="1348" y="1887"/>
                      </a:lnTo>
                      <a:lnTo>
                        <a:pt x="1380" y="1872"/>
                      </a:lnTo>
                      <a:lnTo>
                        <a:pt x="1410" y="1857"/>
                      </a:lnTo>
                      <a:lnTo>
                        <a:pt x="1439" y="1841"/>
                      </a:lnTo>
                      <a:lnTo>
                        <a:pt x="1493" y="1809"/>
                      </a:lnTo>
                      <a:lnTo>
                        <a:pt x="1545" y="1773"/>
                      </a:lnTo>
                      <a:lnTo>
                        <a:pt x="1595" y="1737"/>
                      </a:lnTo>
                      <a:lnTo>
                        <a:pt x="1642" y="1699"/>
                      </a:lnTo>
                      <a:lnTo>
                        <a:pt x="1689" y="1661"/>
                      </a:lnTo>
                      <a:lnTo>
                        <a:pt x="1734" y="1621"/>
                      </a:lnTo>
                      <a:lnTo>
                        <a:pt x="1776" y="1582"/>
                      </a:lnTo>
                      <a:lnTo>
                        <a:pt x="1817" y="1542"/>
                      </a:lnTo>
                      <a:lnTo>
                        <a:pt x="1855" y="1504"/>
                      </a:lnTo>
                      <a:lnTo>
                        <a:pt x="1890" y="1468"/>
                      </a:lnTo>
                      <a:lnTo>
                        <a:pt x="1923" y="1432"/>
                      </a:lnTo>
                      <a:lnTo>
                        <a:pt x="1954" y="1395"/>
                      </a:lnTo>
                      <a:lnTo>
                        <a:pt x="1985" y="1357"/>
                      </a:lnTo>
                      <a:lnTo>
                        <a:pt x="2015" y="1316"/>
                      </a:lnTo>
                      <a:lnTo>
                        <a:pt x="2029" y="1293"/>
                      </a:lnTo>
                      <a:lnTo>
                        <a:pt x="2045" y="1271"/>
                      </a:lnTo>
                      <a:lnTo>
                        <a:pt x="2059" y="1246"/>
                      </a:lnTo>
                      <a:lnTo>
                        <a:pt x="2075" y="1221"/>
                      </a:lnTo>
                      <a:lnTo>
                        <a:pt x="2093" y="1196"/>
                      </a:lnTo>
                      <a:lnTo>
                        <a:pt x="2113" y="1170"/>
                      </a:lnTo>
                      <a:lnTo>
                        <a:pt x="2132" y="1141"/>
                      </a:lnTo>
                      <a:lnTo>
                        <a:pt x="2149" y="1113"/>
                      </a:lnTo>
                      <a:lnTo>
                        <a:pt x="2167" y="1081"/>
                      </a:lnTo>
                      <a:lnTo>
                        <a:pt x="2185" y="1049"/>
                      </a:lnTo>
                      <a:lnTo>
                        <a:pt x="2217" y="982"/>
                      </a:lnTo>
                      <a:lnTo>
                        <a:pt x="2247" y="912"/>
                      </a:lnTo>
                      <a:lnTo>
                        <a:pt x="2274" y="842"/>
                      </a:lnTo>
                      <a:lnTo>
                        <a:pt x="2286" y="806"/>
                      </a:lnTo>
                      <a:lnTo>
                        <a:pt x="2297" y="771"/>
                      </a:lnTo>
                      <a:lnTo>
                        <a:pt x="2307" y="736"/>
                      </a:lnTo>
                      <a:lnTo>
                        <a:pt x="2315" y="701"/>
                      </a:lnTo>
                      <a:lnTo>
                        <a:pt x="2323" y="666"/>
                      </a:lnTo>
                      <a:lnTo>
                        <a:pt x="2332" y="630"/>
                      </a:lnTo>
                      <a:lnTo>
                        <a:pt x="2339" y="591"/>
                      </a:lnTo>
                      <a:lnTo>
                        <a:pt x="2346" y="551"/>
                      </a:lnTo>
                      <a:lnTo>
                        <a:pt x="2360" y="471"/>
                      </a:lnTo>
                      <a:lnTo>
                        <a:pt x="2365" y="430"/>
                      </a:lnTo>
                      <a:lnTo>
                        <a:pt x="2369" y="390"/>
                      </a:lnTo>
                      <a:lnTo>
                        <a:pt x="2372" y="350"/>
                      </a:lnTo>
                      <a:lnTo>
                        <a:pt x="2373" y="311"/>
                      </a:lnTo>
                      <a:lnTo>
                        <a:pt x="2373" y="275"/>
                      </a:lnTo>
                      <a:lnTo>
                        <a:pt x="2371" y="240"/>
                      </a:lnTo>
                      <a:lnTo>
                        <a:pt x="2367" y="208"/>
                      </a:lnTo>
                      <a:lnTo>
                        <a:pt x="2361" y="177"/>
                      </a:lnTo>
                      <a:lnTo>
                        <a:pt x="2352" y="150"/>
                      </a:lnTo>
                      <a:lnTo>
                        <a:pt x="2341" y="126"/>
                      </a:lnTo>
                      <a:lnTo>
                        <a:pt x="2328" y="106"/>
                      </a:lnTo>
                      <a:lnTo>
                        <a:pt x="2311" y="88"/>
                      </a:lnTo>
                      <a:lnTo>
                        <a:pt x="2292" y="73"/>
                      </a:lnTo>
                      <a:lnTo>
                        <a:pt x="2273" y="59"/>
                      </a:lnTo>
                      <a:lnTo>
                        <a:pt x="2250" y="48"/>
                      </a:lnTo>
                      <a:lnTo>
                        <a:pt x="2226" y="39"/>
                      </a:lnTo>
                      <a:lnTo>
                        <a:pt x="2200" y="32"/>
                      </a:lnTo>
                      <a:lnTo>
                        <a:pt x="2173" y="26"/>
                      </a:lnTo>
                      <a:lnTo>
                        <a:pt x="2144" y="21"/>
                      </a:lnTo>
                      <a:lnTo>
                        <a:pt x="2114" y="17"/>
                      </a:lnTo>
                      <a:lnTo>
                        <a:pt x="2082" y="14"/>
                      </a:lnTo>
                      <a:lnTo>
                        <a:pt x="2049" y="12"/>
                      </a:lnTo>
                      <a:lnTo>
                        <a:pt x="2015" y="9"/>
                      </a:lnTo>
                      <a:lnTo>
                        <a:pt x="1979" y="7"/>
                      </a:lnTo>
                      <a:lnTo>
                        <a:pt x="1907" y="3"/>
                      </a:lnTo>
                      <a:lnTo>
                        <a:pt x="1867" y="1"/>
                      </a:lnTo>
                      <a:lnTo>
                        <a:pt x="1825" y="0"/>
                      </a:lnTo>
                      <a:lnTo>
                        <a:pt x="1780" y="0"/>
                      </a:lnTo>
                      <a:lnTo>
                        <a:pt x="1734" y="1"/>
                      </a:lnTo>
                      <a:lnTo>
                        <a:pt x="1684" y="2"/>
                      </a:lnTo>
                      <a:lnTo>
                        <a:pt x="1634" y="4"/>
                      </a:lnTo>
                      <a:lnTo>
                        <a:pt x="1531" y="11"/>
                      </a:lnTo>
                      <a:lnTo>
                        <a:pt x="1426" y="17"/>
                      </a:lnTo>
                      <a:lnTo>
                        <a:pt x="1374" y="21"/>
                      </a:lnTo>
                      <a:lnTo>
                        <a:pt x="1324" y="24"/>
                      </a:lnTo>
                      <a:lnTo>
                        <a:pt x="1275" y="28"/>
                      </a:lnTo>
                      <a:lnTo>
                        <a:pt x="1228" y="31"/>
                      </a:lnTo>
                      <a:lnTo>
                        <a:pt x="1183" y="34"/>
                      </a:lnTo>
                      <a:lnTo>
                        <a:pt x="1141" y="36"/>
                      </a:lnTo>
                      <a:lnTo>
                        <a:pt x="1101" y="38"/>
                      </a:lnTo>
                      <a:lnTo>
                        <a:pt x="1063" y="39"/>
                      </a:lnTo>
                      <a:lnTo>
                        <a:pt x="1027" y="41"/>
                      </a:lnTo>
                      <a:lnTo>
                        <a:pt x="993" y="43"/>
                      </a:lnTo>
                      <a:lnTo>
                        <a:pt x="959" y="44"/>
                      </a:lnTo>
                      <a:lnTo>
                        <a:pt x="927" y="45"/>
                      </a:lnTo>
                      <a:lnTo>
                        <a:pt x="864" y="47"/>
                      </a:lnTo>
                      <a:lnTo>
                        <a:pt x="803" y="50"/>
                      </a:lnTo>
                      <a:lnTo>
                        <a:pt x="741" y="54"/>
                      </a:lnTo>
                      <a:lnTo>
                        <a:pt x="709" y="58"/>
                      </a:lnTo>
                      <a:lnTo>
                        <a:pt x="676" y="61"/>
                      </a:lnTo>
                      <a:lnTo>
                        <a:pt x="642" y="65"/>
                      </a:lnTo>
                      <a:lnTo>
                        <a:pt x="607" y="69"/>
                      </a:lnTo>
                      <a:lnTo>
                        <a:pt x="570" y="75"/>
                      </a:lnTo>
                      <a:lnTo>
                        <a:pt x="531" y="82"/>
                      </a:lnTo>
                      <a:lnTo>
                        <a:pt x="491" y="90"/>
                      </a:lnTo>
                      <a:lnTo>
                        <a:pt x="449" y="97"/>
                      </a:lnTo>
                      <a:lnTo>
                        <a:pt x="364" y="117"/>
                      </a:lnTo>
                      <a:lnTo>
                        <a:pt x="279" y="136"/>
                      </a:lnTo>
                      <a:lnTo>
                        <a:pt x="238" y="145"/>
                      </a:lnTo>
                      <a:lnTo>
                        <a:pt x="198" y="156"/>
                      </a:lnTo>
                      <a:lnTo>
                        <a:pt x="158" y="166"/>
                      </a:lnTo>
                      <a:lnTo>
                        <a:pt x="121" y="174"/>
                      </a:lnTo>
                      <a:lnTo>
                        <a:pt x="87" y="183"/>
                      </a:lnTo>
                      <a:lnTo>
                        <a:pt x="55" y="190"/>
                      </a:lnTo>
                      <a:lnTo>
                        <a:pt x="26" y="198"/>
                      </a:lnTo>
                      <a:lnTo>
                        <a:pt x="0" y="203"/>
                      </a:lnTo>
                    </a:path>
                  </a:pathLst>
                </a:custGeom>
                <a:noFill/>
                <a:ln w="1588">
                  <a:solidFill>
                    <a:srgbClr val="000000"/>
                  </a:solidFill>
                  <a:round/>
                  <a:headEnd/>
                  <a:tailEnd/>
                </a:ln>
              </p:spPr>
              <p:txBody>
                <a:bodyPr/>
                <a:lstStyle/>
                <a:p>
                  <a:endParaRPr lang="cs-CZ"/>
                </a:p>
              </p:txBody>
            </p:sp>
          </p:grpSp>
        </p:grpSp>
      </p:grpSp>
      <p:sp>
        <p:nvSpPr>
          <p:cNvPr id="115731" name="Line 226"/>
          <p:cNvSpPr>
            <a:spLocks noChangeShapeType="1"/>
          </p:cNvSpPr>
          <p:nvPr/>
        </p:nvSpPr>
        <p:spPr bwMode="auto">
          <a:xfrm>
            <a:off x="3333750" y="4900614"/>
            <a:ext cx="1588" cy="1587"/>
          </a:xfrm>
          <a:prstGeom prst="line">
            <a:avLst/>
          </a:prstGeom>
          <a:noFill/>
          <a:ln w="0">
            <a:solidFill>
              <a:srgbClr val="000000"/>
            </a:solidFill>
            <a:round/>
            <a:headEnd/>
            <a:tailEnd/>
          </a:ln>
        </p:spPr>
        <p:txBody>
          <a:bodyPr/>
          <a:lstStyle/>
          <a:p>
            <a:endParaRPr lang="cs-CZ"/>
          </a:p>
        </p:txBody>
      </p:sp>
      <p:sp>
        <p:nvSpPr>
          <p:cNvPr id="115733" name="Line 228"/>
          <p:cNvSpPr>
            <a:spLocks noChangeShapeType="1"/>
          </p:cNvSpPr>
          <p:nvPr/>
        </p:nvSpPr>
        <p:spPr bwMode="auto">
          <a:xfrm>
            <a:off x="3422650" y="4584700"/>
            <a:ext cx="1588" cy="1588"/>
          </a:xfrm>
          <a:prstGeom prst="line">
            <a:avLst/>
          </a:prstGeom>
          <a:noFill/>
          <a:ln w="0">
            <a:solidFill>
              <a:srgbClr val="000000"/>
            </a:solidFill>
            <a:round/>
            <a:headEnd/>
            <a:tailEnd/>
          </a:ln>
        </p:spPr>
        <p:txBody>
          <a:bodyPr/>
          <a:lstStyle/>
          <a:p>
            <a:endParaRPr lang="cs-CZ"/>
          </a:p>
        </p:txBody>
      </p:sp>
      <p:sp>
        <p:nvSpPr>
          <p:cNvPr id="115734" name="Line 229"/>
          <p:cNvSpPr>
            <a:spLocks noChangeShapeType="1"/>
          </p:cNvSpPr>
          <p:nvPr/>
        </p:nvSpPr>
        <p:spPr bwMode="auto">
          <a:xfrm flipV="1">
            <a:off x="3430589" y="2525714"/>
            <a:ext cx="3221037" cy="2205037"/>
          </a:xfrm>
          <a:prstGeom prst="line">
            <a:avLst/>
          </a:prstGeom>
          <a:noFill/>
          <a:ln w="19050">
            <a:solidFill>
              <a:schemeClr val="tx1"/>
            </a:solidFill>
            <a:round/>
            <a:headEnd/>
            <a:tailEnd type="triangle" w="med" len="med"/>
          </a:ln>
        </p:spPr>
        <p:txBody>
          <a:bodyPr wrap="none" anchor="ctr"/>
          <a:lstStyle/>
          <a:p>
            <a:endParaRPr lang="cs-CZ"/>
          </a:p>
        </p:txBody>
      </p:sp>
      <p:sp>
        <p:nvSpPr>
          <p:cNvPr id="115735" name="Text Box 230"/>
          <p:cNvSpPr txBox="1">
            <a:spLocks noChangeArrowheads="1"/>
          </p:cNvSpPr>
          <p:nvPr/>
        </p:nvSpPr>
        <p:spPr bwMode="auto">
          <a:xfrm>
            <a:off x="3038475" y="4557714"/>
            <a:ext cx="300082" cy="461665"/>
          </a:xfrm>
          <a:prstGeom prst="rect">
            <a:avLst/>
          </a:prstGeom>
          <a:noFill/>
          <a:ln w="9525">
            <a:noFill/>
            <a:miter lim="800000"/>
            <a:headEnd/>
            <a:tailEnd/>
          </a:ln>
        </p:spPr>
        <p:txBody>
          <a:bodyPr wrap="none">
            <a:spAutoFit/>
          </a:bodyPr>
          <a:lstStyle/>
          <a:p>
            <a:pPr eaLnBrk="0" hangingPunct="0"/>
            <a:r>
              <a:rPr lang="cs-CZ" b="1" dirty="0">
                <a:latin typeface="Times New Roman" pitchFamily="18" charset="0"/>
              </a:rPr>
              <a:t>?</a:t>
            </a:r>
            <a:endParaRPr lang="cs-CZ" sz="2400" dirty="0">
              <a:latin typeface="Times New Roman" pitchFamily="18" charset="0"/>
            </a:endParaRPr>
          </a:p>
        </p:txBody>
      </p:sp>
      <p:sp>
        <p:nvSpPr>
          <p:cNvPr id="115736" name="Line 231"/>
          <p:cNvSpPr>
            <a:spLocks noChangeShapeType="1"/>
          </p:cNvSpPr>
          <p:nvPr/>
        </p:nvSpPr>
        <p:spPr bwMode="auto">
          <a:xfrm flipH="1">
            <a:off x="8124825" y="1766889"/>
            <a:ext cx="1263650" cy="274637"/>
          </a:xfrm>
          <a:prstGeom prst="line">
            <a:avLst/>
          </a:prstGeom>
          <a:noFill/>
          <a:ln w="19050">
            <a:solidFill>
              <a:schemeClr val="tx1"/>
            </a:solidFill>
            <a:round/>
            <a:headEnd/>
            <a:tailEnd type="triangle" w="med" len="med"/>
          </a:ln>
        </p:spPr>
        <p:txBody>
          <a:bodyPr wrap="none" anchor="ctr"/>
          <a:lstStyle/>
          <a:p>
            <a:endParaRPr lang="cs-CZ"/>
          </a:p>
        </p:txBody>
      </p:sp>
      <p:sp>
        <p:nvSpPr>
          <p:cNvPr id="115737" name="Text Box 232"/>
          <p:cNvSpPr txBox="1">
            <a:spLocks noChangeArrowheads="1"/>
          </p:cNvSpPr>
          <p:nvPr/>
        </p:nvSpPr>
        <p:spPr bwMode="auto">
          <a:xfrm>
            <a:off x="8956676" y="2393950"/>
            <a:ext cx="1433513" cy="336550"/>
          </a:xfrm>
          <a:prstGeom prst="rect">
            <a:avLst/>
          </a:prstGeom>
          <a:noFill/>
          <a:ln w="9525">
            <a:noFill/>
            <a:miter lim="800000"/>
            <a:headEnd/>
            <a:tailEnd/>
          </a:ln>
        </p:spPr>
        <p:txBody>
          <a:bodyPr wrap="none">
            <a:spAutoFit/>
          </a:bodyPr>
          <a:lstStyle/>
          <a:p>
            <a:pPr eaLnBrk="0" hangingPunct="0"/>
            <a:r>
              <a:rPr lang="cs-CZ" sz="1600" b="1">
                <a:latin typeface="Times New Roman" pitchFamily="18" charset="0"/>
              </a:rPr>
              <a:t>Angiotensin II</a:t>
            </a:r>
            <a:endParaRPr lang="cs-CZ" sz="1600">
              <a:latin typeface="Times New Roman" pitchFamily="18" charset="0"/>
            </a:endParaRPr>
          </a:p>
        </p:txBody>
      </p:sp>
      <p:sp>
        <p:nvSpPr>
          <p:cNvPr id="115738" name="Oval 233"/>
          <p:cNvSpPr>
            <a:spLocks noChangeArrowheads="1"/>
          </p:cNvSpPr>
          <p:nvPr/>
        </p:nvSpPr>
        <p:spPr bwMode="auto">
          <a:xfrm>
            <a:off x="6523039" y="41275"/>
            <a:ext cx="1709737" cy="1009650"/>
          </a:xfrm>
          <a:prstGeom prst="ellipse">
            <a:avLst/>
          </a:prstGeom>
          <a:solidFill>
            <a:schemeClr val="accent1"/>
          </a:solidFill>
          <a:ln w="9525">
            <a:solidFill>
              <a:schemeClr val="tx1"/>
            </a:solidFill>
            <a:round/>
            <a:headEnd/>
            <a:tailEnd/>
          </a:ln>
        </p:spPr>
        <p:txBody>
          <a:bodyPr wrap="none" anchor="ctr"/>
          <a:lstStyle/>
          <a:p>
            <a:pPr algn="ctr" eaLnBrk="0" hangingPunct="0"/>
            <a:r>
              <a:rPr lang="cs-CZ" sz="1600">
                <a:latin typeface="Times New Roman" pitchFamily="18" charset="0"/>
              </a:rPr>
              <a:t>nucleus</a:t>
            </a:r>
            <a:endParaRPr lang="cs-CZ" sz="2400">
              <a:latin typeface="Times New Roman" pitchFamily="18" charset="0"/>
            </a:endParaRPr>
          </a:p>
          <a:p>
            <a:pPr algn="ctr" eaLnBrk="0" hangingPunct="0"/>
            <a:r>
              <a:rPr lang="cs-CZ" sz="1600">
                <a:latin typeface="Times New Roman" pitchFamily="18" charset="0"/>
              </a:rPr>
              <a:t>paraventricularis</a:t>
            </a:r>
            <a:endParaRPr lang="cs-CZ" sz="2400">
              <a:latin typeface="Times New Roman" pitchFamily="18" charset="0"/>
            </a:endParaRPr>
          </a:p>
        </p:txBody>
      </p:sp>
      <p:sp>
        <p:nvSpPr>
          <p:cNvPr id="115739" name="Oval 234"/>
          <p:cNvSpPr>
            <a:spLocks noChangeArrowheads="1"/>
          </p:cNvSpPr>
          <p:nvPr/>
        </p:nvSpPr>
        <p:spPr bwMode="auto">
          <a:xfrm>
            <a:off x="6654800" y="1574800"/>
            <a:ext cx="1335088" cy="1187450"/>
          </a:xfrm>
          <a:prstGeom prst="ellipse">
            <a:avLst/>
          </a:prstGeom>
          <a:solidFill>
            <a:schemeClr val="accent1"/>
          </a:solidFill>
          <a:ln w="9525">
            <a:solidFill>
              <a:schemeClr val="tx1"/>
            </a:solidFill>
            <a:round/>
            <a:headEnd/>
            <a:tailEnd/>
          </a:ln>
        </p:spPr>
        <p:txBody>
          <a:bodyPr wrap="none" anchor="ctr"/>
          <a:lstStyle/>
          <a:p>
            <a:pPr algn="ctr" eaLnBrk="0" hangingPunct="0"/>
            <a:r>
              <a:rPr lang="cs-CZ" sz="1600">
                <a:latin typeface="Times New Roman" pitchFamily="18" charset="0"/>
              </a:rPr>
              <a:t>osmoreceptor</a:t>
            </a:r>
            <a:endParaRPr lang="cs-CZ" sz="2400">
              <a:latin typeface="Times New Roman" pitchFamily="18" charset="0"/>
            </a:endParaRPr>
          </a:p>
        </p:txBody>
      </p:sp>
      <p:grpSp>
        <p:nvGrpSpPr>
          <p:cNvPr id="115712" name="Group 235"/>
          <p:cNvGrpSpPr>
            <a:grpSpLocks/>
          </p:cNvGrpSpPr>
          <p:nvPr/>
        </p:nvGrpSpPr>
        <p:grpSpPr bwMode="auto">
          <a:xfrm>
            <a:off x="7132639" y="1622425"/>
            <a:ext cx="422275" cy="446088"/>
            <a:chOff x="2544" y="2715"/>
            <a:chExt cx="266" cy="281"/>
          </a:xfrm>
        </p:grpSpPr>
        <p:sp>
          <p:nvSpPr>
            <p:cNvPr id="115789" name="Oval 236"/>
            <p:cNvSpPr>
              <a:spLocks noChangeArrowheads="1"/>
            </p:cNvSpPr>
            <p:nvPr/>
          </p:nvSpPr>
          <p:spPr bwMode="auto">
            <a:xfrm>
              <a:off x="2544" y="2715"/>
              <a:ext cx="266" cy="281"/>
            </a:xfrm>
            <a:prstGeom prst="ellipse">
              <a:avLst/>
            </a:prstGeom>
            <a:solidFill>
              <a:srgbClr val="000000"/>
            </a:solidFill>
            <a:ln w="9525">
              <a:noFill/>
              <a:round/>
              <a:headEnd/>
              <a:tailEnd/>
            </a:ln>
          </p:spPr>
          <p:txBody>
            <a:bodyPr/>
            <a:lstStyle/>
            <a:p>
              <a:endParaRPr lang="en-US"/>
            </a:p>
          </p:txBody>
        </p:sp>
        <p:sp>
          <p:nvSpPr>
            <p:cNvPr id="115790" name="Oval 237"/>
            <p:cNvSpPr>
              <a:spLocks noChangeArrowheads="1"/>
            </p:cNvSpPr>
            <p:nvPr/>
          </p:nvSpPr>
          <p:spPr bwMode="auto">
            <a:xfrm>
              <a:off x="2554" y="2731"/>
              <a:ext cx="238" cy="254"/>
            </a:xfrm>
            <a:prstGeom prst="ellipse">
              <a:avLst/>
            </a:prstGeom>
            <a:solidFill>
              <a:srgbClr val="FFFFFF"/>
            </a:solidFill>
            <a:ln w="9525">
              <a:noFill/>
              <a:round/>
              <a:headEnd/>
              <a:tailEnd/>
            </a:ln>
          </p:spPr>
          <p:txBody>
            <a:bodyPr/>
            <a:lstStyle/>
            <a:p>
              <a:endParaRPr lang="en-US"/>
            </a:p>
          </p:txBody>
        </p:sp>
        <p:sp>
          <p:nvSpPr>
            <p:cNvPr id="115791" name="Freeform 238"/>
            <p:cNvSpPr>
              <a:spLocks/>
            </p:cNvSpPr>
            <p:nvPr/>
          </p:nvSpPr>
          <p:spPr bwMode="auto">
            <a:xfrm rot="462427">
              <a:off x="2609" y="2765"/>
              <a:ext cx="101" cy="145"/>
            </a:xfrm>
            <a:custGeom>
              <a:avLst/>
              <a:gdLst>
                <a:gd name="T0" fmla="*/ 25 w 406"/>
                <a:gd name="T1" fmla="*/ 26 h 695"/>
                <a:gd name="T2" fmla="*/ 9 w 406"/>
                <a:gd name="T3" fmla="*/ 10 h 695"/>
                <a:gd name="T4" fmla="*/ 17 w 406"/>
                <a:gd name="T5" fmla="*/ 8 h 695"/>
                <a:gd name="T6" fmla="*/ 0 w 406"/>
                <a:gd name="T7" fmla="*/ 0 h 695"/>
                <a:gd name="T8" fmla="*/ 0 w 406"/>
                <a:gd name="T9" fmla="*/ 14 h 695"/>
                <a:gd name="T10" fmla="*/ 5 w 406"/>
                <a:gd name="T11" fmla="*/ 9 h 695"/>
                <a:gd name="T12" fmla="*/ 22 w 406"/>
                <a:gd name="T13" fmla="*/ 30 h 695"/>
                <a:gd name="T14" fmla="*/ 25 w 406"/>
                <a:gd name="T15" fmla="*/ 26 h 695"/>
                <a:gd name="T16" fmla="*/ 0 60000 65536"/>
                <a:gd name="T17" fmla="*/ 0 60000 65536"/>
                <a:gd name="T18" fmla="*/ 0 60000 65536"/>
                <a:gd name="T19" fmla="*/ 0 60000 65536"/>
                <a:gd name="T20" fmla="*/ 0 60000 65536"/>
                <a:gd name="T21" fmla="*/ 0 60000 65536"/>
                <a:gd name="T22" fmla="*/ 0 60000 65536"/>
                <a:gd name="T23" fmla="*/ 0 60000 65536"/>
                <a:gd name="T24" fmla="*/ 0 w 406"/>
                <a:gd name="T25" fmla="*/ 0 h 695"/>
                <a:gd name="T26" fmla="*/ 406 w 406"/>
                <a:gd name="T27" fmla="*/ 695 h 6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6" h="695">
                  <a:moveTo>
                    <a:pt x="406" y="610"/>
                  </a:moveTo>
                  <a:lnTo>
                    <a:pt x="154" y="230"/>
                  </a:lnTo>
                  <a:lnTo>
                    <a:pt x="269" y="176"/>
                  </a:lnTo>
                  <a:lnTo>
                    <a:pt x="0" y="0"/>
                  </a:lnTo>
                  <a:lnTo>
                    <a:pt x="8" y="320"/>
                  </a:lnTo>
                  <a:lnTo>
                    <a:pt x="89" y="206"/>
                  </a:lnTo>
                  <a:lnTo>
                    <a:pt x="358" y="695"/>
                  </a:lnTo>
                  <a:lnTo>
                    <a:pt x="406" y="610"/>
                  </a:lnTo>
                  <a:close/>
                </a:path>
              </a:pathLst>
            </a:custGeom>
            <a:solidFill>
              <a:srgbClr val="000000"/>
            </a:solidFill>
            <a:ln w="9525">
              <a:noFill/>
              <a:round/>
              <a:headEnd/>
              <a:tailEnd/>
            </a:ln>
          </p:spPr>
          <p:txBody>
            <a:bodyPr/>
            <a:lstStyle/>
            <a:p>
              <a:endParaRPr lang="cs-CZ"/>
            </a:p>
          </p:txBody>
        </p:sp>
      </p:grpSp>
      <p:grpSp>
        <p:nvGrpSpPr>
          <p:cNvPr id="115713" name="Group 239"/>
          <p:cNvGrpSpPr>
            <a:grpSpLocks/>
          </p:cNvGrpSpPr>
          <p:nvPr/>
        </p:nvGrpSpPr>
        <p:grpSpPr bwMode="auto">
          <a:xfrm>
            <a:off x="2460626" y="4219575"/>
            <a:ext cx="422275" cy="446088"/>
            <a:chOff x="2544" y="2715"/>
            <a:chExt cx="266" cy="281"/>
          </a:xfrm>
        </p:grpSpPr>
        <p:sp>
          <p:nvSpPr>
            <p:cNvPr id="115786" name="Oval 240"/>
            <p:cNvSpPr>
              <a:spLocks noChangeArrowheads="1"/>
            </p:cNvSpPr>
            <p:nvPr/>
          </p:nvSpPr>
          <p:spPr bwMode="auto">
            <a:xfrm>
              <a:off x="2544" y="2715"/>
              <a:ext cx="266" cy="281"/>
            </a:xfrm>
            <a:prstGeom prst="ellipse">
              <a:avLst/>
            </a:prstGeom>
            <a:solidFill>
              <a:srgbClr val="000000"/>
            </a:solidFill>
            <a:ln w="9525">
              <a:noFill/>
              <a:round/>
              <a:headEnd/>
              <a:tailEnd/>
            </a:ln>
          </p:spPr>
          <p:txBody>
            <a:bodyPr/>
            <a:lstStyle/>
            <a:p>
              <a:endParaRPr lang="en-US"/>
            </a:p>
          </p:txBody>
        </p:sp>
        <p:sp>
          <p:nvSpPr>
            <p:cNvPr id="115787" name="Oval 241"/>
            <p:cNvSpPr>
              <a:spLocks noChangeArrowheads="1"/>
            </p:cNvSpPr>
            <p:nvPr/>
          </p:nvSpPr>
          <p:spPr bwMode="auto">
            <a:xfrm>
              <a:off x="2554" y="2731"/>
              <a:ext cx="238" cy="254"/>
            </a:xfrm>
            <a:prstGeom prst="ellipse">
              <a:avLst/>
            </a:prstGeom>
            <a:solidFill>
              <a:srgbClr val="FFFFFF"/>
            </a:solidFill>
            <a:ln w="9525">
              <a:noFill/>
              <a:round/>
              <a:headEnd/>
              <a:tailEnd/>
            </a:ln>
          </p:spPr>
          <p:txBody>
            <a:bodyPr/>
            <a:lstStyle/>
            <a:p>
              <a:endParaRPr lang="en-US"/>
            </a:p>
          </p:txBody>
        </p:sp>
        <p:sp>
          <p:nvSpPr>
            <p:cNvPr id="115788" name="Freeform 242"/>
            <p:cNvSpPr>
              <a:spLocks/>
            </p:cNvSpPr>
            <p:nvPr/>
          </p:nvSpPr>
          <p:spPr bwMode="auto">
            <a:xfrm rot="462427">
              <a:off x="2609" y="2765"/>
              <a:ext cx="101" cy="145"/>
            </a:xfrm>
            <a:custGeom>
              <a:avLst/>
              <a:gdLst>
                <a:gd name="T0" fmla="*/ 25 w 406"/>
                <a:gd name="T1" fmla="*/ 26 h 695"/>
                <a:gd name="T2" fmla="*/ 9 w 406"/>
                <a:gd name="T3" fmla="*/ 10 h 695"/>
                <a:gd name="T4" fmla="*/ 17 w 406"/>
                <a:gd name="T5" fmla="*/ 8 h 695"/>
                <a:gd name="T6" fmla="*/ 0 w 406"/>
                <a:gd name="T7" fmla="*/ 0 h 695"/>
                <a:gd name="T8" fmla="*/ 0 w 406"/>
                <a:gd name="T9" fmla="*/ 14 h 695"/>
                <a:gd name="T10" fmla="*/ 5 w 406"/>
                <a:gd name="T11" fmla="*/ 9 h 695"/>
                <a:gd name="T12" fmla="*/ 22 w 406"/>
                <a:gd name="T13" fmla="*/ 30 h 695"/>
                <a:gd name="T14" fmla="*/ 25 w 406"/>
                <a:gd name="T15" fmla="*/ 26 h 695"/>
                <a:gd name="T16" fmla="*/ 0 60000 65536"/>
                <a:gd name="T17" fmla="*/ 0 60000 65536"/>
                <a:gd name="T18" fmla="*/ 0 60000 65536"/>
                <a:gd name="T19" fmla="*/ 0 60000 65536"/>
                <a:gd name="T20" fmla="*/ 0 60000 65536"/>
                <a:gd name="T21" fmla="*/ 0 60000 65536"/>
                <a:gd name="T22" fmla="*/ 0 60000 65536"/>
                <a:gd name="T23" fmla="*/ 0 60000 65536"/>
                <a:gd name="T24" fmla="*/ 0 w 406"/>
                <a:gd name="T25" fmla="*/ 0 h 695"/>
                <a:gd name="T26" fmla="*/ 406 w 406"/>
                <a:gd name="T27" fmla="*/ 695 h 6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6" h="695">
                  <a:moveTo>
                    <a:pt x="406" y="610"/>
                  </a:moveTo>
                  <a:lnTo>
                    <a:pt x="154" y="230"/>
                  </a:lnTo>
                  <a:lnTo>
                    <a:pt x="269" y="176"/>
                  </a:lnTo>
                  <a:lnTo>
                    <a:pt x="0" y="0"/>
                  </a:lnTo>
                  <a:lnTo>
                    <a:pt x="8" y="320"/>
                  </a:lnTo>
                  <a:lnTo>
                    <a:pt x="89" y="206"/>
                  </a:lnTo>
                  <a:lnTo>
                    <a:pt x="358" y="695"/>
                  </a:lnTo>
                  <a:lnTo>
                    <a:pt x="406" y="610"/>
                  </a:lnTo>
                  <a:close/>
                </a:path>
              </a:pathLst>
            </a:custGeom>
            <a:solidFill>
              <a:srgbClr val="000000"/>
            </a:solidFill>
            <a:ln w="9525">
              <a:noFill/>
              <a:round/>
              <a:headEnd/>
              <a:tailEnd/>
            </a:ln>
          </p:spPr>
          <p:txBody>
            <a:bodyPr/>
            <a:lstStyle/>
            <a:p>
              <a:endParaRPr lang="cs-CZ"/>
            </a:p>
          </p:txBody>
        </p:sp>
      </p:grpSp>
      <p:sp>
        <p:nvSpPr>
          <p:cNvPr id="115742" name="Freeform 243"/>
          <p:cNvSpPr>
            <a:spLocks/>
          </p:cNvSpPr>
          <p:nvPr/>
        </p:nvSpPr>
        <p:spPr bwMode="auto">
          <a:xfrm>
            <a:off x="8272463" y="3770313"/>
            <a:ext cx="1649412" cy="2170112"/>
          </a:xfrm>
          <a:custGeom>
            <a:avLst/>
            <a:gdLst>
              <a:gd name="T0" fmla="*/ 0 w 1039"/>
              <a:gd name="T1" fmla="*/ 2147483647 h 1367"/>
              <a:gd name="T2" fmla="*/ 2147483647 w 1039"/>
              <a:gd name="T3" fmla="*/ 2147483647 h 1367"/>
              <a:gd name="T4" fmla="*/ 1680942919 w 1039"/>
              <a:gd name="T5" fmla="*/ 516631132 h 1367"/>
              <a:gd name="T6" fmla="*/ 65524037 w 1039"/>
              <a:gd name="T7" fmla="*/ 0 h 1367"/>
              <a:gd name="T8" fmla="*/ 0 60000 65536"/>
              <a:gd name="T9" fmla="*/ 0 60000 65536"/>
              <a:gd name="T10" fmla="*/ 0 60000 65536"/>
              <a:gd name="T11" fmla="*/ 0 60000 65536"/>
              <a:gd name="T12" fmla="*/ 0 w 1039"/>
              <a:gd name="T13" fmla="*/ 0 h 1367"/>
              <a:gd name="T14" fmla="*/ 1039 w 1039"/>
              <a:gd name="T15" fmla="*/ 1367 h 1367"/>
            </a:gdLst>
            <a:ahLst/>
            <a:cxnLst>
              <a:cxn ang="T8">
                <a:pos x="T0" y="T1"/>
              </a:cxn>
              <a:cxn ang="T9">
                <a:pos x="T2" y="T3"/>
              </a:cxn>
              <a:cxn ang="T10">
                <a:pos x="T4" y="T5"/>
              </a:cxn>
              <a:cxn ang="T11">
                <a:pos x="T6" y="T7"/>
              </a:cxn>
            </a:cxnLst>
            <a:rect l="T12" t="T13" r="T14" b="T15"/>
            <a:pathLst>
              <a:path w="1039" h="1367">
                <a:moveTo>
                  <a:pt x="0" y="1205"/>
                </a:moveTo>
                <a:cubicBezTo>
                  <a:pt x="155" y="1204"/>
                  <a:pt x="817" y="1367"/>
                  <a:pt x="928" y="1200"/>
                </a:cubicBezTo>
                <a:cubicBezTo>
                  <a:pt x="1039" y="1033"/>
                  <a:pt x="817" y="405"/>
                  <a:pt x="667" y="205"/>
                </a:cubicBezTo>
                <a:cubicBezTo>
                  <a:pt x="517" y="5"/>
                  <a:pt x="160" y="43"/>
                  <a:pt x="26" y="0"/>
                </a:cubicBezTo>
              </a:path>
            </a:pathLst>
          </a:custGeom>
          <a:noFill/>
          <a:ln w="19050">
            <a:solidFill>
              <a:schemeClr val="tx1"/>
            </a:solidFill>
            <a:round/>
            <a:headEnd/>
            <a:tailEnd type="triangle" w="med" len="med"/>
          </a:ln>
        </p:spPr>
        <p:txBody>
          <a:bodyPr wrap="none" anchor="ctr"/>
          <a:lstStyle/>
          <a:p>
            <a:endParaRPr lang="cs-CZ"/>
          </a:p>
        </p:txBody>
      </p:sp>
      <p:sp>
        <p:nvSpPr>
          <p:cNvPr id="115743" name="Line 244"/>
          <p:cNvSpPr>
            <a:spLocks noChangeShapeType="1"/>
          </p:cNvSpPr>
          <p:nvPr/>
        </p:nvSpPr>
        <p:spPr bwMode="auto">
          <a:xfrm flipV="1">
            <a:off x="4505326" y="355601"/>
            <a:ext cx="1871663" cy="365125"/>
          </a:xfrm>
          <a:prstGeom prst="line">
            <a:avLst/>
          </a:prstGeom>
          <a:noFill/>
          <a:ln w="19050">
            <a:solidFill>
              <a:schemeClr val="tx1"/>
            </a:solidFill>
            <a:round/>
            <a:headEnd/>
            <a:tailEnd type="triangle" w="med" len="med"/>
          </a:ln>
        </p:spPr>
        <p:txBody>
          <a:bodyPr wrap="none" anchor="ctr"/>
          <a:lstStyle/>
          <a:p>
            <a:endParaRPr lang="cs-CZ"/>
          </a:p>
        </p:txBody>
      </p:sp>
      <p:sp>
        <p:nvSpPr>
          <p:cNvPr id="115744" name="Oval 245"/>
          <p:cNvSpPr>
            <a:spLocks noChangeArrowheads="1"/>
          </p:cNvSpPr>
          <p:nvPr/>
        </p:nvSpPr>
        <p:spPr bwMode="auto">
          <a:xfrm>
            <a:off x="6419850" y="652464"/>
            <a:ext cx="236538" cy="244475"/>
          </a:xfrm>
          <a:prstGeom prst="ellipse">
            <a:avLst/>
          </a:prstGeom>
          <a:solidFill>
            <a:schemeClr val="bg1"/>
          </a:solidFill>
          <a:ln w="12700">
            <a:solidFill>
              <a:schemeClr val="tx1"/>
            </a:solidFill>
            <a:round/>
            <a:headEnd/>
            <a:tailEnd/>
          </a:ln>
        </p:spPr>
        <p:txBody>
          <a:bodyPr wrap="none" anchor="ctr"/>
          <a:lstStyle/>
          <a:p>
            <a:pPr algn="ctr" eaLnBrk="0" hangingPunct="0"/>
            <a:r>
              <a:rPr lang="cs-CZ" sz="2400" b="1" baseline="2000" dirty="0">
                <a:latin typeface="Times New Roman" pitchFamily="18" charset="0"/>
              </a:rPr>
              <a:t>+</a:t>
            </a:r>
            <a:endParaRPr lang="cs-CZ" sz="2400" dirty="0">
              <a:latin typeface="Times New Roman" pitchFamily="18" charset="0"/>
            </a:endParaRPr>
          </a:p>
        </p:txBody>
      </p:sp>
      <p:sp>
        <p:nvSpPr>
          <p:cNvPr id="115745" name="Text Box 246"/>
          <p:cNvSpPr txBox="1">
            <a:spLocks noChangeArrowheads="1"/>
          </p:cNvSpPr>
          <p:nvPr/>
        </p:nvSpPr>
        <p:spPr bwMode="auto">
          <a:xfrm>
            <a:off x="8670925" y="1401763"/>
            <a:ext cx="1854200" cy="336550"/>
          </a:xfrm>
          <a:prstGeom prst="rect">
            <a:avLst/>
          </a:prstGeom>
          <a:noFill/>
          <a:ln w="9525">
            <a:noFill/>
            <a:miter lim="800000"/>
            <a:headEnd/>
            <a:tailEnd/>
          </a:ln>
        </p:spPr>
        <p:txBody>
          <a:bodyPr wrap="none">
            <a:spAutoFit/>
          </a:bodyPr>
          <a:lstStyle/>
          <a:p>
            <a:pPr eaLnBrk="0" hangingPunct="0"/>
            <a:r>
              <a:rPr lang="cs-CZ" sz="1600" b="1">
                <a:latin typeface="Times New Roman" pitchFamily="18" charset="0"/>
              </a:rPr>
              <a:t>Osmolarita plazmy</a:t>
            </a:r>
            <a:endParaRPr lang="cs-CZ" sz="1600">
              <a:latin typeface="Times New Roman" pitchFamily="18" charset="0"/>
            </a:endParaRPr>
          </a:p>
        </p:txBody>
      </p:sp>
      <p:sp>
        <p:nvSpPr>
          <p:cNvPr id="115746" name="Oval 247"/>
          <p:cNvSpPr>
            <a:spLocks noChangeArrowheads="1"/>
          </p:cNvSpPr>
          <p:nvPr/>
        </p:nvSpPr>
        <p:spPr bwMode="auto">
          <a:xfrm>
            <a:off x="6402389" y="230189"/>
            <a:ext cx="236537" cy="244475"/>
          </a:xfrm>
          <a:prstGeom prst="ellipse">
            <a:avLst/>
          </a:prstGeom>
          <a:solidFill>
            <a:schemeClr val="bg1"/>
          </a:solidFill>
          <a:ln w="12700">
            <a:solidFill>
              <a:schemeClr val="tx1"/>
            </a:solidFill>
            <a:round/>
            <a:headEnd/>
            <a:tailEnd/>
          </a:ln>
        </p:spPr>
        <p:txBody>
          <a:bodyPr wrap="none" anchor="ctr"/>
          <a:lstStyle/>
          <a:p>
            <a:pPr algn="ctr" eaLnBrk="0" hangingPunct="0"/>
            <a:r>
              <a:rPr lang="cs-CZ" sz="3200" b="1" baseline="8000">
                <a:latin typeface="Times New Roman" pitchFamily="18" charset="0"/>
              </a:rPr>
              <a:t>-</a:t>
            </a:r>
            <a:endParaRPr lang="cs-CZ" sz="2400">
              <a:latin typeface="Times New Roman" pitchFamily="18" charset="0"/>
            </a:endParaRPr>
          </a:p>
        </p:txBody>
      </p:sp>
      <p:sp>
        <p:nvSpPr>
          <p:cNvPr id="115747" name="Text Box 248"/>
          <p:cNvSpPr txBox="1">
            <a:spLocks noChangeArrowheads="1"/>
          </p:cNvSpPr>
          <p:nvPr/>
        </p:nvSpPr>
        <p:spPr bwMode="auto">
          <a:xfrm>
            <a:off x="3159126" y="527050"/>
            <a:ext cx="1343025" cy="336550"/>
          </a:xfrm>
          <a:prstGeom prst="rect">
            <a:avLst/>
          </a:prstGeom>
          <a:noFill/>
          <a:ln w="9525">
            <a:noFill/>
            <a:miter lim="800000"/>
            <a:headEnd/>
            <a:tailEnd/>
          </a:ln>
        </p:spPr>
        <p:txBody>
          <a:bodyPr wrap="none">
            <a:spAutoFit/>
          </a:bodyPr>
          <a:lstStyle/>
          <a:p>
            <a:pPr eaLnBrk="0" hangingPunct="0"/>
            <a:r>
              <a:rPr lang="cs-CZ" sz="1600" b="1" dirty="0">
                <a:latin typeface="Times New Roman" pitchFamily="18" charset="0"/>
              </a:rPr>
              <a:t>vzestup tlaku</a:t>
            </a:r>
            <a:endParaRPr lang="cs-CZ" sz="1600" dirty="0">
              <a:latin typeface="Times New Roman" pitchFamily="18" charset="0"/>
            </a:endParaRPr>
          </a:p>
        </p:txBody>
      </p:sp>
      <p:sp>
        <p:nvSpPr>
          <p:cNvPr id="115748" name="Text Box 249"/>
          <p:cNvSpPr txBox="1">
            <a:spLocks noChangeArrowheads="1"/>
          </p:cNvSpPr>
          <p:nvPr/>
        </p:nvSpPr>
        <p:spPr bwMode="auto">
          <a:xfrm>
            <a:off x="3168651" y="812800"/>
            <a:ext cx="1241425" cy="336550"/>
          </a:xfrm>
          <a:prstGeom prst="rect">
            <a:avLst/>
          </a:prstGeom>
          <a:noFill/>
          <a:ln w="9525">
            <a:noFill/>
            <a:miter lim="800000"/>
            <a:headEnd/>
            <a:tailEnd/>
          </a:ln>
        </p:spPr>
        <p:txBody>
          <a:bodyPr wrap="none">
            <a:spAutoFit/>
          </a:bodyPr>
          <a:lstStyle/>
          <a:p>
            <a:pPr eaLnBrk="0" hangingPunct="0"/>
            <a:r>
              <a:rPr lang="cs-CZ" sz="1600" b="1">
                <a:latin typeface="Times New Roman" pitchFamily="18" charset="0"/>
              </a:rPr>
              <a:t>pokles tlaku</a:t>
            </a:r>
            <a:endParaRPr lang="cs-CZ" sz="1600">
              <a:latin typeface="Times New Roman" pitchFamily="18" charset="0"/>
            </a:endParaRPr>
          </a:p>
        </p:txBody>
      </p:sp>
      <p:sp>
        <p:nvSpPr>
          <p:cNvPr id="115749" name="Line 250"/>
          <p:cNvSpPr>
            <a:spLocks noChangeShapeType="1"/>
          </p:cNvSpPr>
          <p:nvPr/>
        </p:nvSpPr>
        <p:spPr bwMode="auto">
          <a:xfrm flipV="1">
            <a:off x="4383089" y="793750"/>
            <a:ext cx="2009775" cy="203200"/>
          </a:xfrm>
          <a:prstGeom prst="line">
            <a:avLst/>
          </a:prstGeom>
          <a:noFill/>
          <a:ln w="19050">
            <a:solidFill>
              <a:schemeClr val="tx1"/>
            </a:solidFill>
            <a:round/>
            <a:headEnd/>
            <a:tailEnd type="triangle" w="med" len="med"/>
          </a:ln>
        </p:spPr>
        <p:txBody>
          <a:bodyPr wrap="none" anchor="ctr"/>
          <a:lstStyle/>
          <a:p>
            <a:endParaRPr lang="cs-CZ"/>
          </a:p>
        </p:txBody>
      </p:sp>
      <p:sp>
        <p:nvSpPr>
          <p:cNvPr id="115750" name="Oval 251"/>
          <p:cNvSpPr>
            <a:spLocks noChangeArrowheads="1"/>
          </p:cNvSpPr>
          <p:nvPr/>
        </p:nvSpPr>
        <p:spPr bwMode="auto">
          <a:xfrm>
            <a:off x="7902575" y="1946276"/>
            <a:ext cx="236538" cy="244475"/>
          </a:xfrm>
          <a:prstGeom prst="ellipse">
            <a:avLst/>
          </a:prstGeom>
          <a:solidFill>
            <a:schemeClr val="bg1"/>
          </a:solidFill>
          <a:ln w="12700">
            <a:solidFill>
              <a:schemeClr val="tx1"/>
            </a:solidFill>
            <a:round/>
            <a:headEnd/>
            <a:tailEnd/>
          </a:ln>
        </p:spPr>
        <p:txBody>
          <a:bodyPr wrap="none" anchor="ctr"/>
          <a:lstStyle/>
          <a:p>
            <a:pPr algn="ctr" eaLnBrk="0" hangingPunct="0"/>
            <a:r>
              <a:rPr lang="cs-CZ" sz="2400" b="1" baseline="2000" dirty="0">
                <a:latin typeface="Times New Roman" pitchFamily="18" charset="0"/>
              </a:rPr>
              <a:t>+</a:t>
            </a:r>
          </a:p>
        </p:txBody>
      </p:sp>
      <p:sp>
        <p:nvSpPr>
          <p:cNvPr id="115751" name="Line 252"/>
          <p:cNvSpPr>
            <a:spLocks noChangeShapeType="1"/>
          </p:cNvSpPr>
          <p:nvPr/>
        </p:nvSpPr>
        <p:spPr bwMode="auto">
          <a:xfrm flipH="1" flipV="1">
            <a:off x="8126414" y="2408239"/>
            <a:ext cx="903287" cy="206375"/>
          </a:xfrm>
          <a:prstGeom prst="line">
            <a:avLst/>
          </a:prstGeom>
          <a:noFill/>
          <a:ln w="19050">
            <a:solidFill>
              <a:schemeClr val="tx1"/>
            </a:solidFill>
            <a:round/>
            <a:headEnd/>
            <a:tailEnd type="triangle" w="med" len="med"/>
          </a:ln>
        </p:spPr>
        <p:txBody>
          <a:bodyPr wrap="none" anchor="ctr"/>
          <a:lstStyle/>
          <a:p>
            <a:endParaRPr lang="cs-CZ"/>
          </a:p>
        </p:txBody>
      </p:sp>
      <p:sp>
        <p:nvSpPr>
          <p:cNvPr id="115752" name="Oval 253"/>
          <p:cNvSpPr>
            <a:spLocks noChangeArrowheads="1"/>
          </p:cNvSpPr>
          <p:nvPr/>
        </p:nvSpPr>
        <p:spPr bwMode="auto">
          <a:xfrm>
            <a:off x="7885114" y="2287589"/>
            <a:ext cx="236537" cy="244475"/>
          </a:xfrm>
          <a:prstGeom prst="ellipse">
            <a:avLst/>
          </a:prstGeom>
          <a:solidFill>
            <a:schemeClr val="bg1"/>
          </a:solidFill>
          <a:ln w="12700">
            <a:solidFill>
              <a:schemeClr val="tx1"/>
            </a:solidFill>
            <a:round/>
            <a:headEnd/>
            <a:tailEnd/>
          </a:ln>
        </p:spPr>
        <p:txBody>
          <a:bodyPr wrap="none" anchor="ctr"/>
          <a:lstStyle/>
          <a:p>
            <a:pPr algn="ctr" eaLnBrk="0" hangingPunct="0"/>
            <a:r>
              <a:rPr lang="cs-CZ" sz="2400" b="1" baseline="2000" dirty="0">
                <a:latin typeface="Times New Roman" pitchFamily="18" charset="0"/>
              </a:rPr>
              <a:t>+</a:t>
            </a:r>
            <a:endParaRPr lang="cs-CZ" sz="2400" dirty="0">
              <a:latin typeface="Times New Roman" pitchFamily="18" charset="0"/>
            </a:endParaRPr>
          </a:p>
        </p:txBody>
      </p:sp>
      <p:sp>
        <p:nvSpPr>
          <p:cNvPr id="115753" name="Oval 254"/>
          <p:cNvSpPr>
            <a:spLocks noChangeArrowheads="1"/>
          </p:cNvSpPr>
          <p:nvPr/>
        </p:nvSpPr>
        <p:spPr bwMode="auto">
          <a:xfrm>
            <a:off x="6599239" y="2328864"/>
            <a:ext cx="236537" cy="244475"/>
          </a:xfrm>
          <a:prstGeom prst="ellipse">
            <a:avLst/>
          </a:prstGeom>
          <a:solidFill>
            <a:schemeClr val="bg1"/>
          </a:solidFill>
          <a:ln w="12700">
            <a:solidFill>
              <a:schemeClr val="tx1"/>
            </a:solidFill>
            <a:round/>
            <a:headEnd/>
            <a:tailEnd/>
          </a:ln>
        </p:spPr>
        <p:txBody>
          <a:bodyPr wrap="none" anchor="ctr"/>
          <a:lstStyle/>
          <a:p>
            <a:pPr algn="ctr" eaLnBrk="0" hangingPunct="0"/>
            <a:r>
              <a:rPr lang="cs-CZ" sz="2400" b="1" baseline="2000" dirty="0">
                <a:latin typeface="Times New Roman" pitchFamily="18" charset="0"/>
              </a:rPr>
              <a:t>+</a:t>
            </a:r>
            <a:endParaRPr lang="cs-CZ" sz="2400" dirty="0">
              <a:latin typeface="Times New Roman" pitchFamily="18" charset="0"/>
            </a:endParaRPr>
          </a:p>
        </p:txBody>
      </p:sp>
      <p:sp>
        <p:nvSpPr>
          <p:cNvPr id="115754" name="Freeform 255"/>
          <p:cNvSpPr>
            <a:spLocks/>
          </p:cNvSpPr>
          <p:nvPr/>
        </p:nvSpPr>
        <p:spPr bwMode="auto">
          <a:xfrm>
            <a:off x="6410325" y="3159125"/>
            <a:ext cx="1716088" cy="2401888"/>
          </a:xfrm>
          <a:custGeom>
            <a:avLst/>
            <a:gdLst>
              <a:gd name="T0" fmla="*/ 967740242 w 1081"/>
              <a:gd name="T1" fmla="*/ 25201566 h 1513"/>
              <a:gd name="T2" fmla="*/ 388104099 w 1081"/>
              <a:gd name="T3" fmla="*/ 269657581 h 1513"/>
              <a:gd name="T4" fmla="*/ 50403129 w 1081"/>
              <a:gd name="T5" fmla="*/ 632560138 h 1513"/>
              <a:gd name="T6" fmla="*/ 78125650 w 1081"/>
              <a:gd name="T7" fmla="*/ 995462795 h 1513"/>
              <a:gd name="T8" fmla="*/ 347781606 w 1081"/>
              <a:gd name="T9" fmla="*/ 1318042758 h 1513"/>
              <a:gd name="T10" fmla="*/ 698084162 w 1081"/>
              <a:gd name="T11" fmla="*/ 1484373052 h 1513"/>
              <a:gd name="T12" fmla="*/ 980341815 w 1081"/>
              <a:gd name="T13" fmla="*/ 1549897107 h 1513"/>
              <a:gd name="T14" fmla="*/ 1368445815 w 1081"/>
              <a:gd name="T15" fmla="*/ 1653222707 h 1513"/>
              <a:gd name="T16" fmla="*/ 1431448917 w 1081"/>
              <a:gd name="T17" fmla="*/ 2147483647 h 1513"/>
              <a:gd name="T18" fmla="*/ 1716227719 w 1081"/>
              <a:gd name="T19" fmla="*/ 2147483647 h 1513"/>
              <a:gd name="T20" fmla="*/ 1935480483 w 1081"/>
              <a:gd name="T21" fmla="*/ 2147483647 h 1513"/>
              <a:gd name="T22" fmla="*/ 2091730146 w 1081"/>
              <a:gd name="T23" fmla="*/ 2147483647 h 1513"/>
              <a:gd name="T24" fmla="*/ 1842235511 w 1081"/>
              <a:gd name="T25" fmla="*/ 2147483647 h 1513"/>
              <a:gd name="T26" fmla="*/ 1542335775 w 1081"/>
              <a:gd name="T27" fmla="*/ 2147483647 h 1513"/>
              <a:gd name="T28" fmla="*/ 1549897036 w 1081"/>
              <a:gd name="T29" fmla="*/ 1640622721 h 1513"/>
              <a:gd name="T30" fmla="*/ 1822074264 w 1081"/>
              <a:gd name="T31" fmla="*/ 1575098666 h 1513"/>
              <a:gd name="T32" fmla="*/ 2079130160 w 1081"/>
              <a:gd name="T33" fmla="*/ 1484373052 h 1513"/>
              <a:gd name="T34" fmla="*/ 2147483647 w 1081"/>
              <a:gd name="T35" fmla="*/ 1290320249 h 1513"/>
              <a:gd name="T36" fmla="*/ 2147483647 w 1081"/>
              <a:gd name="T37" fmla="*/ 1008062781 h 1513"/>
              <a:gd name="T38" fmla="*/ 2147483647 w 1081"/>
              <a:gd name="T39" fmla="*/ 670361684 h 1513"/>
              <a:gd name="T40" fmla="*/ 2147483647 w 1081"/>
              <a:gd name="T41" fmla="*/ 335181636 h 1513"/>
              <a:gd name="T42" fmla="*/ 1975802977 w 1081"/>
              <a:gd name="T43" fmla="*/ 75604704 h 1513"/>
              <a:gd name="T44" fmla="*/ 1499493919 w 1081"/>
              <a:gd name="T45" fmla="*/ 0 h 1513"/>
              <a:gd name="T46" fmla="*/ 967740242 w 1081"/>
              <a:gd name="T47" fmla="*/ 25201566 h 151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81"/>
              <a:gd name="T73" fmla="*/ 0 h 1513"/>
              <a:gd name="T74" fmla="*/ 1081 w 1081"/>
              <a:gd name="T75" fmla="*/ 1513 h 151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81" h="1513">
                <a:moveTo>
                  <a:pt x="384" y="10"/>
                </a:moveTo>
                <a:cubicBezTo>
                  <a:pt x="311" y="28"/>
                  <a:pt x="215" y="67"/>
                  <a:pt x="154" y="107"/>
                </a:cubicBezTo>
                <a:cubicBezTo>
                  <a:pt x="93" y="147"/>
                  <a:pt x="40" y="203"/>
                  <a:pt x="20" y="251"/>
                </a:cubicBezTo>
                <a:cubicBezTo>
                  <a:pt x="0" y="299"/>
                  <a:pt x="11" y="350"/>
                  <a:pt x="31" y="395"/>
                </a:cubicBezTo>
                <a:cubicBezTo>
                  <a:pt x="51" y="440"/>
                  <a:pt x="97" y="491"/>
                  <a:pt x="138" y="523"/>
                </a:cubicBezTo>
                <a:cubicBezTo>
                  <a:pt x="179" y="555"/>
                  <a:pt x="235" y="574"/>
                  <a:pt x="277" y="589"/>
                </a:cubicBezTo>
                <a:cubicBezTo>
                  <a:pt x="319" y="604"/>
                  <a:pt x="345" y="604"/>
                  <a:pt x="389" y="615"/>
                </a:cubicBezTo>
                <a:cubicBezTo>
                  <a:pt x="433" y="626"/>
                  <a:pt x="513" y="596"/>
                  <a:pt x="543" y="656"/>
                </a:cubicBezTo>
                <a:cubicBezTo>
                  <a:pt x="579" y="720"/>
                  <a:pt x="545" y="863"/>
                  <a:pt x="568" y="974"/>
                </a:cubicBezTo>
                <a:cubicBezTo>
                  <a:pt x="591" y="1085"/>
                  <a:pt x="648" y="1233"/>
                  <a:pt x="681" y="1323"/>
                </a:cubicBezTo>
                <a:cubicBezTo>
                  <a:pt x="714" y="1413"/>
                  <a:pt x="743" y="1483"/>
                  <a:pt x="768" y="1513"/>
                </a:cubicBezTo>
                <a:cubicBezTo>
                  <a:pt x="866" y="1507"/>
                  <a:pt x="804" y="1483"/>
                  <a:pt x="830" y="1504"/>
                </a:cubicBezTo>
                <a:cubicBezTo>
                  <a:pt x="824" y="1457"/>
                  <a:pt x="769" y="1395"/>
                  <a:pt x="731" y="1303"/>
                </a:cubicBezTo>
                <a:cubicBezTo>
                  <a:pt x="695" y="1210"/>
                  <a:pt x="631" y="1056"/>
                  <a:pt x="612" y="947"/>
                </a:cubicBezTo>
                <a:cubicBezTo>
                  <a:pt x="593" y="838"/>
                  <a:pt x="597" y="705"/>
                  <a:pt x="615" y="651"/>
                </a:cubicBezTo>
                <a:cubicBezTo>
                  <a:pt x="682" y="646"/>
                  <a:pt x="688" y="635"/>
                  <a:pt x="723" y="625"/>
                </a:cubicBezTo>
                <a:cubicBezTo>
                  <a:pt x="758" y="615"/>
                  <a:pt x="786" y="608"/>
                  <a:pt x="825" y="589"/>
                </a:cubicBezTo>
                <a:cubicBezTo>
                  <a:pt x="864" y="570"/>
                  <a:pt x="916" y="543"/>
                  <a:pt x="954" y="512"/>
                </a:cubicBezTo>
                <a:cubicBezTo>
                  <a:pt x="992" y="481"/>
                  <a:pt x="1036" y="441"/>
                  <a:pt x="1056" y="400"/>
                </a:cubicBezTo>
                <a:cubicBezTo>
                  <a:pt x="1076" y="359"/>
                  <a:pt x="1081" y="310"/>
                  <a:pt x="1072" y="266"/>
                </a:cubicBezTo>
                <a:cubicBezTo>
                  <a:pt x="1063" y="222"/>
                  <a:pt x="1048" y="172"/>
                  <a:pt x="1000" y="133"/>
                </a:cubicBezTo>
                <a:cubicBezTo>
                  <a:pt x="952" y="94"/>
                  <a:pt x="852" y="52"/>
                  <a:pt x="784" y="30"/>
                </a:cubicBezTo>
                <a:lnTo>
                  <a:pt x="595" y="0"/>
                </a:lnTo>
                <a:lnTo>
                  <a:pt x="384" y="10"/>
                </a:lnTo>
                <a:close/>
              </a:path>
            </a:pathLst>
          </a:custGeom>
          <a:solidFill>
            <a:schemeClr val="accent1"/>
          </a:solidFill>
          <a:ln w="9525">
            <a:solidFill>
              <a:schemeClr val="tx1"/>
            </a:solidFill>
            <a:round/>
            <a:headEnd/>
            <a:tailEnd/>
          </a:ln>
        </p:spPr>
        <p:txBody>
          <a:bodyPr wrap="none" anchor="ctr"/>
          <a:lstStyle/>
          <a:p>
            <a:endParaRPr lang="cs-CZ"/>
          </a:p>
        </p:txBody>
      </p:sp>
      <p:sp>
        <p:nvSpPr>
          <p:cNvPr id="115755" name="Oval 256"/>
          <p:cNvSpPr>
            <a:spLocks noChangeArrowheads="1"/>
          </p:cNvSpPr>
          <p:nvPr/>
        </p:nvSpPr>
        <p:spPr bwMode="auto">
          <a:xfrm>
            <a:off x="6551613" y="3271839"/>
            <a:ext cx="1465262" cy="790575"/>
          </a:xfrm>
          <a:prstGeom prst="ellipse">
            <a:avLst/>
          </a:prstGeom>
          <a:solidFill>
            <a:schemeClr val="accent1"/>
          </a:solidFill>
          <a:ln w="9525">
            <a:noFill/>
            <a:round/>
            <a:headEnd/>
            <a:tailEnd/>
          </a:ln>
        </p:spPr>
        <p:txBody>
          <a:bodyPr wrap="none" anchor="ctr"/>
          <a:lstStyle/>
          <a:p>
            <a:pPr algn="ctr" eaLnBrk="0" hangingPunct="0"/>
            <a:r>
              <a:rPr lang="cs-CZ" sz="1600">
                <a:latin typeface="Times New Roman" pitchFamily="18" charset="0"/>
              </a:rPr>
              <a:t>nucleus</a:t>
            </a:r>
            <a:endParaRPr lang="cs-CZ" sz="2400">
              <a:latin typeface="Times New Roman" pitchFamily="18" charset="0"/>
            </a:endParaRPr>
          </a:p>
          <a:p>
            <a:pPr algn="ctr" eaLnBrk="0" hangingPunct="0"/>
            <a:r>
              <a:rPr lang="cs-CZ" sz="1600">
                <a:latin typeface="Times New Roman" pitchFamily="18" charset="0"/>
              </a:rPr>
              <a:t>supraopticus</a:t>
            </a:r>
            <a:endParaRPr lang="cs-CZ" sz="2400">
              <a:latin typeface="Times New Roman" pitchFamily="18" charset="0"/>
            </a:endParaRPr>
          </a:p>
        </p:txBody>
      </p:sp>
      <p:sp>
        <p:nvSpPr>
          <p:cNvPr id="115756" name="Freeform 257"/>
          <p:cNvSpPr>
            <a:spLocks/>
          </p:cNvSpPr>
          <p:nvPr/>
        </p:nvSpPr>
        <p:spPr bwMode="auto">
          <a:xfrm>
            <a:off x="6089651" y="4346575"/>
            <a:ext cx="2371725" cy="2063750"/>
          </a:xfrm>
          <a:custGeom>
            <a:avLst/>
            <a:gdLst>
              <a:gd name="T0" fmla="*/ 1733867727 w 1494"/>
              <a:gd name="T1" fmla="*/ 0 h 1300"/>
              <a:gd name="T2" fmla="*/ 1527214585 w 1494"/>
              <a:gd name="T3" fmla="*/ 582155280 h 1300"/>
              <a:gd name="T4" fmla="*/ 1023183500 w 1494"/>
              <a:gd name="T5" fmla="*/ 957659412 h 1300"/>
              <a:gd name="T6" fmla="*/ 337700926 w 1494"/>
              <a:gd name="T7" fmla="*/ 1320561776 h 1300"/>
              <a:gd name="T8" fmla="*/ 15120939 w 1494"/>
              <a:gd name="T9" fmla="*/ 2031245968 h 1300"/>
              <a:gd name="T10" fmla="*/ 246975331 w 1494"/>
              <a:gd name="T11" fmla="*/ 2147483647 h 1300"/>
              <a:gd name="T12" fmla="*/ 1423889007 w 1494"/>
              <a:gd name="T13" fmla="*/ 2147483647 h 1300"/>
              <a:gd name="T14" fmla="*/ 2147483647 w 1494"/>
              <a:gd name="T15" fmla="*/ 2147483647 h 1300"/>
              <a:gd name="T16" fmla="*/ 2147483647 w 1494"/>
              <a:gd name="T17" fmla="*/ 1978321913 h 1300"/>
              <a:gd name="T18" fmla="*/ 2147483647 w 1494"/>
              <a:gd name="T19" fmla="*/ 1139110594 h 1300"/>
              <a:gd name="T20" fmla="*/ 2147483647 w 1494"/>
              <a:gd name="T21" fmla="*/ 685482441 h 1300"/>
              <a:gd name="T22" fmla="*/ 2147483647 w 1494"/>
              <a:gd name="T23" fmla="*/ 15120938 h 1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94"/>
              <a:gd name="T37" fmla="*/ 0 h 1300"/>
              <a:gd name="T38" fmla="*/ 1494 w 1494"/>
              <a:gd name="T39" fmla="*/ 1300 h 13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94" h="1300">
                <a:moveTo>
                  <a:pt x="688" y="0"/>
                </a:moveTo>
                <a:cubicBezTo>
                  <a:pt x="674" y="38"/>
                  <a:pt x="653" y="168"/>
                  <a:pt x="606" y="231"/>
                </a:cubicBezTo>
                <a:cubicBezTo>
                  <a:pt x="559" y="294"/>
                  <a:pt x="485" y="331"/>
                  <a:pt x="406" y="380"/>
                </a:cubicBezTo>
                <a:cubicBezTo>
                  <a:pt x="327" y="429"/>
                  <a:pt x="201" y="453"/>
                  <a:pt x="134" y="524"/>
                </a:cubicBezTo>
                <a:cubicBezTo>
                  <a:pt x="67" y="595"/>
                  <a:pt x="12" y="710"/>
                  <a:pt x="6" y="806"/>
                </a:cubicBezTo>
                <a:cubicBezTo>
                  <a:pt x="0" y="902"/>
                  <a:pt x="5" y="1019"/>
                  <a:pt x="98" y="1098"/>
                </a:cubicBezTo>
                <a:cubicBezTo>
                  <a:pt x="191" y="1177"/>
                  <a:pt x="365" y="1266"/>
                  <a:pt x="565" y="1283"/>
                </a:cubicBezTo>
                <a:cubicBezTo>
                  <a:pt x="765" y="1300"/>
                  <a:pt x="1144" y="1284"/>
                  <a:pt x="1298" y="1201"/>
                </a:cubicBezTo>
                <a:cubicBezTo>
                  <a:pt x="1452" y="1118"/>
                  <a:pt x="1494" y="910"/>
                  <a:pt x="1488" y="785"/>
                </a:cubicBezTo>
                <a:cubicBezTo>
                  <a:pt x="1482" y="660"/>
                  <a:pt x="1346" y="537"/>
                  <a:pt x="1262" y="452"/>
                </a:cubicBezTo>
                <a:cubicBezTo>
                  <a:pt x="1178" y="367"/>
                  <a:pt x="1051" y="346"/>
                  <a:pt x="985" y="272"/>
                </a:cubicBezTo>
                <a:cubicBezTo>
                  <a:pt x="919" y="198"/>
                  <a:pt x="892" y="61"/>
                  <a:pt x="867" y="6"/>
                </a:cubicBezTo>
              </a:path>
            </a:pathLst>
          </a:custGeom>
          <a:noFill/>
          <a:ln w="9525">
            <a:solidFill>
              <a:schemeClr val="tx1"/>
            </a:solidFill>
            <a:round/>
            <a:headEnd/>
            <a:tailEnd/>
          </a:ln>
        </p:spPr>
        <p:txBody>
          <a:bodyPr wrap="none" anchor="ctr"/>
          <a:lstStyle/>
          <a:p>
            <a:endParaRPr lang="cs-CZ"/>
          </a:p>
        </p:txBody>
      </p:sp>
      <p:sp>
        <p:nvSpPr>
          <p:cNvPr id="115757" name="Oval 258"/>
          <p:cNvSpPr>
            <a:spLocks noChangeArrowheads="1"/>
          </p:cNvSpPr>
          <p:nvPr/>
        </p:nvSpPr>
        <p:spPr bwMode="auto">
          <a:xfrm>
            <a:off x="7631114" y="5519738"/>
            <a:ext cx="98425" cy="74612"/>
          </a:xfrm>
          <a:prstGeom prst="ellipse">
            <a:avLst/>
          </a:prstGeom>
          <a:solidFill>
            <a:schemeClr val="tx1"/>
          </a:solidFill>
          <a:ln w="9525">
            <a:solidFill>
              <a:schemeClr val="tx1"/>
            </a:solidFill>
            <a:round/>
            <a:headEnd/>
            <a:tailEnd/>
          </a:ln>
        </p:spPr>
        <p:txBody>
          <a:bodyPr wrap="none" anchor="ctr"/>
          <a:lstStyle/>
          <a:p>
            <a:endParaRPr lang="en-US"/>
          </a:p>
        </p:txBody>
      </p:sp>
      <p:sp>
        <p:nvSpPr>
          <p:cNvPr id="115758" name="Freeform 259"/>
          <p:cNvSpPr>
            <a:spLocks/>
          </p:cNvSpPr>
          <p:nvPr/>
        </p:nvSpPr>
        <p:spPr bwMode="auto">
          <a:xfrm>
            <a:off x="7658100" y="5608639"/>
            <a:ext cx="76200" cy="155575"/>
          </a:xfrm>
          <a:custGeom>
            <a:avLst/>
            <a:gdLst>
              <a:gd name="T0" fmla="*/ 14359036 w 196"/>
              <a:gd name="T1" fmla="*/ 0 h 370"/>
              <a:gd name="T2" fmla="*/ 15870206 w 196"/>
              <a:gd name="T3" fmla="*/ 10254074 h 370"/>
              <a:gd name="T4" fmla="*/ 16777219 w 196"/>
              <a:gd name="T5" fmla="*/ 15381323 h 370"/>
              <a:gd name="T6" fmla="*/ 18288778 w 196"/>
              <a:gd name="T7" fmla="*/ 21392403 h 370"/>
              <a:gd name="T8" fmla="*/ 19951181 w 196"/>
              <a:gd name="T9" fmla="*/ 24928579 h 370"/>
              <a:gd name="T10" fmla="*/ 22218520 w 196"/>
              <a:gd name="T11" fmla="*/ 29348596 h 370"/>
              <a:gd name="T12" fmla="*/ 25241637 w 196"/>
              <a:gd name="T13" fmla="*/ 34121804 h 370"/>
              <a:gd name="T14" fmla="*/ 27811060 w 196"/>
              <a:gd name="T15" fmla="*/ 38895432 h 370"/>
              <a:gd name="T16" fmla="*/ 29020151 w 196"/>
              <a:gd name="T17" fmla="*/ 43315443 h 370"/>
              <a:gd name="T18" fmla="*/ 29624697 w 196"/>
              <a:gd name="T19" fmla="*/ 49149503 h 370"/>
              <a:gd name="T20" fmla="*/ 28566839 w 196"/>
              <a:gd name="T21" fmla="*/ 54276749 h 370"/>
              <a:gd name="T22" fmla="*/ 26904047 w 196"/>
              <a:gd name="T23" fmla="*/ 57989537 h 370"/>
              <a:gd name="T24" fmla="*/ 24485858 w 196"/>
              <a:gd name="T25" fmla="*/ 60995077 h 370"/>
              <a:gd name="T26" fmla="*/ 21311507 w 196"/>
              <a:gd name="T27" fmla="*/ 63824018 h 370"/>
              <a:gd name="T28" fmla="*/ 18288778 w 196"/>
              <a:gd name="T29" fmla="*/ 64884871 h 370"/>
              <a:gd name="T30" fmla="*/ 14963582 w 196"/>
              <a:gd name="T31" fmla="*/ 65415087 h 370"/>
              <a:gd name="T32" fmla="*/ 11487149 w 196"/>
              <a:gd name="T33" fmla="*/ 64884871 h 370"/>
              <a:gd name="T34" fmla="*/ 8161954 w 196"/>
              <a:gd name="T35" fmla="*/ 64000617 h 370"/>
              <a:gd name="T36" fmla="*/ 5138835 w 196"/>
              <a:gd name="T37" fmla="*/ 61879331 h 370"/>
              <a:gd name="T38" fmla="*/ 2871885 w 196"/>
              <a:gd name="T39" fmla="*/ 59050390 h 370"/>
              <a:gd name="T40" fmla="*/ 1209092 w 196"/>
              <a:gd name="T41" fmla="*/ 55691233 h 370"/>
              <a:gd name="T42" fmla="*/ 453312 w 196"/>
              <a:gd name="T43" fmla="*/ 52332062 h 370"/>
              <a:gd name="T44" fmla="*/ 0 w 196"/>
              <a:gd name="T45" fmla="*/ 48089071 h 370"/>
              <a:gd name="T46" fmla="*/ 755780 w 196"/>
              <a:gd name="T47" fmla="*/ 42431609 h 370"/>
              <a:gd name="T48" fmla="*/ 1964872 w 196"/>
              <a:gd name="T49" fmla="*/ 38541815 h 370"/>
              <a:gd name="T50" fmla="*/ 4534289 w 196"/>
              <a:gd name="T51" fmla="*/ 33591588 h 370"/>
              <a:gd name="T52" fmla="*/ 7406174 w 196"/>
              <a:gd name="T53" fmla="*/ 29348596 h 370"/>
              <a:gd name="T54" fmla="*/ 9371045 w 196"/>
              <a:gd name="T55" fmla="*/ 24751560 h 370"/>
              <a:gd name="T56" fmla="*/ 10882604 w 196"/>
              <a:gd name="T57" fmla="*/ 21038785 h 370"/>
              <a:gd name="T58" fmla="*/ 12242929 w 196"/>
              <a:gd name="T59" fmla="*/ 15911960 h 370"/>
              <a:gd name="T60" fmla="*/ 12998711 w 196"/>
              <a:gd name="T61" fmla="*/ 10254074 h 370"/>
              <a:gd name="T62" fmla="*/ 14359036 w 196"/>
              <a:gd name="T63" fmla="*/ 0 h 3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6"/>
              <a:gd name="T97" fmla="*/ 0 h 370"/>
              <a:gd name="T98" fmla="*/ 196 w 196"/>
              <a:gd name="T99" fmla="*/ 370 h 3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6" h="370">
                <a:moveTo>
                  <a:pt x="95" y="0"/>
                </a:moveTo>
                <a:lnTo>
                  <a:pt x="105" y="58"/>
                </a:lnTo>
                <a:lnTo>
                  <a:pt x="111" y="87"/>
                </a:lnTo>
                <a:lnTo>
                  <a:pt x="121" y="121"/>
                </a:lnTo>
                <a:lnTo>
                  <a:pt x="132" y="141"/>
                </a:lnTo>
                <a:lnTo>
                  <a:pt x="147" y="166"/>
                </a:lnTo>
                <a:lnTo>
                  <a:pt x="167" y="193"/>
                </a:lnTo>
                <a:lnTo>
                  <a:pt x="184" y="220"/>
                </a:lnTo>
                <a:lnTo>
                  <a:pt x="192" y="245"/>
                </a:lnTo>
                <a:lnTo>
                  <a:pt x="196" y="278"/>
                </a:lnTo>
                <a:lnTo>
                  <a:pt x="189" y="307"/>
                </a:lnTo>
                <a:lnTo>
                  <a:pt x="178" y="328"/>
                </a:lnTo>
                <a:lnTo>
                  <a:pt x="162" y="345"/>
                </a:lnTo>
                <a:lnTo>
                  <a:pt x="141" y="361"/>
                </a:lnTo>
                <a:lnTo>
                  <a:pt x="121" y="367"/>
                </a:lnTo>
                <a:lnTo>
                  <a:pt x="99" y="370"/>
                </a:lnTo>
                <a:lnTo>
                  <a:pt x="76" y="367"/>
                </a:lnTo>
                <a:lnTo>
                  <a:pt x="54" y="362"/>
                </a:lnTo>
                <a:lnTo>
                  <a:pt x="34" y="350"/>
                </a:lnTo>
                <a:lnTo>
                  <a:pt x="19" y="334"/>
                </a:lnTo>
                <a:lnTo>
                  <a:pt x="8" y="315"/>
                </a:lnTo>
                <a:lnTo>
                  <a:pt x="3" y="296"/>
                </a:lnTo>
                <a:lnTo>
                  <a:pt x="0" y="272"/>
                </a:lnTo>
                <a:lnTo>
                  <a:pt x="5" y="240"/>
                </a:lnTo>
                <a:lnTo>
                  <a:pt x="13" y="218"/>
                </a:lnTo>
                <a:lnTo>
                  <a:pt x="30" y="190"/>
                </a:lnTo>
                <a:lnTo>
                  <a:pt x="49" y="166"/>
                </a:lnTo>
                <a:lnTo>
                  <a:pt x="62" y="140"/>
                </a:lnTo>
                <a:lnTo>
                  <a:pt x="72" y="119"/>
                </a:lnTo>
                <a:lnTo>
                  <a:pt x="81" y="90"/>
                </a:lnTo>
                <a:lnTo>
                  <a:pt x="86" y="58"/>
                </a:lnTo>
                <a:lnTo>
                  <a:pt x="95" y="0"/>
                </a:lnTo>
                <a:close/>
              </a:path>
            </a:pathLst>
          </a:custGeom>
          <a:solidFill>
            <a:schemeClr val="tx1"/>
          </a:solidFill>
          <a:ln w="9525">
            <a:noFill/>
            <a:round/>
            <a:headEnd/>
            <a:tailEnd/>
          </a:ln>
        </p:spPr>
        <p:txBody>
          <a:bodyPr/>
          <a:lstStyle/>
          <a:p>
            <a:endParaRPr lang="cs-CZ"/>
          </a:p>
        </p:txBody>
      </p:sp>
      <p:sp>
        <p:nvSpPr>
          <p:cNvPr id="115759" name="AutoShape 260"/>
          <p:cNvSpPr>
            <a:spLocks noChangeArrowheads="1"/>
          </p:cNvSpPr>
          <p:nvPr/>
        </p:nvSpPr>
        <p:spPr bwMode="auto">
          <a:xfrm rot="3226945">
            <a:off x="7091363" y="5502276"/>
            <a:ext cx="239713" cy="1509712"/>
          </a:xfrm>
          <a:prstGeom prst="can">
            <a:avLst>
              <a:gd name="adj" fmla="val 157450"/>
            </a:avLst>
          </a:prstGeom>
          <a:solidFill>
            <a:srgbClr val="FF3300"/>
          </a:solidFill>
          <a:ln w="19050">
            <a:solidFill>
              <a:schemeClr val="tx1"/>
            </a:solidFill>
            <a:round/>
            <a:headEnd/>
            <a:tailEnd/>
          </a:ln>
        </p:spPr>
        <p:txBody>
          <a:bodyPr wrap="none" anchor="ctr"/>
          <a:lstStyle/>
          <a:p>
            <a:endParaRPr lang="en-US"/>
          </a:p>
        </p:txBody>
      </p:sp>
      <p:sp>
        <p:nvSpPr>
          <p:cNvPr id="115760" name="Freeform 261"/>
          <p:cNvSpPr>
            <a:spLocks/>
          </p:cNvSpPr>
          <p:nvPr/>
        </p:nvSpPr>
        <p:spPr bwMode="auto">
          <a:xfrm>
            <a:off x="7658100" y="5773739"/>
            <a:ext cx="76200" cy="155575"/>
          </a:xfrm>
          <a:custGeom>
            <a:avLst/>
            <a:gdLst>
              <a:gd name="T0" fmla="*/ 14359036 w 196"/>
              <a:gd name="T1" fmla="*/ 0 h 372"/>
              <a:gd name="T2" fmla="*/ 15870206 w 196"/>
              <a:gd name="T3" fmla="*/ 10494203 h 372"/>
              <a:gd name="T4" fmla="*/ 16777219 w 196"/>
              <a:gd name="T5" fmla="*/ 15391471 h 372"/>
              <a:gd name="T6" fmla="*/ 18288778 w 196"/>
              <a:gd name="T7" fmla="*/ 21338031 h 372"/>
              <a:gd name="T8" fmla="*/ 19951181 w 196"/>
              <a:gd name="T9" fmla="*/ 25010771 h 372"/>
              <a:gd name="T10" fmla="*/ 22218520 w 196"/>
              <a:gd name="T11" fmla="*/ 29383604 h 372"/>
              <a:gd name="T12" fmla="*/ 25241637 w 196"/>
              <a:gd name="T13" fmla="*/ 34105639 h 372"/>
              <a:gd name="T14" fmla="*/ 27811060 w 196"/>
              <a:gd name="T15" fmla="*/ 38653278 h 372"/>
              <a:gd name="T16" fmla="*/ 29020151 w 196"/>
              <a:gd name="T17" fmla="*/ 43200500 h 372"/>
              <a:gd name="T18" fmla="*/ 29624697 w 196"/>
              <a:gd name="T19" fmla="*/ 48797434 h 372"/>
              <a:gd name="T20" fmla="*/ 28566839 w 196"/>
              <a:gd name="T21" fmla="*/ 53869512 h 372"/>
              <a:gd name="T22" fmla="*/ 26904047 w 196"/>
              <a:gd name="T23" fmla="*/ 57367870 h 372"/>
              <a:gd name="T24" fmla="*/ 24485858 w 196"/>
              <a:gd name="T25" fmla="*/ 60340941 h 372"/>
              <a:gd name="T26" fmla="*/ 21311507 w 196"/>
              <a:gd name="T27" fmla="*/ 63139617 h 372"/>
              <a:gd name="T28" fmla="*/ 18288778 w 196"/>
              <a:gd name="T29" fmla="*/ 64538537 h 372"/>
              <a:gd name="T30" fmla="*/ 14963582 w 196"/>
              <a:gd name="T31" fmla="*/ 65063394 h 372"/>
              <a:gd name="T32" fmla="*/ 11487149 w 196"/>
              <a:gd name="T33" fmla="*/ 64538537 h 372"/>
              <a:gd name="T34" fmla="*/ 8161954 w 196"/>
              <a:gd name="T35" fmla="*/ 63489243 h 372"/>
              <a:gd name="T36" fmla="*/ 5138835 w 196"/>
              <a:gd name="T37" fmla="*/ 61390654 h 372"/>
              <a:gd name="T38" fmla="*/ 2871885 w 196"/>
              <a:gd name="T39" fmla="*/ 58766790 h 372"/>
              <a:gd name="T40" fmla="*/ 1209092 w 196"/>
              <a:gd name="T41" fmla="*/ 55443676 h 372"/>
              <a:gd name="T42" fmla="*/ 453312 w 196"/>
              <a:gd name="T43" fmla="*/ 52120548 h 372"/>
              <a:gd name="T44" fmla="*/ 0 w 196"/>
              <a:gd name="T45" fmla="*/ 47573327 h 372"/>
              <a:gd name="T46" fmla="*/ 755780 w 196"/>
              <a:gd name="T47" fmla="*/ 42326018 h 372"/>
              <a:gd name="T48" fmla="*/ 1964872 w 196"/>
              <a:gd name="T49" fmla="*/ 38303653 h 372"/>
              <a:gd name="T50" fmla="*/ 4534289 w 196"/>
              <a:gd name="T51" fmla="*/ 33406388 h 372"/>
              <a:gd name="T52" fmla="*/ 7406174 w 196"/>
              <a:gd name="T53" fmla="*/ 29383604 h 372"/>
              <a:gd name="T54" fmla="*/ 9371045 w 196"/>
              <a:gd name="T55" fmla="*/ 24661145 h 372"/>
              <a:gd name="T56" fmla="*/ 10882604 w 196"/>
              <a:gd name="T57" fmla="*/ 20987987 h 372"/>
              <a:gd name="T58" fmla="*/ 12242929 w 196"/>
              <a:gd name="T59" fmla="*/ 15741097 h 372"/>
              <a:gd name="T60" fmla="*/ 12998711 w 196"/>
              <a:gd name="T61" fmla="*/ 10494203 h 372"/>
              <a:gd name="T62" fmla="*/ 14359036 w 196"/>
              <a:gd name="T63" fmla="*/ 0 h 3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6"/>
              <a:gd name="T97" fmla="*/ 0 h 372"/>
              <a:gd name="T98" fmla="*/ 196 w 196"/>
              <a:gd name="T99" fmla="*/ 372 h 3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6" h="372">
                <a:moveTo>
                  <a:pt x="95" y="0"/>
                </a:moveTo>
                <a:lnTo>
                  <a:pt x="105" y="60"/>
                </a:lnTo>
                <a:lnTo>
                  <a:pt x="111" y="88"/>
                </a:lnTo>
                <a:lnTo>
                  <a:pt x="121" y="122"/>
                </a:lnTo>
                <a:lnTo>
                  <a:pt x="132" y="143"/>
                </a:lnTo>
                <a:lnTo>
                  <a:pt x="147" y="168"/>
                </a:lnTo>
                <a:lnTo>
                  <a:pt x="167" y="195"/>
                </a:lnTo>
                <a:lnTo>
                  <a:pt x="184" y="221"/>
                </a:lnTo>
                <a:lnTo>
                  <a:pt x="192" y="247"/>
                </a:lnTo>
                <a:lnTo>
                  <a:pt x="196" y="279"/>
                </a:lnTo>
                <a:lnTo>
                  <a:pt x="189" y="308"/>
                </a:lnTo>
                <a:lnTo>
                  <a:pt x="178" y="328"/>
                </a:lnTo>
                <a:lnTo>
                  <a:pt x="162" y="345"/>
                </a:lnTo>
                <a:lnTo>
                  <a:pt x="141" y="361"/>
                </a:lnTo>
                <a:lnTo>
                  <a:pt x="121" y="369"/>
                </a:lnTo>
                <a:lnTo>
                  <a:pt x="99" y="372"/>
                </a:lnTo>
                <a:lnTo>
                  <a:pt x="76" y="369"/>
                </a:lnTo>
                <a:lnTo>
                  <a:pt x="54" y="363"/>
                </a:lnTo>
                <a:lnTo>
                  <a:pt x="34" y="351"/>
                </a:lnTo>
                <a:lnTo>
                  <a:pt x="19" y="336"/>
                </a:lnTo>
                <a:lnTo>
                  <a:pt x="8" y="317"/>
                </a:lnTo>
                <a:lnTo>
                  <a:pt x="3" y="298"/>
                </a:lnTo>
                <a:lnTo>
                  <a:pt x="0" y="272"/>
                </a:lnTo>
                <a:lnTo>
                  <a:pt x="5" y="242"/>
                </a:lnTo>
                <a:lnTo>
                  <a:pt x="13" y="219"/>
                </a:lnTo>
                <a:lnTo>
                  <a:pt x="30" y="191"/>
                </a:lnTo>
                <a:lnTo>
                  <a:pt x="49" y="168"/>
                </a:lnTo>
                <a:lnTo>
                  <a:pt x="62" y="141"/>
                </a:lnTo>
                <a:lnTo>
                  <a:pt x="72" y="120"/>
                </a:lnTo>
                <a:lnTo>
                  <a:pt x="81" y="90"/>
                </a:lnTo>
                <a:lnTo>
                  <a:pt x="86" y="60"/>
                </a:lnTo>
                <a:lnTo>
                  <a:pt x="95" y="0"/>
                </a:lnTo>
                <a:close/>
              </a:path>
            </a:pathLst>
          </a:custGeom>
          <a:solidFill>
            <a:schemeClr val="tx1"/>
          </a:solidFill>
          <a:ln w="9525">
            <a:noFill/>
            <a:round/>
            <a:headEnd/>
            <a:tailEnd/>
          </a:ln>
        </p:spPr>
        <p:txBody>
          <a:bodyPr/>
          <a:lstStyle/>
          <a:p>
            <a:endParaRPr lang="cs-CZ"/>
          </a:p>
        </p:txBody>
      </p:sp>
      <p:sp>
        <p:nvSpPr>
          <p:cNvPr id="115761" name="Text Box 262"/>
          <p:cNvSpPr txBox="1">
            <a:spLocks noChangeArrowheads="1"/>
          </p:cNvSpPr>
          <p:nvPr/>
        </p:nvSpPr>
        <p:spPr bwMode="auto">
          <a:xfrm rot="-2194424">
            <a:off x="6653213" y="5862638"/>
            <a:ext cx="919162" cy="336550"/>
          </a:xfrm>
          <a:prstGeom prst="rect">
            <a:avLst/>
          </a:prstGeom>
          <a:noFill/>
          <a:ln w="9525">
            <a:noFill/>
            <a:miter lim="800000"/>
            <a:headEnd/>
            <a:tailEnd/>
          </a:ln>
        </p:spPr>
        <p:txBody>
          <a:bodyPr wrap="none">
            <a:spAutoFit/>
          </a:bodyPr>
          <a:lstStyle/>
          <a:p>
            <a:pPr eaLnBrk="0" hangingPunct="0"/>
            <a:r>
              <a:rPr lang="cs-CZ" sz="1600" b="1">
                <a:latin typeface="Times New Roman" pitchFamily="18" charset="0"/>
              </a:rPr>
              <a:t>kapilára</a:t>
            </a:r>
            <a:endParaRPr lang="cs-CZ" sz="1600">
              <a:latin typeface="Times New Roman" pitchFamily="18" charset="0"/>
            </a:endParaRPr>
          </a:p>
        </p:txBody>
      </p:sp>
      <p:sp>
        <p:nvSpPr>
          <p:cNvPr id="115762" name="Text Box 263"/>
          <p:cNvSpPr txBox="1">
            <a:spLocks noChangeArrowheads="1"/>
          </p:cNvSpPr>
          <p:nvPr/>
        </p:nvSpPr>
        <p:spPr bwMode="auto">
          <a:xfrm rot="2498143">
            <a:off x="7591425" y="4852988"/>
            <a:ext cx="1517650" cy="336550"/>
          </a:xfrm>
          <a:prstGeom prst="rect">
            <a:avLst/>
          </a:prstGeom>
          <a:noFill/>
          <a:ln w="9525">
            <a:noFill/>
            <a:miter lim="800000"/>
            <a:headEnd/>
            <a:tailEnd/>
          </a:ln>
        </p:spPr>
        <p:txBody>
          <a:bodyPr>
            <a:spAutoFit/>
          </a:bodyPr>
          <a:lstStyle/>
          <a:p>
            <a:pPr eaLnBrk="0" hangingPunct="0"/>
            <a:r>
              <a:rPr lang="cs-CZ" sz="1600" b="1">
                <a:latin typeface="Times New Roman" pitchFamily="18" charset="0"/>
              </a:rPr>
              <a:t>neurohypofýza</a:t>
            </a:r>
            <a:endParaRPr lang="cs-CZ" sz="1600">
              <a:latin typeface="Times New Roman" pitchFamily="18" charset="0"/>
            </a:endParaRPr>
          </a:p>
        </p:txBody>
      </p:sp>
      <p:sp>
        <p:nvSpPr>
          <p:cNvPr id="115763" name="Text Box 264"/>
          <p:cNvSpPr txBox="1">
            <a:spLocks noChangeArrowheads="1"/>
          </p:cNvSpPr>
          <p:nvPr/>
        </p:nvSpPr>
        <p:spPr bwMode="auto">
          <a:xfrm>
            <a:off x="7720013" y="5505450"/>
            <a:ext cx="635000" cy="336550"/>
          </a:xfrm>
          <a:prstGeom prst="rect">
            <a:avLst/>
          </a:prstGeom>
          <a:noFill/>
          <a:ln w="9525">
            <a:noFill/>
            <a:miter lim="800000"/>
            <a:headEnd/>
            <a:tailEnd/>
          </a:ln>
        </p:spPr>
        <p:txBody>
          <a:bodyPr wrap="none">
            <a:spAutoFit/>
          </a:bodyPr>
          <a:lstStyle/>
          <a:p>
            <a:pPr eaLnBrk="0" hangingPunct="0"/>
            <a:r>
              <a:rPr lang="cs-CZ" sz="1600" b="1">
                <a:latin typeface="Times New Roman" pitchFamily="18" charset="0"/>
              </a:rPr>
              <a:t>ADH</a:t>
            </a:r>
            <a:endParaRPr lang="cs-CZ" sz="1600">
              <a:latin typeface="Times New Roman" pitchFamily="18" charset="0"/>
            </a:endParaRPr>
          </a:p>
        </p:txBody>
      </p:sp>
      <p:sp>
        <p:nvSpPr>
          <p:cNvPr id="115764" name="Text Box 265"/>
          <p:cNvSpPr txBox="1">
            <a:spLocks noChangeArrowheads="1"/>
          </p:cNvSpPr>
          <p:nvPr/>
        </p:nvSpPr>
        <p:spPr bwMode="auto">
          <a:xfrm rot="688938">
            <a:off x="8647114" y="417513"/>
            <a:ext cx="681037" cy="336550"/>
          </a:xfrm>
          <a:prstGeom prst="rect">
            <a:avLst/>
          </a:prstGeom>
          <a:noFill/>
          <a:ln w="9525">
            <a:noFill/>
            <a:miter lim="800000"/>
            <a:headEnd/>
            <a:tailEnd/>
          </a:ln>
        </p:spPr>
        <p:txBody>
          <a:bodyPr wrap="none">
            <a:spAutoFit/>
          </a:bodyPr>
          <a:lstStyle/>
          <a:p>
            <a:pPr eaLnBrk="0" hangingPunct="0"/>
            <a:r>
              <a:rPr lang="cs-CZ" sz="1600" b="1">
                <a:latin typeface="Times New Roman" pitchFamily="18" charset="0"/>
              </a:rPr>
              <a:t>vagus</a:t>
            </a:r>
            <a:endParaRPr lang="cs-CZ" sz="1600">
              <a:latin typeface="Times New Roman" pitchFamily="18" charset="0"/>
            </a:endParaRPr>
          </a:p>
        </p:txBody>
      </p:sp>
      <p:sp>
        <p:nvSpPr>
          <p:cNvPr id="115765" name="Text Box 266"/>
          <p:cNvSpPr txBox="1">
            <a:spLocks noChangeArrowheads="1"/>
          </p:cNvSpPr>
          <p:nvPr/>
        </p:nvSpPr>
        <p:spPr bwMode="auto">
          <a:xfrm>
            <a:off x="9386889" y="636589"/>
            <a:ext cx="941387" cy="581025"/>
          </a:xfrm>
          <a:prstGeom prst="rect">
            <a:avLst/>
          </a:prstGeom>
          <a:noFill/>
          <a:ln w="9525">
            <a:noFill/>
            <a:miter lim="800000"/>
            <a:headEnd/>
            <a:tailEnd/>
          </a:ln>
        </p:spPr>
        <p:txBody>
          <a:bodyPr>
            <a:spAutoFit/>
          </a:bodyPr>
          <a:lstStyle/>
          <a:p>
            <a:pPr eaLnBrk="0" hangingPunct="0"/>
            <a:r>
              <a:rPr lang="cs-CZ" sz="1600" b="1">
                <a:latin typeface="Times New Roman" pitchFamily="18" charset="0"/>
              </a:rPr>
              <a:t>Nausea,</a:t>
            </a:r>
          </a:p>
          <a:p>
            <a:pPr eaLnBrk="0" hangingPunct="0"/>
            <a:r>
              <a:rPr lang="cs-CZ" sz="1600" b="1">
                <a:latin typeface="Times New Roman" pitchFamily="18" charset="0"/>
              </a:rPr>
              <a:t>vomitus </a:t>
            </a:r>
            <a:endParaRPr lang="cs-CZ" sz="1600">
              <a:latin typeface="Times New Roman" pitchFamily="18" charset="0"/>
            </a:endParaRPr>
          </a:p>
        </p:txBody>
      </p:sp>
      <p:sp>
        <p:nvSpPr>
          <p:cNvPr id="115766" name="Oval 267"/>
          <p:cNvSpPr>
            <a:spLocks noChangeArrowheads="1"/>
          </p:cNvSpPr>
          <p:nvPr/>
        </p:nvSpPr>
        <p:spPr bwMode="auto">
          <a:xfrm>
            <a:off x="8170864" y="473076"/>
            <a:ext cx="236537" cy="244475"/>
          </a:xfrm>
          <a:prstGeom prst="ellipse">
            <a:avLst/>
          </a:prstGeom>
          <a:solidFill>
            <a:schemeClr val="bg1"/>
          </a:solidFill>
          <a:ln w="12700">
            <a:solidFill>
              <a:schemeClr val="tx1"/>
            </a:solidFill>
            <a:round/>
            <a:headEnd/>
            <a:tailEnd/>
          </a:ln>
        </p:spPr>
        <p:txBody>
          <a:bodyPr wrap="none" anchor="ctr"/>
          <a:lstStyle/>
          <a:p>
            <a:pPr algn="ctr" eaLnBrk="0" hangingPunct="0"/>
            <a:r>
              <a:rPr lang="cs-CZ" sz="2400" b="1" baseline="2000" dirty="0">
                <a:latin typeface="Times New Roman" pitchFamily="18" charset="0"/>
              </a:rPr>
              <a:t>+</a:t>
            </a:r>
            <a:endParaRPr lang="cs-CZ" sz="2400" dirty="0">
              <a:latin typeface="Times New Roman" pitchFamily="18" charset="0"/>
            </a:endParaRPr>
          </a:p>
        </p:txBody>
      </p:sp>
      <p:sp>
        <p:nvSpPr>
          <p:cNvPr id="115767" name="Line 268"/>
          <p:cNvSpPr>
            <a:spLocks noChangeShapeType="1"/>
          </p:cNvSpPr>
          <p:nvPr/>
        </p:nvSpPr>
        <p:spPr bwMode="auto">
          <a:xfrm flipH="1" flipV="1">
            <a:off x="8378826" y="609601"/>
            <a:ext cx="1057275" cy="214313"/>
          </a:xfrm>
          <a:prstGeom prst="line">
            <a:avLst/>
          </a:prstGeom>
          <a:noFill/>
          <a:ln w="19050">
            <a:solidFill>
              <a:schemeClr val="tx1"/>
            </a:solidFill>
            <a:round/>
            <a:headEnd/>
            <a:tailEnd type="triangle" w="med" len="med"/>
          </a:ln>
        </p:spPr>
        <p:txBody>
          <a:bodyPr wrap="none" anchor="ctr"/>
          <a:lstStyle/>
          <a:p>
            <a:endParaRPr lang="cs-CZ"/>
          </a:p>
        </p:txBody>
      </p:sp>
      <p:sp>
        <p:nvSpPr>
          <p:cNvPr id="115768" name="Oval 269"/>
          <p:cNvSpPr>
            <a:spLocks noChangeArrowheads="1"/>
          </p:cNvSpPr>
          <p:nvPr/>
        </p:nvSpPr>
        <p:spPr bwMode="auto">
          <a:xfrm>
            <a:off x="8048625" y="3681414"/>
            <a:ext cx="236538" cy="244475"/>
          </a:xfrm>
          <a:prstGeom prst="ellipse">
            <a:avLst/>
          </a:prstGeom>
          <a:solidFill>
            <a:schemeClr val="bg1"/>
          </a:solidFill>
          <a:ln w="12700">
            <a:solidFill>
              <a:schemeClr val="tx1"/>
            </a:solidFill>
            <a:round/>
            <a:headEnd/>
            <a:tailEnd/>
          </a:ln>
        </p:spPr>
        <p:txBody>
          <a:bodyPr wrap="none" anchor="ctr"/>
          <a:lstStyle/>
          <a:p>
            <a:pPr algn="ctr" eaLnBrk="0" hangingPunct="0"/>
            <a:r>
              <a:rPr lang="cs-CZ" sz="3200" b="1" baseline="8000">
                <a:latin typeface="Times New Roman" pitchFamily="18" charset="0"/>
              </a:rPr>
              <a:t>-</a:t>
            </a:r>
            <a:endParaRPr lang="cs-CZ" sz="2400">
              <a:latin typeface="Times New Roman" pitchFamily="18" charset="0"/>
            </a:endParaRPr>
          </a:p>
        </p:txBody>
      </p:sp>
      <p:sp>
        <p:nvSpPr>
          <p:cNvPr id="115769" name="Text Box 270"/>
          <p:cNvSpPr txBox="1">
            <a:spLocks noChangeArrowheads="1"/>
          </p:cNvSpPr>
          <p:nvPr/>
        </p:nvSpPr>
        <p:spPr bwMode="auto">
          <a:xfrm>
            <a:off x="5211764" y="4633913"/>
            <a:ext cx="873125" cy="336550"/>
          </a:xfrm>
          <a:prstGeom prst="rect">
            <a:avLst/>
          </a:prstGeom>
          <a:noFill/>
          <a:ln w="9525">
            <a:noFill/>
            <a:miter lim="800000"/>
            <a:headEnd/>
            <a:tailEnd/>
          </a:ln>
        </p:spPr>
        <p:txBody>
          <a:bodyPr wrap="none">
            <a:spAutoFit/>
          </a:bodyPr>
          <a:lstStyle/>
          <a:p>
            <a:pPr eaLnBrk="0" hangingPunct="0"/>
            <a:r>
              <a:rPr lang="cs-CZ" sz="1600" b="1" dirty="0">
                <a:latin typeface="Times New Roman" pitchFamily="18" charset="0"/>
              </a:rPr>
              <a:t>Alkohol</a:t>
            </a:r>
            <a:endParaRPr lang="cs-CZ" sz="1600" dirty="0">
              <a:latin typeface="Times New Roman" pitchFamily="18" charset="0"/>
            </a:endParaRPr>
          </a:p>
        </p:txBody>
      </p:sp>
      <p:sp>
        <p:nvSpPr>
          <p:cNvPr id="115770" name="Text Box 271"/>
          <p:cNvSpPr txBox="1">
            <a:spLocks noChangeArrowheads="1"/>
          </p:cNvSpPr>
          <p:nvPr/>
        </p:nvSpPr>
        <p:spPr bwMode="auto">
          <a:xfrm>
            <a:off x="4827589" y="3689350"/>
            <a:ext cx="1189037" cy="336550"/>
          </a:xfrm>
          <a:prstGeom prst="rect">
            <a:avLst/>
          </a:prstGeom>
          <a:noFill/>
          <a:ln w="9525">
            <a:noFill/>
            <a:miter lim="800000"/>
            <a:headEnd/>
            <a:tailEnd/>
          </a:ln>
        </p:spPr>
        <p:txBody>
          <a:bodyPr wrap="none">
            <a:spAutoFit/>
          </a:bodyPr>
          <a:lstStyle/>
          <a:p>
            <a:pPr eaLnBrk="0" hangingPunct="0"/>
            <a:r>
              <a:rPr lang="cs-CZ" sz="1600" b="1" dirty="0" err="1">
                <a:latin typeface="Times New Roman" pitchFamily="18" charset="0"/>
              </a:rPr>
              <a:t>Enkephalin</a:t>
            </a:r>
            <a:endParaRPr lang="cs-CZ" sz="1600" dirty="0">
              <a:latin typeface="Times New Roman" pitchFamily="18" charset="0"/>
            </a:endParaRPr>
          </a:p>
        </p:txBody>
      </p:sp>
      <p:sp>
        <p:nvSpPr>
          <p:cNvPr id="115771" name="Text Box 272"/>
          <p:cNvSpPr txBox="1">
            <a:spLocks noChangeArrowheads="1"/>
          </p:cNvSpPr>
          <p:nvPr/>
        </p:nvSpPr>
        <p:spPr bwMode="auto">
          <a:xfrm>
            <a:off x="4595813" y="4105275"/>
            <a:ext cx="1643062" cy="336550"/>
          </a:xfrm>
          <a:prstGeom prst="rect">
            <a:avLst/>
          </a:prstGeom>
          <a:noFill/>
          <a:ln w="9525">
            <a:noFill/>
            <a:miter lim="800000"/>
            <a:headEnd/>
            <a:tailEnd/>
          </a:ln>
        </p:spPr>
        <p:txBody>
          <a:bodyPr wrap="none">
            <a:spAutoFit/>
          </a:bodyPr>
          <a:lstStyle/>
          <a:p>
            <a:pPr eaLnBrk="0" hangingPunct="0"/>
            <a:r>
              <a:rPr lang="cs-CZ" sz="1600" b="1" dirty="0">
                <a:latin typeface="Times New Roman" pitchFamily="18" charset="0"/>
              </a:rPr>
              <a:t>Glukokortikoidy</a:t>
            </a:r>
            <a:endParaRPr lang="cs-CZ" sz="1600" dirty="0">
              <a:latin typeface="Times New Roman" pitchFamily="18" charset="0"/>
            </a:endParaRPr>
          </a:p>
        </p:txBody>
      </p:sp>
      <p:sp>
        <p:nvSpPr>
          <p:cNvPr id="115772" name="Text Box 273"/>
          <p:cNvSpPr txBox="1">
            <a:spLocks noChangeArrowheads="1"/>
          </p:cNvSpPr>
          <p:nvPr/>
        </p:nvSpPr>
        <p:spPr bwMode="auto">
          <a:xfrm>
            <a:off x="9059864" y="3290888"/>
            <a:ext cx="985837" cy="336550"/>
          </a:xfrm>
          <a:prstGeom prst="rect">
            <a:avLst/>
          </a:prstGeom>
          <a:noFill/>
          <a:ln w="9525">
            <a:noFill/>
            <a:miter lim="800000"/>
            <a:headEnd/>
            <a:tailEnd/>
          </a:ln>
        </p:spPr>
        <p:txBody>
          <a:bodyPr wrap="none">
            <a:spAutoFit/>
          </a:bodyPr>
          <a:lstStyle/>
          <a:p>
            <a:pPr eaLnBrk="0" hangingPunct="0"/>
            <a:r>
              <a:rPr lang="cs-CZ" sz="1600" b="1">
                <a:latin typeface="Times New Roman" pitchFamily="18" charset="0"/>
              </a:rPr>
              <a:t>Dopamin</a:t>
            </a:r>
            <a:endParaRPr lang="cs-CZ" sz="1600">
              <a:latin typeface="Times New Roman" pitchFamily="18" charset="0"/>
            </a:endParaRPr>
          </a:p>
        </p:txBody>
      </p:sp>
      <p:sp>
        <p:nvSpPr>
          <p:cNvPr id="115773" name="Oval 274"/>
          <p:cNvSpPr>
            <a:spLocks noChangeArrowheads="1"/>
          </p:cNvSpPr>
          <p:nvPr/>
        </p:nvSpPr>
        <p:spPr bwMode="auto">
          <a:xfrm>
            <a:off x="7885114" y="3313114"/>
            <a:ext cx="236537" cy="244475"/>
          </a:xfrm>
          <a:prstGeom prst="ellipse">
            <a:avLst/>
          </a:prstGeom>
          <a:solidFill>
            <a:schemeClr val="bg1"/>
          </a:solidFill>
          <a:ln w="12700">
            <a:solidFill>
              <a:schemeClr val="tx1"/>
            </a:solidFill>
            <a:round/>
            <a:headEnd/>
            <a:tailEnd/>
          </a:ln>
        </p:spPr>
        <p:txBody>
          <a:bodyPr wrap="none" anchor="ctr"/>
          <a:lstStyle/>
          <a:p>
            <a:pPr algn="ctr" eaLnBrk="0" hangingPunct="0"/>
            <a:r>
              <a:rPr lang="cs-CZ" sz="2400" b="1" baseline="2000" dirty="0">
                <a:latin typeface="Times New Roman" pitchFamily="18" charset="0"/>
              </a:rPr>
              <a:t>+</a:t>
            </a:r>
            <a:endParaRPr lang="cs-CZ" sz="2400" dirty="0">
              <a:latin typeface="Times New Roman" pitchFamily="18" charset="0"/>
            </a:endParaRPr>
          </a:p>
        </p:txBody>
      </p:sp>
      <p:sp>
        <p:nvSpPr>
          <p:cNvPr id="115774" name="Line 275"/>
          <p:cNvSpPr>
            <a:spLocks noChangeShapeType="1"/>
          </p:cNvSpPr>
          <p:nvPr/>
        </p:nvSpPr>
        <p:spPr bwMode="auto">
          <a:xfrm flipH="1" flipV="1">
            <a:off x="8116888" y="3459163"/>
            <a:ext cx="1003300" cy="19050"/>
          </a:xfrm>
          <a:prstGeom prst="line">
            <a:avLst/>
          </a:prstGeom>
          <a:noFill/>
          <a:ln w="19050">
            <a:solidFill>
              <a:schemeClr val="tx1"/>
            </a:solidFill>
            <a:round/>
            <a:headEnd/>
            <a:tailEnd type="triangle" w="med" len="med"/>
          </a:ln>
        </p:spPr>
        <p:txBody>
          <a:bodyPr wrap="none" anchor="ctr"/>
          <a:lstStyle/>
          <a:p>
            <a:endParaRPr lang="cs-CZ"/>
          </a:p>
        </p:txBody>
      </p:sp>
      <p:sp>
        <p:nvSpPr>
          <p:cNvPr id="115775" name="Text Box 276"/>
          <p:cNvSpPr txBox="1">
            <a:spLocks noChangeArrowheads="1"/>
          </p:cNvSpPr>
          <p:nvPr/>
        </p:nvSpPr>
        <p:spPr bwMode="auto">
          <a:xfrm>
            <a:off x="8472488" y="2743200"/>
            <a:ext cx="908050" cy="336550"/>
          </a:xfrm>
          <a:prstGeom prst="rect">
            <a:avLst/>
          </a:prstGeom>
          <a:noFill/>
          <a:ln w="9525">
            <a:noFill/>
            <a:miter lim="800000"/>
            <a:headEnd/>
            <a:tailEnd/>
          </a:ln>
        </p:spPr>
        <p:txBody>
          <a:bodyPr wrap="none">
            <a:spAutoFit/>
          </a:bodyPr>
          <a:lstStyle/>
          <a:p>
            <a:pPr eaLnBrk="0" hangingPunct="0"/>
            <a:r>
              <a:rPr lang="cs-CZ" sz="1600" b="1">
                <a:latin typeface="Times New Roman" pitchFamily="18" charset="0"/>
              </a:rPr>
              <a:t>Hypoxie</a:t>
            </a:r>
            <a:endParaRPr lang="cs-CZ" sz="1600">
              <a:latin typeface="Times New Roman" pitchFamily="18" charset="0"/>
            </a:endParaRPr>
          </a:p>
        </p:txBody>
      </p:sp>
      <p:sp>
        <p:nvSpPr>
          <p:cNvPr id="115776" name="Text Box 277"/>
          <p:cNvSpPr txBox="1">
            <a:spLocks noChangeArrowheads="1"/>
          </p:cNvSpPr>
          <p:nvPr/>
        </p:nvSpPr>
        <p:spPr bwMode="auto">
          <a:xfrm>
            <a:off x="8936038" y="2987675"/>
            <a:ext cx="1439862" cy="336550"/>
          </a:xfrm>
          <a:prstGeom prst="rect">
            <a:avLst/>
          </a:prstGeom>
          <a:noFill/>
          <a:ln w="9525">
            <a:noFill/>
            <a:miter lim="800000"/>
            <a:headEnd/>
            <a:tailEnd/>
          </a:ln>
        </p:spPr>
        <p:txBody>
          <a:bodyPr wrap="none">
            <a:spAutoFit/>
          </a:bodyPr>
          <a:lstStyle/>
          <a:p>
            <a:pPr eaLnBrk="0" hangingPunct="0"/>
            <a:r>
              <a:rPr lang="cs-CZ" sz="1600" b="1" dirty="0">
                <a:latin typeface="Times New Roman" pitchFamily="18" charset="0"/>
              </a:rPr>
              <a:t>Hypoglykémie</a:t>
            </a:r>
            <a:endParaRPr lang="cs-CZ" sz="1600" dirty="0">
              <a:latin typeface="Times New Roman" pitchFamily="18" charset="0"/>
            </a:endParaRPr>
          </a:p>
        </p:txBody>
      </p:sp>
      <p:sp>
        <p:nvSpPr>
          <p:cNvPr id="115777" name="Oval 278"/>
          <p:cNvSpPr>
            <a:spLocks noChangeArrowheads="1"/>
          </p:cNvSpPr>
          <p:nvPr/>
        </p:nvSpPr>
        <p:spPr bwMode="auto">
          <a:xfrm>
            <a:off x="7615239" y="3117851"/>
            <a:ext cx="236537" cy="244475"/>
          </a:xfrm>
          <a:prstGeom prst="ellipse">
            <a:avLst/>
          </a:prstGeom>
          <a:solidFill>
            <a:schemeClr val="bg1"/>
          </a:solidFill>
          <a:ln w="12700">
            <a:solidFill>
              <a:schemeClr val="tx1"/>
            </a:solidFill>
            <a:round/>
            <a:headEnd/>
            <a:tailEnd/>
          </a:ln>
        </p:spPr>
        <p:txBody>
          <a:bodyPr wrap="none" anchor="ctr"/>
          <a:lstStyle/>
          <a:p>
            <a:pPr algn="ctr" eaLnBrk="0" hangingPunct="0"/>
            <a:r>
              <a:rPr lang="cs-CZ" sz="2400" b="1" baseline="2000">
                <a:latin typeface="Times New Roman" pitchFamily="18" charset="0"/>
              </a:rPr>
              <a:t>+</a:t>
            </a:r>
            <a:endParaRPr lang="cs-CZ" sz="2400">
              <a:latin typeface="Times New Roman" pitchFamily="18" charset="0"/>
            </a:endParaRPr>
          </a:p>
        </p:txBody>
      </p:sp>
      <p:sp>
        <p:nvSpPr>
          <p:cNvPr id="115778" name="Line 279"/>
          <p:cNvSpPr>
            <a:spLocks noChangeShapeType="1"/>
          </p:cNvSpPr>
          <p:nvPr/>
        </p:nvSpPr>
        <p:spPr bwMode="auto">
          <a:xfrm flipH="1">
            <a:off x="7839075" y="3167063"/>
            <a:ext cx="1157288" cy="30162"/>
          </a:xfrm>
          <a:prstGeom prst="line">
            <a:avLst/>
          </a:prstGeom>
          <a:noFill/>
          <a:ln w="19050">
            <a:solidFill>
              <a:schemeClr val="tx1"/>
            </a:solidFill>
            <a:round/>
            <a:headEnd/>
            <a:tailEnd type="triangle" w="med" len="med"/>
          </a:ln>
        </p:spPr>
        <p:txBody>
          <a:bodyPr wrap="none" anchor="ctr"/>
          <a:lstStyle/>
          <a:p>
            <a:endParaRPr lang="cs-CZ"/>
          </a:p>
        </p:txBody>
      </p:sp>
      <p:sp>
        <p:nvSpPr>
          <p:cNvPr id="115779" name="Line 280"/>
          <p:cNvSpPr>
            <a:spLocks noChangeShapeType="1"/>
          </p:cNvSpPr>
          <p:nvPr/>
        </p:nvSpPr>
        <p:spPr bwMode="auto">
          <a:xfrm flipH="1">
            <a:off x="7813675" y="2906713"/>
            <a:ext cx="711200" cy="209550"/>
          </a:xfrm>
          <a:prstGeom prst="line">
            <a:avLst/>
          </a:prstGeom>
          <a:noFill/>
          <a:ln w="19050">
            <a:solidFill>
              <a:schemeClr val="tx1"/>
            </a:solidFill>
            <a:round/>
            <a:headEnd/>
            <a:tailEnd type="triangle" w="med" len="med"/>
          </a:ln>
        </p:spPr>
        <p:txBody>
          <a:bodyPr wrap="none" anchor="ctr"/>
          <a:lstStyle/>
          <a:p>
            <a:endParaRPr lang="cs-CZ"/>
          </a:p>
        </p:txBody>
      </p:sp>
      <p:sp>
        <p:nvSpPr>
          <p:cNvPr id="115780" name="Oval 281"/>
          <p:cNvSpPr>
            <a:spLocks noChangeArrowheads="1"/>
          </p:cNvSpPr>
          <p:nvPr/>
        </p:nvSpPr>
        <p:spPr bwMode="auto">
          <a:xfrm>
            <a:off x="6826250" y="4000501"/>
            <a:ext cx="236538" cy="244475"/>
          </a:xfrm>
          <a:prstGeom prst="ellipse">
            <a:avLst/>
          </a:prstGeom>
          <a:solidFill>
            <a:schemeClr val="bg1"/>
          </a:solidFill>
          <a:ln w="12700">
            <a:solidFill>
              <a:schemeClr val="tx1"/>
            </a:solidFill>
            <a:round/>
            <a:headEnd/>
            <a:tailEnd/>
          </a:ln>
        </p:spPr>
        <p:txBody>
          <a:bodyPr wrap="none" anchor="ctr"/>
          <a:lstStyle/>
          <a:p>
            <a:pPr algn="ctr" eaLnBrk="0" hangingPunct="0"/>
            <a:r>
              <a:rPr lang="cs-CZ" sz="3200" b="1" baseline="8000">
                <a:latin typeface="Times New Roman" pitchFamily="18" charset="0"/>
              </a:rPr>
              <a:t>-</a:t>
            </a:r>
            <a:endParaRPr lang="cs-CZ" sz="2400">
              <a:latin typeface="Times New Roman" pitchFamily="18" charset="0"/>
            </a:endParaRPr>
          </a:p>
        </p:txBody>
      </p:sp>
      <p:sp>
        <p:nvSpPr>
          <p:cNvPr id="115781" name="Oval 282"/>
          <p:cNvSpPr>
            <a:spLocks noChangeArrowheads="1"/>
          </p:cNvSpPr>
          <p:nvPr/>
        </p:nvSpPr>
        <p:spPr bwMode="auto">
          <a:xfrm>
            <a:off x="6548439" y="3870326"/>
            <a:ext cx="236537" cy="244475"/>
          </a:xfrm>
          <a:prstGeom prst="ellipse">
            <a:avLst/>
          </a:prstGeom>
          <a:solidFill>
            <a:schemeClr val="bg1"/>
          </a:solidFill>
          <a:ln w="12700">
            <a:solidFill>
              <a:schemeClr val="tx1"/>
            </a:solidFill>
            <a:round/>
            <a:headEnd/>
            <a:tailEnd/>
          </a:ln>
        </p:spPr>
        <p:txBody>
          <a:bodyPr wrap="none" anchor="ctr"/>
          <a:lstStyle/>
          <a:p>
            <a:pPr algn="ctr" eaLnBrk="0" hangingPunct="0"/>
            <a:r>
              <a:rPr lang="cs-CZ" sz="3200" b="1" baseline="8000">
                <a:latin typeface="Times New Roman" pitchFamily="18" charset="0"/>
              </a:rPr>
              <a:t>-</a:t>
            </a:r>
            <a:endParaRPr lang="cs-CZ" sz="2400">
              <a:latin typeface="Times New Roman" pitchFamily="18" charset="0"/>
            </a:endParaRPr>
          </a:p>
        </p:txBody>
      </p:sp>
      <p:sp>
        <p:nvSpPr>
          <p:cNvPr id="115782" name="Oval 283"/>
          <p:cNvSpPr>
            <a:spLocks noChangeArrowheads="1"/>
          </p:cNvSpPr>
          <p:nvPr/>
        </p:nvSpPr>
        <p:spPr bwMode="auto">
          <a:xfrm>
            <a:off x="6337300" y="3608389"/>
            <a:ext cx="236538" cy="244475"/>
          </a:xfrm>
          <a:prstGeom prst="ellipse">
            <a:avLst/>
          </a:prstGeom>
          <a:solidFill>
            <a:schemeClr val="bg1"/>
          </a:solidFill>
          <a:ln w="12700">
            <a:solidFill>
              <a:schemeClr val="tx1"/>
            </a:solidFill>
            <a:round/>
            <a:headEnd/>
            <a:tailEnd/>
          </a:ln>
        </p:spPr>
        <p:txBody>
          <a:bodyPr wrap="none" anchor="ctr"/>
          <a:lstStyle/>
          <a:p>
            <a:pPr algn="ctr" eaLnBrk="0" hangingPunct="0"/>
            <a:r>
              <a:rPr lang="cs-CZ" sz="3200" b="1" baseline="8000">
                <a:latin typeface="Times New Roman" pitchFamily="18" charset="0"/>
              </a:rPr>
              <a:t>-</a:t>
            </a:r>
            <a:endParaRPr lang="cs-CZ" sz="2400">
              <a:latin typeface="Times New Roman" pitchFamily="18" charset="0"/>
            </a:endParaRPr>
          </a:p>
        </p:txBody>
      </p:sp>
      <p:sp>
        <p:nvSpPr>
          <p:cNvPr id="115783" name="Line 284"/>
          <p:cNvSpPr>
            <a:spLocks noChangeShapeType="1"/>
          </p:cNvSpPr>
          <p:nvPr/>
        </p:nvSpPr>
        <p:spPr bwMode="auto">
          <a:xfrm flipV="1">
            <a:off x="5962650" y="3756026"/>
            <a:ext cx="374650" cy="106363"/>
          </a:xfrm>
          <a:prstGeom prst="line">
            <a:avLst/>
          </a:prstGeom>
          <a:noFill/>
          <a:ln w="19050">
            <a:solidFill>
              <a:schemeClr val="tx1"/>
            </a:solidFill>
            <a:round/>
            <a:headEnd/>
            <a:tailEnd type="triangle" w="med" len="med"/>
          </a:ln>
        </p:spPr>
        <p:txBody>
          <a:bodyPr wrap="none" anchor="ctr"/>
          <a:lstStyle/>
          <a:p>
            <a:endParaRPr lang="cs-CZ"/>
          </a:p>
        </p:txBody>
      </p:sp>
      <p:sp>
        <p:nvSpPr>
          <p:cNvPr id="115784" name="Line 285"/>
          <p:cNvSpPr>
            <a:spLocks noChangeShapeType="1"/>
          </p:cNvSpPr>
          <p:nvPr/>
        </p:nvSpPr>
        <p:spPr bwMode="auto">
          <a:xfrm flipV="1">
            <a:off x="6183313" y="4032251"/>
            <a:ext cx="373062" cy="212725"/>
          </a:xfrm>
          <a:prstGeom prst="line">
            <a:avLst/>
          </a:prstGeom>
          <a:noFill/>
          <a:ln w="19050">
            <a:solidFill>
              <a:schemeClr val="tx1"/>
            </a:solidFill>
            <a:round/>
            <a:headEnd/>
            <a:tailEnd type="triangle" w="med" len="med"/>
          </a:ln>
        </p:spPr>
        <p:txBody>
          <a:bodyPr wrap="none" anchor="ctr"/>
          <a:lstStyle/>
          <a:p>
            <a:endParaRPr lang="cs-CZ"/>
          </a:p>
        </p:txBody>
      </p:sp>
      <p:sp>
        <p:nvSpPr>
          <p:cNvPr id="115785" name="Line 286"/>
          <p:cNvSpPr>
            <a:spLocks noChangeShapeType="1"/>
          </p:cNvSpPr>
          <p:nvPr/>
        </p:nvSpPr>
        <p:spPr bwMode="auto">
          <a:xfrm flipV="1">
            <a:off x="6051550" y="4194176"/>
            <a:ext cx="788988" cy="587375"/>
          </a:xfrm>
          <a:prstGeom prst="line">
            <a:avLst/>
          </a:prstGeom>
          <a:noFill/>
          <a:ln w="19050">
            <a:solidFill>
              <a:schemeClr val="tx1"/>
            </a:solidFill>
            <a:round/>
            <a:headEnd/>
            <a:tailEnd type="triangle" w="med" len="med"/>
          </a:ln>
        </p:spPr>
        <p:txBody>
          <a:bodyPr wrap="none" anchor="ctr"/>
          <a:lstStyle/>
          <a:p>
            <a:endParaRPr lang="cs-CZ"/>
          </a:p>
        </p:txBody>
      </p:sp>
    </p:spTree>
    <p:custDataLst>
      <p:tags r:id="rId1"/>
    </p:custDataLst>
    <p:extLst>
      <p:ext uri="{BB962C8B-B14F-4D97-AF65-F5344CB8AC3E}">
        <p14:creationId xmlns:p14="http://schemas.microsoft.com/office/powerpoint/2010/main" val="1339353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5750"/>
                                        </p:tgtEl>
                                        <p:attrNameLst>
                                          <p:attrName>style.visibility</p:attrName>
                                        </p:attrNameLst>
                                      </p:cBhvr>
                                      <p:to>
                                        <p:strVal val="visible"/>
                                      </p:to>
                                    </p:set>
                                    <p:animEffect transition="in" filter="checkerboard(across)">
                                      <p:cBhvr>
                                        <p:cTn id="7" dur="500"/>
                                        <p:tgtEl>
                                          <p:spTgt spid="115750"/>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15736"/>
                                        </p:tgtEl>
                                        <p:attrNameLst>
                                          <p:attrName>style.visibility</p:attrName>
                                        </p:attrNameLst>
                                      </p:cBhvr>
                                      <p:to>
                                        <p:strVal val="visible"/>
                                      </p:to>
                                    </p:set>
                                    <p:animEffect transition="in" filter="checkerboard(across)">
                                      <p:cBhvr>
                                        <p:cTn id="10" dur="500"/>
                                        <p:tgtEl>
                                          <p:spTgt spid="115736"/>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15753"/>
                                        </p:tgtEl>
                                        <p:attrNameLst>
                                          <p:attrName>style.visibility</p:attrName>
                                        </p:attrNameLst>
                                      </p:cBhvr>
                                      <p:to>
                                        <p:strVal val="visible"/>
                                      </p:to>
                                    </p:set>
                                    <p:animEffect transition="in" filter="checkerboard(across)">
                                      <p:cBhvr>
                                        <p:cTn id="15" dur="500"/>
                                        <p:tgtEl>
                                          <p:spTgt spid="115753"/>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115734"/>
                                        </p:tgtEl>
                                        <p:attrNameLst>
                                          <p:attrName>style.visibility</p:attrName>
                                        </p:attrNameLst>
                                      </p:cBhvr>
                                      <p:to>
                                        <p:strVal val="visible"/>
                                      </p:to>
                                    </p:set>
                                    <p:animEffect transition="in" filter="checkerboard(across)">
                                      <p:cBhvr>
                                        <p:cTn id="18" dur="500"/>
                                        <p:tgtEl>
                                          <p:spTgt spid="115734"/>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115715"/>
                                        </p:tgtEl>
                                        <p:attrNameLst>
                                          <p:attrName>style.visibility</p:attrName>
                                        </p:attrNameLst>
                                      </p:cBhvr>
                                      <p:to>
                                        <p:strVal val="visible"/>
                                      </p:to>
                                    </p:set>
                                    <p:animEffect transition="in" filter="checkerboard(across)">
                                      <p:cBhvr>
                                        <p:cTn id="21" dur="500"/>
                                        <p:tgtEl>
                                          <p:spTgt spid="115715"/>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115723"/>
                                        </p:tgtEl>
                                        <p:attrNameLst>
                                          <p:attrName>style.visibility</p:attrName>
                                        </p:attrNameLst>
                                      </p:cBhvr>
                                      <p:to>
                                        <p:strVal val="visible"/>
                                      </p:to>
                                    </p:set>
                                    <p:animEffect transition="in" filter="checkerboard(across)">
                                      <p:cBhvr>
                                        <p:cTn id="24" dur="500"/>
                                        <p:tgtEl>
                                          <p:spTgt spid="115723"/>
                                        </p:tgtEl>
                                      </p:cBhvr>
                                    </p:animEffect>
                                  </p:childTnLst>
                                </p:cTn>
                              </p:par>
                              <p:par>
                                <p:cTn id="25" presetID="5" presetClass="entr" presetSubtype="10" fill="hold" nodeType="withEffect">
                                  <p:stCondLst>
                                    <p:cond delay="0"/>
                                  </p:stCondLst>
                                  <p:childTnLst>
                                    <p:set>
                                      <p:cBhvr>
                                        <p:cTn id="26" dur="1" fill="hold">
                                          <p:stCondLst>
                                            <p:cond delay="0"/>
                                          </p:stCondLst>
                                        </p:cTn>
                                        <p:tgtEl>
                                          <p:spTgt spid="115713"/>
                                        </p:tgtEl>
                                        <p:attrNameLst>
                                          <p:attrName>style.visibility</p:attrName>
                                        </p:attrNameLst>
                                      </p:cBhvr>
                                      <p:to>
                                        <p:strVal val="visible"/>
                                      </p:to>
                                    </p:set>
                                    <p:animEffect transition="in" filter="checkerboard(across)">
                                      <p:cBhvr>
                                        <p:cTn id="27" dur="500"/>
                                        <p:tgtEl>
                                          <p:spTgt spid="115713"/>
                                        </p:tgtEl>
                                      </p:cBhvr>
                                    </p:animEffect>
                                  </p:childTnLst>
                                </p:cTn>
                              </p:par>
                              <p:par>
                                <p:cTn id="28" presetID="5" presetClass="entr" presetSubtype="1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checkerboard(across)">
                                      <p:cBhvr>
                                        <p:cTn id="30" dur="500"/>
                                        <p:tgtEl>
                                          <p:spTgt spid="9"/>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115735"/>
                                        </p:tgtEl>
                                        <p:attrNameLst>
                                          <p:attrName>style.visibility</p:attrName>
                                        </p:attrNameLst>
                                      </p:cBhvr>
                                      <p:to>
                                        <p:strVal val="visible"/>
                                      </p:to>
                                    </p:set>
                                    <p:animEffect transition="in" filter="checkerboard(across)">
                                      <p:cBhvr>
                                        <p:cTn id="33" dur="500"/>
                                        <p:tgtEl>
                                          <p:spTgt spid="115735"/>
                                        </p:tgtEl>
                                      </p:cBhvr>
                                    </p:animEffect>
                                  </p:childTnLst>
                                </p:cTn>
                              </p:par>
                              <p:par>
                                <p:cTn id="34" presetID="5" presetClass="entr" presetSubtype="10" fill="hold" nodeType="withEffect">
                                  <p:stCondLst>
                                    <p:cond delay="0"/>
                                  </p:stCondLst>
                                  <p:childTnLst>
                                    <p:set>
                                      <p:cBhvr>
                                        <p:cTn id="35" dur="1" fill="hold">
                                          <p:stCondLst>
                                            <p:cond delay="0"/>
                                          </p:stCondLst>
                                        </p:cTn>
                                        <p:tgtEl>
                                          <p:spTgt spid="115920"/>
                                        </p:tgtEl>
                                        <p:attrNameLst>
                                          <p:attrName>style.visibility</p:attrName>
                                        </p:attrNameLst>
                                      </p:cBhvr>
                                      <p:to>
                                        <p:strVal val="visible"/>
                                      </p:to>
                                    </p:set>
                                    <p:animEffect transition="in" filter="checkerboard(across)">
                                      <p:cBhvr>
                                        <p:cTn id="36" dur="500"/>
                                        <p:tgtEl>
                                          <p:spTgt spid="115920"/>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115743"/>
                                        </p:tgtEl>
                                        <p:attrNameLst>
                                          <p:attrName>style.visibility</p:attrName>
                                        </p:attrNameLst>
                                      </p:cBhvr>
                                      <p:to>
                                        <p:strVal val="visible"/>
                                      </p:to>
                                    </p:set>
                                    <p:animEffect transition="in" filter="checkerboard(across)">
                                      <p:cBhvr>
                                        <p:cTn id="41" dur="500"/>
                                        <p:tgtEl>
                                          <p:spTgt spid="115743"/>
                                        </p:tgtEl>
                                      </p:cBhvr>
                                    </p:animEffect>
                                  </p:childTnLst>
                                </p:cTn>
                              </p:par>
                              <p:par>
                                <p:cTn id="42" presetID="5" presetClass="entr" presetSubtype="10" fill="hold" grpId="0" nodeType="withEffect">
                                  <p:stCondLst>
                                    <p:cond delay="0"/>
                                  </p:stCondLst>
                                  <p:childTnLst>
                                    <p:set>
                                      <p:cBhvr>
                                        <p:cTn id="43" dur="1" fill="hold">
                                          <p:stCondLst>
                                            <p:cond delay="0"/>
                                          </p:stCondLst>
                                        </p:cTn>
                                        <p:tgtEl>
                                          <p:spTgt spid="115746"/>
                                        </p:tgtEl>
                                        <p:attrNameLst>
                                          <p:attrName>style.visibility</p:attrName>
                                        </p:attrNameLst>
                                      </p:cBhvr>
                                      <p:to>
                                        <p:strVal val="visible"/>
                                      </p:to>
                                    </p:set>
                                    <p:animEffect transition="in" filter="checkerboard(across)">
                                      <p:cBhvr>
                                        <p:cTn id="44" dur="500"/>
                                        <p:tgtEl>
                                          <p:spTgt spid="115746"/>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grpId="0" nodeType="clickEffect">
                                  <p:stCondLst>
                                    <p:cond delay="0"/>
                                  </p:stCondLst>
                                  <p:childTnLst>
                                    <p:set>
                                      <p:cBhvr>
                                        <p:cTn id="48" dur="1" fill="hold">
                                          <p:stCondLst>
                                            <p:cond delay="0"/>
                                          </p:stCondLst>
                                        </p:cTn>
                                        <p:tgtEl>
                                          <p:spTgt spid="115744"/>
                                        </p:tgtEl>
                                        <p:attrNameLst>
                                          <p:attrName>style.visibility</p:attrName>
                                        </p:attrNameLst>
                                      </p:cBhvr>
                                      <p:to>
                                        <p:strVal val="visible"/>
                                      </p:to>
                                    </p:set>
                                    <p:animEffect transition="in" filter="checkerboard(across)">
                                      <p:cBhvr>
                                        <p:cTn id="49" dur="500"/>
                                        <p:tgtEl>
                                          <p:spTgt spid="115744"/>
                                        </p:tgtEl>
                                      </p:cBhvr>
                                    </p:animEffect>
                                  </p:childTnLst>
                                </p:cTn>
                              </p:par>
                              <p:par>
                                <p:cTn id="50" presetID="5" presetClass="entr" presetSubtype="10" fill="hold" grpId="0" nodeType="withEffect">
                                  <p:stCondLst>
                                    <p:cond delay="0"/>
                                  </p:stCondLst>
                                  <p:childTnLst>
                                    <p:set>
                                      <p:cBhvr>
                                        <p:cTn id="51" dur="1" fill="hold">
                                          <p:stCondLst>
                                            <p:cond delay="0"/>
                                          </p:stCondLst>
                                        </p:cTn>
                                        <p:tgtEl>
                                          <p:spTgt spid="115749"/>
                                        </p:tgtEl>
                                        <p:attrNameLst>
                                          <p:attrName>style.visibility</p:attrName>
                                        </p:attrNameLst>
                                      </p:cBhvr>
                                      <p:to>
                                        <p:strVal val="visible"/>
                                      </p:to>
                                    </p:set>
                                    <p:animEffect transition="in" filter="checkerboard(across)">
                                      <p:cBhvr>
                                        <p:cTn id="52" dur="500"/>
                                        <p:tgtEl>
                                          <p:spTgt spid="115749"/>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115742"/>
                                        </p:tgtEl>
                                        <p:attrNameLst>
                                          <p:attrName>style.visibility</p:attrName>
                                        </p:attrNameLst>
                                      </p:cBhvr>
                                      <p:to>
                                        <p:strVal val="visible"/>
                                      </p:to>
                                    </p:set>
                                    <p:animEffect transition="in" filter="checkerboard(across)">
                                      <p:cBhvr>
                                        <p:cTn id="57" dur="500"/>
                                        <p:tgtEl>
                                          <p:spTgt spid="115742"/>
                                        </p:tgtEl>
                                      </p:cBhvr>
                                    </p:animEffect>
                                  </p:childTnLst>
                                </p:cTn>
                              </p:par>
                              <p:par>
                                <p:cTn id="58" presetID="5" presetClass="entr" presetSubtype="10" fill="hold" grpId="0" nodeType="withEffect">
                                  <p:stCondLst>
                                    <p:cond delay="0"/>
                                  </p:stCondLst>
                                  <p:childTnLst>
                                    <p:set>
                                      <p:cBhvr>
                                        <p:cTn id="59" dur="1" fill="hold">
                                          <p:stCondLst>
                                            <p:cond delay="0"/>
                                          </p:stCondLst>
                                        </p:cTn>
                                        <p:tgtEl>
                                          <p:spTgt spid="115768"/>
                                        </p:tgtEl>
                                        <p:attrNameLst>
                                          <p:attrName>style.visibility</p:attrName>
                                        </p:attrNameLst>
                                      </p:cBhvr>
                                      <p:to>
                                        <p:strVal val="visible"/>
                                      </p:to>
                                    </p:set>
                                    <p:animEffect transition="in" filter="checkerboard(across)">
                                      <p:cBhvr>
                                        <p:cTn id="60" dur="500"/>
                                        <p:tgtEl>
                                          <p:spTgt spid="115768"/>
                                        </p:tgtEl>
                                      </p:cBhvr>
                                    </p:animEffect>
                                  </p:childTnLst>
                                </p:cTn>
                              </p:par>
                            </p:childTnLst>
                          </p:cTn>
                        </p:par>
                      </p:childTnLst>
                    </p:cTn>
                  </p:par>
                  <p:par>
                    <p:cTn id="61" fill="hold">
                      <p:stCondLst>
                        <p:cond delay="indefinite"/>
                      </p:stCondLst>
                      <p:childTnLst>
                        <p:par>
                          <p:cTn id="62" fill="hold">
                            <p:stCondLst>
                              <p:cond delay="0"/>
                            </p:stCondLst>
                            <p:childTnLst>
                              <p:par>
                                <p:cTn id="63" presetID="5" presetClass="entr" presetSubtype="10" fill="hold" grpId="0" nodeType="clickEffect">
                                  <p:stCondLst>
                                    <p:cond delay="0"/>
                                  </p:stCondLst>
                                  <p:childTnLst>
                                    <p:set>
                                      <p:cBhvr>
                                        <p:cTn id="64" dur="1" fill="hold">
                                          <p:stCondLst>
                                            <p:cond delay="0"/>
                                          </p:stCondLst>
                                        </p:cTn>
                                        <p:tgtEl>
                                          <p:spTgt spid="115752"/>
                                        </p:tgtEl>
                                        <p:attrNameLst>
                                          <p:attrName>style.visibility</p:attrName>
                                        </p:attrNameLst>
                                      </p:cBhvr>
                                      <p:to>
                                        <p:strVal val="visible"/>
                                      </p:to>
                                    </p:set>
                                    <p:animEffect transition="in" filter="checkerboard(across)">
                                      <p:cBhvr>
                                        <p:cTn id="65" dur="500"/>
                                        <p:tgtEl>
                                          <p:spTgt spid="115752"/>
                                        </p:tgtEl>
                                      </p:cBhvr>
                                    </p:animEffect>
                                  </p:childTnLst>
                                </p:cTn>
                              </p:par>
                              <p:par>
                                <p:cTn id="66" presetID="5" presetClass="entr" presetSubtype="10" fill="hold" grpId="0" nodeType="withEffect">
                                  <p:stCondLst>
                                    <p:cond delay="0"/>
                                  </p:stCondLst>
                                  <p:childTnLst>
                                    <p:set>
                                      <p:cBhvr>
                                        <p:cTn id="67" dur="1" fill="hold">
                                          <p:stCondLst>
                                            <p:cond delay="0"/>
                                          </p:stCondLst>
                                        </p:cTn>
                                        <p:tgtEl>
                                          <p:spTgt spid="115751"/>
                                        </p:tgtEl>
                                        <p:attrNameLst>
                                          <p:attrName>style.visibility</p:attrName>
                                        </p:attrNameLst>
                                      </p:cBhvr>
                                      <p:to>
                                        <p:strVal val="visible"/>
                                      </p:to>
                                    </p:set>
                                    <p:animEffect transition="in" filter="checkerboard(across)">
                                      <p:cBhvr>
                                        <p:cTn id="68" dur="500"/>
                                        <p:tgtEl>
                                          <p:spTgt spid="115751"/>
                                        </p:tgtEl>
                                      </p:cBhvr>
                                    </p:animEffect>
                                  </p:childTnLst>
                                </p:cTn>
                              </p:par>
                              <p:par>
                                <p:cTn id="69" presetID="5" presetClass="entr" presetSubtype="10" fill="hold" grpId="0" nodeType="withEffect">
                                  <p:stCondLst>
                                    <p:cond delay="0"/>
                                  </p:stCondLst>
                                  <p:childTnLst>
                                    <p:set>
                                      <p:cBhvr>
                                        <p:cTn id="70" dur="1" fill="hold">
                                          <p:stCondLst>
                                            <p:cond delay="0"/>
                                          </p:stCondLst>
                                        </p:cTn>
                                        <p:tgtEl>
                                          <p:spTgt spid="115737"/>
                                        </p:tgtEl>
                                        <p:attrNameLst>
                                          <p:attrName>style.visibility</p:attrName>
                                        </p:attrNameLst>
                                      </p:cBhvr>
                                      <p:to>
                                        <p:strVal val="visible"/>
                                      </p:to>
                                    </p:set>
                                    <p:animEffect transition="in" filter="checkerboard(across)">
                                      <p:cBhvr>
                                        <p:cTn id="71" dur="500"/>
                                        <p:tgtEl>
                                          <p:spTgt spid="115737"/>
                                        </p:tgtEl>
                                      </p:cBhvr>
                                    </p:animEffect>
                                  </p:childTnLst>
                                </p:cTn>
                              </p:par>
                            </p:childTnLst>
                          </p:cTn>
                        </p:par>
                      </p:childTnLst>
                    </p:cTn>
                  </p:par>
                  <p:par>
                    <p:cTn id="72" fill="hold">
                      <p:stCondLst>
                        <p:cond delay="indefinite"/>
                      </p:stCondLst>
                      <p:childTnLst>
                        <p:par>
                          <p:cTn id="73" fill="hold">
                            <p:stCondLst>
                              <p:cond delay="0"/>
                            </p:stCondLst>
                            <p:childTnLst>
                              <p:par>
                                <p:cTn id="74" presetID="5" presetClass="entr" presetSubtype="10" fill="hold" grpId="0" nodeType="clickEffect">
                                  <p:stCondLst>
                                    <p:cond delay="0"/>
                                  </p:stCondLst>
                                  <p:childTnLst>
                                    <p:set>
                                      <p:cBhvr>
                                        <p:cTn id="75" dur="1" fill="hold">
                                          <p:stCondLst>
                                            <p:cond delay="0"/>
                                          </p:stCondLst>
                                        </p:cTn>
                                        <p:tgtEl>
                                          <p:spTgt spid="115766"/>
                                        </p:tgtEl>
                                        <p:attrNameLst>
                                          <p:attrName>style.visibility</p:attrName>
                                        </p:attrNameLst>
                                      </p:cBhvr>
                                      <p:to>
                                        <p:strVal val="visible"/>
                                      </p:to>
                                    </p:set>
                                    <p:animEffect transition="in" filter="checkerboard(across)">
                                      <p:cBhvr>
                                        <p:cTn id="76" dur="500"/>
                                        <p:tgtEl>
                                          <p:spTgt spid="115766"/>
                                        </p:tgtEl>
                                      </p:cBhvr>
                                    </p:animEffect>
                                  </p:childTnLst>
                                </p:cTn>
                              </p:par>
                              <p:par>
                                <p:cTn id="77" presetID="5" presetClass="entr" presetSubtype="10" fill="hold" grpId="0" nodeType="withEffect">
                                  <p:stCondLst>
                                    <p:cond delay="0"/>
                                  </p:stCondLst>
                                  <p:childTnLst>
                                    <p:set>
                                      <p:cBhvr>
                                        <p:cTn id="78" dur="1" fill="hold">
                                          <p:stCondLst>
                                            <p:cond delay="0"/>
                                          </p:stCondLst>
                                        </p:cTn>
                                        <p:tgtEl>
                                          <p:spTgt spid="115767"/>
                                        </p:tgtEl>
                                        <p:attrNameLst>
                                          <p:attrName>style.visibility</p:attrName>
                                        </p:attrNameLst>
                                      </p:cBhvr>
                                      <p:to>
                                        <p:strVal val="visible"/>
                                      </p:to>
                                    </p:set>
                                    <p:animEffect transition="in" filter="checkerboard(across)">
                                      <p:cBhvr>
                                        <p:cTn id="79" dur="500"/>
                                        <p:tgtEl>
                                          <p:spTgt spid="115767"/>
                                        </p:tgtEl>
                                      </p:cBhvr>
                                    </p:animEffect>
                                  </p:childTnLst>
                                </p:cTn>
                              </p:par>
                              <p:par>
                                <p:cTn id="80" presetID="5" presetClass="entr" presetSubtype="10" fill="hold" grpId="0" nodeType="withEffect">
                                  <p:stCondLst>
                                    <p:cond delay="0"/>
                                  </p:stCondLst>
                                  <p:childTnLst>
                                    <p:set>
                                      <p:cBhvr>
                                        <p:cTn id="81" dur="1" fill="hold">
                                          <p:stCondLst>
                                            <p:cond delay="0"/>
                                          </p:stCondLst>
                                        </p:cTn>
                                        <p:tgtEl>
                                          <p:spTgt spid="115764"/>
                                        </p:tgtEl>
                                        <p:attrNameLst>
                                          <p:attrName>style.visibility</p:attrName>
                                        </p:attrNameLst>
                                      </p:cBhvr>
                                      <p:to>
                                        <p:strVal val="visible"/>
                                      </p:to>
                                    </p:set>
                                    <p:animEffect transition="in" filter="checkerboard(across)">
                                      <p:cBhvr>
                                        <p:cTn id="82" dur="500"/>
                                        <p:tgtEl>
                                          <p:spTgt spid="115764"/>
                                        </p:tgtEl>
                                      </p:cBhvr>
                                    </p:animEffect>
                                  </p:childTnLst>
                                </p:cTn>
                              </p:par>
                              <p:par>
                                <p:cTn id="83" presetID="5" presetClass="entr" presetSubtype="10" fill="hold" grpId="0" nodeType="withEffect">
                                  <p:stCondLst>
                                    <p:cond delay="0"/>
                                  </p:stCondLst>
                                  <p:childTnLst>
                                    <p:set>
                                      <p:cBhvr>
                                        <p:cTn id="84" dur="1" fill="hold">
                                          <p:stCondLst>
                                            <p:cond delay="0"/>
                                          </p:stCondLst>
                                        </p:cTn>
                                        <p:tgtEl>
                                          <p:spTgt spid="115765"/>
                                        </p:tgtEl>
                                        <p:attrNameLst>
                                          <p:attrName>style.visibility</p:attrName>
                                        </p:attrNameLst>
                                      </p:cBhvr>
                                      <p:to>
                                        <p:strVal val="visible"/>
                                      </p:to>
                                    </p:set>
                                    <p:animEffect transition="in" filter="checkerboard(across)">
                                      <p:cBhvr>
                                        <p:cTn id="85" dur="500"/>
                                        <p:tgtEl>
                                          <p:spTgt spid="115765"/>
                                        </p:tgtEl>
                                      </p:cBhvr>
                                    </p:animEffect>
                                  </p:childTnLst>
                                </p:cTn>
                              </p:par>
                            </p:childTnLst>
                          </p:cTn>
                        </p:par>
                      </p:childTnLst>
                    </p:cTn>
                  </p:par>
                  <p:par>
                    <p:cTn id="86" fill="hold">
                      <p:stCondLst>
                        <p:cond delay="indefinite"/>
                      </p:stCondLst>
                      <p:childTnLst>
                        <p:par>
                          <p:cTn id="87" fill="hold">
                            <p:stCondLst>
                              <p:cond delay="0"/>
                            </p:stCondLst>
                            <p:childTnLst>
                              <p:par>
                                <p:cTn id="88" presetID="5" presetClass="entr" presetSubtype="10" fill="hold" grpId="0" nodeType="clickEffect">
                                  <p:stCondLst>
                                    <p:cond delay="0"/>
                                  </p:stCondLst>
                                  <p:childTnLst>
                                    <p:set>
                                      <p:cBhvr>
                                        <p:cTn id="89" dur="1" fill="hold">
                                          <p:stCondLst>
                                            <p:cond delay="0"/>
                                          </p:stCondLst>
                                        </p:cTn>
                                        <p:tgtEl>
                                          <p:spTgt spid="115773"/>
                                        </p:tgtEl>
                                        <p:attrNameLst>
                                          <p:attrName>style.visibility</p:attrName>
                                        </p:attrNameLst>
                                      </p:cBhvr>
                                      <p:to>
                                        <p:strVal val="visible"/>
                                      </p:to>
                                    </p:set>
                                    <p:animEffect transition="in" filter="checkerboard(across)">
                                      <p:cBhvr>
                                        <p:cTn id="90" dur="500"/>
                                        <p:tgtEl>
                                          <p:spTgt spid="115773"/>
                                        </p:tgtEl>
                                      </p:cBhvr>
                                    </p:animEffect>
                                  </p:childTnLst>
                                </p:cTn>
                              </p:par>
                              <p:par>
                                <p:cTn id="91" presetID="5" presetClass="entr" presetSubtype="10" fill="hold" grpId="0" nodeType="withEffect">
                                  <p:stCondLst>
                                    <p:cond delay="0"/>
                                  </p:stCondLst>
                                  <p:childTnLst>
                                    <p:set>
                                      <p:cBhvr>
                                        <p:cTn id="92" dur="1" fill="hold">
                                          <p:stCondLst>
                                            <p:cond delay="0"/>
                                          </p:stCondLst>
                                        </p:cTn>
                                        <p:tgtEl>
                                          <p:spTgt spid="115774"/>
                                        </p:tgtEl>
                                        <p:attrNameLst>
                                          <p:attrName>style.visibility</p:attrName>
                                        </p:attrNameLst>
                                      </p:cBhvr>
                                      <p:to>
                                        <p:strVal val="visible"/>
                                      </p:to>
                                    </p:set>
                                    <p:animEffect transition="in" filter="checkerboard(across)">
                                      <p:cBhvr>
                                        <p:cTn id="93" dur="500"/>
                                        <p:tgtEl>
                                          <p:spTgt spid="115774"/>
                                        </p:tgtEl>
                                      </p:cBhvr>
                                    </p:animEffect>
                                  </p:childTnLst>
                                </p:cTn>
                              </p:par>
                              <p:par>
                                <p:cTn id="94" presetID="5" presetClass="entr" presetSubtype="10" fill="hold" grpId="0" nodeType="withEffect">
                                  <p:stCondLst>
                                    <p:cond delay="0"/>
                                  </p:stCondLst>
                                  <p:childTnLst>
                                    <p:set>
                                      <p:cBhvr>
                                        <p:cTn id="95" dur="1" fill="hold">
                                          <p:stCondLst>
                                            <p:cond delay="0"/>
                                          </p:stCondLst>
                                        </p:cTn>
                                        <p:tgtEl>
                                          <p:spTgt spid="115772"/>
                                        </p:tgtEl>
                                        <p:attrNameLst>
                                          <p:attrName>style.visibility</p:attrName>
                                        </p:attrNameLst>
                                      </p:cBhvr>
                                      <p:to>
                                        <p:strVal val="visible"/>
                                      </p:to>
                                    </p:set>
                                    <p:animEffect transition="in" filter="checkerboard(across)">
                                      <p:cBhvr>
                                        <p:cTn id="96" dur="500"/>
                                        <p:tgtEl>
                                          <p:spTgt spid="115772"/>
                                        </p:tgtEl>
                                      </p:cBhvr>
                                    </p:animEffect>
                                  </p:childTnLst>
                                </p:cTn>
                              </p:par>
                            </p:childTnLst>
                          </p:cTn>
                        </p:par>
                      </p:childTnLst>
                    </p:cTn>
                  </p:par>
                  <p:par>
                    <p:cTn id="97" fill="hold">
                      <p:stCondLst>
                        <p:cond delay="indefinite"/>
                      </p:stCondLst>
                      <p:childTnLst>
                        <p:par>
                          <p:cTn id="98" fill="hold">
                            <p:stCondLst>
                              <p:cond delay="0"/>
                            </p:stCondLst>
                            <p:childTnLst>
                              <p:par>
                                <p:cTn id="99" presetID="5" presetClass="entr" presetSubtype="10" fill="hold" grpId="0" nodeType="clickEffect">
                                  <p:stCondLst>
                                    <p:cond delay="0"/>
                                  </p:stCondLst>
                                  <p:childTnLst>
                                    <p:set>
                                      <p:cBhvr>
                                        <p:cTn id="100" dur="1" fill="hold">
                                          <p:stCondLst>
                                            <p:cond delay="0"/>
                                          </p:stCondLst>
                                        </p:cTn>
                                        <p:tgtEl>
                                          <p:spTgt spid="115776"/>
                                        </p:tgtEl>
                                        <p:attrNameLst>
                                          <p:attrName>style.visibility</p:attrName>
                                        </p:attrNameLst>
                                      </p:cBhvr>
                                      <p:to>
                                        <p:strVal val="visible"/>
                                      </p:to>
                                    </p:set>
                                    <p:animEffect transition="in" filter="checkerboard(across)">
                                      <p:cBhvr>
                                        <p:cTn id="101" dur="500"/>
                                        <p:tgtEl>
                                          <p:spTgt spid="115776"/>
                                        </p:tgtEl>
                                      </p:cBhvr>
                                    </p:animEffect>
                                  </p:childTnLst>
                                </p:cTn>
                              </p:par>
                              <p:par>
                                <p:cTn id="102" presetID="5" presetClass="entr" presetSubtype="10" fill="hold" grpId="0" nodeType="withEffect">
                                  <p:stCondLst>
                                    <p:cond delay="0"/>
                                  </p:stCondLst>
                                  <p:childTnLst>
                                    <p:set>
                                      <p:cBhvr>
                                        <p:cTn id="103" dur="1" fill="hold">
                                          <p:stCondLst>
                                            <p:cond delay="0"/>
                                          </p:stCondLst>
                                        </p:cTn>
                                        <p:tgtEl>
                                          <p:spTgt spid="115778"/>
                                        </p:tgtEl>
                                        <p:attrNameLst>
                                          <p:attrName>style.visibility</p:attrName>
                                        </p:attrNameLst>
                                      </p:cBhvr>
                                      <p:to>
                                        <p:strVal val="visible"/>
                                      </p:to>
                                    </p:set>
                                    <p:animEffect transition="in" filter="checkerboard(across)">
                                      <p:cBhvr>
                                        <p:cTn id="104" dur="500"/>
                                        <p:tgtEl>
                                          <p:spTgt spid="115778"/>
                                        </p:tgtEl>
                                      </p:cBhvr>
                                    </p:animEffect>
                                  </p:childTnLst>
                                </p:cTn>
                              </p:par>
                              <p:par>
                                <p:cTn id="105" presetID="5" presetClass="entr" presetSubtype="10" fill="hold" grpId="0" nodeType="withEffect">
                                  <p:stCondLst>
                                    <p:cond delay="0"/>
                                  </p:stCondLst>
                                  <p:childTnLst>
                                    <p:set>
                                      <p:cBhvr>
                                        <p:cTn id="106" dur="1" fill="hold">
                                          <p:stCondLst>
                                            <p:cond delay="0"/>
                                          </p:stCondLst>
                                        </p:cTn>
                                        <p:tgtEl>
                                          <p:spTgt spid="115777"/>
                                        </p:tgtEl>
                                        <p:attrNameLst>
                                          <p:attrName>style.visibility</p:attrName>
                                        </p:attrNameLst>
                                      </p:cBhvr>
                                      <p:to>
                                        <p:strVal val="visible"/>
                                      </p:to>
                                    </p:set>
                                    <p:animEffect transition="in" filter="checkerboard(across)">
                                      <p:cBhvr>
                                        <p:cTn id="107" dur="500"/>
                                        <p:tgtEl>
                                          <p:spTgt spid="115777"/>
                                        </p:tgtEl>
                                      </p:cBhvr>
                                    </p:animEffect>
                                  </p:childTnLst>
                                </p:cTn>
                              </p:par>
                            </p:childTnLst>
                          </p:cTn>
                        </p:par>
                      </p:childTnLst>
                    </p:cTn>
                  </p:par>
                  <p:par>
                    <p:cTn id="108" fill="hold">
                      <p:stCondLst>
                        <p:cond delay="indefinite"/>
                      </p:stCondLst>
                      <p:childTnLst>
                        <p:par>
                          <p:cTn id="109" fill="hold">
                            <p:stCondLst>
                              <p:cond delay="0"/>
                            </p:stCondLst>
                            <p:childTnLst>
                              <p:par>
                                <p:cTn id="110" presetID="5" presetClass="entr" presetSubtype="10" fill="hold" grpId="0" nodeType="clickEffect">
                                  <p:stCondLst>
                                    <p:cond delay="0"/>
                                  </p:stCondLst>
                                  <p:childTnLst>
                                    <p:set>
                                      <p:cBhvr>
                                        <p:cTn id="111" dur="1" fill="hold">
                                          <p:stCondLst>
                                            <p:cond delay="0"/>
                                          </p:stCondLst>
                                        </p:cTn>
                                        <p:tgtEl>
                                          <p:spTgt spid="115779"/>
                                        </p:tgtEl>
                                        <p:attrNameLst>
                                          <p:attrName>style.visibility</p:attrName>
                                        </p:attrNameLst>
                                      </p:cBhvr>
                                      <p:to>
                                        <p:strVal val="visible"/>
                                      </p:to>
                                    </p:set>
                                    <p:animEffect transition="in" filter="checkerboard(across)">
                                      <p:cBhvr>
                                        <p:cTn id="112" dur="500"/>
                                        <p:tgtEl>
                                          <p:spTgt spid="115779"/>
                                        </p:tgtEl>
                                      </p:cBhvr>
                                    </p:animEffect>
                                  </p:childTnLst>
                                </p:cTn>
                              </p:par>
                              <p:par>
                                <p:cTn id="113" presetID="5" presetClass="entr" presetSubtype="10" fill="hold" grpId="0" nodeType="withEffect">
                                  <p:stCondLst>
                                    <p:cond delay="0"/>
                                  </p:stCondLst>
                                  <p:childTnLst>
                                    <p:set>
                                      <p:cBhvr>
                                        <p:cTn id="114" dur="1" fill="hold">
                                          <p:stCondLst>
                                            <p:cond delay="0"/>
                                          </p:stCondLst>
                                        </p:cTn>
                                        <p:tgtEl>
                                          <p:spTgt spid="115775"/>
                                        </p:tgtEl>
                                        <p:attrNameLst>
                                          <p:attrName>style.visibility</p:attrName>
                                        </p:attrNameLst>
                                      </p:cBhvr>
                                      <p:to>
                                        <p:strVal val="visible"/>
                                      </p:to>
                                    </p:set>
                                    <p:animEffect transition="in" filter="checkerboard(across)">
                                      <p:cBhvr>
                                        <p:cTn id="115" dur="500"/>
                                        <p:tgtEl>
                                          <p:spTgt spid="115775"/>
                                        </p:tgtEl>
                                      </p:cBhvr>
                                    </p:animEffect>
                                  </p:childTnLst>
                                </p:cTn>
                              </p:par>
                            </p:childTnLst>
                          </p:cTn>
                        </p:par>
                      </p:childTnLst>
                    </p:cTn>
                  </p:par>
                  <p:par>
                    <p:cTn id="116" fill="hold">
                      <p:stCondLst>
                        <p:cond delay="indefinite"/>
                      </p:stCondLst>
                      <p:childTnLst>
                        <p:par>
                          <p:cTn id="117" fill="hold">
                            <p:stCondLst>
                              <p:cond delay="0"/>
                            </p:stCondLst>
                            <p:childTnLst>
                              <p:par>
                                <p:cTn id="118" presetID="5" presetClass="entr" presetSubtype="10" fill="hold" grpId="0" nodeType="clickEffect">
                                  <p:stCondLst>
                                    <p:cond delay="0"/>
                                  </p:stCondLst>
                                  <p:childTnLst>
                                    <p:set>
                                      <p:cBhvr>
                                        <p:cTn id="119" dur="1" fill="hold">
                                          <p:stCondLst>
                                            <p:cond delay="0"/>
                                          </p:stCondLst>
                                        </p:cTn>
                                        <p:tgtEl>
                                          <p:spTgt spid="115769"/>
                                        </p:tgtEl>
                                        <p:attrNameLst>
                                          <p:attrName>style.visibility</p:attrName>
                                        </p:attrNameLst>
                                      </p:cBhvr>
                                      <p:to>
                                        <p:strVal val="visible"/>
                                      </p:to>
                                    </p:set>
                                    <p:animEffect transition="in" filter="checkerboard(across)">
                                      <p:cBhvr>
                                        <p:cTn id="120" dur="500"/>
                                        <p:tgtEl>
                                          <p:spTgt spid="115769"/>
                                        </p:tgtEl>
                                      </p:cBhvr>
                                    </p:animEffect>
                                  </p:childTnLst>
                                </p:cTn>
                              </p:par>
                              <p:par>
                                <p:cTn id="121" presetID="5" presetClass="entr" presetSubtype="10" fill="hold" grpId="0" nodeType="withEffect">
                                  <p:stCondLst>
                                    <p:cond delay="0"/>
                                  </p:stCondLst>
                                  <p:childTnLst>
                                    <p:set>
                                      <p:cBhvr>
                                        <p:cTn id="122" dur="1" fill="hold">
                                          <p:stCondLst>
                                            <p:cond delay="0"/>
                                          </p:stCondLst>
                                        </p:cTn>
                                        <p:tgtEl>
                                          <p:spTgt spid="115785"/>
                                        </p:tgtEl>
                                        <p:attrNameLst>
                                          <p:attrName>style.visibility</p:attrName>
                                        </p:attrNameLst>
                                      </p:cBhvr>
                                      <p:to>
                                        <p:strVal val="visible"/>
                                      </p:to>
                                    </p:set>
                                    <p:animEffect transition="in" filter="checkerboard(across)">
                                      <p:cBhvr>
                                        <p:cTn id="123" dur="500"/>
                                        <p:tgtEl>
                                          <p:spTgt spid="115785"/>
                                        </p:tgtEl>
                                      </p:cBhvr>
                                    </p:animEffect>
                                  </p:childTnLst>
                                </p:cTn>
                              </p:par>
                              <p:par>
                                <p:cTn id="124" presetID="5" presetClass="entr" presetSubtype="10" fill="hold" grpId="0" nodeType="withEffect">
                                  <p:stCondLst>
                                    <p:cond delay="0"/>
                                  </p:stCondLst>
                                  <p:childTnLst>
                                    <p:set>
                                      <p:cBhvr>
                                        <p:cTn id="125" dur="1" fill="hold">
                                          <p:stCondLst>
                                            <p:cond delay="0"/>
                                          </p:stCondLst>
                                        </p:cTn>
                                        <p:tgtEl>
                                          <p:spTgt spid="115780"/>
                                        </p:tgtEl>
                                        <p:attrNameLst>
                                          <p:attrName>style.visibility</p:attrName>
                                        </p:attrNameLst>
                                      </p:cBhvr>
                                      <p:to>
                                        <p:strVal val="visible"/>
                                      </p:to>
                                    </p:set>
                                    <p:animEffect transition="in" filter="checkerboard(across)">
                                      <p:cBhvr>
                                        <p:cTn id="126" dur="500"/>
                                        <p:tgtEl>
                                          <p:spTgt spid="115780"/>
                                        </p:tgtEl>
                                      </p:cBhvr>
                                    </p:animEffect>
                                  </p:childTnLst>
                                </p:cTn>
                              </p:par>
                            </p:childTnLst>
                          </p:cTn>
                        </p:par>
                      </p:childTnLst>
                    </p:cTn>
                  </p:par>
                  <p:par>
                    <p:cTn id="127" fill="hold">
                      <p:stCondLst>
                        <p:cond delay="indefinite"/>
                      </p:stCondLst>
                      <p:childTnLst>
                        <p:par>
                          <p:cTn id="128" fill="hold">
                            <p:stCondLst>
                              <p:cond delay="0"/>
                            </p:stCondLst>
                            <p:childTnLst>
                              <p:par>
                                <p:cTn id="129" presetID="5" presetClass="entr" presetSubtype="10" fill="hold" grpId="0" nodeType="clickEffect">
                                  <p:stCondLst>
                                    <p:cond delay="0"/>
                                  </p:stCondLst>
                                  <p:childTnLst>
                                    <p:set>
                                      <p:cBhvr>
                                        <p:cTn id="130" dur="1" fill="hold">
                                          <p:stCondLst>
                                            <p:cond delay="0"/>
                                          </p:stCondLst>
                                        </p:cTn>
                                        <p:tgtEl>
                                          <p:spTgt spid="115771"/>
                                        </p:tgtEl>
                                        <p:attrNameLst>
                                          <p:attrName>style.visibility</p:attrName>
                                        </p:attrNameLst>
                                      </p:cBhvr>
                                      <p:to>
                                        <p:strVal val="visible"/>
                                      </p:to>
                                    </p:set>
                                    <p:animEffect transition="in" filter="checkerboard(across)">
                                      <p:cBhvr>
                                        <p:cTn id="131" dur="500"/>
                                        <p:tgtEl>
                                          <p:spTgt spid="115771"/>
                                        </p:tgtEl>
                                      </p:cBhvr>
                                    </p:animEffect>
                                  </p:childTnLst>
                                </p:cTn>
                              </p:par>
                              <p:par>
                                <p:cTn id="132" presetID="5" presetClass="entr" presetSubtype="10" fill="hold" grpId="0" nodeType="withEffect">
                                  <p:stCondLst>
                                    <p:cond delay="0"/>
                                  </p:stCondLst>
                                  <p:childTnLst>
                                    <p:set>
                                      <p:cBhvr>
                                        <p:cTn id="133" dur="1" fill="hold">
                                          <p:stCondLst>
                                            <p:cond delay="0"/>
                                          </p:stCondLst>
                                        </p:cTn>
                                        <p:tgtEl>
                                          <p:spTgt spid="115784"/>
                                        </p:tgtEl>
                                        <p:attrNameLst>
                                          <p:attrName>style.visibility</p:attrName>
                                        </p:attrNameLst>
                                      </p:cBhvr>
                                      <p:to>
                                        <p:strVal val="visible"/>
                                      </p:to>
                                    </p:set>
                                    <p:animEffect transition="in" filter="checkerboard(across)">
                                      <p:cBhvr>
                                        <p:cTn id="134" dur="500"/>
                                        <p:tgtEl>
                                          <p:spTgt spid="115784"/>
                                        </p:tgtEl>
                                      </p:cBhvr>
                                    </p:animEffect>
                                  </p:childTnLst>
                                </p:cTn>
                              </p:par>
                              <p:par>
                                <p:cTn id="135" presetID="5" presetClass="entr" presetSubtype="10" fill="hold" grpId="0" nodeType="withEffect">
                                  <p:stCondLst>
                                    <p:cond delay="0"/>
                                  </p:stCondLst>
                                  <p:childTnLst>
                                    <p:set>
                                      <p:cBhvr>
                                        <p:cTn id="136" dur="1" fill="hold">
                                          <p:stCondLst>
                                            <p:cond delay="0"/>
                                          </p:stCondLst>
                                        </p:cTn>
                                        <p:tgtEl>
                                          <p:spTgt spid="115781"/>
                                        </p:tgtEl>
                                        <p:attrNameLst>
                                          <p:attrName>style.visibility</p:attrName>
                                        </p:attrNameLst>
                                      </p:cBhvr>
                                      <p:to>
                                        <p:strVal val="visible"/>
                                      </p:to>
                                    </p:set>
                                    <p:animEffect transition="in" filter="checkerboard(across)">
                                      <p:cBhvr>
                                        <p:cTn id="137" dur="500"/>
                                        <p:tgtEl>
                                          <p:spTgt spid="115781"/>
                                        </p:tgtEl>
                                      </p:cBhvr>
                                    </p:animEffect>
                                  </p:childTnLst>
                                </p:cTn>
                              </p:par>
                            </p:childTnLst>
                          </p:cTn>
                        </p:par>
                      </p:childTnLst>
                    </p:cTn>
                  </p:par>
                  <p:par>
                    <p:cTn id="138" fill="hold">
                      <p:stCondLst>
                        <p:cond delay="indefinite"/>
                      </p:stCondLst>
                      <p:childTnLst>
                        <p:par>
                          <p:cTn id="139" fill="hold">
                            <p:stCondLst>
                              <p:cond delay="0"/>
                            </p:stCondLst>
                            <p:childTnLst>
                              <p:par>
                                <p:cTn id="140" presetID="5" presetClass="entr" presetSubtype="10" fill="hold" grpId="0" nodeType="clickEffect">
                                  <p:stCondLst>
                                    <p:cond delay="0"/>
                                  </p:stCondLst>
                                  <p:childTnLst>
                                    <p:set>
                                      <p:cBhvr>
                                        <p:cTn id="141" dur="1" fill="hold">
                                          <p:stCondLst>
                                            <p:cond delay="0"/>
                                          </p:stCondLst>
                                        </p:cTn>
                                        <p:tgtEl>
                                          <p:spTgt spid="115770"/>
                                        </p:tgtEl>
                                        <p:attrNameLst>
                                          <p:attrName>style.visibility</p:attrName>
                                        </p:attrNameLst>
                                      </p:cBhvr>
                                      <p:to>
                                        <p:strVal val="visible"/>
                                      </p:to>
                                    </p:set>
                                    <p:animEffect transition="in" filter="checkerboard(across)">
                                      <p:cBhvr>
                                        <p:cTn id="142" dur="500"/>
                                        <p:tgtEl>
                                          <p:spTgt spid="115770"/>
                                        </p:tgtEl>
                                      </p:cBhvr>
                                    </p:animEffect>
                                  </p:childTnLst>
                                </p:cTn>
                              </p:par>
                              <p:par>
                                <p:cTn id="143" presetID="5" presetClass="entr" presetSubtype="10" fill="hold" grpId="0" nodeType="withEffect">
                                  <p:stCondLst>
                                    <p:cond delay="0"/>
                                  </p:stCondLst>
                                  <p:childTnLst>
                                    <p:set>
                                      <p:cBhvr>
                                        <p:cTn id="144" dur="1" fill="hold">
                                          <p:stCondLst>
                                            <p:cond delay="0"/>
                                          </p:stCondLst>
                                        </p:cTn>
                                        <p:tgtEl>
                                          <p:spTgt spid="115783"/>
                                        </p:tgtEl>
                                        <p:attrNameLst>
                                          <p:attrName>style.visibility</p:attrName>
                                        </p:attrNameLst>
                                      </p:cBhvr>
                                      <p:to>
                                        <p:strVal val="visible"/>
                                      </p:to>
                                    </p:set>
                                    <p:animEffect transition="in" filter="checkerboard(across)">
                                      <p:cBhvr>
                                        <p:cTn id="145" dur="500"/>
                                        <p:tgtEl>
                                          <p:spTgt spid="115783"/>
                                        </p:tgtEl>
                                      </p:cBhvr>
                                    </p:animEffect>
                                  </p:childTnLst>
                                </p:cTn>
                              </p:par>
                              <p:par>
                                <p:cTn id="146" presetID="5" presetClass="entr" presetSubtype="10" fill="hold" grpId="0" nodeType="withEffect">
                                  <p:stCondLst>
                                    <p:cond delay="0"/>
                                  </p:stCondLst>
                                  <p:childTnLst>
                                    <p:set>
                                      <p:cBhvr>
                                        <p:cTn id="147" dur="1" fill="hold">
                                          <p:stCondLst>
                                            <p:cond delay="0"/>
                                          </p:stCondLst>
                                        </p:cTn>
                                        <p:tgtEl>
                                          <p:spTgt spid="115782"/>
                                        </p:tgtEl>
                                        <p:attrNameLst>
                                          <p:attrName>style.visibility</p:attrName>
                                        </p:attrNameLst>
                                      </p:cBhvr>
                                      <p:to>
                                        <p:strVal val="visible"/>
                                      </p:to>
                                    </p:set>
                                    <p:animEffect transition="in" filter="checkerboard(across)">
                                      <p:cBhvr>
                                        <p:cTn id="148" dur="500"/>
                                        <p:tgtEl>
                                          <p:spTgt spid="1157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animBg="1"/>
      <p:bldP spid="115723" grpId="0"/>
      <p:bldP spid="115734" grpId="0" animBg="1"/>
      <p:bldP spid="115735" grpId="0"/>
      <p:bldP spid="115736" grpId="0" animBg="1"/>
      <p:bldP spid="115737" grpId="0"/>
      <p:bldP spid="115742" grpId="0" animBg="1"/>
      <p:bldP spid="115743" grpId="0" animBg="1"/>
      <p:bldP spid="115744" grpId="0" animBg="1"/>
      <p:bldP spid="115746" grpId="0" animBg="1"/>
      <p:bldP spid="115749" grpId="0" animBg="1"/>
      <p:bldP spid="115750" grpId="0" animBg="1"/>
      <p:bldP spid="115751" grpId="0" animBg="1"/>
      <p:bldP spid="115752" grpId="0" animBg="1"/>
      <p:bldP spid="115753" grpId="0" animBg="1"/>
      <p:bldP spid="115764" grpId="0"/>
      <p:bldP spid="115765" grpId="0"/>
      <p:bldP spid="115766" grpId="0" animBg="1"/>
      <p:bldP spid="115767" grpId="0" animBg="1"/>
      <p:bldP spid="115768" grpId="0" animBg="1"/>
      <p:bldP spid="115769" grpId="0"/>
      <p:bldP spid="115770" grpId="0"/>
      <p:bldP spid="115771" grpId="0"/>
      <p:bldP spid="115772" grpId="0"/>
      <p:bldP spid="115773" grpId="0" animBg="1"/>
      <p:bldP spid="115774" grpId="0" animBg="1"/>
      <p:bldP spid="115775" grpId="0"/>
      <p:bldP spid="115776" grpId="0"/>
      <p:bldP spid="115777" grpId="0" animBg="1"/>
      <p:bldP spid="115778" grpId="0" animBg="1"/>
      <p:bldP spid="115779" grpId="0" animBg="1"/>
      <p:bldP spid="115780" grpId="0" animBg="1"/>
      <p:bldP spid="115781" grpId="0" animBg="1"/>
      <p:bldP spid="115782" grpId="0" animBg="1"/>
      <p:bldP spid="115783" grpId="0" animBg="1"/>
      <p:bldP spid="115784" grpId="0" animBg="1"/>
      <p:bldP spid="1157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0" name="Text Box 3"/>
          <p:cNvSpPr txBox="1">
            <a:spLocks noChangeArrowheads="1"/>
          </p:cNvSpPr>
          <p:nvPr/>
        </p:nvSpPr>
        <p:spPr bwMode="auto">
          <a:xfrm rot="16200000">
            <a:off x="1000126" y="1874837"/>
            <a:ext cx="1927225" cy="457200"/>
          </a:xfrm>
          <a:prstGeom prst="rect">
            <a:avLst/>
          </a:prstGeom>
          <a:noFill/>
          <a:ln w="12700">
            <a:noFill/>
            <a:miter lim="800000"/>
            <a:headEnd/>
            <a:tailEnd/>
          </a:ln>
        </p:spPr>
        <p:txBody>
          <a:bodyPr wrap="none" anchor="ctr">
            <a:spAutoFit/>
          </a:bodyPr>
          <a:lstStyle/>
          <a:p>
            <a:pPr algn="ctr" eaLnBrk="0" hangingPunct="0"/>
            <a:r>
              <a:rPr lang="cs-CZ" sz="2400" b="1">
                <a:latin typeface="Times New Roman" pitchFamily="18" charset="0"/>
              </a:rPr>
              <a:t>ADH</a:t>
            </a:r>
            <a:r>
              <a:rPr lang="cs-CZ" sz="2400">
                <a:latin typeface="Times New Roman" pitchFamily="18" charset="0"/>
              </a:rPr>
              <a:t> [pg/ml] </a:t>
            </a:r>
          </a:p>
        </p:txBody>
      </p:sp>
      <p:sp>
        <p:nvSpPr>
          <p:cNvPr id="116741" name="Line 4"/>
          <p:cNvSpPr>
            <a:spLocks noChangeShapeType="1"/>
          </p:cNvSpPr>
          <p:nvPr/>
        </p:nvSpPr>
        <p:spPr bwMode="auto">
          <a:xfrm>
            <a:off x="2500313" y="5103813"/>
            <a:ext cx="6275388" cy="1588"/>
          </a:xfrm>
          <a:prstGeom prst="line">
            <a:avLst/>
          </a:prstGeom>
          <a:noFill/>
          <a:ln w="28575">
            <a:solidFill>
              <a:schemeClr val="tx1"/>
            </a:solidFill>
            <a:round/>
            <a:headEnd/>
            <a:tailEnd/>
          </a:ln>
        </p:spPr>
        <p:txBody>
          <a:bodyPr wrap="none" anchor="ctr"/>
          <a:lstStyle/>
          <a:p>
            <a:endParaRPr lang="cs-CZ"/>
          </a:p>
        </p:txBody>
      </p:sp>
      <p:sp>
        <p:nvSpPr>
          <p:cNvPr id="116742" name="Line 5"/>
          <p:cNvSpPr>
            <a:spLocks noChangeShapeType="1"/>
          </p:cNvSpPr>
          <p:nvPr/>
        </p:nvSpPr>
        <p:spPr bwMode="auto">
          <a:xfrm flipV="1">
            <a:off x="3208338" y="4918075"/>
            <a:ext cx="0" cy="185738"/>
          </a:xfrm>
          <a:prstGeom prst="line">
            <a:avLst/>
          </a:prstGeom>
          <a:noFill/>
          <a:ln w="12700">
            <a:solidFill>
              <a:schemeClr val="tx1"/>
            </a:solidFill>
            <a:round/>
            <a:headEnd/>
            <a:tailEnd/>
          </a:ln>
        </p:spPr>
        <p:txBody>
          <a:bodyPr wrap="none" anchor="ctr"/>
          <a:lstStyle/>
          <a:p>
            <a:endParaRPr lang="cs-CZ"/>
          </a:p>
        </p:txBody>
      </p:sp>
      <p:sp>
        <p:nvSpPr>
          <p:cNvPr id="116743" name="Line 6"/>
          <p:cNvSpPr>
            <a:spLocks noChangeShapeType="1"/>
          </p:cNvSpPr>
          <p:nvPr/>
        </p:nvSpPr>
        <p:spPr bwMode="auto">
          <a:xfrm flipV="1">
            <a:off x="3876676" y="4919663"/>
            <a:ext cx="0" cy="185738"/>
          </a:xfrm>
          <a:prstGeom prst="line">
            <a:avLst/>
          </a:prstGeom>
          <a:noFill/>
          <a:ln w="12700">
            <a:solidFill>
              <a:schemeClr val="tx1"/>
            </a:solidFill>
            <a:round/>
            <a:headEnd/>
            <a:tailEnd/>
          </a:ln>
        </p:spPr>
        <p:txBody>
          <a:bodyPr wrap="none" anchor="ctr"/>
          <a:lstStyle/>
          <a:p>
            <a:endParaRPr lang="cs-CZ"/>
          </a:p>
        </p:txBody>
      </p:sp>
      <p:sp>
        <p:nvSpPr>
          <p:cNvPr id="116744" name="Line 7"/>
          <p:cNvSpPr>
            <a:spLocks noChangeShapeType="1"/>
          </p:cNvSpPr>
          <p:nvPr/>
        </p:nvSpPr>
        <p:spPr bwMode="auto">
          <a:xfrm flipV="1">
            <a:off x="4545013" y="4919663"/>
            <a:ext cx="0" cy="185738"/>
          </a:xfrm>
          <a:prstGeom prst="line">
            <a:avLst/>
          </a:prstGeom>
          <a:noFill/>
          <a:ln w="12700">
            <a:solidFill>
              <a:schemeClr val="tx1"/>
            </a:solidFill>
            <a:round/>
            <a:headEnd/>
            <a:tailEnd/>
          </a:ln>
        </p:spPr>
        <p:txBody>
          <a:bodyPr wrap="none" anchor="ctr"/>
          <a:lstStyle/>
          <a:p>
            <a:endParaRPr lang="cs-CZ"/>
          </a:p>
        </p:txBody>
      </p:sp>
      <p:sp>
        <p:nvSpPr>
          <p:cNvPr id="116745" name="Line 8"/>
          <p:cNvSpPr>
            <a:spLocks noChangeShapeType="1"/>
          </p:cNvSpPr>
          <p:nvPr/>
        </p:nvSpPr>
        <p:spPr bwMode="auto">
          <a:xfrm flipV="1">
            <a:off x="5213351" y="4918075"/>
            <a:ext cx="0" cy="185738"/>
          </a:xfrm>
          <a:prstGeom prst="line">
            <a:avLst/>
          </a:prstGeom>
          <a:noFill/>
          <a:ln w="12700">
            <a:solidFill>
              <a:schemeClr val="tx1"/>
            </a:solidFill>
            <a:round/>
            <a:headEnd/>
            <a:tailEnd/>
          </a:ln>
        </p:spPr>
        <p:txBody>
          <a:bodyPr wrap="none" anchor="ctr"/>
          <a:lstStyle/>
          <a:p>
            <a:endParaRPr lang="cs-CZ"/>
          </a:p>
        </p:txBody>
      </p:sp>
      <p:sp>
        <p:nvSpPr>
          <p:cNvPr id="116746" name="Line 9"/>
          <p:cNvSpPr>
            <a:spLocks noChangeShapeType="1"/>
          </p:cNvSpPr>
          <p:nvPr/>
        </p:nvSpPr>
        <p:spPr bwMode="auto">
          <a:xfrm flipV="1">
            <a:off x="5883276" y="4918075"/>
            <a:ext cx="0" cy="185738"/>
          </a:xfrm>
          <a:prstGeom prst="line">
            <a:avLst/>
          </a:prstGeom>
          <a:noFill/>
          <a:ln w="12700">
            <a:solidFill>
              <a:schemeClr val="tx1"/>
            </a:solidFill>
            <a:round/>
            <a:headEnd/>
            <a:tailEnd/>
          </a:ln>
        </p:spPr>
        <p:txBody>
          <a:bodyPr wrap="none" anchor="ctr"/>
          <a:lstStyle/>
          <a:p>
            <a:endParaRPr lang="cs-CZ"/>
          </a:p>
        </p:txBody>
      </p:sp>
      <p:sp>
        <p:nvSpPr>
          <p:cNvPr id="116747" name="Line 10"/>
          <p:cNvSpPr>
            <a:spLocks noChangeShapeType="1"/>
          </p:cNvSpPr>
          <p:nvPr/>
        </p:nvSpPr>
        <p:spPr bwMode="auto">
          <a:xfrm flipV="1">
            <a:off x="6551613" y="4918075"/>
            <a:ext cx="0" cy="185738"/>
          </a:xfrm>
          <a:prstGeom prst="line">
            <a:avLst/>
          </a:prstGeom>
          <a:noFill/>
          <a:ln w="12700">
            <a:solidFill>
              <a:schemeClr val="tx1"/>
            </a:solidFill>
            <a:round/>
            <a:headEnd/>
            <a:tailEnd/>
          </a:ln>
        </p:spPr>
        <p:txBody>
          <a:bodyPr wrap="none" anchor="ctr"/>
          <a:lstStyle/>
          <a:p>
            <a:endParaRPr lang="cs-CZ"/>
          </a:p>
        </p:txBody>
      </p:sp>
      <p:sp>
        <p:nvSpPr>
          <p:cNvPr id="116748" name="Line 11"/>
          <p:cNvSpPr>
            <a:spLocks noChangeShapeType="1"/>
          </p:cNvSpPr>
          <p:nvPr/>
        </p:nvSpPr>
        <p:spPr bwMode="auto">
          <a:xfrm flipV="1">
            <a:off x="7219951" y="4919663"/>
            <a:ext cx="0" cy="185738"/>
          </a:xfrm>
          <a:prstGeom prst="line">
            <a:avLst/>
          </a:prstGeom>
          <a:noFill/>
          <a:ln w="12700">
            <a:solidFill>
              <a:schemeClr val="tx1"/>
            </a:solidFill>
            <a:round/>
            <a:headEnd/>
            <a:tailEnd/>
          </a:ln>
        </p:spPr>
        <p:txBody>
          <a:bodyPr wrap="none" anchor="ctr"/>
          <a:lstStyle/>
          <a:p>
            <a:endParaRPr lang="cs-CZ"/>
          </a:p>
        </p:txBody>
      </p:sp>
      <p:sp>
        <p:nvSpPr>
          <p:cNvPr id="116749" name="Line 12"/>
          <p:cNvSpPr>
            <a:spLocks noChangeShapeType="1"/>
          </p:cNvSpPr>
          <p:nvPr/>
        </p:nvSpPr>
        <p:spPr bwMode="auto">
          <a:xfrm flipV="1">
            <a:off x="7888288" y="4919663"/>
            <a:ext cx="0" cy="185738"/>
          </a:xfrm>
          <a:prstGeom prst="line">
            <a:avLst/>
          </a:prstGeom>
          <a:noFill/>
          <a:ln w="12700">
            <a:solidFill>
              <a:schemeClr val="tx1"/>
            </a:solidFill>
            <a:round/>
            <a:headEnd/>
            <a:tailEnd/>
          </a:ln>
        </p:spPr>
        <p:txBody>
          <a:bodyPr wrap="none" anchor="ctr"/>
          <a:lstStyle/>
          <a:p>
            <a:endParaRPr lang="cs-CZ"/>
          </a:p>
        </p:txBody>
      </p:sp>
      <p:sp>
        <p:nvSpPr>
          <p:cNvPr id="116750" name="Text Box 13"/>
          <p:cNvSpPr txBox="1">
            <a:spLocks noChangeArrowheads="1"/>
          </p:cNvSpPr>
          <p:nvPr/>
        </p:nvSpPr>
        <p:spPr bwMode="auto">
          <a:xfrm>
            <a:off x="3519488" y="5024438"/>
            <a:ext cx="641350" cy="457200"/>
          </a:xfrm>
          <a:prstGeom prst="rect">
            <a:avLst/>
          </a:prstGeom>
          <a:noFill/>
          <a:ln w="12700">
            <a:noFill/>
            <a:miter lim="800000"/>
            <a:headEnd/>
            <a:tailEnd/>
          </a:ln>
        </p:spPr>
        <p:txBody>
          <a:bodyPr wrap="none" anchor="ctr">
            <a:spAutoFit/>
          </a:bodyPr>
          <a:lstStyle/>
          <a:p>
            <a:pPr algn="ctr" eaLnBrk="0" hangingPunct="0"/>
            <a:r>
              <a:rPr lang="cs-CZ" sz="2400">
                <a:latin typeface="Times New Roman" pitchFamily="18" charset="0"/>
              </a:rPr>
              <a:t>270</a:t>
            </a:r>
          </a:p>
        </p:txBody>
      </p:sp>
      <p:sp>
        <p:nvSpPr>
          <p:cNvPr id="116751" name="Text Box 14"/>
          <p:cNvSpPr txBox="1">
            <a:spLocks noChangeArrowheads="1"/>
          </p:cNvSpPr>
          <p:nvPr/>
        </p:nvSpPr>
        <p:spPr bwMode="auto">
          <a:xfrm>
            <a:off x="4273551" y="5032375"/>
            <a:ext cx="641350" cy="457200"/>
          </a:xfrm>
          <a:prstGeom prst="rect">
            <a:avLst/>
          </a:prstGeom>
          <a:noFill/>
          <a:ln w="12700">
            <a:noFill/>
            <a:miter lim="800000"/>
            <a:headEnd/>
            <a:tailEnd/>
          </a:ln>
        </p:spPr>
        <p:txBody>
          <a:bodyPr wrap="none" anchor="ctr">
            <a:spAutoFit/>
          </a:bodyPr>
          <a:lstStyle/>
          <a:p>
            <a:pPr algn="ctr" eaLnBrk="0" hangingPunct="0"/>
            <a:r>
              <a:rPr lang="cs-CZ" sz="2400">
                <a:latin typeface="Times New Roman" pitchFamily="18" charset="0"/>
              </a:rPr>
              <a:t>275</a:t>
            </a:r>
          </a:p>
        </p:txBody>
      </p:sp>
      <p:sp>
        <p:nvSpPr>
          <p:cNvPr id="116752" name="Text Box 15"/>
          <p:cNvSpPr txBox="1">
            <a:spLocks noChangeArrowheads="1"/>
          </p:cNvSpPr>
          <p:nvPr/>
        </p:nvSpPr>
        <p:spPr bwMode="auto">
          <a:xfrm>
            <a:off x="5018088" y="5032375"/>
            <a:ext cx="641350" cy="457200"/>
          </a:xfrm>
          <a:prstGeom prst="rect">
            <a:avLst/>
          </a:prstGeom>
          <a:noFill/>
          <a:ln w="12700">
            <a:noFill/>
            <a:miter lim="800000"/>
            <a:headEnd/>
            <a:tailEnd/>
          </a:ln>
        </p:spPr>
        <p:txBody>
          <a:bodyPr wrap="none" anchor="ctr">
            <a:spAutoFit/>
          </a:bodyPr>
          <a:lstStyle/>
          <a:p>
            <a:pPr algn="ctr" eaLnBrk="0" hangingPunct="0"/>
            <a:r>
              <a:rPr lang="cs-CZ" sz="2400">
                <a:latin typeface="Times New Roman" pitchFamily="18" charset="0"/>
              </a:rPr>
              <a:t>280</a:t>
            </a:r>
          </a:p>
        </p:txBody>
      </p:sp>
      <p:sp>
        <p:nvSpPr>
          <p:cNvPr id="116753" name="Text Box 16"/>
          <p:cNvSpPr txBox="1">
            <a:spLocks noChangeArrowheads="1"/>
          </p:cNvSpPr>
          <p:nvPr/>
        </p:nvSpPr>
        <p:spPr bwMode="auto">
          <a:xfrm>
            <a:off x="5651501" y="5032375"/>
            <a:ext cx="641350" cy="457200"/>
          </a:xfrm>
          <a:prstGeom prst="rect">
            <a:avLst/>
          </a:prstGeom>
          <a:noFill/>
          <a:ln w="12700">
            <a:noFill/>
            <a:miter lim="800000"/>
            <a:headEnd/>
            <a:tailEnd/>
          </a:ln>
        </p:spPr>
        <p:txBody>
          <a:bodyPr wrap="none" anchor="ctr">
            <a:spAutoFit/>
          </a:bodyPr>
          <a:lstStyle/>
          <a:p>
            <a:pPr algn="ctr" eaLnBrk="0" hangingPunct="0"/>
            <a:r>
              <a:rPr lang="cs-CZ" sz="2400">
                <a:latin typeface="Times New Roman" pitchFamily="18" charset="0"/>
              </a:rPr>
              <a:t>285</a:t>
            </a:r>
          </a:p>
        </p:txBody>
      </p:sp>
      <p:sp>
        <p:nvSpPr>
          <p:cNvPr id="116754" name="Text Box 17"/>
          <p:cNvSpPr txBox="1">
            <a:spLocks noChangeArrowheads="1"/>
          </p:cNvSpPr>
          <p:nvPr/>
        </p:nvSpPr>
        <p:spPr bwMode="auto">
          <a:xfrm>
            <a:off x="6361113" y="5059363"/>
            <a:ext cx="641350" cy="457200"/>
          </a:xfrm>
          <a:prstGeom prst="rect">
            <a:avLst/>
          </a:prstGeom>
          <a:noFill/>
          <a:ln w="12700">
            <a:noFill/>
            <a:miter lim="800000"/>
            <a:headEnd/>
            <a:tailEnd/>
          </a:ln>
        </p:spPr>
        <p:txBody>
          <a:bodyPr wrap="none" anchor="ctr">
            <a:spAutoFit/>
          </a:bodyPr>
          <a:lstStyle/>
          <a:p>
            <a:pPr algn="ctr" eaLnBrk="0" hangingPunct="0"/>
            <a:r>
              <a:rPr lang="cs-CZ" sz="2400">
                <a:latin typeface="Times New Roman" pitchFamily="18" charset="0"/>
              </a:rPr>
              <a:t>290</a:t>
            </a:r>
          </a:p>
        </p:txBody>
      </p:sp>
      <p:sp>
        <p:nvSpPr>
          <p:cNvPr id="116755" name="Text Box 18"/>
          <p:cNvSpPr txBox="1">
            <a:spLocks noChangeArrowheads="1"/>
          </p:cNvSpPr>
          <p:nvPr/>
        </p:nvSpPr>
        <p:spPr bwMode="auto">
          <a:xfrm>
            <a:off x="7002463" y="5032375"/>
            <a:ext cx="641350" cy="457200"/>
          </a:xfrm>
          <a:prstGeom prst="rect">
            <a:avLst/>
          </a:prstGeom>
          <a:noFill/>
          <a:ln w="12700">
            <a:noFill/>
            <a:miter lim="800000"/>
            <a:headEnd/>
            <a:tailEnd/>
          </a:ln>
        </p:spPr>
        <p:txBody>
          <a:bodyPr wrap="none" anchor="ctr">
            <a:spAutoFit/>
          </a:bodyPr>
          <a:lstStyle/>
          <a:p>
            <a:pPr algn="ctr" eaLnBrk="0" hangingPunct="0"/>
            <a:r>
              <a:rPr lang="cs-CZ" sz="2400">
                <a:latin typeface="Times New Roman" pitchFamily="18" charset="0"/>
              </a:rPr>
              <a:t>295</a:t>
            </a:r>
          </a:p>
        </p:txBody>
      </p:sp>
      <p:sp>
        <p:nvSpPr>
          <p:cNvPr id="116756" name="Text Box 19"/>
          <p:cNvSpPr txBox="1">
            <a:spLocks noChangeArrowheads="1"/>
          </p:cNvSpPr>
          <p:nvPr/>
        </p:nvSpPr>
        <p:spPr bwMode="auto">
          <a:xfrm>
            <a:off x="7621588" y="5032375"/>
            <a:ext cx="641350" cy="457200"/>
          </a:xfrm>
          <a:prstGeom prst="rect">
            <a:avLst/>
          </a:prstGeom>
          <a:noFill/>
          <a:ln w="12700">
            <a:noFill/>
            <a:miter lim="800000"/>
            <a:headEnd/>
            <a:tailEnd/>
          </a:ln>
        </p:spPr>
        <p:txBody>
          <a:bodyPr wrap="none" anchor="ctr">
            <a:spAutoFit/>
          </a:bodyPr>
          <a:lstStyle/>
          <a:p>
            <a:pPr algn="ctr" eaLnBrk="0" hangingPunct="0"/>
            <a:r>
              <a:rPr lang="cs-CZ" sz="2400">
                <a:latin typeface="Times New Roman" pitchFamily="18" charset="0"/>
              </a:rPr>
              <a:t>300</a:t>
            </a:r>
          </a:p>
        </p:txBody>
      </p:sp>
      <p:sp>
        <p:nvSpPr>
          <p:cNvPr id="116757" name="Line 20"/>
          <p:cNvSpPr>
            <a:spLocks noChangeShapeType="1"/>
          </p:cNvSpPr>
          <p:nvPr/>
        </p:nvSpPr>
        <p:spPr bwMode="auto">
          <a:xfrm flipH="1">
            <a:off x="2501901" y="198438"/>
            <a:ext cx="0" cy="4906963"/>
          </a:xfrm>
          <a:prstGeom prst="line">
            <a:avLst/>
          </a:prstGeom>
          <a:noFill/>
          <a:ln w="28575">
            <a:solidFill>
              <a:srgbClr val="000000"/>
            </a:solidFill>
            <a:round/>
            <a:headEnd/>
            <a:tailEnd/>
          </a:ln>
        </p:spPr>
        <p:txBody>
          <a:bodyPr wrap="none" anchor="ctr"/>
          <a:lstStyle/>
          <a:p>
            <a:endParaRPr lang="cs-CZ"/>
          </a:p>
        </p:txBody>
      </p:sp>
      <p:sp>
        <p:nvSpPr>
          <p:cNvPr id="116758" name="Text Box 21"/>
          <p:cNvSpPr txBox="1">
            <a:spLocks noChangeArrowheads="1"/>
          </p:cNvSpPr>
          <p:nvPr/>
        </p:nvSpPr>
        <p:spPr bwMode="auto">
          <a:xfrm>
            <a:off x="2257426" y="4057650"/>
            <a:ext cx="184150" cy="457200"/>
          </a:xfrm>
          <a:prstGeom prst="rect">
            <a:avLst/>
          </a:prstGeom>
          <a:noFill/>
          <a:ln w="12700">
            <a:noFill/>
            <a:miter lim="800000"/>
            <a:headEnd/>
            <a:tailEnd/>
          </a:ln>
        </p:spPr>
        <p:txBody>
          <a:bodyPr wrap="none" anchor="ctr">
            <a:spAutoFit/>
          </a:bodyPr>
          <a:lstStyle/>
          <a:p>
            <a:pPr algn="ctr" eaLnBrk="0" hangingPunct="0"/>
            <a:endParaRPr lang="en-US" sz="2400">
              <a:latin typeface="Times New Roman" pitchFamily="18" charset="0"/>
            </a:endParaRPr>
          </a:p>
        </p:txBody>
      </p:sp>
      <p:sp>
        <p:nvSpPr>
          <p:cNvPr id="116759" name="Text Box 22"/>
          <p:cNvSpPr txBox="1">
            <a:spLocks noChangeArrowheads="1"/>
          </p:cNvSpPr>
          <p:nvPr/>
        </p:nvSpPr>
        <p:spPr bwMode="auto">
          <a:xfrm>
            <a:off x="2187576" y="2459037"/>
            <a:ext cx="184150" cy="457200"/>
          </a:xfrm>
          <a:prstGeom prst="rect">
            <a:avLst/>
          </a:prstGeom>
          <a:noFill/>
          <a:ln w="12700">
            <a:noFill/>
            <a:miter lim="800000"/>
            <a:headEnd/>
            <a:tailEnd/>
          </a:ln>
        </p:spPr>
        <p:txBody>
          <a:bodyPr wrap="none" anchor="ctr">
            <a:spAutoFit/>
          </a:bodyPr>
          <a:lstStyle/>
          <a:p>
            <a:pPr algn="ctr" eaLnBrk="0" hangingPunct="0"/>
            <a:endParaRPr lang="en-US" sz="2400">
              <a:latin typeface="Times New Roman" pitchFamily="18" charset="0"/>
            </a:endParaRPr>
          </a:p>
        </p:txBody>
      </p:sp>
      <p:sp>
        <p:nvSpPr>
          <p:cNvPr id="116760" name="Text Box 23"/>
          <p:cNvSpPr txBox="1">
            <a:spLocks noChangeArrowheads="1"/>
          </p:cNvSpPr>
          <p:nvPr/>
        </p:nvSpPr>
        <p:spPr bwMode="auto">
          <a:xfrm>
            <a:off x="2187576" y="1658937"/>
            <a:ext cx="184150" cy="457200"/>
          </a:xfrm>
          <a:prstGeom prst="rect">
            <a:avLst/>
          </a:prstGeom>
          <a:noFill/>
          <a:ln w="12700">
            <a:noFill/>
            <a:miter lim="800000"/>
            <a:headEnd/>
            <a:tailEnd/>
          </a:ln>
        </p:spPr>
        <p:txBody>
          <a:bodyPr wrap="none" anchor="ctr">
            <a:spAutoFit/>
          </a:bodyPr>
          <a:lstStyle/>
          <a:p>
            <a:pPr algn="ctr" eaLnBrk="0" hangingPunct="0"/>
            <a:endParaRPr lang="en-US" sz="2400">
              <a:latin typeface="Times New Roman" pitchFamily="18" charset="0"/>
            </a:endParaRPr>
          </a:p>
        </p:txBody>
      </p:sp>
      <p:sp>
        <p:nvSpPr>
          <p:cNvPr id="116761" name="Text Box 24"/>
          <p:cNvSpPr txBox="1">
            <a:spLocks noChangeArrowheads="1"/>
          </p:cNvSpPr>
          <p:nvPr/>
        </p:nvSpPr>
        <p:spPr bwMode="auto">
          <a:xfrm>
            <a:off x="2187576" y="866775"/>
            <a:ext cx="184150" cy="457200"/>
          </a:xfrm>
          <a:prstGeom prst="rect">
            <a:avLst/>
          </a:prstGeom>
          <a:noFill/>
          <a:ln w="12700">
            <a:noFill/>
            <a:miter lim="800000"/>
            <a:headEnd/>
            <a:tailEnd/>
          </a:ln>
        </p:spPr>
        <p:txBody>
          <a:bodyPr wrap="none" anchor="ctr">
            <a:spAutoFit/>
          </a:bodyPr>
          <a:lstStyle/>
          <a:p>
            <a:pPr algn="ctr" eaLnBrk="0" hangingPunct="0"/>
            <a:endParaRPr lang="en-US" sz="2400">
              <a:latin typeface="Times New Roman" pitchFamily="18" charset="0"/>
            </a:endParaRPr>
          </a:p>
        </p:txBody>
      </p:sp>
      <p:sp>
        <p:nvSpPr>
          <p:cNvPr id="116762" name="Text Box 25"/>
          <p:cNvSpPr txBox="1">
            <a:spLocks noChangeArrowheads="1"/>
          </p:cNvSpPr>
          <p:nvPr/>
        </p:nvSpPr>
        <p:spPr bwMode="auto">
          <a:xfrm>
            <a:off x="8002939" y="4675615"/>
            <a:ext cx="2685351" cy="830997"/>
          </a:xfrm>
          <a:prstGeom prst="rect">
            <a:avLst/>
          </a:prstGeom>
          <a:noFill/>
          <a:ln w="12700">
            <a:noFill/>
            <a:miter lim="800000"/>
            <a:headEnd/>
            <a:tailEnd/>
          </a:ln>
        </p:spPr>
        <p:txBody>
          <a:bodyPr wrap="none" anchor="ctr">
            <a:spAutoFit/>
          </a:bodyPr>
          <a:lstStyle/>
          <a:p>
            <a:pPr algn="ctr" eaLnBrk="0" hangingPunct="0"/>
            <a:r>
              <a:rPr lang="cs-CZ" sz="2400">
                <a:latin typeface="Times New Roman" pitchFamily="18" charset="0"/>
              </a:rPr>
              <a:t>Osmolarita plazmy  </a:t>
            </a:r>
          </a:p>
          <a:p>
            <a:pPr algn="ctr" eaLnBrk="0" hangingPunct="0"/>
            <a:r>
              <a:rPr lang="cs-CZ" sz="2400">
                <a:latin typeface="Times New Roman" pitchFamily="18" charset="0"/>
              </a:rPr>
              <a:t>[mOsm/l]</a:t>
            </a:r>
          </a:p>
        </p:txBody>
      </p:sp>
      <p:sp>
        <p:nvSpPr>
          <p:cNvPr id="116763" name="Text Box 26"/>
          <p:cNvSpPr txBox="1">
            <a:spLocks noChangeArrowheads="1"/>
          </p:cNvSpPr>
          <p:nvPr/>
        </p:nvSpPr>
        <p:spPr bwMode="auto">
          <a:xfrm>
            <a:off x="2854326" y="5029200"/>
            <a:ext cx="641350" cy="457200"/>
          </a:xfrm>
          <a:prstGeom prst="rect">
            <a:avLst/>
          </a:prstGeom>
          <a:noFill/>
          <a:ln w="12700">
            <a:noFill/>
            <a:miter lim="800000"/>
            <a:headEnd/>
            <a:tailEnd/>
          </a:ln>
        </p:spPr>
        <p:txBody>
          <a:bodyPr wrap="none" anchor="ctr">
            <a:spAutoFit/>
          </a:bodyPr>
          <a:lstStyle/>
          <a:p>
            <a:pPr algn="ctr" eaLnBrk="0" hangingPunct="0"/>
            <a:r>
              <a:rPr lang="cs-CZ" sz="2400">
                <a:latin typeface="Times New Roman" pitchFamily="18" charset="0"/>
              </a:rPr>
              <a:t>265</a:t>
            </a:r>
          </a:p>
        </p:txBody>
      </p:sp>
      <p:sp>
        <p:nvSpPr>
          <p:cNvPr id="116764" name="Rectangle 27"/>
          <p:cNvSpPr>
            <a:spLocks noChangeArrowheads="1"/>
          </p:cNvSpPr>
          <p:nvPr/>
        </p:nvSpPr>
        <p:spPr bwMode="auto">
          <a:xfrm>
            <a:off x="2298701" y="0"/>
            <a:ext cx="7772400" cy="1143000"/>
          </a:xfrm>
          <a:prstGeom prst="rect">
            <a:avLst/>
          </a:prstGeom>
          <a:noFill/>
          <a:ln w="9525">
            <a:noFill/>
            <a:miter lim="800000"/>
            <a:headEnd/>
            <a:tailEnd/>
          </a:ln>
        </p:spPr>
        <p:txBody>
          <a:bodyPr anchor="ctr"/>
          <a:lstStyle/>
          <a:p>
            <a:pPr algn="ctr"/>
            <a:r>
              <a:rPr lang="cs-CZ" sz="4400">
                <a:solidFill>
                  <a:schemeClr val="tx2"/>
                </a:solidFill>
              </a:rPr>
              <a:t> </a:t>
            </a:r>
          </a:p>
        </p:txBody>
      </p:sp>
      <p:sp>
        <p:nvSpPr>
          <p:cNvPr id="116765" name="Line 28"/>
          <p:cNvSpPr>
            <a:spLocks noChangeShapeType="1"/>
          </p:cNvSpPr>
          <p:nvPr/>
        </p:nvSpPr>
        <p:spPr bwMode="auto">
          <a:xfrm flipV="1">
            <a:off x="2501901" y="3200400"/>
            <a:ext cx="147638" cy="0"/>
          </a:xfrm>
          <a:prstGeom prst="line">
            <a:avLst/>
          </a:prstGeom>
          <a:noFill/>
          <a:ln w="12700">
            <a:solidFill>
              <a:schemeClr val="tx1"/>
            </a:solidFill>
            <a:round/>
            <a:headEnd/>
            <a:tailEnd/>
          </a:ln>
        </p:spPr>
        <p:txBody>
          <a:bodyPr wrap="none" anchor="ctr"/>
          <a:lstStyle/>
          <a:p>
            <a:endParaRPr lang="cs-CZ"/>
          </a:p>
        </p:txBody>
      </p:sp>
      <p:sp>
        <p:nvSpPr>
          <p:cNvPr id="116766" name="Line 29"/>
          <p:cNvSpPr>
            <a:spLocks noChangeShapeType="1"/>
          </p:cNvSpPr>
          <p:nvPr/>
        </p:nvSpPr>
        <p:spPr bwMode="auto">
          <a:xfrm flipV="1">
            <a:off x="2501901" y="1323975"/>
            <a:ext cx="147638" cy="0"/>
          </a:xfrm>
          <a:prstGeom prst="line">
            <a:avLst/>
          </a:prstGeom>
          <a:noFill/>
          <a:ln w="12700">
            <a:solidFill>
              <a:schemeClr val="tx1"/>
            </a:solidFill>
            <a:round/>
            <a:headEnd/>
            <a:tailEnd/>
          </a:ln>
        </p:spPr>
        <p:txBody>
          <a:bodyPr wrap="none" anchor="ctr"/>
          <a:lstStyle/>
          <a:p>
            <a:endParaRPr lang="cs-CZ"/>
          </a:p>
        </p:txBody>
      </p:sp>
      <p:sp>
        <p:nvSpPr>
          <p:cNvPr id="116767" name="Text Box 30"/>
          <p:cNvSpPr txBox="1">
            <a:spLocks noChangeArrowheads="1"/>
          </p:cNvSpPr>
          <p:nvPr/>
        </p:nvSpPr>
        <p:spPr bwMode="auto">
          <a:xfrm>
            <a:off x="2187576" y="2916237"/>
            <a:ext cx="336550" cy="457200"/>
          </a:xfrm>
          <a:prstGeom prst="rect">
            <a:avLst/>
          </a:prstGeom>
          <a:noFill/>
          <a:ln w="12700">
            <a:noFill/>
            <a:miter lim="800000"/>
            <a:headEnd/>
            <a:tailEnd/>
          </a:ln>
        </p:spPr>
        <p:txBody>
          <a:bodyPr wrap="none" anchor="ctr">
            <a:spAutoFit/>
          </a:bodyPr>
          <a:lstStyle/>
          <a:p>
            <a:pPr algn="ctr" eaLnBrk="0" hangingPunct="0"/>
            <a:r>
              <a:rPr lang="cs-CZ" sz="2400">
                <a:latin typeface="Times New Roman" pitchFamily="18" charset="0"/>
              </a:rPr>
              <a:t>5</a:t>
            </a:r>
          </a:p>
        </p:txBody>
      </p:sp>
      <p:sp>
        <p:nvSpPr>
          <p:cNvPr id="116768" name="Text Box 31"/>
          <p:cNvSpPr txBox="1">
            <a:spLocks noChangeArrowheads="1"/>
          </p:cNvSpPr>
          <p:nvPr/>
        </p:nvSpPr>
        <p:spPr bwMode="auto">
          <a:xfrm>
            <a:off x="2087563" y="990600"/>
            <a:ext cx="488950" cy="457200"/>
          </a:xfrm>
          <a:prstGeom prst="rect">
            <a:avLst/>
          </a:prstGeom>
          <a:noFill/>
          <a:ln w="12700">
            <a:noFill/>
            <a:miter lim="800000"/>
            <a:headEnd/>
            <a:tailEnd/>
          </a:ln>
        </p:spPr>
        <p:txBody>
          <a:bodyPr wrap="none" anchor="ctr">
            <a:spAutoFit/>
          </a:bodyPr>
          <a:lstStyle/>
          <a:p>
            <a:pPr algn="ctr" eaLnBrk="0" hangingPunct="0"/>
            <a:r>
              <a:rPr lang="cs-CZ" sz="2400">
                <a:latin typeface="Times New Roman" pitchFamily="18" charset="0"/>
              </a:rPr>
              <a:t>10</a:t>
            </a:r>
          </a:p>
        </p:txBody>
      </p:sp>
      <p:sp>
        <p:nvSpPr>
          <p:cNvPr id="116769" name="Freeform 32"/>
          <p:cNvSpPr>
            <a:spLocks/>
          </p:cNvSpPr>
          <p:nvPr/>
        </p:nvSpPr>
        <p:spPr bwMode="auto">
          <a:xfrm>
            <a:off x="2663827" y="141288"/>
            <a:ext cx="6367463" cy="4603751"/>
          </a:xfrm>
          <a:custGeom>
            <a:avLst/>
            <a:gdLst>
              <a:gd name="T0" fmla="*/ 0 w 4011"/>
              <a:gd name="T1" fmla="*/ 2890 h 2900"/>
              <a:gd name="T2" fmla="*/ 1521 w 4011"/>
              <a:gd name="T3" fmla="*/ 2894 h 2900"/>
              <a:gd name="T4" fmla="*/ 1670 w 4011"/>
              <a:gd name="T5" fmla="*/ 2857 h 2900"/>
              <a:gd name="T6" fmla="*/ 1999 w 4011"/>
              <a:gd name="T7" fmla="*/ 2540 h 2900"/>
              <a:gd name="T8" fmla="*/ 2445 w 4011"/>
              <a:gd name="T9" fmla="*/ 2020 h 2900"/>
              <a:gd name="T10" fmla="*/ 4011 w 4011"/>
              <a:gd name="T11" fmla="*/ 0 h 2900"/>
              <a:gd name="T12" fmla="*/ 0 60000 65536"/>
              <a:gd name="T13" fmla="*/ 0 60000 65536"/>
              <a:gd name="T14" fmla="*/ 0 60000 65536"/>
              <a:gd name="T15" fmla="*/ 0 60000 65536"/>
              <a:gd name="T16" fmla="*/ 0 60000 65536"/>
              <a:gd name="T17" fmla="*/ 0 60000 65536"/>
              <a:gd name="T18" fmla="*/ 0 w 4011"/>
              <a:gd name="T19" fmla="*/ 0 h 2900"/>
              <a:gd name="T20" fmla="*/ 4011 w 4011"/>
              <a:gd name="T21" fmla="*/ 2900 h 2900"/>
            </a:gdLst>
            <a:ahLst/>
            <a:cxnLst>
              <a:cxn ang="T12">
                <a:pos x="T0" y="T1"/>
              </a:cxn>
              <a:cxn ang="T13">
                <a:pos x="T2" y="T3"/>
              </a:cxn>
              <a:cxn ang="T14">
                <a:pos x="T4" y="T5"/>
              </a:cxn>
              <a:cxn ang="T15">
                <a:pos x="T6" y="T7"/>
              </a:cxn>
              <a:cxn ang="T16">
                <a:pos x="T8" y="T9"/>
              </a:cxn>
              <a:cxn ang="T17">
                <a:pos x="T10" y="T11"/>
              </a:cxn>
            </a:cxnLst>
            <a:rect l="T18" t="T19" r="T20" b="T21"/>
            <a:pathLst>
              <a:path w="4011" h="2900">
                <a:moveTo>
                  <a:pt x="0" y="2890"/>
                </a:moveTo>
                <a:cubicBezTo>
                  <a:pt x="253" y="2891"/>
                  <a:pt x="1243" y="2900"/>
                  <a:pt x="1521" y="2894"/>
                </a:cubicBezTo>
                <a:cubicBezTo>
                  <a:pt x="1680" y="2862"/>
                  <a:pt x="1510" y="2889"/>
                  <a:pt x="1670" y="2857"/>
                </a:cubicBezTo>
                <a:cubicBezTo>
                  <a:pt x="1818" y="2772"/>
                  <a:pt x="1870" y="2679"/>
                  <a:pt x="1999" y="2540"/>
                </a:cubicBezTo>
                <a:lnTo>
                  <a:pt x="2445" y="2020"/>
                </a:lnTo>
                <a:cubicBezTo>
                  <a:pt x="2780" y="1597"/>
                  <a:pt x="3685" y="421"/>
                  <a:pt x="4011" y="0"/>
                </a:cubicBezTo>
              </a:path>
            </a:pathLst>
          </a:custGeom>
          <a:noFill/>
          <a:ln w="12700">
            <a:solidFill>
              <a:schemeClr val="tx1"/>
            </a:solidFill>
            <a:round/>
            <a:headEnd/>
            <a:tailEnd/>
          </a:ln>
        </p:spPr>
        <p:txBody>
          <a:bodyPr wrap="none" anchor="ctr"/>
          <a:lstStyle/>
          <a:p>
            <a:endParaRPr lang="cs-CZ"/>
          </a:p>
        </p:txBody>
      </p:sp>
      <p:sp>
        <p:nvSpPr>
          <p:cNvPr id="116770" name="Freeform 33"/>
          <p:cNvSpPr>
            <a:spLocks/>
          </p:cNvSpPr>
          <p:nvPr/>
        </p:nvSpPr>
        <p:spPr bwMode="auto">
          <a:xfrm>
            <a:off x="2514602" y="144462"/>
            <a:ext cx="5313363" cy="4600576"/>
          </a:xfrm>
          <a:custGeom>
            <a:avLst/>
            <a:gdLst>
              <a:gd name="T0" fmla="*/ 0 w 3347"/>
              <a:gd name="T1" fmla="*/ 2881 h 2898"/>
              <a:gd name="T2" fmla="*/ 857 w 3347"/>
              <a:gd name="T3" fmla="*/ 2894 h 2898"/>
              <a:gd name="T4" fmla="*/ 1006 w 3347"/>
              <a:gd name="T5" fmla="*/ 2857 h 2898"/>
              <a:gd name="T6" fmla="*/ 1335 w 3347"/>
              <a:gd name="T7" fmla="*/ 2540 h 2898"/>
              <a:gd name="T8" fmla="*/ 1781 w 3347"/>
              <a:gd name="T9" fmla="*/ 2020 h 2898"/>
              <a:gd name="T10" fmla="*/ 3347 w 3347"/>
              <a:gd name="T11" fmla="*/ 0 h 2898"/>
              <a:gd name="T12" fmla="*/ 0 60000 65536"/>
              <a:gd name="T13" fmla="*/ 0 60000 65536"/>
              <a:gd name="T14" fmla="*/ 0 60000 65536"/>
              <a:gd name="T15" fmla="*/ 0 60000 65536"/>
              <a:gd name="T16" fmla="*/ 0 60000 65536"/>
              <a:gd name="T17" fmla="*/ 0 60000 65536"/>
              <a:gd name="T18" fmla="*/ 0 w 3347"/>
              <a:gd name="T19" fmla="*/ 0 h 2898"/>
              <a:gd name="T20" fmla="*/ 3347 w 3347"/>
              <a:gd name="T21" fmla="*/ 2898 h 2898"/>
            </a:gdLst>
            <a:ahLst/>
            <a:cxnLst>
              <a:cxn ang="T12">
                <a:pos x="T0" y="T1"/>
              </a:cxn>
              <a:cxn ang="T13">
                <a:pos x="T2" y="T3"/>
              </a:cxn>
              <a:cxn ang="T14">
                <a:pos x="T4" y="T5"/>
              </a:cxn>
              <a:cxn ang="T15">
                <a:pos x="T6" y="T7"/>
              </a:cxn>
              <a:cxn ang="T16">
                <a:pos x="T8" y="T9"/>
              </a:cxn>
              <a:cxn ang="T17">
                <a:pos x="T10" y="T11"/>
              </a:cxn>
            </a:cxnLst>
            <a:rect l="T18" t="T19" r="T20" b="T21"/>
            <a:pathLst>
              <a:path w="3347" h="2898">
                <a:moveTo>
                  <a:pt x="0" y="2881"/>
                </a:moveTo>
                <a:cubicBezTo>
                  <a:pt x="142" y="2883"/>
                  <a:pt x="689" y="2898"/>
                  <a:pt x="857" y="2894"/>
                </a:cubicBezTo>
                <a:cubicBezTo>
                  <a:pt x="1016" y="2862"/>
                  <a:pt x="846" y="2889"/>
                  <a:pt x="1006" y="2857"/>
                </a:cubicBezTo>
                <a:cubicBezTo>
                  <a:pt x="1154" y="2772"/>
                  <a:pt x="1206" y="2679"/>
                  <a:pt x="1335" y="2540"/>
                </a:cubicBezTo>
                <a:lnTo>
                  <a:pt x="1781" y="2020"/>
                </a:lnTo>
                <a:cubicBezTo>
                  <a:pt x="2116" y="1597"/>
                  <a:pt x="3021" y="421"/>
                  <a:pt x="3347" y="0"/>
                </a:cubicBezTo>
              </a:path>
            </a:pathLst>
          </a:custGeom>
          <a:noFill/>
          <a:ln w="12700">
            <a:solidFill>
              <a:schemeClr val="tx1"/>
            </a:solidFill>
            <a:round/>
            <a:headEnd/>
            <a:tailEnd/>
          </a:ln>
        </p:spPr>
        <p:txBody>
          <a:bodyPr wrap="none" anchor="ctr"/>
          <a:lstStyle/>
          <a:p>
            <a:endParaRPr lang="cs-CZ"/>
          </a:p>
        </p:txBody>
      </p:sp>
      <p:sp>
        <p:nvSpPr>
          <p:cNvPr id="116771" name="Freeform 34"/>
          <p:cNvSpPr>
            <a:spLocks/>
          </p:cNvSpPr>
          <p:nvPr/>
        </p:nvSpPr>
        <p:spPr bwMode="auto">
          <a:xfrm>
            <a:off x="3989389" y="136526"/>
            <a:ext cx="6367463" cy="4603751"/>
          </a:xfrm>
          <a:custGeom>
            <a:avLst/>
            <a:gdLst>
              <a:gd name="T0" fmla="*/ 0 w 4011"/>
              <a:gd name="T1" fmla="*/ 2890 h 2900"/>
              <a:gd name="T2" fmla="*/ 1521 w 4011"/>
              <a:gd name="T3" fmla="*/ 2894 h 2900"/>
              <a:gd name="T4" fmla="*/ 1670 w 4011"/>
              <a:gd name="T5" fmla="*/ 2857 h 2900"/>
              <a:gd name="T6" fmla="*/ 1999 w 4011"/>
              <a:gd name="T7" fmla="*/ 2540 h 2900"/>
              <a:gd name="T8" fmla="*/ 2445 w 4011"/>
              <a:gd name="T9" fmla="*/ 2020 h 2900"/>
              <a:gd name="T10" fmla="*/ 4011 w 4011"/>
              <a:gd name="T11" fmla="*/ 0 h 2900"/>
              <a:gd name="T12" fmla="*/ 0 60000 65536"/>
              <a:gd name="T13" fmla="*/ 0 60000 65536"/>
              <a:gd name="T14" fmla="*/ 0 60000 65536"/>
              <a:gd name="T15" fmla="*/ 0 60000 65536"/>
              <a:gd name="T16" fmla="*/ 0 60000 65536"/>
              <a:gd name="T17" fmla="*/ 0 60000 65536"/>
              <a:gd name="T18" fmla="*/ 0 w 4011"/>
              <a:gd name="T19" fmla="*/ 0 h 2900"/>
              <a:gd name="T20" fmla="*/ 4011 w 4011"/>
              <a:gd name="T21" fmla="*/ 2900 h 2900"/>
            </a:gdLst>
            <a:ahLst/>
            <a:cxnLst>
              <a:cxn ang="T12">
                <a:pos x="T0" y="T1"/>
              </a:cxn>
              <a:cxn ang="T13">
                <a:pos x="T2" y="T3"/>
              </a:cxn>
              <a:cxn ang="T14">
                <a:pos x="T4" y="T5"/>
              </a:cxn>
              <a:cxn ang="T15">
                <a:pos x="T6" y="T7"/>
              </a:cxn>
              <a:cxn ang="T16">
                <a:pos x="T8" y="T9"/>
              </a:cxn>
              <a:cxn ang="T17">
                <a:pos x="T10" y="T11"/>
              </a:cxn>
            </a:cxnLst>
            <a:rect l="T18" t="T19" r="T20" b="T21"/>
            <a:pathLst>
              <a:path w="4011" h="2900">
                <a:moveTo>
                  <a:pt x="0" y="2890"/>
                </a:moveTo>
                <a:cubicBezTo>
                  <a:pt x="253" y="2891"/>
                  <a:pt x="1243" y="2900"/>
                  <a:pt x="1521" y="2894"/>
                </a:cubicBezTo>
                <a:cubicBezTo>
                  <a:pt x="1680" y="2862"/>
                  <a:pt x="1510" y="2889"/>
                  <a:pt x="1670" y="2857"/>
                </a:cubicBezTo>
                <a:cubicBezTo>
                  <a:pt x="1818" y="2772"/>
                  <a:pt x="1870" y="2679"/>
                  <a:pt x="1999" y="2540"/>
                </a:cubicBezTo>
                <a:lnTo>
                  <a:pt x="2445" y="2020"/>
                </a:lnTo>
                <a:cubicBezTo>
                  <a:pt x="2780" y="1597"/>
                  <a:pt x="3685" y="421"/>
                  <a:pt x="4011" y="0"/>
                </a:cubicBezTo>
              </a:path>
            </a:pathLst>
          </a:custGeom>
          <a:noFill/>
          <a:ln w="12700">
            <a:solidFill>
              <a:schemeClr val="tx1"/>
            </a:solidFill>
            <a:round/>
            <a:headEnd/>
            <a:tailEnd/>
          </a:ln>
        </p:spPr>
        <p:txBody>
          <a:bodyPr wrap="none" anchor="ctr"/>
          <a:lstStyle/>
          <a:p>
            <a:endParaRPr lang="cs-CZ"/>
          </a:p>
        </p:txBody>
      </p:sp>
      <p:sp>
        <p:nvSpPr>
          <p:cNvPr id="116772" name="Text Box 35"/>
          <p:cNvSpPr txBox="1">
            <a:spLocks noChangeArrowheads="1"/>
          </p:cNvSpPr>
          <p:nvPr/>
        </p:nvSpPr>
        <p:spPr bwMode="auto">
          <a:xfrm>
            <a:off x="6070602" y="2309812"/>
            <a:ext cx="1152525" cy="304800"/>
          </a:xfrm>
          <a:prstGeom prst="rect">
            <a:avLst/>
          </a:prstGeom>
          <a:noFill/>
          <a:ln w="9525">
            <a:noFill/>
            <a:miter lim="800000"/>
            <a:headEnd/>
            <a:tailEnd/>
          </a:ln>
        </p:spPr>
        <p:txBody>
          <a:bodyPr wrap="none">
            <a:spAutoFit/>
          </a:bodyPr>
          <a:lstStyle/>
          <a:p>
            <a:pPr eaLnBrk="0" hangingPunct="0"/>
            <a:r>
              <a:rPr lang="cs-CZ" sz="1400" dirty="0" err="1">
                <a:latin typeface="Times New Roman" pitchFamily="18" charset="0"/>
              </a:rPr>
              <a:t>Hypovolémie</a:t>
            </a:r>
            <a:endParaRPr lang="cs-CZ" sz="1400" dirty="0">
              <a:latin typeface="Times New Roman" pitchFamily="18" charset="0"/>
            </a:endParaRPr>
          </a:p>
        </p:txBody>
      </p:sp>
      <p:sp>
        <p:nvSpPr>
          <p:cNvPr id="116773" name="Line 36"/>
          <p:cNvSpPr>
            <a:spLocks noChangeShapeType="1"/>
          </p:cNvSpPr>
          <p:nvPr/>
        </p:nvSpPr>
        <p:spPr bwMode="auto">
          <a:xfrm flipH="1">
            <a:off x="6202363" y="2301875"/>
            <a:ext cx="1143000" cy="0"/>
          </a:xfrm>
          <a:prstGeom prst="line">
            <a:avLst/>
          </a:prstGeom>
          <a:noFill/>
          <a:ln w="12700">
            <a:solidFill>
              <a:schemeClr val="tx1"/>
            </a:solidFill>
            <a:prstDash val="sysDot"/>
            <a:round/>
            <a:headEnd/>
            <a:tailEnd type="triangle" w="med" len="med"/>
          </a:ln>
        </p:spPr>
        <p:txBody>
          <a:bodyPr wrap="none" anchor="ctr"/>
          <a:lstStyle/>
          <a:p>
            <a:endParaRPr lang="cs-CZ"/>
          </a:p>
        </p:txBody>
      </p:sp>
      <p:sp>
        <p:nvSpPr>
          <p:cNvPr id="116774" name="Line 37"/>
          <p:cNvSpPr>
            <a:spLocks noChangeShapeType="1"/>
          </p:cNvSpPr>
          <p:nvPr/>
        </p:nvSpPr>
        <p:spPr bwMode="auto">
          <a:xfrm flipH="1">
            <a:off x="7381876" y="2311400"/>
            <a:ext cx="1295400" cy="0"/>
          </a:xfrm>
          <a:prstGeom prst="line">
            <a:avLst/>
          </a:prstGeom>
          <a:noFill/>
          <a:ln w="12700">
            <a:solidFill>
              <a:schemeClr val="tx1"/>
            </a:solidFill>
            <a:prstDash val="sysDot"/>
            <a:round/>
            <a:headEnd type="triangle" w="med" len="med"/>
            <a:tailEnd/>
          </a:ln>
        </p:spPr>
        <p:txBody>
          <a:bodyPr wrap="none" anchor="ctr"/>
          <a:lstStyle/>
          <a:p>
            <a:endParaRPr lang="cs-CZ"/>
          </a:p>
        </p:txBody>
      </p:sp>
      <p:sp>
        <p:nvSpPr>
          <p:cNvPr id="116775" name="Text Box 38"/>
          <p:cNvSpPr txBox="1">
            <a:spLocks noChangeArrowheads="1"/>
          </p:cNvSpPr>
          <p:nvPr/>
        </p:nvSpPr>
        <p:spPr bwMode="auto">
          <a:xfrm rot="18453318">
            <a:off x="6619876" y="896937"/>
            <a:ext cx="2849563" cy="304800"/>
          </a:xfrm>
          <a:prstGeom prst="rect">
            <a:avLst/>
          </a:prstGeom>
          <a:noFill/>
          <a:ln w="9525">
            <a:noFill/>
            <a:miter lim="800000"/>
            <a:headEnd/>
            <a:tailEnd/>
          </a:ln>
        </p:spPr>
        <p:txBody>
          <a:bodyPr wrap="none">
            <a:spAutoFit/>
          </a:bodyPr>
          <a:lstStyle/>
          <a:p>
            <a:pPr eaLnBrk="0" hangingPunct="0"/>
            <a:r>
              <a:rPr lang="cs-CZ" sz="1400">
                <a:latin typeface="Times New Roman" pitchFamily="18" charset="0"/>
              </a:rPr>
              <a:t>Normální efektivní cirkulující objem </a:t>
            </a:r>
          </a:p>
        </p:txBody>
      </p:sp>
      <p:sp>
        <p:nvSpPr>
          <p:cNvPr id="116776" name="Text Box 39"/>
          <p:cNvSpPr txBox="1">
            <a:spLocks noChangeArrowheads="1"/>
          </p:cNvSpPr>
          <p:nvPr/>
        </p:nvSpPr>
        <p:spPr bwMode="auto">
          <a:xfrm>
            <a:off x="7364413" y="2319337"/>
            <a:ext cx="1201738" cy="304800"/>
          </a:xfrm>
          <a:prstGeom prst="rect">
            <a:avLst/>
          </a:prstGeom>
          <a:noFill/>
          <a:ln w="9525">
            <a:noFill/>
            <a:miter lim="800000"/>
            <a:headEnd/>
            <a:tailEnd/>
          </a:ln>
        </p:spPr>
        <p:txBody>
          <a:bodyPr wrap="none">
            <a:spAutoFit/>
          </a:bodyPr>
          <a:lstStyle/>
          <a:p>
            <a:pPr eaLnBrk="0" hangingPunct="0"/>
            <a:r>
              <a:rPr lang="cs-CZ" sz="1400" dirty="0" err="1">
                <a:latin typeface="Times New Roman" pitchFamily="18" charset="0"/>
              </a:rPr>
              <a:t>Hypervolémie</a:t>
            </a:r>
            <a:endParaRPr lang="cs-CZ" sz="1400" dirty="0">
              <a:latin typeface="Times New Roman" pitchFamily="18" charset="0"/>
            </a:endParaRPr>
          </a:p>
        </p:txBody>
      </p:sp>
      <p:sp>
        <p:nvSpPr>
          <p:cNvPr id="116777" name="AutoShape 40"/>
          <p:cNvSpPr>
            <a:spLocks noChangeArrowheads="1"/>
          </p:cNvSpPr>
          <p:nvPr/>
        </p:nvSpPr>
        <p:spPr bwMode="auto">
          <a:xfrm>
            <a:off x="5929313" y="6097588"/>
            <a:ext cx="4192588" cy="704850"/>
          </a:xfrm>
          <a:prstGeom prst="rightArrow">
            <a:avLst>
              <a:gd name="adj1" fmla="val 35361"/>
              <a:gd name="adj2" fmla="val 109684"/>
            </a:avLst>
          </a:prstGeom>
          <a:solidFill>
            <a:srgbClr val="FFFF66"/>
          </a:solidFill>
          <a:ln w="9525">
            <a:solidFill>
              <a:schemeClr val="tx1"/>
            </a:solidFill>
            <a:miter lim="800000"/>
            <a:headEnd/>
            <a:tailEnd/>
          </a:ln>
        </p:spPr>
        <p:txBody>
          <a:bodyPr wrap="none" anchor="ctr"/>
          <a:lstStyle/>
          <a:p>
            <a:pPr algn="ctr" eaLnBrk="0" hangingPunct="0"/>
            <a:r>
              <a:rPr lang="cs-CZ" sz="1400">
                <a:latin typeface="Times New Roman" pitchFamily="18" charset="0"/>
              </a:rPr>
              <a:t>Pocit žízně při hypovolémii</a:t>
            </a:r>
          </a:p>
        </p:txBody>
      </p:sp>
      <p:sp>
        <p:nvSpPr>
          <p:cNvPr id="116778" name="AutoShape 41"/>
          <p:cNvSpPr>
            <a:spLocks noChangeArrowheads="1"/>
          </p:cNvSpPr>
          <p:nvPr/>
        </p:nvSpPr>
        <p:spPr bwMode="auto">
          <a:xfrm>
            <a:off x="7208838" y="5699126"/>
            <a:ext cx="2863850" cy="574675"/>
          </a:xfrm>
          <a:prstGeom prst="rightArrow">
            <a:avLst>
              <a:gd name="adj1" fmla="val 50000"/>
              <a:gd name="adj2" fmla="val 124586"/>
            </a:avLst>
          </a:prstGeom>
          <a:solidFill>
            <a:srgbClr val="FFFF66"/>
          </a:solidFill>
          <a:ln w="9525">
            <a:solidFill>
              <a:schemeClr val="tx1"/>
            </a:solidFill>
            <a:miter lim="800000"/>
            <a:headEnd/>
            <a:tailEnd/>
          </a:ln>
        </p:spPr>
        <p:txBody>
          <a:bodyPr wrap="none" anchor="ctr"/>
          <a:lstStyle/>
          <a:p>
            <a:pPr algn="ctr" eaLnBrk="0" hangingPunct="0"/>
            <a:r>
              <a:rPr lang="cs-CZ" sz="1400" dirty="0">
                <a:latin typeface="Times New Roman" pitchFamily="18" charset="0"/>
              </a:rPr>
              <a:t>Pocit žízně při normálním objemu</a:t>
            </a:r>
          </a:p>
        </p:txBody>
      </p:sp>
      <p:sp>
        <p:nvSpPr>
          <p:cNvPr id="116779" name="Line 42"/>
          <p:cNvSpPr>
            <a:spLocks noChangeShapeType="1"/>
          </p:cNvSpPr>
          <p:nvPr/>
        </p:nvSpPr>
        <p:spPr bwMode="auto">
          <a:xfrm flipV="1">
            <a:off x="7207251" y="5480050"/>
            <a:ext cx="0" cy="635000"/>
          </a:xfrm>
          <a:prstGeom prst="line">
            <a:avLst/>
          </a:prstGeom>
          <a:noFill/>
          <a:ln w="19050">
            <a:solidFill>
              <a:schemeClr val="tx1"/>
            </a:solidFill>
            <a:round/>
            <a:headEnd/>
            <a:tailEnd type="triangle" w="med" len="med"/>
          </a:ln>
        </p:spPr>
        <p:txBody>
          <a:bodyPr wrap="none" anchor="ctr"/>
          <a:lstStyle/>
          <a:p>
            <a:endParaRPr lang="cs-CZ"/>
          </a:p>
        </p:txBody>
      </p:sp>
      <p:sp>
        <p:nvSpPr>
          <p:cNvPr id="116780" name="Line 43"/>
          <p:cNvSpPr>
            <a:spLocks noChangeShapeType="1"/>
          </p:cNvSpPr>
          <p:nvPr/>
        </p:nvSpPr>
        <p:spPr bwMode="auto">
          <a:xfrm flipH="1" flipV="1">
            <a:off x="5935664" y="5487988"/>
            <a:ext cx="3175" cy="1074738"/>
          </a:xfrm>
          <a:prstGeom prst="line">
            <a:avLst/>
          </a:prstGeom>
          <a:noFill/>
          <a:ln w="19050">
            <a:solidFill>
              <a:schemeClr val="tx1"/>
            </a:solidFill>
            <a:round/>
            <a:headEnd/>
            <a:tailEnd type="triangle" w="med" len="med"/>
          </a:ln>
        </p:spPr>
        <p:txBody>
          <a:bodyPr wrap="none" anchor="ctr"/>
          <a:lstStyle/>
          <a:p>
            <a:endParaRPr lang="cs-CZ"/>
          </a:p>
        </p:txBody>
      </p:sp>
      <p:sp>
        <p:nvSpPr>
          <p:cNvPr id="116739" name="Text Box 44"/>
          <p:cNvSpPr txBox="1">
            <a:spLocks noChangeArrowheads="1"/>
          </p:cNvSpPr>
          <p:nvPr/>
        </p:nvSpPr>
        <p:spPr bwMode="auto">
          <a:xfrm>
            <a:off x="1897063" y="6054725"/>
            <a:ext cx="387350" cy="641350"/>
          </a:xfrm>
          <a:prstGeom prst="rect">
            <a:avLst/>
          </a:prstGeom>
          <a:noFill/>
          <a:ln w="9525">
            <a:noFill/>
            <a:miter lim="800000"/>
            <a:headEnd/>
            <a:tailEnd/>
          </a:ln>
        </p:spPr>
        <p:txBody>
          <a:bodyPr wrap="none">
            <a:spAutoFit/>
          </a:bodyPr>
          <a:lstStyle/>
          <a:p>
            <a:pPr eaLnBrk="0" hangingPunct="0"/>
            <a:r>
              <a:rPr lang="cs-CZ" sz="3600">
                <a:latin typeface="Times New Roman" pitchFamily="18" charset="0"/>
              </a:rPr>
              <a:t>a</a:t>
            </a:r>
            <a:endParaRPr lang="en-US" sz="3600">
              <a:latin typeface="Times New Roman" pitchFamily="18" charset="0"/>
            </a:endParaRPr>
          </a:p>
        </p:txBody>
      </p:sp>
    </p:spTree>
    <p:custDataLst>
      <p:tags r:id="rId1"/>
    </p:custDataLst>
    <p:extLst>
      <p:ext uri="{BB962C8B-B14F-4D97-AF65-F5344CB8AC3E}">
        <p14:creationId xmlns:p14="http://schemas.microsoft.com/office/powerpoint/2010/main" val="391952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6773"/>
                                        </p:tgtEl>
                                        <p:attrNameLst>
                                          <p:attrName>style.visibility</p:attrName>
                                        </p:attrNameLst>
                                      </p:cBhvr>
                                      <p:to>
                                        <p:strVal val="visible"/>
                                      </p:to>
                                    </p:set>
                                    <p:animEffect transition="in" filter="checkerboard(across)">
                                      <p:cBhvr>
                                        <p:cTn id="7" dur="500"/>
                                        <p:tgtEl>
                                          <p:spTgt spid="11677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16772"/>
                                        </p:tgtEl>
                                        <p:attrNameLst>
                                          <p:attrName>style.visibility</p:attrName>
                                        </p:attrNameLst>
                                      </p:cBhvr>
                                      <p:to>
                                        <p:strVal val="visible"/>
                                      </p:to>
                                    </p:set>
                                    <p:animEffect transition="in" filter="checkerboard(across)">
                                      <p:cBhvr>
                                        <p:cTn id="10" dur="500"/>
                                        <p:tgtEl>
                                          <p:spTgt spid="116772"/>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16770"/>
                                        </p:tgtEl>
                                        <p:attrNameLst>
                                          <p:attrName>style.visibility</p:attrName>
                                        </p:attrNameLst>
                                      </p:cBhvr>
                                      <p:to>
                                        <p:strVal val="visible"/>
                                      </p:to>
                                    </p:set>
                                    <p:animEffect transition="in" filter="checkerboard(across)">
                                      <p:cBhvr>
                                        <p:cTn id="13" dur="500"/>
                                        <p:tgtEl>
                                          <p:spTgt spid="116770"/>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116776"/>
                                        </p:tgtEl>
                                        <p:attrNameLst>
                                          <p:attrName>style.visibility</p:attrName>
                                        </p:attrNameLst>
                                      </p:cBhvr>
                                      <p:to>
                                        <p:strVal val="visible"/>
                                      </p:to>
                                    </p:set>
                                    <p:animEffect transition="in" filter="checkerboard(across)">
                                      <p:cBhvr>
                                        <p:cTn id="18" dur="500"/>
                                        <p:tgtEl>
                                          <p:spTgt spid="116776"/>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116774"/>
                                        </p:tgtEl>
                                        <p:attrNameLst>
                                          <p:attrName>style.visibility</p:attrName>
                                        </p:attrNameLst>
                                      </p:cBhvr>
                                      <p:to>
                                        <p:strVal val="visible"/>
                                      </p:to>
                                    </p:set>
                                    <p:animEffect transition="in" filter="checkerboard(across)">
                                      <p:cBhvr>
                                        <p:cTn id="21" dur="500"/>
                                        <p:tgtEl>
                                          <p:spTgt spid="116774"/>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116771"/>
                                        </p:tgtEl>
                                        <p:attrNameLst>
                                          <p:attrName>style.visibility</p:attrName>
                                        </p:attrNameLst>
                                      </p:cBhvr>
                                      <p:to>
                                        <p:strVal val="visible"/>
                                      </p:to>
                                    </p:set>
                                    <p:animEffect transition="in" filter="checkerboard(across)">
                                      <p:cBhvr>
                                        <p:cTn id="24" dur="500"/>
                                        <p:tgtEl>
                                          <p:spTgt spid="116771"/>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116778"/>
                                        </p:tgtEl>
                                        <p:attrNameLst>
                                          <p:attrName>style.visibility</p:attrName>
                                        </p:attrNameLst>
                                      </p:cBhvr>
                                      <p:to>
                                        <p:strVal val="visible"/>
                                      </p:to>
                                    </p:set>
                                    <p:animEffect transition="in" filter="checkerboard(across)">
                                      <p:cBhvr>
                                        <p:cTn id="29" dur="500"/>
                                        <p:tgtEl>
                                          <p:spTgt spid="116778"/>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116779"/>
                                        </p:tgtEl>
                                        <p:attrNameLst>
                                          <p:attrName>style.visibility</p:attrName>
                                        </p:attrNameLst>
                                      </p:cBhvr>
                                      <p:to>
                                        <p:strVal val="visible"/>
                                      </p:to>
                                    </p:set>
                                    <p:animEffect transition="in" filter="checkerboard(across)">
                                      <p:cBhvr>
                                        <p:cTn id="32" dur="500"/>
                                        <p:tgtEl>
                                          <p:spTgt spid="116779"/>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16777"/>
                                        </p:tgtEl>
                                        <p:attrNameLst>
                                          <p:attrName>style.visibility</p:attrName>
                                        </p:attrNameLst>
                                      </p:cBhvr>
                                      <p:to>
                                        <p:strVal val="visible"/>
                                      </p:to>
                                    </p:set>
                                    <p:animEffect transition="in" filter="checkerboard(across)">
                                      <p:cBhvr>
                                        <p:cTn id="37" dur="500"/>
                                        <p:tgtEl>
                                          <p:spTgt spid="116777"/>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116780"/>
                                        </p:tgtEl>
                                        <p:attrNameLst>
                                          <p:attrName>style.visibility</p:attrName>
                                        </p:attrNameLst>
                                      </p:cBhvr>
                                      <p:to>
                                        <p:strVal val="visible"/>
                                      </p:to>
                                    </p:set>
                                    <p:animEffect transition="in" filter="checkerboard(across)">
                                      <p:cBhvr>
                                        <p:cTn id="40" dur="500"/>
                                        <p:tgtEl>
                                          <p:spTgt spid="116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70" grpId="0" animBg="1"/>
      <p:bldP spid="116771" grpId="0" animBg="1"/>
      <p:bldP spid="116772" grpId="0"/>
      <p:bldP spid="116773" grpId="0" animBg="1"/>
      <p:bldP spid="116774" grpId="0" animBg="1"/>
      <p:bldP spid="116776" grpId="0"/>
      <p:bldP spid="116777" grpId="0" animBg="1"/>
      <p:bldP spid="116778" grpId="0" animBg="1"/>
      <p:bldP spid="116779" grpId="0" animBg="1"/>
      <p:bldP spid="1167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703389" y="147638"/>
            <a:ext cx="8348663" cy="6589712"/>
            <a:chOff x="113" y="93"/>
            <a:chExt cx="5259" cy="4151"/>
          </a:xfrm>
        </p:grpSpPr>
        <p:sp>
          <p:nvSpPr>
            <p:cNvPr id="117764" name="Text Box 3"/>
            <p:cNvSpPr txBox="1">
              <a:spLocks noChangeArrowheads="1"/>
            </p:cNvSpPr>
            <p:nvPr/>
          </p:nvSpPr>
          <p:spPr bwMode="auto">
            <a:xfrm rot="-5400000">
              <a:off x="-350" y="1811"/>
              <a:ext cx="1214" cy="288"/>
            </a:xfrm>
            <a:prstGeom prst="rect">
              <a:avLst/>
            </a:prstGeom>
            <a:noFill/>
            <a:ln w="12700">
              <a:noFill/>
              <a:miter lim="800000"/>
              <a:headEnd/>
              <a:tailEnd/>
            </a:ln>
          </p:spPr>
          <p:txBody>
            <a:bodyPr wrap="none" anchor="ctr">
              <a:spAutoFit/>
            </a:bodyPr>
            <a:lstStyle/>
            <a:p>
              <a:pPr algn="ctr" eaLnBrk="0" hangingPunct="0"/>
              <a:r>
                <a:rPr lang="cs-CZ" sz="2400" b="1">
                  <a:latin typeface="Times New Roman" pitchFamily="18" charset="0"/>
                </a:rPr>
                <a:t>ADH</a:t>
              </a:r>
              <a:r>
                <a:rPr lang="cs-CZ" sz="2400">
                  <a:latin typeface="Times New Roman" pitchFamily="18" charset="0"/>
                </a:rPr>
                <a:t> [pg/ml] </a:t>
              </a:r>
            </a:p>
          </p:txBody>
        </p:sp>
        <p:sp>
          <p:nvSpPr>
            <p:cNvPr id="117765" name="Line 4"/>
            <p:cNvSpPr>
              <a:spLocks noChangeShapeType="1"/>
            </p:cNvSpPr>
            <p:nvPr/>
          </p:nvSpPr>
          <p:spPr bwMode="auto">
            <a:xfrm>
              <a:off x="554" y="3846"/>
              <a:ext cx="2970" cy="1"/>
            </a:xfrm>
            <a:prstGeom prst="line">
              <a:avLst/>
            </a:prstGeom>
            <a:noFill/>
            <a:ln w="28575">
              <a:solidFill>
                <a:schemeClr val="tx1"/>
              </a:solidFill>
              <a:round/>
              <a:headEnd/>
              <a:tailEnd/>
            </a:ln>
          </p:spPr>
          <p:txBody>
            <a:bodyPr wrap="none" anchor="ctr"/>
            <a:lstStyle/>
            <a:p>
              <a:endParaRPr lang="cs-CZ"/>
            </a:p>
          </p:txBody>
        </p:sp>
        <p:sp>
          <p:nvSpPr>
            <p:cNvPr id="117766" name="Line 5"/>
            <p:cNvSpPr>
              <a:spLocks noChangeShapeType="1"/>
            </p:cNvSpPr>
            <p:nvPr/>
          </p:nvSpPr>
          <p:spPr bwMode="auto">
            <a:xfrm flipV="1">
              <a:off x="1000" y="3729"/>
              <a:ext cx="0" cy="117"/>
            </a:xfrm>
            <a:prstGeom prst="line">
              <a:avLst/>
            </a:prstGeom>
            <a:noFill/>
            <a:ln w="12700">
              <a:solidFill>
                <a:schemeClr val="tx1"/>
              </a:solidFill>
              <a:round/>
              <a:headEnd/>
              <a:tailEnd/>
            </a:ln>
          </p:spPr>
          <p:txBody>
            <a:bodyPr wrap="none" anchor="ctr"/>
            <a:lstStyle/>
            <a:p>
              <a:endParaRPr lang="cs-CZ"/>
            </a:p>
          </p:txBody>
        </p:sp>
        <p:sp>
          <p:nvSpPr>
            <p:cNvPr id="117767" name="Line 6"/>
            <p:cNvSpPr>
              <a:spLocks noChangeShapeType="1"/>
            </p:cNvSpPr>
            <p:nvPr/>
          </p:nvSpPr>
          <p:spPr bwMode="auto">
            <a:xfrm flipV="1">
              <a:off x="1421" y="3730"/>
              <a:ext cx="0" cy="117"/>
            </a:xfrm>
            <a:prstGeom prst="line">
              <a:avLst/>
            </a:prstGeom>
            <a:noFill/>
            <a:ln w="12700">
              <a:solidFill>
                <a:schemeClr val="tx1"/>
              </a:solidFill>
              <a:round/>
              <a:headEnd/>
              <a:tailEnd/>
            </a:ln>
          </p:spPr>
          <p:txBody>
            <a:bodyPr wrap="none" anchor="ctr"/>
            <a:lstStyle/>
            <a:p>
              <a:endParaRPr lang="cs-CZ"/>
            </a:p>
          </p:txBody>
        </p:sp>
        <p:sp>
          <p:nvSpPr>
            <p:cNvPr id="117768" name="Line 7"/>
            <p:cNvSpPr>
              <a:spLocks noChangeShapeType="1"/>
            </p:cNvSpPr>
            <p:nvPr/>
          </p:nvSpPr>
          <p:spPr bwMode="auto">
            <a:xfrm flipV="1">
              <a:off x="1842" y="3730"/>
              <a:ext cx="0" cy="117"/>
            </a:xfrm>
            <a:prstGeom prst="line">
              <a:avLst/>
            </a:prstGeom>
            <a:noFill/>
            <a:ln w="12700">
              <a:solidFill>
                <a:schemeClr val="tx1"/>
              </a:solidFill>
              <a:round/>
              <a:headEnd/>
              <a:tailEnd/>
            </a:ln>
          </p:spPr>
          <p:txBody>
            <a:bodyPr wrap="none" anchor="ctr"/>
            <a:lstStyle/>
            <a:p>
              <a:endParaRPr lang="cs-CZ"/>
            </a:p>
          </p:txBody>
        </p:sp>
        <p:sp>
          <p:nvSpPr>
            <p:cNvPr id="117769" name="Line 8"/>
            <p:cNvSpPr>
              <a:spLocks noChangeShapeType="1"/>
            </p:cNvSpPr>
            <p:nvPr/>
          </p:nvSpPr>
          <p:spPr bwMode="auto">
            <a:xfrm flipV="1">
              <a:off x="2263" y="3729"/>
              <a:ext cx="0" cy="117"/>
            </a:xfrm>
            <a:prstGeom prst="line">
              <a:avLst/>
            </a:prstGeom>
            <a:noFill/>
            <a:ln w="12700">
              <a:solidFill>
                <a:schemeClr val="tx1"/>
              </a:solidFill>
              <a:round/>
              <a:headEnd/>
              <a:tailEnd/>
            </a:ln>
          </p:spPr>
          <p:txBody>
            <a:bodyPr wrap="none" anchor="ctr"/>
            <a:lstStyle/>
            <a:p>
              <a:endParaRPr lang="cs-CZ"/>
            </a:p>
          </p:txBody>
        </p:sp>
        <p:sp>
          <p:nvSpPr>
            <p:cNvPr id="117770" name="Line 9"/>
            <p:cNvSpPr>
              <a:spLocks noChangeShapeType="1"/>
            </p:cNvSpPr>
            <p:nvPr/>
          </p:nvSpPr>
          <p:spPr bwMode="auto">
            <a:xfrm flipV="1">
              <a:off x="2685" y="3729"/>
              <a:ext cx="0" cy="117"/>
            </a:xfrm>
            <a:prstGeom prst="line">
              <a:avLst/>
            </a:prstGeom>
            <a:noFill/>
            <a:ln w="12700">
              <a:solidFill>
                <a:schemeClr val="tx1"/>
              </a:solidFill>
              <a:round/>
              <a:headEnd/>
              <a:tailEnd/>
            </a:ln>
          </p:spPr>
          <p:txBody>
            <a:bodyPr wrap="none" anchor="ctr"/>
            <a:lstStyle/>
            <a:p>
              <a:endParaRPr lang="cs-CZ"/>
            </a:p>
          </p:txBody>
        </p:sp>
        <p:sp>
          <p:nvSpPr>
            <p:cNvPr id="117771" name="Line 10"/>
            <p:cNvSpPr>
              <a:spLocks noChangeShapeType="1"/>
            </p:cNvSpPr>
            <p:nvPr/>
          </p:nvSpPr>
          <p:spPr bwMode="auto">
            <a:xfrm flipV="1">
              <a:off x="3106" y="3729"/>
              <a:ext cx="0" cy="117"/>
            </a:xfrm>
            <a:prstGeom prst="line">
              <a:avLst/>
            </a:prstGeom>
            <a:noFill/>
            <a:ln w="12700">
              <a:solidFill>
                <a:schemeClr val="tx1"/>
              </a:solidFill>
              <a:round/>
              <a:headEnd/>
              <a:tailEnd/>
            </a:ln>
          </p:spPr>
          <p:txBody>
            <a:bodyPr wrap="none" anchor="ctr"/>
            <a:lstStyle/>
            <a:p>
              <a:endParaRPr lang="cs-CZ"/>
            </a:p>
          </p:txBody>
        </p:sp>
        <p:sp>
          <p:nvSpPr>
            <p:cNvPr id="117772" name="Text Box 11"/>
            <p:cNvSpPr txBox="1">
              <a:spLocks noChangeArrowheads="1"/>
            </p:cNvSpPr>
            <p:nvPr/>
          </p:nvSpPr>
          <p:spPr bwMode="auto">
            <a:xfrm>
              <a:off x="1132" y="3796"/>
              <a:ext cx="532" cy="288"/>
            </a:xfrm>
            <a:prstGeom prst="rect">
              <a:avLst/>
            </a:prstGeom>
            <a:noFill/>
            <a:ln w="12700">
              <a:noFill/>
              <a:miter lim="800000"/>
              <a:headEnd/>
              <a:tailEnd/>
            </a:ln>
          </p:spPr>
          <p:txBody>
            <a:bodyPr wrap="none" anchor="ctr">
              <a:spAutoFit/>
            </a:bodyPr>
            <a:lstStyle/>
            <a:p>
              <a:pPr algn="ctr" eaLnBrk="0" hangingPunct="0"/>
              <a:r>
                <a:rPr lang="cs-CZ" sz="2400">
                  <a:latin typeface="Times New Roman" pitchFamily="18" charset="0"/>
                </a:rPr>
                <a:t>-10%</a:t>
              </a:r>
            </a:p>
          </p:txBody>
        </p:sp>
        <p:sp>
          <p:nvSpPr>
            <p:cNvPr id="117773" name="Text Box 12"/>
            <p:cNvSpPr txBox="1">
              <a:spLocks noChangeArrowheads="1"/>
            </p:cNvSpPr>
            <p:nvPr/>
          </p:nvSpPr>
          <p:spPr bwMode="auto">
            <a:xfrm>
              <a:off x="2076" y="3801"/>
              <a:ext cx="532" cy="288"/>
            </a:xfrm>
            <a:prstGeom prst="rect">
              <a:avLst/>
            </a:prstGeom>
            <a:noFill/>
            <a:ln w="12700">
              <a:noFill/>
              <a:miter lim="800000"/>
              <a:headEnd/>
              <a:tailEnd/>
            </a:ln>
          </p:spPr>
          <p:txBody>
            <a:bodyPr wrap="none" anchor="ctr">
              <a:spAutoFit/>
            </a:bodyPr>
            <a:lstStyle/>
            <a:p>
              <a:pPr algn="ctr" eaLnBrk="0" hangingPunct="0"/>
              <a:r>
                <a:rPr lang="cs-CZ" sz="2400">
                  <a:latin typeface="Times New Roman" pitchFamily="18" charset="0"/>
                </a:rPr>
                <a:t>-20%</a:t>
              </a:r>
            </a:p>
          </p:txBody>
        </p:sp>
        <p:sp>
          <p:nvSpPr>
            <p:cNvPr id="117774" name="Text Box 13"/>
            <p:cNvSpPr txBox="1">
              <a:spLocks noChangeArrowheads="1"/>
            </p:cNvSpPr>
            <p:nvPr/>
          </p:nvSpPr>
          <p:spPr bwMode="auto">
            <a:xfrm>
              <a:off x="2922" y="3818"/>
              <a:ext cx="532" cy="288"/>
            </a:xfrm>
            <a:prstGeom prst="rect">
              <a:avLst/>
            </a:prstGeom>
            <a:noFill/>
            <a:ln w="12700">
              <a:noFill/>
              <a:miter lim="800000"/>
              <a:headEnd/>
              <a:tailEnd/>
            </a:ln>
          </p:spPr>
          <p:txBody>
            <a:bodyPr wrap="none" anchor="ctr">
              <a:spAutoFit/>
            </a:bodyPr>
            <a:lstStyle/>
            <a:p>
              <a:pPr algn="ctr" eaLnBrk="0" hangingPunct="0"/>
              <a:r>
                <a:rPr lang="cs-CZ" sz="2400">
                  <a:latin typeface="Times New Roman" pitchFamily="18" charset="0"/>
                </a:rPr>
                <a:t>-30%</a:t>
              </a:r>
            </a:p>
          </p:txBody>
        </p:sp>
        <p:sp>
          <p:nvSpPr>
            <p:cNvPr id="117775" name="Text Box 14"/>
            <p:cNvSpPr txBox="1">
              <a:spLocks noChangeArrowheads="1"/>
            </p:cNvSpPr>
            <p:nvPr/>
          </p:nvSpPr>
          <p:spPr bwMode="auto">
            <a:xfrm>
              <a:off x="3428" y="3488"/>
              <a:ext cx="1944" cy="756"/>
            </a:xfrm>
            <a:prstGeom prst="rect">
              <a:avLst/>
            </a:prstGeom>
            <a:noFill/>
            <a:ln w="12700">
              <a:noFill/>
              <a:miter lim="800000"/>
              <a:headEnd/>
              <a:tailEnd/>
            </a:ln>
          </p:spPr>
          <p:txBody>
            <a:bodyPr wrap="none" anchor="ctr">
              <a:spAutoFit/>
            </a:bodyPr>
            <a:lstStyle/>
            <a:p>
              <a:pPr algn="ctr" eaLnBrk="0" hangingPunct="0"/>
              <a:r>
                <a:rPr lang="cs-CZ" sz="2400">
                  <a:latin typeface="Times New Roman" pitchFamily="18" charset="0"/>
                </a:rPr>
                <a:t>Snížení efektivního</a:t>
              </a:r>
            </a:p>
            <a:p>
              <a:pPr algn="ctr" eaLnBrk="0" hangingPunct="0"/>
              <a:r>
                <a:rPr lang="cs-CZ" sz="2400">
                  <a:latin typeface="Times New Roman" pitchFamily="18" charset="0"/>
                </a:rPr>
                <a:t>cirkulujícího objemu</a:t>
              </a:r>
            </a:p>
            <a:p>
              <a:pPr algn="ctr" eaLnBrk="0" hangingPunct="0"/>
              <a:r>
                <a:rPr lang="cs-CZ" sz="2400">
                  <a:latin typeface="Times New Roman" pitchFamily="18" charset="0"/>
                </a:rPr>
                <a:t>při normální osmolaritě</a:t>
              </a:r>
            </a:p>
          </p:txBody>
        </p:sp>
        <p:sp>
          <p:nvSpPr>
            <p:cNvPr id="117776" name="Line 15"/>
            <p:cNvSpPr>
              <a:spLocks noChangeShapeType="1"/>
            </p:cNvSpPr>
            <p:nvPr/>
          </p:nvSpPr>
          <p:spPr bwMode="auto">
            <a:xfrm flipH="1">
              <a:off x="555" y="250"/>
              <a:ext cx="0" cy="3597"/>
            </a:xfrm>
            <a:prstGeom prst="line">
              <a:avLst/>
            </a:prstGeom>
            <a:noFill/>
            <a:ln w="28575">
              <a:solidFill>
                <a:srgbClr val="000000"/>
              </a:solidFill>
              <a:round/>
              <a:headEnd/>
              <a:tailEnd/>
            </a:ln>
          </p:spPr>
          <p:txBody>
            <a:bodyPr wrap="none" anchor="ctr"/>
            <a:lstStyle/>
            <a:p>
              <a:endParaRPr lang="cs-CZ"/>
            </a:p>
          </p:txBody>
        </p:sp>
        <p:sp>
          <p:nvSpPr>
            <p:cNvPr id="117777" name="Text Box 16"/>
            <p:cNvSpPr txBox="1">
              <a:spLocks noChangeArrowheads="1"/>
            </p:cNvSpPr>
            <p:nvPr/>
          </p:nvSpPr>
          <p:spPr bwMode="auto">
            <a:xfrm>
              <a:off x="401" y="3187"/>
              <a:ext cx="116" cy="288"/>
            </a:xfrm>
            <a:prstGeom prst="rect">
              <a:avLst/>
            </a:prstGeom>
            <a:noFill/>
            <a:ln w="12700">
              <a:noFill/>
              <a:miter lim="800000"/>
              <a:headEnd/>
              <a:tailEnd/>
            </a:ln>
          </p:spPr>
          <p:txBody>
            <a:bodyPr wrap="none" anchor="ctr">
              <a:spAutoFit/>
            </a:bodyPr>
            <a:lstStyle/>
            <a:p>
              <a:pPr algn="ctr" eaLnBrk="0" hangingPunct="0"/>
              <a:endParaRPr lang="en-US" sz="2400">
                <a:latin typeface="Times New Roman" pitchFamily="18" charset="0"/>
              </a:endParaRPr>
            </a:p>
          </p:txBody>
        </p:sp>
        <p:sp>
          <p:nvSpPr>
            <p:cNvPr id="117778" name="Text Box 17"/>
            <p:cNvSpPr txBox="1">
              <a:spLocks noChangeArrowheads="1"/>
            </p:cNvSpPr>
            <p:nvPr/>
          </p:nvSpPr>
          <p:spPr bwMode="auto">
            <a:xfrm>
              <a:off x="357" y="2180"/>
              <a:ext cx="116" cy="288"/>
            </a:xfrm>
            <a:prstGeom prst="rect">
              <a:avLst/>
            </a:prstGeom>
            <a:noFill/>
            <a:ln w="12700">
              <a:noFill/>
              <a:miter lim="800000"/>
              <a:headEnd/>
              <a:tailEnd/>
            </a:ln>
          </p:spPr>
          <p:txBody>
            <a:bodyPr wrap="none" anchor="ctr">
              <a:spAutoFit/>
            </a:bodyPr>
            <a:lstStyle/>
            <a:p>
              <a:pPr algn="ctr" eaLnBrk="0" hangingPunct="0"/>
              <a:endParaRPr lang="en-US" sz="2400">
                <a:latin typeface="Times New Roman" pitchFamily="18" charset="0"/>
              </a:endParaRPr>
            </a:p>
          </p:txBody>
        </p:sp>
        <p:sp>
          <p:nvSpPr>
            <p:cNvPr id="117779" name="Text Box 18"/>
            <p:cNvSpPr txBox="1">
              <a:spLocks noChangeArrowheads="1"/>
            </p:cNvSpPr>
            <p:nvPr/>
          </p:nvSpPr>
          <p:spPr bwMode="auto">
            <a:xfrm>
              <a:off x="357" y="1676"/>
              <a:ext cx="116" cy="288"/>
            </a:xfrm>
            <a:prstGeom prst="rect">
              <a:avLst/>
            </a:prstGeom>
            <a:noFill/>
            <a:ln w="12700">
              <a:noFill/>
              <a:miter lim="800000"/>
              <a:headEnd/>
              <a:tailEnd/>
            </a:ln>
          </p:spPr>
          <p:txBody>
            <a:bodyPr wrap="none" anchor="ctr">
              <a:spAutoFit/>
            </a:bodyPr>
            <a:lstStyle/>
            <a:p>
              <a:pPr algn="ctr" eaLnBrk="0" hangingPunct="0"/>
              <a:endParaRPr lang="en-US" sz="2400">
                <a:latin typeface="Times New Roman" pitchFamily="18" charset="0"/>
              </a:endParaRPr>
            </a:p>
          </p:txBody>
        </p:sp>
        <p:sp>
          <p:nvSpPr>
            <p:cNvPr id="117780" name="Text Box 19"/>
            <p:cNvSpPr txBox="1">
              <a:spLocks noChangeArrowheads="1"/>
            </p:cNvSpPr>
            <p:nvPr/>
          </p:nvSpPr>
          <p:spPr bwMode="auto">
            <a:xfrm>
              <a:off x="357" y="1177"/>
              <a:ext cx="116" cy="288"/>
            </a:xfrm>
            <a:prstGeom prst="rect">
              <a:avLst/>
            </a:prstGeom>
            <a:noFill/>
            <a:ln w="12700">
              <a:noFill/>
              <a:miter lim="800000"/>
              <a:headEnd/>
              <a:tailEnd/>
            </a:ln>
          </p:spPr>
          <p:txBody>
            <a:bodyPr wrap="none" anchor="ctr">
              <a:spAutoFit/>
            </a:bodyPr>
            <a:lstStyle/>
            <a:p>
              <a:pPr algn="ctr" eaLnBrk="0" hangingPunct="0"/>
              <a:endParaRPr lang="en-US" sz="2400">
                <a:latin typeface="Times New Roman" pitchFamily="18" charset="0"/>
              </a:endParaRPr>
            </a:p>
          </p:txBody>
        </p:sp>
        <p:sp>
          <p:nvSpPr>
            <p:cNvPr id="117781" name="Rectangle 20"/>
            <p:cNvSpPr>
              <a:spLocks noChangeArrowheads="1"/>
            </p:cNvSpPr>
            <p:nvPr/>
          </p:nvSpPr>
          <p:spPr bwMode="auto">
            <a:xfrm>
              <a:off x="427" y="631"/>
              <a:ext cx="4896" cy="720"/>
            </a:xfrm>
            <a:prstGeom prst="rect">
              <a:avLst/>
            </a:prstGeom>
            <a:noFill/>
            <a:ln w="9525">
              <a:noFill/>
              <a:miter lim="800000"/>
              <a:headEnd/>
              <a:tailEnd/>
            </a:ln>
          </p:spPr>
          <p:txBody>
            <a:bodyPr anchor="ctr"/>
            <a:lstStyle/>
            <a:p>
              <a:pPr algn="ctr"/>
              <a:r>
                <a:rPr lang="cs-CZ" sz="4400">
                  <a:solidFill>
                    <a:schemeClr val="tx2"/>
                  </a:solidFill>
                </a:rPr>
                <a:t> </a:t>
              </a:r>
            </a:p>
          </p:txBody>
        </p:sp>
        <p:sp>
          <p:nvSpPr>
            <p:cNvPr id="117782" name="Line 21"/>
            <p:cNvSpPr>
              <a:spLocks noChangeShapeType="1"/>
            </p:cNvSpPr>
            <p:nvPr/>
          </p:nvSpPr>
          <p:spPr bwMode="auto">
            <a:xfrm flipV="1">
              <a:off x="555" y="2647"/>
              <a:ext cx="93" cy="0"/>
            </a:xfrm>
            <a:prstGeom prst="line">
              <a:avLst/>
            </a:prstGeom>
            <a:noFill/>
            <a:ln w="12700">
              <a:solidFill>
                <a:schemeClr val="tx1"/>
              </a:solidFill>
              <a:round/>
              <a:headEnd/>
              <a:tailEnd/>
            </a:ln>
          </p:spPr>
          <p:txBody>
            <a:bodyPr wrap="none" anchor="ctr"/>
            <a:lstStyle/>
            <a:p>
              <a:endParaRPr lang="cs-CZ"/>
            </a:p>
          </p:txBody>
        </p:sp>
        <p:sp>
          <p:nvSpPr>
            <p:cNvPr id="117783" name="Line 22"/>
            <p:cNvSpPr>
              <a:spLocks noChangeShapeType="1"/>
            </p:cNvSpPr>
            <p:nvPr/>
          </p:nvSpPr>
          <p:spPr bwMode="auto">
            <a:xfrm flipV="1">
              <a:off x="555" y="1454"/>
              <a:ext cx="93" cy="0"/>
            </a:xfrm>
            <a:prstGeom prst="line">
              <a:avLst/>
            </a:prstGeom>
            <a:noFill/>
            <a:ln w="12700">
              <a:solidFill>
                <a:schemeClr val="tx1"/>
              </a:solidFill>
              <a:round/>
              <a:headEnd/>
              <a:tailEnd/>
            </a:ln>
          </p:spPr>
          <p:txBody>
            <a:bodyPr wrap="none" anchor="ctr"/>
            <a:lstStyle/>
            <a:p>
              <a:endParaRPr lang="cs-CZ"/>
            </a:p>
          </p:txBody>
        </p:sp>
        <p:sp>
          <p:nvSpPr>
            <p:cNvPr id="117784" name="Text Box 23"/>
            <p:cNvSpPr txBox="1">
              <a:spLocks noChangeArrowheads="1"/>
            </p:cNvSpPr>
            <p:nvPr/>
          </p:nvSpPr>
          <p:spPr bwMode="auto">
            <a:xfrm>
              <a:off x="357" y="2468"/>
              <a:ext cx="212" cy="288"/>
            </a:xfrm>
            <a:prstGeom prst="rect">
              <a:avLst/>
            </a:prstGeom>
            <a:noFill/>
            <a:ln w="12700">
              <a:noFill/>
              <a:miter lim="800000"/>
              <a:headEnd/>
              <a:tailEnd/>
            </a:ln>
          </p:spPr>
          <p:txBody>
            <a:bodyPr wrap="none" anchor="ctr">
              <a:spAutoFit/>
            </a:bodyPr>
            <a:lstStyle/>
            <a:p>
              <a:pPr algn="ctr" eaLnBrk="0" hangingPunct="0"/>
              <a:r>
                <a:rPr lang="cs-CZ" sz="2400">
                  <a:latin typeface="Times New Roman" pitchFamily="18" charset="0"/>
                </a:rPr>
                <a:t>5</a:t>
              </a:r>
            </a:p>
          </p:txBody>
        </p:sp>
        <p:sp>
          <p:nvSpPr>
            <p:cNvPr id="117785" name="Text Box 24"/>
            <p:cNvSpPr txBox="1">
              <a:spLocks noChangeArrowheads="1"/>
            </p:cNvSpPr>
            <p:nvPr/>
          </p:nvSpPr>
          <p:spPr bwMode="auto">
            <a:xfrm>
              <a:off x="294" y="1255"/>
              <a:ext cx="308" cy="288"/>
            </a:xfrm>
            <a:prstGeom prst="rect">
              <a:avLst/>
            </a:prstGeom>
            <a:noFill/>
            <a:ln w="12700">
              <a:noFill/>
              <a:miter lim="800000"/>
              <a:headEnd/>
              <a:tailEnd/>
            </a:ln>
          </p:spPr>
          <p:txBody>
            <a:bodyPr wrap="none" anchor="ctr">
              <a:spAutoFit/>
            </a:bodyPr>
            <a:lstStyle/>
            <a:p>
              <a:pPr algn="ctr" eaLnBrk="0" hangingPunct="0"/>
              <a:r>
                <a:rPr lang="cs-CZ" sz="2400">
                  <a:latin typeface="Times New Roman" pitchFamily="18" charset="0"/>
                </a:rPr>
                <a:t>10</a:t>
              </a:r>
            </a:p>
          </p:txBody>
        </p:sp>
        <p:sp>
          <p:nvSpPr>
            <p:cNvPr id="117786" name="Freeform 25"/>
            <p:cNvSpPr>
              <a:spLocks/>
            </p:cNvSpPr>
            <p:nvPr/>
          </p:nvSpPr>
          <p:spPr bwMode="auto">
            <a:xfrm>
              <a:off x="590" y="175"/>
              <a:ext cx="2144" cy="3569"/>
            </a:xfrm>
            <a:custGeom>
              <a:avLst/>
              <a:gdLst>
                <a:gd name="T0" fmla="*/ 0 w 2144"/>
                <a:gd name="T1" fmla="*/ 3564 h 3569"/>
                <a:gd name="T2" fmla="*/ 692 w 2144"/>
                <a:gd name="T3" fmla="*/ 3559 h 3569"/>
                <a:gd name="T4" fmla="*/ 841 w 2144"/>
                <a:gd name="T5" fmla="*/ 3502 h 3569"/>
                <a:gd name="T6" fmla="*/ 1005 w 2144"/>
                <a:gd name="T7" fmla="*/ 3343 h 3569"/>
                <a:gd name="T8" fmla="*/ 1364 w 2144"/>
                <a:gd name="T9" fmla="*/ 2846 h 3569"/>
                <a:gd name="T10" fmla="*/ 1723 w 2144"/>
                <a:gd name="T11" fmla="*/ 2046 h 3569"/>
                <a:gd name="T12" fmla="*/ 2017 w 2144"/>
                <a:gd name="T13" fmla="*/ 988 h 3569"/>
                <a:gd name="T14" fmla="*/ 2144 w 2144"/>
                <a:gd name="T15" fmla="*/ 0 h 3569"/>
                <a:gd name="T16" fmla="*/ 0 60000 65536"/>
                <a:gd name="T17" fmla="*/ 0 60000 65536"/>
                <a:gd name="T18" fmla="*/ 0 60000 65536"/>
                <a:gd name="T19" fmla="*/ 0 60000 65536"/>
                <a:gd name="T20" fmla="*/ 0 60000 65536"/>
                <a:gd name="T21" fmla="*/ 0 60000 65536"/>
                <a:gd name="T22" fmla="*/ 0 60000 65536"/>
                <a:gd name="T23" fmla="*/ 0 60000 65536"/>
                <a:gd name="T24" fmla="*/ 0 w 2144"/>
                <a:gd name="T25" fmla="*/ 0 h 3569"/>
                <a:gd name="T26" fmla="*/ 2144 w 2144"/>
                <a:gd name="T27" fmla="*/ 3569 h 35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4" h="3569">
                  <a:moveTo>
                    <a:pt x="0" y="3564"/>
                  </a:moveTo>
                  <a:cubicBezTo>
                    <a:pt x="115" y="3563"/>
                    <a:pt x="552" y="3569"/>
                    <a:pt x="692" y="3559"/>
                  </a:cubicBezTo>
                  <a:cubicBezTo>
                    <a:pt x="831" y="3528"/>
                    <a:pt x="789" y="3538"/>
                    <a:pt x="841" y="3502"/>
                  </a:cubicBezTo>
                  <a:cubicBezTo>
                    <a:pt x="893" y="3466"/>
                    <a:pt x="918" y="3452"/>
                    <a:pt x="1005" y="3343"/>
                  </a:cubicBezTo>
                  <a:cubicBezTo>
                    <a:pt x="1092" y="3234"/>
                    <a:pt x="1244" y="3062"/>
                    <a:pt x="1364" y="2846"/>
                  </a:cubicBezTo>
                  <a:cubicBezTo>
                    <a:pt x="1518" y="2610"/>
                    <a:pt x="1538" y="2529"/>
                    <a:pt x="1723" y="2046"/>
                  </a:cubicBezTo>
                  <a:cubicBezTo>
                    <a:pt x="1908" y="1563"/>
                    <a:pt x="1947" y="1329"/>
                    <a:pt x="2017" y="988"/>
                  </a:cubicBezTo>
                  <a:cubicBezTo>
                    <a:pt x="2087" y="647"/>
                    <a:pt x="2118" y="206"/>
                    <a:pt x="2144" y="0"/>
                  </a:cubicBezTo>
                </a:path>
              </a:pathLst>
            </a:custGeom>
            <a:noFill/>
            <a:ln w="12700">
              <a:solidFill>
                <a:schemeClr val="tx1"/>
              </a:solidFill>
              <a:round/>
              <a:headEnd/>
              <a:tailEnd/>
            </a:ln>
          </p:spPr>
          <p:txBody>
            <a:bodyPr wrap="none" anchor="ctr"/>
            <a:lstStyle/>
            <a:p>
              <a:endParaRPr lang="cs-CZ"/>
            </a:p>
          </p:txBody>
        </p:sp>
        <p:sp>
          <p:nvSpPr>
            <p:cNvPr id="117787" name="Line 26"/>
            <p:cNvSpPr>
              <a:spLocks noChangeShapeType="1"/>
            </p:cNvSpPr>
            <p:nvPr/>
          </p:nvSpPr>
          <p:spPr bwMode="auto">
            <a:xfrm flipV="1">
              <a:off x="557" y="265"/>
              <a:ext cx="93" cy="0"/>
            </a:xfrm>
            <a:prstGeom prst="line">
              <a:avLst/>
            </a:prstGeom>
            <a:noFill/>
            <a:ln w="12700">
              <a:solidFill>
                <a:schemeClr val="tx1"/>
              </a:solidFill>
              <a:round/>
              <a:headEnd/>
              <a:tailEnd/>
            </a:ln>
          </p:spPr>
          <p:txBody>
            <a:bodyPr wrap="none" anchor="ctr"/>
            <a:lstStyle/>
            <a:p>
              <a:endParaRPr lang="cs-CZ"/>
            </a:p>
          </p:txBody>
        </p:sp>
        <p:sp>
          <p:nvSpPr>
            <p:cNvPr id="117788" name="Text Box 27"/>
            <p:cNvSpPr txBox="1">
              <a:spLocks noChangeArrowheads="1"/>
            </p:cNvSpPr>
            <p:nvPr/>
          </p:nvSpPr>
          <p:spPr bwMode="auto">
            <a:xfrm>
              <a:off x="241" y="93"/>
              <a:ext cx="308" cy="288"/>
            </a:xfrm>
            <a:prstGeom prst="rect">
              <a:avLst/>
            </a:prstGeom>
            <a:noFill/>
            <a:ln w="12700">
              <a:noFill/>
              <a:miter lim="800000"/>
              <a:headEnd/>
              <a:tailEnd/>
            </a:ln>
          </p:spPr>
          <p:txBody>
            <a:bodyPr wrap="none" anchor="ctr">
              <a:spAutoFit/>
            </a:bodyPr>
            <a:lstStyle/>
            <a:p>
              <a:pPr algn="ctr" eaLnBrk="0" hangingPunct="0"/>
              <a:r>
                <a:rPr lang="cs-CZ" sz="2400">
                  <a:latin typeface="Times New Roman" pitchFamily="18" charset="0"/>
                </a:rPr>
                <a:t>15</a:t>
              </a:r>
            </a:p>
          </p:txBody>
        </p:sp>
      </p:grpSp>
      <p:sp>
        <p:nvSpPr>
          <p:cNvPr id="117763" name="Text Box 28"/>
          <p:cNvSpPr txBox="1">
            <a:spLocks noChangeArrowheads="1"/>
          </p:cNvSpPr>
          <p:nvPr/>
        </p:nvSpPr>
        <p:spPr bwMode="auto">
          <a:xfrm>
            <a:off x="1897063" y="6054725"/>
            <a:ext cx="438150" cy="641350"/>
          </a:xfrm>
          <a:prstGeom prst="rect">
            <a:avLst/>
          </a:prstGeom>
          <a:noFill/>
          <a:ln w="9525">
            <a:noFill/>
            <a:miter lim="800000"/>
            <a:headEnd/>
            <a:tailEnd/>
          </a:ln>
        </p:spPr>
        <p:txBody>
          <a:bodyPr wrap="none">
            <a:spAutoFit/>
          </a:bodyPr>
          <a:lstStyle/>
          <a:p>
            <a:pPr eaLnBrk="0" hangingPunct="0"/>
            <a:r>
              <a:rPr lang="cs-CZ" sz="3600" b="1">
                <a:latin typeface="Times New Roman" pitchFamily="18" charset="0"/>
              </a:rPr>
              <a:t>b</a:t>
            </a:r>
            <a:endParaRPr lang="en-US" sz="3600" b="1">
              <a:latin typeface="Times New Roman" pitchFamily="18" charset="0"/>
            </a:endParaRPr>
          </a:p>
        </p:txBody>
      </p:sp>
    </p:spTree>
    <p:custDataLst>
      <p:tags r:id="rId1"/>
    </p:custDataLst>
    <p:extLst>
      <p:ext uri="{BB962C8B-B14F-4D97-AF65-F5344CB8AC3E}">
        <p14:creationId xmlns:p14="http://schemas.microsoft.com/office/powerpoint/2010/main" val="2154799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61130D03-110E-4B5F-82C2-82AB41C29A59}"/>
              </a:ext>
            </a:extLst>
          </p:cNvPr>
          <p:cNvPicPr>
            <a:picLocks noChangeAspect="1"/>
          </p:cNvPicPr>
          <p:nvPr/>
        </p:nvPicPr>
        <p:blipFill>
          <a:blip r:embed="rId4"/>
          <a:stretch>
            <a:fillRect/>
          </a:stretch>
        </p:blipFill>
        <p:spPr>
          <a:xfrm>
            <a:off x="1056824" y="0"/>
            <a:ext cx="10078352" cy="6858000"/>
          </a:xfrm>
          <a:prstGeom prst="rect">
            <a:avLst/>
          </a:prstGeom>
        </p:spPr>
      </p:pic>
      <p:sp>
        <p:nvSpPr>
          <p:cNvPr id="3" name="TextovéPole 2">
            <a:extLst>
              <a:ext uri="{FF2B5EF4-FFF2-40B4-BE49-F238E27FC236}">
                <a16:creationId xmlns:a16="http://schemas.microsoft.com/office/drawing/2014/main" id="{B1239AA3-6B53-4F21-A49D-31BE77CD6D8A}"/>
              </a:ext>
            </a:extLst>
          </p:cNvPr>
          <p:cNvSpPr txBox="1"/>
          <p:nvPr/>
        </p:nvSpPr>
        <p:spPr>
          <a:xfrm>
            <a:off x="1199456" y="179348"/>
            <a:ext cx="6476966" cy="369332"/>
          </a:xfrm>
          <a:prstGeom prst="rect">
            <a:avLst/>
          </a:prstGeom>
          <a:solidFill>
            <a:srgbClr val="E1DBCA"/>
          </a:solidFill>
        </p:spPr>
        <p:txBody>
          <a:bodyPr wrap="none" rtlCol="0">
            <a:spAutoFit/>
          </a:bodyPr>
          <a:lstStyle/>
          <a:p>
            <a:r>
              <a:rPr lang="cs-CZ" dirty="0"/>
              <a:t>Vazopresin (ADH) učiní sběrné kanálky propustnými pro vodu</a:t>
            </a:r>
            <a:endParaRPr lang="en-US" dirty="0"/>
          </a:p>
        </p:txBody>
      </p:sp>
      <p:sp>
        <p:nvSpPr>
          <p:cNvPr id="4" name="Vývojový diagram: postup 3">
            <a:extLst>
              <a:ext uri="{FF2B5EF4-FFF2-40B4-BE49-F238E27FC236}">
                <a16:creationId xmlns:a16="http://schemas.microsoft.com/office/drawing/2014/main" id="{2E81999D-7EB0-4BA9-A3D4-7F998D0DB0AE}"/>
              </a:ext>
            </a:extLst>
          </p:cNvPr>
          <p:cNvSpPr/>
          <p:nvPr/>
        </p:nvSpPr>
        <p:spPr>
          <a:xfrm>
            <a:off x="6312024" y="548680"/>
            <a:ext cx="4680520" cy="6264696"/>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bdélník 4">
            <a:extLst>
              <a:ext uri="{FF2B5EF4-FFF2-40B4-BE49-F238E27FC236}">
                <a16:creationId xmlns:a16="http://schemas.microsoft.com/office/drawing/2014/main" id="{3D28247E-2EB7-4EDA-B225-0436F8853A3C}"/>
              </a:ext>
            </a:extLst>
          </p:cNvPr>
          <p:cNvSpPr/>
          <p:nvPr/>
        </p:nvSpPr>
        <p:spPr>
          <a:xfrm>
            <a:off x="1415480" y="6608385"/>
            <a:ext cx="6674408" cy="276999"/>
          </a:xfrm>
          <a:prstGeom prst="rect">
            <a:avLst/>
          </a:prstGeom>
        </p:spPr>
        <p:txBody>
          <a:bodyPr wrap="square">
            <a:spAutoFit/>
          </a:bodyPr>
          <a:lstStyle/>
          <a:p>
            <a:r>
              <a:rPr lang="cs-CZ" sz="1200" i="1" dirty="0"/>
              <a:t>podle: </a:t>
            </a:r>
            <a:r>
              <a:rPr lang="cs-CZ" sz="1200" i="1" dirty="0" err="1"/>
              <a:t>Dee</a:t>
            </a:r>
            <a:r>
              <a:rPr lang="cs-CZ" sz="1200" i="1" dirty="0"/>
              <a:t> </a:t>
            </a:r>
            <a:r>
              <a:rPr lang="cs-CZ" sz="1200" i="1" dirty="0" err="1"/>
              <a:t>Silverthorn</a:t>
            </a:r>
            <a:r>
              <a:rPr lang="cs-CZ" sz="1200" i="1" dirty="0"/>
              <a:t>, </a:t>
            </a:r>
            <a:r>
              <a:rPr lang="cs-CZ" sz="1200" i="1" dirty="0" err="1"/>
              <a:t>Human</a:t>
            </a:r>
            <a:r>
              <a:rPr lang="cs-CZ" sz="1200" i="1" dirty="0"/>
              <a:t> </a:t>
            </a:r>
            <a:r>
              <a:rPr lang="cs-CZ" sz="1200" i="1" dirty="0" err="1"/>
              <a:t>physiology</a:t>
            </a:r>
            <a:r>
              <a:rPr lang="cs-CZ" sz="1200" i="1" dirty="0"/>
              <a:t>: </a:t>
            </a:r>
            <a:r>
              <a:rPr lang="cs-CZ" sz="1200" i="1" dirty="0" err="1"/>
              <a:t>an</a:t>
            </a:r>
            <a:r>
              <a:rPr lang="cs-CZ" sz="1200" i="1" dirty="0"/>
              <a:t> </a:t>
            </a:r>
            <a:r>
              <a:rPr lang="cs-CZ" sz="1200" i="1" dirty="0" err="1"/>
              <a:t>integrated</a:t>
            </a:r>
            <a:r>
              <a:rPr lang="cs-CZ" sz="1200" i="1" dirty="0"/>
              <a:t> </a:t>
            </a:r>
            <a:r>
              <a:rPr lang="cs-CZ" sz="1200" i="1" dirty="0" err="1"/>
              <a:t>approach</a:t>
            </a:r>
            <a:r>
              <a:rPr lang="cs-CZ" sz="1200" i="1" dirty="0"/>
              <a:t>, 8th </a:t>
            </a:r>
            <a:r>
              <a:rPr lang="cs-CZ" sz="1200" i="1" dirty="0" err="1"/>
              <a:t>edition</a:t>
            </a:r>
            <a:r>
              <a:rPr lang="cs-CZ" sz="1200" i="1" dirty="0"/>
              <a:t>, </a:t>
            </a:r>
            <a:r>
              <a:rPr lang="cs-CZ" sz="1200" i="1" dirty="0" err="1"/>
              <a:t>Pearson</a:t>
            </a:r>
            <a:r>
              <a:rPr lang="cs-CZ" sz="1200" i="1" dirty="0"/>
              <a:t> 2017 </a:t>
            </a:r>
            <a:endParaRPr lang="en-US" sz="1200" i="1" dirty="0"/>
          </a:p>
        </p:txBody>
      </p:sp>
    </p:spTree>
    <p:custDataLst>
      <p:tags r:id="rId1"/>
    </p:custDataLst>
    <p:extLst>
      <p:ext uri="{BB962C8B-B14F-4D97-AF65-F5344CB8AC3E}">
        <p14:creationId xmlns:p14="http://schemas.microsoft.com/office/powerpoint/2010/main" val="2516957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D28D2B26-5969-41FB-A257-035B4DB6F4EB}"/>
              </a:ext>
            </a:extLst>
          </p:cNvPr>
          <p:cNvPicPr>
            <a:picLocks noChangeAspect="1"/>
          </p:cNvPicPr>
          <p:nvPr/>
        </p:nvPicPr>
        <p:blipFill>
          <a:blip r:embed="rId4"/>
          <a:stretch>
            <a:fillRect/>
          </a:stretch>
        </p:blipFill>
        <p:spPr>
          <a:xfrm>
            <a:off x="0" y="0"/>
            <a:ext cx="12158421" cy="6858000"/>
          </a:xfrm>
          <a:prstGeom prst="rect">
            <a:avLst/>
          </a:prstGeom>
          <a:ln>
            <a:solidFill>
              <a:srgbClr val="FFFF00"/>
            </a:solidFill>
          </a:ln>
        </p:spPr>
      </p:pic>
      <p:sp>
        <p:nvSpPr>
          <p:cNvPr id="3" name="Obdélník 2">
            <a:extLst>
              <a:ext uri="{FF2B5EF4-FFF2-40B4-BE49-F238E27FC236}">
                <a16:creationId xmlns:a16="http://schemas.microsoft.com/office/drawing/2014/main" id="{547566E8-AC62-405A-B9E3-45F937D8964E}"/>
              </a:ext>
            </a:extLst>
          </p:cNvPr>
          <p:cNvSpPr/>
          <p:nvPr/>
        </p:nvSpPr>
        <p:spPr>
          <a:xfrm>
            <a:off x="8860665" y="4874654"/>
            <a:ext cx="1757966" cy="412123"/>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délník 3">
            <a:extLst>
              <a:ext uri="{FF2B5EF4-FFF2-40B4-BE49-F238E27FC236}">
                <a16:creationId xmlns:a16="http://schemas.microsoft.com/office/drawing/2014/main" id="{F2DC7D2B-4D9B-40B6-AA71-5BBE731F7784}"/>
              </a:ext>
            </a:extLst>
          </p:cNvPr>
          <p:cNvSpPr/>
          <p:nvPr/>
        </p:nvSpPr>
        <p:spPr>
          <a:xfrm>
            <a:off x="6548907" y="4436772"/>
            <a:ext cx="1403797" cy="637504"/>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bdélník 5">
            <a:extLst>
              <a:ext uri="{FF2B5EF4-FFF2-40B4-BE49-F238E27FC236}">
                <a16:creationId xmlns:a16="http://schemas.microsoft.com/office/drawing/2014/main" id="{462C3C16-6188-4DA9-A0F5-5960CA4F0457}"/>
              </a:ext>
            </a:extLst>
          </p:cNvPr>
          <p:cNvSpPr/>
          <p:nvPr/>
        </p:nvSpPr>
        <p:spPr>
          <a:xfrm>
            <a:off x="2509234" y="5471374"/>
            <a:ext cx="1489656" cy="697606"/>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bdélník 6">
            <a:extLst>
              <a:ext uri="{FF2B5EF4-FFF2-40B4-BE49-F238E27FC236}">
                <a16:creationId xmlns:a16="http://schemas.microsoft.com/office/drawing/2014/main" id="{FC3A9585-9BBE-4336-8C4C-0DBE4B0983BA}"/>
              </a:ext>
            </a:extLst>
          </p:cNvPr>
          <p:cNvSpPr/>
          <p:nvPr/>
        </p:nvSpPr>
        <p:spPr>
          <a:xfrm>
            <a:off x="8006366" y="2582213"/>
            <a:ext cx="2026276" cy="585990"/>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bdélník 7">
            <a:extLst>
              <a:ext uri="{FF2B5EF4-FFF2-40B4-BE49-F238E27FC236}">
                <a16:creationId xmlns:a16="http://schemas.microsoft.com/office/drawing/2014/main" id="{2BFE2084-58BF-4AD7-BA38-8F052ED4B01E}"/>
              </a:ext>
            </a:extLst>
          </p:cNvPr>
          <p:cNvSpPr/>
          <p:nvPr/>
        </p:nvSpPr>
        <p:spPr>
          <a:xfrm>
            <a:off x="8274675" y="5418786"/>
            <a:ext cx="2768959" cy="585990"/>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délník 8">
            <a:extLst>
              <a:ext uri="{FF2B5EF4-FFF2-40B4-BE49-F238E27FC236}">
                <a16:creationId xmlns:a16="http://schemas.microsoft.com/office/drawing/2014/main" id="{E996B353-99B3-42B6-A365-B61955FBF704}"/>
              </a:ext>
            </a:extLst>
          </p:cNvPr>
          <p:cNvSpPr/>
          <p:nvPr/>
        </p:nvSpPr>
        <p:spPr>
          <a:xfrm>
            <a:off x="6920244" y="5151549"/>
            <a:ext cx="1757966" cy="853227"/>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bdélník 9">
            <a:extLst>
              <a:ext uri="{FF2B5EF4-FFF2-40B4-BE49-F238E27FC236}">
                <a16:creationId xmlns:a16="http://schemas.microsoft.com/office/drawing/2014/main" id="{BF280A64-085E-474C-82C0-4B63F26C92B1}"/>
              </a:ext>
            </a:extLst>
          </p:cNvPr>
          <p:cNvSpPr/>
          <p:nvPr/>
        </p:nvSpPr>
        <p:spPr>
          <a:xfrm>
            <a:off x="2476439" y="3743956"/>
            <a:ext cx="5981084" cy="2220537"/>
          </a:xfrm>
          <a:custGeom>
            <a:avLst/>
            <a:gdLst>
              <a:gd name="connsiteX0" fmla="*/ 0 w 3788539"/>
              <a:gd name="connsiteY0" fmla="*/ 0 h 1902855"/>
              <a:gd name="connsiteX1" fmla="*/ 3788539 w 3788539"/>
              <a:gd name="connsiteY1" fmla="*/ 0 h 1902855"/>
              <a:gd name="connsiteX2" fmla="*/ 3788539 w 3788539"/>
              <a:gd name="connsiteY2" fmla="*/ 1902855 h 1902855"/>
              <a:gd name="connsiteX3" fmla="*/ 0 w 3788539"/>
              <a:gd name="connsiteY3" fmla="*/ 1902855 h 1902855"/>
              <a:gd name="connsiteX4" fmla="*/ 0 w 3788539"/>
              <a:gd name="connsiteY4" fmla="*/ 0 h 1902855"/>
              <a:gd name="connsiteX0" fmla="*/ 0 w 3788539"/>
              <a:gd name="connsiteY0" fmla="*/ 0 h 1902855"/>
              <a:gd name="connsiteX1" fmla="*/ 3788539 w 3788539"/>
              <a:gd name="connsiteY1" fmla="*/ 0 h 1902855"/>
              <a:gd name="connsiteX2" fmla="*/ 3788539 w 3788539"/>
              <a:gd name="connsiteY2" fmla="*/ 1902855 h 1902855"/>
              <a:gd name="connsiteX3" fmla="*/ 6439 w 3788539"/>
              <a:gd name="connsiteY3" fmla="*/ 1902855 h 1902855"/>
              <a:gd name="connsiteX4" fmla="*/ 0 w 3788539"/>
              <a:gd name="connsiteY4" fmla="*/ 0 h 1902855"/>
              <a:gd name="connsiteX0" fmla="*/ 0 w 3788539"/>
              <a:gd name="connsiteY0" fmla="*/ 0 h 1902855"/>
              <a:gd name="connsiteX1" fmla="*/ 3788539 w 3788539"/>
              <a:gd name="connsiteY1" fmla="*/ 0 h 1902855"/>
              <a:gd name="connsiteX2" fmla="*/ 3788539 w 3788539"/>
              <a:gd name="connsiteY2" fmla="*/ 1902855 h 1902855"/>
              <a:gd name="connsiteX3" fmla="*/ 1345842 w 3788539"/>
              <a:gd name="connsiteY3" fmla="*/ 1310426 h 1902855"/>
              <a:gd name="connsiteX4" fmla="*/ 0 w 3788539"/>
              <a:gd name="connsiteY4" fmla="*/ 0 h 1902855"/>
              <a:gd name="connsiteX0" fmla="*/ 0 w 3788539"/>
              <a:gd name="connsiteY0" fmla="*/ 0 h 1902855"/>
              <a:gd name="connsiteX1" fmla="*/ 3788539 w 3788539"/>
              <a:gd name="connsiteY1" fmla="*/ 0 h 1902855"/>
              <a:gd name="connsiteX2" fmla="*/ 3788539 w 3788539"/>
              <a:gd name="connsiteY2" fmla="*/ 1902855 h 1902855"/>
              <a:gd name="connsiteX3" fmla="*/ 1345842 w 3788539"/>
              <a:gd name="connsiteY3" fmla="*/ 1310426 h 1902855"/>
              <a:gd name="connsiteX4" fmla="*/ 0 w 3788539"/>
              <a:gd name="connsiteY4" fmla="*/ 0 h 1902855"/>
              <a:gd name="connsiteX0" fmla="*/ 0 w 3788539"/>
              <a:gd name="connsiteY0" fmla="*/ 0 h 1902855"/>
              <a:gd name="connsiteX1" fmla="*/ 3788539 w 3788539"/>
              <a:gd name="connsiteY1" fmla="*/ 0 h 1902855"/>
              <a:gd name="connsiteX2" fmla="*/ 3788539 w 3788539"/>
              <a:gd name="connsiteY2" fmla="*/ 1902855 h 1902855"/>
              <a:gd name="connsiteX3" fmla="*/ 1622738 w 3788539"/>
              <a:gd name="connsiteY3" fmla="*/ 1303986 h 1902855"/>
              <a:gd name="connsiteX4" fmla="*/ 0 w 3788539"/>
              <a:gd name="connsiteY4" fmla="*/ 0 h 1902855"/>
              <a:gd name="connsiteX0" fmla="*/ 0 w 3788539"/>
              <a:gd name="connsiteY0" fmla="*/ 0 h 1902855"/>
              <a:gd name="connsiteX1" fmla="*/ 3788539 w 3788539"/>
              <a:gd name="connsiteY1" fmla="*/ 0 h 1902855"/>
              <a:gd name="connsiteX2" fmla="*/ 3788539 w 3788539"/>
              <a:gd name="connsiteY2" fmla="*/ 1902855 h 1902855"/>
              <a:gd name="connsiteX3" fmla="*/ 1622738 w 3788539"/>
              <a:gd name="connsiteY3" fmla="*/ 1303986 h 1902855"/>
              <a:gd name="connsiteX4" fmla="*/ 0 w 3788539"/>
              <a:gd name="connsiteY4" fmla="*/ 0 h 1902855"/>
              <a:gd name="connsiteX0" fmla="*/ 0 w 3788539"/>
              <a:gd name="connsiteY0" fmla="*/ 0 h 1915014"/>
              <a:gd name="connsiteX1" fmla="*/ 3788539 w 3788539"/>
              <a:gd name="connsiteY1" fmla="*/ 0 h 1915014"/>
              <a:gd name="connsiteX2" fmla="*/ 3788539 w 3788539"/>
              <a:gd name="connsiteY2" fmla="*/ 1902855 h 1915014"/>
              <a:gd name="connsiteX3" fmla="*/ 1622738 w 3788539"/>
              <a:gd name="connsiteY3" fmla="*/ 1303986 h 1915014"/>
              <a:gd name="connsiteX4" fmla="*/ 0 w 3788539"/>
              <a:gd name="connsiteY4" fmla="*/ 0 h 1915014"/>
              <a:gd name="connsiteX0" fmla="*/ 4800 w 3793339"/>
              <a:gd name="connsiteY0" fmla="*/ 0 h 1915014"/>
              <a:gd name="connsiteX1" fmla="*/ 3793339 w 3793339"/>
              <a:gd name="connsiteY1" fmla="*/ 0 h 1915014"/>
              <a:gd name="connsiteX2" fmla="*/ 3793339 w 3793339"/>
              <a:gd name="connsiteY2" fmla="*/ 1902855 h 1915014"/>
              <a:gd name="connsiteX3" fmla="*/ 1627538 w 3793339"/>
              <a:gd name="connsiteY3" fmla="*/ 1303986 h 1915014"/>
              <a:gd name="connsiteX4" fmla="*/ 4800 w 3793339"/>
              <a:gd name="connsiteY4" fmla="*/ 0 h 1915014"/>
              <a:gd name="connsiteX0" fmla="*/ 4800 w 3838415"/>
              <a:gd name="connsiteY0" fmla="*/ 244699 h 2159713"/>
              <a:gd name="connsiteX1" fmla="*/ 3838415 w 3838415"/>
              <a:gd name="connsiteY1" fmla="*/ 0 h 2159713"/>
              <a:gd name="connsiteX2" fmla="*/ 3793339 w 3838415"/>
              <a:gd name="connsiteY2" fmla="*/ 2147554 h 2159713"/>
              <a:gd name="connsiteX3" fmla="*/ 1627538 w 3838415"/>
              <a:gd name="connsiteY3" fmla="*/ 1548685 h 2159713"/>
              <a:gd name="connsiteX4" fmla="*/ 4800 w 3838415"/>
              <a:gd name="connsiteY4" fmla="*/ 244699 h 2159713"/>
              <a:gd name="connsiteX0" fmla="*/ 4800 w 3838415"/>
              <a:gd name="connsiteY0" fmla="*/ 244699 h 2159713"/>
              <a:gd name="connsiteX1" fmla="*/ 3838415 w 3838415"/>
              <a:gd name="connsiteY1" fmla="*/ 0 h 2159713"/>
              <a:gd name="connsiteX2" fmla="*/ 3793339 w 3838415"/>
              <a:gd name="connsiteY2" fmla="*/ 2147554 h 2159713"/>
              <a:gd name="connsiteX3" fmla="*/ 1627538 w 3838415"/>
              <a:gd name="connsiteY3" fmla="*/ 1548685 h 2159713"/>
              <a:gd name="connsiteX4" fmla="*/ 4800 w 3838415"/>
              <a:gd name="connsiteY4" fmla="*/ 244699 h 2159713"/>
              <a:gd name="connsiteX0" fmla="*/ 4800 w 3838415"/>
              <a:gd name="connsiteY0" fmla="*/ 327826 h 2242840"/>
              <a:gd name="connsiteX1" fmla="*/ 3838415 w 3838415"/>
              <a:gd name="connsiteY1" fmla="*/ 83127 h 2242840"/>
              <a:gd name="connsiteX2" fmla="*/ 3793339 w 3838415"/>
              <a:gd name="connsiteY2" fmla="*/ 2230681 h 2242840"/>
              <a:gd name="connsiteX3" fmla="*/ 1627538 w 3838415"/>
              <a:gd name="connsiteY3" fmla="*/ 1631812 h 2242840"/>
              <a:gd name="connsiteX4" fmla="*/ 4800 w 3838415"/>
              <a:gd name="connsiteY4" fmla="*/ 327826 h 2242840"/>
              <a:gd name="connsiteX0" fmla="*/ 4800 w 4229973"/>
              <a:gd name="connsiteY0" fmla="*/ 327826 h 2242840"/>
              <a:gd name="connsiteX1" fmla="*/ 3838415 w 4229973"/>
              <a:gd name="connsiteY1" fmla="*/ 83127 h 2242840"/>
              <a:gd name="connsiteX2" fmla="*/ 3793339 w 4229973"/>
              <a:gd name="connsiteY2" fmla="*/ 2230681 h 2242840"/>
              <a:gd name="connsiteX3" fmla="*/ 1627538 w 4229973"/>
              <a:gd name="connsiteY3" fmla="*/ 1631812 h 2242840"/>
              <a:gd name="connsiteX4" fmla="*/ 4800 w 4229973"/>
              <a:gd name="connsiteY4" fmla="*/ 327826 h 2242840"/>
              <a:gd name="connsiteX0" fmla="*/ 4800 w 4426252"/>
              <a:gd name="connsiteY0" fmla="*/ 327826 h 2242840"/>
              <a:gd name="connsiteX1" fmla="*/ 3838415 w 4426252"/>
              <a:gd name="connsiteY1" fmla="*/ 83127 h 2242840"/>
              <a:gd name="connsiteX2" fmla="*/ 3793339 w 4426252"/>
              <a:gd name="connsiteY2" fmla="*/ 2230681 h 2242840"/>
              <a:gd name="connsiteX3" fmla="*/ 1627538 w 4426252"/>
              <a:gd name="connsiteY3" fmla="*/ 1631812 h 2242840"/>
              <a:gd name="connsiteX4" fmla="*/ 4800 w 4426252"/>
              <a:gd name="connsiteY4" fmla="*/ 327826 h 2242840"/>
              <a:gd name="connsiteX0" fmla="*/ 4800 w 5191014"/>
              <a:gd name="connsiteY0" fmla="*/ 327826 h 2249194"/>
              <a:gd name="connsiteX1" fmla="*/ 3838415 w 5191014"/>
              <a:gd name="connsiteY1" fmla="*/ 83127 h 2249194"/>
              <a:gd name="connsiteX2" fmla="*/ 4933120 w 5191014"/>
              <a:gd name="connsiteY2" fmla="*/ 2243560 h 2249194"/>
              <a:gd name="connsiteX3" fmla="*/ 1627538 w 5191014"/>
              <a:gd name="connsiteY3" fmla="*/ 1631812 h 2249194"/>
              <a:gd name="connsiteX4" fmla="*/ 4800 w 5191014"/>
              <a:gd name="connsiteY4" fmla="*/ 327826 h 2249194"/>
              <a:gd name="connsiteX0" fmla="*/ 4800 w 4920867"/>
              <a:gd name="connsiteY0" fmla="*/ 327826 h 2204777"/>
              <a:gd name="connsiteX1" fmla="*/ 3838415 w 4920867"/>
              <a:gd name="connsiteY1" fmla="*/ 83127 h 2204777"/>
              <a:gd name="connsiteX2" fmla="*/ 4598269 w 4920867"/>
              <a:gd name="connsiteY2" fmla="*/ 2146968 h 2204777"/>
              <a:gd name="connsiteX3" fmla="*/ 1627538 w 4920867"/>
              <a:gd name="connsiteY3" fmla="*/ 1631812 h 2204777"/>
              <a:gd name="connsiteX4" fmla="*/ 4800 w 4920867"/>
              <a:gd name="connsiteY4" fmla="*/ 327826 h 2204777"/>
              <a:gd name="connsiteX0" fmla="*/ 4800 w 4370977"/>
              <a:gd name="connsiteY0" fmla="*/ 327826 h 2282196"/>
              <a:gd name="connsiteX1" fmla="*/ 3838415 w 4370977"/>
              <a:gd name="connsiteY1" fmla="*/ 83127 h 2282196"/>
              <a:gd name="connsiteX2" fmla="*/ 3658112 w 4370977"/>
              <a:gd name="connsiteY2" fmla="*/ 2282196 h 2282196"/>
              <a:gd name="connsiteX3" fmla="*/ 1627538 w 4370977"/>
              <a:gd name="connsiteY3" fmla="*/ 1631812 h 2282196"/>
              <a:gd name="connsiteX4" fmla="*/ 4800 w 4370977"/>
              <a:gd name="connsiteY4" fmla="*/ 327826 h 2282196"/>
              <a:gd name="connsiteX0" fmla="*/ 4800 w 5643588"/>
              <a:gd name="connsiteY0" fmla="*/ 327826 h 2282196"/>
              <a:gd name="connsiteX1" fmla="*/ 3838415 w 5643588"/>
              <a:gd name="connsiteY1" fmla="*/ 83127 h 2282196"/>
              <a:gd name="connsiteX2" fmla="*/ 3658112 w 5643588"/>
              <a:gd name="connsiteY2" fmla="*/ 2282196 h 2282196"/>
              <a:gd name="connsiteX3" fmla="*/ 1627538 w 5643588"/>
              <a:gd name="connsiteY3" fmla="*/ 1631812 h 2282196"/>
              <a:gd name="connsiteX4" fmla="*/ 4800 w 5643588"/>
              <a:gd name="connsiteY4" fmla="*/ 327826 h 2282196"/>
              <a:gd name="connsiteX0" fmla="*/ 4800 w 5946826"/>
              <a:gd name="connsiteY0" fmla="*/ 327826 h 2294495"/>
              <a:gd name="connsiteX1" fmla="*/ 3838415 w 5946826"/>
              <a:gd name="connsiteY1" fmla="*/ 83127 h 2294495"/>
              <a:gd name="connsiteX2" fmla="*/ 3658112 w 5946826"/>
              <a:gd name="connsiteY2" fmla="*/ 2282196 h 2294495"/>
              <a:gd name="connsiteX3" fmla="*/ 1627538 w 5946826"/>
              <a:gd name="connsiteY3" fmla="*/ 1631812 h 2294495"/>
              <a:gd name="connsiteX4" fmla="*/ 4800 w 5946826"/>
              <a:gd name="connsiteY4" fmla="*/ 327826 h 2294495"/>
              <a:gd name="connsiteX0" fmla="*/ 4800 w 5912969"/>
              <a:gd name="connsiteY0" fmla="*/ 327826 h 2284112"/>
              <a:gd name="connsiteX1" fmla="*/ 3838415 w 5912969"/>
              <a:gd name="connsiteY1" fmla="*/ 83127 h 2284112"/>
              <a:gd name="connsiteX2" fmla="*/ 3658112 w 5912969"/>
              <a:gd name="connsiteY2" fmla="*/ 2282196 h 2284112"/>
              <a:gd name="connsiteX3" fmla="*/ 1627538 w 5912969"/>
              <a:gd name="connsiteY3" fmla="*/ 1631812 h 2284112"/>
              <a:gd name="connsiteX4" fmla="*/ 4800 w 5912969"/>
              <a:gd name="connsiteY4" fmla="*/ 327826 h 2284112"/>
              <a:gd name="connsiteX0" fmla="*/ 4800 w 5985290"/>
              <a:gd name="connsiteY0" fmla="*/ 327826 h 2283773"/>
              <a:gd name="connsiteX1" fmla="*/ 3838415 w 5985290"/>
              <a:gd name="connsiteY1" fmla="*/ 83127 h 2283773"/>
              <a:gd name="connsiteX2" fmla="*/ 3658112 w 5985290"/>
              <a:gd name="connsiteY2" fmla="*/ 2282196 h 2283773"/>
              <a:gd name="connsiteX3" fmla="*/ 1627538 w 5985290"/>
              <a:gd name="connsiteY3" fmla="*/ 1631812 h 2283773"/>
              <a:gd name="connsiteX4" fmla="*/ 4800 w 5985290"/>
              <a:gd name="connsiteY4" fmla="*/ 327826 h 2283773"/>
              <a:gd name="connsiteX0" fmla="*/ 4800 w 5985290"/>
              <a:gd name="connsiteY0" fmla="*/ 332508 h 2288455"/>
              <a:gd name="connsiteX1" fmla="*/ 3838415 w 5985290"/>
              <a:gd name="connsiteY1" fmla="*/ 87809 h 2288455"/>
              <a:gd name="connsiteX2" fmla="*/ 3658112 w 5985290"/>
              <a:gd name="connsiteY2" fmla="*/ 2286878 h 2288455"/>
              <a:gd name="connsiteX3" fmla="*/ 1627538 w 5985290"/>
              <a:gd name="connsiteY3" fmla="*/ 1636494 h 2288455"/>
              <a:gd name="connsiteX4" fmla="*/ 4800 w 5985290"/>
              <a:gd name="connsiteY4" fmla="*/ 332508 h 2288455"/>
              <a:gd name="connsiteX0" fmla="*/ 594 w 5981084"/>
              <a:gd name="connsiteY0" fmla="*/ 332508 h 2288455"/>
              <a:gd name="connsiteX1" fmla="*/ 3834209 w 5981084"/>
              <a:gd name="connsiteY1" fmla="*/ 87809 h 2288455"/>
              <a:gd name="connsiteX2" fmla="*/ 3653906 w 5981084"/>
              <a:gd name="connsiteY2" fmla="*/ 2286878 h 2288455"/>
              <a:gd name="connsiteX3" fmla="*/ 1623332 w 5981084"/>
              <a:gd name="connsiteY3" fmla="*/ 1636494 h 2288455"/>
              <a:gd name="connsiteX4" fmla="*/ 594 w 5981084"/>
              <a:gd name="connsiteY4" fmla="*/ 332508 h 2288455"/>
              <a:gd name="connsiteX0" fmla="*/ 594 w 5981084"/>
              <a:gd name="connsiteY0" fmla="*/ 264590 h 2220537"/>
              <a:gd name="connsiteX1" fmla="*/ 3834209 w 5981084"/>
              <a:gd name="connsiteY1" fmla="*/ 19891 h 2220537"/>
              <a:gd name="connsiteX2" fmla="*/ 3653906 w 5981084"/>
              <a:gd name="connsiteY2" fmla="*/ 2218960 h 2220537"/>
              <a:gd name="connsiteX3" fmla="*/ 1623332 w 5981084"/>
              <a:gd name="connsiteY3" fmla="*/ 1568576 h 2220537"/>
              <a:gd name="connsiteX4" fmla="*/ 594 w 5981084"/>
              <a:gd name="connsiteY4" fmla="*/ 264590 h 2220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81084" h="2220537">
                <a:moveTo>
                  <a:pt x="594" y="264590"/>
                </a:moveTo>
                <a:cubicBezTo>
                  <a:pt x="-9422" y="-100311"/>
                  <a:pt x="3277553" y="17744"/>
                  <a:pt x="3834209" y="19891"/>
                </a:cubicBezTo>
                <a:cubicBezTo>
                  <a:pt x="7798756" y="20964"/>
                  <a:pt x="5381820" y="2288721"/>
                  <a:pt x="3653906" y="2218960"/>
                </a:cubicBezTo>
                <a:cubicBezTo>
                  <a:pt x="2839674" y="2021484"/>
                  <a:pt x="1915971" y="2596739"/>
                  <a:pt x="1623332" y="1568576"/>
                </a:cubicBezTo>
                <a:cubicBezTo>
                  <a:pt x="1621186" y="934291"/>
                  <a:pt x="-35896" y="1298121"/>
                  <a:pt x="594" y="264590"/>
                </a:cubicBezTo>
                <a:close/>
              </a:path>
            </a:pathLst>
          </a:cu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bdélník 10">
            <a:extLst>
              <a:ext uri="{FF2B5EF4-FFF2-40B4-BE49-F238E27FC236}">
                <a16:creationId xmlns:a16="http://schemas.microsoft.com/office/drawing/2014/main" id="{565631C2-63EB-4CE6-82E5-FB4C72561617}"/>
              </a:ext>
            </a:extLst>
          </p:cNvPr>
          <p:cNvSpPr/>
          <p:nvPr/>
        </p:nvSpPr>
        <p:spPr>
          <a:xfrm>
            <a:off x="-24680" y="6080780"/>
            <a:ext cx="2038029" cy="830997"/>
          </a:xfrm>
          <a:prstGeom prst="rect">
            <a:avLst/>
          </a:prstGeom>
        </p:spPr>
        <p:txBody>
          <a:bodyPr wrap="square">
            <a:spAutoFit/>
          </a:bodyPr>
          <a:lstStyle/>
          <a:p>
            <a:r>
              <a:rPr lang="cs-CZ" sz="1200" i="1" dirty="0"/>
              <a:t>podle: </a:t>
            </a:r>
            <a:r>
              <a:rPr lang="cs-CZ" sz="1200" i="1" dirty="0" err="1"/>
              <a:t>Dee</a:t>
            </a:r>
            <a:r>
              <a:rPr lang="cs-CZ" sz="1200" i="1" dirty="0"/>
              <a:t> </a:t>
            </a:r>
            <a:r>
              <a:rPr lang="cs-CZ" sz="1200" i="1" dirty="0" err="1"/>
              <a:t>Silverthorn</a:t>
            </a:r>
            <a:r>
              <a:rPr lang="cs-CZ" sz="1200" i="1" dirty="0"/>
              <a:t>, </a:t>
            </a:r>
            <a:r>
              <a:rPr lang="cs-CZ" sz="1200" i="1" dirty="0" err="1"/>
              <a:t>Human</a:t>
            </a:r>
            <a:r>
              <a:rPr lang="cs-CZ" sz="1200" i="1" dirty="0"/>
              <a:t> </a:t>
            </a:r>
            <a:r>
              <a:rPr lang="cs-CZ" sz="1200" i="1" dirty="0" err="1"/>
              <a:t>physiology</a:t>
            </a:r>
            <a:r>
              <a:rPr lang="cs-CZ" sz="1200" i="1" dirty="0"/>
              <a:t>: </a:t>
            </a:r>
            <a:r>
              <a:rPr lang="cs-CZ" sz="1200" i="1" dirty="0" err="1"/>
              <a:t>an</a:t>
            </a:r>
            <a:r>
              <a:rPr lang="cs-CZ" sz="1200" i="1" dirty="0"/>
              <a:t> </a:t>
            </a:r>
            <a:r>
              <a:rPr lang="cs-CZ" sz="1200" i="1" dirty="0" err="1"/>
              <a:t>integrated</a:t>
            </a:r>
            <a:r>
              <a:rPr lang="cs-CZ" sz="1200" i="1" dirty="0"/>
              <a:t> </a:t>
            </a:r>
            <a:r>
              <a:rPr lang="cs-CZ" sz="1200" i="1" dirty="0" err="1"/>
              <a:t>approach</a:t>
            </a:r>
            <a:r>
              <a:rPr lang="cs-CZ" sz="1200" i="1" dirty="0"/>
              <a:t>, 8th </a:t>
            </a:r>
            <a:r>
              <a:rPr lang="cs-CZ" sz="1200" i="1" dirty="0" err="1"/>
              <a:t>edition</a:t>
            </a:r>
            <a:r>
              <a:rPr lang="cs-CZ" sz="1200" i="1" dirty="0"/>
              <a:t>, </a:t>
            </a:r>
            <a:r>
              <a:rPr lang="cs-CZ" sz="1200" i="1" dirty="0" err="1"/>
              <a:t>Pearson</a:t>
            </a:r>
            <a:r>
              <a:rPr lang="cs-CZ" sz="1200" i="1" dirty="0"/>
              <a:t> 2017 </a:t>
            </a:r>
            <a:endParaRPr lang="en-US" sz="1200" i="1" dirty="0"/>
          </a:p>
        </p:txBody>
      </p:sp>
    </p:spTree>
    <p:custDataLst>
      <p:tags r:id="rId1"/>
    </p:custDataLst>
    <p:extLst>
      <p:ext uri="{BB962C8B-B14F-4D97-AF65-F5344CB8AC3E}">
        <p14:creationId xmlns:p14="http://schemas.microsoft.com/office/powerpoint/2010/main" val="222767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xit" presetSubtype="0" fill="hold" grpId="1" nodeType="withEffect">
                                  <p:stCondLst>
                                    <p:cond delay="0"/>
                                  </p:stCondLst>
                                  <p:childTnLst>
                                    <p:animEffect transition="out" filter="fade">
                                      <p:cBhvr>
                                        <p:cTn id="17" dur="500"/>
                                        <p:tgtEl>
                                          <p:spTgt spid="3"/>
                                        </p:tgtEl>
                                      </p:cBhvr>
                                    </p:animEffect>
                                    <p:set>
                                      <p:cBhvr>
                                        <p:cTn id="18" dur="1" fill="hold">
                                          <p:stCondLst>
                                            <p:cond delay="499"/>
                                          </p:stCondLst>
                                        </p:cTn>
                                        <p:tgtEl>
                                          <p:spTgt spid="3"/>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4"/>
                                        </p:tgtEl>
                                      </p:cBhvr>
                                    </p:animEffect>
                                    <p:set>
                                      <p:cBhvr>
                                        <p:cTn id="29" dur="1" fill="hold">
                                          <p:stCondLst>
                                            <p:cond delay="499"/>
                                          </p:stCondLst>
                                        </p:cTn>
                                        <p:tgtEl>
                                          <p:spTgt spid="4"/>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par>
                                <p:cTn id="33" presetID="10"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10"/>
                                        </p:tgtEl>
                                      </p:cBhvr>
                                    </p:animEffect>
                                    <p:set>
                                      <p:cBhvr>
                                        <p:cTn id="43" dur="1" fill="hold">
                                          <p:stCondLst>
                                            <p:cond delay="499"/>
                                          </p:stCondLst>
                                        </p:cTn>
                                        <p:tgtEl>
                                          <p:spTgt spid="10"/>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6"/>
                                        </p:tgtEl>
                                      </p:cBhvr>
                                    </p:animEffect>
                                    <p:set>
                                      <p:cBhvr>
                                        <p:cTn id="46" dur="1" fill="hold">
                                          <p:stCondLst>
                                            <p:cond delay="499"/>
                                          </p:stCondLst>
                                        </p:cTn>
                                        <p:tgtEl>
                                          <p:spTgt spid="6"/>
                                        </p:tgtEl>
                                        <p:attrNameLst>
                                          <p:attrName>style.visibility</p:attrName>
                                        </p:attrNameLst>
                                      </p:cBhvr>
                                      <p:to>
                                        <p:strVal val="hidden"/>
                                      </p:to>
                                    </p:set>
                                  </p:childTnLst>
                                </p:cTn>
                              </p:par>
                              <p:par>
                                <p:cTn id="47" presetID="10" presetClass="entr" presetSubtype="0"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6" grpId="0" animBg="1"/>
      <p:bldP spid="6" grpId="1" animBg="1"/>
      <p:bldP spid="7" grpId="0" animBg="1"/>
      <p:bldP spid="8" grpId="0" animBg="1"/>
      <p:bldP spid="8" grpId="1" animBg="1"/>
      <p:bldP spid="9" grpId="0" animBg="1"/>
      <p:bldP spid="9" grpId="1" animBg="1"/>
      <p:bldP spid="10" grpId="0" animBg="1"/>
      <p:bldP spid="10"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1F0208A2-2E2A-4402-ADD0-973BD2EC98D6}"/>
              </a:ext>
            </a:extLst>
          </p:cNvPr>
          <p:cNvPicPr>
            <a:picLocks noChangeAspect="1"/>
          </p:cNvPicPr>
          <p:nvPr/>
        </p:nvPicPr>
        <p:blipFill rotWithShape="1">
          <a:blip r:embed="rId4"/>
          <a:srcRect r="3633" b="35300"/>
          <a:stretch/>
        </p:blipFill>
        <p:spPr>
          <a:xfrm>
            <a:off x="2113466" y="-63388"/>
            <a:ext cx="10081120" cy="6950842"/>
          </a:xfrm>
          <a:prstGeom prst="rect">
            <a:avLst/>
          </a:prstGeom>
        </p:spPr>
      </p:pic>
      <p:sp>
        <p:nvSpPr>
          <p:cNvPr id="4" name="Vývojový diagram: postup 3">
            <a:extLst>
              <a:ext uri="{FF2B5EF4-FFF2-40B4-BE49-F238E27FC236}">
                <a16:creationId xmlns:a16="http://schemas.microsoft.com/office/drawing/2014/main" id="{262806AD-514A-4AFA-B8FA-3187CAB90468}"/>
              </a:ext>
            </a:extLst>
          </p:cNvPr>
          <p:cNvSpPr/>
          <p:nvPr/>
        </p:nvSpPr>
        <p:spPr>
          <a:xfrm>
            <a:off x="7026480" y="6705364"/>
            <a:ext cx="1152128" cy="236628"/>
          </a:xfrm>
          <a:prstGeom prst="flowChartProcess">
            <a:avLst/>
          </a:prstGeom>
          <a:solidFill>
            <a:srgbClr val="F0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Vývojový diagram: postup 4">
            <a:extLst>
              <a:ext uri="{FF2B5EF4-FFF2-40B4-BE49-F238E27FC236}">
                <a16:creationId xmlns:a16="http://schemas.microsoft.com/office/drawing/2014/main" id="{446D980C-B100-4A53-A34F-3CA22B700679}"/>
              </a:ext>
            </a:extLst>
          </p:cNvPr>
          <p:cNvSpPr/>
          <p:nvPr/>
        </p:nvSpPr>
        <p:spPr>
          <a:xfrm>
            <a:off x="8422200" y="953507"/>
            <a:ext cx="3744416" cy="5995257"/>
          </a:xfrm>
          <a:prstGeom prst="flowChartProcess">
            <a:avLst/>
          </a:prstGeom>
          <a:solidFill>
            <a:srgbClr val="F0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ovéPole 5">
            <a:extLst>
              <a:ext uri="{FF2B5EF4-FFF2-40B4-BE49-F238E27FC236}">
                <a16:creationId xmlns:a16="http://schemas.microsoft.com/office/drawing/2014/main" id="{19AB1A71-8C45-4ACB-A943-37F304F281A2}"/>
              </a:ext>
            </a:extLst>
          </p:cNvPr>
          <p:cNvSpPr txBox="1"/>
          <p:nvPr/>
        </p:nvSpPr>
        <p:spPr>
          <a:xfrm>
            <a:off x="3257840" y="5520200"/>
            <a:ext cx="4134465" cy="369332"/>
          </a:xfrm>
          <a:prstGeom prst="rect">
            <a:avLst/>
          </a:prstGeom>
          <a:solidFill>
            <a:srgbClr val="C6C4DF"/>
          </a:solidFill>
          <a:ln>
            <a:solidFill>
              <a:schemeClr val="tx1"/>
            </a:solidFill>
          </a:ln>
          <a:effectLst>
            <a:outerShdw blurRad="50800" dist="38100" dir="2700000" algn="tl" rotWithShape="0">
              <a:prstClr val="black">
                <a:alpha val="40000"/>
              </a:prstClr>
            </a:outerShdw>
          </a:effectLst>
        </p:spPr>
        <p:txBody>
          <a:bodyPr wrap="none" rtlCol="0">
            <a:spAutoFit/>
          </a:bodyPr>
          <a:lstStyle/>
          <a:p>
            <a:r>
              <a:rPr lang="cs-CZ" dirty="0"/>
              <a:t>Angiotenzin-konvertující enzym (ACE)</a:t>
            </a:r>
            <a:endParaRPr lang="en-US" dirty="0"/>
          </a:p>
        </p:txBody>
      </p:sp>
      <p:grpSp>
        <p:nvGrpSpPr>
          <p:cNvPr id="39" name="Skupina 38">
            <a:extLst>
              <a:ext uri="{FF2B5EF4-FFF2-40B4-BE49-F238E27FC236}">
                <a16:creationId xmlns:a16="http://schemas.microsoft.com/office/drawing/2014/main" id="{BE7164B8-F4F2-4757-9438-F32176E4CC8D}"/>
              </a:ext>
            </a:extLst>
          </p:cNvPr>
          <p:cNvGrpSpPr/>
          <p:nvPr/>
        </p:nvGrpSpPr>
        <p:grpSpPr>
          <a:xfrm>
            <a:off x="498335" y="1149356"/>
            <a:ext cx="11552247" cy="5556008"/>
            <a:chOff x="-19642" y="1556604"/>
            <a:chExt cx="11588251" cy="5330208"/>
          </a:xfrm>
        </p:grpSpPr>
        <p:pic>
          <p:nvPicPr>
            <p:cNvPr id="40" name="Picture 2" descr="Macula densa cells: It is located near the vascular pole of the glomerulus  and its main function is to re… | Problem based learning, Medical practice,  Junior doctor">
              <a:extLst>
                <a:ext uri="{FF2B5EF4-FFF2-40B4-BE49-F238E27FC236}">
                  <a16:creationId xmlns:a16="http://schemas.microsoft.com/office/drawing/2014/main" id="{F69003C0-882E-4F27-AEAD-9B0C0C3AA0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42" y="1662821"/>
              <a:ext cx="11348005" cy="5223991"/>
            </a:xfrm>
            <a:prstGeom prst="rect">
              <a:avLst/>
            </a:prstGeom>
            <a:solidFill>
              <a:srgbClr val="F0EFEA"/>
            </a:solidFill>
          </p:spPr>
        </p:pic>
        <p:sp>
          <p:nvSpPr>
            <p:cNvPr id="42" name="Vývojový diagram: postup 41">
              <a:extLst>
                <a:ext uri="{FF2B5EF4-FFF2-40B4-BE49-F238E27FC236}">
                  <a16:creationId xmlns:a16="http://schemas.microsoft.com/office/drawing/2014/main" id="{7EA4D284-3EE4-4B14-AD29-A16898815A23}"/>
                </a:ext>
              </a:extLst>
            </p:cNvPr>
            <p:cNvSpPr/>
            <p:nvPr/>
          </p:nvSpPr>
          <p:spPr>
            <a:xfrm>
              <a:off x="3360859" y="1945016"/>
              <a:ext cx="1656184" cy="1008112"/>
            </a:xfrm>
            <a:prstGeom prst="flowChartProcess">
              <a:avLst/>
            </a:prstGeom>
            <a:solidFill>
              <a:srgbClr val="F0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Proximální tubulus</a:t>
              </a:r>
              <a:endParaRPr lang="en-US" dirty="0">
                <a:solidFill>
                  <a:schemeClr val="tx1"/>
                </a:solidFill>
              </a:endParaRPr>
            </a:p>
          </p:txBody>
        </p:sp>
        <p:sp>
          <p:nvSpPr>
            <p:cNvPr id="43" name="Vývojový diagram: postup 42">
              <a:extLst>
                <a:ext uri="{FF2B5EF4-FFF2-40B4-BE49-F238E27FC236}">
                  <a16:creationId xmlns:a16="http://schemas.microsoft.com/office/drawing/2014/main" id="{CAA67DE7-9011-44BF-AE20-91C90A427BBC}"/>
                </a:ext>
              </a:extLst>
            </p:cNvPr>
            <p:cNvSpPr/>
            <p:nvPr/>
          </p:nvSpPr>
          <p:spPr>
            <a:xfrm>
              <a:off x="7248128" y="1556604"/>
              <a:ext cx="1656184" cy="776823"/>
            </a:xfrm>
            <a:prstGeom prst="flowChartProcess">
              <a:avLst/>
            </a:prstGeom>
            <a:solidFill>
              <a:srgbClr val="F0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Aferentní arteriola</a:t>
              </a:r>
              <a:endParaRPr lang="en-US" dirty="0">
                <a:solidFill>
                  <a:schemeClr val="tx1"/>
                </a:solidFill>
              </a:endParaRPr>
            </a:p>
          </p:txBody>
        </p:sp>
        <p:sp>
          <p:nvSpPr>
            <p:cNvPr id="44" name="Vývojový diagram: postup 43">
              <a:extLst>
                <a:ext uri="{FF2B5EF4-FFF2-40B4-BE49-F238E27FC236}">
                  <a16:creationId xmlns:a16="http://schemas.microsoft.com/office/drawing/2014/main" id="{F0161CDD-3C98-4B9D-9F4B-D9AA072F73F3}"/>
                </a:ext>
              </a:extLst>
            </p:cNvPr>
            <p:cNvSpPr/>
            <p:nvPr/>
          </p:nvSpPr>
          <p:spPr>
            <a:xfrm>
              <a:off x="9095611" y="2840508"/>
              <a:ext cx="1584176" cy="1008112"/>
            </a:xfrm>
            <a:prstGeom prst="flowChartProcess">
              <a:avLst/>
            </a:prstGeom>
            <a:solidFill>
              <a:srgbClr val="F0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dirty="0">
                  <a:solidFill>
                    <a:schemeClr val="tx1"/>
                  </a:solidFill>
                </a:rPr>
                <a:t>Začátek distálního kanálku</a:t>
              </a:r>
              <a:endParaRPr lang="en-US" dirty="0">
                <a:solidFill>
                  <a:schemeClr val="tx1"/>
                </a:solidFill>
              </a:endParaRPr>
            </a:p>
          </p:txBody>
        </p:sp>
        <p:sp>
          <p:nvSpPr>
            <p:cNvPr id="45" name="Vývojový diagram: postup 44">
              <a:extLst>
                <a:ext uri="{FF2B5EF4-FFF2-40B4-BE49-F238E27FC236}">
                  <a16:creationId xmlns:a16="http://schemas.microsoft.com/office/drawing/2014/main" id="{1AEC5C0E-1B0A-425A-B2B2-52DB305A0E09}"/>
                </a:ext>
              </a:extLst>
            </p:cNvPr>
            <p:cNvSpPr/>
            <p:nvPr/>
          </p:nvSpPr>
          <p:spPr>
            <a:xfrm>
              <a:off x="9528163" y="4271833"/>
              <a:ext cx="2040446" cy="1008112"/>
            </a:xfrm>
            <a:prstGeom prst="flowChartProcess">
              <a:avLst/>
            </a:prstGeom>
            <a:solidFill>
              <a:srgbClr val="F0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dirty="0" err="1">
                  <a:solidFill>
                    <a:schemeClr val="tx1"/>
                  </a:solidFill>
                </a:rPr>
                <a:t>Macula</a:t>
              </a:r>
              <a:r>
                <a:rPr lang="cs-CZ" dirty="0">
                  <a:solidFill>
                    <a:schemeClr val="tx1"/>
                  </a:solidFill>
                </a:rPr>
                <a:t> </a:t>
              </a:r>
              <a:r>
                <a:rPr lang="cs-CZ" dirty="0" err="1">
                  <a:solidFill>
                    <a:schemeClr val="tx1"/>
                  </a:solidFill>
                </a:rPr>
                <a:t>densa</a:t>
              </a:r>
              <a:endParaRPr lang="cs-CZ" dirty="0">
                <a:solidFill>
                  <a:schemeClr val="tx1"/>
                </a:solidFill>
              </a:endParaRPr>
            </a:p>
            <a:p>
              <a:r>
                <a:rPr lang="cs-CZ" dirty="0">
                  <a:solidFill>
                    <a:schemeClr val="tx1"/>
                  </a:solidFill>
                </a:rPr>
                <a:t>(senzor hladiny Na</a:t>
              </a:r>
              <a:r>
                <a:rPr lang="cs-CZ" baseline="30000" dirty="0">
                  <a:solidFill>
                    <a:schemeClr val="tx1"/>
                  </a:solidFill>
                </a:rPr>
                <a:t>+</a:t>
              </a:r>
              <a:r>
                <a:rPr lang="cs-CZ" dirty="0">
                  <a:solidFill>
                    <a:schemeClr val="tx1"/>
                  </a:solidFill>
                </a:rPr>
                <a:t>)</a:t>
              </a:r>
            </a:p>
          </p:txBody>
        </p:sp>
        <p:sp>
          <p:nvSpPr>
            <p:cNvPr id="46" name="Vývojový diagram: postup 45">
              <a:extLst>
                <a:ext uri="{FF2B5EF4-FFF2-40B4-BE49-F238E27FC236}">
                  <a16:creationId xmlns:a16="http://schemas.microsoft.com/office/drawing/2014/main" id="{5BB1304E-8FBC-4B07-9738-953A47C3ABBF}"/>
                </a:ext>
              </a:extLst>
            </p:cNvPr>
            <p:cNvSpPr/>
            <p:nvPr/>
          </p:nvSpPr>
          <p:spPr>
            <a:xfrm>
              <a:off x="7104112" y="6364758"/>
              <a:ext cx="2088232" cy="522054"/>
            </a:xfrm>
            <a:prstGeom prst="flowChartProcess">
              <a:avLst/>
            </a:prstGeom>
            <a:solidFill>
              <a:srgbClr val="F0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Eferentní arteriola</a:t>
              </a:r>
              <a:endParaRPr lang="en-US" dirty="0">
                <a:solidFill>
                  <a:schemeClr val="tx1"/>
                </a:solidFill>
              </a:endParaRPr>
            </a:p>
          </p:txBody>
        </p:sp>
        <p:sp>
          <p:nvSpPr>
            <p:cNvPr id="47" name="Vývojový diagram: postup 46">
              <a:extLst>
                <a:ext uri="{FF2B5EF4-FFF2-40B4-BE49-F238E27FC236}">
                  <a16:creationId xmlns:a16="http://schemas.microsoft.com/office/drawing/2014/main" id="{195532F7-0A83-4954-BB3D-F9E4FE35240F}"/>
                </a:ext>
              </a:extLst>
            </p:cNvPr>
            <p:cNvSpPr/>
            <p:nvPr/>
          </p:nvSpPr>
          <p:spPr>
            <a:xfrm>
              <a:off x="5527386" y="2171225"/>
              <a:ext cx="2088232" cy="465687"/>
            </a:xfrm>
            <a:prstGeom prst="flowChartProcess">
              <a:avLst/>
            </a:prstGeom>
            <a:solidFill>
              <a:srgbClr val="F0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Granulární buňky</a:t>
              </a:r>
              <a:endParaRPr lang="en-US" dirty="0">
                <a:solidFill>
                  <a:schemeClr val="tx1"/>
                </a:solidFill>
              </a:endParaRPr>
            </a:p>
          </p:txBody>
        </p:sp>
      </p:grpSp>
      <p:sp>
        <p:nvSpPr>
          <p:cNvPr id="14" name="Obdélník 13">
            <a:extLst>
              <a:ext uri="{FF2B5EF4-FFF2-40B4-BE49-F238E27FC236}">
                <a16:creationId xmlns:a16="http://schemas.microsoft.com/office/drawing/2014/main" id="{7249DD5E-50ED-4570-B459-F6F1F6239A46}"/>
              </a:ext>
            </a:extLst>
          </p:cNvPr>
          <p:cNvSpPr/>
          <p:nvPr/>
        </p:nvSpPr>
        <p:spPr>
          <a:xfrm>
            <a:off x="69664" y="6644389"/>
            <a:ext cx="6674408" cy="276999"/>
          </a:xfrm>
          <a:prstGeom prst="rect">
            <a:avLst/>
          </a:prstGeom>
          <a:solidFill>
            <a:srgbClr val="F0EFEA"/>
          </a:solidFill>
        </p:spPr>
        <p:txBody>
          <a:bodyPr wrap="square">
            <a:spAutoFit/>
          </a:bodyPr>
          <a:lstStyle/>
          <a:p>
            <a:r>
              <a:rPr lang="cs-CZ" sz="1200" i="1" dirty="0"/>
              <a:t>podle: </a:t>
            </a:r>
            <a:r>
              <a:rPr lang="cs-CZ" sz="1200" i="1" dirty="0" err="1"/>
              <a:t>Dee</a:t>
            </a:r>
            <a:r>
              <a:rPr lang="cs-CZ" sz="1200" i="1" dirty="0"/>
              <a:t> </a:t>
            </a:r>
            <a:r>
              <a:rPr lang="cs-CZ" sz="1200" i="1" dirty="0" err="1"/>
              <a:t>Silverthorn</a:t>
            </a:r>
            <a:r>
              <a:rPr lang="cs-CZ" sz="1200" i="1" dirty="0"/>
              <a:t>, </a:t>
            </a:r>
            <a:r>
              <a:rPr lang="cs-CZ" sz="1200" i="1" dirty="0" err="1"/>
              <a:t>Human</a:t>
            </a:r>
            <a:r>
              <a:rPr lang="cs-CZ" sz="1200" i="1" dirty="0"/>
              <a:t> </a:t>
            </a:r>
            <a:r>
              <a:rPr lang="cs-CZ" sz="1200" i="1" dirty="0" err="1"/>
              <a:t>physiology</a:t>
            </a:r>
            <a:r>
              <a:rPr lang="cs-CZ" sz="1200" i="1" dirty="0"/>
              <a:t>: </a:t>
            </a:r>
            <a:r>
              <a:rPr lang="cs-CZ" sz="1200" i="1" dirty="0" err="1"/>
              <a:t>an</a:t>
            </a:r>
            <a:r>
              <a:rPr lang="cs-CZ" sz="1200" i="1" dirty="0"/>
              <a:t> </a:t>
            </a:r>
            <a:r>
              <a:rPr lang="cs-CZ" sz="1200" i="1" dirty="0" err="1"/>
              <a:t>integrated</a:t>
            </a:r>
            <a:r>
              <a:rPr lang="cs-CZ" sz="1200" i="1" dirty="0"/>
              <a:t> </a:t>
            </a:r>
            <a:r>
              <a:rPr lang="cs-CZ" sz="1200" i="1" dirty="0" err="1"/>
              <a:t>approach</a:t>
            </a:r>
            <a:r>
              <a:rPr lang="cs-CZ" sz="1200" i="1" dirty="0"/>
              <a:t>, 8th </a:t>
            </a:r>
            <a:r>
              <a:rPr lang="cs-CZ" sz="1200" i="1" dirty="0" err="1"/>
              <a:t>edition</a:t>
            </a:r>
            <a:r>
              <a:rPr lang="cs-CZ" sz="1200" i="1" dirty="0"/>
              <a:t>, </a:t>
            </a:r>
            <a:r>
              <a:rPr lang="cs-CZ" sz="1200" i="1" dirty="0" err="1"/>
              <a:t>Pearson</a:t>
            </a:r>
            <a:r>
              <a:rPr lang="cs-CZ" sz="1200" i="1" dirty="0"/>
              <a:t> 2017 </a:t>
            </a:r>
            <a:endParaRPr lang="en-US" sz="1200" i="1" dirty="0"/>
          </a:p>
        </p:txBody>
      </p:sp>
      <p:grpSp>
        <p:nvGrpSpPr>
          <p:cNvPr id="66" name="Skupina 65">
            <a:extLst>
              <a:ext uri="{FF2B5EF4-FFF2-40B4-BE49-F238E27FC236}">
                <a16:creationId xmlns:a16="http://schemas.microsoft.com/office/drawing/2014/main" id="{7F64F8A8-6A72-4ADA-B730-2447C76D16E7}"/>
              </a:ext>
            </a:extLst>
          </p:cNvPr>
          <p:cNvGrpSpPr/>
          <p:nvPr/>
        </p:nvGrpSpPr>
        <p:grpSpPr>
          <a:xfrm>
            <a:off x="5148032" y="5427194"/>
            <a:ext cx="1241181" cy="527366"/>
            <a:chOff x="-2585339" y="4427046"/>
            <a:chExt cx="1241181" cy="527366"/>
          </a:xfrm>
        </p:grpSpPr>
        <p:sp>
          <p:nvSpPr>
            <p:cNvPr id="67" name="Obdélník: se zakulacenými rohy 66">
              <a:extLst>
                <a:ext uri="{FF2B5EF4-FFF2-40B4-BE49-F238E27FC236}">
                  <a16:creationId xmlns:a16="http://schemas.microsoft.com/office/drawing/2014/main" id="{22756F3E-1DEB-4687-8028-A0BB8879C531}"/>
                </a:ext>
              </a:extLst>
            </p:cNvPr>
            <p:cNvSpPr/>
            <p:nvPr/>
          </p:nvSpPr>
          <p:spPr>
            <a:xfrm>
              <a:off x="-2585339" y="4427046"/>
              <a:ext cx="1241181" cy="527366"/>
            </a:xfrm>
            <a:prstGeom prst="roundRect">
              <a:avLst/>
            </a:prstGeom>
            <a:solidFill>
              <a:srgbClr val="C6C4DF"/>
            </a:solidFill>
            <a:ln>
              <a:solidFill>
                <a:srgbClr val="8984B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rPr>
                <a:t>Tonus sympatiku</a:t>
              </a:r>
              <a:endParaRPr lang="en-US" sz="1600" dirty="0">
                <a:solidFill>
                  <a:schemeClr val="tx1"/>
                </a:solidFill>
              </a:endParaRPr>
            </a:p>
          </p:txBody>
        </p:sp>
        <p:cxnSp>
          <p:nvCxnSpPr>
            <p:cNvPr id="68" name="Přímá spojnice se šipkou 67">
              <a:extLst>
                <a:ext uri="{FF2B5EF4-FFF2-40B4-BE49-F238E27FC236}">
                  <a16:creationId xmlns:a16="http://schemas.microsoft.com/office/drawing/2014/main" id="{962C3E06-5500-440B-9531-5CEEB331927A}"/>
                </a:ext>
              </a:extLst>
            </p:cNvPr>
            <p:cNvCxnSpPr/>
            <p:nvPr/>
          </p:nvCxnSpPr>
          <p:spPr>
            <a:xfrm>
              <a:off x="-2297307" y="4480173"/>
              <a:ext cx="0" cy="191053"/>
            </a:xfrm>
            <a:prstGeom prst="straightConnector1">
              <a:avLst/>
            </a:prstGeom>
            <a:ln w="28575">
              <a:solidFill>
                <a:schemeClr val="tx1">
                  <a:lumMod val="95000"/>
                  <a:lumOff val="5000"/>
                </a:schemeClr>
              </a:solidFill>
              <a:headEnd type="triangle" w="med" len="med"/>
              <a:tailEnd type="none" w="med" len="med"/>
            </a:ln>
          </p:spPr>
          <p:style>
            <a:lnRef idx="1">
              <a:schemeClr val="accent4"/>
            </a:lnRef>
            <a:fillRef idx="0">
              <a:schemeClr val="accent4"/>
            </a:fillRef>
            <a:effectRef idx="0">
              <a:schemeClr val="accent4"/>
            </a:effectRef>
            <a:fontRef idx="minor">
              <a:schemeClr val="tx1"/>
            </a:fontRef>
          </p:style>
        </p:cxnSp>
      </p:grpSp>
      <p:sp>
        <p:nvSpPr>
          <p:cNvPr id="69" name="Kosočtverec 68">
            <a:extLst>
              <a:ext uri="{FF2B5EF4-FFF2-40B4-BE49-F238E27FC236}">
                <a16:creationId xmlns:a16="http://schemas.microsoft.com/office/drawing/2014/main" id="{79362F7E-DF72-4873-B90D-B09A1AD22428}"/>
              </a:ext>
            </a:extLst>
          </p:cNvPr>
          <p:cNvSpPr/>
          <p:nvPr/>
        </p:nvSpPr>
        <p:spPr>
          <a:xfrm>
            <a:off x="4722036" y="4006913"/>
            <a:ext cx="1846011" cy="1415189"/>
          </a:xfrm>
          <a:prstGeom prst="diamond">
            <a:avLst/>
          </a:prstGeom>
          <a:solidFill>
            <a:srgbClr val="E5ABA6"/>
          </a:solidFill>
          <a:ln>
            <a:solidFill>
              <a:srgbClr val="D48D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err="1">
                <a:solidFill>
                  <a:schemeClr val="tx1"/>
                </a:solidFill>
              </a:rPr>
              <a:t>Kardio</a:t>
            </a:r>
            <a:r>
              <a:rPr lang="cs-CZ" sz="1200" dirty="0">
                <a:solidFill>
                  <a:schemeClr val="tx1"/>
                </a:solidFill>
              </a:rPr>
              <a:t>-vaskulární</a:t>
            </a:r>
          </a:p>
          <a:p>
            <a:pPr algn="ctr"/>
            <a:r>
              <a:rPr lang="cs-CZ" sz="1200" dirty="0">
                <a:solidFill>
                  <a:schemeClr val="tx1"/>
                </a:solidFill>
              </a:rPr>
              <a:t> řídící centrum</a:t>
            </a:r>
            <a:endParaRPr lang="en-US" sz="1200" dirty="0">
              <a:solidFill>
                <a:schemeClr val="tx1"/>
              </a:solidFill>
            </a:endParaRPr>
          </a:p>
        </p:txBody>
      </p:sp>
      <p:grpSp>
        <p:nvGrpSpPr>
          <p:cNvPr id="48" name="Skupina 47">
            <a:extLst>
              <a:ext uri="{FF2B5EF4-FFF2-40B4-BE49-F238E27FC236}">
                <a16:creationId xmlns:a16="http://schemas.microsoft.com/office/drawing/2014/main" id="{A46C1E9C-85D5-430F-BBA1-4A053FC1F59B}"/>
              </a:ext>
            </a:extLst>
          </p:cNvPr>
          <p:cNvGrpSpPr/>
          <p:nvPr/>
        </p:nvGrpSpPr>
        <p:grpSpPr>
          <a:xfrm>
            <a:off x="4158240" y="3718137"/>
            <a:ext cx="1332148" cy="792088"/>
            <a:chOff x="5159896" y="916207"/>
            <a:chExt cx="1332148" cy="792088"/>
          </a:xfrm>
        </p:grpSpPr>
        <p:sp>
          <p:nvSpPr>
            <p:cNvPr id="49" name="Ovál 48">
              <a:extLst>
                <a:ext uri="{FF2B5EF4-FFF2-40B4-BE49-F238E27FC236}">
                  <a16:creationId xmlns:a16="http://schemas.microsoft.com/office/drawing/2014/main" id="{ACF3E3C4-3A24-4619-A944-940E092475FE}"/>
                </a:ext>
              </a:extLst>
            </p:cNvPr>
            <p:cNvSpPr/>
            <p:nvPr/>
          </p:nvSpPr>
          <p:spPr>
            <a:xfrm>
              <a:off x="5159896" y="916207"/>
              <a:ext cx="1332148" cy="792088"/>
            </a:xfrm>
            <a:prstGeom prst="ellipse">
              <a:avLst/>
            </a:prstGeom>
            <a:solidFill>
              <a:srgbClr val="FBF47B"/>
            </a:solidFill>
            <a:ln>
              <a:solidFill>
                <a:srgbClr val="D6B05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Krevní tlak</a:t>
              </a:r>
              <a:endParaRPr lang="en-US" dirty="0">
                <a:solidFill>
                  <a:schemeClr val="tx1"/>
                </a:solidFill>
              </a:endParaRPr>
            </a:p>
          </p:txBody>
        </p:sp>
        <p:cxnSp>
          <p:nvCxnSpPr>
            <p:cNvPr id="50" name="Přímá spojnice se šipkou 49">
              <a:extLst>
                <a:ext uri="{FF2B5EF4-FFF2-40B4-BE49-F238E27FC236}">
                  <a16:creationId xmlns:a16="http://schemas.microsoft.com/office/drawing/2014/main" id="{0191EC40-C12D-4051-A953-B1BE2B52C8B5}"/>
                </a:ext>
              </a:extLst>
            </p:cNvPr>
            <p:cNvCxnSpPr>
              <a:cxnSpLocks/>
            </p:cNvCxnSpPr>
            <p:nvPr/>
          </p:nvCxnSpPr>
          <p:spPr>
            <a:xfrm>
              <a:off x="5411924" y="1088740"/>
              <a:ext cx="0" cy="28803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4" name="Skupina 53">
            <a:extLst>
              <a:ext uri="{FF2B5EF4-FFF2-40B4-BE49-F238E27FC236}">
                <a16:creationId xmlns:a16="http://schemas.microsoft.com/office/drawing/2014/main" id="{B2E8E006-9733-46E8-A481-E03DCD988348}"/>
              </a:ext>
            </a:extLst>
          </p:cNvPr>
          <p:cNvGrpSpPr/>
          <p:nvPr/>
        </p:nvGrpSpPr>
        <p:grpSpPr>
          <a:xfrm>
            <a:off x="3105742" y="3802878"/>
            <a:ext cx="1116124" cy="612068"/>
            <a:chOff x="-2534051" y="3045148"/>
            <a:chExt cx="1116124" cy="612068"/>
          </a:xfrm>
        </p:grpSpPr>
        <p:sp>
          <p:nvSpPr>
            <p:cNvPr id="56" name="Obdélník: se zakulacenými rohy 55">
              <a:extLst>
                <a:ext uri="{FF2B5EF4-FFF2-40B4-BE49-F238E27FC236}">
                  <a16:creationId xmlns:a16="http://schemas.microsoft.com/office/drawing/2014/main" id="{5DDF9995-327F-42A7-804B-635F6CB3418F}"/>
                </a:ext>
              </a:extLst>
            </p:cNvPr>
            <p:cNvSpPr/>
            <p:nvPr/>
          </p:nvSpPr>
          <p:spPr>
            <a:xfrm>
              <a:off x="-2534051" y="3045148"/>
              <a:ext cx="1116124" cy="612068"/>
            </a:xfrm>
            <a:prstGeom prst="roundRect">
              <a:avLst/>
            </a:prstGeom>
            <a:solidFill>
              <a:srgbClr val="CBE3DA"/>
            </a:solidFill>
            <a:ln>
              <a:solidFill>
                <a:srgbClr val="63AC9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GF</a:t>
              </a:r>
              <a:endParaRPr lang="en-US" dirty="0">
                <a:solidFill>
                  <a:schemeClr val="tx1"/>
                </a:solidFill>
              </a:endParaRPr>
            </a:p>
          </p:txBody>
        </p:sp>
        <p:cxnSp>
          <p:nvCxnSpPr>
            <p:cNvPr id="58" name="Přímá spojnice se šipkou 57">
              <a:extLst>
                <a:ext uri="{FF2B5EF4-FFF2-40B4-BE49-F238E27FC236}">
                  <a16:creationId xmlns:a16="http://schemas.microsoft.com/office/drawing/2014/main" id="{868CDC6D-5A9A-44EC-BB0F-149815570175}"/>
                </a:ext>
              </a:extLst>
            </p:cNvPr>
            <p:cNvCxnSpPr/>
            <p:nvPr/>
          </p:nvCxnSpPr>
          <p:spPr>
            <a:xfrm>
              <a:off x="-2210015" y="3261172"/>
              <a:ext cx="0" cy="191053"/>
            </a:xfrm>
            <a:prstGeom prst="straightConnector1">
              <a:avLst/>
            </a:prstGeom>
            <a:ln w="28575">
              <a:solidFill>
                <a:schemeClr val="tx1"/>
              </a:solidFill>
              <a:tailEnd type="triangle"/>
            </a:ln>
          </p:spPr>
          <p:style>
            <a:lnRef idx="1">
              <a:schemeClr val="accent4"/>
            </a:lnRef>
            <a:fillRef idx="0">
              <a:schemeClr val="accent4"/>
            </a:fillRef>
            <a:effectRef idx="0">
              <a:schemeClr val="accent4"/>
            </a:effectRef>
            <a:fontRef idx="minor">
              <a:schemeClr val="tx1"/>
            </a:fontRef>
          </p:style>
        </p:cxnSp>
      </p:grpSp>
      <p:grpSp>
        <p:nvGrpSpPr>
          <p:cNvPr id="59" name="Skupina 58">
            <a:extLst>
              <a:ext uri="{FF2B5EF4-FFF2-40B4-BE49-F238E27FC236}">
                <a16:creationId xmlns:a16="http://schemas.microsoft.com/office/drawing/2014/main" id="{BE89136A-3830-41C0-A376-CDF83CE2A605}"/>
              </a:ext>
            </a:extLst>
          </p:cNvPr>
          <p:cNvGrpSpPr/>
          <p:nvPr/>
        </p:nvGrpSpPr>
        <p:grpSpPr>
          <a:xfrm>
            <a:off x="2666052" y="4313079"/>
            <a:ext cx="1233740" cy="679766"/>
            <a:chOff x="81295" y="3612278"/>
            <a:chExt cx="1116124" cy="612068"/>
          </a:xfrm>
          <a:effectLst>
            <a:outerShdw blurRad="50800" dist="38100" dir="2700000" algn="tl" rotWithShape="0">
              <a:prstClr val="black">
                <a:alpha val="40000"/>
              </a:prstClr>
            </a:outerShdw>
          </a:effectLst>
        </p:grpSpPr>
        <p:sp>
          <p:nvSpPr>
            <p:cNvPr id="60" name="Obdélník: se zakulacenými rohy 59">
              <a:extLst>
                <a:ext uri="{FF2B5EF4-FFF2-40B4-BE49-F238E27FC236}">
                  <a16:creationId xmlns:a16="http://schemas.microsoft.com/office/drawing/2014/main" id="{4A7BFC5E-B03B-4342-8613-C161D3E469DC}"/>
                </a:ext>
              </a:extLst>
            </p:cNvPr>
            <p:cNvSpPr/>
            <p:nvPr/>
          </p:nvSpPr>
          <p:spPr>
            <a:xfrm>
              <a:off x="81295" y="3612278"/>
              <a:ext cx="1116124" cy="612068"/>
            </a:xfrm>
            <a:prstGeom prst="roundRect">
              <a:avLst/>
            </a:prstGeom>
            <a:solidFill>
              <a:srgbClr val="CBE3DA"/>
            </a:solidFill>
            <a:ln>
              <a:solidFill>
                <a:srgbClr val="63AC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a:solidFill>
                    <a:schemeClr val="tx1"/>
                  </a:solidFill>
                </a:rPr>
                <a:t>NaCl</a:t>
              </a:r>
              <a:endParaRPr lang="cs-CZ" dirty="0">
                <a:solidFill>
                  <a:schemeClr val="tx1"/>
                </a:solidFill>
              </a:endParaRPr>
            </a:p>
            <a:p>
              <a:pPr algn="ctr"/>
              <a:r>
                <a:rPr lang="cs-CZ" sz="1600" dirty="0">
                  <a:solidFill>
                    <a:schemeClr val="tx1"/>
                  </a:solidFill>
                </a:rPr>
                <a:t>transport</a:t>
              </a:r>
              <a:endParaRPr lang="en-US" sz="1600" dirty="0">
                <a:solidFill>
                  <a:schemeClr val="tx1"/>
                </a:solidFill>
              </a:endParaRPr>
            </a:p>
          </p:txBody>
        </p:sp>
        <p:cxnSp>
          <p:nvCxnSpPr>
            <p:cNvPr id="61" name="Přímá spojnice se šipkou 60">
              <a:extLst>
                <a:ext uri="{FF2B5EF4-FFF2-40B4-BE49-F238E27FC236}">
                  <a16:creationId xmlns:a16="http://schemas.microsoft.com/office/drawing/2014/main" id="{27718732-B299-4FC6-B3FB-54C98558DEB9}"/>
                </a:ext>
              </a:extLst>
            </p:cNvPr>
            <p:cNvCxnSpPr>
              <a:cxnSpLocks/>
            </p:cNvCxnSpPr>
            <p:nvPr/>
          </p:nvCxnSpPr>
          <p:spPr>
            <a:xfrm>
              <a:off x="335360" y="3741801"/>
              <a:ext cx="0" cy="191053"/>
            </a:xfrm>
            <a:prstGeom prst="straightConnector1">
              <a:avLst/>
            </a:prstGeom>
            <a:ln w="28575">
              <a:solidFill>
                <a:schemeClr val="tx1"/>
              </a:solidFill>
              <a:tailEnd type="triangle"/>
            </a:ln>
          </p:spPr>
          <p:style>
            <a:lnRef idx="1">
              <a:schemeClr val="accent4"/>
            </a:lnRef>
            <a:fillRef idx="0">
              <a:schemeClr val="accent4"/>
            </a:fillRef>
            <a:effectRef idx="0">
              <a:schemeClr val="accent4"/>
            </a:effectRef>
            <a:fontRef idx="minor">
              <a:schemeClr val="tx1"/>
            </a:fontRef>
          </p:style>
        </p:cxnSp>
      </p:grpSp>
      <p:sp>
        <p:nvSpPr>
          <p:cNvPr id="62" name="Obdélník: se zakulacenými rohy 61">
            <a:extLst>
              <a:ext uri="{FF2B5EF4-FFF2-40B4-BE49-F238E27FC236}">
                <a16:creationId xmlns:a16="http://schemas.microsoft.com/office/drawing/2014/main" id="{23DF3FCA-CC8C-443E-9298-FCD89BF5DDF8}"/>
              </a:ext>
            </a:extLst>
          </p:cNvPr>
          <p:cNvSpPr/>
          <p:nvPr/>
        </p:nvSpPr>
        <p:spPr>
          <a:xfrm>
            <a:off x="2300796" y="4911214"/>
            <a:ext cx="1813331" cy="656110"/>
          </a:xfrm>
          <a:prstGeom prst="roundRect">
            <a:avLst/>
          </a:prstGeom>
          <a:solidFill>
            <a:srgbClr val="CBE3DA"/>
          </a:solidFill>
          <a:ln>
            <a:solidFill>
              <a:srgbClr val="80B0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err="1">
                <a:solidFill>
                  <a:schemeClr val="tx1"/>
                </a:solidFill>
              </a:rPr>
              <a:t>Macula</a:t>
            </a:r>
            <a:r>
              <a:rPr lang="cs-CZ" sz="1400" dirty="0">
                <a:solidFill>
                  <a:schemeClr val="tx1"/>
                </a:solidFill>
              </a:rPr>
              <a:t> </a:t>
            </a:r>
            <a:r>
              <a:rPr lang="cs-CZ" sz="1400" dirty="0" err="1">
                <a:solidFill>
                  <a:schemeClr val="tx1"/>
                </a:solidFill>
              </a:rPr>
              <a:t>densa</a:t>
            </a:r>
            <a:endParaRPr lang="cs-CZ" sz="1400" dirty="0">
              <a:solidFill>
                <a:schemeClr val="tx1"/>
              </a:solidFill>
            </a:endParaRPr>
          </a:p>
          <a:p>
            <a:pPr algn="ctr"/>
            <a:r>
              <a:rPr lang="cs-CZ" sz="1400" dirty="0">
                <a:solidFill>
                  <a:schemeClr val="tx1"/>
                </a:solidFill>
              </a:rPr>
              <a:t>distálního tubulu</a:t>
            </a:r>
          </a:p>
        </p:txBody>
      </p:sp>
      <p:sp>
        <p:nvSpPr>
          <p:cNvPr id="63" name="Obdélník: se zakulacenými rohy 62">
            <a:extLst>
              <a:ext uri="{FF2B5EF4-FFF2-40B4-BE49-F238E27FC236}">
                <a16:creationId xmlns:a16="http://schemas.microsoft.com/office/drawing/2014/main" id="{2405AFD1-E236-44A4-9FE0-412033B2E184}"/>
              </a:ext>
            </a:extLst>
          </p:cNvPr>
          <p:cNvSpPr/>
          <p:nvPr/>
        </p:nvSpPr>
        <p:spPr>
          <a:xfrm>
            <a:off x="2938552" y="5455293"/>
            <a:ext cx="1181500" cy="527366"/>
          </a:xfrm>
          <a:prstGeom prst="roundRect">
            <a:avLst/>
          </a:prstGeom>
          <a:solidFill>
            <a:srgbClr val="C6C4DF"/>
          </a:solidFill>
          <a:ln>
            <a:solidFill>
              <a:srgbClr val="8984B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err="1">
                <a:solidFill>
                  <a:schemeClr val="tx1"/>
                </a:solidFill>
              </a:rPr>
              <a:t>Parakrinní</a:t>
            </a:r>
            <a:r>
              <a:rPr lang="cs-CZ" sz="1600" dirty="0">
                <a:solidFill>
                  <a:schemeClr val="tx1"/>
                </a:solidFill>
              </a:rPr>
              <a:t> sekrece</a:t>
            </a:r>
            <a:endParaRPr lang="en-US" sz="1600" dirty="0">
              <a:solidFill>
                <a:schemeClr val="tx1"/>
              </a:solidFill>
            </a:endParaRPr>
          </a:p>
        </p:txBody>
      </p:sp>
      <p:sp>
        <p:nvSpPr>
          <p:cNvPr id="64" name="Obdélník: se zakulacenými rohy 63">
            <a:extLst>
              <a:ext uri="{FF2B5EF4-FFF2-40B4-BE49-F238E27FC236}">
                <a16:creationId xmlns:a16="http://schemas.microsoft.com/office/drawing/2014/main" id="{237BED28-C5A0-4A90-850E-9CFC1B9B6885}"/>
              </a:ext>
            </a:extLst>
          </p:cNvPr>
          <p:cNvSpPr/>
          <p:nvPr/>
        </p:nvSpPr>
        <p:spPr>
          <a:xfrm>
            <a:off x="3487141" y="5980563"/>
            <a:ext cx="2075826" cy="565728"/>
          </a:xfrm>
          <a:prstGeom prst="roundRect">
            <a:avLst/>
          </a:prstGeom>
          <a:solidFill>
            <a:srgbClr val="B0CEEC"/>
          </a:solidFill>
          <a:ln>
            <a:solidFill>
              <a:srgbClr val="4A74A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a:solidFill>
                  <a:schemeClr val="tx1"/>
                </a:solidFill>
              </a:rPr>
              <a:t>Granulární buňky aferentní arterioly</a:t>
            </a:r>
            <a:endParaRPr lang="en-US" sz="1400" dirty="0">
              <a:solidFill>
                <a:schemeClr val="tx1"/>
              </a:solidFill>
            </a:endParaRPr>
          </a:p>
        </p:txBody>
      </p:sp>
      <p:sp>
        <p:nvSpPr>
          <p:cNvPr id="65" name="Obdélník: se zakulacenými rohy 64">
            <a:extLst>
              <a:ext uri="{FF2B5EF4-FFF2-40B4-BE49-F238E27FC236}">
                <a16:creationId xmlns:a16="http://schemas.microsoft.com/office/drawing/2014/main" id="{591157D2-5833-49D8-A975-6F9CC7B7CE25}"/>
              </a:ext>
            </a:extLst>
          </p:cNvPr>
          <p:cNvSpPr/>
          <p:nvPr/>
        </p:nvSpPr>
        <p:spPr>
          <a:xfrm flipH="1">
            <a:off x="6416903" y="6042630"/>
            <a:ext cx="1107766" cy="527366"/>
          </a:xfrm>
          <a:prstGeom prst="roundRect">
            <a:avLst/>
          </a:prstGeom>
          <a:solidFill>
            <a:srgbClr val="C6C4DF"/>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rPr>
              <a:t>Renin (enzym)</a:t>
            </a:r>
            <a:endParaRPr lang="en-US" sz="1600" dirty="0">
              <a:solidFill>
                <a:schemeClr val="tx1"/>
              </a:solidFill>
            </a:endParaRPr>
          </a:p>
        </p:txBody>
      </p:sp>
      <p:sp>
        <p:nvSpPr>
          <p:cNvPr id="9" name="Šipka: doprava 8">
            <a:extLst>
              <a:ext uri="{FF2B5EF4-FFF2-40B4-BE49-F238E27FC236}">
                <a16:creationId xmlns:a16="http://schemas.microsoft.com/office/drawing/2014/main" id="{6408F711-F22C-4ED5-9D23-08A90805F181}"/>
              </a:ext>
            </a:extLst>
          </p:cNvPr>
          <p:cNvSpPr/>
          <p:nvPr/>
        </p:nvSpPr>
        <p:spPr>
          <a:xfrm>
            <a:off x="5580516" y="6107658"/>
            <a:ext cx="822244" cy="36216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648224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500"/>
                                        <p:tgtEl>
                                          <p:spTgt spid="5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500"/>
                                        <p:tgtEl>
                                          <p:spTgt spid="5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fade">
                                      <p:cBhvr>
                                        <p:cTn id="22" dur="500"/>
                                        <p:tgtEl>
                                          <p:spTgt spid="6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fade">
                                      <p:cBhvr>
                                        <p:cTn id="27" dur="500"/>
                                        <p:tgtEl>
                                          <p:spTgt spid="6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fade">
                                      <p:cBhvr>
                                        <p:cTn id="32" dur="500"/>
                                        <p:tgtEl>
                                          <p:spTgt spid="6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5"/>
                                        </p:tgtEl>
                                        <p:attrNameLst>
                                          <p:attrName>style.visibility</p:attrName>
                                        </p:attrNameLst>
                                      </p:cBhvr>
                                      <p:to>
                                        <p:strVal val="visible"/>
                                      </p:to>
                                    </p:set>
                                    <p:animEffect transition="in" filter="fade">
                                      <p:cBhvr>
                                        <p:cTn id="40" dur="500"/>
                                        <p:tgtEl>
                                          <p:spTgt spid="6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69"/>
                                        </p:tgtEl>
                                        <p:attrNameLst>
                                          <p:attrName>style.visibility</p:attrName>
                                        </p:attrNameLst>
                                      </p:cBhvr>
                                      <p:to>
                                        <p:strVal val="visible"/>
                                      </p:to>
                                    </p:set>
                                    <p:animEffect transition="in" filter="fade">
                                      <p:cBhvr>
                                        <p:cTn id="45" dur="500"/>
                                        <p:tgtEl>
                                          <p:spTgt spid="6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66"/>
                                        </p:tgtEl>
                                        <p:attrNameLst>
                                          <p:attrName>style.visibility</p:attrName>
                                        </p:attrNameLst>
                                      </p:cBhvr>
                                      <p:to>
                                        <p:strVal val="visible"/>
                                      </p:to>
                                    </p:set>
                                    <p:animEffect transition="in" filter="fade">
                                      <p:cBhvr>
                                        <p:cTn id="50"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62" grpId="0" animBg="1"/>
      <p:bldP spid="63" grpId="0" animBg="1"/>
      <p:bldP spid="64" grpId="0" animBg="1"/>
      <p:bldP spid="65"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1F0208A2-2E2A-4402-ADD0-973BD2EC98D6}"/>
              </a:ext>
            </a:extLst>
          </p:cNvPr>
          <p:cNvPicPr>
            <a:picLocks noChangeAspect="1"/>
          </p:cNvPicPr>
          <p:nvPr/>
        </p:nvPicPr>
        <p:blipFill rotWithShape="1">
          <a:blip r:embed="rId4"/>
          <a:srcRect r="3633" b="35300"/>
          <a:stretch/>
        </p:blipFill>
        <p:spPr>
          <a:xfrm>
            <a:off x="2113466" y="-63388"/>
            <a:ext cx="10081120" cy="6950842"/>
          </a:xfrm>
          <a:prstGeom prst="rect">
            <a:avLst/>
          </a:prstGeom>
        </p:spPr>
      </p:pic>
      <p:sp>
        <p:nvSpPr>
          <p:cNvPr id="4" name="Vývojový diagram: postup 3">
            <a:extLst>
              <a:ext uri="{FF2B5EF4-FFF2-40B4-BE49-F238E27FC236}">
                <a16:creationId xmlns:a16="http://schemas.microsoft.com/office/drawing/2014/main" id="{262806AD-514A-4AFA-B8FA-3187CAB90468}"/>
              </a:ext>
            </a:extLst>
          </p:cNvPr>
          <p:cNvSpPr/>
          <p:nvPr/>
        </p:nvSpPr>
        <p:spPr>
          <a:xfrm>
            <a:off x="7026480" y="6705364"/>
            <a:ext cx="1152128" cy="236628"/>
          </a:xfrm>
          <a:prstGeom prst="flowChartProcess">
            <a:avLst/>
          </a:prstGeom>
          <a:solidFill>
            <a:srgbClr val="F0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Vývojový diagram: postup 4">
            <a:extLst>
              <a:ext uri="{FF2B5EF4-FFF2-40B4-BE49-F238E27FC236}">
                <a16:creationId xmlns:a16="http://schemas.microsoft.com/office/drawing/2014/main" id="{446D980C-B100-4A53-A34F-3CA22B700679}"/>
              </a:ext>
            </a:extLst>
          </p:cNvPr>
          <p:cNvSpPr/>
          <p:nvPr/>
        </p:nvSpPr>
        <p:spPr>
          <a:xfrm>
            <a:off x="8422200" y="953507"/>
            <a:ext cx="3744416" cy="5995257"/>
          </a:xfrm>
          <a:prstGeom prst="flowChartProcess">
            <a:avLst/>
          </a:prstGeom>
          <a:solidFill>
            <a:srgbClr val="F0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ovéPole 5">
            <a:extLst>
              <a:ext uri="{FF2B5EF4-FFF2-40B4-BE49-F238E27FC236}">
                <a16:creationId xmlns:a16="http://schemas.microsoft.com/office/drawing/2014/main" id="{19AB1A71-8C45-4ACB-A943-37F304F281A2}"/>
              </a:ext>
            </a:extLst>
          </p:cNvPr>
          <p:cNvSpPr txBox="1"/>
          <p:nvPr/>
        </p:nvSpPr>
        <p:spPr>
          <a:xfrm>
            <a:off x="3257840" y="5520200"/>
            <a:ext cx="4134465" cy="369332"/>
          </a:xfrm>
          <a:prstGeom prst="rect">
            <a:avLst/>
          </a:prstGeom>
          <a:solidFill>
            <a:srgbClr val="C6C4DF"/>
          </a:solidFill>
          <a:ln>
            <a:solidFill>
              <a:schemeClr val="tx1"/>
            </a:solidFill>
          </a:ln>
          <a:effectLst>
            <a:outerShdw blurRad="50800" dist="38100" dir="2700000" algn="tl" rotWithShape="0">
              <a:prstClr val="black">
                <a:alpha val="40000"/>
              </a:prstClr>
            </a:outerShdw>
          </a:effectLst>
        </p:spPr>
        <p:txBody>
          <a:bodyPr wrap="none" rtlCol="0">
            <a:spAutoFit/>
          </a:bodyPr>
          <a:lstStyle/>
          <a:p>
            <a:r>
              <a:rPr lang="cs-CZ" dirty="0"/>
              <a:t>Angiotenzin-konvertující enzym (ACE)</a:t>
            </a:r>
            <a:endParaRPr lang="en-US" dirty="0"/>
          </a:p>
        </p:txBody>
      </p:sp>
      <p:sp>
        <p:nvSpPr>
          <p:cNvPr id="14" name="Obdélník 13">
            <a:extLst>
              <a:ext uri="{FF2B5EF4-FFF2-40B4-BE49-F238E27FC236}">
                <a16:creationId xmlns:a16="http://schemas.microsoft.com/office/drawing/2014/main" id="{7249DD5E-50ED-4570-B459-F6F1F6239A46}"/>
              </a:ext>
            </a:extLst>
          </p:cNvPr>
          <p:cNvSpPr/>
          <p:nvPr/>
        </p:nvSpPr>
        <p:spPr>
          <a:xfrm>
            <a:off x="69664" y="6644389"/>
            <a:ext cx="6674408" cy="276999"/>
          </a:xfrm>
          <a:prstGeom prst="rect">
            <a:avLst/>
          </a:prstGeom>
          <a:solidFill>
            <a:srgbClr val="F0EFEA"/>
          </a:solidFill>
        </p:spPr>
        <p:txBody>
          <a:bodyPr wrap="square">
            <a:spAutoFit/>
          </a:bodyPr>
          <a:lstStyle/>
          <a:p>
            <a:r>
              <a:rPr lang="cs-CZ" sz="1200" i="1" dirty="0"/>
              <a:t>podle: </a:t>
            </a:r>
            <a:r>
              <a:rPr lang="cs-CZ" sz="1200" i="1" dirty="0" err="1"/>
              <a:t>Dee</a:t>
            </a:r>
            <a:r>
              <a:rPr lang="cs-CZ" sz="1200" i="1" dirty="0"/>
              <a:t> </a:t>
            </a:r>
            <a:r>
              <a:rPr lang="cs-CZ" sz="1200" i="1" dirty="0" err="1"/>
              <a:t>Silverthorn</a:t>
            </a:r>
            <a:r>
              <a:rPr lang="cs-CZ" sz="1200" i="1" dirty="0"/>
              <a:t>, </a:t>
            </a:r>
            <a:r>
              <a:rPr lang="cs-CZ" sz="1200" i="1" dirty="0" err="1"/>
              <a:t>Human</a:t>
            </a:r>
            <a:r>
              <a:rPr lang="cs-CZ" sz="1200" i="1" dirty="0"/>
              <a:t> </a:t>
            </a:r>
            <a:r>
              <a:rPr lang="cs-CZ" sz="1200" i="1" dirty="0" err="1"/>
              <a:t>physiology</a:t>
            </a:r>
            <a:r>
              <a:rPr lang="cs-CZ" sz="1200" i="1" dirty="0"/>
              <a:t>: </a:t>
            </a:r>
            <a:r>
              <a:rPr lang="cs-CZ" sz="1200" i="1" dirty="0" err="1"/>
              <a:t>an</a:t>
            </a:r>
            <a:r>
              <a:rPr lang="cs-CZ" sz="1200" i="1" dirty="0"/>
              <a:t> </a:t>
            </a:r>
            <a:r>
              <a:rPr lang="cs-CZ" sz="1200" i="1" dirty="0" err="1"/>
              <a:t>integrated</a:t>
            </a:r>
            <a:r>
              <a:rPr lang="cs-CZ" sz="1200" i="1" dirty="0"/>
              <a:t> </a:t>
            </a:r>
            <a:r>
              <a:rPr lang="cs-CZ" sz="1200" i="1" dirty="0" err="1"/>
              <a:t>approach</a:t>
            </a:r>
            <a:r>
              <a:rPr lang="cs-CZ" sz="1200" i="1" dirty="0"/>
              <a:t>, 8th </a:t>
            </a:r>
            <a:r>
              <a:rPr lang="cs-CZ" sz="1200" i="1" dirty="0" err="1"/>
              <a:t>edition</a:t>
            </a:r>
            <a:r>
              <a:rPr lang="cs-CZ" sz="1200" i="1" dirty="0"/>
              <a:t>, </a:t>
            </a:r>
            <a:r>
              <a:rPr lang="cs-CZ" sz="1200" i="1" dirty="0" err="1"/>
              <a:t>Pearson</a:t>
            </a:r>
            <a:r>
              <a:rPr lang="cs-CZ" sz="1200" i="1" dirty="0"/>
              <a:t> 2017 </a:t>
            </a:r>
            <a:endParaRPr lang="en-US" sz="1200" i="1" dirty="0"/>
          </a:p>
        </p:txBody>
      </p:sp>
      <p:grpSp>
        <p:nvGrpSpPr>
          <p:cNvPr id="7" name="Skupina 6">
            <a:extLst>
              <a:ext uri="{FF2B5EF4-FFF2-40B4-BE49-F238E27FC236}">
                <a16:creationId xmlns:a16="http://schemas.microsoft.com/office/drawing/2014/main" id="{08A6F064-8313-455C-9860-79C687E41329}"/>
              </a:ext>
            </a:extLst>
          </p:cNvPr>
          <p:cNvGrpSpPr/>
          <p:nvPr/>
        </p:nvGrpSpPr>
        <p:grpSpPr>
          <a:xfrm>
            <a:off x="3250160" y="1563296"/>
            <a:ext cx="6280520" cy="5301208"/>
            <a:chOff x="3035661" y="1556792"/>
            <a:chExt cx="6280520" cy="5301208"/>
          </a:xfrm>
        </p:grpSpPr>
        <p:sp>
          <p:nvSpPr>
            <p:cNvPr id="3" name="Obdélník 2">
              <a:extLst>
                <a:ext uri="{FF2B5EF4-FFF2-40B4-BE49-F238E27FC236}">
                  <a16:creationId xmlns:a16="http://schemas.microsoft.com/office/drawing/2014/main" id="{E5A357BD-64A5-40F4-B8C5-897F4F324307}"/>
                </a:ext>
              </a:extLst>
            </p:cNvPr>
            <p:cNvSpPr/>
            <p:nvPr/>
          </p:nvSpPr>
          <p:spPr>
            <a:xfrm>
              <a:off x="6313549" y="1556792"/>
              <a:ext cx="3002632" cy="5301208"/>
            </a:xfrm>
            <a:prstGeom prst="rect">
              <a:avLst/>
            </a:prstGeom>
            <a:solidFill>
              <a:srgbClr val="F0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bdélník 33">
              <a:extLst>
                <a:ext uri="{FF2B5EF4-FFF2-40B4-BE49-F238E27FC236}">
                  <a16:creationId xmlns:a16="http://schemas.microsoft.com/office/drawing/2014/main" id="{E43FFA50-7361-4D47-8C45-B88E7B9BDECC}"/>
                </a:ext>
              </a:extLst>
            </p:cNvPr>
            <p:cNvSpPr/>
            <p:nvPr/>
          </p:nvSpPr>
          <p:spPr>
            <a:xfrm>
              <a:off x="3035661" y="4904275"/>
              <a:ext cx="4600236" cy="1706179"/>
            </a:xfrm>
            <a:prstGeom prst="rect">
              <a:avLst/>
            </a:prstGeom>
            <a:solidFill>
              <a:srgbClr val="F0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Obdélník: se zakulacenými rohy 64">
            <a:extLst>
              <a:ext uri="{FF2B5EF4-FFF2-40B4-BE49-F238E27FC236}">
                <a16:creationId xmlns:a16="http://schemas.microsoft.com/office/drawing/2014/main" id="{591157D2-5833-49D8-A975-6F9CC7B7CE25}"/>
              </a:ext>
            </a:extLst>
          </p:cNvPr>
          <p:cNvSpPr/>
          <p:nvPr/>
        </p:nvSpPr>
        <p:spPr>
          <a:xfrm flipH="1">
            <a:off x="6600054" y="3933056"/>
            <a:ext cx="864098" cy="595132"/>
          </a:xfrm>
          <a:prstGeom prst="roundRect">
            <a:avLst/>
          </a:prstGeom>
          <a:solidFill>
            <a:srgbClr val="C6C4DF"/>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solidFill>
                  <a:schemeClr val="tx1"/>
                </a:solidFill>
              </a:rPr>
              <a:t>Renin (enzym)</a:t>
            </a:r>
            <a:endParaRPr lang="en-US" sz="1200" dirty="0">
              <a:solidFill>
                <a:schemeClr val="tx1"/>
              </a:solidFill>
            </a:endParaRPr>
          </a:p>
        </p:txBody>
      </p:sp>
    </p:spTree>
    <p:custDataLst>
      <p:tags r:id="rId1"/>
    </p:custDataLst>
    <p:extLst>
      <p:ext uri="{BB962C8B-B14F-4D97-AF65-F5344CB8AC3E}">
        <p14:creationId xmlns:p14="http://schemas.microsoft.com/office/powerpoint/2010/main" val="2921839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ývojový diagram: postup 3">
            <a:extLst>
              <a:ext uri="{FF2B5EF4-FFF2-40B4-BE49-F238E27FC236}">
                <a16:creationId xmlns:a16="http://schemas.microsoft.com/office/drawing/2014/main" id="{F0484707-BC00-45FF-A5C9-6D067086F760}"/>
              </a:ext>
            </a:extLst>
          </p:cNvPr>
          <p:cNvSpPr/>
          <p:nvPr/>
        </p:nvSpPr>
        <p:spPr>
          <a:xfrm>
            <a:off x="5519936" y="188640"/>
            <a:ext cx="2016224" cy="360040"/>
          </a:xfrm>
          <a:prstGeom prst="flowChartProcess">
            <a:avLst/>
          </a:prstGeom>
          <a:solidFill>
            <a:srgbClr val="F0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ovéPole 5">
            <a:extLst>
              <a:ext uri="{FF2B5EF4-FFF2-40B4-BE49-F238E27FC236}">
                <a16:creationId xmlns:a16="http://schemas.microsoft.com/office/drawing/2014/main" id="{ADA73CAA-C6B8-44EB-BFF6-1ED736B22934}"/>
              </a:ext>
            </a:extLst>
          </p:cNvPr>
          <p:cNvSpPr txBox="1"/>
          <p:nvPr/>
        </p:nvSpPr>
        <p:spPr>
          <a:xfrm>
            <a:off x="3791744" y="0"/>
            <a:ext cx="3887603" cy="461665"/>
          </a:xfrm>
          <a:prstGeom prst="rect">
            <a:avLst/>
          </a:prstGeom>
          <a:solidFill>
            <a:srgbClr val="F0EFEA"/>
          </a:solidFill>
        </p:spPr>
        <p:txBody>
          <a:bodyPr wrap="none" rtlCol="0">
            <a:spAutoFit/>
          </a:bodyPr>
          <a:lstStyle/>
          <a:p>
            <a:r>
              <a:rPr lang="cs-CZ" sz="2400" b="1" dirty="0"/>
              <a:t>Působení angiotenzinu II </a:t>
            </a:r>
            <a:endParaRPr lang="en-US" sz="2400" b="1" dirty="0"/>
          </a:p>
        </p:txBody>
      </p:sp>
      <p:sp>
        <p:nvSpPr>
          <p:cNvPr id="26" name="Obdélník 25">
            <a:extLst>
              <a:ext uri="{FF2B5EF4-FFF2-40B4-BE49-F238E27FC236}">
                <a16:creationId xmlns:a16="http://schemas.microsoft.com/office/drawing/2014/main" id="{138CD071-074B-4252-A973-591441247AA6}"/>
              </a:ext>
            </a:extLst>
          </p:cNvPr>
          <p:cNvSpPr/>
          <p:nvPr/>
        </p:nvSpPr>
        <p:spPr>
          <a:xfrm>
            <a:off x="69664" y="6608385"/>
            <a:ext cx="6674408" cy="276999"/>
          </a:xfrm>
          <a:prstGeom prst="rect">
            <a:avLst/>
          </a:prstGeom>
        </p:spPr>
        <p:txBody>
          <a:bodyPr wrap="square">
            <a:spAutoFit/>
          </a:bodyPr>
          <a:lstStyle/>
          <a:p>
            <a:r>
              <a:rPr lang="cs-CZ" sz="1200" i="1" dirty="0"/>
              <a:t>podle: </a:t>
            </a:r>
            <a:r>
              <a:rPr lang="cs-CZ" sz="1200" i="1" dirty="0" err="1"/>
              <a:t>Dee</a:t>
            </a:r>
            <a:r>
              <a:rPr lang="cs-CZ" sz="1200" i="1" dirty="0"/>
              <a:t> </a:t>
            </a:r>
            <a:r>
              <a:rPr lang="cs-CZ" sz="1200" i="1" dirty="0" err="1"/>
              <a:t>Silverthorn</a:t>
            </a:r>
            <a:r>
              <a:rPr lang="cs-CZ" sz="1200" i="1" dirty="0"/>
              <a:t>, </a:t>
            </a:r>
            <a:r>
              <a:rPr lang="cs-CZ" sz="1200" i="1" dirty="0" err="1"/>
              <a:t>Human</a:t>
            </a:r>
            <a:r>
              <a:rPr lang="cs-CZ" sz="1200" i="1" dirty="0"/>
              <a:t> </a:t>
            </a:r>
            <a:r>
              <a:rPr lang="cs-CZ" sz="1200" i="1" dirty="0" err="1"/>
              <a:t>physiology</a:t>
            </a:r>
            <a:r>
              <a:rPr lang="cs-CZ" sz="1200" i="1" dirty="0"/>
              <a:t>: </a:t>
            </a:r>
            <a:r>
              <a:rPr lang="cs-CZ" sz="1200" i="1" dirty="0" err="1"/>
              <a:t>an</a:t>
            </a:r>
            <a:r>
              <a:rPr lang="cs-CZ" sz="1200" i="1" dirty="0"/>
              <a:t> </a:t>
            </a:r>
            <a:r>
              <a:rPr lang="cs-CZ" sz="1200" i="1" dirty="0" err="1"/>
              <a:t>integrated</a:t>
            </a:r>
            <a:r>
              <a:rPr lang="cs-CZ" sz="1200" i="1" dirty="0"/>
              <a:t> </a:t>
            </a:r>
            <a:r>
              <a:rPr lang="cs-CZ" sz="1200" i="1" dirty="0" err="1"/>
              <a:t>approach</a:t>
            </a:r>
            <a:r>
              <a:rPr lang="cs-CZ" sz="1200" i="1" dirty="0"/>
              <a:t>, 8th </a:t>
            </a:r>
            <a:r>
              <a:rPr lang="cs-CZ" sz="1200" i="1" dirty="0" err="1"/>
              <a:t>edition</a:t>
            </a:r>
            <a:r>
              <a:rPr lang="cs-CZ" sz="1200" i="1" dirty="0"/>
              <a:t>, </a:t>
            </a:r>
            <a:r>
              <a:rPr lang="cs-CZ" sz="1200" i="1" dirty="0" err="1"/>
              <a:t>Pearson</a:t>
            </a:r>
            <a:r>
              <a:rPr lang="cs-CZ" sz="1200" i="1" dirty="0"/>
              <a:t> 2017 </a:t>
            </a:r>
            <a:endParaRPr lang="en-US" sz="1200" i="1" dirty="0"/>
          </a:p>
        </p:txBody>
      </p:sp>
      <p:sp>
        <p:nvSpPr>
          <p:cNvPr id="3" name="Obdélník: se zakulacenými rohy 2">
            <a:extLst>
              <a:ext uri="{FF2B5EF4-FFF2-40B4-BE49-F238E27FC236}">
                <a16:creationId xmlns:a16="http://schemas.microsoft.com/office/drawing/2014/main" id="{65E8EA43-FE75-423C-8133-CC0EE2DCCDB9}"/>
              </a:ext>
            </a:extLst>
          </p:cNvPr>
          <p:cNvSpPr/>
          <p:nvPr/>
        </p:nvSpPr>
        <p:spPr>
          <a:xfrm>
            <a:off x="4727848" y="553194"/>
            <a:ext cx="1323092" cy="764299"/>
          </a:xfrm>
          <a:prstGeom prst="roundRect">
            <a:avLst/>
          </a:prstGeom>
          <a:solidFill>
            <a:srgbClr val="C6C4DF"/>
          </a:solidFill>
          <a:ln>
            <a:solidFill>
              <a:srgbClr val="9591B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ANG II </a:t>
            </a:r>
          </a:p>
          <a:p>
            <a:pPr algn="ctr"/>
            <a:r>
              <a:rPr lang="cs-CZ" dirty="0">
                <a:solidFill>
                  <a:schemeClr val="tx1"/>
                </a:solidFill>
              </a:rPr>
              <a:t>v plazmě</a:t>
            </a:r>
            <a:endParaRPr lang="en-US" dirty="0">
              <a:solidFill>
                <a:schemeClr val="tx1"/>
              </a:solidFill>
            </a:endParaRPr>
          </a:p>
        </p:txBody>
      </p:sp>
      <p:cxnSp>
        <p:nvCxnSpPr>
          <p:cNvPr id="30" name="Přímá spojnice se šipkou 29">
            <a:extLst>
              <a:ext uri="{FF2B5EF4-FFF2-40B4-BE49-F238E27FC236}">
                <a16:creationId xmlns:a16="http://schemas.microsoft.com/office/drawing/2014/main" id="{300ADB8C-6241-4F62-9154-600AA88A8AEC}"/>
              </a:ext>
            </a:extLst>
          </p:cNvPr>
          <p:cNvCxnSpPr>
            <a:cxnSpLocks/>
          </p:cNvCxnSpPr>
          <p:nvPr/>
        </p:nvCxnSpPr>
        <p:spPr>
          <a:xfrm>
            <a:off x="2531604" y="1448780"/>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6" name="Skupina 35">
            <a:extLst>
              <a:ext uri="{FF2B5EF4-FFF2-40B4-BE49-F238E27FC236}">
                <a16:creationId xmlns:a16="http://schemas.microsoft.com/office/drawing/2014/main" id="{5673229A-B8F4-42D1-880D-9B0F243224A3}"/>
              </a:ext>
            </a:extLst>
          </p:cNvPr>
          <p:cNvGrpSpPr/>
          <p:nvPr/>
        </p:nvGrpSpPr>
        <p:grpSpPr>
          <a:xfrm>
            <a:off x="8040216" y="3703898"/>
            <a:ext cx="1584176" cy="481186"/>
            <a:chOff x="2614780" y="1020584"/>
            <a:chExt cx="1584176" cy="481186"/>
          </a:xfrm>
        </p:grpSpPr>
        <p:sp>
          <p:nvSpPr>
            <p:cNvPr id="27" name="Obdélník: se zakulacenými rohy 26">
              <a:extLst>
                <a:ext uri="{FF2B5EF4-FFF2-40B4-BE49-F238E27FC236}">
                  <a16:creationId xmlns:a16="http://schemas.microsoft.com/office/drawing/2014/main" id="{DF371352-AD8D-4F68-A5AB-2BC6359A110D}"/>
                </a:ext>
              </a:extLst>
            </p:cNvPr>
            <p:cNvSpPr/>
            <p:nvPr/>
          </p:nvSpPr>
          <p:spPr>
            <a:xfrm>
              <a:off x="2614780" y="1020584"/>
              <a:ext cx="1584176" cy="481186"/>
            </a:xfrm>
            <a:prstGeom prst="roundRect">
              <a:avLst/>
            </a:prstGeom>
            <a:solidFill>
              <a:srgbClr val="C6C4DF"/>
            </a:solidFill>
            <a:ln>
              <a:solidFill>
                <a:srgbClr val="9591B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rPr>
                <a:t>Aldosteron</a:t>
              </a:r>
              <a:endParaRPr lang="en-US" sz="1600" dirty="0">
                <a:solidFill>
                  <a:schemeClr val="tx1"/>
                </a:solidFill>
              </a:endParaRPr>
            </a:p>
          </p:txBody>
        </p:sp>
        <p:cxnSp>
          <p:nvCxnSpPr>
            <p:cNvPr id="35" name="Přímá spojnice se šipkou 34">
              <a:extLst>
                <a:ext uri="{FF2B5EF4-FFF2-40B4-BE49-F238E27FC236}">
                  <a16:creationId xmlns:a16="http://schemas.microsoft.com/office/drawing/2014/main" id="{B1F2191D-494D-474A-978D-86CC6EC03FD5}"/>
                </a:ext>
              </a:extLst>
            </p:cNvPr>
            <p:cNvCxnSpPr>
              <a:cxnSpLocks/>
            </p:cNvCxnSpPr>
            <p:nvPr/>
          </p:nvCxnSpPr>
          <p:spPr>
            <a:xfrm>
              <a:off x="2855640" y="1124744"/>
              <a:ext cx="0" cy="252028"/>
            </a:xfrm>
            <a:prstGeom prst="straightConnector1">
              <a:avLst/>
            </a:prstGeom>
            <a:ln w="38100">
              <a:solidFill>
                <a:schemeClr val="tx1"/>
              </a:solidFill>
              <a:headEnd type="triangle" w="med" len="med"/>
              <a:tailEnd type="none" w="med" len="med"/>
            </a:ln>
          </p:spPr>
          <p:style>
            <a:lnRef idx="1">
              <a:schemeClr val="accent2"/>
            </a:lnRef>
            <a:fillRef idx="0">
              <a:schemeClr val="accent2"/>
            </a:fillRef>
            <a:effectRef idx="0">
              <a:schemeClr val="accent2"/>
            </a:effectRef>
            <a:fontRef idx="minor">
              <a:schemeClr val="tx1"/>
            </a:fontRef>
          </p:style>
        </p:cxnSp>
      </p:grpSp>
      <p:grpSp>
        <p:nvGrpSpPr>
          <p:cNvPr id="37" name="Skupina 36">
            <a:extLst>
              <a:ext uri="{FF2B5EF4-FFF2-40B4-BE49-F238E27FC236}">
                <a16:creationId xmlns:a16="http://schemas.microsoft.com/office/drawing/2014/main" id="{DF5637C9-C740-4ABF-A3E6-AD495D3B52A1}"/>
              </a:ext>
            </a:extLst>
          </p:cNvPr>
          <p:cNvGrpSpPr/>
          <p:nvPr/>
        </p:nvGrpSpPr>
        <p:grpSpPr>
          <a:xfrm>
            <a:off x="4842209" y="4706419"/>
            <a:ext cx="1944216" cy="481186"/>
            <a:chOff x="2783560" y="1010165"/>
            <a:chExt cx="1944216" cy="481186"/>
          </a:xfrm>
        </p:grpSpPr>
        <p:sp>
          <p:nvSpPr>
            <p:cNvPr id="38" name="Obdélník: se zakulacenými rohy 37">
              <a:extLst>
                <a:ext uri="{FF2B5EF4-FFF2-40B4-BE49-F238E27FC236}">
                  <a16:creationId xmlns:a16="http://schemas.microsoft.com/office/drawing/2014/main" id="{D24DDEBB-3F1D-45A6-B7C5-E424C373D5CE}"/>
                </a:ext>
              </a:extLst>
            </p:cNvPr>
            <p:cNvSpPr/>
            <p:nvPr/>
          </p:nvSpPr>
          <p:spPr>
            <a:xfrm>
              <a:off x="2783560" y="1010165"/>
              <a:ext cx="1944216" cy="481186"/>
            </a:xfrm>
            <a:prstGeom prst="roundRect">
              <a:avLst/>
            </a:prstGeom>
            <a:solidFill>
              <a:srgbClr val="C6C4DF"/>
            </a:solidFill>
            <a:ln>
              <a:solidFill>
                <a:srgbClr val="9591B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cs-CZ" sz="1600" dirty="0">
                  <a:solidFill>
                    <a:schemeClr val="tx1"/>
                  </a:solidFill>
                </a:rPr>
                <a:t>Vasopresin (ADH)</a:t>
              </a:r>
              <a:endParaRPr lang="en-US" sz="1600" dirty="0">
                <a:solidFill>
                  <a:schemeClr val="tx1"/>
                </a:solidFill>
              </a:endParaRPr>
            </a:p>
          </p:txBody>
        </p:sp>
        <p:cxnSp>
          <p:nvCxnSpPr>
            <p:cNvPr id="39" name="Přímá spojnice se šipkou 38">
              <a:extLst>
                <a:ext uri="{FF2B5EF4-FFF2-40B4-BE49-F238E27FC236}">
                  <a16:creationId xmlns:a16="http://schemas.microsoft.com/office/drawing/2014/main" id="{B37C29E4-9396-4C65-8DE3-DB072452FB8D}"/>
                </a:ext>
              </a:extLst>
            </p:cNvPr>
            <p:cNvCxnSpPr>
              <a:cxnSpLocks/>
            </p:cNvCxnSpPr>
            <p:nvPr/>
          </p:nvCxnSpPr>
          <p:spPr>
            <a:xfrm>
              <a:off x="2917644" y="1124744"/>
              <a:ext cx="0" cy="252028"/>
            </a:xfrm>
            <a:prstGeom prst="straightConnector1">
              <a:avLst/>
            </a:prstGeom>
            <a:ln w="38100">
              <a:solidFill>
                <a:schemeClr val="tx1"/>
              </a:solidFill>
              <a:headEnd type="triangle" w="med" len="med"/>
              <a:tailEnd type="none" w="med" len="med"/>
            </a:ln>
          </p:spPr>
          <p:style>
            <a:lnRef idx="1">
              <a:schemeClr val="accent2"/>
            </a:lnRef>
            <a:fillRef idx="0">
              <a:schemeClr val="accent2"/>
            </a:fillRef>
            <a:effectRef idx="0">
              <a:schemeClr val="accent2"/>
            </a:effectRef>
            <a:fontRef idx="minor">
              <a:schemeClr val="tx1"/>
            </a:fontRef>
          </p:style>
        </p:cxnSp>
      </p:grpSp>
      <p:grpSp>
        <p:nvGrpSpPr>
          <p:cNvPr id="40" name="Skupina 39">
            <a:extLst>
              <a:ext uri="{FF2B5EF4-FFF2-40B4-BE49-F238E27FC236}">
                <a16:creationId xmlns:a16="http://schemas.microsoft.com/office/drawing/2014/main" id="{B7B56E98-47A8-4E3D-822E-6EFC8E4A7DEB}"/>
              </a:ext>
            </a:extLst>
          </p:cNvPr>
          <p:cNvGrpSpPr/>
          <p:nvPr/>
        </p:nvGrpSpPr>
        <p:grpSpPr>
          <a:xfrm>
            <a:off x="2339029" y="4737067"/>
            <a:ext cx="1944216" cy="646117"/>
            <a:chOff x="2697286" y="1113993"/>
            <a:chExt cx="1944216" cy="481186"/>
          </a:xfrm>
        </p:grpSpPr>
        <p:sp>
          <p:nvSpPr>
            <p:cNvPr id="41" name="Obdélník: se zakulacenými rohy 40">
              <a:extLst>
                <a:ext uri="{FF2B5EF4-FFF2-40B4-BE49-F238E27FC236}">
                  <a16:creationId xmlns:a16="http://schemas.microsoft.com/office/drawing/2014/main" id="{A010F398-8727-40C2-AEF4-B22EA17DA1C9}"/>
                </a:ext>
              </a:extLst>
            </p:cNvPr>
            <p:cNvSpPr/>
            <p:nvPr/>
          </p:nvSpPr>
          <p:spPr>
            <a:xfrm>
              <a:off x="2697286" y="1113993"/>
              <a:ext cx="1944216" cy="481186"/>
            </a:xfrm>
            <a:prstGeom prst="roundRect">
              <a:avLst/>
            </a:prstGeom>
            <a:solidFill>
              <a:srgbClr val="CBE3DA"/>
            </a:solidFill>
            <a:ln>
              <a:solidFill>
                <a:srgbClr val="62AB9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cs-CZ" sz="1600" dirty="0">
                  <a:solidFill>
                    <a:schemeClr val="tx1"/>
                  </a:solidFill>
                </a:rPr>
                <a:t>Kardiovaskulární</a:t>
              </a:r>
            </a:p>
            <a:p>
              <a:pPr algn="ctr"/>
              <a:r>
                <a:rPr lang="cs-CZ" sz="1600" dirty="0">
                  <a:solidFill>
                    <a:schemeClr val="tx1"/>
                  </a:solidFill>
                </a:rPr>
                <a:t>odpověď</a:t>
              </a:r>
              <a:endParaRPr lang="en-US" sz="1600" dirty="0">
                <a:solidFill>
                  <a:schemeClr val="tx1"/>
                </a:solidFill>
              </a:endParaRPr>
            </a:p>
          </p:txBody>
        </p:sp>
        <p:cxnSp>
          <p:nvCxnSpPr>
            <p:cNvPr id="42" name="Přímá spojnice se šipkou 41">
              <a:extLst>
                <a:ext uri="{FF2B5EF4-FFF2-40B4-BE49-F238E27FC236}">
                  <a16:creationId xmlns:a16="http://schemas.microsoft.com/office/drawing/2014/main" id="{FD74EE60-E5F0-426A-B7E5-1B41E0065262}"/>
                </a:ext>
              </a:extLst>
            </p:cNvPr>
            <p:cNvCxnSpPr>
              <a:cxnSpLocks/>
            </p:cNvCxnSpPr>
            <p:nvPr/>
          </p:nvCxnSpPr>
          <p:spPr>
            <a:xfrm>
              <a:off x="2917644" y="1157333"/>
              <a:ext cx="0" cy="196526"/>
            </a:xfrm>
            <a:prstGeom prst="straightConnector1">
              <a:avLst/>
            </a:prstGeom>
            <a:ln w="38100">
              <a:solidFill>
                <a:schemeClr val="tx1"/>
              </a:solidFill>
              <a:headEnd type="triangle" w="med" len="med"/>
              <a:tailEnd type="none" w="med" len="med"/>
            </a:ln>
          </p:spPr>
          <p:style>
            <a:lnRef idx="1">
              <a:schemeClr val="accent2"/>
            </a:lnRef>
            <a:fillRef idx="0">
              <a:schemeClr val="accent2"/>
            </a:fillRef>
            <a:effectRef idx="0">
              <a:schemeClr val="accent2"/>
            </a:effectRef>
            <a:fontRef idx="minor">
              <a:schemeClr val="tx1"/>
            </a:fontRef>
          </p:style>
        </p:cxnSp>
      </p:grpSp>
      <p:grpSp>
        <p:nvGrpSpPr>
          <p:cNvPr id="45" name="Skupina 44">
            <a:extLst>
              <a:ext uri="{FF2B5EF4-FFF2-40B4-BE49-F238E27FC236}">
                <a16:creationId xmlns:a16="http://schemas.microsoft.com/office/drawing/2014/main" id="{207D4FB0-293C-4C71-80F7-DEF03C3EC3DC}"/>
              </a:ext>
            </a:extLst>
          </p:cNvPr>
          <p:cNvGrpSpPr/>
          <p:nvPr/>
        </p:nvGrpSpPr>
        <p:grpSpPr>
          <a:xfrm>
            <a:off x="7479046" y="4709266"/>
            <a:ext cx="1188720" cy="567184"/>
            <a:chOff x="2696992" y="1098507"/>
            <a:chExt cx="1188720" cy="314177"/>
          </a:xfrm>
        </p:grpSpPr>
        <p:sp>
          <p:nvSpPr>
            <p:cNvPr id="46" name="Obdélník: se zakulacenými rohy 45">
              <a:extLst>
                <a:ext uri="{FF2B5EF4-FFF2-40B4-BE49-F238E27FC236}">
                  <a16:creationId xmlns:a16="http://schemas.microsoft.com/office/drawing/2014/main" id="{F1C57054-3BAD-4425-ABF1-246B8731CD05}"/>
                </a:ext>
              </a:extLst>
            </p:cNvPr>
            <p:cNvSpPr/>
            <p:nvPr/>
          </p:nvSpPr>
          <p:spPr>
            <a:xfrm>
              <a:off x="2696992" y="1098507"/>
              <a:ext cx="1188720" cy="314177"/>
            </a:xfrm>
            <a:prstGeom prst="roundRect">
              <a:avLst/>
            </a:prstGeom>
            <a:solidFill>
              <a:srgbClr val="CBE3DA"/>
            </a:solidFill>
            <a:ln>
              <a:solidFill>
                <a:srgbClr val="62AB9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rPr>
                <a:t>Žízeň</a:t>
              </a:r>
              <a:endParaRPr lang="en-US" sz="1600" dirty="0">
                <a:solidFill>
                  <a:schemeClr val="tx1"/>
                </a:solidFill>
              </a:endParaRPr>
            </a:p>
          </p:txBody>
        </p:sp>
        <p:cxnSp>
          <p:nvCxnSpPr>
            <p:cNvPr id="47" name="Přímá spojnice se šipkou 46">
              <a:extLst>
                <a:ext uri="{FF2B5EF4-FFF2-40B4-BE49-F238E27FC236}">
                  <a16:creationId xmlns:a16="http://schemas.microsoft.com/office/drawing/2014/main" id="{A704F41A-9C07-447A-B346-131408BF1E1A}"/>
                </a:ext>
              </a:extLst>
            </p:cNvPr>
            <p:cNvCxnSpPr>
              <a:cxnSpLocks/>
            </p:cNvCxnSpPr>
            <p:nvPr/>
          </p:nvCxnSpPr>
          <p:spPr>
            <a:xfrm>
              <a:off x="2917644" y="1169554"/>
              <a:ext cx="0" cy="152645"/>
            </a:xfrm>
            <a:prstGeom prst="straightConnector1">
              <a:avLst/>
            </a:prstGeom>
            <a:ln w="38100">
              <a:solidFill>
                <a:schemeClr val="tx1"/>
              </a:solidFill>
              <a:headEnd type="triangle" w="med" len="med"/>
              <a:tailEnd type="none" w="med" len="med"/>
            </a:ln>
          </p:spPr>
          <p:style>
            <a:lnRef idx="1">
              <a:schemeClr val="accent2"/>
            </a:lnRef>
            <a:fillRef idx="0">
              <a:schemeClr val="accent2"/>
            </a:fillRef>
            <a:effectRef idx="0">
              <a:schemeClr val="accent2"/>
            </a:effectRef>
            <a:fontRef idx="minor">
              <a:schemeClr val="tx1"/>
            </a:fontRef>
          </p:style>
        </p:cxnSp>
      </p:grpSp>
      <p:grpSp>
        <p:nvGrpSpPr>
          <p:cNvPr id="49" name="Skupina 48">
            <a:extLst>
              <a:ext uri="{FF2B5EF4-FFF2-40B4-BE49-F238E27FC236}">
                <a16:creationId xmlns:a16="http://schemas.microsoft.com/office/drawing/2014/main" id="{523500B3-7914-414C-BA82-08983E043FB0}"/>
              </a:ext>
            </a:extLst>
          </p:cNvPr>
          <p:cNvGrpSpPr/>
          <p:nvPr/>
        </p:nvGrpSpPr>
        <p:grpSpPr>
          <a:xfrm>
            <a:off x="9048328" y="4734024"/>
            <a:ext cx="2467931" cy="567184"/>
            <a:chOff x="2657561" y="1084122"/>
            <a:chExt cx="2088232" cy="314177"/>
          </a:xfrm>
        </p:grpSpPr>
        <p:sp>
          <p:nvSpPr>
            <p:cNvPr id="50" name="Obdélník: se zakulacenými rohy 49">
              <a:extLst>
                <a:ext uri="{FF2B5EF4-FFF2-40B4-BE49-F238E27FC236}">
                  <a16:creationId xmlns:a16="http://schemas.microsoft.com/office/drawing/2014/main" id="{C2145B00-99C2-4262-A0D4-E4D725B8A842}"/>
                </a:ext>
              </a:extLst>
            </p:cNvPr>
            <p:cNvSpPr/>
            <p:nvPr/>
          </p:nvSpPr>
          <p:spPr>
            <a:xfrm>
              <a:off x="2657561" y="1084122"/>
              <a:ext cx="2088232" cy="314177"/>
            </a:xfrm>
            <a:prstGeom prst="roundRect">
              <a:avLst/>
            </a:prstGeom>
            <a:solidFill>
              <a:srgbClr val="CBE3DA"/>
            </a:solidFill>
            <a:ln>
              <a:solidFill>
                <a:srgbClr val="62AB9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rPr>
                <a:t>Reabsorpce Na</a:t>
              </a:r>
              <a:r>
                <a:rPr lang="cs-CZ" sz="1600" baseline="30000" dirty="0">
                  <a:solidFill>
                    <a:schemeClr val="tx1"/>
                  </a:solidFill>
                </a:rPr>
                <a:t>+</a:t>
              </a:r>
              <a:endParaRPr lang="en-US" sz="1600" baseline="30000" dirty="0">
                <a:solidFill>
                  <a:schemeClr val="tx1"/>
                </a:solidFill>
              </a:endParaRPr>
            </a:p>
          </p:txBody>
        </p:sp>
        <p:cxnSp>
          <p:nvCxnSpPr>
            <p:cNvPr id="51" name="Přímá spojnice se šipkou 50">
              <a:extLst>
                <a:ext uri="{FF2B5EF4-FFF2-40B4-BE49-F238E27FC236}">
                  <a16:creationId xmlns:a16="http://schemas.microsoft.com/office/drawing/2014/main" id="{7BE29301-4672-4E4A-8AC8-4F843DD196FB}"/>
                </a:ext>
              </a:extLst>
            </p:cNvPr>
            <p:cNvCxnSpPr>
              <a:cxnSpLocks/>
            </p:cNvCxnSpPr>
            <p:nvPr/>
          </p:nvCxnSpPr>
          <p:spPr>
            <a:xfrm>
              <a:off x="2972763" y="1142671"/>
              <a:ext cx="0" cy="152645"/>
            </a:xfrm>
            <a:prstGeom prst="straightConnector1">
              <a:avLst/>
            </a:prstGeom>
            <a:ln w="38100">
              <a:solidFill>
                <a:schemeClr val="tx1"/>
              </a:solidFill>
              <a:headEnd type="triangle" w="med" len="med"/>
              <a:tailEnd type="none" w="med" len="med"/>
            </a:ln>
          </p:spPr>
          <p:style>
            <a:lnRef idx="1">
              <a:schemeClr val="accent2"/>
            </a:lnRef>
            <a:fillRef idx="0">
              <a:schemeClr val="accent2"/>
            </a:fillRef>
            <a:effectRef idx="0">
              <a:schemeClr val="accent2"/>
            </a:effectRef>
            <a:fontRef idx="minor">
              <a:schemeClr val="tx1"/>
            </a:fontRef>
          </p:style>
        </p:cxnSp>
      </p:grpSp>
      <p:sp>
        <p:nvSpPr>
          <p:cNvPr id="53" name="Obdélník: se zakulacenými rohy 52">
            <a:extLst>
              <a:ext uri="{FF2B5EF4-FFF2-40B4-BE49-F238E27FC236}">
                <a16:creationId xmlns:a16="http://schemas.microsoft.com/office/drawing/2014/main" id="{9B1A701F-19A2-4779-AF2E-80FA396B1A2E}"/>
              </a:ext>
            </a:extLst>
          </p:cNvPr>
          <p:cNvSpPr/>
          <p:nvPr/>
        </p:nvSpPr>
        <p:spPr>
          <a:xfrm>
            <a:off x="263352" y="4751469"/>
            <a:ext cx="1608280" cy="567184"/>
          </a:xfrm>
          <a:prstGeom prst="roundRect">
            <a:avLst/>
          </a:prstGeom>
          <a:solidFill>
            <a:srgbClr val="CBE3DA"/>
          </a:solidFill>
          <a:ln>
            <a:solidFill>
              <a:srgbClr val="62AB9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cs-CZ" sz="1600" dirty="0">
                <a:solidFill>
                  <a:schemeClr val="tx1"/>
                </a:solidFill>
              </a:rPr>
              <a:t>Vazokonstrikce</a:t>
            </a:r>
            <a:endParaRPr lang="en-US" sz="1600" dirty="0">
              <a:solidFill>
                <a:schemeClr val="tx1"/>
              </a:solidFill>
            </a:endParaRPr>
          </a:p>
        </p:txBody>
      </p:sp>
      <p:sp>
        <p:nvSpPr>
          <p:cNvPr id="59" name="Obdélník: se zakulacenými rohy 58">
            <a:extLst>
              <a:ext uri="{FF2B5EF4-FFF2-40B4-BE49-F238E27FC236}">
                <a16:creationId xmlns:a16="http://schemas.microsoft.com/office/drawing/2014/main" id="{D79F2C86-3087-4060-A38F-900A27EAEC4F}"/>
              </a:ext>
            </a:extLst>
          </p:cNvPr>
          <p:cNvSpPr/>
          <p:nvPr/>
        </p:nvSpPr>
        <p:spPr>
          <a:xfrm>
            <a:off x="10061971" y="2843814"/>
            <a:ext cx="2010693" cy="567184"/>
          </a:xfrm>
          <a:prstGeom prst="roundRect">
            <a:avLst/>
          </a:prstGeom>
          <a:solidFill>
            <a:srgbClr val="B0CEEC"/>
          </a:solidFill>
          <a:ln>
            <a:solidFill>
              <a:srgbClr val="577FB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rPr>
              <a:t>Proximální tubulus</a:t>
            </a:r>
            <a:endParaRPr lang="en-US" sz="1600" dirty="0">
              <a:solidFill>
                <a:schemeClr val="tx1"/>
              </a:solidFill>
            </a:endParaRPr>
          </a:p>
        </p:txBody>
      </p:sp>
      <p:grpSp>
        <p:nvGrpSpPr>
          <p:cNvPr id="63" name="Skupina 62">
            <a:extLst>
              <a:ext uri="{FF2B5EF4-FFF2-40B4-BE49-F238E27FC236}">
                <a16:creationId xmlns:a16="http://schemas.microsoft.com/office/drawing/2014/main" id="{03F1D675-0EC2-4D4E-8CBD-64D1578A3438}"/>
              </a:ext>
            </a:extLst>
          </p:cNvPr>
          <p:cNvGrpSpPr/>
          <p:nvPr/>
        </p:nvGrpSpPr>
        <p:grpSpPr>
          <a:xfrm>
            <a:off x="4259796" y="5766889"/>
            <a:ext cx="1323093" cy="841496"/>
            <a:chOff x="1676562" y="656692"/>
            <a:chExt cx="1323093" cy="841496"/>
          </a:xfrm>
        </p:grpSpPr>
        <p:sp>
          <p:nvSpPr>
            <p:cNvPr id="60" name="Ovál 59">
              <a:extLst>
                <a:ext uri="{FF2B5EF4-FFF2-40B4-BE49-F238E27FC236}">
                  <a16:creationId xmlns:a16="http://schemas.microsoft.com/office/drawing/2014/main" id="{15CAFAC3-1622-49FC-B772-C56D64806142}"/>
                </a:ext>
              </a:extLst>
            </p:cNvPr>
            <p:cNvSpPr/>
            <p:nvPr/>
          </p:nvSpPr>
          <p:spPr>
            <a:xfrm>
              <a:off x="1676562" y="656692"/>
              <a:ext cx="1323093" cy="841496"/>
            </a:xfrm>
            <a:prstGeom prst="ellipse">
              <a:avLst/>
            </a:prstGeom>
            <a:solidFill>
              <a:srgbClr val="B6D7BA"/>
            </a:solidFill>
            <a:ln>
              <a:solidFill>
                <a:srgbClr val="A5BF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Krevní tlak</a:t>
              </a:r>
              <a:endParaRPr lang="en-US" dirty="0">
                <a:solidFill>
                  <a:schemeClr val="tx1"/>
                </a:solidFill>
              </a:endParaRPr>
            </a:p>
          </p:txBody>
        </p:sp>
        <p:cxnSp>
          <p:nvCxnSpPr>
            <p:cNvPr id="62" name="Přímá spojnice se šipkou 61">
              <a:extLst>
                <a:ext uri="{FF2B5EF4-FFF2-40B4-BE49-F238E27FC236}">
                  <a16:creationId xmlns:a16="http://schemas.microsoft.com/office/drawing/2014/main" id="{4A980B66-4841-4B7F-86EF-5ED5189157F8}"/>
                </a:ext>
              </a:extLst>
            </p:cNvPr>
            <p:cNvCxnSpPr>
              <a:cxnSpLocks/>
            </p:cNvCxnSpPr>
            <p:nvPr/>
          </p:nvCxnSpPr>
          <p:spPr>
            <a:xfrm>
              <a:off x="1919536" y="800708"/>
              <a:ext cx="0" cy="252028"/>
            </a:xfrm>
            <a:prstGeom prst="straightConnector1">
              <a:avLst/>
            </a:prstGeom>
            <a:ln w="38100">
              <a:solidFill>
                <a:schemeClr val="tx1"/>
              </a:solidFill>
              <a:headEnd type="triangle" w="med" len="med"/>
              <a:tailEnd type="none" w="med" len="med"/>
            </a:ln>
          </p:spPr>
          <p:style>
            <a:lnRef idx="1">
              <a:schemeClr val="accent2"/>
            </a:lnRef>
            <a:fillRef idx="0">
              <a:schemeClr val="accent2"/>
            </a:fillRef>
            <a:effectRef idx="0">
              <a:schemeClr val="accent2"/>
            </a:effectRef>
            <a:fontRef idx="minor">
              <a:schemeClr val="tx1"/>
            </a:fontRef>
          </p:style>
        </p:cxnSp>
      </p:grpSp>
      <p:grpSp>
        <p:nvGrpSpPr>
          <p:cNvPr id="64" name="Skupina 63">
            <a:extLst>
              <a:ext uri="{FF2B5EF4-FFF2-40B4-BE49-F238E27FC236}">
                <a16:creationId xmlns:a16="http://schemas.microsoft.com/office/drawing/2014/main" id="{623EE081-7864-4B67-A754-5C9F20558A23}"/>
              </a:ext>
            </a:extLst>
          </p:cNvPr>
          <p:cNvGrpSpPr/>
          <p:nvPr/>
        </p:nvGrpSpPr>
        <p:grpSpPr>
          <a:xfrm>
            <a:off x="7597466" y="5687614"/>
            <a:ext cx="2114111" cy="1026924"/>
            <a:chOff x="3591448" y="1312016"/>
            <a:chExt cx="2114111" cy="1026924"/>
          </a:xfrm>
        </p:grpSpPr>
        <p:sp>
          <p:nvSpPr>
            <p:cNvPr id="61" name="Ovál 60">
              <a:extLst>
                <a:ext uri="{FF2B5EF4-FFF2-40B4-BE49-F238E27FC236}">
                  <a16:creationId xmlns:a16="http://schemas.microsoft.com/office/drawing/2014/main" id="{0787E4B5-0B60-41EA-81A4-31886F31554F}"/>
                </a:ext>
              </a:extLst>
            </p:cNvPr>
            <p:cNvSpPr/>
            <p:nvPr/>
          </p:nvSpPr>
          <p:spPr>
            <a:xfrm>
              <a:off x="3591448" y="1312016"/>
              <a:ext cx="2114111" cy="1026924"/>
            </a:xfrm>
            <a:prstGeom prst="ellipse">
              <a:avLst/>
            </a:prstGeom>
            <a:solidFill>
              <a:srgbClr val="B6D7BA"/>
            </a:solidFill>
            <a:ln>
              <a:solidFill>
                <a:srgbClr val="A5BF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Objem</a:t>
              </a:r>
            </a:p>
            <a:p>
              <a:pPr algn="ctr"/>
              <a:r>
                <a:rPr lang="cs-CZ" dirty="0">
                  <a:solidFill>
                    <a:schemeClr val="tx1"/>
                  </a:solidFill>
                </a:rPr>
                <a:t>a udržování</a:t>
              </a:r>
            </a:p>
            <a:p>
              <a:pPr algn="ctr"/>
              <a:r>
                <a:rPr lang="cs-CZ" dirty="0">
                  <a:solidFill>
                    <a:schemeClr val="tx1"/>
                  </a:solidFill>
                </a:rPr>
                <a:t>osmolarity</a:t>
              </a:r>
              <a:endParaRPr lang="en-US" dirty="0">
                <a:solidFill>
                  <a:schemeClr val="tx1"/>
                </a:solidFill>
              </a:endParaRPr>
            </a:p>
          </p:txBody>
        </p:sp>
        <p:cxnSp>
          <p:nvCxnSpPr>
            <p:cNvPr id="28" name="Přímá spojnice se šipkou 27">
              <a:extLst>
                <a:ext uri="{FF2B5EF4-FFF2-40B4-BE49-F238E27FC236}">
                  <a16:creationId xmlns:a16="http://schemas.microsoft.com/office/drawing/2014/main" id="{28114BB3-6A2A-4E5A-B1B3-4632DC896870}"/>
                </a:ext>
              </a:extLst>
            </p:cNvPr>
            <p:cNvCxnSpPr>
              <a:cxnSpLocks/>
            </p:cNvCxnSpPr>
            <p:nvPr/>
          </p:nvCxnSpPr>
          <p:spPr>
            <a:xfrm>
              <a:off x="4187788" y="1412776"/>
              <a:ext cx="0" cy="252028"/>
            </a:xfrm>
            <a:prstGeom prst="straightConnector1">
              <a:avLst/>
            </a:prstGeom>
            <a:ln w="38100">
              <a:solidFill>
                <a:schemeClr val="tx1"/>
              </a:solidFill>
              <a:headEnd type="triangle" w="med" len="med"/>
              <a:tailEnd type="none" w="med" len="med"/>
            </a:ln>
          </p:spPr>
          <p:style>
            <a:lnRef idx="1">
              <a:schemeClr val="accent2"/>
            </a:lnRef>
            <a:fillRef idx="0">
              <a:schemeClr val="accent2"/>
            </a:fillRef>
            <a:effectRef idx="0">
              <a:schemeClr val="accent2"/>
            </a:effectRef>
            <a:fontRef idx="minor">
              <a:schemeClr val="tx1"/>
            </a:fontRef>
          </p:style>
        </p:cxnSp>
      </p:grpSp>
      <p:grpSp>
        <p:nvGrpSpPr>
          <p:cNvPr id="71" name="Skupina 70">
            <a:extLst>
              <a:ext uri="{FF2B5EF4-FFF2-40B4-BE49-F238E27FC236}">
                <a16:creationId xmlns:a16="http://schemas.microsoft.com/office/drawing/2014/main" id="{4F37E764-91D8-487F-94A2-AD83DBF9D724}"/>
              </a:ext>
            </a:extLst>
          </p:cNvPr>
          <p:cNvGrpSpPr/>
          <p:nvPr/>
        </p:nvGrpSpPr>
        <p:grpSpPr>
          <a:xfrm>
            <a:off x="5123892" y="2350301"/>
            <a:ext cx="1440155" cy="1438739"/>
            <a:chOff x="5461404" y="2646669"/>
            <a:chExt cx="1440155" cy="1438739"/>
          </a:xfrm>
        </p:grpSpPr>
        <p:sp>
          <p:nvSpPr>
            <p:cNvPr id="66" name="Kosočtverec 65">
              <a:extLst>
                <a:ext uri="{FF2B5EF4-FFF2-40B4-BE49-F238E27FC236}">
                  <a16:creationId xmlns:a16="http://schemas.microsoft.com/office/drawing/2014/main" id="{15ABFEA6-2086-4562-A516-461F754EF212}"/>
                </a:ext>
              </a:extLst>
            </p:cNvPr>
            <p:cNvSpPr/>
            <p:nvPr/>
          </p:nvSpPr>
          <p:spPr>
            <a:xfrm>
              <a:off x="5461404" y="2646669"/>
              <a:ext cx="1440155" cy="1438739"/>
            </a:xfrm>
            <a:prstGeom prst="diamond">
              <a:avLst/>
            </a:prstGeom>
            <a:solidFill>
              <a:srgbClr val="E5ABA6"/>
            </a:solidFill>
            <a:ln>
              <a:solidFill>
                <a:srgbClr val="CD8F8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67" name="TextovéPole 66">
              <a:extLst>
                <a:ext uri="{FF2B5EF4-FFF2-40B4-BE49-F238E27FC236}">
                  <a16:creationId xmlns:a16="http://schemas.microsoft.com/office/drawing/2014/main" id="{539367A3-8EA3-4751-B41E-F9B4B3240243}"/>
                </a:ext>
              </a:extLst>
            </p:cNvPr>
            <p:cNvSpPr txBox="1"/>
            <p:nvPr/>
          </p:nvSpPr>
          <p:spPr>
            <a:xfrm>
              <a:off x="5544070" y="3202650"/>
              <a:ext cx="1329210" cy="307777"/>
            </a:xfrm>
            <a:prstGeom prst="rect">
              <a:avLst/>
            </a:prstGeom>
            <a:noFill/>
          </p:spPr>
          <p:txBody>
            <a:bodyPr wrap="none" rtlCol="0">
              <a:spAutoFit/>
            </a:bodyPr>
            <a:lstStyle/>
            <a:p>
              <a:r>
                <a:rPr lang="cs-CZ" sz="1400" dirty="0"/>
                <a:t>Hypothalamus</a:t>
              </a:r>
              <a:endParaRPr lang="en-US" sz="1400" dirty="0"/>
            </a:p>
          </p:txBody>
        </p:sp>
      </p:grpSp>
      <p:grpSp>
        <p:nvGrpSpPr>
          <p:cNvPr id="69" name="Skupina 68">
            <a:extLst>
              <a:ext uri="{FF2B5EF4-FFF2-40B4-BE49-F238E27FC236}">
                <a16:creationId xmlns:a16="http://schemas.microsoft.com/office/drawing/2014/main" id="{BF9465AF-9F6E-48AE-A8A4-FA738E35F7D5}"/>
              </a:ext>
            </a:extLst>
          </p:cNvPr>
          <p:cNvGrpSpPr/>
          <p:nvPr/>
        </p:nvGrpSpPr>
        <p:grpSpPr>
          <a:xfrm>
            <a:off x="2285075" y="2152507"/>
            <a:ext cx="2185075" cy="1978312"/>
            <a:chOff x="2718995" y="2417221"/>
            <a:chExt cx="2185075" cy="1978312"/>
          </a:xfrm>
        </p:grpSpPr>
        <p:sp>
          <p:nvSpPr>
            <p:cNvPr id="65" name="Kosočtverec 64">
              <a:extLst>
                <a:ext uri="{FF2B5EF4-FFF2-40B4-BE49-F238E27FC236}">
                  <a16:creationId xmlns:a16="http://schemas.microsoft.com/office/drawing/2014/main" id="{D677DF67-C375-4E34-93E5-6DF9EAEF011A}"/>
                </a:ext>
              </a:extLst>
            </p:cNvPr>
            <p:cNvSpPr/>
            <p:nvPr/>
          </p:nvSpPr>
          <p:spPr>
            <a:xfrm>
              <a:off x="2718995" y="2417221"/>
              <a:ext cx="2185075" cy="1978312"/>
            </a:xfrm>
            <a:prstGeom prst="diamond">
              <a:avLst/>
            </a:prstGeom>
            <a:solidFill>
              <a:srgbClr val="E5ABA6"/>
            </a:solidFill>
            <a:ln>
              <a:solidFill>
                <a:srgbClr val="CD8F8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68" name="TextovéPole 67">
              <a:extLst>
                <a:ext uri="{FF2B5EF4-FFF2-40B4-BE49-F238E27FC236}">
                  <a16:creationId xmlns:a16="http://schemas.microsoft.com/office/drawing/2014/main" id="{5508F0FC-CB0F-4CBB-95E1-7DF20FCC9876}"/>
                </a:ext>
              </a:extLst>
            </p:cNvPr>
            <p:cNvSpPr txBox="1"/>
            <p:nvPr/>
          </p:nvSpPr>
          <p:spPr>
            <a:xfrm>
              <a:off x="2798625" y="3042897"/>
              <a:ext cx="2049649" cy="1077218"/>
            </a:xfrm>
            <a:prstGeom prst="rect">
              <a:avLst/>
            </a:prstGeom>
            <a:noFill/>
          </p:spPr>
          <p:txBody>
            <a:bodyPr wrap="square" rtlCol="0">
              <a:spAutoFit/>
            </a:bodyPr>
            <a:lstStyle/>
            <a:p>
              <a:pPr algn="ctr"/>
              <a:r>
                <a:rPr lang="cs-CZ" sz="1600" dirty="0"/>
                <a:t>Kardiovaskulární řídící centrum </a:t>
              </a:r>
            </a:p>
            <a:p>
              <a:pPr algn="ctr"/>
              <a:r>
                <a:rPr lang="cs-CZ" sz="1600" dirty="0"/>
                <a:t>v prodloužené </a:t>
              </a:r>
            </a:p>
            <a:p>
              <a:pPr algn="ctr"/>
              <a:r>
                <a:rPr lang="cs-CZ" sz="1600" dirty="0"/>
                <a:t>míše</a:t>
              </a:r>
              <a:endParaRPr lang="en-US" sz="1600" dirty="0"/>
            </a:p>
          </p:txBody>
        </p:sp>
      </p:grpSp>
      <p:grpSp>
        <p:nvGrpSpPr>
          <p:cNvPr id="72" name="Skupina 71">
            <a:extLst>
              <a:ext uri="{FF2B5EF4-FFF2-40B4-BE49-F238E27FC236}">
                <a16:creationId xmlns:a16="http://schemas.microsoft.com/office/drawing/2014/main" id="{64BAE607-DAB5-4ECF-9B73-46A6C35E42AF}"/>
              </a:ext>
            </a:extLst>
          </p:cNvPr>
          <p:cNvGrpSpPr/>
          <p:nvPr/>
        </p:nvGrpSpPr>
        <p:grpSpPr>
          <a:xfrm>
            <a:off x="8195635" y="2204864"/>
            <a:ext cx="1233253" cy="1031126"/>
            <a:chOff x="5461404" y="2646669"/>
            <a:chExt cx="1440155" cy="1438739"/>
          </a:xfrm>
        </p:grpSpPr>
        <p:sp>
          <p:nvSpPr>
            <p:cNvPr id="73" name="Kosočtverec 72">
              <a:extLst>
                <a:ext uri="{FF2B5EF4-FFF2-40B4-BE49-F238E27FC236}">
                  <a16:creationId xmlns:a16="http://schemas.microsoft.com/office/drawing/2014/main" id="{89446344-586B-4B76-A77C-913F068AA2BA}"/>
                </a:ext>
              </a:extLst>
            </p:cNvPr>
            <p:cNvSpPr/>
            <p:nvPr/>
          </p:nvSpPr>
          <p:spPr>
            <a:xfrm>
              <a:off x="5461404" y="2646669"/>
              <a:ext cx="1440155" cy="1438739"/>
            </a:xfrm>
            <a:prstGeom prst="diamond">
              <a:avLst/>
            </a:prstGeom>
            <a:solidFill>
              <a:srgbClr val="E5ABA6"/>
            </a:solidFill>
            <a:ln>
              <a:solidFill>
                <a:srgbClr val="CD8F8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74" name="TextovéPole 73">
              <a:extLst>
                <a:ext uri="{FF2B5EF4-FFF2-40B4-BE49-F238E27FC236}">
                  <a16:creationId xmlns:a16="http://schemas.microsoft.com/office/drawing/2014/main" id="{1210CDE5-2D74-4070-BDFB-5B95050D7B20}"/>
                </a:ext>
              </a:extLst>
            </p:cNvPr>
            <p:cNvSpPr txBox="1"/>
            <p:nvPr/>
          </p:nvSpPr>
          <p:spPr>
            <a:xfrm>
              <a:off x="5668306" y="3022776"/>
              <a:ext cx="950901" cy="523220"/>
            </a:xfrm>
            <a:prstGeom prst="rect">
              <a:avLst/>
            </a:prstGeom>
            <a:noFill/>
          </p:spPr>
          <p:txBody>
            <a:bodyPr wrap="none" rtlCol="0">
              <a:spAutoFit/>
            </a:bodyPr>
            <a:lstStyle/>
            <a:p>
              <a:pPr algn="ctr"/>
              <a:r>
                <a:rPr lang="cs-CZ" sz="1400" dirty="0"/>
                <a:t>Kůra</a:t>
              </a:r>
            </a:p>
            <a:p>
              <a:pPr algn="ctr"/>
              <a:r>
                <a:rPr lang="cs-CZ" sz="1400" dirty="0"/>
                <a:t>nadledvin</a:t>
              </a:r>
              <a:endParaRPr lang="en-US" sz="1400" dirty="0"/>
            </a:p>
          </p:txBody>
        </p:sp>
      </p:grpSp>
      <p:grpSp>
        <p:nvGrpSpPr>
          <p:cNvPr id="154" name="Skupina 153">
            <a:extLst>
              <a:ext uri="{FF2B5EF4-FFF2-40B4-BE49-F238E27FC236}">
                <a16:creationId xmlns:a16="http://schemas.microsoft.com/office/drawing/2014/main" id="{D0F3F99B-2C75-48A3-A8D1-9661260A080A}"/>
              </a:ext>
            </a:extLst>
          </p:cNvPr>
          <p:cNvGrpSpPr/>
          <p:nvPr/>
        </p:nvGrpSpPr>
        <p:grpSpPr>
          <a:xfrm>
            <a:off x="347241" y="1317493"/>
            <a:ext cx="5042153" cy="2066623"/>
            <a:chOff x="347241" y="1317493"/>
            <a:chExt cx="5042153" cy="2066623"/>
          </a:xfrm>
        </p:grpSpPr>
        <p:sp>
          <p:nvSpPr>
            <p:cNvPr id="58" name="Obdélník: se zakulacenými rohy 57">
              <a:extLst>
                <a:ext uri="{FF2B5EF4-FFF2-40B4-BE49-F238E27FC236}">
                  <a16:creationId xmlns:a16="http://schemas.microsoft.com/office/drawing/2014/main" id="{1B8AEAC0-5F1D-43EA-816E-AC88B9D7923E}"/>
                </a:ext>
              </a:extLst>
            </p:cNvPr>
            <p:cNvSpPr/>
            <p:nvPr/>
          </p:nvSpPr>
          <p:spPr>
            <a:xfrm>
              <a:off x="347241" y="2816932"/>
              <a:ext cx="1416379" cy="567184"/>
            </a:xfrm>
            <a:prstGeom prst="roundRect">
              <a:avLst/>
            </a:prstGeom>
            <a:solidFill>
              <a:srgbClr val="B0CEEC"/>
            </a:solidFill>
            <a:ln>
              <a:solidFill>
                <a:srgbClr val="577FB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rPr>
                <a:t>Arterioly</a:t>
              </a:r>
              <a:endParaRPr lang="en-US" sz="1600" dirty="0">
                <a:solidFill>
                  <a:schemeClr val="tx1"/>
                </a:solidFill>
              </a:endParaRPr>
            </a:p>
          </p:txBody>
        </p:sp>
        <p:cxnSp>
          <p:nvCxnSpPr>
            <p:cNvPr id="80" name="Přímá spojnice 79">
              <a:extLst>
                <a:ext uri="{FF2B5EF4-FFF2-40B4-BE49-F238E27FC236}">
                  <a16:creationId xmlns:a16="http://schemas.microsoft.com/office/drawing/2014/main" id="{B7E4F593-7326-4F29-B337-FC0521230E17}"/>
                </a:ext>
              </a:extLst>
            </p:cNvPr>
            <p:cNvCxnSpPr>
              <a:cxnSpLocks/>
              <a:stCxn id="3" idx="2"/>
            </p:cNvCxnSpPr>
            <p:nvPr/>
          </p:nvCxnSpPr>
          <p:spPr>
            <a:xfrm>
              <a:off x="5389394" y="1317493"/>
              <a:ext cx="0" cy="312563"/>
            </a:xfrm>
            <a:prstGeom prst="line">
              <a:avLst/>
            </a:prstGeom>
            <a:ln w="38100"/>
          </p:spPr>
          <p:style>
            <a:lnRef idx="1">
              <a:schemeClr val="accent4"/>
            </a:lnRef>
            <a:fillRef idx="0">
              <a:schemeClr val="accent4"/>
            </a:fillRef>
            <a:effectRef idx="0">
              <a:schemeClr val="accent4"/>
            </a:effectRef>
            <a:fontRef idx="minor">
              <a:schemeClr val="tx1"/>
            </a:fontRef>
          </p:style>
        </p:cxnSp>
        <p:cxnSp>
          <p:nvCxnSpPr>
            <p:cNvPr id="81" name="Přímá spojnice 80">
              <a:extLst>
                <a:ext uri="{FF2B5EF4-FFF2-40B4-BE49-F238E27FC236}">
                  <a16:creationId xmlns:a16="http://schemas.microsoft.com/office/drawing/2014/main" id="{EA3C4FFD-E6D4-49D8-BB64-DB1034EA385C}"/>
                </a:ext>
              </a:extLst>
            </p:cNvPr>
            <p:cNvCxnSpPr>
              <a:cxnSpLocks/>
            </p:cNvCxnSpPr>
            <p:nvPr/>
          </p:nvCxnSpPr>
          <p:spPr>
            <a:xfrm flipH="1">
              <a:off x="1061555" y="1630056"/>
              <a:ext cx="4327839" cy="28927"/>
            </a:xfrm>
            <a:prstGeom prst="line">
              <a:avLst/>
            </a:prstGeom>
            <a:ln w="38100"/>
          </p:spPr>
          <p:style>
            <a:lnRef idx="1">
              <a:schemeClr val="accent4"/>
            </a:lnRef>
            <a:fillRef idx="0">
              <a:schemeClr val="accent4"/>
            </a:fillRef>
            <a:effectRef idx="0">
              <a:schemeClr val="accent4"/>
            </a:effectRef>
            <a:fontRef idx="minor">
              <a:schemeClr val="tx1"/>
            </a:fontRef>
          </p:style>
        </p:cxnSp>
        <p:cxnSp>
          <p:nvCxnSpPr>
            <p:cNvPr id="87" name="Přímá spojnice 86">
              <a:extLst>
                <a:ext uri="{FF2B5EF4-FFF2-40B4-BE49-F238E27FC236}">
                  <a16:creationId xmlns:a16="http://schemas.microsoft.com/office/drawing/2014/main" id="{4E348B71-406B-4462-ACE7-627F0A6E47AE}"/>
                </a:ext>
              </a:extLst>
            </p:cNvPr>
            <p:cNvCxnSpPr>
              <a:cxnSpLocks/>
            </p:cNvCxnSpPr>
            <p:nvPr/>
          </p:nvCxnSpPr>
          <p:spPr>
            <a:xfrm>
              <a:off x="1068085" y="1648060"/>
              <a:ext cx="0" cy="1168872"/>
            </a:xfrm>
            <a:prstGeom prst="line">
              <a:avLst/>
            </a:prstGeom>
            <a:ln w="38100">
              <a:headEnd type="none" w="med" len="med"/>
              <a:tailEnd type="triangle" w="med" len="med"/>
            </a:ln>
          </p:spPr>
          <p:style>
            <a:lnRef idx="1">
              <a:schemeClr val="accent4"/>
            </a:lnRef>
            <a:fillRef idx="0">
              <a:schemeClr val="accent4"/>
            </a:fillRef>
            <a:effectRef idx="0">
              <a:schemeClr val="accent4"/>
            </a:effectRef>
            <a:fontRef idx="minor">
              <a:schemeClr val="tx1"/>
            </a:fontRef>
          </p:style>
        </p:cxnSp>
      </p:grpSp>
      <p:cxnSp>
        <p:nvCxnSpPr>
          <p:cNvPr id="90" name="Přímá spojnice 89">
            <a:extLst>
              <a:ext uri="{FF2B5EF4-FFF2-40B4-BE49-F238E27FC236}">
                <a16:creationId xmlns:a16="http://schemas.microsoft.com/office/drawing/2014/main" id="{570AE78D-8743-44C1-B5EC-6E647B0CE5C5}"/>
              </a:ext>
            </a:extLst>
          </p:cNvPr>
          <p:cNvCxnSpPr>
            <a:cxnSpLocks/>
            <a:endCxn id="53" idx="0"/>
          </p:cNvCxnSpPr>
          <p:nvPr/>
        </p:nvCxnSpPr>
        <p:spPr>
          <a:xfrm>
            <a:off x="1061554" y="3384116"/>
            <a:ext cx="5938" cy="1367353"/>
          </a:xfrm>
          <a:prstGeom prst="line">
            <a:avLst/>
          </a:prstGeom>
          <a:ln w="38100">
            <a:headEnd type="none" w="med" len="med"/>
            <a:tailEnd type="triangle" w="med" len="med"/>
          </a:ln>
        </p:spPr>
        <p:style>
          <a:lnRef idx="1">
            <a:schemeClr val="accent4"/>
          </a:lnRef>
          <a:fillRef idx="0">
            <a:schemeClr val="accent4"/>
          </a:fillRef>
          <a:effectRef idx="0">
            <a:schemeClr val="accent4"/>
          </a:effectRef>
          <a:fontRef idx="minor">
            <a:schemeClr val="tx1"/>
          </a:fontRef>
        </p:style>
      </p:cxnSp>
      <p:cxnSp>
        <p:nvCxnSpPr>
          <p:cNvPr id="94" name="Přímá spojnice 93">
            <a:extLst>
              <a:ext uri="{FF2B5EF4-FFF2-40B4-BE49-F238E27FC236}">
                <a16:creationId xmlns:a16="http://schemas.microsoft.com/office/drawing/2014/main" id="{9F24137C-E041-452D-B11E-6F112B280B07}"/>
              </a:ext>
            </a:extLst>
          </p:cNvPr>
          <p:cNvCxnSpPr>
            <a:cxnSpLocks/>
          </p:cNvCxnSpPr>
          <p:nvPr/>
        </p:nvCxnSpPr>
        <p:spPr>
          <a:xfrm>
            <a:off x="3389529" y="1648060"/>
            <a:ext cx="0" cy="504447"/>
          </a:xfrm>
          <a:prstGeom prst="line">
            <a:avLst/>
          </a:prstGeom>
          <a:ln w="38100">
            <a:headEnd type="none" w="med" len="med"/>
            <a:tailEnd type="triangle" w="med" len="med"/>
          </a:ln>
        </p:spPr>
        <p:style>
          <a:lnRef idx="1">
            <a:schemeClr val="accent4"/>
          </a:lnRef>
          <a:fillRef idx="0">
            <a:schemeClr val="accent4"/>
          </a:fillRef>
          <a:effectRef idx="0">
            <a:schemeClr val="accent4"/>
          </a:effectRef>
          <a:fontRef idx="minor">
            <a:schemeClr val="tx1"/>
          </a:fontRef>
        </p:style>
      </p:cxnSp>
      <p:cxnSp>
        <p:nvCxnSpPr>
          <p:cNvPr id="96" name="Přímá spojnice 95">
            <a:extLst>
              <a:ext uri="{FF2B5EF4-FFF2-40B4-BE49-F238E27FC236}">
                <a16:creationId xmlns:a16="http://schemas.microsoft.com/office/drawing/2014/main" id="{A32DB06B-9ACC-43E4-A051-3BAD4D930BED}"/>
              </a:ext>
            </a:extLst>
          </p:cNvPr>
          <p:cNvCxnSpPr>
            <a:cxnSpLocks/>
          </p:cNvCxnSpPr>
          <p:nvPr/>
        </p:nvCxnSpPr>
        <p:spPr>
          <a:xfrm>
            <a:off x="3379507" y="4130819"/>
            <a:ext cx="0" cy="594325"/>
          </a:xfrm>
          <a:prstGeom prst="line">
            <a:avLst/>
          </a:prstGeom>
          <a:ln w="38100">
            <a:headEnd type="none" w="med" len="med"/>
            <a:tailEnd type="triangle" w="med" len="med"/>
          </a:ln>
        </p:spPr>
        <p:style>
          <a:lnRef idx="1">
            <a:schemeClr val="accent4"/>
          </a:lnRef>
          <a:fillRef idx="0">
            <a:schemeClr val="accent4"/>
          </a:fillRef>
          <a:effectRef idx="0">
            <a:schemeClr val="accent4"/>
          </a:effectRef>
          <a:fontRef idx="minor">
            <a:schemeClr val="tx1"/>
          </a:fontRef>
        </p:style>
      </p:cxnSp>
      <p:cxnSp>
        <p:nvCxnSpPr>
          <p:cNvPr id="98" name="Přímá spojnice 97">
            <a:extLst>
              <a:ext uri="{FF2B5EF4-FFF2-40B4-BE49-F238E27FC236}">
                <a16:creationId xmlns:a16="http://schemas.microsoft.com/office/drawing/2014/main" id="{F7814E38-D927-4FFD-9860-277684622736}"/>
              </a:ext>
            </a:extLst>
          </p:cNvPr>
          <p:cNvCxnSpPr>
            <a:cxnSpLocks/>
          </p:cNvCxnSpPr>
          <p:nvPr/>
        </p:nvCxnSpPr>
        <p:spPr>
          <a:xfrm>
            <a:off x="1042368" y="6345324"/>
            <a:ext cx="3276891" cy="0"/>
          </a:xfrm>
          <a:prstGeom prst="line">
            <a:avLst/>
          </a:prstGeom>
          <a:ln w="38100">
            <a:headEnd type="none" w="med" len="med"/>
            <a:tailEnd type="triangle" w="med" len="med"/>
          </a:ln>
        </p:spPr>
        <p:style>
          <a:lnRef idx="1">
            <a:schemeClr val="accent4"/>
          </a:lnRef>
          <a:fillRef idx="0">
            <a:schemeClr val="accent4"/>
          </a:fillRef>
          <a:effectRef idx="0">
            <a:schemeClr val="accent4"/>
          </a:effectRef>
          <a:fontRef idx="minor">
            <a:schemeClr val="tx1"/>
          </a:fontRef>
        </p:style>
      </p:cxnSp>
      <p:cxnSp>
        <p:nvCxnSpPr>
          <p:cNvPr id="102" name="Přímá spojnice 101">
            <a:extLst>
              <a:ext uri="{FF2B5EF4-FFF2-40B4-BE49-F238E27FC236}">
                <a16:creationId xmlns:a16="http://schemas.microsoft.com/office/drawing/2014/main" id="{D277C212-DA2A-42CC-B971-7F18B8985DF8}"/>
              </a:ext>
            </a:extLst>
          </p:cNvPr>
          <p:cNvCxnSpPr>
            <a:cxnSpLocks/>
          </p:cNvCxnSpPr>
          <p:nvPr/>
        </p:nvCxnSpPr>
        <p:spPr>
          <a:xfrm>
            <a:off x="1067600" y="5326469"/>
            <a:ext cx="0" cy="1018855"/>
          </a:xfrm>
          <a:prstGeom prst="line">
            <a:avLst/>
          </a:prstGeom>
          <a:ln w="38100">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104" name="Přímá spojnice 103">
            <a:extLst>
              <a:ext uri="{FF2B5EF4-FFF2-40B4-BE49-F238E27FC236}">
                <a16:creationId xmlns:a16="http://schemas.microsoft.com/office/drawing/2014/main" id="{A3C58192-26C6-4F9E-9BC7-9B70104DA87C}"/>
              </a:ext>
            </a:extLst>
          </p:cNvPr>
          <p:cNvCxnSpPr>
            <a:cxnSpLocks/>
          </p:cNvCxnSpPr>
          <p:nvPr/>
        </p:nvCxnSpPr>
        <p:spPr>
          <a:xfrm flipV="1">
            <a:off x="3341587" y="6021289"/>
            <a:ext cx="977672" cy="16228"/>
          </a:xfrm>
          <a:prstGeom prst="line">
            <a:avLst/>
          </a:prstGeom>
          <a:ln w="38100">
            <a:headEnd type="none" w="med" len="med"/>
            <a:tailEnd type="triangle" w="med" len="med"/>
          </a:ln>
        </p:spPr>
        <p:style>
          <a:lnRef idx="1">
            <a:schemeClr val="accent4"/>
          </a:lnRef>
          <a:fillRef idx="0">
            <a:schemeClr val="accent4"/>
          </a:fillRef>
          <a:effectRef idx="0">
            <a:schemeClr val="accent4"/>
          </a:effectRef>
          <a:fontRef idx="minor">
            <a:schemeClr val="tx1"/>
          </a:fontRef>
        </p:style>
      </p:cxnSp>
      <p:cxnSp>
        <p:nvCxnSpPr>
          <p:cNvPr id="106" name="Přímá spojnice 105">
            <a:extLst>
              <a:ext uri="{FF2B5EF4-FFF2-40B4-BE49-F238E27FC236}">
                <a16:creationId xmlns:a16="http://schemas.microsoft.com/office/drawing/2014/main" id="{5DBF5A76-E28B-4ED9-BB69-9FEA9981C191}"/>
              </a:ext>
            </a:extLst>
          </p:cNvPr>
          <p:cNvCxnSpPr>
            <a:cxnSpLocks/>
          </p:cNvCxnSpPr>
          <p:nvPr/>
        </p:nvCxnSpPr>
        <p:spPr>
          <a:xfrm flipH="1">
            <a:off x="3363686" y="5359782"/>
            <a:ext cx="7395" cy="655664"/>
          </a:xfrm>
          <a:prstGeom prst="line">
            <a:avLst/>
          </a:prstGeom>
          <a:ln w="38100">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112" name="Přímá spojnice 111">
            <a:extLst>
              <a:ext uri="{FF2B5EF4-FFF2-40B4-BE49-F238E27FC236}">
                <a16:creationId xmlns:a16="http://schemas.microsoft.com/office/drawing/2014/main" id="{C44FEB74-DC50-4653-8452-B681DB38BEB7}"/>
              </a:ext>
            </a:extLst>
          </p:cNvPr>
          <p:cNvCxnSpPr>
            <a:cxnSpLocks/>
          </p:cNvCxnSpPr>
          <p:nvPr/>
        </p:nvCxnSpPr>
        <p:spPr>
          <a:xfrm flipH="1">
            <a:off x="5389394" y="1638680"/>
            <a:ext cx="5694752" cy="0"/>
          </a:xfrm>
          <a:prstGeom prst="line">
            <a:avLst/>
          </a:prstGeom>
          <a:ln w="38100"/>
        </p:spPr>
        <p:style>
          <a:lnRef idx="1">
            <a:schemeClr val="accent4"/>
          </a:lnRef>
          <a:fillRef idx="0">
            <a:schemeClr val="accent4"/>
          </a:fillRef>
          <a:effectRef idx="0">
            <a:schemeClr val="accent4"/>
          </a:effectRef>
          <a:fontRef idx="minor">
            <a:schemeClr val="tx1"/>
          </a:fontRef>
        </p:style>
      </p:cxnSp>
      <p:cxnSp>
        <p:nvCxnSpPr>
          <p:cNvPr id="114" name="Přímá spojnice 113">
            <a:extLst>
              <a:ext uri="{FF2B5EF4-FFF2-40B4-BE49-F238E27FC236}">
                <a16:creationId xmlns:a16="http://schemas.microsoft.com/office/drawing/2014/main" id="{27045565-6126-4545-AC40-CD7012B681ED}"/>
              </a:ext>
            </a:extLst>
          </p:cNvPr>
          <p:cNvCxnSpPr>
            <a:cxnSpLocks/>
          </p:cNvCxnSpPr>
          <p:nvPr/>
        </p:nvCxnSpPr>
        <p:spPr>
          <a:xfrm>
            <a:off x="11071083" y="1648060"/>
            <a:ext cx="0" cy="1206688"/>
          </a:xfrm>
          <a:prstGeom prst="line">
            <a:avLst/>
          </a:prstGeom>
          <a:ln w="38100">
            <a:headEnd type="none" w="med" len="med"/>
            <a:tailEnd type="triangle" w="med" len="med"/>
          </a:ln>
        </p:spPr>
        <p:style>
          <a:lnRef idx="1">
            <a:schemeClr val="accent4"/>
          </a:lnRef>
          <a:fillRef idx="0">
            <a:schemeClr val="accent4"/>
          </a:fillRef>
          <a:effectRef idx="0">
            <a:schemeClr val="accent4"/>
          </a:effectRef>
          <a:fontRef idx="minor">
            <a:schemeClr val="tx1"/>
          </a:fontRef>
        </p:style>
      </p:cxnSp>
      <p:cxnSp>
        <p:nvCxnSpPr>
          <p:cNvPr id="118" name="Přímá spojnice 117">
            <a:extLst>
              <a:ext uri="{FF2B5EF4-FFF2-40B4-BE49-F238E27FC236}">
                <a16:creationId xmlns:a16="http://schemas.microsoft.com/office/drawing/2014/main" id="{4E367DE9-5FA6-457E-9503-B3C696AE8805}"/>
              </a:ext>
            </a:extLst>
          </p:cNvPr>
          <p:cNvCxnSpPr>
            <a:cxnSpLocks/>
          </p:cNvCxnSpPr>
          <p:nvPr/>
        </p:nvCxnSpPr>
        <p:spPr>
          <a:xfrm>
            <a:off x="11043679" y="3420315"/>
            <a:ext cx="0" cy="1304829"/>
          </a:xfrm>
          <a:prstGeom prst="line">
            <a:avLst/>
          </a:prstGeom>
          <a:ln w="38100">
            <a:headEnd type="none" w="med" len="med"/>
            <a:tailEnd type="triangle" w="med" len="med"/>
          </a:ln>
        </p:spPr>
        <p:style>
          <a:lnRef idx="1">
            <a:schemeClr val="accent4"/>
          </a:lnRef>
          <a:fillRef idx="0">
            <a:schemeClr val="accent4"/>
          </a:fillRef>
          <a:effectRef idx="0">
            <a:schemeClr val="accent4"/>
          </a:effectRef>
          <a:fontRef idx="minor">
            <a:schemeClr val="tx1"/>
          </a:fontRef>
        </p:style>
      </p:cxnSp>
      <p:cxnSp>
        <p:nvCxnSpPr>
          <p:cNvPr id="121" name="Přímá spojnice 120">
            <a:extLst>
              <a:ext uri="{FF2B5EF4-FFF2-40B4-BE49-F238E27FC236}">
                <a16:creationId xmlns:a16="http://schemas.microsoft.com/office/drawing/2014/main" id="{01A8B992-8422-4A68-95BC-54B40949A50E}"/>
              </a:ext>
            </a:extLst>
          </p:cNvPr>
          <p:cNvCxnSpPr>
            <a:cxnSpLocks/>
          </p:cNvCxnSpPr>
          <p:nvPr/>
        </p:nvCxnSpPr>
        <p:spPr>
          <a:xfrm>
            <a:off x="9588388" y="5318653"/>
            <a:ext cx="0" cy="675316"/>
          </a:xfrm>
          <a:prstGeom prst="line">
            <a:avLst/>
          </a:prstGeom>
          <a:ln w="38100">
            <a:headEnd type="none" w="med" len="med"/>
            <a:tailEnd type="triangle" w="med" len="med"/>
          </a:ln>
        </p:spPr>
        <p:style>
          <a:lnRef idx="1">
            <a:schemeClr val="accent4"/>
          </a:lnRef>
          <a:fillRef idx="0">
            <a:schemeClr val="accent4"/>
          </a:fillRef>
          <a:effectRef idx="0">
            <a:schemeClr val="accent4"/>
          </a:effectRef>
          <a:fontRef idx="minor">
            <a:schemeClr val="tx1"/>
          </a:fontRef>
        </p:style>
      </p:cxnSp>
      <p:cxnSp>
        <p:nvCxnSpPr>
          <p:cNvPr id="125" name="Přímá spojnice 124">
            <a:extLst>
              <a:ext uri="{FF2B5EF4-FFF2-40B4-BE49-F238E27FC236}">
                <a16:creationId xmlns:a16="http://schemas.microsoft.com/office/drawing/2014/main" id="{6271A4CC-9FE4-4822-92AC-9E0651D2C15D}"/>
              </a:ext>
            </a:extLst>
          </p:cNvPr>
          <p:cNvCxnSpPr>
            <a:cxnSpLocks/>
          </p:cNvCxnSpPr>
          <p:nvPr/>
        </p:nvCxnSpPr>
        <p:spPr>
          <a:xfrm>
            <a:off x="8796300" y="1648060"/>
            <a:ext cx="0" cy="556804"/>
          </a:xfrm>
          <a:prstGeom prst="line">
            <a:avLst/>
          </a:prstGeom>
          <a:ln w="38100">
            <a:headEnd type="none" w="med" len="med"/>
            <a:tailEnd type="triangle" w="med" len="med"/>
          </a:ln>
        </p:spPr>
        <p:style>
          <a:lnRef idx="1">
            <a:schemeClr val="accent4"/>
          </a:lnRef>
          <a:fillRef idx="0">
            <a:schemeClr val="accent4"/>
          </a:fillRef>
          <a:effectRef idx="0">
            <a:schemeClr val="accent4"/>
          </a:effectRef>
          <a:fontRef idx="minor">
            <a:schemeClr val="tx1"/>
          </a:fontRef>
        </p:style>
      </p:cxnSp>
      <p:cxnSp>
        <p:nvCxnSpPr>
          <p:cNvPr id="128" name="Přímá spojnice 127">
            <a:extLst>
              <a:ext uri="{FF2B5EF4-FFF2-40B4-BE49-F238E27FC236}">
                <a16:creationId xmlns:a16="http://schemas.microsoft.com/office/drawing/2014/main" id="{6FEF7468-161D-4192-828E-810E9829173A}"/>
              </a:ext>
            </a:extLst>
          </p:cNvPr>
          <p:cNvCxnSpPr>
            <a:cxnSpLocks/>
            <a:endCxn id="27" idx="0"/>
          </p:cNvCxnSpPr>
          <p:nvPr/>
        </p:nvCxnSpPr>
        <p:spPr>
          <a:xfrm flipH="1">
            <a:off x="8832304" y="3228689"/>
            <a:ext cx="644" cy="475209"/>
          </a:xfrm>
          <a:prstGeom prst="line">
            <a:avLst/>
          </a:prstGeom>
          <a:ln w="38100">
            <a:headEnd type="none" w="med" len="med"/>
            <a:tailEnd type="triangle" w="med" len="med"/>
          </a:ln>
        </p:spPr>
        <p:style>
          <a:lnRef idx="1">
            <a:schemeClr val="accent4"/>
          </a:lnRef>
          <a:fillRef idx="0">
            <a:schemeClr val="accent4"/>
          </a:fillRef>
          <a:effectRef idx="0">
            <a:schemeClr val="accent4"/>
          </a:effectRef>
          <a:fontRef idx="minor">
            <a:schemeClr val="tx1"/>
          </a:fontRef>
        </p:style>
      </p:cxnSp>
      <p:cxnSp>
        <p:nvCxnSpPr>
          <p:cNvPr id="130" name="Přímá spojnice 129">
            <a:extLst>
              <a:ext uri="{FF2B5EF4-FFF2-40B4-BE49-F238E27FC236}">
                <a16:creationId xmlns:a16="http://schemas.microsoft.com/office/drawing/2014/main" id="{F3C53779-52EB-4D85-B092-E8DF34564661}"/>
              </a:ext>
            </a:extLst>
          </p:cNvPr>
          <p:cNvCxnSpPr>
            <a:cxnSpLocks/>
          </p:cNvCxnSpPr>
          <p:nvPr/>
        </p:nvCxnSpPr>
        <p:spPr>
          <a:xfrm>
            <a:off x="8812261" y="4221949"/>
            <a:ext cx="0" cy="1450127"/>
          </a:xfrm>
          <a:prstGeom prst="line">
            <a:avLst/>
          </a:prstGeom>
          <a:ln w="38100">
            <a:headEnd type="none" w="med" len="med"/>
            <a:tailEnd type="triangle" w="med" len="med"/>
          </a:ln>
        </p:spPr>
        <p:style>
          <a:lnRef idx="1">
            <a:schemeClr val="accent4"/>
          </a:lnRef>
          <a:fillRef idx="0">
            <a:schemeClr val="accent4"/>
          </a:fillRef>
          <a:effectRef idx="0">
            <a:schemeClr val="accent4"/>
          </a:effectRef>
          <a:fontRef idx="minor">
            <a:schemeClr val="tx1"/>
          </a:fontRef>
        </p:style>
      </p:cxnSp>
      <p:cxnSp>
        <p:nvCxnSpPr>
          <p:cNvPr id="133" name="Přímá spojnice 132">
            <a:extLst>
              <a:ext uri="{FF2B5EF4-FFF2-40B4-BE49-F238E27FC236}">
                <a16:creationId xmlns:a16="http://schemas.microsoft.com/office/drawing/2014/main" id="{DC10DF6E-DC52-4378-B115-085CEE0AC0E1}"/>
              </a:ext>
            </a:extLst>
          </p:cNvPr>
          <p:cNvCxnSpPr>
            <a:cxnSpLocks/>
          </p:cNvCxnSpPr>
          <p:nvPr/>
        </p:nvCxnSpPr>
        <p:spPr>
          <a:xfrm>
            <a:off x="5864206" y="1658983"/>
            <a:ext cx="0" cy="691318"/>
          </a:xfrm>
          <a:prstGeom prst="line">
            <a:avLst/>
          </a:prstGeom>
          <a:ln w="38100">
            <a:headEnd type="none" w="med" len="med"/>
            <a:tailEnd type="triangle" w="med" len="med"/>
          </a:ln>
        </p:spPr>
        <p:style>
          <a:lnRef idx="1">
            <a:schemeClr val="accent4"/>
          </a:lnRef>
          <a:fillRef idx="0">
            <a:schemeClr val="accent4"/>
          </a:fillRef>
          <a:effectRef idx="0">
            <a:schemeClr val="accent4"/>
          </a:effectRef>
          <a:fontRef idx="minor">
            <a:schemeClr val="tx1"/>
          </a:fontRef>
        </p:style>
      </p:cxnSp>
      <p:cxnSp>
        <p:nvCxnSpPr>
          <p:cNvPr id="135" name="Přímá spojnice 134">
            <a:extLst>
              <a:ext uri="{FF2B5EF4-FFF2-40B4-BE49-F238E27FC236}">
                <a16:creationId xmlns:a16="http://schemas.microsoft.com/office/drawing/2014/main" id="{30DCEBA9-F108-459A-9F1B-F54C915CDF08}"/>
              </a:ext>
            </a:extLst>
          </p:cNvPr>
          <p:cNvCxnSpPr>
            <a:cxnSpLocks/>
          </p:cNvCxnSpPr>
          <p:nvPr/>
        </p:nvCxnSpPr>
        <p:spPr>
          <a:xfrm>
            <a:off x="5843969" y="3783383"/>
            <a:ext cx="0" cy="910904"/>
          </a:xfrm>
          <a:prstGeom prst="line">
            <a:avLst/>
          </a:prstGeom>
          <a:ln w="38100">
            <a:headEnd type="none" w="med" len="med"/>
            <a:tailEnd type="triangle" w="med" len="med"/>
          </a:ln>
        </p:spPr>
        <p:style>
          <a:lnRef idx="1">
            <a:schemeClr val="accent4"/>
          </a:lnRef>
          <a:fillRef idx="0">
            <a:schemeClr val="accent4"/>
          </a:fillRef>
          <a:effectRef idx="0">
            <a:schemeClr val="accent4"/>
          </a:effectRef>
          <a:fontRef idx="minor">
            <a:schemeClr val="tx1"/>
          </a:fontRef>
        </p:style>
      </p:cxnSp>
      <p:cxnSp>
        <p:nvCxnSpPr>
          <p:cNvPr id="137" name="Přímá spojnice 136">
            <a:extLst>
              <a:ext uri="{FF2B5EF4-FFF2-40B4-BE49-F238E27FC236}">
                <a16:creationId xmlns:a16="http://schemas.microsoft.com/office/drawing/2014/main" id="{BC9C5188-A16D-466E-AD6D-FD8B3D093968}"/>
              </a:ext>
            </a:extLst>
          </p:cNvPr>
          <p:cNvCxnSpPr>
            <a:cxnSpLocks/>
          </p:cNvCxnSpPr>
          <p:nvPr/>
        </p:nvCxnSpPr>
        <p:spPr>
          <a:xfrm flipH="1">
            <a:off x="5836574" y="5187605"/>
            <a:ext cx="7395" cy="655664"/>
          </a:xfrm>
          <a:prstGeom prst="line">
            <a:avLst/>
          </a:prstGeom>
          <a:ln w="38100">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138" name="Přímá spojnice 137">
            <a:extLst>
              <a:ext uri="{FF2B5EF4-FFF2-40B4-BE49-F238E27FC236}">
                <a16:creationId xmlns:a16="http://schemas.microsoft.com/office/drawing/2014/main" id="{291D582A-D5AD-45A7-9C06-E26BAA192FFB}"/>
              </a:ext>
            </a:extLst>
          </p:cNvPr>
          <p:cNvCxnSpPr>
            <a:cxnSpLocks/>
            <a:endCxn id="61" idx="1"/>
          </p:cNvCxnSpPr>
          <p:nvPr/>
        </p:nvCxnSpPr>
        <p:spPr>
          <a:xfrm flipV="1">
            <a:off x="5825718" y="5838004"/>
            <a:ext cx="2081352" cy="6006"/>
          </a:xfrm>
          <a:prstGeom prst="line">
            <a:avLst/>
          </a:prstGeom>
          <a:ln w="38100">
            <a:headEnd type="none" w="med" len="med"/>
            <a:tailEnd type="triangle" w="med" len="med"/>
          </a:ln>
        </p:spPr>
        <p:style>
          <a:lnRef idx="1">
            <a:schemeClr val="accent4"/>
          </a:lnRef>
          <a:fillRef idx="0">
            <a:schemeClr val="accent4"/>
          </a:fillRef>
          <a:effectRef idx="0">
            <a:schemeClr val="accent4"/>
          </a:effectRef>
          <a:fontRef idx="minor">
            <a:schemeClr val="tx1"/>
          </a:fontRef>
        </p:style>
      </p:cxnSp>
      <p:cxnSp>
        <p:nvCxnSpPr>
          <p:cNvPr id="140" name="Přímá spojnice 139">
            <a:extLst>
              <a:ext uri="{FF2B5EF4-FFF2-40B4-BE49-F238E27FC236}">
                <a16:creationId xmlns:a16="http://schemas.microsoft.com/office/drawing/2014/main" id="{6B29A057-41D8-4384-90DE-97738BB0EA7F}"/>
              </a:ext>
            </a:extLst>
          </p:cNvPr>
          <p:cNvCxnSpPr>
            <a:cxnSpLocks/>
          </p:cNvCxnSpPr>
          <p:nvPr/>
        </p:nvCxnSpPr>
        <p:spPr>
          <a:xfrm>
            <a:off x="8148228" y="5301208"/>
            <a:ext cx="0" cy="498994"/>
          </a:xfrm>
          <a:prstGeom prst="line">
            <a:avLst/>
          </a:prstGeom>
          <a:ln w="38100">
            <a:headEnd type="none" w="med" len="med"/>
            <a:tailEnd type="triangle" w="med" len="med"/>
          </a:ln>
        </p:spPr>
        <p:style>
          <a:lnRef idx="1">
            <a:schemeClr val="accent4"/>
          </a:lnRef>
          <a:fillRef idx="0">
            <a:schemeClr val="accent4"/>
          </a:fillRef>
          <a:effectRef idx="0">
            <a:schemeClr val="accent4"/>
          </a:effectRef>
          <a:fontRef idx="minor">
            <a:schemeClr val="tx1"/>
          </a:fontRef>
        </p:style>
      </p:cxnSp>
      <p:cxnSp>
        <p:nvCxnSpPr>
          <p:cNvPr id="144" name="Přímá spojnice 143">
            <a:extLst>
              <a:ext uri="{FF2B5EF4-FFF2-40B4-BE49-F238E27FC236}">
                <a16:creationId xmlns:a16="http://schemas.microsoft.com/office/drawing/2014/main" id="{23A559FE-6FEF-48B5-B224-52595E6B8F54}"/>
              </a:ext>
            </a:extLst>
          </p:cNvPr>
          <p:cNvCxnSpPr>
            <a:cxnSpLocks/>
          </p:cNvCxnSpPr>
          <p:nvPr/>
        </p:nvCxnSpPr>
        <p:spPr>
          <a:xfrm>
            <a:off x="8026335" y="4365104"/>
            <a:ext cx="0" cy="318974"/>
          </a:xfrm>
          <a:prstGeom prst="line">
            <a:avLst/>
          </a:prstGeom>
          <a:ln w="38100">
            <a:headEnd type="none" w="med" len="med"/>
            <a:tailEnd type="triangle" w="med" len="med"/>
          </a:ln>
        </p:spPr>
        <p:style>
          <a:lnRef idx="1">
            <a:schemeClr val="accent4"/>
          </a:lnRef>
          <a:fillRef idx="0">
            <a:schemeClr val="accent4"/>
          </a:fillRef>
          <a:effectRef idx="0">
            <a:schemeClr val="accent4"/>
          </a:effectRef>
          <a:fontRef idx="minor">
            <a:schemeClr val="tx1"/>
          </a:fontRef>
        </p:style>
      </p:cxnSp>
      <p:cxnSp>
        <p:nvCxnSpPr>
          <p:cNvPr id="146" name="Přímá spojnice 145">
            <a:extLst>
              <a:ext uri="{FF2B5EF4-FFF2-40B4-BE49-F238E27FC236}">
                <a16:creationId xmlns:a16="http://schemas.microsoft.com/office/drawing/2014/main" id="{C9733219-F875-46F5-9E31-6A7B31CAD618}"/>
              </a:ext>
            </a:extLst>
          </p:cNvPr>
          <p:cNvCxnSpPr>
            <a:cxnSpLocks/>
          </p:cNvCxnSpPr>
          <p:nvPr/>
        </p:nvCxnSpPr>
        <p:spPr>
          <a:xfrm>
            <a:off x="6199179" y="3466293"/>
            <a:ext cx="1841037" cy="920579"/>
          </a:xfrm>
          <a:prstGeom prst="line">
            <a:avLst/>
          </a:prstGeom>
          <a:ln w="38100">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155" name="Přímá spojnice 154">
            <a:extLst>
              <a:ext uri="{FF2B5EF4-FFF2-40B4-BE49-F238E27FC236}">
                <a16:creationId xmlns:a16="http://schemas.microsoft.com/office/drawing/2014/main" id="{F263D2EC-F762-4645-AC32-EB8A005170AA}"/>
              </a:ext>
            </a:extLst>
          </p:cNvPr>
          <p:cNvCxnSpPr>
            <a:cxnSpLocks/>
            <a:stCxn id="60" idx="6"/>
            <a:endCxn id="61" idx="2"/>
          </p:cNvCxnSpPr>
          <p:nvPr/>
        </p:nvCxnSpPr>
        <p:spPr>
          <a:xfrm>
            <a:off x="5582889" y="6187637"/>
            <a:ext cx="2014577" cy="13439"/>
          </a:xfrm>
          <a:prstGeom prst="line">
            <a:avLst/>
          </a:prstGeom>
          <a:ln w="38100">
            <a:headEnd type="triangle" w="med" len="med"/>
            <a:tailEnd type="none" w="med" len="med"/>
          </a:ln>
        </p:spPr>
        <p:style>
          <a:lnRef idx="1">
            <a:schemeClr val="accent4"/>
          </a:lnRef>
          <a:fillRef idx="0">
            <a:schemeClr val="accent4"/>
          </a:fillRef>
          <a:effectRef idx="0">
            <a:schemeClr val="accent4"/>
          </a:effectRef>
          <a:fontRef idx="minor">
            <a:schemeClr val="tx1"/>
          </a:fontRef>
        </p:style>
      </p:cxnSp>
    </p:spTree>
    <p:custDataLst>
      <p:tags r:id="rId1"/>
    </p:custDataLst>
    <p:extLst>
      <p:ext uri="{BB962C8B-B14F-4D97-AF65-F5344CB8AC3E}">
        <p14:creationId xmlns:p14="http://schemas.microsoft.com/office/powerpoint/2010/main" val="168451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4"/>
                                        </p:tgtEl>
                                        <p:attrNameLst>
                                          <p:attrName>style.visibility</p:attrName>
                                        </p:attrNameLst>
                                      </p:cBhvr>
                                      <p:to>
                                        <p:strVal val="visible"/>
                                      </p:to>
                                    </p:set>
                                    <p:animEffect transition="in" filter="fade">
                                      <p:cBhvr>
                                        <p:cTn id="7" dur="500"/>
                                        <p:tgtEl>
                                          <p:spTgt spid="1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0"/>
                                        </p:tgtEl>
                                        <p:attrNameLst>
                                          <p:attrName>style.visibility</p:attrName>
                                        </p:attrNameLst>
                                      </p:cBhvr>
                                      <p:to>
                                        <p:strVal val="visible"/>
                                      </p:to>
                                    </p:set>
                                    <p:animEffect transition="in" filter="fade">
                                      <p:cBhvr>
                                        <p:cTn id="12" dur="500"/>
                                        <p:tgtEl>
                                          <p:spTgt spid="9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500"/>
                                        <p:tgtEl>
                                          <p:spTgt spid="5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2"/>
                                        </p:tgtEl>
                                        <p:attrNameLst>
                                          <p:attrName>style.visibility</p:attrName>
                                        </p:attrNameLst>
                                      </p:cBhvr>
                                      <p:to>
                                        <p:strVal val="visible"/>
                                      </p:to>
                                    </p:set>
                                    <p:animEffect transition="in" filter="fade">
                                      <p:cBhvr>
                                        <p:cTn id="20" dur="500"/>
                                        <p:tgtEl>
                                          <p:spTgt spid="102"/>
                                        </p:tgtEl>
                                      </p:cBhvr>
                                    </p:animEffect>
                                  </p:childTnLst>
                                </p:cTn>
                              </p:par>
                              <p:par>
                                <p:cTn id="21" presetID="10" presetClass="entr" presetSubtype="0" fill="hold" nodeType="with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fade">
                                      <p:cBhvr>
                                        <p:cTn id="23" dur="500"/>
                                        <p:tgtEl>
                                          <p:spTgt spid="98"/>
                                        </p:tgtEl>
                                      </p:cBhvr>
                                    </p:animEffect>
                                  </p:childTnLst>
                                </p:cTn>
                              </p:par>
                              <p:par>
                                <p:cTn id="24" presetID="10" presetClass="entr" presetSubtype="0" fill="hold" nodeType="withEffect">
                                  <p:stCondLst>
                                    <p:cond delay="0"/>
                                  </p:stCondLst>
                                  <p:childTnLst>
                                    <p:set>
                                      <p:cBhvr>
                                        <p:cTn id="25" dur="1" fill="hold">
                                          <p:stCondLst>
                                            <p:cond delay="0"/>
                                          </p:stCondLst>
                                        </p:cTn>
                                        <p:tgtEl>
                                          <p:spTgt spid="63"/>
                                        </p:tgtEl>
                                        <p:attrNameLst>
                                          <p:attrName>style.visibility</p:attrName>
                                        </p:attrNameLst>
                                      </p:cBhvr>
                                      <p:to>
                                        <p:strVal val="visible"/>
                                      </p:to>
                                    </p:set>
                                    <p:animEffect transition="in" filter="fade">
                                      <p:cBhvr>
                                        <p:cTn id="26" dur="500"/>
                                        <p:tgtEl>
                                          <p:spTgt spid="6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4"/>
                                        </p:tgtEl>
                                        <p:attrNameLst>
                                          <p:attrName>style.visibility</p:attrName>
                                        </p:attrNameLst>
                                      </p:cBhvr>
                                      <p:to>
                                        <p:strVal val="visible"/>
                                      </p:to>
                                    </p:set>
                                    <p:animEffect transition="in" filter="fade">
                                      <p:cBhvr>
                                        <p:cTn id="31" dur="500"/>
                                        <p:tgtEl>
                                          <p:spTgt spid="94"/>
                                        </p:tgtEl>
                                      </p:cBhvr>
                                    </p:animEffect>
                                  </p:childTnLst>
                                </p:cTn>
                              </p:par>
                              <p:par>
                                <p:cTn id="32" presetID="10" presetClass="entr" presetSubtype="0" fill="hold" nodeType="with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fade">
                                      <p:cBhvr>
                                        <p:cTn id="34" dur="500"/>
                                        <p:tgtEl>
                                          <p:spTgt spid="6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96"/>
                                        </p:tgtEl>
                                        <p:attrNameLst>
                                          <p:attrName>style.visibility</p:attrName>
                                        </p:attrNameLst>
                                      </p:cBhvr>
                                      <p:to>
                                        <p:strVal val="visible"/>
                                      </p:to>
                                    </p:set>
                                    <p:animEffect transition="in" filter="fade">
                                      <p:cBhvr>
                                        <p:cTn id="39" dur="500"/>
                                        <p:tgtEl>
                                          <p:spTgt spid="96"/>
                                        </p:tgtEl>
                                      </p:cBhvr>
                                    </p:animEffect>
                                  </p:childTnLst>
                                </p:cTn>
                              </p:par>
                              <p:par>
                                <p:cTn id="40" presetID="10" presetClass="entr" presetSubtype="0" fill="hold" nodeType="with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500"/>
                                        <p:tgtEl>
                                          <p:spTgt spid="40"/>
                                        </p:tgtEl>
                                      </p:cBhvr>
                                    </p:animEffect>
                                  </p:childTnLst>
                                </p:cTn>
                              </p:par>
                              <p:par>
                                <p:cTn id="43" presetID="10" presetClass="entr" presetSubtype="0" fill="hold" nodeType="withEffect">
                                  <p:stCondLst>
                                    <p:cond delay="0"/>
                                  </p:stCondLst>
                                  <p:childTnLst>
                                    <p:set>
                                      <p:cBhvr>
                                        <p:cTn id="44" dur="1" fill="hold">
                                          <p:stCondLst>
                                            <p:cond delay="0"/>
                                          </p:stCondLst>
                                        </p:cTn>
                                        <p:tgtEl>
                                          <p:spTgt spid="106"/>
                                        </p:tgtEl>
                                        <p:attrNameLst>
                                          <p:attrName>style.visibility</p:attrName>
                                        </p:attrNameLst>
                                      </p:cBhvr>
                                      <p:to>
                                        <p:strVal val="visible"/>
                                      </p:to>
                                    </p:set>
                                    <p:animEffect transition="in" filter="fade">
                                      <p:cBhvr>
                                        <p:cTn id="45" dur="500"/>
                                        <p:tgtEl>
                                          <p:spTgt spid="106"/>
                                        </p:tgtEl>
                                      </p:cBhvr>
                                    </p:animEffect>
                                  </p:childTnLst>
                                </p:cTn>
                              </p:par>
                              <p:par>
                                <p:cTn id="46" presetID="10" presetClass="entr" presetSubtype="0" fill="hold" nodeType="withEffect">
                                  <p:stCondLst>
                                    <p:cond delay="0"/>
                                  </p:stCondLst>
                                  <p:childTnLst>
                                    <p:set>
                                      <p:cBhvr>
                                        <p:cTn id="47" dur="1" fill="hold">
                                          <p:stCondLst>
                                            <p:cond delay="0"/>
                                          </p:stCondLst>
                                        </p:cTn>
                                        <p:tgtEl>
                                          <p:spTgt spid="104"/>
                                        </p:tgtEl>
                                        <p:attrNameLst>
                                          <p:attrName>style.visibility</p:attrName>
                                        </p:attrNameLst>
                                      </p:cBhvr>
                                      <p:to>
                                        <p:strVal val="visible"/>
                                      </p:to>
                                    </p:set>
                                    <p:animEffect transition="in" filter="fade">
                                      <p:cBhvr>
                                        <p:cTn id="48" dur="500"/>
                                        <p:tgtEl>
                                          <p:spTgt spid="10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500"/>
                                        <p:tgtEl>
                                          <p:spTgt spid="112"/>
                                        </p:tgtEl>
                                      </p:cBhvr>
                                    </p:animEffect>
                                  </p:childTnLst>
                                </p:cTn>
                              </p:par>
                              <p:par>
                                <p:cTn id="54" presetID="10" presetClass="entr" presetSubtype="0" fill="hold" nodeType="withEffect">
                                  <p:stCondLst>
                                    <p:cond delay="0"/>
                                  </p:stCondLst>
                                  <p:childTnLst>
                                    <p:set>
                                      <p:cBhvr>
                                        <p:cTn id="55" dur="1" fill="hold">
                                          <p:stCondLst>
                                            <p:cond delay="0"/>
                                          </p:stCondLst>
                                        </p:cTn>
                                        <p:tgtEl>
                                          <p:spTgt spid="114"/>
                                        </p:tgtEl>
                                        <p:attrNameLst>
                                          <p:attrName>style.visibility</p:attrName>
                                        </p:attrNameLst>
                                      </p:cBhvr>
                                      <p:to>
                                        <p:strVal val="visible"/>
                                      </p:to>
                                    </p:set>
                                    <p:animEffect transition="in" filter="fade">
                                      <p:cBhvr>
                                        <p:cTn id="56" dur="500"/>
                                        <p:tgtEl>
                                          <p:spTgt spid="11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fade">
                                      <p:cBhvr>
                                        <p:cTn id="59" dur="500"/>
                                        <p:tgtEl>
                                          <p:spTgt spid="59"/>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fade">
                                      <p:cBhvr>
                                        <p:cTn id="64" dur="500"/>
                                        <p:tgtEl>
                                          <p:spTgt spid="49"/>
                                        </p:tgtEl>
                                      </p:cBhvr>
                                    </p:animEffect>
                                  </p:childTnLst>
                                </p:cTn>
                              </p:par>
                              <p:par>
                                <p:cTn id="65" presetID="10" presetClass="entr" presetSubtype="0" fill="hold" nodeType="withEffect">
                                  <p:stCondLst>
                                    <p:cond delay="0"/>
                                  </p:stCondLst>
                                  <p:childTnLst>
                                    <p:set>
                                      <p:cBhvr>
                                        <p:cTn id="66" dur="1" fill="hold">
                                          <p:stCondLst>
                                            <p:cond delay="0"/>
                                          </p:stCondLst>
                                        </p:cTn>
                                        <p:tgtEl>
                                          <p:spTgt spid="118"/>
                                        </p:tgtEl>
                                        <p:attrNameLst>
                                          <p:attrName>style.visibility</p:attrName>
                                        </p:attrNameLst>
                                      </p:cBhvr>
                                      <p:to>
                                        <p:strVal val="visible"/>
                                      </p:to>
                                    </p:set>
                                    <p:animEffect transition="in" filter="fade">
                                      <p:cBhvr>
                                        <p:cTn id="67" dur="500"/>
                                        <p:tgtEl>
                                          <p:spTgt spid="11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21"/>
                                        </p:tgtEl>
                                        <p:attrNameLst>
                                          <p:attrName>style.visibility</p:attrName>
                                        </p:attrNameLst>
                                      </p:cBhvr>
                                      <p:to>
                                        <p:strVal val="visible"/>
                                      </p:to>
                                    </p:set>
                                    <p:animEffect transition="in" filter="fade">
                                      <p:cBhvr>
                                        <p:cTn id="72" dur="500"/>
                                        <p:tgtEl>
                                          <p:spTgt spid="121"/>
                                        </p:tgtEl>
                                      </p:cBhvr>
                                    </p:animEffect>
                                  </p:childTnLst>
                                </p:cTn>
                              </p:par>
                              <p:par>
                                <p:cTn id="73" presetID="10" presetClass="entr" presetSubtype="0" fill="hold" nodeType="with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fade">
                                      <p:cBhvr>
                                        <p:cTn id="75" dur="500"/>
                                        <p:tgtEl>
                                          <p:spTgt spid="64"/>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155"/>
                                        </p:tgtEl>
                                        <p:attrNameLst>
                                          <p:attrName>style.visibility</p:attrName>
                                        </p:attrNameLst>
                                      </p:cBhvr>
                                      <p:to>
                                        <p:strVal val="visible"/>
                                      </p:to>
                                    </p:set>
                                    <p:animEffect transition="in" filter="fade">
                                      <p:cBhvr>
                                        <p:cTn id="80" dur="500"/>
                                        <p:tgtEl>
                                          <p:spTgt spid="155"/>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125"/>
                                        </p:tgtEl>
                                        <p:attrNameLst>
                                          <p:attrName>style.visibility</p:attrName>
                                        </p:attrNameLst>
                                      </p:cBhvr>
                                      <p:to>
                                        <p:strVal val="visible"/>
                                      </p:to>
                                    </p:set>
                                    <p:animEffect transition="in" filter="fade">
                                      <p:cBhvr>
                                        <p:cTn id="85" dur="500"/>
                                        <p:tgtEl>
                                          <p:spTgt spid="125"/>
                                        </p:tgtEl>
                                      </p:cBhvr>
                                    </p:animEffect>
                                  </p:childTnLst>
                                </p:cTn>
                              </p:par>
                              <p:par>
                                <p:cTn id="86" presetID="10" presetClass="entr" presetSubtype="0" fill="hold" nodeType="with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500"/>
                                        <p:tgtEl>
                                          <p:spTgt spid="72"/>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128"/>
                                        </p:tgtEl>
                                        <p:attrNameLst>
                                          <p:attrName>style.visibility</p:attrName>
                                        </p:attrNameLst>
                                      </p:cBhvr>
                                      <p:to>
                                        <p:strVal val="visible"/>
                                      </p:to>
                                    </p:set>
                                    <p:animEffect transition="in" filter="fade">
                                      <p:cBhvr>
                                        <p:cTn id="93" dur="500"/>
                                        <p:tgtEl>
                                          <p:spTgt spid="128"/>
                                        </p:tgtEl>
                                      </p:cBhvr>
                                    </p:animEffect>
                                  </p:childTnLst>
                                </p:cTn>
                              </p:par>
                              <p:par>
                                <p:cTn id="94" presetID="10" presetClass="entr" presetSubtype="0" fill="hold" nodeType="withEffect">
                                  <p:stCondLst>
                                    <p:cond delay="0"/>
                                  </p:stCondLst>
                                  <p:childTnLst>
                                    <p:set>
                                      <p:cBhvr>
                                        <p:cTn id="95" dur="1" fill="hold">
                                          <p:stCondLst>
                                            <p:cond delay="0"/>
                                          </p:stCondLst>
                                        </p:cTn>
                                        <p:tgtEl>
                                          <p:spTgt spid="36"/>
                                        </p:tgtEl>
                                        <p:attrNameLst>
                                          <p:attrName>style.visibility</p:attrName>
                                        </p:attrNameLst>
                                      </p:cBhvr>
                                      <p:to>
                                        <p:strVal val="visible"/>
                                      </p:to>
                                    </p:set>
                                    <p:animEffect transition="in" filter="fade">
                                      <p:cBhvr>
                                        <p:cTn id="96" dur="500"/>
                                        <p:tgtEl>
                                          <p:spTgt spid="36"/>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130"/>
                                        </p:tgtEl>
                                        <p:attrNameLst>
                                          <p:attrName>style.visibility</p:attrName>
                                        </p:attrNameLst>
                                      </p:cBhvr>
                                      <p:to>
                                        <p:strVal val="visible"/>
                                      </p:to>
                                    </p:set>
                                    <p:animEffect transition="in" filter="fade">
                                      <p:cBhvr>
                                        <p:cTn id="101" dur="500"/>
                                        <p:tgtEl>
                                          <p:spTgt spid="130"/>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133"/>
                                        </p:tgtEl>
                                        <p:attrNameLst>
                                          <p:attrName>style.visibility</p:attrName>
                                        </p:attrNameLst>
                                      </p:cBhvr>
                                      <p:to>
                                        <p:strVal val="visible"/>
                                      </p:to>
                                    </p:set>
                                    <p:animEffect transition="in" filter="fade">
                                      <p:cBhvr>
                                        <p:cTn id="106" dur="500"/>
                                        <p:tgtEl>
                                          <p:spTgt spid="133"/>
                                        </p:tgtEl>
                                      </p:cBhvr>
                                    </p:animEffect>
                                  </p:childTnLst>
                                </p:cTn>
                              </p:par>
                              <p:par>
                                <p:cTn id="107" presetID="10" presetClass="entr" presetSubtype="0" fill="hold" nodeType="withEffect">
                                  <p:stCondLst>
                                    <p:cond delay="0"/>
                                  </p:stCondLst>
                                  <p:childTnLst>
                                    <p:set>
                                      <p:cBhvr>
                                        <p:cTn id="108" dur="1" fill="hold">
                                          <p:stCondLst>
                                            <p:cond delay="0"/>
                                          </p:stCondLst>
                                        </p:cTn>
                                        <p:tgtEl>
                                          <p:spTgt spid="71"/>
                                        </p:tgtEl>
                                        <p:attrNameLst>
                                          <p:attrName>style.visibility</p:attrName>
                                        </p:attrNameLst>
                                      </p:cBhvr>
                                      <p:to>
                                        <p:strVal val="visible"/>
                                      </p:to>
                                    </p:set>
                                    <p:animEffect transition="in" filter="fade">
                                      <p:cBhvr>
                                        <p:cTn id="109" dur="500"/>
                                        <p:tgtEl>
                                          <p:spTgt spid="71"/>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nodeType="clickEffect">
                                  <p:stCondLst>
                                    <p:cond delay="0"/>
                                  </p:stCondLst>
                                  <p:childTnLst>
                                    <p:set>
                                      <p:cBhvr>
                                        <p:cTn id="113" dur="1" fill="hold">
                                          <p:stCondLst>
                                            <p:cond delay="0"/>
                                          </p:stCondLst>
                                        </p:cTn>
                                        <p:tgtEl>
                                          <p:spTgt spid="135"/>
                                        </p:tgtEl>
                                        <p:attrNameLst>
                                          <p:attrName>style.visibility</p:attrName>
                                        </p:attrNameLst>
                                      </p:cBhvr>
                                      <p:to>
                                        <p:strVal val="visible"/>
                                      </p:to>
                                    </p:set>
                                    <p:animEffect transition="in" filter="fade">
                                      <p:cBhvr>
                                        <p:cTn id="114" dur="500"/>
                                        <p:tgtEl>
                                          <p:spTgt spid="135"/>
                                        </p:tgtEl>
                                      </p:cBhvr>
                                    </p:animEffect>
                                  </p:childTnLst>
                                </p:cTn>
                              </p:par>
                              <p:par>
                                <p:cTn id="115" presetID="10" presetClass="entr" presetSubtype="0" fill="hold" nodeType="withEffect">
                                  <p:stCondLst>
                                    <p:cond delay="0"/>
                                  </p:stCondLst>
                                  <p:childTnLst>
                                    <p:set>
                                      <p:cBhvr>
                                        <p:cTn id="116" dur="1" fill="hold">
                                          <p:stCondLst>
                                            <p:cond delay="0"/>
                                          </p:stCondLst>
                                        </p:cTn>
                                        <p:tgtEl>
                                          <p:spTgt spid="138"/>
                                        </p:tgtEl>
                                        <p:attrNameLst>
                                          <p:attrName>style.visibility</p:attrName>
                                        </p:attrNameLst>
                                      </p:cBhvr>
                                      <p:to>
                                        <p:strVal val="visible"/>
                                      </p:to>
                                    </p:set>
                                    <p:animEffect transition="in" filter="fade">
                                      <p:cBhvr>
                                        <p:cTn id="117" dur="500"/>
                                        <p:tgtEl>
                                          <p:spTgt spid="138"/>
                                        </p:tgtEl>
                                      </p:cBhvr>
                                    </p:animEffect>
                                  </p:childTnLst>
                                </p:cTn>
                              </p:par>
                              <p:par>
                                <p:cTn id="118" presetID="10" presetClass="entr" presetSubtype="0" fill="hold" nodeType="with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500"/>
                                        <p:tgtEl>
                                          <p:spTgt spid="37"/>
                                        </p:tgtEl>
                                      </p:cBhvr>
                                    </p:animEffect>
                                  </p:childTnLst>
                                </p:cTn>
                              </p:par>
                              <p:par>
                                <p:cTn id="121" presetID="10" presetClass="entr" presetSubtype="0" fill="hold" nodeType="withEffect">
                                  <p:stCondLst>
                                    <p:cond delay="0"/>
                                  </p:stCondLst>
                                  <p:childTnLst>
                                    <p:set>
                                      <p:cBhvr>
                                        <p:cTn id="122" dur="1" fill="hold">
                                          <p:stCondLst>
                                            <p:cond delay="0"/>
                                          </p:stCondLst>
                                        </p:cTn>
                                        <p:tgtEl>
                                          <p:spTgt spid="137"/>
                                        </p:tgtEl>
                                        <p:attrNameLst>
                                          <p:attrName>style.visibility</p:attrName>
                                        </p:attrNameLst>
                                      </p:cBhvr>
                                      <p:to>
                                        <p:strVal val="visible"/>
                                      </p:to>
                                    </p:set>
                                    <p:animEffect transition="in" filter="fade">
                                      <p:cBhvr>
                                        <p:cTn id="123" dur="500"/>
                                        <p:tgtEl>
                                          <p:spTgt spid="137"/>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nodeType="clickEffect">
                                  <p:stCondLst>
                                    <p:cond delay="0"/>
                                  </p:stCondLst>
                                  <p:childTnLst>
                                    <p:set>
                                      <p:cBhvr>
                                        <p:cTn id="127" dur="1" fill="hold">
                                          <p:stCondLst>
                                            <p:cond delay="0"/>
                                          </p:stCondLst>
                                        </p:cTn>
                                        <p:tgtEl>
                                          <p:spTgt spid="146"/>
                                        </p:tgtEl>
                                        <p:attrNameLst>
                                          <p:attrName>style.visibility</p:attrName>
                                        </p:attrNameLst>
                                      </p:cBhvr>
                                      <p:to>
                                        <p:strVal val="visible"/>
                                      </p:to>
                                    </p:set>
                                    <p:animEffect transition="in" filter="fade">
                                      <p:cBhvr>
                                        <p:cTn id="128" dur="500"/>
                                        <p:tgtEl>
                                          <p:spTgt spid="146"/>
                                        </p:tgtEl>
                                      </p:cBhvr>
                                    </p:animEffect>
                                  </p:childTnLst>
                                </p:cTn>
                              </p:par>
                              <p:par>
                                <p:cTn id="129" presetID="10" presetClass="entr" presetSubtype="0" fill="hold" nodeType="withEffect">
                                  <p:stCondLst>
                                    <p:cond delay="0"/>
                                  </p:stCondLst>
                                  <p:childTnLst>
                                    <p:set>
                                      <p:cBhvr>
                                        <p:cTn id="130" dur="1" fill="hold">
                                          <p:stCondLst>
                                            <p:cond delay="0"/>
                                          </p:stCondLst>
                                        </p:cTn>
                                        <p:tgtEl>
                                          <p:spTgt spid="144"/>
                                        </p:tgtEl>
                                        <p:attrNameLst>
                                          <p:attrName>style.visibility</p:attrName>
                                        </p:attrNameLst>
                                      </p:cBhvr>
                                      <p:to>
                                        <p:strVal val="visible"/>
                                      </p:to>
                                    </p:set>
                                    <p:animEffect transition="in" filter="fade">
                                      <p:cBhvr>
                                        <p:cTn id="131" dur="500"/>
                                        <p:tgtEl>
                                          <p:spTgt spid="144"/>
                                        </p:tgtEl>
                                      </p:cBhvr>
                                    </p:animEffect>
                                  </p:childTnLst>
                                </p:cTn>
                              </p:par>
                              <p:par>
                                <p:cTn id="132" presetID="10" presetClass="entr" presetSubtype="0" fill="hold" nodeType="withEffect">
                                  <p:stCondLst>
                                    <p:cond delay="0"/>
                                  </p:stCondLst>
                                  <p:childTnLst>
                                    <p:set>
                                      <p:cBhvr>
                                        <p:cTn id="133" dur="1" fill="hold">
                                          <p:stCondLst>
                                            <p:cond delay="0"/>
                                          </p:stCondLst>
                                        </p:cTn>
                                        <p:tgtEl>
                                          <p:spTgt spid="45"/>
                                        </p:tgtEl>
                                        <p:attrNameLst>
                                          <p:attrName>style.visibility</p:attrName>
                                        </p:attrNameLst>
                                      </p:cBhvr>
                                      <p:to>
                                        <p:strVal val="visible"/>
                                      </p:to>
                                    </p:set>
                                    <p:animEffect transition="in" filter="fade">
                                      <p:cBhvr>
                                        <p:cTn id="134" dur="500"/>
                                        <p:tgtEl>
                                          <p:spTgt spid="45"/>
                                        </p:tgtEl>
                                      </p:cBhvr>
                                    </p:animEffect>
                                  </p:childTnLst>
                                </p:cTn>
                              </p:par>
                              <p:par>
                                <p:cTn id="135" presetID="10" presetClass="entr" presetSubtype="0" fill="hold" nodeType="withEffect">
                                  <p:stCondLst>
                                    <p:cond delay="0"/>
                                  </p:stCondLst>
                                  <p:childTnLst>
                                    <p:set>
                                      <p:cBhvr>
                                        <p:cTn id="136" dur="1" fill="hold">
                                          <p:stCondLst>
                                            <p:cond delay="0"/>
                                          </p:stCondLst>
                                        </p:cTn>
                                        <p:tgtEl>
                                          <p:spTgt spid="140"/>
                                        </p:tgtEl>
                                        <p:attrNameLst>
                                          <p:attrName>style.visibility</p:attrName>
                                        </p:attrNameLst>
                                      </p:cBhvr>
                                      <p:to>
                                        <p:strVal val="visible"/>
                                      </p:to>
                                    </p:set>
                                    <p:animEffect transition="in" filter="fade">
                                      <p:cBhvr>
                                        <p:cTn id="137"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1F0208A2-2E2A-4402-ADD0-973BD2EC98D6}"/>
              </a:ext>
            </a:extLst>
          </p:cNvPr>
          <p:cNvPicPr>
            <a:picLocks noChangeAspect="1"/>
          </p:cNvPicPr>
          <p:nvPr/>
        </p:nvPicPr>
        <p:blipFill>
          <a:blip r:embed="rId4"/>
          <a:stretch>
            <a:fillRect/>
          </a:stretch>
        </p:blipFill>
        <p:spPr>
          <a:xfrm>
            <a:off x="2711624" y="0"/>
            <a:ext cx="6678000" cy="6858000"/>
          </a:xfrm>
          <a:prstGeom prst="rect">
            <a:avLst/>
          </a:prstGeom>
        </p:spPr>
      </p:pic>
      <p:sp>
        <p:nvSpPr>
          <p:cNvPr id="3" name="Obdélník 2">
            <a:extLst>
              <a:ext uri="{FF2B5EF4-FFF2-40B4-BE49-F238E27FC236}">
                <a16:creationId xmlns:a16="http://schemas.microsoft.com/office/drawing/2014/main" id="{68F82783-DDC8-4220-B473-E2044C52F970}"/>
              </a:ext>
            </a:extLst>
          </p:cNvPr>
          <p:cNvSpPr/>
          <p:nvPr/>
        </p:nvSpPr>
        <p:spPr>
          <a:xfrm>
            <a:off x="141672" y="6345324"/>
            <a:ext cx="3686076" cy="461665"/>
          </a:xfrm>
          <a:prstGeom prst="rect">
            <a:avLst/>
          </a:prstGeom>
        </p:spPr>
        <p:txBody>
          <a:bodyPr wrap="square">
            <a:spAutoFit/>
          </a:bodyPr>
          <a:lstStyle/>
          <a:p>
            <a:r>
              <a:rPr lang="cs-CZ" sz="1200" i="1" dirty="0"/>
              <a:t>podle: </a:t>
            </a:r>
            <a:r>
              <a:rPr lang="cs-CZ" sz="1200" i="1" dirty="0" err="1"/>
              <a:t>Dee</a:t>
            </a:r>
            <a:r>
              <a:rPr lang="cs-CZ" sz="1200" i="1" dirty="0"/>
              <a:t> </a:t>
            </a:r>
            <a:r>
              <a:rPr lang="cs-CZ" sz="1200" i="1" dirty="0" err="1"/>
              <a:t>Silverthorn</a:t>
            </a:r>
            <a:r>
              <a:rPr lang="cs-CZ" sz="1200" i="1" dirty="0"/>
              <a:t>, </a:t>
            </a:r>
            <a:r>
              <a:rPr lang="cs-CZ" sz="1200" i="1" dirty="0" err="1"/>
              <a:t>Human</a:t>
            </a:r>
            <a:r>
              <a:rPr lang="cs-CZ" sz="1200" i="1" dirty="0"/>
              <a:t> </a:t>
            </a:r>
            <a:r>
              <a:rPr lang="cs-CZ" sz="1200" i="1" dirty="0" err="1"/>
              <a:t>physiology</a:t>
            </a:r>
            <a:r>
              <a:rPr lang="cs-CZ" sz="1200" i="1" dirty="0"/>
              <a:t>: </a:t>
            </a:r>
            <a:r>
              <a:rPr lang="cs-CZ" sz="1200" i="1" dirty="0" err="1"/>
              <a:t>an</a:t>
            </a:r>
            <a:r>
              <a:rPr lang="cs-CZ" sz="1200" i="1" dirty="0"/>
              <a:t> </a:t>
            </a:r>
            <a:r>
              <a:rPr lang="cs-CZ" sz="1200" i="1" dirty="0" err="1"/>
              <a:t>integrated</a:t>
            </a:r>
            <a:r>
              <a:rPr lang="cs-CZ" sz="1200" i="1" dirty="0"/>
              <a:t> </a:t>
            </a:r>
            <a:r>
              <a:rPr lang="cs-CZ" sz="1200" i="1" dirty="0" err="1"/>
              <a:t>approach</a:t>
            </a:r>
            <a:r>
              <a:rPr lang="cs-CZ" sz="1200" i="1" dirty="0"/>
              <a:t>, 8th </a:t>
            </a:r>
            <a:r>
              <a:rPr lang="cs-CZ" sz="1200" i="1" dirty="0" err="1"/>
              <a:t>edition</a:t>
            </a:r>
            <a:r>
              <a:rPr lang="cs-CZ" sz="1200" i="1" dirty="0"/>
              <a:t>, </a:t>
            </a:r>
            <a:r>
              <a:rPr lang="cs-CZ" sz="1200" i="1" dirty="0" err="1"/>
              <a:t>Pearson</a:t>
            </a:r>
            <a:r>
              <a:rPr lang="cs-CZ" sz="1200" i="1" dirty="0"/>
              <a:t> 2017 </a:t>
            </a:r>
            <a:endParaRPr lang="en-US" sz="1200" i="1" dirty="0"/>
          </a:p>
        </p:txBody>
      </p:sp>
      <p:sp>
        <p:nvSpPr>
          <p:cNvPr id="4" name="TextovéPole 3">
            <a:extLst>
              <a:ext uri="{FF2B5EF4-FFF2-40B4-BE49-F238E27FC236}">
                <a16:creationId xmlns:a16="http://schemas.microsoft.com/office/drawing/2014/main" id="{CAFDF294-9B29-427E-AA64-EDB2A2E50F70}"/>
              </a:ext>
            </a:extLst>
          </p:cNvPr>
          <p:cNvSpPr txBox="1"/>
          <p:nvPr/>
        </p:nvSpPr>
        <p:spPr>
          <a:xfrm>
            <a:off x="3377477" y="3537012"/>
            <a:ext cx="2643672" cy="261610"/>
          </a:xfrm>
          <a:prstGeom prst="rect">
            <a:avLst/>
          </a:prstGeom>
          <a:solidFill>
            <a:srgbClr val="C6C4DF"/>
          </a:solidFill>
          <a:ln>
            <a:solidFill>
              <a:schemeClr val="tx1"/>
            </a:solidFill>
          </a:ln>
          <a:effectLst>
            <a:outerShdw blurRad="50800" dist="38100" dir="2700000" algn="tl" rotWithShape="0">
              <a:prstClr val="black">
                <a:alpha val="40000"/>
              </a:prstClr>
            </a:outerShdw>
          </a:effectLst>
        </p:spPr>
        <p:txBody>
          <a:bodyPr wrap="none" rtlCol="0">
            <a:spAutoFit/>
          </a:bodyPr>
          <a:lstStyle/>
          <a:p>
            <a:r>
              <a:rPr lang="cs-CZ" sz="1100" dirty="0"/>
              <a:t>Angiotenzin-konvertující enzym (ACE)</a:t>
            </a:r>
            <a:endParaRPr lang="en-US" sz="1100" dirty="0"/>
          </a:p>
        </p:txBody>
      </p:sp>
    </p:spTree>
    <p:custDataLst>
      <p:tags r:id="rId1"/>
    </p:custDataLst>
    <p:extLst>
      <p:ext uri="{BB962C8B-B14F-4D97-AF65-F5344CB8AC3E}">
        <p14:creationId xmlns:p14="http://schemas.microsoft.com/office/powerpoint/2010/main" val="1814212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3" name="Rectangle 2"/>
          <p:cNvSpPr>
            <a:spLocks noChangeArrowheads="1"/>
          </p:cNvSpPr>
          <p:nvPr/>
        </p:nvSpPr>
        <p:spPr bwMode="auto">
          <a:xfrm>
            <a:off x="9302750" y="925514"/>
            <a:ext cx="1257300" cy="5621337"/>
          </a:xfrm>
          <a:prstGeom prst="rect">
            <a:avLst/>
          </a:prstGeom>
          <a:noFill/>
          <a:ln w="28575">
            <a:solidFill>
              <a:schemeClr val="tx1"/>
            </a:solidFill>
            <a:miter lim="800000"/>
            <a:headEnd/>
            <a:tailEnd/>
          </a:ln>
        </p:spPr>
        <p:txBody>
          <a:bodyPr wrap="none" anchor="ctr"/>
          <a:lstStyle/>
          <a:p>
            <a:endParaRPr lang="en-US"/>
          </a:p>
        </p:txBody>
      </p:sp>
      <p:sp>
        <p:nvSpPr>
          <p:cNvPr id="11274" name="Rectangle 3"/>
          <p:cNvSpPr>
            <a:spLocks noChangeArrowheads="1"/>
          </p:cNvSpPr>
          <p:nvPr/>
        </p:nvSpPr>
        <p:spPr bwMode="auto">
          <a:xfrm>
            <a:off x="6424614" y="933451"/>
            <a:ext cx="1520825" cy="5580063"/>
          </a:xfrm>
          <a:prstGeom prst="rect">
            <a:avLst/>
          </a:prstGeom>
          <a:noFill/>
          <a:ln w="28575">
            <a:solidFill>
              <a:schemeClr val="tx1"/>
            </a:solidFill>
            <a:miter lim="800000"/>
            <a:headEnd/>
            <a:tailEnd/>
          </a:ln>
        </p:spPr>
        <p:txBody>
          <a:bodyPr wrap="none" anchor="ctr"/>
          <a:lstStyle/>
          <a:p>
            <a:endParaRPr lang="en-US"/>
          </a:p>
        </p:txBody>
      </p:sp>
      <p:sp>
        <p:nvSpPr>
          <p:cNvPr id="11275" name="Rectangle 4"/>
          <p:cNvSpPr>
            <a:spLocks noChangeArrowheads="1"/>
          </p:cNvSpPr>
          <p:nvPr/>
        </p:nvSpPr>
        <p:spPr bwMode="auto">
          <a:xfrm>
            <a:off x="1763713" y="911226"/>
            <a:ext cx="2222500" cy="5610225"/>
          </a:xfrm>
          <a:prstGeom prst="rect">
            <a:avLst/>
          </a:prstGeom>
          <a:noFill/>
          <a:ln w="28575">
            <a:solidFill>
              <a:schemeClr val="tx1"/>
            </a:solidFill>
            <a:miter lim="800000"/>
            <a:headEnd/>
            <a:tailEnd/>
          </a:ln>
        </p:spPr>
        <p:txBody>
          <a:bodyPr wrap="none" anchor="ctr"/>
          <a:lstStyle/>
          <a:p>
            <a:endParaRPr lang="en-US"/>
          </a:p>
        </p:txBody>
      </p:sp>
      <p:sp>
        <p:nvSpPr>
          <p:cNvPr id="11276" name="Freeform 5"/>
          <p:cNvSpPr>
            <a:spLocks/>
          </p:cNvSpPr>
          <p:nvPr/>
        </p:nvSpPr>
        <p:spPr bwMode="auto">
          <a:xfrm rot="21547992">
            <a:off x="9332914" y="2716214"/>
            <a:ext cx="1189037" cy="3584575"/>
          </a:xfrm>
          <a:custGeom>
            <a:avLst/>
            <a:gdLst>
              <a:gd name="T0" fmla="*/ 952917579 w 1392"/>
              <a:gd name="T1" fmla="*/ 2147483647 h 3179"/>
              <a:gd name="T2" fmla="*/ 841282035 w 1392"/>
              <a:gd name="T3" fmla="*/ 2147483647 h 3179"/>
              <a:gd name="T4" fmla="*/ 820851448 w 1392"/>
              <a:gd name="T5" fmla="*/ 1889352903 h 3179"/>
              <a:gd name="T6" fmla="*/ 744238882 w 1392"/>
              <a:gd name="T7" fmla="*/ 1341364128 h 3179"/>
              <a:gd name="T8" fmla="*/ 661059281 w 1392"/>
              <a:gd name="T9" fmla="*/ 1538436762 h 3179"/>
              <a:gd name="T10" fmla="*/ 699730305 w 1392"/>
              <a:gd name="T11" fmla="*/ 2020311065 h 3179"/>
              <a:gd name="T12" fmla="*/ 726727073 w 1392"/>
              <a:gd name="T13" fmla="*/ 2147483647 h 3179"/>
              <a:gd name="T14" fmla="*/ 692433788 w 1392"/>
              <a:gd name="T15" fmla="*/ 2147483647 h 3179"/>
              <a:gd name="T16" fmla="*/ 615821223 w 1392"/>
              <a:gd name="T17" fmla="*/ 2147483647 h 3179"/>
              <a:gd name="T18" fmla="*/ 640629549 w 1392"/>
              <a:gd name="T19" fmla="*/ 2147483647 h 3179"/>
              <a:gd name="T20" fmla="*/ 674922833 w 1392"/>
              <a:gd name="T21" fmla="*/ 2147483647 h 3179"/>
              <a:gd name="T22" fmla="*/ 564016129 w 1392"/>
              <a:gd name="T23" fmla="*/ 2147483647 h 3179"/>
              <a:gd name="T24" fmla="*/ 528993364 w 1392"/>
              <a:gd name="T25" fmla="*/ 2147483647 h 3179"/>
              <a:gd name="T26" fmla="*/ 521696848 w 1392"/>
              <a:gd name="T27" fmla="*/ 2147483647 h 3179"/>
              <a:gd name="T28" fmla="*/ 570583164 w 1392"/>
              <a:gd name="T29" fmla="*/ 2147483647 h 3179"/>
              <a:gd name="T30" fmla="*/ 528993364 w 1392"/>
              <a:gd name="T31" fmla="*/ 2147483647 h 3179"/>
              <a:gd name="T32" fmla="*/ 459677315 w 1392"/>
              <a:gd name="T33" fmla="*/ 2147483647 h 3179"/>
              <a:gd name="T34" fmla="*/ 434868882 w 1392"/>
              <a:gd name="T35" fmla="*/ 2147483647 h 3179"/>
              <a:gd name="T36" fmla="*/ 442165398 w 1392"/>
              <a:gd name="T37" fmla="*/ 2147483647 h 3179"/>
              <a:gd name="T38" fmla="*/ 445084176 w 1392"/>
              <a:gd name="T39" fmla="*/ 2147483647 h 3179"/>
              <a:gd name="T40" fmla="*/ 310099481 w 1392"/>
              <a:gd name="T41" fmla="*/ 2147483647 h 3179"/>
              <a:gd name="T42" fmla="*/ 361904575 w 1392"/>
              <a:gd name="T43" fmla="*/ 2147483647 h 3179"/>
              <a:gd name="T44" fmla="*/ 288209932 w 1392"/>
              <a:gd name="T45" fmla="*/ 2147483647 h 3179"/>
              <a:gd name="T46" fmla="*/ 306451223 w 1392"/>
              <a:gd name="T47" fmla="*/ 2147483647 h 3179"/>
              <a:gd name="T48" fmla="*/ 225460918 w 1392"/>
              <a:gd name="T49" fmla="*/ 2034296429 h 3179"/>
              <a:gd name="T50" fmla="*/ 253916648 w 1392"/>
              <a:gd name="T51" fmla="*/ 1397307837 h 3179"/>
              <a:gd name="T52" fmla="*/ 194085504 w 1392"/>
              <a:gd name="T53" fmla="*/ 1293049620 h 3179"/>
              <a:gd name="T54" fmla="*/ 162710997 w 1392"/>
              <a:gd name="T55" fmla="*/ 1638880379 h 3179"/>
              <a:gd name="T56" fmla="*/ 156874297 w 1392"/>
              <a:gd name="T57" fmla="*/ 2147483647 h 3179"/>
              <a:gd name="T58" fmla="*/ 136443710 w 1392"/>
              <a:gd name="T59" fmla="*/ 2147483647 h 3179"/>
              <a:gd name="T60" fmla="*/ 99231621 w 1392"/>
              <a:gd name="T61" fmla="*/ 2147483647 h 3179"/>
              <a:gd name="T62" fmla="*/ 5107221 w 1392"/>
              <a:gd name="T63" fmla="*/ 2147483647 h 3179"/>
              <a:gd name="T64" fmla="*/ 36482594 w 1392"/>
              <a:gd name="T65" fmla="*/ 1837223795 h 3179"/>
              <a:gd name="T66" fmla="*/ 67857114 w 1392"/>
              <a:gd name="T67" fmla="*/ 1342636038 h 3179"/>
              <a:gd name="T68" fmla="*/ 256835425 w 1392"/>
              <a:gd name="T69" fmla="*/ 699289873 h 3179"/>
              <a:gd name="T70" fmla="*/ 382334307 w 1392"/>
              <a:gd name="T71" fmla="*/ 451359899 h 3179"/>
              <a:gd name="T72" fmla="*/ 407872114 w 1392"/>
              <a:gd name="T73" fmla="*/ 35599936 h 3179"/>
              <a:gd name="T74" fmla="*/ 601228191 w 1392"/>
              <a:gd name="T75" fmla="*/ 76286398 h 3179"/>
              <a:gd name="T76" fmla="*/ 598309413 w 1392"/>
              <a:gd name="T77" fmla="*/ 427202645 h 3179"/>
              <a:gd name="T78" fmla="*/ 559638390 w 1392"/>
              <a:gd name="T79" fmla="*/ 619188910 h 3179"/>
              <a:gd name="T80" fmla="*/ 838363257 w 1392"/>
              <a:gd name="T81" fmla="*/ 980276942 h 3179"/>
              <a:gd name="T82" fmla="*/ 887249574 w 1392"/>
              <a:gd name="T83" fmla="*/ 1495208763 h 3179"/>
              <a:gd name="T84" fmla="*/ 970429388 w 1392"/>
              <a:gd name="T85" fmla="*/ 2015224556 h 3179"/>
              <a:gd name="T86" fmla="*/ 991589456 w 1392"/>
              <a:gd name="T87" fmla="*/ 2147483647 h 31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92"/>
              <a:gd name="T133" fmla="*/ 0 h 3179"/>
              <a:gd name="T134" fmla="*/ 1392 w 1392"/>
              <a:gd name="T135" fmla="*/ 3179 h 31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92" h="3179">
                <a:moveTo>
                  <a:pt x="1320" y="1675"/>
                </a:moveTo>
                <a:cubicBezTo>
                  <a:pt x="1318" y="1684"/>
                  <a:pt x="1300" y="1706"/>
                  <a:pt x="1297" y="1727"/>
                </a:cubicBezTo>
                <a:cubicBezTo>
                  <a:pt x="1294" y="1747"/>
                  <a:pt x="1310" y="1777"/>
                  <a:pt x="1306" y="1796"/>
                </a:cubicBezTo>
                <a:lnTo>
                  <a:pt x="1273" y="1839"/>
                </a:lnTo>
                <a:cubicBezTo>
                  <a:pt x="1255" y="1843"/>
                  <a:pt x="1216" y="1833"/>
                  <a:pt x="1196" y="1826"/>
                </a:cubicBezTo>
                <a:lnTo>
                  <a:pt x="1153" y="1796"/>
                </a:lnTo>
                <a:cubicBezTo>
                  <a:pt x="1144" y="1775"/>
                  <a:pt x="1142" y="1735"/>
                  <a:pt x="1144" y="1701"/>
                </a:cubicBezTo>
                <a:cubicBezTo>
                  <a:pt x="1147" y="1667"/>
                  <a:pt x="1170" y="1629"/>
                  <a:pt x="1168" y="1593"/>
                </a:cubicBezTo>
                <a:cubicBezTo>
                  <a:pt x="1165" y="1557"/>
                  <a:pt x="1147" y="1539"/>
                  <a:pt x="1125" y="1486"/>
                </a:cubicBezTo>
                <a:cubicBezTo>
                  <a:pt x="1104" y="1433"/>
                  <a:pt x="1056" y="1328"/>
                  <a:pt x="1039" y="1274"/>
                </a:cubicBezTo>
                <a:cubicBezTo>
                  <a:pt x="1022" y="1221"/>
                  <a:pt x="1029" y="1199"/>
                  <a:pt x="1025" y="1163"/>
                </a:cubicBezTo>
                <a:cubicBezTo>
                  <a:pt x="1021" y="1126"/>
                  <a:pt x="1028" y="1103"/>
                  <a:pt x="1020" y="1055"/>
                </a:cubicBezTo>
                <a:lnTo>
                  <a:pt x="982" y="875"/>
                </a:lnTo>
                <a:cubicBezTo>
                  <a:pt x="967" y="872"/>
                  <a:pt x="942" y="978"/>
                  <a:pt x="930" y="1034"/>
                </a:cubicBezTo>
                <a:cubicBezTo>
                  <a:pt x="917" y="1090"/>
                  <a:pt x="907" y="1164"/>
                  <a:pt x="906" y="1210"/>
                </a:cubicBezTo>
                <a:cubicBezTo>
                  <a:pt x="906" y="1257"/>
                  <a:pt x="920" y="1270"/>
                  <a:pt x="925" y="1309"/>
                </a:cubicBezTo>
                <a:cubicBezTo>
                  <a:pt x="931" y="1349"/>
                  <a:pt x="934" y="1401"/>
                  <a:pt x="940" y="1447"/>
                </a:cubicBezTo>
                <a:cubicBezTo>
                  <a:pt x="945" y="1493"/>
                  <a:pt x="950" y="1539"/>
                  <a:pt x="959" y="1589"/>
                </a:cubicBezTo>
                <a:cubicBezTo>
                  <a:pt x="967" y="1638"/>
                  <a:pt x="982" y="1692"/>
                  <a:pt x="987" y="1744"/>
                </a:cubicBezTo>
                <a:cubicBezTo>
                  <a:pt x="993" y="1796"/>
                  <a:pt x="990" y="1848"/>
                  <a:pt x="992" y="1899"/>
                </a:cubicBezTo>
                <a:cubicBezTo>
                  <a:pt x="994" y="1949"/>
                  <a:pt x="998" y="2002"/>
                  <a:pt x="996" y="2045"/>
                </a:cubicBezTo>
                <a:cubicBezTo>
                  <a:pt x="994" y="2088"/>
                  <a:pt x="984" y="2117"/>
                  <a:pt x="982" y="2157"/>
                </a:cubicBezTo>
                <a:cubicBezTo>
                  <a:pt x="980" y="2197"/>
                  <a:pt x="993" y="2249"/>
                  <a:pt x="987" y="2282"/>
                </a:cubicBezTo>
                <a:lnTo>
                  <a:pt x="949" y="2359"/>
                </a:lnTo>
                <a:lnTo>
                  <a:pt x="944" y="2463"/>
                </a:lnTo>
                <a:cubicBezTo>
                  <a:pt x="940" y="2506"/>
                  <a:pt x="937" y="2562"/>
                  <a:pt x="920" y="2617"/>
                </a:cubicBezTo>
                <a:cubicBezTo>
                  <a:pt x="903" y="2672"/>
                  <a:pt x="853" y="2742"/>
                  <a:pt x="844" y="2794"/>
                </a:cubicBezTo>
                <a:cubicBezTo>
                  <a:pt x="835" y="2846"/>
                  <a:pt x="858" y="2898"/>
                  <a:pt x="863" y="2927"/>
                </a:cubicBezTo>
                <a:cubicBezTo>
                  <a:pt x="869" y="2956"/>
                  <a:pt x="875" y="2958"/>
                  <a:pt x="878" y="2970"/>
                </a:cubicBezTo>
                <a:lnTo>
                  <a:pt x="878" y="3000"/>
                </a:lnTo>
                <a:cubicBezTo>
                  <a:pt x="887" y="3015"/>
                  <a:pt x="915" y="3037"/>
                  <a:pt x="934" y="3061"/>
                </a:cubicBezTo>
                <a:cubicBezTo>
                  <a:pt x="953" y="3084"/>
                  <a:pt x="994" y="3126"/>
                  <a:pt x="992" y="3143"/>
                </a:cubicBezTo>
                <a:cubicBezTo>
                  <a:pt x="990" y="3160"/>
                  <a:pt x="951" y="3161"/>
                  <a:pt x="925" y="3164"/>
                </a:cubicBezTo>
                <a:cubicBezTo>
                  <a:pt x="899" y="3166"/>
                  <a:pt x="859" y="3164"/>
                  <a:pt x="835" y="3155"/>
                </a:cubicBezTo>
                <a:lnTo>
                  <a:pt x="782" y="3108"/>
                </a:lnTo>
                <a:cubicBezTo>
                  <a:pt x="772" y="3089"/>
                  <a:pt x="787" y="3069"/>
                  <a:pt x="773" y="3044"/>
                </a:cubicBezTo>
                <a:cubicBezTo>
                  <a:pt x="758" y="3019"/>
                  <a:pt x="712" y="2976"/>
                  <a:pt x="696" y="2957"/>
                </a:cubicBezTo>
                <a:lnTo>
                  <a:pt x="682" y="2927"/>
                </a:lnTo>
                <a:lnTo>
                  <a:pt x="725" y="2867"/>
                </a:lnTo>
                <a:lnTo>
                  <a:pt x="740" y="2746"/>
                </a:lnTo>
                <a:cubicBezTo>
                  <a:pt x="741" y="2709"/>
                  <a:pt x="738" y="2675"/>
                  <a:pt x="734" y="2643"/>
                </a:cubicBezTo>
                <a:cubicBezTo>
                  <a:pt x="731" y="2612"/>
                  <a:pt x="718" y="2584"/>
                  <a:pt x="715" y="2557"/>
                </a:cubicBezTo>
                <a:cubicBezTo>
                  <a:pt x="713" y="2529"/>
                  <a:pt x="716" y="2505"/>
                  <a:pt x="721" y="2480"/>
                </a:cubicBezTo>
                <a:cubicBezTo>
                  <a:pt x="725" y="2454"/>
                  <a:pt x="734" y="2428"/>
                  <a:pt x="744" y="2407"/>
                </a:cubicBezTo>
                <a:cubicBezTo>
                  <a:pt x="754" y="2386"/>
                  <a:pt x="780" y="2376"/>
                  <a:pt x="782" y="2351"/>
                </a:cubicBezTo>
                <a:lnTo>
                  <a:pt x="753" y="2256"/>
                </a:lnTo>
                <a:cubicBezTo>
                  <a:pt x="745" y="2221"/>
                  <a:pt x="739" y="2178"/>
                  <a:pt x="734" y="2139"/>
                </a:cubicBezTo>
                <a:cubicBezTo>
                  <a:pt x="730" y="2100"/>
                  <a:pt x="732" y="2063"/>
                  <a:pt x="725" y="2023"/>
                </a:cubicBezTo>
                <a:cubicBezTo>
                  <a:pt x="718" y="1984"/>
                  <a:pt x="703" y="1953"/>
                  <a:pt x="692" y="1899"/>
                </a:cubicBezTo>
                <a:cubicBezTo>
                  <a:pt x="681" y="1844"/>
                  <a:pt x="668" y="1701"/>
                  <a:pt x="658" y="1697"/>
                </a:cubicBezTo>
                <a:cubicBezTo>
                  <a:pt x="648" y="1693"/>
                  <a:pt x="635" y="1821"/>
                  <a:pt x="630" y="1873"/>
                </a:cubicBezTo>
                <a:cubicBezTo>
                  <a:pt x="626" y="1924"/>
                  <a:pt x="632" y="1949"/>
                  <a:pt x="630" y="2010"/>
                </a:cubicBezTo>
                <a:lnTo>
                  <a:pt x="620" y="2243"/>
                </a:lnTo>
                <a:cubicBezTo>
                  <a:pt x="615" y="2304"/>
                  <a:pt x="598" y="2339"/>
                  <a:pt x="596" y="2377"/>
                </a:cubicBezTo>
                <a:cubicBezTo>
                  <a:pt x="594" y="2414"/>
                  <a:pt x="607" y="2429"/>
                  <a:pt x="610" y="2467"/>
                </a:cubicBezTo>
                <a:cubicBezTo>
                  <a:pt x="614" y="2504"/>
                  <a:pt x="621" y="2555"/>
                  <a:pt x="620" y="2600"/>
                </a:cubicBezTo>
                <a:cubicBezTo>
                  <a:pt x="619" y="2646"/>
                  <a:pt x="608" y="2692"/>
                  <a:pt x="606" y="2737"/>
                </a:cubicBezTo>
                <a:cubicBezTo>
                  <a:pt x="604" y="2783"/>
                  <a:pt x="607" y="2835"/>
                  <a:pt x="610" y="2875"/>
                </a:cubicBezTo>
                <a:lnTo>
                  <a:pt x="625" y="2979"/>
                </a:lnTo>
                <a:lnTo>
                  <a:pt x="610" y="3087"/>
                </a:lnTo>
                <a:lnTo>
                  <a:pt x="596" y="3151"/>
                </a:lnTo>
                <a:cubicBezTo>
                  <a:pt x="574" y="3165"/>
                  <a:pt x="511" y="3179"/>
                  <a:pt x="482" y="3173"/>
                </a:cubicBezTo>
                <a:cubicBezTo>
                  <a:pt x="453" y="3166"/>
                  <a:pt x="432" y="3134"/>
                  <a:pt x="425" y="3112"/>
                </a:cubicBezTo>
                <a:lnTo>
                  <a:pt x="438" y="3040"/>
                </a:lnTo>
                <a:cubicBezTo>
                  <a:pt x="447" y="3014"/>
                  <a:pt x="471" y="2985"/>
                  <a:pt x="481" y="2962"/>
                </a:cubicBezTo>
                <a:cubicBezTo>
                  <a:pt x="491" y="2938"/>
                  <a:pt x="496" y="2929"/>
                  <a:pt x="496" y="2897"/>
                </a:cubicBezTo>
                <a:cubicBezTo>
                  <a:pt x="496" y="2865"/>
                  <a:pt x="491" y="2809"/>
                  <a:pt x="481" y="2767"/>
                </a:cubicBezTo>
                <a:cubicBezTo>
                  <a:pt x="471" y="2726"/>
                  <a:pt x="452" y="2689"/>
                  <a:pt x="438" y="2651"/>
                </a:cubicBezTo>
                <a:cubicBezTo>
                  <a:pt x="424" y="2612"/>
                  <a:pt x="402" y="2579"/>
                  <a:pt x="395" y="2534"/>
                </a:cubicBezTo>
                <a:cubicBezTo>
                  <a:pt x="388" y="2489"/>
                  <a:pt x="391" y="2424"/>
                  <a:pt x="395" y="2378"/>
                </a:cubicBezTo>
                <a:cubicBezTo>
                  <a:pt x="398" y="2333"/>
                  <a:pt x="411" y="2296"/>
                  <a:pt x="416" y="2260"/>
                </a:cubicBezTo>
                <a:cubicBezTo>
                  <a:pt x="420" y="2224"/>
                  <a:pt x="425" y="2203"/>
                  <a:pt x="420" y="2165"/>
                </a:cubicBezTo>
                <a:cubicBezTo>
                  <a:pt x="415" y="2127"/>
                  <a:pt x="396" y="2088"/>
                  <a:pt x="381" y="2032"/>
                </a:cubicBezTo>
                <a:cubicBezTo>
                  <a:pt x="367" y="1976"/>
                  <a:pt x="346" y="1902"/>
                  <a:pt x="334" y="1830"/>
                </a:cubicBezTo>
                <a:cubicBezTo>
                  <a:pt x="322" y="1757"/>
                  <a:pt x="313" y="1664"/>
                  <a:pt x="309" y="1600"/>
                </a:cubicBezTo>
                <a:cubicBezTo>
                  <a:pt x="304" y="1536"/>
                  <a:pt x="303" y="1501"/>
                  <a:pt x="309" y="1445"/>
                </a:cubicBezTo>
                <a:cubicBezTo>
                  <a:pt x="314" y="1388"/>
                  <a:pt x="333" y="1319"/>
                  <a:pt x="339" y="1262"/>
                </a:cubicBezTo>
                <a:cubicBezTo>
                  <a:pt x="346" y="1204"/>
                  <a:pt x="354" y="1146"/>
                  <a:pt x="348" y="1099"/>
                </a:cubicBezTo>
                <a:cubicBezTo>
                  <a:pt x="343" y="1052"/>
                  <a:pt x="315" y="1018"/>
                  <a:pt x="309" y="978"/>
                </a:cubicBezTo>
                <a:cubicBezTo>
                  <a:pt x="302" y="938"/>
                  <a:pt x="316" y="855"/>
                  <a:pt x="309" y="861"/>
                </a:cubicBezTo>
                <a:cubicBezTo>
                  <a:pt x="302" y="868"/>
                  <a:pt x="280" y="971"/>
                  <a:pt x="266" y="1017"/>
                </a:cubicBezTo>
                <a:cubicBezTo>
                  <a:pt x="251" y="1062"/>
                  <a:pt x="230" y="1101"/>
                  <a:pt x="223" y="1133"/>
                </a:cubicBezTo>
                <a:cubicBezTo>
                  <a:pt x="215" y="1166"/>
                  <a:pt x="223" y="1185"/>
                  <a:pt x="223" y="1211"/>
                </a:cubicBezTo>
                <a:cubicBezTo>
                  <a:pt x="223" y="1237"/>
                  <a:pt x="230" y="1250"/>
                  <a:pt x="223" y="1289"/>
                </a:cubicBezTo>
                <a:cubicBezTo>
                  <a:pt x="215" y="1328"/>
                  <a:pt x="187" y="1393"/>
                  <a:pt x="179" y="1445"/>
                </a:cubicBezTo>
                <a:cubicBezTo>
                  <a:pt x="172" y="1497"/>
                  <a:pt x="173" y="1558"/>
                  <a:pt x="179" y="1600"/>
                </a:cubicBezTo>
                <a:cubicBezTo>
                  <a:pt x="186" y="1642"/>
                  <a:pt x="208" y="1670"/>
                  <a:pt x="215" y="1696"/>
                </a:cubicBezTo>
                <a:cubicBezTo>
                  <a:pt x="223" y="1722"/>
                  <a:pt x="222" y="1740"/>
                  <a:pt x="223" y="1756"/>
                </a:cubicBezTo>
                <a:cubicBezTo>
                  <a:pt x="223" y="1772"/>
                  <a:pt x="229" y="1789"/>
                  <a:pt x="223" y="1795"/>
                </a:cubicBezTo>
                <a:cubicBezTo>
                  <a:pt x="216" y="1800"/>
                  <a:pt x="194" y="1804"/>
                  <a:pt x="187" y="1791"/>
                </a:cubicBezTo>
                <a:cubicBezTo>
                  <a:pt x="179" y="1778"/>
                  <a:pt x="188" y="1716"/>
                  <a:pt x="179" y="1717"/>
                </a:cubicBezTo>
                <a:cubicBezTo>
                  <a:pt x="171" y="1718"/>
                  <a:pt x="144" y="1769"/>
                  <a:pt x="136" y="1795"/>
                </a:cubicBezTo>
                <a:cubicBezTo>
                  <a:pt x="129" y="1821"/>
                  <a:pt x="141" y="1856"/>
                  <a:pt x="136" y="1873"/>
                </a:cubicBezTo>
                <a:cubicBezTo>
                  <a:pt x="132" y="1889"/>
                  <a:pt x="125" y="1894"/>
                  <a:pt x="110" y="1894"/>
                </a:cubicBezTo>
                <a:cubicBezTo>
                  <a:pt x="96" y="1894"/>
                  <a:pt x="67" y="1883"/>
                  <a:pt x="50" y="1873"/>
                </a:cubicBezTo>
                <a:cubicBezTo>
                  <a:pt x="33" y="1862"/>
                  <a:pt x="14" y="1860"/>
                  <a:pt x="7" y="1834"/>
                </a:cubicBezTo>
                <a:cubicBezTo>
                  <a:pt x="0" y="1808"/>
                  <a:pt x="0" y="1756"/>
                  <a:pt x="7" y="1717"/>
                </a:cubicBezTo>
                <a:cubicBezTo>
                  <a:pt x="14" y="1678"/>
                  <a:pt x="43" y="1646"/>
                  <a:pt x="50" y="1600"/>
                </a:cubicBezTo>
                <a:cubicBezTo>
                  <a:pt x="57" y="1555"/>
                  <a:pt x="52" y="1497"/>
                  <a:pt x="50" y="1445"/>
                </a:cubicBezTo>
                <a:cubicBezTo>
                  <a:pt x="48" y="1393"/>
                  <a:pt x="32" y="1337"/>
                  <a:pt x="39" y="1287"/>
                </a:cubicBezTo>
                <a:cubicBezTo>
                  <a:pt x="45" y="1238"/>
                  <a:pt x="77" y="1189"/>
                  <a:pt x="86" y="1150"/>
                </a:cubicBezTo>
                <a:cubicBezTo>
                  <a:pt x="95" y="1111"/>
                  <a:pt x="85" y="1123"/>
                  <a:pt x="93" y="1056"/>
                </a:cubicBezTo>
                <a:cubicBezTo>
                  <a:pt x="101" y="988"/>
                  <a:pt x="122" y="816"/>
                  <a:pt x="136" y="744"/>
                </a:cubicBezTo>
                <a:cubicBezTo>
                  <a:pt x="151" y="673"/>
                  <a:pt x="144" y="660"/>
                  <a:pt x="179" y="628"/>
                </a:cubicBezTo>
                <a:cubicBezTo>
                  <a:pt x="215" y="595"/>
                  <a:pt x="294" y="576"/>
                  <a:pt x="352" y="550"/>
                </a:cubicBezTo>
                <a:cubicBezTo>
                  <a:pt x="409" y="524"/>
                  <a:pt x="494" y="490"/>
                  <a:pt x="524" y="472"/>
                </a:cubicBezTo>
                <a:cubicBezTo>
                  <a:pt x="555" y="454"/>
                  <a:pt x="534" y="462"/>
                  <a:pt x="534" y="443"/>
                </a:cubicBezTo>
                <a:cubicBezTo>
                  <a:pt x="534" y="424"/>
                  <a:pt x="533" y="389"/>
                  <a:pt x="524" y="355"/>
                </a:cubicBezTo>
                <a:cubicBezTo>
                  <a:pt x="515" y="321"/>
                  <a:pt x="487" y="282"/>
                  <a:pt x="481" y="239"/>
                </a:cubicBezTo>
                <a:cubicBezTo>
                  <a:pt x="475" y="195"/>
                  <a:pt x="473" y="129"/>
                  <a:pt x="486" y="94"/>
                </a:cubicBezTo>
                <a:cubicBezTo>
                  <a:pt x="499" y="59"/>
                  <a:pt x="530" y="43"/>
                  <a:pt x="559" y="28"/>
                </a:cubicBezTo>
                <a:cubicBezTo>
                  <a:pt x="588" y="13"/>
                  <a:pt x="627" y="2"/>
                  <a:pt x="660" y="1"/>
                </a:cubicBezTo>
                <a:cubicBezTo>
                  <a:pt x="693" y="0"/>
                  <a:pt x="733" y="13"/>
                  <a:pt x="760" y="23"/>
                </a:cubicBezTo>
                <a:cubicBezTo>
                  <a:pt x="787" y="33"/>
                  <a:pt x="806" y="45"/>
                  <a:pt x="824" y="60"/>
                </a:cubicBezTo>
                <a:cubicBezTo>
                  <a:pt x="842" y="75"/>
                  <a:pt x="865" y="84"/>
                  <a:pt x="867" y="113"/>
                </a:cubicBezTo>
                <a:cubicBezTo>
                  <a:pt x="869" y="142"/>
                  <a:pt x="843" y="200"/>
                  <a:pt x="835" y="237"/>
                </a:cubicBezTo>
                <a:cubicBezTo>
                  <a:pt x="827" y="274"/>
                  <a:pt x="827" y="304"/>
                  <a:pt x="820" y="336"/>
                </a:cubicBezTo>
                <a:cubicBezTo>
                  <a:pt x="813" y="368"/>
                  <a:pt x="801" y="411"/>
                  <a:pt x="792" y="432"/>
                </a:cubicBezTo>
                <a:cubicBezTo>
                  <a:pt x="783" y="452"/>
                  <a:pt x="772" y="448"/>
                  <a:pt x="768" y="457"/>
                </a:cubicBezTo>
                <a:cubicBezTo>
                  <a:pt x="765" y="466"/>
                  <a:pt x="740" y="471"/>
                  <a:pt x="767" y="487"/>
                </a:cubicBezTo>
                <a:cubicBezTo>
                  <a:pt x="794" y="502"/>
                  <a:pt x="878" y="527"/>
                  <a:pt x="930" y="551"/>
                </a:cubicBezTo>
                <a:cubicBezTo>
                  <a:pt x="982" y="574"/>
                  <a:pt x="1046" y="592"/>
                  <a:pt x="1082" y="629"/>
                </a:cubicBezTo>
                <a:cubicBezTo>
                  <a:pt x="1119" y="665"/>
                  <a:pt x="1134" y="713"/>
                  <a:pt x="1149" y="771"/>
                </a:cubicBezTo>
                <a:cubicBezTo>
                  <a:pt x="1163" y="830"/>
                  <a:pt x="1164" y="931"/>
                  <a:pt x="1168" y="981"/>
                </a:cubicBezTo>
                <a:cubicBezTo>
                  <a:pt x="1171" y="1031"/>
                  <a:pt x="1165" y="1040"/>
                  <a:pt x="1173" y="1073"/>
                </a:cubicBezTo>
                <a:cubicBezTo>
                  <a:pt x="1181" y="1105"/>
                  <a:pt x="1204" y="1129"/>
                  <a:pt x="1216" y="1176"/>
                </a:cubicBezTo>
                <a:cubicBezTo>
                  <a:pt x="1228" y="1222"/>
                  <a:pt x="1236" y="1291"/>
                  <a:pt x="1244" y="1348"/>
                </a:cubicBezTo>
                <a:cubicBezTo>
                  <a:pt x="1252" y="1405"/>
                  <a:pt x="1249" y="1476"/>
                  <a:pt x="1264" y="1516"/>
                </a:cubicBezTo>
                <a:cubicBezTo>
                  <a:pt x="1278" y="1556"/>
                  <a:pt x="1314" y="1559"/>
                  <a:pt x="1330" y="1585"/>
                </a:cubicBezTo>
                <a:cubicBezTo>
                  <a:pt x="1346" y="1611"/>
                  <a:pt x="1349" y="1648"/>
                  <a:pt x="1359" y="1674"/>
                </a:cubicBezTo>
                <a:cubicBezTo>
                  <a:pt x="1369" y="1700"/>
                  <a:pt x="1392" y="1733"/>
                  <a:pt x="1392" y="1743"/>
                </a:cubicBezTo>
                <a:cubicBezTo>
                  <a:pt x="1392" y="1753"/>
                  <a:pt x="1372" y="1746"/>
                  <a:pt x="1359" y="1735"/>
                </a:cubicBezTo>
                <a:cubicBezTo>
                  <a:pt x="1345" y="1723"/>
                  <a:pt x="1318" y="1685"/>
                  <a:pt x="1311" y="1675"/>
                </a:cubicBezTo>
                <a:lnTo>
                  <a:pt x="1320" y="1675"/>
                </a:lnTo>
                <a:close/>
              </a:path>
            </a:pathLst>
          </a:custGeom>
          <a:solidFill>
            <a:srgbClr val="FFFF00"/>
          </a:solidFill>
          <a:ln w="9525">
            <a:solidFill>
              <a:schemeClr val="tx1"/>
            </a:solidFill>
            <a:round/>
            <a:headEnd/>
            <a:tailEnd/>
          </a:ln>
        </p:spPr>
        <p:txBody>
          <a:bodyPr wrap="none" anchor="ctr"/>
          <a:lstStyle/>
          <a:p>
            <a:endParaRPr lang="cs-CZ"/>
          </a:p>
        </p:txBody>
      </p:sp>
      <p:graphicFrame>
        <p:nvGraphicFramePr>
          <p:cNvPr id="11266" name="Object 6"/>
          <p:cNvGraphicFramePr>
            <a:graphicFrameLocks noChangeAspect="1"/>
          </p:cNvGraphicFramePr>
          <p:nvPr/>
        </p:nvGraphicFramePr>
        <p:xfrm>
          <a:off x="6924676" y="5351463"/>
          <a:ext cx="798513" cy="950912"/>
        </p:xfrm>
        <a:graphic>
          <a:graphicData uri="http://schemas.openxmlformats.org/presentationml/2006/ole">
            <mc:AlternateContent xmlns:mc="http://schemas.openxmlformats.org/markup-compatibility/2006">
              <mc:Choice xmlns:v="urn:schemas-microsoft-com:vml" Requires="v">
                <p:oleObj name="rastrový obrázek" r:id="rId4" imgW="1495431" imgH="1771790" progId="PBrush">
                  <p:embed/>
                </p:oleObj>
              </mc:Choice>
              <mc:Fallback>
                <p:oleObj name="rastrový obrázek" r:id="rId4" imgW="1495431" imgH="1771790" progId="PBrush">
                  <p:embed/>
                  <p:pic>
                    <p:nvPicPr>
                      <p:cNvPr id="11266"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4676" y="5351463"/>
                        <a:ext cx="798513" cy="950912"/>
                      </a:xfrm>
                      <a:prstGeom prst="rect">
                        <a:avLst/>
                      </a:prstGeom>
                      <a:solidFill>
                        <a:srgbClr val="FFFF66"/>
                      </a:solidFill>
                    </p:spPr>
                  </p:pic>
                </p:oleObj>
              </mc:Fallback>
            </mc:AlternateContent>
          </a:graphicData>
        </a:graphic>
      </p:graphicFrame>
      <p:graphicFrame>
        <p:nvGraphicFramePr>
          <p:cNvPr id="11267" name="Object 7"/>
          <p:cNvGraphicFramePr>
            <a:graphicFrameLocks noChangeAspect="1"/>
          </p:cNvGraphicFramePr>
          <p:nvPr/>
        </p:nvGraphicFramePr>
        <p:xfrm>
          <a:off x="6794500" y="2230438"/>
          <a:ext cx="615950" cy="1027112"/>
        </p:xfrm>
        <a:graphic>
          <a:graphicData uri="http://schemas.openxmlformats.org/presentationml/2006/ole">
            <mc:AlternateContent xmlns:mc="http://schemas.openxmlformats.org/markup-compatibility/2006">
              <mc:Choice xmlns:v="urn:schemas-microsoft-com:vml" Requires="v">
                <p:oleObj name="Clip" r:id="rId6" imgW="2437920" imgH="4770360" progId="">
                  <p:embed/>
                </p:oleObj>
              </mc:Choice>
              <mc:Fallback>
                <p:oleObj name="Clip" r:id="rId6" imgW="2437920" imgH="4770360" progId="">
                  <p:embed/>
                  <p:pic>
                    <p:nvPicPr>
                      <p:cNvPr id="11267"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94500" y="2230438"/>
                        <a:ext cx="615950" cy="1027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8"/>
          <p:cNvGrpSpPr>
            <a:grpSpLocks/>
          </p:cNvGrpSpPr>
          <p:nvPr/>
        </p:nvGrpSpPr>
        <p:grpSpPr bwMode="auto">
          <a:xfrm flipH="1">
            <a:off x="2522539" y="2557464"/>
            <a:ext cx="1108075" cy="1271587"/>
            <a:chOff x="4416" y="3023"/>
            <a:chExt cx="983" cy="1102"/>
          </a:xfrm>
        </p:grpSpPr>
        <p:grpSp>
          <p:nvGrpSpPr>
            <p:cNvPr id="3" name="Group 9"/>
            <p:cNvGrpSpPr>
              <a:grpSpLocks/>
            </p:cNvGrpSpPr>
            <p:nvPr/>
          </p:nvGrpSpPr>
          <p:grpSpPr bwMode="auto">
            <a:xfrm>
              <a:off x="4416" y="3023"/>
              <a:ext cx="983" cy="651"/>
              <a:chOff x="4416" y="3023"/>
              <a:chExt cx="983" cy="651"/>
            </a:xfrm>
          </p:grpSpPr>
          <p:grpSp>
            <p:nvGrpSpPr>
              <p:cNvPr id="4" name="Group 10"/>
              <p:cNvGrpSpPr>
                <a:grpSpLocks/>
              </p:cNvGrpSpPr>
              <p:nvPr/>
            </p:nvGrpSpPr>
            <p:grpSpPr bwMode="auto">
              <a:xfrm>
                <a:off x="4416" y="3023"/>
                <a:ext cx="983" cy="570"/>
                <a:chOff x="4416" y="3023"/>
                <a:chExt cx="983" cy="570"/>
              </a:xfrm>
            </p:grpSpPr>
            <p:sp>
              <p:nvSpPr>
                <p:cNvPr id="11570" name="Freeform 11"/>
                <p:cNvSpPr>
                  <a:spLocks/>
                </p:cNvSpPr>
                <p:nvPr/>
              </p:nvSpPr>
              <p:spPr bwMode="auto">
                <a:xfrm>
                  <a:off x="4416" y="3023"/>
                  <a:ext cx="983" cy="570"/>
                </a:xfrm>
                <a:custGeom>
                  <a:avLst/>
                  <a:gdLst>
                    <a:gd name="T0" fmla="*/ 172 w 1966"/>
                    <a:gd name="T1" fmla="*/ 9 h 1139"/>
                    <a:gd name="T2" fmla="*/ 205 w 1966"/>
                    <a:gd name="T3" fmla="*/ 4 h 1139"/>
                    <a:gd name="T4" fmla="*/ 243 w 1966"/>
                    <a:gd name="T5" fmla="*/ 0 h 1139"/>
                    <a:gd name="T6" fmla="*/ 288 w 1966"/>
                    <a:gd name="T7" fmla="*/ 6 h 1139"/>
                    <a:gd name="T8" fmla="*/ 347 w 1966"/>
                    <a:gd name="T9" fmla="*/ 20 h 1139"/>
                    <a:gd name="T10" fmla="*/ 380 w 1966"/>
                    <a:gd name="T11" fmla="*/ 35 h 1139"/>
                    <a:gd name="T12" fmla="*/ 403 w 1966"/>
                    <a:gd name="T13" fmla="*/ 52 h 1139"/>
                    <a:gd name="T14" fmla="*/ 416 w 1966"/>
                    <a:gd name="T15" fmla="*/ 63 h 1139"/>
                    <a:gd name="T16" fmla="*/ 438 w 1966"/>
                    <a:gd name="T17" fmla="*/ 72 h 1139"/>
                    <a:gd name="T18" fmla="*/ 458 w 1966"/>
                    <a:gd name="T19" fmla="*/ 85 h 1139"/>
                    <a:gd name="T20" fmla="*/ 470 w 1966"/>
                    <a:gd name="T21" fmla="*/ 103 h 1139"/>
                    <a:gd name="T22" fmla="*/ 483 w 1966"/>
                    <a:gd name="T23" fmla="*/ 144 h 1139"/>
                    <a:gd name="T24" fmla="*/ 492 w 1966"/>
                    <a:gd name="T25" fmla="*/ 173 h 1139"/>
                    <a:gd name="T26" fmla="*/ 490 w 1966"/>
                    <a:gd name="T27" fmla="*/ 198 h 1139"/>
                    <a:gd name="T28" fmla="*/ 484 w 1966"/>
                    <a:gd name="T29" fmla="*/ 228 h 1139"/>
                    <a:gd name="T30" fmla="*/ 475 w 1966"/>
                    <a:gd name="T31" fmla="*/ 248 h 1139"/>
                    <a:gd name="T32" fmla="*/ 463 w 1966"/>
                    <a:gd name="T33" fmla="*/ 259 h 1139"/>
                    <a:gd name="T34" fmla="*/ 449 w 1966"/>
                    <a:gd name="T35" fmla="*/ 263 h 1139"/>
                    <a:gd name="T36" fmla="*/ 407 w 1966"/>
                    <a:gd name="T37" fmla="*/ 267 h 1139"/>
                    <a:gd name="T38" fmla="*/ 338 w 1966"/>
                    <a:gd name="T39" fmla="*/ 279 h 1139"/>
                    <a:gd name="T40" fmla="*/ 267 w 1966"/>
                    <a:gd name="T41" fmla="*/ 285 h 1139"/>
                    <a:gd name="T42" fmla="*/ 198 w 1966"/>
                    <a:gd name="T43" fmla="*/ 278 h 1139"/>
                    <a:gd name="T44" fmla="*/ 162 w 1966"/>
                    <a:gd name="T45" fmla="*/ 261 h 1139"/>
                    <a:gd name="T46" fmla="*/ 144 w 1966"/>
                    <a:gd name="T47" fmla="*/ 252 h 1139"/>
                    <a:gd name="T48" fmla="*/ 127 w 1966"/>
                    <a:gd name="T49" fmla="*/ 249 h 1139"/>
                    <a:gd name="T50" fmla="*/ 108 w 1966"/>
                    <a:gd name="T51" fmla="*/ 243 h 1139"/>
                    <a:gd name="T52" fmla="*/ 94 w 1966"/>
                    <a:gd name="T53" fmla="*/ 232 h 1139"/>
                    <a:gd name="T54" fmla="*/ 89 w 1966"/>
                    <a:gd name="T55" fmla="*/ 217 h 1139"/>
                    <a:gd name="T56" fmla="*/ 78 w 1966"/>
                    <a:gd name="T57" fmla="*/ 206 h 1139"/>
                    <a:gd name="T58" fmla="*/ 53 w 1966"/>
                    <a:gd name="T59" fmla="*/ 197 h 1139"/>
                    <a:gd name="T60" fmla="*/ 30 w 1966"/>
                    <a:gd name="T61" fmla="*/ 190 h 1139"/>
                    <a:gd name="T62" fmla="*/ 12 w 1966"/>
                    <a:gd name="T63" fmla="*/ 180 h 1139"/>
                    <a:gd name="T64" fmla="*/ 4 w 1966"/>
                    <a:gd name="T65" fmla="*/ 164 h 1139"/>
                    <a:gd name="T66" fmla="*/ 0 w 1966"/>
                    <a:gd name="T67" fmla="*/ 141 h 1139"/>
                    <a:gd name="T68" fmla="*/ 6 w 1966"/>
                    <a:gd name="T69" fmla="*/ 114 h 1139"/>
                    <a:gd name="T70" fmla="*/ 23 w 1966"/>
                    <a:gd name="T71" fmla="*/ 85 h 1139"/>
                    <a:gd name="T72" fmla="*/ 49 w 1966"/>
                    <a:gd name="T73" fmla="*/ 64 h 1139"/>
                    <a:gd name="T74" fmla="*/ 75 w 1966"/>
                    <a:gd name="T75" fmla="*/ 54 h 1139"/>
                    <a:gd name="T76" fmla="*/ 96 w 1966"/>
                    <a:gd name="T77" fmla="*/ 49 h 1139"/>
                    <a:gd name="T78" fmla="*/ 125 w 1966"/>
                    <a:gd name="T79" fmla="*/ 30 h 1139"/>
                    <a:gd name="T80" fmla="*/ 156 w 1966"/>
                    <a:gd name="T81" fmla="*/ 14 h 113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966"/>
                    <a:gd name="T124" fmla="*/ 0 h 1139"/>
                    <a:gd name="T125" fmla="*/ 1966 w 1966"/>
                    <a:gd name="T126" fmla="*/ 1139 h 113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966" h="1139">
                      <a:moveTo>
                        <a:pt x="624" y="55"/>
                      </a:moveTo>
                      <a:lnTo>
                        <a:pt x="685" y="35"/>
                      </a:lnTo>
                      <a:lnTo>
                        <a:pt x="744" y="25"/>
                      </a:lnTo>
                      <a:lnTo>
                        <a:pt x="818" y="13"/>
                      </a:lnTo>
                      <a:lnTo>
                        <a:pt x="900" y="4"/>
                      </a:lnTo>
                      <a:lnTo>
                        <a:pt x="969" y="0"/>
                      </a:lnTo>
                      <a:lnTo>
                        <a:pt x="1048" y="5"/>
                      </a:lnTo>
                      <a:lnTo>
                        <a:pt x="1152" y="22"/>
                      </a:lnTo>
                      <a:lnTo>
                        <a:pt x="1282" y="48"/>
                      </a:lnTo>
                      <a:lnTo>
                        <a:pt x="1386" y="79"/>
                      </a:lnTo>
                      <a:lnTo>
                        <a:pt x="1475" y="114"/>
                      </a:lnTo>
                      <a:lnTo>
                        <a:pt x="1520" y="140"/>
                      </a:lnTo>
                      <a:lnTo>
                        <a:pt x="1559" y="163"/>
                      </a:lnTo>
                      <a:lnTo>
                        <a:pt x="1612" y="208"/>
                      </a:lnTo>
                      <a:lnTo>
                        <a:pt x="1634" y="233"/>
                      </a:lnTo>
                      <a:lnTo>
                        <a:pt x="1662" y="252"/>
                      </a:lnTo>
                      <a:lnTo>
                        <a:pt x="1705" y="269"/>
                      </a:lnTo>
                      <a:lnTo>
                        <a:pt x="1750" y="285"/>
                      </a:lnTo>
                      <a:lnTo>
                        <a:pt x="1794" y="306"/>
                      </a:lnTo>
                      <a:lnTo>
                        <a:pt x="1830" y="337"/>
                      </a:lnTo>
                      <a:lnTo>
                        <a:pt x="1851" y="363"/>
                      </a:lnTo>
                      <a:lnTo>
                        <a:pt x="1877" y="410"/>
                      </a:lnTo>
                      <a:lnTo>
                        <a:pt x="1907" y="489"/>
                      </a:lnTo>
                      <a:lnTo>
                        <a:pt x="1932" y="575"/>
                      </a:lnTo>
                      <a:lnTo>
                        <a:pt x="1953" y="648"/>
                      </a:lnTo>
                      <a:lnTo>
                        <a:pt x="1965" y="691"/>
                      </a:lnTo>
                      <a:lnTo>
                        <a:pt x="1966" y="739"/>
                      </a:lnTo>
                      <a:lnTo>
                        <a:pt x="1957" y="790"/>
                      </a:lnTo>
                      <a:lnTo>
                        <a:pt x="1946" y="851"/>
                      </a:lnTo>
                      <a:lnTo>
                        <a:pt x="1934" y="909"/>
                      </a:lnTo>
                      <a:lnTo>
                        <a:pt x="1920" y="956"/>
                      </a:lnTo>
                      <a:lnTo>
                        <a:pt x="1900" y="992"/>
                      </a:lnTo>
                      <a:lnTo>
                        <a:pt x="1880" y="1016"/>
                      </a:lnTo>
                      <a:lnTo>
                        <a:pt x="1852" y="1036"/>
                      </a:lnTo>
                      <a:lnTo>
                        <a:pt x="1829" y="1045"/>
                      </a:lnTo>
                      <a:lnTo>
                        <a:pt x="1793" y="1051"/>
                      </a:lnTo>
                      <a:lnTo>
                        <a:pt x="1711" y="1057"/>
                      </a:lnTo>
                      <a:lnTo>
                        <a:pt x="1625" y="1067"/>
                      </a:lnTo>
                      <a:lnTo>
                        <a:pt x="1539" y="1085"/>
                      </a:lnTo>
                      <a:lnTo>
                        <a:pt x="1349" y="1115"/>
                      </a:lnTo>
                      <a:lnTo>
                        <a:pt x="1239" y="1127"/>
                      </a:lnTo>
                      <a:lnTo>
                        <a:pt x="1067" y="1139"/>
                      </a:lnTo>
                      <a:lnTo>
                        <a:pt x="938" y="1127"/>
                      </a:lnTo>
                      <a:lnTo>
                        <a:pt x="790" y="1109"/>
                      </a:lnTo>
                      <a:lnTo>
                        <a:pt x="686" y="1073"/>
                      </a:lnTo>
                      <a:lnTo>
                        <a:pt x="645" y="1044"/>
                      </a:lnTo>
                      <a:lnTo>
                        <a:pt x="615" y="1023"/>
                      </a:lnTo>
                      <a:lnTo>
                        <a:pt x="575" y="1005"/>
                      </a:lnTo>
                      <a:lnTo>
                        <a:pt x="541" y="996"/>
                      </a:lnTo>
                      <a:lnTo>
                        <a:pt x="510" y="996"/>
                      </a:lnTo>
                      <a:lnTo>
                        <a:pt x="478" y="993"/>
                      </a:lnTo>
                      <a:lnTo>
                        <a:pt x="429" y="971"/>
                      </a:lnTo>
                      <a:lnTo>
                        <a:pt x="395" y="948"/>
                      </a:lnTo>
                      <a:lnTo>
                        <a:pt x="374" y="925"/>
                      </a:lnTo>
                      <a:lnTo>
                        <a:pt x="364" y="897"/>
                      </a:lnTo>
                      <a:lnTo>
                        <a:pt x="356" y="866"/>
                      </a:lnTo>
                      <a:lnTo>
                        <a:pt x="343" y="846"/>
                      </a:lnTo>
                      <a:lnTo>
                        <a:pt x="312" y="821"/>
                      </a:lnTo>
                      <a:lnTo>
                        <a:pt x="263" y="796"/>
                      </a:lnTo>
                      <a:lnTo>
                        <a:pt x="212" y="786"/>
                      </a:lnTo>
                      <a:lnTo>
                        <a:pt x="168" y="777"/>
                      </a:lnTo>
                      <a:lnTo>
                        <a:pt x="117" y="759"/>
                      </a:lnTo>
                      <a:lnTo>
                        <a:pt x="77" y="741"/>
                      </a:lnTo>
                      <a:lnTo>
                        <a:pt x="45" y="718"/>
                      </a:lnTo>
                      <a:lnTo>
                        <a:pt x="28" y="697"/>
                      </a:lnTo>
                      <a:lnTo>
                        <a:pt x="14" y="653"/>
                      </a:lnTo>
                      <a:lnTo>
                        <a:pt x="5" y="606"/>
                      </a:lnTo>
                      <a:lnTo>
                        <a:pt x="0" y="563"/>
                      </a:lnTo>
                      <a:lnTo>
                        <a:pt x="5" y="514"/>
                      </a:lnTo>
                      <a:lnTo>
                        <a:pt x="22" y="453"/>
                      </a:lnTo>
                      <a:lnTo>
                        <a:pt x="48" y="398"/>
                      </a:lnTo>
                      <a:lnTo>
                        <a:pt x="89" y="339"/>
                      </a:lnTo>
                      <a:lnTo>
                        <a:pt x="143" y="290"/>
                      </a:lnTo>
                      <a:lnTo>
                        <a:pt x="196" y="256"/>
                      </a:lnTo>
                      <a:lnTo>
                        <a:pt x="238" y="232"/>
                      </a:lnTo>
                      <a:lnTo>
                        <a:pt x="300" y="216"/>
                      </a:lnTo>
                      <a:lnTo>
                        <a:pt x="343" y="210"/>
                      </a:lnTo>
                      <a:lnTo>
                        <a:pt x="384" y="194"/>
                      </a:lnTo>
                      <a:lnTo>
                        <a:pt x="450" y="156"/>
                      </a:lnTo>
                      <a:lnTo>
                        <a:pt x="502" y="118"/>
                      </a:lnTo>
                      <a:lnTo>
                        <a:pt x="566" y="81"/>
                      </a:lnTo>
                      <a:lnTo>
                        <a:pt x="624" y="55"/>
                      </a:lnTo>
                      <a:close/>
                    </a:path>
                  </a:pathLst>
                </a:custGeom>
                <a:solidFill>
                  <a:srgbClr val="FFC0C0"/>
                </a:solidFill>
                <a:ln w="9525">
                  <a:noFill/>
                  <a:round/>
                  <a:headEnd/>
                  <a:tailEnd/>
                </a:ln>
              </p:spPr>
              <p:txBody>
                <a:bodyPr/>
                <a:lstStyle/>
                <a:p>
                  <a:endParaRPr lang="cs-CZ"/>
                </a:p>
              </p:txBody>
            </p:sp>
            <p:grpSp>
              <p:nvGrpSpPr>
                <p:cNvPr id="5" name="Group 12"/>
                <p:cNvGrpSpPr>
                  <a:grpSpLocks/>
                </p:cNvGrpSpPr>
                <p:nvPr/>
              </p:nvGrpSpPr>
              <p:grpSpPr bwMode="auto">
                <a:xfrm>
                  <a:off x="4440" y="3040"/>
                  <a:ext cx="925" cy="461"/>
                  <a:chOff x="4440" y="3040"/>
                  <a:chExt cx="925" cy="461"/>
                </a:xfrm>
              </p:grpSpPr>
              <p:grpSp>
                <p:nvGrpSpPr>
                  <p:cNvPr id="6" name="Group 13"/>
                  <p:cNvGrpSpPr>
                    <a:grpSpLocks/>
                  </p:cNvGrpSpPr>
                  <p:nvPr/>
                </p:nvGrpSpPr>
                <p:grpSpPr bwMode="auto">
                  <a:xfrm>
                    <a:off x="4440" y="3239"/>
                    <a:ext cx="167" cy="222"/>
                    <a:chOff x="4440" y="3239"/>
                    <a:chExt cx="167" cy="222"/>
                  </a:xfrm>
                </p:grpSpPr>
                <p:sp>
                  <p:nvSpPr>
                    <p:cNvPr id="11587" name="Freeform 14"/>
                    <p:cNvSpPr>
                      <a:spLocks/>
                    </p:cNvSpPr>
                    <p:nvPr/>
                  </p:nvSpPr>
                  <p:spPr bwMode="auto">
                    <a:xfrm>
                      <a:off x="4440" y="3239"/>
                      <a:ext cx="167" cy="222"/>
                    </a:xfrm>
                    <a:custGeom>
                      <a:avLst/>
                      <a:gdLst>
                        <a:gd name="T0" fmla="*/ 1 w 334"/>
                        <a:gd name="T1" fmla="*/ 0 h 445"/>
                        <a:gd name="T2" fmla="*/ 1 w 334"/>
                        <a:gd name="T3" fmla="*/ 4 h 445"/>
                        <a:gd name="T4" fmla="*/ 0 w 334"/>
                        <a:gd name="T5" fmla="*/ 10 h 445"/>
                        <a:gd name="T6" fmla="*/ 1 w 334"/>
                        <a:gd name="T7" fmla="*/ 15 h 445"/>
                        <a:gd name="T8" fmla="*/ 2 w 334"/>
                        <a:gd name="T9" fmla="*/ 20 h 445"/>
                        <a:gd name="T10" fmla="*/ 4 w 334"/>
                        <a:gd name="T11" fmla="*/ 25 h 445"/>
                        <a:gd name="T12" fmla="*/ 7 w 334"/>
                        <a:gd name="T13" fmla="*/ 30 h 445"/>
                        <a:gd name="T14" fmla="*/ 11 w 334"/>
                        <a:gd name="T15" fmla="*/ 35 h 445"/>
                        <a:gd name="T16" fmla="*/ 18 w 334"/>
                        <a:gd name="T17" fmla="*/ 39 h 445"/>
                        <a:gd name="T18" fmla="*/ 24 w 334"/>
                        <a:gd name="T19" fmla="*/ 42 h 445"/>
                        <a:gd name="T20" fmla="*/ 30 w 334"/>
                        <a:gd name="T21" fmla="*/ 45 h 445"/>
                        <a:gd name="T22" fmla="*/ 32 w 334"/>
                        <a:gd name="T23" fmla="*/ 50 h 445"/>
                        <a:gd name="T24" fmla="*/ 35 w 334"/>
                        <a:gd name="T25" fmla="*/ 56 h 445"/>
                        <a:gd name="T26" fmla="*/ 38 w 334"/>
                        <a:gd name="T27" fmla="*/ 62 h 445"/>
                        <a:gd name="T28" fmla="*/ 43 w 334"/>
                        <a:gd name="T29" fmla="*/ 68 h 445"/>
                        <a:gd name="T30" fmla="*/ 50 w 334"/>
                        <a:gd name="T31" fmla="*/ 75 h 445"/>
                        <a:gd name="T32" fmla="*/ 56 w 334"/>
                        <a:gd name="T33" fmla="*/ 80 h 445"/>
                        <a:gd name="T34" fmla="*/ 61 w 334"/>
                        <a:gd name="T35" fmla="*/ 83 h 445"/>
                        <a:gd name="T36" fmla="*/ 70 w 334"/>
                        <a:gd name="T37" fmla="*/ 86 h 445"/>
                        <a:gd name="T38" fmla="*/ 78 w 334"/>
                        <a:gd name="T39" fmla="*/ 88 h 445"/>
                        <a:gd name="T40" fmla="*/ 81 w 334"/>
                        <a:gd name="T41" fmla="*/ 89 h 445"/>
                        <a:gd name="T42" fmla="*/ 83 w 334"/>
                        <a:gd name="T43" fmla="*/ 92 h 445"/>
                        <a:gd name="T44" fmla="*/ 84 w 334"/>
                        <a:gd name="T45" fmla="*/ 95 h 445"/>
                        <a:gd name="T46" fmla="*/ 83 w 334"/>
                        <a:gd name="T47" fmla="*/ 104 h 445"/>
                        <a:gd name="T48" fmla="*/ 81 w 334"/>
                        <a:gd name="T49" fmla="*/ 111 h 44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4"/>
                        <a:gd name="T76" fmla="*/ 0 h 445"/>
                        <a:gd name="T77" fmla="*/ 334 w 334"/>
                        <a:gd name="T78" fmla="*/ 445 h 44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4" h="445">
                          <a:moveTo>
                            <a:pt x="5" y="0"/>
                          </a:moveTo>
                          <a:lnTo>
                            <a:pt x="2" y="18"/>
                          </a:lnTo>
                          <a:lnTo>
                            <a:pt x="0" y="41"/>
                          </a:lnTo>
                          <a:lnTo>
                            <a:pt x="2" y="60"/>
                          </a:lnTo>
                          <a:lnTo>
                            <a:pt x="8" y="83"/>
                          </a:lnTo>
                          <a:lnTo>
                            <a:pt x="16" y="101"/>
                          </a:lnTo>
                          <a:lnTo>
                            <a:pt x="30" y="123"/>
                          </a:lnTo>
                          <a:lnTo>
                            <a:pt x="47" y="143"/>
                          </a:lnTo>
                          <a:lnTo>
                            <a:pt x="71" y="159"/>
                          </a:lnTo>
                          <a:lnTo>
                            <a:pt x="97" y="169"/>
                          </a:lnTo>
                          <a:lnTo>
                            <a:pt x="123" y="180"/>
                          </a:lnTo>
                          <a:lnTo>
                            <a:pt x="128" y="200"/>
                          </a:lnTo>
                          <a:lnTo>
                            <a:pt x="137" y="224"/>
                          </a:lnTo>
                          <a:lnTo>
                            <a:pt x="152" y="248"/>
                          </a:lnTo>
                          <a:lnTo>
                            <a:pt x="172" y="273"/>
                          </a:lnTo>
                          <a:lnTo>
                            <a:pt x="203" y="302"/>
                          </a:lnTo>
                          <a:lnTo>
                            <a:pt x="227" y="322"/>
                          </a:lnTo>
                          <a:lnTo>
                            <a:pt x="246" y="332"/>
                          </a:lnTo>
                          <a:lnTo>
                            <a:pt x="277" y="345"/>
                          </a:lnTo>
                          <a:lnTo>
                            <a:pt x="310" y="354"/>
                          </a:lnTo>
                          <a:lnTo>
                            <a:pt x="323" y="359"/>
                          </a:lnTo>
                          <a:lnTo>
                            <a:pt x="331" y="368"/>
                          </a:lnTo>
                          <a:lnTo>
                            <a:pt x="334" y="380"/>
                          </a:lnTo>
                          <a:lnTo>
                            <a:pt x="329" y="418"/>
                          </a:lnTo>
                          <a:lnTo>
                            <a:pt x="322" y="445"/>
                          </a:lnTo>
                        </a:path>
                      </a:pathLst>
                    </a:custGeom>
                    <a:noFill/>
                    <a:ln w="12700">
                      <a:solidFill>
                        <a:srgbClr val="FF8080"/>
                      </a:solidFill>
                      <a:round/>
                      <a:headEnd/>
                      <a:tailEnd/>
                    </a:ln>
                  </p:spPr>
                  <p:txBody>
                    <a:bodyPr/>
                    <a:lstStyle/>
                    <a:p>
                      <a:endParaRPr lang="cs-CZ"/>
                    </a:p>
                  </p:txBody>
                </p:sp>
                <p:sp>
                  <p:nvSpPr>
                    <p:cNvPr id="11588" name="Freeform 15"/>
                    <p:cNvSpPr>
                      <a:spLocks/>
                    </p:cNvSpPr>
                    <p:nvPr/>
                  </p:nvSpPr>
                  <p:spPr bwMode="auto">
                    <a:xfrm>
                      <a:off x="4501" y="3266"/>
                      <a:ext cx="9" cy="63"/>
                    </a:xfrm>
                    <a:custGeom>
                      <a:avLst/>
                      <a:gdLst>
                        <a:gd name="T0" fmla="*/ 3 w 17"/>
                        <a:gd name="T1" fmla="*/ 0 h 126"/>
                        <a:gd name="T2" fmla="*/ 4 w 17"/>
                        <a:gd name="T3" fmla="*/ 9 h 126"/>
                        <a:gd name="T4" fmla="*/ 5 w 17"/>
                        <a:gd name="T5" fmla="*/ 17 h 126"/>
                        <a:gd name="T6" fmla="*/ 3 w 17"/>
                        <a:gd name="T7" fmla="*/ 25 h 126"/>
                        <a:gd name="T8" fmla="*/ 0 w 17"/>
                        <a:gd name="T9" fmla="*/ 32 h 126"/>
                        <a:gd name="T10" fmla="*/ 0 60000 65536"/>
                        <a:gd name="T11" fmla="*/ 0 60000 65536"/>
                        <a:gd name="T12" fmla="*/ 0 60000 65536"/>
                        <a:gd name="T13" fmla="*/ 0 60000 65536"/>
                        <a:gd name="T14" fmla="*/ 0 60000 65536"/>
                        <a:gd name="T15" fmla="*/ 0 w 17"/>
                        <a:gd name="T16" fmla="*/ 0 h 126"/>
                        <a:gd name="T17" fmla="*/ 17 w 17"/>
                        <a:gd name="T18" fmla="*/ 126 h 126"/>
                      </a:gdLst>
                      <a:ahLst/>
                      <a:cxnLst>
                        <a:cxn ang="T10">
                          <a:pos x="T0" y="T1"/>
                        </a:cxn>
                        <a:cxn ang="T11">
                          <a:pos x="T2" y="T3"/>
                        </a:cxn>
                        <a:cxn ang="T12">
                          <a:pos x="T4" y="T5"/>
                        </a:cxn>
                        <a:cxn ang="T13">
                          <a:pos x="T6" y="T7"/>
                        </a:cxn>
                        <a:cxn ang="T14">
                          <a:pos x="T8" y="T9"/>
                        </a:cxn>
                      </a:cxnLst>
                      <a:rect l="T15" t="T16" r="T17" b="T18"/>
                      <a:pathLst>
                        <a:path w="17" h="126">
                          <a:moveTo>
                            <a:pt x="11" y="0"/>
                          </a:moveTo>
                          <a:lnTo>
                            <a:pt x="14" y="36"/>
                          </a:lnTo>
                          <a:lnTo>
                            <a:pt x="17" y="67"/>
                          </a:lnTo>
                          <a:lnTo>
                            <a:pt x="12" y="98"/>
                          </a:lnTo>
                          <a:lnTo>
                            <a:pt x="0" y="126"/>
                          </a:lnTo>
                        </a:path>
                      </a:pathLst>
                    </a:custGeom>
                    <a:noFill/>
                    <a:ln w="12700">
                      <a:solidFill>
                        <a:srgbClr val="FF8080"/>
                      </a:solidFill>
                      <a:round/>
                      <a:headEnd/>
                      <a:tailEnd/>
                    </a:ln>
                  </p:spPr>
                  <p:txBody>
                    <a:bodyPr/>
                    <a:lstStyle/>
                    <a:p>
                      <a:endParaRPr lang="cs-CZ"/>
                    </a:p>
                  </p:txBody>
                </p:sp>
              </p:grpSp>
              <p:sp>
                <p:nvSpPr>
                  <p:cNvPr id="11573" name="Freeform 16"/>
                  <p:cNvSpPr>
                    <a:spLocks/>
                  </p:cNvSpPr>
                  <p:nvPr/>
                </p:nvSpPr>
                <p:spPr bwMode="auto">
                  <a:xfrm>
                    <a:off x="4586" y="3297"/>
                    <a:ext cx="157" cy="116"/>
                  </a:xfrm>
                  <a:custGeom>
                    <a:avLst/>
                    <a:gdLst>
                      <a:gd name="T0" fmla="*/ 0 w 316"/>
                      <a:gd name="T1" fmla="*/ 0 h 233"/>
                      <a:gd name="T2" fmla="*/ 1 w 316"/>
                      <a:gd name="T3" fmla="*/ 8 h 233"/>
                      <a:gd name="T4" fmla="*/ 4 w 316"/>
                      <a:gd name="T5" fmla="*/ 18 h 233"/>
                      <a:gd name="T6" fmla="*/ 7 w 316"/>
                      <a:gd name="T7" fmla="*/ 25 h 233"/>
                      <a:gd name="T8" fmla="*/ 10 w 316"/>
                      <a:gd name="T9" fmla="*/ 29 h 233"/>
                      <a:gd name="T10" fmla="*/ 17 w 316"/>
                      <a:gd name="T11" fmla="*/ 34 h 233"/>
                      <a:gd name="T12" fmla="*/ 23 w 316"/>
                      <a:gd name="T13" fmla="*/ 37 h 233"/>
                      <a:gd name="T14" fmla="*/ 30 w 316"/>
                      <a:gd name="T15" fmla="*/ 39 h 233"/>
                      <a:gd name="T16" fmla="*/ 40 w 316"/>
                      <a:gd name="T17" fmla="*/ 44 h 233"/>
                      <a:gd name="T18" fmla="*/ 49 w 316"/>
                      <a:gd name="T19" fmla="*/ 50 h 233"/>
                      <a:gd name="T20" fmla="*/ 56 w 316"/>
                      <a:gd name="T21" fmla="*/ 55 h 233"/>
                      <a:gd name="T22" fmla="*/ 62 w 316"/>
                      <a:gd name="T23" fmla="*/ 57 h 233"/>
                      <a:gd name="T24" fmla="*/ 69 w 316"/>
                      <a:gd name="T25" fmla="*/ 58 h 233"/>
                      <a:gd name="T26" fmla="*/ 78 w 316"/>
                      <a:gd name="T27" fmla="*/ 57 h 233"/>
                      <a:gd name="T28" fmla="*/ 78 w 316"/>
                      <a:gd name="T29" fmla="*/ 57 h 2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6"/>
                      <a:gd name="T46" fmla="*/ 0 h 233"/>
                      <a:gd name="T47" fmla="*/ 316 w 316"/>
                      <a:gd name="T48" fmla="*/ 233 h 2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6" h="233">
                        <a:moveTo>
                          <a:pt x="0" y="0"/>
                        </a:moveTo>
                        <a:lnTo>
                          <a:pt x="6" y="32"/>
                        </a:lnTo>
                        <a:lnTo>
                          <a:pt x="18" y="74"/>
                        </a:lnTo>
                        <a:lnTo>
                          <a:pt x="28" y="101"/>
                        </a:lnTo>
                        <a:lnTo>
                          <a:pt x="40" y="119"/>
                        </a:lnTo>
                        <a:lnTo>
                          <a:pt x="70" y="138"/>
                        </a:lnTo>
                        <a:lnTo>
                          <a:pt x="95" y="148"/>
                        </a:lnTo>
                        <a:lnTo>
                          <a:pt x="122" y="159"/>
                        </a:lnTo>
                        <a:lnTo>
                          <a:pt x="163" y="177"/>
                        </a:lnTo>
                        <a:lnTo>
                          <a:pt x="200" y="202"/>
                        </a:lnTo>
                        <a:lnTo>
                          <a:pt x="226" y="222"/>
                        </a:lnTo>
                        <a:lnTo>
                          <a:pt x="249" y="228"/>
                        </a:lnTo>
                        <a:lnTo>
                          <a:pt x="277" y="233"/>
                        </a:lnTo>
                        <a:lnTo>
                          <a:pt x="314" y="230"/>
                        </a:lnTo>
                        <a:lnTo>
                          <a:pt x="316" y="230"/>
                        </a:lnTo>
                      </a:path>
                    </a:pathLst>
                  </a:custGeom>
                  <a:noFill/>
                  <a:ln w="12700">
                    <a:solidFill>
                      <a:srgbClr val="FF8080"/>
                    </a:solidFill>
                    <a:round/>
                    <a:headEnd/>
                    <a:tailEnd/>
                  </a:ln>
                </p:spPr>
                <p:txBody>
                  <a:bodyPr/>
                  <a:lstStyle/>
                  <a:p>
                    <a:endParaRPr lang="cs-CZ"/>
                  </a:p>
                </p:txBody>
              </p:sp>
              <p:sp>
                <p:nvSpPr>
                  <p:cNvPr id="11574" name="Freeform 17"/>
                  <p:cNvSpPr>
                    <a:spLocks/>
                  </p:cNvSpPr>
                  <p:nvPr/>
                </p:nvSpPr>
                <p:spPr bwMode="auto">
                  <a:xfrm>
                    <a:off x="4597" y="3200"/>
                    <a:ext cx="108" cy="30"/>
                  </a:xfrm>
                  <a:custGeom>
                    <a:avLst/>
                    <a:gdLst>
                      <a:gd name="T0" fmla="*/ 0 w 216"/>
                      <a:gd name="T1" fmla="*/ 15 h 60"/>
                      <a:gd name="T2" fmla="*/ 7 w 216"/>
                      <a:gd name="T3" fmla="*/ 11 h 60"/>
                      <a:gd name="T4" fmla="*/ 14 w 216"/>
                      <a:gd name="T5" fmla="*/ 7 h 60"/>
                      <a:gd name="T6" fmla="*/ 22 w 216"/>
                      <a:gd name="T7" fmla="*/ 3 h 60"/>
                      <a:gd name="T8" fmla="*/ 29 w 216"/>
                      <a:gd name="T9" fmla="*/ 2 h 60"/>
                      <a:gd name="T10" fmla="*/ 39 w 216"/>
                      <a:gd name="T11" fmla="*/ 0 h 60"/>
                      <a:gd name="T12" fmla="*/ 47 w 216"/>
                      <a:gd name="T13" fmla="*/ 1 h 60"/>
                      <a:gd name="T14" fmla="*/ 54 w 216"/>
                      <a:gd name="T15" fmla="*/ 3 h 60"/>
                      <a:gd name="T16" fmla="*/ 0 60000 65536"/>
                      <a:gd name="T17" fmla="*/ 0 60000 65536"/>
                      <a:gd name="T18" fmla="*/ 0 60000 65536"/>
                      <a:gd name="T19" fmla="*/ 0 60000 65536"/>
                      <a:gd name="T20" fmla="*/ 0 60000 65536"/>
                      <a:gd name="T21" fmla="*/ 0 60000 65536"/>
                      <a:gd name="T22" fmla="*/ 0 60000 65536"/>
                      <a:gd name="T23" fmla="*/ 0 60000 65536"/>
                      <a:gd name="T24" fmla="*/ 0 w 216"/>
                      <a:gd name="T25" fmla="*/ 0 h 60"/>
                      <a:gd name="T26" fmla="*/ 216 w 216"/>
                      <a:gd name="T27" fmla="*/ 60 h 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 h="60">
                        <a:moveTo>
                          <a:pt x="0" y="60"/>
                        </a:moveTo>
                        <a:lnTo>
                          <a:pt x="28" y="42"/>
                        </a:lnTo>
                        <a:lnTo>
                          <a:pt x="53" y="26"/>
                        </a:lnTo>
                        <a:lnTo>
                          <a:pt x="88" y="11"/>
                        </a:lnTo>
                        <a:lnTo>
                          <a:pt x="119" y="5"/>
                        </a:lnTo>
                        <a:lnTo>
                          <a:pt x="153" y="0"/>
                        </a:lnTo>
                        <a:lnTo>
                          <a:pt x="185" y="3"/>
                        </a:lnTo>
                        <a:lnTo>
                          <a:pt x="216" y="11"/>
                        </a:lnTo>
                      </a:path>
                    </a:pathLst>
                  </a:custGeom>
                  <a:noFill/>
                  <a:ln w="12700">
                    <a:solidFill>
                      <a:srgbClr val="FF8080"/>
                    </a:solidFill>
                    <a:round/>
                    <a:headEnd/>
                    <a:tailEnd/>
                  </a:ln>
                </p:spPr>
                <p:txBody>
                  <a:bodyPr/>
                  <a:lstStyle/>
                  <a:p>
                    <a:endParaRPr lang="cs-CZ"/>
                  </a:p>
                </p:txBody>
              </p:sp>
              <p:sp>
                <p:nvSpPr>
                  <p:cNvPr id="11575" name="Freeform 18"/>
                  <p:cNvSpPr>
                    <a:spLocks/>
                  </p:cNvSpPr>
                  <p:nvPr/>
                </p:nvSpPr>
                <p:spPr bwMode="auto">
                  <a:xfrm>
                    <a:off x="4553" y="3142"/>
                    <a:ext cx="32" cy="143"/>
                  </a:xfrm>
                  <a:custGeom>
                    <a:avLst/>
                    <a:gdLst>
                      <a:gd name="T0" fmla="*/ 6 w 65"/>
                      <a:gd name="T1" fmla="*/ 0 h 287"/>
                      <a:gd name="T2" fmla="*/ 10 w 65"/>
                      <a:gd name="T3" fmla="*/ 6 h 287"/>
                      <a:gd name="T4" fmla="*/ 13 w 65"/>
                      <a:gd name="T5" fmla="*/ 11 h 287"/>
                      <a:gd name="T6" fmla="*/ 15 w 65"/>
                      <a:gd name="T7" fmla="*/ 18 h 287"/>
                      <a:gd name="T8" fmla="*/ 16 w 65"/>
                      <a:gd name="T9" fmla="*/ 27 h 287"/>
                      <a:gd name="T10" fmla="*/ 15 w 65"/>
                      <a:gd name="T11" fmla="*/ 37 h 287"/>
                      <a:gd name="T12" fmla="*/ 14 w 65"/>
                      <a:gd name="T13" fmla="*/ 47 h 287"/>
                      <a:gd name="T14" fmla="*/ 11 w 65"/>
                      <a:gd name="T15" fmla="*/ 54 h 287"/>
                      <a:gd name="T16" fmla="*/ 8 w 65"/>
                      <a:gd name="T17" fmla="*/ 60 h 287"/>
                      <a:gd name="T18" fmla="*/ 4 w 65"/>
                      <a:gd name="T19" fmla="*/ 67 h 287"/>
                      <a:gd name="T20" fmla="*/ 0 w 65"/>
                      <a:gd name="T21" fmla="*/ 71 h 2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
                      <a:gd name="T34" fmla="*/ 0 h 287"/>
                      <a:gd name="T35" fmla="*/ 65 w 65"/>
                      <a:gd name="T36" fmla="*/ 287 h 28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 h="287">
                        <a:moveTo>
                          <a:pt x="25" y="0"/>
                        </a:moveTo>
                        <a:lnTo>
                          <a:pt x="41" y="26"/>
                        </a:lnTo>
                        <a:lnTo>
                          <a:pt x="53" y="47"/>
                        </a:lnTo>
                        <a:lnTo>
                          <a:pt x="62" y="75"/>
                        </a:lnTo>
                        <a:lnTo>
                          <a:pt x="65" y="109"/>
                        </a:lnTo>
                        <a:lnTo>
                          <a:pt x="62" y="149"/>
                        </a:lnTo>
                        <a:lnTo>
                          <a:pt x="56" y="188"/>
                        </a:lnTo>
                        <a:lnTo>
                          <a:pt x="47" y="219"/>
                        </a:lnTo>
                        <a:lnTo>
                          <a:pt x="34" y="241"/>
                        </a:lnTo>
                        <a:lnTo>
                          <a:pt x="16" y="268"/>
                        </a:lnTo>
                        <a:lnTo>
                          <a:pt x="0" y="287"/>
                        </a:lnTo>
                      </a:path>
                    </a:pathLst>
                  </a:custGeom>
                  <a:noFill/>
                  <a:ln w="12700">
                    <a:solidFill>
                      <a:srgbClr val="FF8080"/>
                    </a:solidFill>
                    <a:round/>
                    <a:headEnd/>
                    <a:tailEnd/>
                  </a:ln>
                </p:spPr>
                <p:txBody>
                  <a:bodyPr/>
                  <a:lstStyle/>
                  <a:p>
                    <a:endParaRPr lang="cs-CZ"/>
                  </a:p>
                </p:txBody>
              </p:sp>
              <p:sp>
                <p:nvSpPr>
                  <p:cNvPr id="11576" name="Freeform 19"/>
                  <p:cNvSpPr>
                    <a:spLocks/>
                  </p:cNvSpPr>
                  <p:nvPr/>
                </p:nvSpPr>
                <p:spPr bwMode="auto">
                  <a:xfrm>
                    <a:off x="4597" y="3094"/>
                    <a:ext cx="85" cy="69"/>
                  </a:xfrm>
                  <a:custGeom>
                    <a:avLst/>
                    <a:gdLst>
                      <a:gd name="T0" fmla="*/ 0 w 169"/>
                      <a:gd name="T1" fmla="*/ 35 h 138"/>
                      <a:gd name="T2" fmla="*/ 10 w 169"/>
                      <a:gd name="T3" fmla="*/ 26 h 138"/>
                      <a:gd name="T4" fmla="*/ 20 w 169"/>
                      <a:gd name="T5" fmla="*/ 18 h 138"/>
                      <a:gd name="T6" fmla="*/ 30 w 169"/>
                      <a:gd name="T7" fmla="*/ 9 h 138"/>
                      <a:gd name="T8" fmla="*/ 43 w 169"/>
                      <a:gd name="T9" fmla="*/ 0 h 138"/>
                      <a:gd name="T10" fmla="*/ 0 60000 65536"/>
                      <a:gd name="T11" fmla="*/ 0 60000 65536"/>
                      <a:gd name="T12" fmla="*/ 0 60000 65536"/>
                      <a:gd name="T13" fmla="*/ 0 60000 65536"/>
                      <a:gd name="T14" fmla="*/ 0 60000 65536"/>
                      <a:gd name="T15" fmla="*/ 0 w 169"/>
                      <a:gd name="T16" fmla="*/ 0 h 138"/>
                      <a:gd name="T17" fmla="*/ 169 w 169"/>
                      <a:gd name="T18" fmla="*/ 138 h 138"/>
                    </a:gdLst>
                    <a:ahLst/>
                    <a:cxnLst>
                      <a:cxn ang="T10">
                        <a:pos x="T0" y="T1"/>
                      </a:cxn>
                      <a:cxn ang="T11">
                        <a:pos x="T2" y="T3"/>
                      </a:cxn>
                      <a:cxn ang="T12">
                        <a:pos x="T4" y="T5"/>
                      </a:cxn>
                      <a:cxn ang="T13">
                        <a:pos x="T6" y="T7"/>
                      </a:cxn>
                      <a:cxn ang="T14">
                        <a:pos x="T8" y="T9"/>
                      </a:cxn>
                    </a:cxnLst>
                    <a:rect l="T15" t="T16" r="T17" b="T18"/>
                    <a:pathLst>
                      <a:path w="169" h="138">
                        <a:moveTo>
                          <a:pt x="0" y="138"/>
                        </a:moveTo>
                        <a:lnTo>
                          <a:pt x="40" y="105"/>
                        </a:lnTo>
                        <a:lnTo>
                          <a:pt x="77" y="73"/>
                        </a:lnTo>
                        <a:lnTo>
                          <a:pt x="117" y="39"/>
                        </a:lnTo>
                        <a:lnTo>
                          <a:pt x="169" y="0"/>
                        </a:lnTo>
                      </a:path>
                    </a:pathLst>
                  </a:custGeom>
                  <a:noFill/>
                  <a:ln w="12700">
                    <a:solidFill>
                      <a:srgbClr val="FF8080"/>
                    </a:solidFill>
                    <a:round/>
                    <a:headEnd/>
                    <a:tailEnd/>
                  </a:ln>
                </p:spPr>
                <p:txBody>
                  <a:bodyPr/>
                  <a:lstStyle/>
                  <a:p>
                    <a:endParaRPr lang="cs-CZ"/>
                  </a:p>
                </p:txBody>
              </p:sp>
              <p:sp>
                <p:nvSpPr>
                  <p:cNvPr id="11577" name="Freeform 20"/>
                  <p:cNvSpPr>
                    <a:spLocks/>
                  </p:cNvSpPr>
                  <p:nvPr/>
                </p:nvSpPr>
                <p:spPr bwMode="auto">
                  <a:xfrm>
                    <a:off x="4842" y="3040"/>
                    <a:ext cx="45" cy="33"/>
                  </a:xfrm>
                  <a:custGeom>
                    <a:avLst/>
                    <a:gdLst>
                      <a:gd name="T0" fmla="*/ 0 w 89"/>
                      <a:gd name="T1" fmla="*/ 17 h 65"/>
                      <a:gd name="T2" fmla="*/ 9 w 89"/>
                      <a:gd name="T3" fmla="*/ 10 h 65"/>
                      <a:gd name="T4" fmla="*/ 23 w 89"/>
                      <a:gd name="T5" fmla="*/ 0 h 65"/>
                      <a:gd name="T6" fmla="*/ 0 60000 65536"/>
                      <a:gd name="T7" fmla="*/ 0 60000 65536"/>
                      <a:gd name="T8" fmla="*/ 0 60000 65536"/>
                      <a:gd name="T9" fmla="*/ 0 w 89"/>
                      <a:gd name="T10" fmla="*/ 0 h 65"/>
                      <a:gd name="T11" fmla="*/ 89 w 89"/>
                      <a:gd name="T12" fmla="*/ 65 h 65"/>
                    </a:gdLst>
                    <a:ahLst/>
                    <a:cxnLst>
                      <a:cxn ang="T6">
                        <a:pos x="T0" y="T1"/>
                      </a:cxn>
                      <a:cxn ang="T7">
                        <a:pos x="T2" y="T3"/>
                      </a:cxn>
                      <a:cxn ang="T8">
                        <a:pos x="T4" y="T5"/>
                      </a:cxn>
                    </a:cxnLst>
                    <a:rect l="T9" t="T10" r="T11" b="T12"/>
                    <a:pathLst>
                      <a:path w="89" h="65">
                        <a:moveTo>
                          <a:pt x="0" y="65"/>
                        </a:moveTo>
                        <a:lnTo>
                          <a:pt x="34" y="37"/>
                        </a:lnTo>
                        <a:lnTo>
                          <a:pt x="89" y="0"/>
                        </a:lnTo>
                      </a:path>
                    </a:pathLst>
                  </a:custGeom>
                  <a:noFill/>
                  <a:ln w="12700">
                    <a:solidFill>
                      <a:srgbClr val="FF8080"/>
                    </a:solidFill>
                    <a:round/>
                    <a:headEnd/>
                    <a:tailEnd/>
                  </a:ln>
                </p:spPr>
                <p:txBody>
                  <a:bodyPr/>
                  <a:lstStyle/>
                  <a:p>
                    <a:endParaRPr lang="cs-CZ"/>
                  </a:p>
                </p:txBody>
              </p:sp>
              <p:sp>
                <p:nvSpPr>
                  <p:cNvPr id="11578" name="Freeform 21"/>
                  <p:cNvSpPr>
                    <a:spLocks/>
                  </p:cNvSpPr>
                  <p:nvPr/>
                </p:nvSpPr>
                <p:spPr bwMode="auto">
                  <a:xfrm>
                    <a:off x="4720" y="3064"/>
                    <a:ext cx="328" cy="86"/>
                  </a:xfrm>
                  <a:custGeom>
                    <a:avLst/>
                    <a:gdLst>
                      <a:gd name="T0" fmla="*/ 0 w 656"/>
                      <a:gd name="T1" fmla="*/ 43 h 172"/>
                      <a:gd name="T2" fmla="*/ 6 w 656"/>
                      <a:gd name="T3" fmla="*/ 42 h 172"/>
                      <a:gd name="T4" fmla="*/ 11 w 656"/>
                      <a:gd name="T5" fmla="*/ 39 h 172"/>
                      <a:gd name="T6" fmla="*/ 14 w 656"/>
                      <a:gd name="T7" fmla="*/ 37 h 172"/>
                      <a:gd name="T8" fmla="*/ 18 w 656"/>
                      <a:gd name="T9" fmla="*/ 33 h 172"/>
                      <a:gd name="T10" fmla="*/ 20 w 656"/>
                      <a:gd name="T11" fmla="*/ 27 h 172"/>
                      <a:gd name="T12" fmla="*/ 21 w 656"/>
                      <a:gd name="T13" fmla="*/ 22 h 172"/>
                      <a:gd name="T14" fmla="*/ 22 w 656"/>
                      <a:gd name="T15" fmla="*/ 28 h 172"/>
                      <a:gd name="T16" fmla="*/ 25 w 656"/>
                      <a:gd name="T17" fmla="*/ 32 h 172"/>
                      <a:gd name="T18" fmla="*/ 29 w 656"/>
                      <a:gd name="T19" fmla="*/ 35 h 172"/>
                      <a:gd name="T20" fmla="*/ 36 w 656"/>
                      <a:gd name="T21" fmla="*/ 36 h 172"/>
                      <a:gd name="T22" fmla="*/ 41 w 656"/>
                      <a:gd name="T23" fmla="*/ 37 h 172"/>
                      <a:gd name="T24" fmla="*/ 52 w 656"/>
                      <a:gd name="T25" fmla="*/ 36 h 172"/>
                      <a:gd name="T26" fmla="*/ 63 w 656"/>
                      <a:gd name="T27" fmla="*/ 35 h 172"/>
                      <a:gd name="T28" fmla="*/ 73 w 656"/>
                      <a:gd name="T29" fmla="*/ 33 h 172"/>
                      <a:gd name="T30" fmla="*/ 81 w 656"/>
                      <a:gd name="T31" fmla="*/ 31 h 172"/>
                      <a:gd name="T32" fmla="*/ 88 w 656"/>
                      <a:gd name="T33" fmla="*/ 27 h 172"/>
                      <a:gd name="T34" fmla="*/ 95 w 656"/>
                      <a:gd name="T35" fmla="*/ 23 h 172"/>
                      <a:gd name="T36" fmla="*/ 101 w 656"/>
                      <a:gd name="T37" fmla="*/ 19 h 172"/>
                      <a:gd name="T38" fmla="*/ 105 w 656"/>
                      <a:gd name="T39" fmla="*/ 13 h 172"/>
                      <a:gd name="T40" fmla="*/ 108 w 656"/>
                      <a:gd name="T41" fmla="*/ 18 h 172"/>
                      <a:gd name="T42" fmla="*/ 111 w 656"/>
                      <a:gd name="T43" fmla="*/ 21 h 172"/>
                      <a:gd name="T44" fmla="*/ 115 w 656"/>
                      <a:gd name="T45" fmla="*/ 24 h 172"/>
                      <a:gd name="T46" fmla="*/ 122 w 656"/>
                      <a:gd name="T47" fmla="*/ 26 h 172"/>
                      <a:gd name="T48" fmla="*/ 130 w 656"/>
                      <a:gd name="T49" fmla="*/ 27 h 172"/>
                      <a:gd name="T50" fmla="*/ 137 w 656"/>
                      <a:gd name="T51" fmla="*/ 26 h 172"/>
                      <a:gd name="T52" fmla="*/ 142 w 656"/>
                      <a:gd name="T53" fmla="*/ 25 h 172"/>
                      <a:gd name="T54" fmla="*/ 149 w 656"/>
                      <a:gd name="T55" fmla="*/ 23 h 172"/>
                      <a:gd name="T56" fmla="*/ 154 w 656"/>
                      <a:gd name="T57" fmla="*/ 21 h 172"/>
                      <a:gd name="T58" fmla="*/ 157 w 656"/>
                      <a:gd name="T59" fmla="*/ 19 h 172"/>
                      <a:gd name="T60" fmla="*/ 160 w 656"/>
                      <a:gd name="T61" fmla="*/ 13 h 172"/>
                      <a:gd name="T62" fmla="*/ 162 w 656"/>
                      <a:gd name="T63" fmla="*/ 9 h 172"/>
                      <a:gd name="T64" fmla="*/ 164 w 656"/>
                      <a:gd name="T65" fmla="*/ 0 h 1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56"/>
                      <a:gd name="T100" fmla="*/ 0 h 172"/>
                      <a:gd name="T101" fmla="*/ 656 w 656"/>
                      <a:gd name="T102" fmla="*/ 172 h 1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56" h="172">
                        <a:moveTo>
                          <a:pt x="0" y="172"/>
                        </a:moveTo>
                        <a:lnTo>
                          <a:pt x="25" y="165"/>
                        </a:lnTo>
                        <a:lnTo>
                          <a:pt x="44" y="156"/>
                        </a:lnTo>
                        <a:lnTo>
                          <a:pt x="59" y="147"/>
                        </a:lnTo>
                        <a:lnTo>
                          <a:pt x="72" y="131"/>
                        </a:lnTo>
                        <a:lnTo>
                          <a:pt x="78" y="110"/>
                        </a:lnTo>
                        <a:lnTo>
                          <a:pt x="82" y="89"/>
                        </a:lnTo>
                        <a:lnTo>
                          <a:pt x="90" y="113"/>
                        </a:lnTo>
                        <a:lnTo>
                          <a:pt x="101" y="128"/>
                        </a:lnTo>
                        <a:lnTo>
                          <a:pt x="118" y="137"/>
                        </a:lnTo>
                        <a:lnTo>
                          <a:pt x="141" y="144"/>
                        </a:lnTo>
                        <a:lnTo>
                          <a:pt x="167" y="146"/>
                        </a:lnTo>
                        <a:lnTo>
                          <a:pt x="209" y="143"/>
                        </a:lnTo>
                        <a:lnTo>
                          <a:pt x="252" y="137"/>
                        </a:lnTo>
                        <a:lnTo>
                          <a:pt x="290" y="132"/>
                        </a:lnTo>
                        <a:lnTo>
                          <a:pt x="321" y="124"/>
                        </a:lnTo>
                        <a:lnTo>
                          <a:pt x="355" y="109"/>
                        </a:lnTo>
                        <a:lnTo>
                          <a:pt x="381" y="94"/>
                        </a:lnTo>
                        <a:lnTo>
                          <a:pt x="405" y="76"/>
                        </a:lnTo>
                        <a:lnTo>
                          <a:pt x="422" y="52"/>
                        </a:lnTo>
                        <a:lnTo>
                          <a:pt x="433" y="70"/>
                        </a:lnTo>
                        <a:lnTo>
                          <a:pt x="445" y="84"/>
                        </a:lnTo>
                        <a:lnTo>
                          <a:pt x="462" y="98"/>
                        </a:lnTo>
                        <a:lnTo>
                          <a:pt x="489" y="106"/>
                        </a:lnTo>
                        <a:lnTo>
                          <a:pt x="520" y="109"/>
                        </a:lnTo>
                        <a:lnTo>
                          <a:pt x="547" y="106"/>
                        </a:lnTo>
                        <a:lnTo>
                          <a:pt x="566" y="101"/>
                        </a:lnTo>
                        <a:lnTo>
                          <a:pt x="593" y="94"/>
                        </a:lnTo>
                        <a:lnTo>
                          <a:pt x="613" y="84"/>
                        </a:lnTo>
                        <a:lnTo>
                          <a:pt x="628" y="73"/>
                        </a:lnTo>
                        <a:lnTo>
                          <a:pt x="640" y="55"/>
                        </a:lnTo>
                        <a:lnTo>
                          <a:pt x="647" y="33"/>
                        </a:lnTo>
                        <a:lnTo>
                          <a:pt x="656" y="0"/>
                        </a:lnTo>
                      </a:path>
                    </a:pathLst>
                  </a:custGeom>
                  <a:noFill/>
                  <a:ln w="12700">
                    <a:solidFill>
                      <a:srgbClr val="FF8080"/>
                    </a:solidFill>
                    <a:round/>
                    <a:headEnd/>
                    <a:tailEnd/>
                  </a:ln>
                </p:spPr>
                <p:txBody>
                  <a:bodyPr/>
                  <a:lstStyle/>
                  <a:p>
                    <a:endParaRPr lang="cs-CZ"/>
                  </a:p>
                </p:txBody>
              </p:sp>
              <p:sp>
                <p:nvSpPr>
                  <p:cNvPr id="11579" name="Freeform 22"/>
                  <p:cNvSpPr>
                    <a:spLocks/>
                  </p:cNvSpPr>
                  <p:nvPr/>
                </p:nvSpPr>
                <p:spPr bwMode="auto">
                  <a:xfrm>
                    <a:off x="4685" y="3198"/>
                    <a:ext cx="368" cy="72"/>
                  </a:xfrm>
                  <a:custGeom>
                    <a:avLst/>
                    <a:gdLst>
                      <a:gd name="T0" fmla="*/ 0 w 736"/>
                      <a:gd name="T1" fmla="*/ 23 h 144"/>
                      <a:gd name="T2" fmla="*/ 6 w 736"/>
                      <a:gd name="T3" fmla="*/ 18 h 144"/>
                      <a:gd name="T4" fmla="*/ 14 w 736"/>
                      <a:gd name="T5" fmla="*/ 13 h 144"/>
                      <a:gd name="T6" fmla="*/ 21 w 736"/>
                      <a:gd name="T7" fmla="*/ 9 h 144"/>
                      <a:gd name="T8" fmla="*/ 27 w 736"/>
                      <a:gd name="T9" fmla="*/ 6 h 144"/>
                      <a:gd name="T10" fmla="*/ 36 w 736"/>
                      <a:gd name="T11" fmla="*/ 3 h 144"/>
                      <a:gd name="T12" fmla="*/ 40 w 736"/>
                      <a:gd name="T13" fmla="*/ 1 h 144"/>
                      <a:gd name="T14" fmla="*/ 47 w 736"/>
                      <a:gd name="T15" fmla="*/ 1 h 144"/>
                      <a:gd name="T16" fmla="*/ 62 w 736"/>
                      <a:gd name="T17" fmla="*/ 0 h 144"/>
                      <a:gd name="T18" fmla="*/ 79 w 736"/>
                      <a:gd name="T19" fmla="*/ 1 h 144"/>
                      <a:gd name="T20" fmla="*/ 94 w 736"/>
                      <a:gd name="T21" fmla="*/ 1 h 144"/>
                      <a:gd name="T22" fmla="*/ 109 w 736"/>
                      <a:gd name="T23" fmla="*/ 3 h 144"/>
                      <a:gd name="T24" fmla="*/ 121 w 736"/>
                      <a:gd name="T25" fmla="*/ 5 h 144"/>
                      <a:gd name="T26" fmla="*/ 132 w 736"/>
                      <a:gd name="T27" fmla="*/ 7 h 144"/>
                      <a:gd name="T28" fmla="*/ 142 w 736"/>
                      <a:gd name="T29" fmla="*/ 10 h 144"/>
                      <a:gd name="T30" fmla="*/ 153 w 736"/>
                      <a:gd name="T31" fmla="*/ 15 h 144"/>
                      <a:gd name="T32" fmla="*/ 163 w 736"/>
                      <a:gd name="T33" fmla="*/ 20 h 144"/>
                      <a:gd name="T34" fmla="*/ 171 w 736"/>
                      <a:gd name="T35" fmla="*/ 24 h 144"/>
                      <a:gd name="T36" fmla="*/ 179 w 736"/>
                      <a:gd name="T37" fmla="*/ 30 h 144"/>
                      <a:gd name="T38" fmla="*/ 184 w 736"/>
                      <a:gd name="T39" fmla="*/ 36 h 14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36"/>
                      <a:gd name="T61" fmla="*/ 0 h 144"/>
                      <a:gd name="T62" fmla="*/ 736 w 736"/>
                      <a:gd name="T63" fmla="*/ 144 h 14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36" h="144">
                        <a:moveTo>
                          <a:pt x="0" y="93"/>
                        </a:moveTo>
                        <a:lnTo>
                          <a:pt x="27" y="73"/>
                        </a:lnTo>
                        <a:lnTo>
                          <a:pt x="56" y="53"/>
                        </a:lnTo>
                        <a:lnTo>
                          <a:pt x="84" y="36"/>
                        </a:lnTo>
                        <a:lnTo>
                          <a:pt x="111" y="24"/>
                        </a:lnTo>
                        <a:lnTo>
                          <a:pt x="141" y="12"/>
                        </a:lnTo>
                        <a:lnTo>
                          <a:pt x="160" y="6"/>
                        </a:lnTo>
                        <a:lnTo>
                          <a:pt x="191" y="3"/>
                        </a:lnTo>
                        <a:lnTo>
                          <a:pt x="251" y="0"/>
                        </a:lnTo>
                        <a:lnTo>
                          <a:pt x="316" y="2"/>
                        </a:lnTo>
                        <a:lnTo>
                          <a:pt x="376" y="6"/>
                        </a:lnTo>
                        <a:lnTo>
                          <a:pt x="437" y="12"/>
                        </a:lnTo>
                        <a:lnTo>
                          <a:pt x="485" y="19"/>
                        </a:lnTo>
                        <a:lnTo>
                          <a:pt x="528" y="28"/>
                        </a:lnTo>
                        <a:lnTo>
                          <a:pt x="568" y="42"/>
                        </a:lnTo>
                        <a:lnTo>
                          <a:pt x="609" y="61"/>
                        </a:lnTo>
                        <a:lnTo>
                          <a:pt x="651" y="80"/>
                        </a:lnTo>
                        <a:lnTo>
                          <a:pt x="682" y="99"/>
                        </a:lnTo>
                        <a:lnTo>
                          <a:pt x="713" y="123"/>
                        </a:lnTo>
                        <a:lnTo>
                          <a:pt x="736" y="144"/>
                        </a:lnTo>
                      </a:path>
                    </a:pathLst>
                  </a:custGeom>
                  <a:noFill/>
                  <a:ln w="12700">
                    <a:solidFill>
                      <a:srgbClr val="FF8080"/>
                    </a:solidFill>
                    <a:round/>
                    <a:headEnd/>
                    <a:tailEnd/>
                  </a:ln>
                </p:spPr>
                <p:txBody>
                  <a:bodyPr/>
                  <a:lstStyle/>
                  <a:p>
                    <a:endParaRPr lang="cs-CZ"/>
                  </a:p>
                </p:txBody>
              </p:sp>
              <p:sp>
                <p:nvSpPr>
                  <p:cNvPr id="11580" name="Freeform 23"/>
                  <p:cNvSpPr>
                    <a:spLocks/>
                  </p:cNvSpPr>
                  <p:nvPr/>
                </p:nvSpPr>
                <p:spPr bwMode="auto">
                  <a:xfrm>
                    <a:off x="4955" y="3166"/>
                    <a:ext cx="75" cy="42"/>
                  </a:xfrm>
                  <a:custGeom>
                    <a:avLst/>
                    <a:gdLst>
                      <a:gd name="T0" fmla="*/ 0 w 151"/>
                      <a:gd name="T1" fmla="*/ 19 h 83"/>
                      <a:gd name="T2" fmla="*/ 7 w 151"/>
                      <a:gd name="T3" fmla="*/ 20 h 83"/>
                      <a:gd name="T4" fmla="*/ 13 w 151"/>
                      <a:gd name="T5" fmla="*/ 21 h 83"/>
                      <a:gd name="T6" fmla="*/ 20 w 151"/>
                      <a:gd name="T7" fmla="*/ 20 h 83"/>
                      <a:gd name="T8" fmla="*/ 26 w 151"/>
                      <a:gd name="T9" fmla="*/ 17 h 83"/>
                      <a:gd name="T10" fmla="*/ 31 w 151"/>
                      <a:gd name="T11" fmla="*/ 12 h 83"/>
                      <a:gd name="T12" fmla="*/ 35 w 151"/>
                      <a:gd name="T13" fmla="*/ 6 h 83"/>
                      <a:gd name="T14" fmla="*/ 37 w 151"/>
                      <a:gd name="T15" fmla="*/ 0 h 83"/>
                      <a:gd name="T16" fmla="*/ 0 60000 65536"/>
                      <a:gd name="T17" fmla="*/ 0 60000 65536"/>
                      <a:gd name="T18" fmla="*/ 0 60000 65536"/>
                      <a:gd name="T19" fmla="*/ 0 60000 65536"/>
                      <a:gd name="T20" fmla="*/ 0 60000 65536"/>
                      <a:gd name="T21" fmla="*/ 0 60000 65536"/>
                      <a:gd name="T22" fmla="*/ 0 60000 65536"/>
                      <a:gd name="T23" fmla="*/ 0 60000 65536"/>
                      <a:gd name="T24" fmla="*/ 0 w 151"/>
                      <a:gd name="T25" fmla="*/ 0 h 83"/>
                      <a:gd name="T26" fmla="*/ 151 w 151"/>
                      <a:gd name="T27" fmla="*/ 83 h 8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1" h="83">
                        <a:moveTo>
                          <a:pt x="0" y="74"/>
                        </a:moveTo>
                        <a:lnTo>
                          <a:pt x="28" y="80"/>
                        </a:lnTo>
                        <a:lnTo>
                          <a:pt x="55" y="83"/>
                        </a:lnTo>
                        <a:lnTo>
                          <a:pt x="81" y="77"/>
                        </a:lnTo>
                        <a:lnTo>
                          <a:pt x="105" y="65"/>
                        </a:lnTo>
                        <a:lnTo>
                          <a:pt x="126" y="47"/>
                        </a:lnTo>
                        <a:lnTo>
                          <a:pt x="140" y="24"/>
                        </a:lnTo>
                        <a:lnTo>
                          <a:pt x="151" y="0"/>
                        </a:lnTo>
                      </a:path>
                    </a:pathLst>
                  </a:custGeom>
                  <a:noFill/>
                  <a:ln w="12700">
                    <a:solidFill>
                      <a:srgbClr val="FF8080"/>
                    </a:solidFill>
                    <a:round/>
                    <a:headEnd/>
                    <a:tailEnd/>
                  </a:ln>
                </p:spPr>
                <p:txBody>
                  <a:bodyPr/>
                  <a:lstStyle/>
                  <a:p>
                    <a:endParaRPr lang="cs-CZ"/>
                  </a:p>
                </p:txBody>
              </p:sp>
              <p:sp>
                <p:nvSpPr>
                  <p:cNvPr id="11581" name="Freeform 24"/>
                  <p:cNvSpPr>
                    <a:spLocks/>
                  </p:cNvSpPr>
                  <p:nvPr/>
                </p:nvSpPr>
                <p:spPr bwMode="auto">
                  <a:xfrm>
                    <a:off x="5071" y="3087"/>
                    <a:ext cx="65" cy="158"/>
                  </a:xfrm>
                  <a:custGeom>
                    <a:avLst/>
                    <a:gdLst>
                      <a:gd name="T0" fmla="*/ 28 w 130"/>
                      <a:gd name="T1" fmla="*/ 0 h 316"/>
                      <a:gd name="T2" fmla="*/ 25 w 130"/>
                      <a:gd name="T3" fmla="*/ 7 h 316"/>
                      <a:gd name="T4" fmla="*/ 21 w 130"/>
                      <a:gd name="T5" fmla="*/ 13 h 316"/>
                      <a:gd name="T6" fmla="*/ 17 w 130"/>
                      <a:gd name="T7" fmla="*/ 18 h 316"/>
                      <a:gd name="T8" fmla="*/ 13 w 130"/>
                      <a:gd name="T9" fmla="*/ 19 h 316"/>
                      <a:gd name="T10" fmla="*/ 9 w 130"/>
                      <a:gd name="T11" fmla="*/ 20 h 316"/>
                      <a:gd name="T12" fmla="*/ 4 w 130"/>
                      <a:gd name="T13" fmla="*/ 19 h 316"/>
                      <a:gd name="T14" fmla="*/ 0 w 130"/>
                      <a:gd name="T15" fmla="*/ 17 h 316"/>
                      <a:gd name="T16" fmla="*/ 6 w 130"/>
                      <a:gd name="T17" fmla="*/ 22 h 316"/>
                      <a:gd name="T18" fmla="*/ 10 w 130"/>
                      <a:gd name="T19" fmla="*/ 25 h 316"/>
                      <a:gd name="T20" fmla="*/ 12 w 130"/>
                      <a:gd name="T21" fmla="*/ 28 h 316"/>
                      <a:gd name="T22" fmla="*/ 13 w 130"/>
                      <a:gd name="T23" fmla="*/ 31 h 316"/>
                      <a:gd name="T24" fmla="*/ 13 w 130"/>
                      <a:gd name="T25" fmla="*/ 35 h 316"/>
                      <a:gd name="T26" fmla="*/ 12 w 130"/>
                      <a:gd name="T27" fmla="*/ 40 h 316"/>
                      <a:gd name="T28" fmla="*/ 11 w 130"/>
                      <a:gd name="T29" fmla="*/ 47 h 316"/>
                      <a:gd name="T30" fmla="*/ 12 w 130"/>
                      <a:gd name="T31" fmla="*/ 53 h 316"/>
                      <a:gd name="T32" fmla="*/ 14 w 130"/>
                      <a:gd name="T33" fmla="*/ 60 h 316"/>
                      <a:gd name="T34" fmla="*/ 16 w 130"/>
                      <a:gd name="T35" fmla="*/ 66 h 316"/>
                      <a:gd name="T36" fmla="*/ 20 w 130"/>
                      <a:gd name="T37" fmla="*/ 70 h 316"/>
                      <a:gd name="T38" fmla="*/ 25 w 130"/>
                      <a:gd name="T39" fmla="*/ 74 h 316"/>
                      <a:gd name="T40" fmla="*/ 33 w 130"/>
                      <a:gd name="T41" fmla="*/ 79 h 3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0"/>
                      <a:gd name="T64" fmla="*/ 0 h 316"/>
                      <a:gd name="T65" fmla="*/ 130 w 130"/>
                      <a:gd name="T66" fmla="*/ 316 h 3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0" h="316">
                        <a:moveTo>
                          <a:pt x="114" y="0"/>
                        </a:moveTo>
                        <a:lnTo>
                          <a:pt x="102" y="28"/>
                        </a:lnTo>
                        <a:lnTo>
                          <a:pt x="86" y="55"/>
                        </a:lnTo>
                        <a:lnTo>
                          <a:pt x="68" y="70"/>
                        </a:lnTo>
                        <a:lnTo>
                          <a:pt x="55" y="76"/>
                        </a:lnTo>
                        <a:lnTo>
                          <a:pt x="37" y="78"/>
                        </a:lnTo>
                        <a:lnTo>
                          <a:pt x="16" y="75"/>
                        </a:lnTo>
                        <a:lnTo>
                          <a:pt x="0" y="67"/>
                        </a:lnTo>
                        <a:lnTo>
                          <a:pt x="25" y="89"/>
                        </a:lnTo>
                        <a:lnTo>
                          <a:pt x="40" y="101"/>
                        </a:lnTo>
                        <a:lnTo>
                          <a:pt x="50" y="113"/>
                        </a:lnTo>
                        <a:lnTo>
                          <a:pt x="53" y="125"/>
                        </a:lnTo>
                        <a:lnTo>
                          <a:pt x="52" y="140"/>
                        </a:lnTo>
                        <a:lnTo>
                          <a:pt x="49" y="160"/>
                        </a:lnTo>
                        <a:lnTo>
                          <a:pt x="46" y="189"/>
                        </a:lnTo>
                        <a:lnTo>
                          <a:pt x="50" y="215"/>
                        </a:lnTo>
                        <a:lnTo>
                          <a:pt x="58" y="243"/>
                        </a:lnTo>
                        <a:lnTo>
                          <a:pt x="67" y="261"/>
                        </a:lnTo>
                        <a:lnTo>
                          <a:pt x="80" y="279"/>
                        </a:lnTo>
                        <a:lnTo>
                          <a:pt x="102" y="295"/>
                        </a:lnTo>
                        <a:lnTo>
                          <a:pt x="130" y="316"/>
                        </a:lnTo>
                      </a:path>
                    </a:pathLst>
                  </a:custGeom>
                  <a:noFill/>
                  <a:ln w="12700">
                    <a:solidFill>
                      <a:srgbClr val="FF8080"/>
                    </a:solidFill>
                    <a:round/>
                    <a:headEnd/>
                    <a:tailEnd/>
                  </a:ln>
                </p:spPr>
                <p:txBody>
                  <a:bodyPr/>
                  <a:lstStyle/>
                  <a:p>
                    <a:endParaRPr lang="cs-CZ"/>
                  </a:p>
                </p:txBody>
              </p:sp>
              <p:sp>
                <p:nvSpPr>
                  <p:cNvPr id="11582" name="Freeform 25"/>
                  <p:cNvSpPr>
                    <a:spLocks/>
                  </p:cNvSpPr>
                  <p:nvPr/>
                </p:nvSpPr>
                <p:spPr bwMode="auto">
                  <a:xfrm>
                    <a:off x="5148" y="3127"/>
                    <a:ext cx="207" cy="141"/>
                  </a:xfrm>
                  <a:custGeom>
                    <a:avLst/>
                    <a:gdLst>
                      <a:gd name="T0" fmla="*/ 23 w 416"/>
                      <a:gd name="T1" fmla="*/ 0 h 281"/>
                      <a:gd name="T2" fmla="*/ 21 w 416"/>
                      <a:gd name="T3" fmla="*/ 5 h 281"/>
                      <a:gd name="T4" fmla="*/ 17 w 416"/>
                      <a:gd name="T5" fmla="*/ 10 h 281"/>
                      <a:gd name="T6" fmla="*/ 14 w 416"/>
                      <a:gd name="T7" fmla="*/ 15 h 281"/>
                      <a:gd name="T8" fmla="*/ 7 w 416"/>
                      <a:gd name="T9" fmla="*/ 19 h 281"/>
                      <a:gd name="T10" fmla="*/ 0 w 416"/>
                      <a:gd name="T11" fmla="*/ 25 h 281"/>
                      <a:gd name="T12" fmla="*/ 6 w 416"/>
                      <a:gd name="T13" fmla="*/ 25 h 281"/>
                      <a:gd name="T14" fmla="*/ 13 w 416"/>
                      <a:gd name="T15" fmla="*/ 26 h 281"/>
                      <a:gd name="T16" fmla="*/ 18 w 416"/>
                      <a:gd name="T17" fmla="*/ 28 h 281"/>
                      <a:gd name="T18" fmla="*/ 22 w 416"/>
                      <a:gd name="T19" fmla="*/ 30 h 281"/>
                      <a:gd name="T20" fmla="*/ 25 w 416"/>
                      <a:gd name="T21" fmla="*/ 32 h 281"/>
                      <a:gd name="T22" fmla="*/ 28 w 416"/>
                      <a:gd name="T23" fmla="*/ 36 h 281"/>
                      <a:gd name="T24" fmla="*/ 31 w 416"/>
                      <a:gd name="T25" fmla="*/ 40 h 281"/>
                      <a:gd name="T26" fmla="*/ 32 w 416"/>
                      <a:gd name="T27" fmla="*/ 45 h 281"/>
                      <a:gd name="T28" fmla="*/ 33 w 416"/>
                      <a:gd name="T29" fmla="*/ 53 h 281"/>
                      <a:gd name="T30" fmla="*/ 32 w 416"/>
                      <a:gd name="T31" fmla="*/ 66 h 281"/>
                      <a:gd name="T32" fmla="*/ 36 w 416"/>
                      <a:gd name="T33" fmla="*/ 62 h 281"/>
                      <a:gd name="T34" fmla="*/ 40 w 416"/>
                      <a:gd name="T35" fmla="*/ 59 h 281"/>
                      <a:gd name="T36" fmla="*/ 45 w 416"/>
                      <a:gd name="T37" fmla="*/ 55 h 281"/>
                      <a:gd name="T38" fmla="*/ 51 w 416"/>
                      <a:gd name="T39" fmla="*/ 52 h 281"/>
                      <a:gd name="T40" fmla="*/ 56 w 416"/>
                      <a:gd name="T41" fmla="*/ 52 h 281"/>
                      <a:gd name="T42" fmla="*/ 63 w 416"/>
                      <a:gd name="T43" fmla="*/ 51 h 281"/>
                      <a:gd name="T44" fmla="*/ 70 w 416"/>
                      <a:gd name="T45" fmla="*/ 52 h 281"/>
                      <a:gd name="T46" fmla="*/ 78 w 416"/>
                      <a:gd name="T47" fmla="*/ 54 h 281"/>
                      <a:gd name="T48" fmla="*/ 83 w 416"/>
                      <a:gd name="T49" fmla="*/ 56 h 281"/>
                      <a:gd name="T50" fmla="*/ 89 w 416"/>
                      <a:gd name="T51" fmla="*/ 59 h 281"/>
                      <a:gd name="T52" fmla="*/ 93 w 416"/>
                      <a:gd name="T53" fmla="*/ 62 h 281"/>
                      <a:gd name="T54" fmla="*/ 103 w 416"/>
                      <a:gd name="T55" fmla="*/ 71 h 28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16"/>
                      <a:gd name="T85" fmla="*/ 0 h 281"/>
                      <a:gd name="T86" fmla="*/ 416 w 416"/>
                      <a:gd name="T87" fmla="*/ 281 h 28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16" h="281">
                        <a:moveTo>
                          <a:pt x="93" y="0"/>
                        </a:moveTo>
                        <a:lnTo>
                          <a:pt x="84" y="20"/>
                        </a:lnTo>
                        <a:lnTo>
                          <a:pt x="71" y="40"/>
                        </a:lnTo>
                        <a:lnTo>
                          <a:pt x="56" y="57"/>
                        </a:lnTo>
                        <a:lnTo>
                          <a:pt x="31" y="76"/>
                        </a:lnTo>
                        <a:lnTo>
                          <a:pt x="0" y="97"/>
                        </a:lnTo>
                        <a:lnTo>
                          <a:pt x="25" y="100"/>
                        </a:lnTo>
                        <a:lnTo>
                          <a:pt x="53" y="104"/>
                        </a:lnTo>
                        <a:lnTo>
                          <a:pt x="74" y="110"/>
                        </a:lnTo>
                        <a:lnTo>
                          <a:pt x="90" y="117"/>
                        </a:lnTo>
                        <a:lnTo>
                          <a:pt x="102" y="126"/>
                        </a:lnTo>
                        <a:lnTo>
                          <a:pt x="114" y="143"/>
                        </a:lnTo>
                        <a:lnTo>
                          <a:pt x="124" y="159"/>
                        </a:lnTo>
                        <a:lnTo>
                          <a:pt x="130" y="178"/>
                        </a:lnTo>
                        <a:lnTo>
                          <a:pt x="133" y="209"/>
                        </a:lnTo>
                        <a:lnTo>
                          <a:pt x="130" y="264"/>
                        </a:lnTo>
                        <a:lnTo>
                          <a:pt x="144" y="248"/>
                        </a:lnTo>
                        <a:lnTo>
                          <a:pt x="163" y="233"/>
                        </a:lnTo>
                        <a:lnTo>
                          <a:pt x="182" y="220"/>
                        </a:lnTo>
                        <a:lnTo>
                          <a:pt x="206" y="208"/>
                        </a:lnTo>
                        <a:lnTo>
                          <a:pt x="228" y="205"/>
                        </a:lnTo>
                        <a:lnTo>
                          <a:pt x="255" y="202"/>
                        </a:lnTo>
                        <a:lnTo>
                          <a:pt x="284" y="206"/>
                        </a:lnTo>
                        <a:lnTo>
                          <a:pt x="314" y="214"/>
                        </a:lnTo>
                        <a:lnTo>
                          <a:pt x="333" y="221"/>
                        </a:lnTo>
                        <a:lnTo>
                          <a:pt x="357" y="233"/>
                        </a:lnTo>
                        <a:lnTo>
                          <a:pt x="376" y="246"/>
                        </a:lnTo>
                        <a:lnTo>
                          <a:pt x="416" y="281"/>
                        </a:lnTo>
                      </a:path>
                    </a:pathLst>
                  </a:custGeom>
                  <a:noFill/>
                  <a:ln w="12700">
                    <a:solidFill>
                      <a:srgbClr val="FF8080"/>
                    </a:solidFill>
                    <a:round/>
                    <a:headEnd/>
                    <a:tailEnd/>
                  </a:ln>
                </p:spPr>
                <p:txBody>
                  <a:bodyPr/>
                  <a:lstStyle/>
                  <a:p>
                    <a:endParaRPr lang="cs-CZ"/>
                  </a:p>
                </p:txBody>
              </p:sp>
              <p:sp>
                <p:nvSpPr>
                  <p:cNvPr id="11583" name="Freeform 26"/>
                  <p:cNvSpPr>
                    <a:spLocks/>
                  </p:cNvSpPr>
                  <p:nvPr/>
                </p:nvSpPr>
                <p:spPr bwMode="auto">
                  <a:xfrm>
                    <a:off x="5142" y="3233"/>
                    <a:ext cx="78" cy="100"/>
                  </a:xfrm>
                  <a:custGeom>
                    <a:avLst/>
                    <a:gdLst>
                      <a:gd name="T0" fmla="*/ 5 w 156"/>
                      <a:gd name="T1" fmla="*/ 0 h 200"/>
                      <a:gd name="T2" fmla="*/ 2 w 156"/>
                      <a:gd name="T3" fmla="*/ 6 h 200"/>
                      <a:gd name="T4" fmla="*/ 1 w 156"/>
                      <a:gd name="T5" fmla="*/ 13 h 200"/>
                      <a:gd name="T6" fmla="*/ 0 w 156"/>
                      <a:gd name="T7" fmla="*/ 18 h 200"/>
                      <a:gd name="T8" fmla="*/ 1 w 156"/>
                      <a:gd name="T9" fmla="*/ 25 h 200"/>
                      <a:gd name="T10" fmla="*/ 4 w 156"/>
                      <a:gd name="T11" fmla="*/ 33 h 200"/>
                      <a:gd name="T12" fmla="*/ 7 w 156"/>
                      <a:gd name="T13" fmla="*/ 43 h 200"/>
                      <a:gd name="T14" fmla="*/ 10 w 156"/>
                      <a:gd name="T15" fmla="*/ 46 h 200"/>
                      <a:gd name="T16" fmla="*/ 12 w 156"/>
                      <a:gd name="T17" fmla="*/ 48 h 200"/>
                      <a:gd name="T18" fmla="*/ 16 w 156"/>
                      <a:gd name="T19" fmla="*/ 49 h 200"/>
                      <a:gd name="T20" fmla="*/ 25 w 156"/>
                      <a:gd name="T21" fmla="*/ 50 h 200"/>
                      <a:gd name="T22" fmla="*/ 39 w 156"/>
                      <a:gd name="T23" fmla="*/ 49 h 2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6"/>
                      <a:gd name="T37" fmla="*/ 0 h 200"/>
                      <a:gd name="T38" fmla="*/ 156 w 156"/>
                      <a:gd name="T39" fmla="*/ 200 h 2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6" h="200">
                        <a:moveTo>
                          <a:pt x="22" y="0"/>
                        </a:moveTo>
                        <a:lnTo>
                          <a:pt x="11" y="27"/>
                        </a:lnTo>
                        <a:lnTo>
                          <a:pt x="3" y="50"/>
                        </a:lnTo>
                        <a:lnTo>
                          <a:pt x="0" y="72"/>
                        </a:lnTo>
                        <a:lnTo>
                          <a:pt x="5" y="97"/>
                        </a:lnTo>
                        <a:lnTo>
                          <a:pt x="16" y="129"/>
                        </a:lnTo>
                        <a:lnTo>
                          <a:pt x="31" y="169"/>
                        </a:lnTo>
                        <a:lnTo>
                          <a:pt x="40" y="183"/>
                        </a:lnTo>
                        <a:lnTo>
                          <a:pt x="51" y="192"/>
                        </a:lnTo>
                        <a:lnTo>
                          <a:pt x="64" y="195"/>
                        </a:lnTo>
                        <a:lnTo>
                          <a:pt x="103" y="200"/>
                        </a:lnTo>
                        <a:lnTo>
                          <a:pt x="156" y="195"/>
                        </a:lnTo>
                      </a:path>
                    </a:pathLst>
                  </a:custGeom>
                  <a:noFill/>
                  <a:ln w="12700">
                    <a:solidFill>
                      <a:srgbClr val="FF8080"/>
                    </a:solidFill>
                    <a:round/>
                    <a:headEnd/>
                    <a:tailEnd/>
                  </a:ln>
                </p:spPr>
                <p:txBody>
                  <a:bodyPr/>
                  <a:lstStyle/>
                  <a:p>
                    <a:endParaRPr lang="cs-CZ"/>
                  </a:p>
                </p:txBody>
              </p:sp>
              <p:sp>
                <p:nvSpPr>
                  <p:cNvPr id="11584" name="Freeform 27"/>
                  <p:cNvSpPr>
                    <a:spLocks/>
                  </p:cNvSpPr>
                  <p:nvPr/>
                </p:nvSpPr>
                <p:spPr bwMode="auto">
                  <a:xfrm>
                    <a:off x="5227" y="3310"/>
                    <a:ext cx="117" cy="44"/>
                  </a:xfrm>
                  <a:custGeom>
                    <a:avLst/>
                    <a:gdLst>
                      <a:gd name="T0" fmla="*/ 0 w 233"/>
                      <a:gd name="T1" fmla="*/ 16 h 89"/>
                      <a:gd name="T2" fmla="*/ 7 w 233"/>
                      <a:gd name="T3" fmla="*/ 19 h 89"/>
                      <a:gd name="T4" fmla="*/ 13 w 233"/>
                      <a:gd name="T5" fmla="*/ 21 h 89"/>
                      <a:gd name="T6" fmla="*/ 21 w 233"/>
                      <a:gd name="T7" fmla="*/ 22 h 89"/>
                      <a:gd name="T8" fmla="*/ 29 w 233"/>
                      <a:gd name="T9" fmla="*/ 22 h 89"/>
                      <a:gd name="T10" fmla="*/ 36 w 233"/>
                      <a:gd name="T11" fmla="*/ 20 h 89"/>
                      <a:gd name="T12" fmla="*/ 43 w 233"/>
                      <a:gd name="T13" fmla="*/ 17 h 89"/>
                      <a:gd name="T14" fmla="*/ 49 w 233"/>
                      <a:gd name="T15" fmla="*/ 12 h 89"/>
                      <a:gd name="T16" fmla="*/ 55 w 233"/>
                      <a:gd name="T17" fmla="*/ 5 h 89"/>
                      <a:gd name="T18" fmla="*/ 59 w 233"/>
                      <a:gd name="T19" fmla="*/ 0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89"/>
                      <a:gd name="T32" fmla="*/ 233 w 233"/>
                      <a:gd name="T33" fmla="*/ 89 h 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89">
                        <a:moveTo>
                          <a:pt x="0" y="64"/>
                        </a:moveTo>
                        <a:lnTo>
                          <a:pt x="27" y="76"/>
                        </a:lnTo>
                        <a:lnTo>
                          <a:pt x="52" y="84"/>
                        </a:lnTo>
                        <a:lnTo>
                          <a:pt x="81" y="89"/>
                        </a:lnTo>
                        <a:lnTo>
                          <a:pt x="114" y="89"/>
                        </a:lnTo>
                        <a:lnTo>
                          <a:pt x="143" y="80"/>
                        </a:lnTo>
                        <a:lnTo>
                          <a:pt x="170" y="68"/>
                        </a:lnTo>
                        <a:lnTo>
                          <a:pt x="195" y="50"/>
                        </a:lnTo>
                        <a:lnTo>
                          <a:pt x="218" y="22"/>
                        </a:lnTo>
                        <a:lnTo>
                          <a:pt x="233" y="0"/>
                        </a:lnTo>
                      </a:path>
                    </a:pathLst>
                  </a:custGeom>
                  <a:noFill/>
                  <a:ln w="12700">
                    <a:solidFill>
                      <a:srgbClr val="FF8080"/>
                    </a:solidFill>
                    <a:round/>
                    <a:headEnd/>
                    <a:tailEnd/>
                  </a:ln>
                </p:spPr>
                <p:txBody>
                  <a:bodyPr/>
                  <a:lstStyle/>
                  <a:p>
                    <a:endParaRPr lang="cs-CZ"/>
                  </a:p>
                </p:txBody>
              </p:sp>
              <p:sp>
                <p:nvSpPr>
                  <p:cNvPr id="11585" name="Freeform 28"/>
                  <p:cNvSpPr>
                    <a:spLocks/>
                  </p:cNvSpPr>
                  <p:nvPr/>
                </p:nvSpPr>
                <p:spPr bwMode="auto">
                  <a:xfrm>
                    <a:off x="5200" y="3379"/>
                    <a:ext cx="165" cy="122"/>
                  </a:xfrm>
                  <a:custGeom>
                    <a:avLst/>
                    <a:gdLst>
                      <a:gd name="T0" fmla="*/ 83 w 329"/>
                      <a:gd name="T1" fmla="*/ 0 h 245"/>
                      <a:gd name="T2" fmla="*/ 80 w 329"/>
                      <a:gd name="T3" fmla="*/ 5 h 245"/>
                      <a:gd name="T4" fmla="*/ 76 w 329"/>
                      <a:gd name="T5" fmla="*/ 11 h 245"/>
                      <a:gd name="T6" fmla="*/ 70 w 329"/>
                      <a:gd name="T7" fmla="*/ 16 h 245"/>
                      <a:gd name="T8" fmla="*/ 66 w 329"/>
                      <a:gd name="T9" fmla="*/ 17 h 245"/>
                      <a:gd name="T10" fmla="*/ 60 w 329"/>
                      <a:gd name="T11" fmla="*/ 19 h 245"/>
                      <a:gd name="T12" fmla="*/ 51 w 329"/>
                      <a:gd name="T13" fmla="*/ 17 h 245"/>
                      <a:gd name="T14" fmla="*/ 42 w 329"/>
                      <a:gd name="T15" fmla="*/ 16 h 245"/>
                      <a:gd name="T16" fmla="*/ 31 w 329"/>
                      <a:gd name="T17" fmla="*/ 14 h 245"/>
                      <a:gd name="T18" fmla="*/ 22 w 329"/>
                      <a:gd name="T19" fmla="*/ 12 h 245"/>
                      <a:gd name="T20" fmla="*/ 14 w 329"/>
                      <a:gd name="T21" fmla="*/ 10 h 245"/>
                      <a:gd name="T22" fmla="*/ 5 w 329"/>
                      <a:gd name="T23" fmla="*/ 11 h 245"/>
                      <a:gd name="T24" fmla="*/ 0 w 329"/>
                      <a:gd name="T25" fmla="*/ 12 h 245"/>
                      <a:gd name="T26" fmla="*/ 6 w 329"/>
                      <a:gd name="T27" fmla="*/ 13 h 245"/>
                      <a:gd name="T28" fmla="*/ 10 w 329"/>
                      <a:gd name="T29" fmla="*/ 16 h 245"/>
                      <a:gd name="T30" fmla="*/ 15 w 329"/>
                      <a:gd name="T31" fmla="*/ 19 h 245"/>
                      <a:gd name="T32" fmla="*/ 20 w 329"/>
                      <a:gd name="T33" fmla="*/ 25 h 245"/>
                      <a:gd name="T34" fmla="*/ 25 w 329"/>
                      <a:gd name="T35" fmla="*/ 30 h 245"/>
                      <a:gd name="T36" fmla="*/ 30 w 329"/>
                      <a:gd name="T37" fmla="*/ 37 h 245"/>
                      <a:gd name="T38" fmla="*/ 35 w 329"/>
                      <a:gd name="T39" fmla="*/ 43 h 245"/>
                      <a:gd name="T40" fmla="*/ 40 w 329"/>
                      <a:gd name="T41" fmla="*/ 52 h 245"/>
                      <a:gd name="T42" fmla="*/ 44 w 329"/>
                      <a:gd name="T43" fmla="*/ 61 h 2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9"/>
                      <a:gd name="T67" fmla="*/ 0 h 245"/>
                      <a:gd name="T68" fmla="*/ 329 w 329"/>
                      <a:gd name="T69" fmla="*/ 245 h 24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9" h="245">
                        <a:moveTo>
                          <a:pt x="329" y="0"/>
                        </a:moveTo>
                        <a:lnTo>
                          <a:pt x="319" y="22"/>
                        </a:lnTo>
                        <a:lnTo>
                          <a:pt x="301" y="45"/>
                        </a:lnTo>
                        <a:lnTo>
                          <a:pt x="277" y="65"/>
                        </a:lnTo>
                        <a:lnTo>
                          <a:pt x="261" y="71"/>
                        </a:lnTo>
                        <a:lnTo>
                          <a:pt x="237" y="76"/>
                        </a:lnTo>
                        <a:lnTo>
                          <a:pt x="204" y="71"/>
                        </a:lnTo>
                        <a:lnTo>
                          <a:pt x="167" y="65"/>
                        </a:lnTo>
                        <a:lnTo>
                          <a:pt x="123" y="58"/>
                        </a:lnTo>
                        <a:lnTo>
                          <a:pt x="86" y="48"/>
                        </a:lnTo>
                        <a:lnTo>
                          <a:pt x="55" y="42"/>
                        </a:lnTo>
                        <a:lnTo>
                          <a:pt x="19" y="45"/>
                        </a:lnTo>
                        <a:lnTo>
                          <a:pt x="0" y="48"/>
                        </a:lnTo>
                        <a:lnTo>
                          <a:pt x="24" y="55"/>
                        </a:lnTo>
                        <a:lnTo>
                          <a:pt x="40" y="67"/>
                        </a:lnTo>
                        <a:lnTo>
                          <a:pt x="58" y="79"/>
                        </a:lnTo>
                        <a:lnTo>
                          <a:pt x="80" y="100"/>
                        </a:lnTo>
                        <a:lnTo>
                          <a:pt x="98" y="121"/>
                        </a:lnTo>
                        <a:lnTo>
                          <a:pt x="120" y="150"/>
                        </a:lnTo>
                        <a:lnTo>
                          <a:pt x="138" y="175"/>
                        </a:lnTo>
                        <a:lnTo>
                          <a:pt x="157" y="208"/>
                        </a:lnTo>
                        <a:lnTo>
                          <a:pt x="173" y="245"/>
                        </a:lnTo>
                      </a:path>
                    </a:pathLst>
                  </a:custGeom>
                  <a:noFill/>
                  <a:ln w="12700">
                    <a:solidFill>
                      <a:srgbClr val="FF8080"/>
                    </a:solidFill>
                    <a:round/>
                    <a:headEnd/>
                    <a:tailEnd/>
                  </a:ln>
                </p:spPr>
                <p:txBody>
                  <a:bodyPr/>
                  <a:lstStyle/>
                  <a:p>
                    <a:endParaRPr lang="cs-CZ"/>
                  </a:p>
                </p:txBody>
              </p:sp>
              <p:sp>
                <p:nvSpPr>
                  <p:cNvPr id="11586" name="Freeform 29"/>
                  <p:cNvSpPr>
                    <a:spLocks/>
                  </p:cNvSpPr>
                  <p:nvPr/>
                </p:nvSpPr>
                <p:spPr bwMode="auto">
                  <a:xfrm>
                    <a:off x="5095" y="3281"/>
                    <a:ext cx="114" cy="204"/>
                  </a:xfrm>
                  <a:custGeom>
                    <a:avLst/>
                    <a:gdLst>
                      <a:gd name="T0" fmla="*/ 14 w 228"/>
                      <a:gd name="T1" fmla="*/ 0 h 407"/>
                      <a:gd name="T2" fmla="*/ 10 w 228"/>
                      <a:gd name="T3" fmla="*/ 2 h 407"/>
                      <a:gd name="T4" fmla="*/ 5 w 228"/>
                      <a:gd name="T5" fmla="*/ 6 h 407"/>
                      <a:gd name="T6" fmla="*/ 2 w 228"/>
                      <a:gd name="T7" fmla="*/ 10 h 407"/>
                      <a:gd name="T8" fmla="*/ 1 w 228"/>
                      <a:gd name="T9" fmla="*/ 13 h 407"/>
                      <a:gd name="T10" fmla="*/ 0 w 228"/>
                      <a:gd name="T11" fmla="*/ 16 h 407"/>
                      <a:gd name="T12" fmla="*/ 1 w 228"/>
                      <a:gd name="T13" fmla="*/ 21 h 407"/>
                      <a:gd name="T14" fmla="*/ 3 w 228"/>
                      <a:gd name="T15" fmla="*/ 27 h 407"/>
                      <a:gd name="T16" fmla="*/ 6 w 228"/>
                      <a:gd name="T17" fmla="*/ 35 h 407"/>
                      <a:gd name="T18" fmla="*/ 10 w 228"/>
                      <a:gd name="T19" fmla="*/ 42 h 407"/>
                      <a:gd name="T20" fmla="*/ 14 w 228"/>
                      <a:gd name="T21" fmla="*/ 48 h 407"/>
                      <a:gd name="T22" fmla="*/ 19 w 228"/>
                      <a:gd name="T23" fmla="*/ 54 h 407"/>
                      <a:gd name="T24" fmla="*/ 25 w 228"/>
                      <a:gd name="T25" fmla="*/ 59 h 407"/>
                      <a:gd name="T26" fmla="*/ 30 w 228"/>
                      <a:gd name="T27" fmla="*/ 63 h 407"/>
                      <a:gd name="T28" fmla="*/ 38 w 228"/>
                      <a:gd name="T29" fmla="*/ 67 h 407"/>
                      <a:gd name="T30" fmla="*/ 41 w 228"/>
                      <a:gd name="T31" fmla="*/ 77 h 407"/>
                      <a:gd name="T32" fmla="*/ 45 w 228"/>
                      <a:gd name="T33" fmla="*/ 84 h 407"/>
                      <a:gd name="T34" fmla="*/ 52 w 228"/>
                      <a:gd name="T35" fmla="*/ 94 h 407"/>
                      <a:gd name="T36" fmla="*/ 57 w 228"/>
                      <a:gd name="T37" fmla="*/ 102 h 4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8"/>
                      <a:gd name="T58" fmla="*/ 0 h 407"/>
                      <a:gd name="T59" fmla="*/ 228 w 228"/>
                      <a:gd name="T60" fmla="*/ 407 h 4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8" h="407">
                        <a:moveTo>
                          <a:pt x="58" y="0"/>
                        </a:moveTo>
                        <a:lnTo>
                          <a:pt x="40" y="7"/>
                        </a:lnTo>
                        <a:lnTo>
                          <a:pt x="18" y="22"/>
                        </a:lnTo>
                        <a:lnTo>
                          <a:pt x="6" y="38"/>
                        </a:lnTo>
                        <a:lnTo>
                          <a:pt x="1" y="50"/>
                        </a:lnTo>
                        <a:lnTo>
                          <a:pt x="0" y="61"/>
                        </a:lnTo>
                        <a:lnTo>
                          <a:pt x="4" y="84"/>
                        </a:lnTo>
                        <a:lnTo>
                          <a:pt x="12" y="108"/>
                        </a:lnTo>
                        <a:lnTo>
                          <a:pt x="24" y="140"/>
                        </a:lnTo>
                        <a:lnTo>
                          <a:pt x="38" y="167"/>
                        </a:lnTo>
                        <a:lnTo>
                          <a:pt x="55" y="191"/>
                        </a:lnTo>
                        <a:lnTo>
                          <a:pt x="75" y="214"/>
                        </a:lnTo>
                        <a:lnTo>
                          <a:pt x="99" y="235"/>
                        </a:lnTo>
                        <a:lnTo>
                          <a:pt x="121" y="250"/>
                        </a:lnTo>
                        <a:lnTo>
                          <a:pt x="149" y="268"/>
                        </a:lnTo>
                        <a:lnTo>
                          <a:pt x="164" y="305"/>
                        </a:lnTo>
                        <a:lnTo>
                          <a:pt x="179" y="335"/>
                        </a:lnTo>
                        <a:lnTo>
                          <a:pt x="205" y="375"/>
                        </a:lnTo>
                        <a:lnTo>
                          <a:pt x="228" y="407"/>
                        </a:lnTo>
                      </a:path>
                    </a:pathLst>
                  </a:custGeom>
                  <a:noFill/>
                  <a:ln w="12700">
                    <a:solidFill>
                      <a:srgbClr val="FF8080"/>
                    </a:solidFill>
                    <a:round/>
                    <a:headEnd/>
                    <a:tailEnd/>
                  </a:ln>
                </p:spPr>
                <p:txBody>
                  <a:bodyPr/>
                  <a:lstStyle/>
                  <a:p>
                    <a:endParaRPr lang="cs-CZ"/>
                  </a:p>
                </p:txBody>
              </p:sp>
            </p:grpSp>
          </p:grpSp>
          <p:grpSp>
            <p:nvGrpSpPr>
              <p:cNvPr id="7" name="Group 30"/>
              <p:cNvGrpSpPr>
                <a:grpSpLocks/>
              </p:cNvGrpSpPr>
              <p:nvPr/>
            </p:nvGrpSpPr>
            <p:grpSpPr bwMode="auto">
              <a:xfrm>
                <a:off x="4922" y="3382"/>
                <a:ext cx="277" cy="292"/>
                <a:chOff x="4922" y="3382"/>
                <a:chExt cx="277" cy="292"/>
              </a:xfrm>
            </p:grpSpPr>
            <p:sp>
              <p:nvSpPr>
                <p:cNvPr id="11564" name="Freeform 31"/>
                <p:cNvSpPr>
                  <a:spLocks/>
                </p:cNvSpPr>
                <p:nvPr/>
              </p:nvSpPr>
              <p:spPr bwMode="auto">
                <a:xfrm>
                  <a:off x="4922" y="3382"/>
                  <a:ext cx="277" cy="292"/>
                </a:xfrm>
                <a:custGeom>
                  <a:avLst/>
                  <a:gdLst>
                    <a:gd name="T0" fmla="*/ 28 w 554"/>
                    <a:gd name="T1" fmla="*/ 79 h 586"/>
                    <a:gd name="T2" fmla="*/ 22 w 554"/>
                    <a:gd name="T3" fmla="*/ 77 h 586"/>
                    <a:gd name="T4" fmla="*/ 16 w 554"/>
                    <a:gd name="T5" fmla="*/ 74 h 586"/>
                    <a:gd name="T6" fmla="*/ 12 w 554"/>
                    <a:gd name="T7" fmla="*/ 71 h 586"/>
                    <a:gd name="T8" fmla="*/ 9 w 554"/>
                    <a:gd name="T9" fmla="*/ 66 h 586"/>
                    <a:gd name="T10" fmla="*/ 6 w 554"/>
                    <a:gd name="T11" fmla="*/ 61 h 586"/>
                    <a:gd name="T12" fmla="*/ 3 w 554"/>
                    <a:gd name="T13" fmla="*/ 55 h 586"/>
                    <a:gd name="T14" fmla="*/ 1 w 554"/>
                    <a:gd name="T15" fmla="*/ 49 h 586"/>
                    <a:gd name="T16" fmla="*/ 0 w 554"/>
                    <a:gd name="T17" fmla="*/ 41 h 586"/>
                    <a:gd name="T18" fmla="*/ 1 w 554"/>
                    <a:gd name="T19" fmla="*/ 34 h 586"/>
                    <a:gd name="T20" fmla="*/ 2 w 554"/>
                    <a:gd name="T21" fmla="*/ 28 h 586"/>
                    <a:gd name="T22" fmla="*/ 6 w 554"/>
                    <a:gd name="T23" fmla="*/ 21 h 586"/>
                    <a:gd name="T24" fmla="*/ 10 w 554"/>
                    <a:gd name="T25" fmla="*/ 16 h 586"/>
                    <a:gd name="T26" fmla="*/ 15 w 554"/>
                    <a:gd name="T27" fmla="*/ 10 h 586"/>
                    <a:gd name="T28" fmla="*/ 20 w 554"/>
                    <a:gd name="T29" fmla="*/ 6 h 586"/>
                    <a:gd name="T30" fmla="*/ 26 w 554"/>
                    <a:gd name="T31" fmla="*/ 3 h 586"/>
                    <a:gd name="T32" fmla="*/ 33 w 554"/>
                    <a:gd name="T33" fmla="*/ 1 h 586"/>
                    <a:gd name="T34" fmla="*/ 39 w 554"/>
                    <a:gd name="T35" fmla="*/ 0 h 586"/>
                    <a:gd name="T36" fmla="*/ 49 w 554"/>
                    <a:gd name="T37" fmla="*/ 0 h 586"/>
                    <a:gd name="T38" fmla="*/ 62 w 554"/>
                    <a:gd name="T39" fmla="*/ 1 h 586"/>
                    <a:gd name="T40" fmla="*/ 72 w 554"/>
                    <a:gd name="T41" fmla="*/ 3 h 586"/>
                    <a:gd name="T42" fmla="*/ 82 w 554"/>
                    <a:gd name="T43" fmla="*/ 5 h 586"/>
                    <a:gd name="T44" fmla="*/ 94 w 554"/>
                    <a:gd name="T45" fmla="*/ 10 h 586"/>
                    <a:gd name="T46" fmla="*/ 103 w 554"/>
                    <a:gd name="T47" fmla="*/ 15 h 586"/>
                    <a:gd name="T48" fmla="*/ 111 w 554"/>
                    <a:gd name="T49" fmla="*/ 20 h 586"/>
                    <a:gd name="T50" fmla="*/ 117 w 554"/>
                    <a:gd name="T51" fmla="*/ 27 h 586"/>
                    <a:gd name="T52" fmla="*/ 123 w 554"/>
                    <a:gd name="T53" fmla="*/ 36 h 586"/>
                    <a:gd name="T54" fmla="*/ 129 w 554"/>
                    <a:gd name="T55" fmla="*/ 43 h 586"/>
                    <a:gd name="T56" fmla="*/ 133 w 554"/>
                    <a:gd name="T57" fmla="*/ 52 h 586"/>
                    <a:gd name="T58" fmla="*/ 136 w 554"/>
                    <a:gd name="T59" fmla="*/ 60 h 586"/>
                    <a:gd name="T60" fmla="*/ 139 w 554"/>
                    <a:gd name="T61" fmla="*/ 71 h 586"/>
                    <a:gd name="T62" fmla="*/ 139 w 554"/>
                    <a:gd name="T63" fmla="*/ 82 h 586"/>
                    <a:gd name="T64" fmla="*/ 137 w 554"/>
                    <a:gd name="T65" fmla="*/ 92 h 586"/>
                    <a:gd name="T66" fmla="*/ 135 w 554"/>
                    <a:gd name="T67" fmla="*/ 101 h 586"/>
                    <a:gd name="T68" fmla="*/ 131 w 554"/>
                    <a:gd name="T69" fmla="*/ 107 h 586"/>
                    <a:gd name="T70" fmla="*/ 126 w 554"/>
                    <a:gd name="T71" fmla="*/ 111 h 586"/>
                    <a:gd name="T72" fmla="*/ 120 w 554"/>
                    <a:gd name="T73" fmla="*/ 116 h 586"/>
                    <a:gd name="T74" fmla="*/ 110 w 554"/>
                    <a:gd name="T75" fmla="*/ 123 h 586"/>
                    <a:gd name="T76" fmla="*/ 102 w 554"/>
                    <a:gd name="T77" fmla="*/ 129 h 586"/>
                    <a:gd name="T78" fmla="*/ 92 w 554"/>
                    <a:gd name="T79" fmla="*/ 136 h 586"/>
                    <a:gd name="T80" fmla="*/ 82 w 554"/>
                    <a:gd name="T81" fmla="*/ 140 h 586"/>
                    <a:gd name="T82" fmla="*/ 74 w 554"/>
                    <a:gd name="T83" fmla="*/ 143 h 586"/>
                    <a:gd name="T84" fmla="*/ 63 w 554"/>
                    <a:gd name="T85" fmla="*/ 145 h 586"/>
                    <a:gd name="T86" fmla="*/ 54 w 554"/>
                    <a:gd name="T87" fmla="*/ 146 h 586"/>
                    <a:gd name="T88" fmla="*/ 44 w 554"/>
                    <a:gd name="T89" fmla="*/ 145 h 586"/>
                    <a:gd name="T90" fmla="*/ 36 w 554"/>
                    <a:gd name="T91" fmla="*/ 143 h 586"/>
                    <a:gd name="T92" fmla="*/ 29 w 554"/>
                    <a:gd name="T93" fmla="*/ 140 h 586"/>
                    <a:gd name="T94" fmla="*/ 23 w 554"/>
                    <a:gd name="T95" fmla="*/ 135 h 586"/>
                    <a:gd name="T96" fmla="*/ 17 w 554"/>
                    <a:gd name="T97" fmla="*/ 128 h 586"/>
                    <a:gd name="T98" fmla="*/ 13 w 554"/>
                    <a:gd name="T99" fmla="*/ 122 h 586"/>
                    <a:gd name="T100" fmla="*/ 9 w 554"/>
                    <a:gd name="T101" fmla="*/ 117 h 586"/>
                    <a:gd name="T102" fmla="*/ 9 w 554"/>
                    <a:gd name="T103" fmla="*/ 109 h 586"/>
                    <a:gd name="T104" fmla="*/ 9 w 554"/>
                    <a:gd name="T105" fmla="*/ 101 h 586"/>
                    <a:gd name="T106" fmla="*/ 10 w 554"/>
                    <a:gd name="T107" fmla="*/ 93 h 586"/>
                    <a:gd name="T108" fmla="*/ 13 w 554"/>
                    <a:gd name="T109" fmla="*/ 86 h 586"/>
                    <a:gd name="T110" fmla="*/ 17 w 554"/>
                    <a:gd name="T111" fmla="*/ 82 h 586"/>
                    <a:gd name="T112" fmla="*/ 22 w 554"/>
                    <a:gd name="T113" fmla="*/ 80 h 586"/>
                    <a:gd name="T114" fmla="*/ 28 w 554"/>
                    <a:gd name="T115" fmla="*/ 79 h 5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54"/>
                    <a:gd name="T175" fmla="*/ 0 h 586"/>
                    <a:gd name="T176" fmla="*/ 554 w 554"/>
                    <a:gd name="T177" fmla="*/ 586 h 58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54" h="586">
                      <a:moveTo>
                        <a:pt x="114" y="319"/>
                      </a:moveTo>
                      <a:lnTo>
                        <a:pt x="89" y="310"/>
                      </a:lnTo>
                      <a:lnTo>
                        <a:pt x="64" y="298"/>
                      </a:lnTo>
                      <a:lnTo>
                        <a:pt x="50" y="285"/>
                      </a:lnTo>
                      <a:lnTo>
                        <a:pt x="37" y="266"/>
                      </a:lnTo>
                      <a:lnTo>
                        <a:pt x="24" y="246"/>
                      </a:lnTo>
                      <a:lnTo>
                        <a:pt x="12" y="221"/>
                      </a:lnTo>
                      <a:lnTo>
                        <a:pt x="5" y="196"/>
                      </a:lnTo>
                      <a:lnTo>
                        <a:pt x="0" y="166"/>
                      </a:lnTo>
                      <a:lnTo>
                        <a:pt x="2" y="138"/>
                      </a:lnTo>
                      <a:lnTo>
                        <a:pt x="9" y="113"/>
                      </a:lnTo>
                      <a:lnTo>
                        <a:pt x="25" y="85"/>
                      </a:lnTo>
                      <a:lnTo>
                        <a:pt x="40" y="66"/>
                      </a:lnTo>
                      <a:lnTo>
                        <a:pt x="62" y="43"/>
                      </a:lnTo>
                      <a:lnTo>
                        <a:pt x="82" y="25"/>
                      </a:lnTo>
                      <a:lnTo>
                        <a:pt x="104" y="14"/>
                      </a:lnTo>
                      <a:lnTo>
                        <a:pt x="130" y="6"/>
                      </a:lnTo>
                      <a:lnTo>
                        <a:pt x="158" y="0"/>
                      </a:lnTo>
                      <a:lnTo>
                        <a:pt x="199" y="0"/>
                      </a:lnTo>
                      <a:lnTo>
                        <a:pt x="249" y="4"/>
                      </a:lnTo>
                      <a:lnTo>
                        <a:pt x="291" y="12"/>
                      </a:lnTo>
                      <a:lnTo>
                        <a:pt x="331" y="23"/>
                      </a:lnTo>
                      <a:lnTo>
                        <a:pt x="379" y="43"/>
                      </a:lnTo>
                      <a:lnTo>
                        <a:pt x="414" y="62"/>
                      </a:lnTo>
                      <a:lnTo>
                        <a:pt x="444" y="83"/>
                      </a:lnTo>
                      <a:lnTo>
                        <a:pt x="468" y="108"/>
                      </a:lnTo>
                      <a:lnTo>
                        <a:pt x="492" y="145"/>
                      </a:lnTo>
                      <a:lnTo>
                        <a:pt x="514" y="175"/>
                      </a:lnTo>
                      <a:lnTo>
                        <a:pt x="531" y="209"/>
                      </a:lnTo>
                      <a:lnTo>
                        <a:pt x="542" y="243"/>
                      </a:lnTo>
                      <a:lnTo>
                        <a:pt x="553" y="286"/>
                      </a:lnTo>
                      <a:lnTo>
                        <a:pt x="554" y="329"/>
                      </a:lnTo>
                      <a:lnTo>
                        <a:pt x="548" y="371"/>
                      </a:lnTo>
                      <a:lnTo>
                        <a:pt x="539" y="405"/>
                      </a:lnTo>
                      <a:lnTo>
                        <a:pt x="524" y="430"/>
                      </a:lnTo>
                      <a:lnTo>
                        <a:pt x="506" y="448"/>
                      </a:lnTo>
                      <a:lnTo>
                        <a:pt x="481" y="468"/>
                      </a:lnTo>
                      <a:lnTo>
                        <a:pt x="443" y="496"/>
                      </a:lnTo>
                      <a:lnTo>
                        <a:pt x="411" y="518"/>
                      </a:lnTo>
                      <a:lnTo>
                        <a:pt x="370" y="546"/>
                      </a:lnTo>
                      <a:lnTo>
                        <a:pt x="331" y="564"/>
                      </a:lnTo>
                      <a:lnTo>
                        <a:pt x="297" y="573"/>
                      </a:lnTo>
                      <a:lnTo>
                        <a:pt x="254" y="583"/>
                      </a:lnTo>
                      <a:lnTo>
                        <a:pt x="217" y="586"/>
                      </a:lnTo>
                      <a:lnTo>
                        <a:pt x="178" y="583"/>
                      </a:lnTo>
                      <a:lnTo>
                        <a:pt x="146" y="575"/>
                      </a:lnTo>
                      <a:lnTo>
                        <a:pt x="119" y="561"/>
                      </a:lnTo>
                      <a:lnTo>
                        <a:pt x="92" y="543"/>
                      </a:lnTo>
                      <a:lnTo>
                        <a:pt x="67" y="515"/>
                      </a:lnTo>
                      <a:lnTo>
                        <a:pt x="52" y="492"/>
                      </a:lnTo>
                      <a:lnTo>
                        <a:pt x="39" y="469"/>
                      </a:lnTo>
                      <a:lnTo>
                        <a:pt x="34" y="440"/>
                      </a:lnTo>
                      <a:lnTo>
                        <a:pt x="37" y="408"/>
                      </a:lnTo>
                      <a:lnTo>
                        <a:pt x="43" y="374"/>
                      </a:lnTo>
                      <a:lnTo>
                        <a:pt x="53" y="347"/>
                      </a:lnTo>
                      <a:lnTo>
                        <a:pt x="68" y="332"/>
                      </a:lnTo>
                      <a:lnTo>
                        <a:pt x="89" y="323"/>
                      </a:lnTo>
                      <a:lnTo>
                        <a:pt x="114" y="319"/>
                      </a:lnTo>
                      <a:close/>
                    </a:path>
                  </a:pathLst>
                </a:custGeom>
                <a:solidFill>
                  <a:srgbClr val="A05000"/>
                </a:solidFill>
                <a:ln w="9525">
                  <a:noFill/>
                  <a:round/>
                  <a:headEnd/>
                  <a:tailEnd/>
                </a:ln>
              </p:spPr>
              <p:txBody>
                <a:bodyPr/>
                <a:lstStyle/>
                <a:p>
                  <a:endParaRPr lang="cs-CZ"/>
                </a:p>
              </p:txBody>
            </p:sp>
            <p:grpSp>
              <p:nvGrpSpPr>
                <p:cNvPr id="8" name="Group 32"/>
                <p:cNvGrpSpPr>
                  <a:grpSpLocks/>
                </p:cNvGrpSpPr>
                <p:nvPr/>
              </p:nvGrpSpPr>
              <p:grpSpPr bwMode="auto">
                <a:xfrm>
                  <a:off x="4990" y="3457"/>
                  <a:ext cx="145" cy="157"/>
                  <a:chOff x="4990" y="3457"/>
                  <a:chExt cx="145" cy="157"/>
                </a:xfrm>
              </p:grpSpPr>
              <p:sp>
                <p:nvSpPr>
                  <p:cNvPr id="11566" name="Freeform 33"/>
                  <p:cNvSpPr>
                    <a:spLocks/>
                  </p:cNvSpPr>
                  <p:nvPr/>
                </p:nvSpPr>
                <p:spPr bwMode="auto">
                  <a:xfrm>
                    <a:off x="4990" y="3495"/>
                    <a:ext cx="145" cy="52"/>
                  </a:xfrm>
                  <a:custGeom>
                    <a:avLst/>
                    <a:gdLst>
                      <a:gd name="T0" fmla="*/ 73 w 290"/>
                      <a:gd name="T1" fmla="*/ 0 h 105"/>
                      <a:gd name="T2" fmla="*/ 70 w 290"/>
                      <a:gd name="T3" fmla="*/ 4 h 105"/>
                      <a:gd name="T4" fmla="*/ 65 w 290"/>
                      <a:gd name="T5" fmla="*/ 10 h 105"/>
                      <a:gd name="T6" fmla="*/ 59 w 290"/>
                      <a:gd name="T7" fmla="*/ 15 h 105"/>
                      <a:gd name="T8" fmla="*/ 52 w 290"/>
                      <a:gd name="T9" fmla="*/ 19 h 105"/>
                      <a:gd name="T10" fmla="*/ 46 w 290"/>
                      <a:gd name="T11" fmla="*/ 21 h 105"/>
                      <a:gd name="T12" fmla="*/ 39 w 290"/>
                      <a:gd name="T13" fmla="*/ 23 h 105"/>
                      <a:gd name="T14" fmla="*/ 32 w 290"/>
                      <a:gd name="T15" fmla="*/ 25 h 105"/>
                      <a:gd name="T16" fmla="*/ 27 w 290"/>
                      <a:gd name="T17" fmla="*/ 26 h 105"/>
                      <a:gd name="T18" fmla="*/ 18 w 290"/>
                      <a:gd name="T19" fmla="*/ 25 h 105"/>
                      <a:gd name="T20" fmla="*/ 10 w 290"/>
                      <a:gd name="T21" fmla="*/ 24 h 105"/>
                      <a:gd name="T22" fmla="*/ 0 w 290"/>
                      <a:gd name="T23" fmla="*/ 23 h 1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0"/>
                      <a:gd name="T37" fmla="*/ 0 h 105"/>
                      <a:gd name="T38" fmla="*/ 290 w 290"/>
                      <a:gd name="T39" fmla="*/ 105 h 10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0" h="105">
                        <a:moveTo>
                          <a:pt x="290" y="0"/>
                        </a:moveTo>
                        <a:lnTo>
                          <a:pt x="279" y="16"/>
                        </a:lnTo>
                        <a:lnTo>
                          <a:pt x="259" y="40"/>
                        </a:lnTo>
                        <a:lnTo>
                          <a:pt x="236" y="61"/>
                        </a:lnTo>
                        <a:lnTo>
                          <a:pt x="210" y="77"/>
                        </a:lnTo>
                        <a:lnTo>
                          <a:pt x="184" y="87"/>
                        </a:lnTo>
                        <a:lnTo>
                          <a:pt x="156" y="95"/>
                        </a:lnTo>
                        <a:lnTo>
                          <a:pt x="128" y="102"/>
                        </a:lnTo>
                        <a:lnTo>
                          <a:pt x="109" y="105"/>
                        </a:lnTo>
                        <a:lnTo>
                          <a:pt x="74" y="102"/>
                        </a:lnTo>
                        <a:lnTo>
                          <a:pt x="41" y="99"/>
                        </a:lnTo>
                        <a:lnTo>
                          <a:pt x="0" y="93"/>
                        </a:lnTo>
                      </a:path>
                    </a:pathLst>
                  </a:custGeom>
                  <a:noFill/>
                  <a:ln w="12700">
                    <a:solidFill>
                      <a:srgbClr val="FFE0C0"/>
                    </a:solidFill>
                    <a:round/>
                    <a:headEnd/>
                    <a:tailEnd/>
                  </a:ln>
                </p:spPr>
                <p:txBody>
                  <a:bodyPr/>
                  <a:lstStyle/>
                  <a:p>
                    <a:endParaRPr lang="cs-CZ"/>
                  </a:p>
                </p:txBody>
              </p:sp>
              <p:sp>
                <p:nvSpPr>
                  <p:cNvPr id="11567" name="Freeform 34"/>
                  <p:cNvSpPr>
                    <a:spLocks/>
                  </p:cNvSpPr>
                  <p:nvPr/>
                </p:nvSpPr>
                <p:spPr bwMode="auto">
                  <a:xfrm>
                    <a:off x="5069" y="3457"/>
                    <a:ext cx="15" cy="157"/>
                  </a:xfrm>
                  <a:custGeom>
                    <a:avLst/>
                    <a:gdLst>
                      <a:gd name="T0" fmla="*/ 0 w 30"/>
                      <a:gd name="T1" fmla="*/ 0 h 314"/>
                      <a:gd name="T2" fmla="*/ 3 w 30"/>
                      <a:gd name="T3" fmla="*/ 5 h 314"/>
                      <a:gd name="T4" fmla="*/ 6 w 30"/>
                      <a:gd name="T5" fmla="*/ 14 h 314"/>
                      <a:gd name="T6" fmla="*/ 7 w 30"/>
                      <a:gd name="T7" fmla="*/ 21 h 314"/>
                      <a:gd name="T8" fmla="*/ 7 w 30"/>
                      <a:gd name="T9" fmla="*/ 25 h 314"/>
                      <a:gd name="T10" fmla="*/ 6 w 30"/>
                      <a:gd name="T11" fmla="*/ 30 h 314"/>
                      <a:gd name="T12" fmla="*/ 3 w 30"/>
                      <a:gd name="T13" fmla="*/ 37 h 314"/>
                      <a:gd name="T14" fmla="*/ 2 w 30"/>
                      <a:gd name="T15" fmla="*/ 40 h 314"/>
                      <a:gd name="T16" fmla="*/ 1 w 30"/>
                      <a:gd name="T17" fmla="*/ 44 h 314"/>
                      <a:gd name="T18" fmla="*/ 2 w 30"/>
                      <a:gd name="T19" fmla="*/ 48 h 314"/>
                      <a:gd name="T20" fmla="*/ 4 w 30"/>
                      <a:gd name="T21" fmla="*/ 52 h 314"/>
                      <a:gd name="T22" fmla="*/ 6 w 30"/>
                      <a:gd name="T23" fmla="*/ 56 h 314"/>
                      <a:gd name="T24" fmla="*/ 8 w 30"/>
                      <a:gd name="T25" fmla="*/ 59 h 314"/>
                      <a:gd name="T26" fmla="*/ 7 w 30"/>
                      <a:gd name="T27" fmla="*/ 61 h 314"/>
                      <a:gd name="T28" fmla="*/ 5 w 30"/>
                      <a:gd name="T29" fmla="*/ 67 h 314"/>
                      <a:gd name="T30" fmla="*/ 3 w 30"/>
                      <a:gd name="T31" fmla="*/ 73 h 314"/>
                      <a:gd name="T32" fmla="*/ 1 w 30"/>
                      <a:gd name="T33" fmla="*/ 79 h 3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314"/>
                      <a:gd name="T53" fmla="*/ 30 w 30"/>
                      <a:gd name="T54" fmla="*/ 314 h 3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314">
                        <a:moveTo>
                          <a:pt x="0" y="0"/>
                        </a:moveTo>
                        <a:lnTo>
                          <a:pt x="9" y="23"/>
                        </a:lnTo>
                        <a:lnTo>
                          <a:pt x="21" y="57"/>
                        </a:lnTo>
                        <a:lnTo>
                          <a:pt x="25" y="84"/>
                        </a:lnTo>
                        <a:lnTo>
                          <a:pt x="28" y="102"/>
                        </a:lnTo>
                        <a:lnTo>
                          <a:pt x="22" y="121"/>
                        </a:lnTo>
                        <a:lnTo>
                          <a:pt x="11" y="145"/>
                        </a:lnTo>
                        <a:lnTo>
                          <a:pt x="5" y="160"/>
                        </a:lnTo>
                        <a:lnTo>
                          <a:pt x="2" y="177"/>
                        </a:lnTo>
                        <a:lnTo>
                          <a:pt x="6" y="192"/>
                        </a:lnTo>
                        <a:lnTo>
                          <a:pt x="16" y="210"/>
                        </a:lnTo>
                        <a:lnTo>
                          <a:pt x="24" y="226"/>
                        </a:lnTo>
                        <a:lnTo>
                          <a:pt x="30" y="237"/>
                        </a:lnTo>
                        <a:lnTo>
                          <a:pt x="25" y="246"/>
                        </a:lnTo>
                        <a:lnTo>
                          <a:pt x="18" y="265"/>
                        </a:lnTo>
                        <a:lnTo>
                          <a:pt x="9" y="289"/>
                        </a:lnTo>
                        <a:lnTo>
                          <a:pt x="2" y="314"/>
                        </a:lnTo>
                      </a:path>
                    </a:pathLst>
                  </a:custGeom>
                  <a:noFill/>
                  <a:ln w="12700">
                    <a:solidFill>
                      <a:srgbClr val="FFE0C0"/>
                    </a:solidFill>
                    <a:round/>
                    <a:headEnd/>
                    <a:tailEnd/>
                  </a:ln>
                </p:spPr>
                <p:txBody>
                  <a:bodyPr/>
                  <a:lstStyle/>
                  <a:p>
                    <a:endParaRPr lang="cs-CZ"/>
                  </a:p>
                </p:txBody>
              </p:sp>
              <p:sp>
                <p:nvSpPr>
                  <p:cNvPr id="11568" name="Freeform 35"/>
                  <p:cNvSpPr>
                    <a:spLocks/>
                  </p:cNvSpPr>
                  <p:nvPr/>
                </p:nvSpPr>
                <p:spPr bwMode="auto">
                  <a:xfrm>
                    <a:off x="5020" y="3493"/>
                    <a:ext cx="24" cy="110"/>
                  </a:xfrm>
                  <a:custGeom>
                    <a:avLst/>
                    <a:gdLst>
                      <a:gd name="T0" fmla="*/ 0 w 49"/>
                      <a:gd name="T1" fmla="*/ 0 h 220"/>
                      <a:gd name="T2" fmla="*/ 4 w 49"/>
                      <a:gd name="T3" fmla="*/ 4 h 220"/>
                      <a:gd name="T4" fmla="*/ 6 w 49"/>
                      <a:gd name="T5" fmla="*/ 7 h 220"/>
                      <a:gd name="T6" fmla="*/ 9 w 49"/>
                      <a:gd name="T7" fmla="*/ 14 h 220"/>
                      <a:gd name="T8" fmla="*/ 11 w 49"/>
                      <a:gd name="T9" fmla="*/ 20 h 220"/>
                      <a:gd name="T10" fmla="*/ 12 w 49"/>
                      <a:gd name="T11" fmla="*/ 29 h 220"/>
                      <a:gd name="T12" fmla="*/ 11 w 49"/>
                      <a:gd name="T13" fmla="*/ 37 h 220"/>
                      <a:gd name="T14" fmla="*/ 10 w 49"/>
                      <a:gd name="T15" fmla="*/ 44 h 220"/>
                      <a:gd name="T16" fmla="*/ 7 w 49"/>
                      <a:gd name="T17" fmla="*/ 50 h 220"/>
                      <a:gd name="T18" fmla="*/ 2 w 49"/>
                      <a:gd name="T19" fmla="*/ 55 h 2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
                      <a:gd name="T31" fmla="*/ 0 h 220"/>
                      <a:gd name="T32" fmla="*/ 49 w 49"/>
                      <a:gd name="T33" fmla="*/ 220 h 2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 h="220">
                        <a:moveTo>
                          <a:pt x="0" y="0"/>
                        </a:moveTo>
                        <a:lnTo>
                          <a:pt x="16" y="16"/>
                        </a:lnTo>
                        <a:lnTo>
                          <a:pt x="27" y="30"/>
                        </a:lnTo>
                        <a:lnTo>
                          <a:pt x="37" y="53"/>
                        </a:lnTo>
                        <a:lnTo>
                          <a:pt x="44" y="80"/>
                        </a:lnTo>
                        <a:lnTo>
                          <a:pt x="49" y="116"/>
                        </a:lnTo>
                        <a:lnTo>
                          <a:pt x="46" y="145"/>
                        </a:lnTo>
                        <a:lnTo>
                          <a:pt x="40" y="174"/>
                        </a:lnTo>
                        <a:lnTo>
                          <a:pt x="28" y="198"/>
                        </a:lnTo>
                        <a:lnTo>
                          <a:pt x="10" y="220"/>
                        </a:lnTo>
                      </a:path>
                    </a:pathLst>
                  </a:custGeom>
                  <a:noFill/>
                  <a:ln w="12700">
                    <a:solidFill>
                      <a:srgbClr val="FFE0C0"/>
                    </a:solidFill>
                    <a:round/>
                    <a:headEnd/>
                    <a:tailEnd/>
                  </a:ln>
                </p:spPr>
                <p:txBody>
                  <a:bodyPr/>
                  <a:lstStyle/>
                  <a:p>
                    <a:endParaRPr lang="cs-CZ"/>
                  </a:p>
                </p:txBody>
              </p:sp>
              <p:sp>
                <p:nvSpPr>
                  <p:cNvPr id="11569" name="Freeform 36"/>
                  <p:cNvSpPr>
                    <a:spLocks/>
                  </p:cNvSpPr>
                  <p:nvPr/>
                </p:nvSpPr>
                <p:spPr bwMode="auto">
                  <a:xfrm>
                    <a:off x="5086" y="3539"/>
                    <a:ext cx="46" cy="31"/>
                  </a:xfrm>
                  <a:custGeom>
                    <a:avLst/>
                    <a:gdLst>
                      <a:gd name="T0" fmla="*/ 0 w 94"/>
                      <a:gd name="T1" fmla="*/ 0 h 61"/>
                      <a:gd name="T2" fmla="*/ 7 w 94"/>
                      <a:gd name="T3" fmla="*/ 2 h 61"/>
                      <a:gd name="T4" fmla="*/ 12 w 94"/>
                      <a:gd name="T5" fmla="*/ 4 h 61"/>
                      <a:gd name="T6" fmla="*/ 16 w 94"/>
                      <a:gd name="T7" fmla="*/ 6 h 61"/>
                      <a:gd name="T8" fmla="*/ 20 w 94"/>
                      <a:gd name="T9" fmla="*/ 12 h 61"/>
                      <a:gd name="T10" fmla="*/ 23 w 94"/>
                      <a:gd name="T11" fmla="*/ 16 h 61"/>
                      <a:gd name="T12" fmla="*/ 0 60000 65536"/>
                      <a:gd name="T13" fmla="*/ 0 60000 65536"/>
                      <a:gd name="T14" fmla="*/ 0 60000 65536"/>
                      <a:gd name="T15" fmla="*/ 0 60000 65536"/>
                      <a:gd name="T16" fmla="*/ 0 60000 65536"/>
                      <a:gd name="T17" fmla="*/ 0 60000 65536"/>
                      <a:gd name="T18" fmla="*/ 0 w 94"/>
                      <a:gd name="T19" fmla="*/ 0 h 61"/>
                      <a:gd name="T20" fmla="*/ 94 w 94"/>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94" h="61">
                        <a:moveTo>
                          <a:pt x="0" y="0"/>
                        </a:moveTo>
                        <a:lnTo>
                          <a:pt x="28" y="6"/>
                        </a:lnTo>
                        <a:lnTo>
                          <a:pt x="49" y="14"/>
                        </a:lnTo>
                        <a:lnTo>
                          <a:pt x="65" y="24"/>
                        </a:lnTo>
                        <a:lnTo>
                          <a:pt x="81" y="45"/>
                        </a:lnTo>
                        <a:lnTo>
                          <a:pt x="94" y="61"/>
                        </a:lnTo>
                      </a:path>
                    </a:pathLst>
                  </a:custGeom>
                  <a:noFill/>
                  <a:ln w="12700">
                    <a:solidFill>
                      <a:srgbClr val="FFE0C0"/>
                    </a:solidFill>
                    <a:round/>
                    <a:headEnd/>
                    <a:tailEnd/>
                  </a:ln>
                </p:spPr>
                <p:txBody>
                  <a:bodyPr/>
                  <a:lstStyle/>
                  <a:p>
                    <a:endParaRPr lang="cs-CZ"/>
                  </a:p>
                </p:txBody>
              </p:sp>
            </p:grpSp>
          </p:grpSp>
        </p:grpSp>
        <p:grpSp>
          <p:nvGrpSpPr>
            <p:cNvPr id="9" name="Group 37"/>
            <p:cNvGrpSpPr>
              <a:grpSpLocks/>
            </p:cNvGrpSpPr>
            <p:nvPr/>
          </p:nvGrpSpPr>
          <p:grpSpPr bwMode="auto">
            <a:xfrm>
              <a:off x="4639" y="3238"/>
              <a:ext cx="431" cy="887"/>
              <a:chOff x="4639" y="3238"/>
              <a:chExt cx="431" cy="887"/>
            </a:xfrm>
          </p:grpSpPr>
          <p:grpSp>
            <p:nvGrpSpPr>
              <p:cNvPr id="10" name="Group 38"/>
              <p:cNvGrpSpPr>
                <a:grpSpLocks/>
              </p:cNvGrpSpPr>
              <p:nvPr/>
            </p:nvGrpSpPr>
            <p:grpSpPr bwMode="auto">
              <a:xfrm>
                <a:off x="4639" y="3238"/>
                <a:ext cx="431" cy="252"/>
                <a:chOff x="4639" y="3238"/>
                <a:chExt cx="431" cy="252"/>
              </a:xfrm>
            </p:grpSpPr>
            <p:grpSp>
              <p:nvGrpSpPr>
                <p:cNvPr id="11" name="Group 39"/>
                <p:cNvGrpSpPr>
                  <a:grpSpLocks/>
                </p:cNvGrpSpPr>
                <p:nvPr/>
              </p:nvGrpSpPr>
              <p:grpSpPr bwMode="auto">
                <a:xfrm>
                  <a:off x="4639" y="3238"/>
                  <a:ext cx="431" cy="252"/>
                  <a:chOff x="4639" y="3238"/>
                  <a:chExt cx="431" cy="252"/>
                </a:xfrm>
              </p:grpSpPr>
              <p:grpSp>
                <p:nvGrpSpPr>
                  <p:cNvPr id="12" name="Group 40"/>
                  <p:cNvGrpSpPr>
                    <a:grpSpLocks/>
                  </p:cNvGrpSpPr>
                  <p:nvPr/>
                </p:nvGrpSpPr>
                <p:grpSpPr bwMode="auto">
                  <a:xfrm>
                    <a:off x="4639" y="3238"/>
                    <a:ext cx="431" cy="252"/>
                    <a:chOff x="4639" y="3238"/>
                    <a:chExt cx="431" cy="252"/>
                  </a:xfrm>
                </p:grpSpPr>
                <p:sp>
                  <p:nvSpPr>
                    <p:cNvPr id="11560" name="Freeform 41"/>
                    <p:cNvSpPr>
                      <a:spLocks/>
                    </p:cNvSpPr>
                    <p:nvPr/>
                  </p:nvSpPr>
                  <p:spPr bwMode="auto">
                    <a:xfrm>
                      <a:off x="4639" y="3238"/>
                      <a:ext cx="431" cy="252"/>
                    </a:xfrm>
                    <a:custGeom>
                      <a:avLst/>
                      <a:gdLst>
                        <a:gd name="T0" fmla="*/ 66 w 862"/>
                        <a:gd name="T1" fmla="*/ 123 h 505"/>
                        <a:gd name="T2" fmla="*/ 55 w 862"/>
                        <a:gd name="T3" fmla="*/ 126 h 505"/>
                        <a:gd name="T4" fmla="*/ 47 w 862"/>
                        <a:gd name="T5" fmla="*/ 124 h 505"/>
                        <a:gd name="T6" fmla="*/ 43 w 862"/>
                        <a:gd name="T7" fmla="*/ 119 h 505"/>
                        <a:gd name="T8" fmla="*/ 44 w 862"/>
                        <a:gd name="T9" fmla="*/ 112 h 505"/>
                        <a:gd name="T10" fmla="*/ 50 w 862"/>
                        <a:gd name="T11" fmla="*/ 105 h 505"/>
                        <a:gd name="T12" fmla="*/ 62 w 862"/>
                        <a:gd name="T13" fmla="*/ 100 h 505"/>
                        <a:gd name="T14" fmla="*/ 74 w 862"/>
                        <a:gd name="T15" fmla="*/ 96 h 505"/>
                        <a:gd name="T16" fmla="*/ 65 w 862"/>
                        <a:gd name="T17" fmla="*/ 88 h 505"/>
                        <a:gd name="T18" fmla="*/ 74 w 862"/>
                        <a:gd name="T19" fmla="*/ 76 h 505"/>
                        <a:gd name="T20" fmla="*/ 75 w 862"/>
                        <a:gd name="T21" fmla="*/ 65 h 505"/>
                        <a:gd name="T22" fmla="*/ 66 w 862"/>
                        <a:gd name="T23" fmla="*/ 62 h 505"/>
                        <a:gd name="T24" fmla="*/ 46 w 862"/>
                        <a:gd name="T25" fmla="*/ 61 h 505"/>
                        <a:gd name="T26" fmla="*/ 3 w 862"/>
                        <a:gd name="T27" fmla="*/ 56 h 505"/>
                        <a:gd name="T28" fmla="*/ 0 w 862"/>
                        <a:gd name="T29" fmla="*/ 46 h 505"/>
                        <a:gd name="T30" fmla="*/ 3 w 862"/>
                        <a:gd name="T31" fmla="*/ 38 h 505"/>
                        <a:gd name="T32" fmla="*/ 7 w 862"/>
                        <a:gd name="T33" fmla="*/ 30 h 505"/>
                        <a:gd name="T34" fmla="*/ 19 w 862"/>
                        <a:gd name="T35" fmla="*/ 22 h 505"/>
                        <a:gd name="T36" fmla="*/ 33 w 862"/>
                        <a:gd name="T37" fmla="*/ 16 h 505"/>
                        <a:gd name="T38" fmla="*/ 54 w 862"/>
                        <a:gd name="T39" fmla="*/ 10 h 505"/>
                        <a:gd name="T40" fmla="*/ 75 w 862"/>
                        <a:gd name="T41" fmla="*/ 4 h 505"/>
                        <a:gd name="T42" fmla="*/ 93 w 862"/>
                        <a:gd name="T43" fmla="*/ 1 h 505"/>
                        <a:gd name="T44" fmla="*/ 116 w 862"/>
                        <a:gd name="T45" fmla="*/ 1 h 505"/>
                        <a:gd name="T46" fmla="*/ 131 w 862"/>
                        <a:gd name="T47" fmla="*/ 6 h 505"/>
                        <a:gd name="T48" fmla="*/ 140 w 862"/>
                        <a:gd name="T49" fmla="*/ 15 h 505"/>
                        <a:gd name="T50" fmla="*/ 161 w 862"/>
                        <a:gd name="T51" fmla="*/ 15 h 505"/>
                        <a:gd name="T52" fmla="*/ 182 w 862"/>
                        <a:gd name="T53" fmla="*/ 23 h 505"/>
                        <a:gd name="T54" fmla="*/ 197 w 862"/>
                        <a:gd name="T55" fmla="*/ 34 h 505"/>
                        <a:gd name="T56" fmla="*/ 210 w 862"/>
                        <a:gd name="T57" fmla="*/ 49 h 505"/>
                        <a:gd name="T58" fmla="*/ 216 w 862"/>
                        <a:gd name="T59" fmla="*/ 61 h 505"/>
                        <a:gd name="T60" fmla="*/ 199 w 862"/>
                        <a:gd name="T61" fmla="*/ 67 h 505"/>
                        <a:gd name="T62" fmla="*/ 175 w 862"/>
                        <a:gd name="T63" fmla="*/ 59 h 505"/>
                        <a:gd name="T64" fmla="*/ 157 w 862"/>
                        <a:gd name="T65" fmla="*/ 68 h 505"/>
                        <a:gd name="T66" fmla="*/ 142 w 862"/>
                        <a:gd name="T67" fmla="*/ 86 h 505"/>
                        <a:gd name="T68" fmla="*/ 71 w 862"/>
                        <a:gd name="T69" fmla="*/ 121 h 50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2"/>
                        <a:gd name="T106" fmla="*/ 0 h 505"/>
                        <a:gd name="T107" fmla="*/ 862 w 862"/>
                        <a:gd name="T108" fmla="*/ 505 h 50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2" h="505">
                          <a:moveTo>
                            <a:pt x="284" y="485"/>
                          </a:moveTo>
                          <a:lnTo>
                            <a:pt x="263" y="494"/>
                          </a:lnTo>
                          <a:lnTo>
                            <a:pt x="246" y="500"/>
                          </a:lnTo>
                          <a:lnTo>
                            <a:pt x="221" y="505"/>
                          </a:lnTo>
                          <a:lnTo>
                            <a:pt x="202" y="504"/>
                          </a:lnTo>
                          <a:lnTo>
                            <a:pt x="187" y="499"/>
                          </a:lnTo>
                          <a:lnTo>
                            <a:pt x="176" y="490"/>
                          </a:lnTo>
                          <a:lnTo>
                            <a:pt x="170" y="477"/>
                          </a:lnTo>
                          <a:lnTo>
                            <a:pt x="169" y="462"/>
                          </a:lnTo>
                          <a:lnTo>
                            <a:pt x="173" y="448"/>
                          </a:lnTo>
                          <a:lnTo>
                            <a:pt x="183" y="434"/>
                          </a:lnTo>
                          <a:lnTo>
                            <a:pt x="199" y="420"/>
                          </a:lnTo>
                          <a:lnTo>
                            <a:pt x="222" y="407"/>
                          </a:lnTo>
                          <a:lnTo>
                            <a:pt x="248" y="400"/>
                          </a:lnTo>
                          <a:lnTo>
                            <a:pt x="271" y="393"/>
                          </a:lnTo>
                          <a:lnTo>
                            <a:pt x="294" y="384"/>
                          </a:lnTo>
                          <a:lnTo>
                            <a:pt x="242" y="372"/>
                          </a:lnTo>
                          <a:lnTo>
                            <a:pt x="257" y="355"/>
                          </a:lnTo>
                          <a:lnTo>
                            <a:pt x="277" y="330"/>
                          </a:lnTo>
                          <a:lnTo>
                            <a:pt x="293" y="306"/>
                          </a:lnTo>
                          <a:lnTo>
                            <a:pt x="299" y="284"/>
                          </a:lnTo>
                          <a:lnTo>
                            <a:pt x="300" y="262"/>
                          </a:lnTo>
                          <a:lnTo>
                            <a:pt x="285" y="256"/>
                          </a:lnTo>
                          <a:lnTo>
                            <a:pt x="263" y="251"/>
                          </a:lnTo>
                          <a:lnTo>
                            <a:pt x="230" y="244"/>
                          </a:lnTo>
                          <a:lnTo>
                            <a:pt x="182" y="245"/>
                          </a:lnTo>
                          <a:lnTo>
                            <a:pt x="27" y="247"/>
                          </a:lnTo>
                          <a:lnTo>
                            <a:pt x="12" y="224"/>
                          </a:lnTo>
                          <a:lnTo>
                            <a:pt x="3" y="205"/>
                          </a:lnTo>
                          <a:lnTo>
                            <a:pt x="0" y="186"/>
                          </a:lnTo>
                          <a:lnTo>
                            <a:pt x="3" y="168"/>
                          </a:lnTo>
                          <a:lnTo>
                            <a:pt x="9" y="152"/>
                          </a:lnTo>
                          <a:lnTo>
                            <a:pt x="19" y="136"/>
                          </a:lnTo>
                          <a:lnTo>
                            <a:pt x="31" y="123"/>
                          </a:lnTo>
                          <a:lnTo>
                            <a:pt x="49" y="107"/>
                          </a:lnTo>
                          <a:lnTo>
                            <a:pt x="73" y="91"/>
                          </a:lnTo>
                          <a:lnTo>
                            <a:pt x="96" y="79"/>
                          </a:lnTo>
                          <a:lnTo>
                            <a:pt x="129" y="66"/>
                          </a:lnTo>
                          <a:lnTo>
                            <a:pt x="172" y="53"/>
                          </a:lnTo>
                          <a:lnTo>
                            <a:pt x="216" y="41"/>
                          </a:lnTo>
                          <a:lnTo>
                            <a:pt x="258" y="27"/>
                          </a:lnTo>
                          <a:lnTo>
                            <a:pt x="299" y="16"/>
                          </a:lnTo>
                          <a:lnTo>
                            <a:pt x="335" y="9"/>
                          </a:lnTo>
                          <a:lnTo>
                            <a:pt x="371" y="6"/>
                          </a:lnTo>
                          <a:lnTo>
                            <a:pt x="417" y="0"/>
                          </a:lnTo>
                          <a:lnTo>
                            <a:pt x="467" y="4"/>
                          </a:lnTo>
                          <a:lnTo>
                            <a:pt x="495" y="12"/>
                          </a:lnTo>
                          <a:lnTo>
                            <a:pt x="523" y="26"/>
                          </a:lnTo>
                          <a:lnTo>
                            <a:pt x="542" y="43"/>
                          </a:lnTo>
                          <a:lnTo>
                            <a:pt x="560" y="60"/>
                          </a:lnTo>
                          <a:lnTo>
                            <a:pt x="598" y="58"/>
                          </a:lnTo>
                          <a:lnTo>
                            <a:pt x="642" y="61"/>
                          </a:lnTo>
                          <a:lnTo>
                            <a:pt x="690" y="70"/>
                          </a:lnTo>
                          <a:lnTo>
                            <a:pt x="728" y="92"/>
                          </a:lnTo>
                          <a:lnTo>
                            <a:pt x="757" y="113"/>
                          </a:lnTo>
                          <a:lnTo>
                            <a:pt x="785" y="136"/>
                          </a:lnTo>
                          <a:lnTo>
                            <a:pt x="815" y="165"/>
                          </a:lnTo>
                          <a:lnTo>
                            <a:pt x="838" y="196"/>
                          </a:lnTo>
                          <a:lnTo>
                            <a:pt x="853" y="222"/>
                          </a:lnTo>
                          <a:lnTo>
                            <a:pt x="862" y="247"/>
                          </a:lnTo>
                          <a:lnTo>
                            <a:pt x="838" y="290"/>
                          </a:lnTo>
                          <a:lnTo>
                            <a:pt x="796" y="269"/>
                          </a:lnTo>
                          <a:lnTo>
                            <a:pt x="723" y="235"/>
                          </a:lnTo>
                          <a:lnTo>
                            <a:pt x="698" y="238"/>
                          </a:lnTo>
                          <a:lnTo>
                            <a:pt x="664" y="248"/>
                          </a:lnTo>
                          <a:lnTo>
                            <a:pt x="628" y="275"/>
                          </a:lnTo>
                          <a:lnTo>
                            <a:pt x="591" y="309"/>
                          </a:lnTo>
                          <a:lnTo>
                            <a:pt x="566" y="347"/>
                          </a:lnTo>
                          <a:lnTo>
                            <a:pt x="525" y="405"/>
                          </a:lnTo>
                          <a:lnTo>
                            <a:pt x="284" y="485"/>
                          </a:lnTo>
                          <a:close/>
                        </a:path>
                      </a:pathLst>
                    </a:custGeom>
                    <a:solidFill>
                      <a:srgbClr val="E0E0E0"/>
                    </a:solidFill>
                    <a:ln w="9525">
                      <a:noFill/>
                      <a:round/>
                      <a:headEnd/>
                      <a:tailEnd/>
                    </a:ln>
                  </p:spPr>
                  <p:txBody>
                    <a:bodyPr/>
                    <a:lstStyle/>
                    <a:p>
                      <a:endParaRPr lang="cs-CZ"/>
                    </a:p>
                  </p:txBody>
                </p:sp>
                <p:sp>
                  <p:nvSpPr>
                    <p:cNvPr id="11561" name="Freeform 42"/>
                    <p:cNvSpPr>
                      <a:spLocks/>
                    </p:cNvSpPr>
                    <p:nvPr/>
                  </p:nvSpPr>
                  <p:spPr bwMode="auto">
                    <a:xfrm>
                      <a:off x="4708" y="3282"/>
                      <a:ext cx="279" cy="122"/>
                    </a:xfrm>
                    <a:custGeom>
                      <a:avLst/>
                      <a:gdLst>
                        <a:gd name="T0" fmla="*/ 0 w 558"/>
                        <a:gd name="T1" fmla="*/ 31 h 244"/>
                        <a:gd name="T2" fmla="*/ 3 w 558"/>
                        <a:gd name="T3" fmla="*/ 24 h 244"/>
                        <a:gd name="T4" fmla="*/ 7 w 558"/>
                        <a:gd name="T5" fmla="*/ 19 h 244"/>
                        <a:gd name="T6" fmla="*/ 12 w 558"/>
                        <a:gd name="T7" fmla="*/ 14 h 244"/>
                        <a:gd name="T8" fmla="*/ 18 w 558"/>
                        <a:gd name="T9" fmla="*/ 10 h 244"/>
                        <a:gd name="T10" fmla="*/ 24 w 558"/>
                        <a:gd name="T11" fmla="*/ 7 h 244"/>
                        <a:gd name="T12" fmla="*/ 33 w 558"/>
                        <a:gd name="T13" fmla="*/ 4 h 244"/>
                        <a:gd name="T14" fmla="*/ 42 w 558"/>
                        <a:gd name="T15" fmla="*/ 2 h 244"/>
                        <a:gd name="T16" fmla="*/ 53 w 558"/>
                        <a:gd name="T17" fmla="*/ 1 h 244"/>
                        <a:gd name="T18" fmla="*/ 70 w 558"/>
                        <a:gd name="T19" fmla="*/ 0 h 244"/>
                        <a:gd name="T20" fmla="*/ 89 w 558"/>
                        <a:gd name="T21" fmla="*/ 1 h 244"/>
                        <a:gd name="T22" fmla="*/ 101 w 558"/>
                        <a:gd name="T23" fmla="*/ 2 h 244"/>
                        <a:gd name="T24" fmla="*/ 108 w 558"/>
                        <a:gd name="T25" fmla="*/ 5 h 244"/>
                        <a:gd name="T26" fmla="*/ 116 w 558"/>
                        <a:gd name="T27" fmla="*/ 9 h 244"/>
                        <a:gd name="T28" fmla="*/ 125 w 558"/>
                        <a:gd name="T29" fmla="*/ 12 h 244"/>
                        <a:gd name="T30" fmla="*/ 133 w 558"/>
                        <a:gd name="T31" fmla="*/ 15 h 244"/>
                        <a:gd name="T32" fmla="*/ 140 w 558"/>
                        <a:gd name="T33" fmla="*/ 19 h 244"/>
                        <a:gd name="T34" fmla="*/ 139 w 558"/>
                        <a:gd name="T35" fmla="*/ 22 h 244"/>
                        <a:gd name="T36" fmla="*/ 136 w 558"/>
                        <a:gd name="T37" fmla="*/ 25 h 244"/>
                        <a:gd name="T38" fmla="*/ 133 w 558"/>
                        <a:gd name="T39" fmla="*/ 27 h 244"/>
                        <a:gd name="T40" fmla="*/ 83 w 558"/>
                        <a:gd name="T41" fmla="*/ 61 h 244"/>
                        <a:gd name="T42" fmla="*/ 42 w 558"/>
                        <a:gd name="T43" fmla="*/ 60 h 244"/>
                        <a:gd name="T44" fmla="*/ 41 w 558"/>
                        <a:gd name="T45" fmla="*/ 45 h 244"/>
                        <a:gd name="T46" fmla="*/ 38 w 558"/>
                        <a:gd name="T47" fmla="*/ 42 h 244"/>
                        <a:gd name="T48" fmla="*/ 34 w 558"/>
                        <a:gd name="T49" fmla="*/ 39 h 244"/>
                        <a:gd name="T50" fmla="*/ 27 w 558"/>
                        <a:gd name="T51" fmla="*/ 37 h 244"/>
                        <a:gd name="T52" fmla="*/ 18 w 558"/>
                        <a:gd name="T53" fmla="*/ 35 h 244"/>
                        <a:gd name="T54" fmla="*/ 7 w 558"/>
                        <a:gd name="T55" fmla="*/ 33 h 244"/>
                        <a:gd name="T56" fmla="*/ 0 w 558"/>
                        <a:gd name="T57" fmla="*/ 31 h 2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58"/>
                        <a:gd name="T88" fmla="*/ 0 h 244"/>
                        <a:gd name="T89" fmla="*/ 558 w 558"/>
                        <a:gd name="T90" fmla="*/ 244 h 2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58" h="244">
                          <a:moveTo>
                            <a:pt x="0" y="124"/>
                          </a:moveTo>
                          <a:lnTo>
                            <a:pt x="13" y="94"/>
                          </a:lnTo>
                          <a:lnTo>
                            <a:pt x="28" y="73"/>
                          </a:lnTo>
                          <a:lnTo>
                            <a:pt x="49" y="54"/>
                          </a:lnTo>
                          <a:lnTo>
                            <a:pt x="72" y="40"/>
                          </a:lnTo>
                          <a:lnTo>
                            <a:pt x="99" y="28"/>
                          </a:lnTo>
                          <a:lnTo>
                            <a:pt x="131" y="14"/>
                          </a:lnTo>
                          <a:lnTo>
                            <a:pt x="168" y="5"/>
                          </a:lnTo>
                          <a:lnTo>
                            <a:pt x="215" y="2"/>
                          </a:lnTo>
                          <a:lnTo>
                            <a:pt x="278" y="0"/>
                          </a:lnTo>
                          <a:lnTo>
                            <a:pt x="359" y="2"/>
                          </a:lnTo>
                          <a:lnTo>
                            <a:pt x="405" y="8"/>
                          </a:lnTo>
                          <a:lnTo>
                            <a:pt x="434" y="19"/>
                          </a:lnTo>
                          <a:lnTo>
                            <a:pt x="466" y="33"/>
                          </a:lnTo>
                          <a:lnTo>
                            <a:pt x="501" y="48"/>
                          </a:lnTo>
                          <a:lnTo>
                            <a:pt x="531" y="61"/>
                          </a:lnTo>
                          <a:lnTo>
                            <a:pt x="558" y="75"/>
                          </a:lnTo>
                          <a:lnTo>
                            <a:pt x="554" y="85"/>
                          </a:lnTo>
                          <a:lnTo>
                            <a:pt x="544" y="97"/>
                          </a:lnTo>
                          <a:lnTo>
                            <a:pt x="532" y="107"/>
                          </a:lnTo>
                          <a:lnTo>
                            <a:pt x="334" y="244"/>
                          </a:lnTo>
                          <a:lnTo>
                            <a:pt x="168" y="238"/>
                          </a:lnTo>
                          <a:lnTo>
                            <a:pt x="165" y="180"/>
                          </a:lnTo>
                          <a:lnTo>
                            <a:pt x="153" y="168"/>
                          </a:lnTo>
                          <a:lnTo>
                            <a:pt x="134" y="156"/>
                          </a:lnTo>
                          <a:lnTo>
                            <a:pt x="110" y="147"/>
                          </a:lnTo>
                          <a:lnTo>
                            <a:pt x="75" y="140"/>
                          </a:lnTo>
                          <a:lnTo>
                            <a:pt x="28" y="131"/>
                          </a:lnTo>
                          <a:lnTo>
                            <a:pt x="0" y="124"/>
                          </a:lnTo>
                          <a:close/>
                        </a:path>
                      </a:pathLst>
                    </a:custGeom>
                    <a:solidFill>
                      <a:srgbClr val="8080FF"/>
                    </a:solidFill>
                    <a:ln w="9525">
                      <a:noFill/>
                      <a:round/>
                      <a:headEnd/>
                      <a:tailEnd/>
                    </a:ln>
                  </p:spPr>
                  <p:txBody>
                    <a:bodyPr/>
                    <a:lstStyle/>
                    <a:p>
                      <a:endParaRPr lang="cs-CZ"/>
                    </a:p>
                  </p:txBody>
                </p:sp>
              </p:grpSp>
              <p:sp>
                <p:nvSpPr>
                  <p:cNvPr id="11559" name="Oval 43"/>
                  <p:cNvSpPr>
                    <a:spLocks noChangeArrowheads="1"/>
                  </p:cNvSpPr>
                  <p:nvPr/>
                </p:nvSpPr>
                <p:spPr bwMode="auto">
                  <a:xfrm>
                    <a:off x="4798" y="3330"/>
                    <a:ext cx="42" cy="25"/>
                  </a:xfrm>
                  <a:prstGeom prst="ellipse">
                    <a:avLst/>
                  </a:prstGeom>
                  <a:solidFill>
                    <a:srgbClr val="E0E0E0"/>
                  </a:solidFill>
                  <a:ln w="9525">
                    <a:noFill/>
                    <a:round/>
                    <a:headEnd/>
                    <a:tailEnd/>
                  </a:ln>
                </p:spPr>
                <p:txBody>
                  <a:bodyPr/>
                  <a:lstStyle/>
                  <a:p>
                    <a:endParaRPr lang="en-US"/>
                  </a:p>
                </p:txBody>
              </p:sp>
            </p:grpSp>
            <p:grpSp>
              <p:nvGrpSpPr>
                <p:cNvPr id="13" name="Group 44"/>
                <p:cNvGrpSpPr>
                  <a:grpSpLocks/>
                </p:cNvGrpSpPr>
                <p:nvPr/>
              </p:nvGrpSpPr>
              <p:grpSpPr bwMode="auto">
                <a:xfrm>
                  <a:off x="4657" y="3242"/>
                  <a:ext cx="395" cy="101"/>
                  <a:chOff x="4657" y="3242"/>
                  <a:chExt cx="395" cy="101"/>
                </a:xfrm>
              </p:grpSpPr>
              <p:sp>
                <p:nvSpPr>
                  <p:cNvPr id="11547" name="Line 45"/>
                  <p:cNvSpPr>
                    <a:spLocks noChangeShapeType="1"/>
                  </p:cNvSpPr>
                  <p:nvPr/>
                </p:nvSpPr>
                <p:spPr bwMode="auto">
                  <a:xfrm>
                    <a:off x="4657" y="3329"/>
                    <a:ext cx="52" cy="14"/>
                  </a:xfrm>
                  <a:prstGeom prst="line">
                    <a:avLst/>
                  </a:prstGeom>
                  <a:noFill/>
                  <a:ln w="6350">
                    <a:solidFill>
                      <a:srgbClr val="C06000"/>
                    </a:solidFill>
                    <a:round/>
                    <a:headEnd/>
                    <a:tailEnd/>
                  </a:ln>
                </p:spPr>
                <p:txBody>
                  <a:bodyPr/>
                  <a:lstStyle/>
                  <a:p>
                    <a:endParaRPr lang="cs-CZ"/>
                  </a:p>
                </p:txBody>
              </p:sp>
              <p:sp>
                <p:nvSpPr>
                  <p:cNvPr id="11548" name="Line 46"/>
                  <p:cNvSpPr>
                    <a:spLocks noChangeShapeType="1"/>
                  </p:cNvSpPr>
                  <p:nvPr/>
                </p:nvSpPr>
                <p:spPr bwMode="auto">
                  <a:xfrm>
                    <a:off x="4677" y="3294"/>
                    <a:ext cx="44" cy="25"/>
                  </a:xfrm>
                  <a:prstGeom prst="line">
                    <a:avLst/>
                  </a:prstGeom>
                  <a:noFill/>
                  <a:ln w="6350">
                    <a:solidFill>
                      <a:srgbClr val="C06000"/>
                    </a:solidFill>
                    <a:round/>
                    <a:headEnd/>
                    <a:tailEnd/>
                  </a:ln>
                </p:spPr>
                <p:txBody>
                  <a:bodyPr/>
                  <a:lstStyle/>
                  <a:p>
                    <a:endParaRPr lang="cs-CZ"/>
                  </a:p>
                </p:txBody>
              </p:sp>
              <p:sp>
                <p:nvSpPr>
                  <p:cNvPr id="11549" name="Line 47"/>
                  <p:cNvSpPr>
                    <a:spLocks noChangeShapeType="1"/>
                  </p:cNvSpPr>
                  <p:nvPr/>
                </p:nvSpPr>
                <p:spPr bwMode="auto">
                  <a:xfrm>
                    <a:off x="4718" y="3269"/>
                    <a:ext cx="22" cy="36"/>
                  </a:xfrm>
                  <a:prstGeom prst="line">
                    <a:avLst/>
                  </a:prstGeom>
                  <a:noFill/>
                  <a:ln w="6350">
                    <a:solidFill>
                      <a:srgbClr val="C06000"/>
                    </a:solidFill>
                    <a:round/>
                    <a:headEnd/>
                    <a:tailEnd/>
                  </a:ln>
                </p:spPr>
                <p:txBody>
                  <a:bodyPr/>
                  <a:lstStyle/>
                  <a:p>
                    <a:endParaRPr lang="cs-CZ"/>
                  </a:p>
                </p:txBody>
              </p:sp>
              <p:sp>
                <p:nvSpPr>
                  <p:cNvPr id="11550" name="Line 48"/>
                  <p:cNvSpPr>
                    <a:spLocks noChangeShapeType="1"/>
                  </p:cNvSpPr>
                  <p:nvPr/>
                </p:nvSpPr>
                <p:spPr bwMode="auto">
                  <a:xfrm>
                    <a:off x="4765" y="3256"/>
                    <a:ext cx="19" cy="33"/>
                  </a:xfrm>
                  <a:prstGeom prst="line">
                    <a:avLst/>
                  </a:prstGeom>
                  <a:noFill/>
                  <a:ln w="6350">
                    <a:solidFill>
                      <a:srgbClr val="C06000"/>
                    </a:solidFill>
                    <a:round/>
                    <a:headEnd/>
                    <a:tailEnd/>
                  </a:ln>
                </p:spPr>
                <p:txBody>
                  <a:bodyPr/>
                  <a:lstStyle/>
                  <a:p>
                    <a:endParaRPr lang="cs-CZ"/>
                  </a:p>
                </p:txBody>
              </p:sp>
              <p:sp>
                <p:nvSpPr>
                  <p:cNvPr id="11551" name="Line 49"/>
                  <p:cNvSpPr>
                    <a:spLocks noChangeShapeType="1"/>
                  </p:cNvSpPr>
                  <p:nvPr/>
                </p:nvSpPr>
                <p:spPr bwMode="auto">
                  <a:xfrm>
                    <a:off x="4816" y="3243"/>
                    <a:ext cx="1" cy="40"/>
                  </a:xfrm>
                  <a:prstGeom prst="line">
                    <a:avLst/>
                  </a:prstGeom>
                  <a:noFill/>
                  <a:ln w="6350">
                    <a:solidFill>
                      <a:srgbClr val="C06000"/>
                    </a:solidFill>
                    <a:round/>
                    <a:headEnd/>
                    <a:tailEnd/>
                  </a:ln>
                </p:spPr>
                <p:txBody>
                  <a:bodyPr/>
                  <a:lstStyle/>
                  <a:p>
                    <a:endParaRPr lang="cs-CZ"/>
                  </a:p>
                </p:txBody>
              </p:sp>
              <p:sp>
                <p:nvSpPr>
                  <p:cNvPr id="11552" name="Line 50"/>
                  <p:cNvSpPr>
                    <a:spLocks noChangeShapeType="1"/>
                  </p:cNvSpPr>
                  <p:nvPr/>
                </p:nvSpPr>
                <p:spPr bwMode="auto">
                  <a:xfrm flipH="1">
                    <a:off x="4850" y="3242"/>
                    <a:ext cx="12" cy="44"/>
                  </a:xfrm>
                  <a:prstGeom prst="line">
                    <a:avLst/>
                  </a:prstGeom>
                  <a:noFill/>
                  <a:ln w="6350">
                    <a:solidFill>
                      <a:srgbClr val="C06000"/>
                    </a:solidFill>
                    <a:round/>
                    <a:headEnd/>
                    <a:tailEnd/>
                  </a:ln>
                </p:spPr>
                <p:txBody>
                  <a:bodyPr/>
                  <a:lstStyle/>
                  <a:p>
                    <a:endParaRPr lang="cs-CZ"/>
                  </a:p>
                </p:txBody>
              </p:sp>
              <p:sp>
                <p:nvSpPr>
                  <p:cNvPr id="11553" name="Line 51"/>
                  <p:cNvSpPr>
                    <a:spLocks noChangeShapeType="1"/>
                  </p:cNvSpPr>
                  <p:nvPr/>
                </p:nvSpPr>
                <p:spPr bwMode="auto">
                  <a:xfrm flipH="1">
                    <a:off x="4887" y="3255"/>
                    <a:ext cx="14" cy="24"/>
                  </a:xfrm>
                  <a:prstGeom prst="line">
                    <a:avLst/>
                  </a:prstGeom>
                  <a:noFill/>
                  <a:ln w="6350">
                    <a:solidFill>
                      <a:srgbClr val="C06000"/>
                    </a:solidFill>
                    <a:round/>
                    <a:headEnd/>
                    <a:tailEnd/>
                  </a:ln>
                </p:spPr>
                <p:txBody>
                  <a:bodyPr/>
                  <a:lstStyle/>
                  <a:p>
                    <a:endParaRPr lang="cs-CZ"/>
                  </a:p>
                </p:txBody>
              </p:sp>
              <p:sp>
                <p:nvSpPr>
                  <p:cNvPr id="11554" name="Line 52"/>
                  <p:cNvSpPr>
                    <a:spLocks noChangeShapeType="1"/>
                  </p:cNvSpPr>
                  <p:nvPr/>
                </p:nvSpPr>
                <p:spPr bwMode="auto">
                  <a:xfrm flipH="1">
                    <a:off x="4922" y="3269"/>
                    <a:ext cx="14" cy="16"/>
                  </a:xfrm>
                  <a:prstGeom prst="line">
                    <a:avLst/>
                  </a:prstGeom>
                  <a:noFill/>
                  <a:ln w="6350">
                    <a:solidFill>
                      <a:srgbClr val="C06000"/>
                    </a:solidFill>
                    <a:round/>
                    <a:headEnd/>
                    <a:tailEnd/>
                  </a:ln>
                </p:spPr>
                <p:txBody>
                  <a:bodyPr/>
                  <a:lstStyle/>
                  <a:p>
                    <a:endParaRPr lang="cs-CZ"/>
                  </a:p>
                </p:txBody>
              </p:sp>
              <p:sp>
                <p:nvSpPr>
                  <p:cNvPr id="11555" name="Line 53"/>
                  <p:cNvSpPr>
                    <a:spLocks noChangeShapeType="1"/>
                  </p:cNvSpPr>
                  <p:nvPr/>
                </p:nvSpPr>
                <p:spPr bwMode="auto">
                  <a:xfrm flipH="1">
                    <a:off x="4954" y="3276"/>
                    <a:ext cx="27" cy="25"/>
                  </a:xfrm>
                  <a:prstGeom prst="line">
                    <a:avLst/>
                  </a:prstGeom>
                  <a:noFill/>
                  <a:ln w="6350">
                    <a:solidFill>
                      <a:srgbClr val="C06000"/>
                    </a:solidFill>
                    <a:round/>
                    <a:headEnd/>
                    <a:tailEnd/>
                  </a:ln>
                </p:spPr>
                <p:txBody>
                  <a:bodyPr/>
                  <a:lstStyle/>
                  <a:p>
                    <a:endParaRPr lang="cs-CZ"/>
                  </a:p>
                </p:txBody>
              </p:sp>
              <p:sp>
                <p:nvSpPr>
                  <p:cNvPr id="11556" name="Line 54"/>
                  <p:cNvSpPr>
                    <a:spLocks noChangeShapeType="1"/>
                  </p:cNvSpPr>
                  <p:nvPr/>
                </p:nvSpPr>
                <p:spPr bwMode="auto">
                  <a:xfrm flipH="1">
                    <a:off x="4991" y="3297"/>
                    <a:ext cx="27" cy="20"/>
                  </a:xfrm>
                  <a:prstGeom prst="line">
                    <a:avLst/>
                  </a:prstGeom>
                  <a:noFill/>
                  <a:ln w="6350">
                    <a:solidFill>
                      <a:srgbClr val="C06000"/>
                    </a:solidFill>
                    <a:round/>
                    <a:headEnd/>
                    <a:tailEnd/>
                  </a:ln>
                </p:spPr>
                <p:txBody>
                  <a:bodyPr/>
                  <a:lstStyle/>
                  <a:p>
                    <a:endParaRPr lang="cs-CZ"/>
                  </a:p>
                </p:txBody>
              </p:sp>
              <p:sp>
                <p:nvSpPr>
                  <p:cNvPr id="11557" name="Line 55"/>
                  <p:cNvSpPr>
                    <a:spLocks noChangeShapeType="1"/>
                  </p:cNvSpPr>
                  <p:nvPr/>
                </p:nvSpPr>
                <p:spPr bwMode="auto">
                  <a:xfrm flipH="1">
                    <a:off x="4995" y="3325"/>
                    <a:ext cx="57" cy="9"/>
                  </a:xfrm>
                  <a:prstGeom prst="line">
                    <a:avLst/>
                  </a:prstGeom>
                  <a:noFill/>
                  <a:ln w="6350">
                    <a:solidFill>
                      <a:srgbClr val="C06000"/>
                    </a:solidFill>
                    <a:round/>
                    <a:headEnd/>
                    <a:tailEnd/>
                  </a:ln>
                </p:spPr>
                <p:txBody>
                  <a:bodyPr/>
                  <a:lstStyle/>
                  <a:p>
                    <a:endParaRPr lang="cs-CZ"/>
                  </a:p>
                </p:txBody>
              </p:sp>
            </p:grpSp>
          </p:grpSp>
          <p:grpSp>
            <p:nvGrpSpPr>
              <p:cNvPr id="14" name="Group 56"/>
              <p:cNvGrpSpPr>
                <a:grpSpLocks/>
              </p:cNvGrpSpPr>
              <p:nvPr/>
            </p:nvGrpSpPr>
            <p:grpSpPr bwMode="auto">
              <a:xfrm>
                <a:off x="4729" y="3329"/>
                <a:ext cx="287" cy="796"/>
                <a:chOff x="4729" y="3329"/>
                <a:chExt cx="287" cy="796"/>
              </a:xfrm>
            </p:grpSpPr>
            <p:grpSp>
              <p:nvGrpSpPr>
                <p:cNvPr id="15" name="Group 57"/>
                <p:cNvGrpSpPr>
                  <a:grpSpLocks/>
                </p:cNvGrpSpPr>
                <p:nvPr/>
              </p:nvGrpSpPr>
              <p:grpSpPr bwMode="auto">
                <a:xfrm>
                  <a:off x="4729" y="3329"/>
                  <a:ext cx="287" cy="796"/>
                  <a:chOff x="4729" y="3329"/>
                  <a:chExt cx="287" cy="796"/>
                </a:xfrm>
              </p:grpSpPr>
              <p:grpSp>
                <p:nvGrpSpPr>
                  <p:cNvPr id="16" name="Group 58"/>
                  <p:cNvGrpSpPr>
                    <a:grpSpLocks/>
                  </p:cNvGrpSpPr>
                  <p:nvPr/>
                </p:nvGrpSpPr>
                <p:grpSpPr bwMode="auto">
                  <a:xfrm>
                    <a:off x="4729" y="3329"/>
                    <a:ext cx="287" cy="796"/>
                    <a:chOff x="4729" y="3329"/>
                    <a:chExt cx="287" cy="796"/>
                  </a:xfrm>
                </p:grpSpPr>
                <p:grpSp>
                  <p:nvGrpSpPr>
                    <p:cNvPr id="17" name="Group 59"/>
                    <p:cNvGrpSpPr>
                      <a:grpSpLocks/>
                    </p:cNvGrpSpPr>
                    <p:nvPr/>
                  </p:nvGrpSpPr>
                  <p:grpSpPr bwMode="auto">
                    <a:xfrm>
                      <a:off x="4729" y="3394"/>
                      <a:ext cx="287" cy="731"/>
                      <a:chOff x="4729" y="3394"/>
                      <a:chExt cx="287" cy="731"/>
                    </a:xfrm>
                  </p:grpSpPr>
                  <p:sp>
                    <p:nvSpPr>
                      <p:cNvPr id="11543" name="Freeform 60"/>
                      <p:cNvSpPr>
                        <a:spLocks/>
                      </p:cNvSpPr>
                      <p:nvPr/>
                    </p:nvSpPr>
                    <p:spPr bwMode="auto">
                      <a:xfrm>
                        <a:off x="4731" y="3394"/>
                        <a:ext cx="285" cy="731"/>
                      </a:xfrm>
                      <a:custGeom>
                        <a:avLst/>
                        <a:gdLst>
                          <a:gd name="T0" fmla="*/ 57 w 569"/>
                          <a:gd name="T1" fmla="*/ 1 h 1462"/>
                          <a:gd name="T2" fmla="*/ 41 w 569"/>
                          <a:gd name="T3" fmla="*/ 5 h 1462"/>
                          <a:gd name="T4" fmla="*/ 30 w 569"/>
                          <a:gd name="T5" fmla="*/ 10 h 1462"/>
                          <a:gd name="T6" fmla="*/ 24 w 569"/>
                          <a:gd name="T7" fmla="*/ 19 h 1462"/>
                          <a:gd name="T8" fmla="*/ 19 w 569"/>
                          <a:gd name="T9" fmla="*/ 34 h 1462"/>
                          <a:gd name="T10" fmla="*/ 10 w 569"/>
                          <a:gd name="T11" fmla="*/ 48 h 1462"/>
                          <a:gd name="T12" fmla="*/ 3 w 569"/>
                          <a:gd name="T13" fmla="*/ 60 h 1462"/>
                          <a:gd name="T14" fmla="*/ 0 w 569"/>
                          <a:gd name="T15" fmla="*/ 75 h 1462"/>
                          <a:gd name="T16" fmla="*/ 3 w 569"/>
                          <a:gd name="T17" fmla="*/ 91 h 1462"/>
                          <a:gd name="T18" fmla="*/ 8 w 569"/>
                          <a:gd name="T19" fmla="*/ 104 h 1462"/>
                          <a:gd name="T20" fmla="*/ 18 w 569"/>
                          <a:gd name="T21" fmla="*/ 116 h 1462"/>
                          <a:gd name="T22" fmla="*/ 29 w 569"/>
                          <a:gd name="T23" fmla="*/ 121 h 1462"/>
                          <a:gd name="T24" fmla="*/ 45 w 569"/>
                          <a:gd name="T25" fmla="*/ 121 h 1462"/>
                          <a:gd name="T26" fmla="*/ 41 w 569"/>
                          <a:gd name="T27" fmla="*/ 138 h 1462"/>
                          <a:gd name="T28" fmla="*/ 38 w 569"/>
                          <a:gd name="T29" fmla="*/ 155 h 1462"/>
                          <a:gd name="T30" fmla="*/ 41 w 569"/>
                          <a:gd name="T31" fmla="*/ 166 h 1462"/>
                          <a:gd name="T32" fmla="*/ 51 w 569"/>
                          <a:gd name="T33" fmla="*/ 182 h 1462"/>
                          <a:gd name="T34" fmla="*/ 60 w 569"/>
                          <a:gd name="T35" fmla="*/ 194 h 1462"/>
                          <a:gd name="T36" fmla="*/ 66 w 569"/>
                          <a:gd name="T37" fmla="*/ 215 h 1462"/>
                          <a:gd name="T38" fmla="*/ 71 w 569"/>
                          <a:gd name="T39" fmla="*/ 237 h 1462"/>
                          <a:gd name="T40" fmla="*/ 73 w 569"/>
                          <a:gd name="T41" fmla="*/ 261 h 1462"/>
                          <a:gd name="T42" fmla="*/ 77 w 569"/>
                          <a:gd name="T43" fmla="*/ 307 h 1462"/>
                          <a:gd name="T44" fmla="*/ 81 w 569"/>
                          <a:gd name="T45" fmla="*/ 350 h 1462"/>
                          <a:gd name="T46" fmla="*/ 143 w 569"/>
                          <a:gd name="T47" fmla="*/ 366 h 1462"/>
                          <a:gd name="T48" fmla="*/ 138 w 569"/>
                          <a:gd name="T49" fmla="*/ 349 h 1462"/>
                          <a:gd name="T50" fmla="*/ 135 w 569"/>
                          <a:gd name="T51" fmla="*/ 316 h 1462"/>
                          <a:gd name="T52" fmla="*/ 131 w 569"/>
                          <a:gd name="T53" fmla="*/ 264 h 1462"/>
                          <a:gd name="T54" fmla="*/ 123 w 569"/>
                          <a:gd name="T55" fmla="*/ 215 h 1462"/>
                          <a:gd name="T56" fmla="*/ 115 w 569"/>
                          <a:gd name="T57" fmla="*/ 159 h 1462"/>
                          <a:gd name="T58" fmla="*/ 110 w 569"/>
                          <a:gd name="T59" fmla="*/ 129 h 1462"/>
                          <a:gd name="T60" fmla="*/ 105 w 569"/>
                          <a:gd name="T61" fmla="*/ 112 h 1462"/>
                          <a:gd name="T62" fmla="*/ 104 w 569"/>
                          <a:gd name="T63" fmla="*/ 91 h 1462"/>
                          <a:gd name="T64" fmla="*/ 99 w 569"/>
                          <a:gd name="T65" fmla="*/ 65 h 1462"/>
                          <a:gd name="T66" fmla="*/ 91 w 569"/>
                          <a:gd name="T67" fmla="*/ 31 h 1462"/>
                          <a:gd name="T68" fmla="*/ 85 w 569"/>
                          <a:gd name="T69" fmla="*/ 20 h 1462"/>
                          <a:gd name="T70" fmla="*/ 70 w 569"/>
                          <a:gd name="T71" fmla="*/ 5 h 14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69"/>
                          <a:gd name="T109" fmla="*/ 0 h 1462"/>
                          <a:gd name="T110" fmla="*/ 569 w 569"/>
                          <a:gd name="T111" fmla="*/ 1462 h 146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69" h="1462">
                            <a:moveTo>
                              <a:pt x="257" y="0"/>
                            </a:moveTo>
                            <a:lnTo>
                              <a:pt x="226" y="3"/>
                            </a:lnTo>
                            <a:lnTo>
                              <a:pt x="193" y="9"/>
                            </a:lnTo>
                            <a:lnTo>
                              <a:pt x="161" y="17"/>
                            </a:lnTo>
                            <a:lnTo>
                              <a:pt x="135" y="28"/>
                            </a:lnTo>
                            <a:lnTo>
                              <a:pt x="119" y="40"/>
                            </a:lnTo>
                            <a:lnTo>
                              <a:pt x="108" y="51"/>
                            </a:lnTo>
                            <a:lnTo>
                              <a:pt x="96" y="76"/>
                            </a:lnTo>
                            <a:lnTo>
                              <a:pt x="86" y="97"/>
                            </a:lnTo>
                            <a:lnTo>
                              <a:pt x="73" y="133"/>
                            </a:lnTo>
                            <a:lnTo>
                              <a:pt x="55" y="167"/>
                            </a:lnTo>
                            <a:lnTo>
                              <a:pt x="37" y="195"/>
                            </a:lnTo>
                            <a:lnTo>
                              <a:pt x="23" y="215"/>
                            </a:lnTo>
                            <a:lnTo>
                              <a:pt x="10" y="241"/>
                            </a:lnTo>
                            <a:lnTo>
                              <a:pt x="1" y="272"/>
                            </a:lnTo>
                            <a:lnTo>
                              <a:pt x="0" y="298"/>
                            </a:lnTo>
                            <a:lnTo>
                              <a:pt x="4" y="337"/>
                            </a:lnTo>
                            <a:lnTo>
                              <a:pt x="10" y="366"/>
                            </a:lnTo>
                            <a:lnTo>
                              <a:pt x="20" y="396"/>
                            </a:lnTo>
                            <a:lnTo>
                              <a:pt x="31" y="416"/>
                            </a:lnTo>
                            <a:lnTo>
                              <a:pt x="47" y="440"/>
                            </a:lnTo>
                            <a:lnTo>
                              <a:pt x="71" y="464"/>
                            </a:lnTo>
                            <a:lnTo>
                              <a:pt x="89" y="480"/>
                            </a:lnTo>
                            <a:lnTo>
                              <a:pt x="113" y="484"/>
                            </a:lnTo>
                            <a:lnTo>
                              <a:pt x="155" y="489"/>
                            </a:lnTo>
                            <a:lnTo>
                              <a:pt x="180" y="486"/>
                            </a:lnTo>
                            <a:lnTo>
                              <a:pt x="171" y="523"/>
                            </a:lnTo>
                            <a:lnTo>
                              <a:pt x="164" y="551"/>
                            </a:lnTo>
                            <a:lnTo>
                              <a:pt x="157" y="583"/>
                            </a:lnTo>
                            <a:lnTo>
                              <a:pt x="152" y="617"/>
                            </a:lnTo>
                            <a:lnTo>
                              <a:pt x="154" y="643"/>
                            </a:lnTo>
                            <a:lnTo>
                              <a:pt x="161" y="662"/>
                            </a:lnTo>
                            <a:lnTo>
                              <a:pt x="180" y="690"/>
                            </a:lnTo>
                            <a:lnTo>
                              <a:pt x="203" y="727"/>
                            </a:lnTo>
                            <a:lnTo>
                              <a:pt x="220" y="755"/>
                            </a:lnTo>
                            <a:lnTo>
                              <a:pt x="237" y="778"/>
                            </a:lnTo>
                            <a:lnTo>
                              <a:pt x="250" y="812"/>
                            </a:lnTo>
                            <a:lnTo>
                              <a:pt x="262" y="861"/>
                            </a:lnTo>
                            <a:lnTo>
                              <a:pt x="274" y="913"/>
                            </a:lnTo>
                            <a:lnTo>
                              <a:pt x="281" y="949"/>
                            </a:lnTo>
                            <a:lnTo>
                              <a:pt x="287" y="995"/>
                            </a:lnTo>
                            <a:lnTo>
                              <a:pt x="291" y="1042"/>
                            </a:lnTo>
                            <a:lnTo>
                              <a:pt x="299" y="1121"/>
                            </a:lnTo>
                            <a:lnTo>
                              <a:pt x="308" y="1228"/>
                            </a:lnTo>
                            <a:lnTo>
                              <a:pt x="314" y="1322"/>
                            </a:lnTo>
                            <a:lnTo>
                              <a:pt x="321" y="1399"/>
                            </a:lnTo>
                            <a:lnTo>
                              <a:pt x="324" y="1462"/>
                            </a:lnTo>
                            <a:lnTo>
                              <a:pt x="569" y="1462"/>
                            </a:lnTo>
                            <a:lnTo>
                              <a:pt x="559" y="1428"/>
                            </a:lnTo>
                            <a:lnTo>
                              <a:pt x="551" y="1393"/>
                            </a:lnTo>
                            <a:lnTo>
                              <a:pt x="545" y="1360"/>
                            </a:lnTo>
                            <a:lnTo>
                              <a:pt x="537" y="1262"/>
                            </a:lnTo>
                            <a:lnTo>
                              <a:pt x="529" y="1145"/>
                            </a:lnTo>
                            <a:lnTo>
                              <a:pt x="523" y="1053"/>
                            </a:lnTo>
                            <a:lnTo>
                              <a:pt x="508" y="971"/>
                            </a:lnTo>
                            <a:lnTo>
                              <a:pt x="489" y="863"/>
                            </a:lnTo>
                            <a:lnTo>
                              <a:pt x="474" y="753"/>
                            </a:lnTo>
                            <a:lnTo>
                              <a:pt x="460" y="634"/>
                            </a:lnTo>
                            <a:lnTo>
                              <a:pt x="447" y="548"/>
                            </a:lnTo>
                            <a:lnTo>
                              <a:pt x="437" y="514"/>
                            </a:lnTo>
                            <a:lnTo>
                              <a:pt x="426" y="478"/>
                            </a:lnTo>
                            <a:lnTo>
                              <a:pt x="417" y="449"/>
                            </a:lnTo>
                            <a:lnTo>
                              <a:pt x="414" y="415"/>
                            </a:lnTo>
                            <a:lnTo>
                              <a:pt x="414" y="367"/>
                            </a:lnTo>
                            <a:lnTo>
                              <a:pt x="408" y="318"/>
                            </a:lnTo>
                            <a:lnTo>
                              <a:pt x="396" y="260"/>
                            </a:lnTo>
                            <a:lnTo>
                              <a:pt x="379" y="184"/>
                            </a:lnTo>
                            <a:lnTo>
                              <a:pt x="364" y="124"/>
                            </a:lnTo>
                            <a:lnTo>
                              <a:pt x="355" y="104"/>
                            </a:lnTo>
                            <a:lnTo>
                              <a:pt x="338" y="78"/>
                            </a:lnTo>
                            <a:lnTo>
                              <a:pt x="309" y="43"/>
                            </a:lnTo>
                            <a:lnTo>
                              <a:pt x="280" y="17"/>
                            </a:lnTo>
                            <a:lnTo>
                              <a:pt x="257" y="0"/>
                            </a:lnTo>
                            <a:close/>
                          </a:path>
                        </a:pathLst>
                      </a:custGeom>
                      <a:solidFill>
                        <a:srgbClr val="FFFF40"/>
                      </a:solidFill>
                      <a:ln w="9525">
                        <a:noFill/>
                        <a:round/>
                        <a:headEnd/>
                        <a:tailEnd/>
                      </a:ln>
                    </p:spPr>
                    <p:txBody>
                      <a:bodyPr/>
                      <a:lstStyle/>
                      <a:p>
                        <a:endParaRPr lang="cs-CZ"/>
                      </a:p>
                    </p:txBody>
                  </p:sp>
                  <p:sp>
                    <p:nvSpPr>
                      <p:cNvPr id="11544" name="Freeform 61"/>
                      <p:cNvSpPr>
                        <a:spLocks/>
                      </p:cNvSpPr>
                      <p:nvPr/>
                    </p:nvSpPr>
                    <p:spPr bwMode="auto">
                      <a:xfrm>
                        <a:off x="4729" y="3419"/>
                        <a:ext cx="74" cy="73"/>
                      </a:xfrm>
                      <a:custGeom>
                        <a:avLst/>
                        <a:gdLst>
                          <a:gd name="T0" fmla="*/ 37 w 149"/>
                          <a:gd name="T1" fmla="*/ 0 h 146"/>
                          <a:gd name="T2" fmla="*/ 32 w 149"/>
                          <a:gd name="T3" fmla="*/ 3 h 146"/>
                          <a:gd name="T4" fmla="*/ 28 w 149"/>
                          <a:gd name="T5" fmla="*/ 5 h 146"/>
                          <a:gd name="T6" fmla="*/ 23 w 149"/>
                          <a:gd name="T7" fmla="*/ 7 h 146"/>
                          <a:gd name="T8" fmla="*/ 18 w 149"/>
                          <a:gd name="T9" fmla="*/ 9 h 146"/>
                          <a:gd name="T10" fmla="*/ 13 w 149"/>
                          <a:gd name="T11" fmla="*/ 9 h 146"/>
                          <a:gd name="T12" fmla="*/ 9 w 149"/>
                          <a:gd name="T13" fmla="*/ 10 h 146"/>
                          <a:gd name="T14" fmla="*/ 6 w 149"/>
                          <a:gd name="T15" fmla="*/ 12 h 146"/>
                          <a:gd name="T16" fmla="*/ 4 w 149"/>
                          <a:gd name="T17" fmla="*/ 15 h 146"/>
                          <a:gd name="T18" fmla="*/ 2 w 149"/>
                          <a:gd name="T19" fmla="*/ 18 h 146"/>
                          <a:gd name="T20" fmla="*/ 0 w 149"/>
                          <a:gd name="T21" fmla="*/ 20 h 146"/>
                          <a:gd name="T22" fmla="*/ 0 w 149"/>
                          <a:gd name="T23" fmla="*/ 24 h 146"/>
                          <a:gd name="T24" fmla="*/ 0 w 149"/>
                          <a:gd name="T25" fmla="*/ 26 h 146"/>
                          <a:gd name="T26" fmla="*/ 0 w 149"/>
                          <a:gd name="T27" fmla="*/ 30 h 146"/>
                          <a:gd name="T28" fmla="*/ 2 w 149"/>
                          <a:gd name="T29" fmla="*/ 34 h 146"/>
                          <a:gd name="T30" fmla="*/ 3 w 149"/>
                          <a:gd name="T31" fmla="*/ 36 h 146"/>
                          <a:gd name="T32" fmla="*/ 5 w 149"/>
                          <a:gd name="T33" fmla="*/ 37 h 146"/>
                          <a:gd name="T34" fmla="*/ 10 w 149"/>
                          <a:gd name="T35" fmla="*/ 36 h 146"/>
                          <a:gd name="T36" fmla="*/ 13 w 149"/>
                          <a:gd name="T37" fmla="*/ 36 h 146"/>
                          <a:gd name="T38" fmla="*/ 17 w 149"/>
                          <a:gd name="T39" fmla="*/ 36 h 146"/>
                          <a:gd name="T40" fmla="*/ 19 w 149"/>
                          <a:gd name="T41" fmla="*/ 33 h 146"/>
                          <a:gd name="T42" fmla="*/ 21 w 149"/>
                          <a:gd name="T43" fmla="*/ 29 h 146"/>
                          <a:gd name="T44" fmla="*/ 23 w 149"/>
                          <a:gd name="T45" fmla="*/ 26 h 146"/>
                          <a:gd name="T46" fmla="*/ 25 w 149"/>
                          <a:gd name="T47" fmla="*/ 23 h 146"/>
                          <a:gd name="T48" fmla="*/ 27 w 149"/>
                          <a:gd name="T49" fmla="*/ 21 h 146"/>
                          <a:gd name="T50" fmla="*/ 27 w 149"/>
                          <a:gd name="T51" fmla="*/ 19 h 146"/>
                          <a:gd name="T52" fmla="*/ 27 w 149"/>
                          <a:gd name="T53" fmla="*/ 15 h 146"/>
                          <a:gd name="T54" fmla="*/ 28 w 149"/>
                          <a:gd name="T55" fmla="*/ 11 h 146"/>
                          <a:gd name="T56" fmla="*/ 30 w 149"/>
                          <a:gd name="T57" fmla="*/ 9 h 146"/>
                          <a:gd name="T58" fmla="*/ 33 w 149"/>
                          <a:gd name="T59" fmla="*/ 5 h 146"/>
                          <a:gd name="T60" fmla="*/ 37 w 149"/>
                          <a:gd name="T61" fmla="*/ 0 h 14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49"/>
                          <a:gd name="T94" fmla="*/ 0 h 146"/>
                          <a:gd name="T95" fmla="*/ 149 w 149"/>
                          <a:gd name="T96" fmla="*/ 146 h 14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49" h="146">
                            <a:moveTo>
                              <a:pt x="149" y="0"/>
                            </a:moveTo>
                            <a:lnTo>
                              <a:pt x="128" y="15"/>
                            </a:lnTo>
                            <a:lnTo>
                              <a:pt x="115" y="22"/>
                            </a:lnTo>
                            <a:lnTo>
                              <a:pt x="93" y="31"/>
                            </a:lnTo>
                            <a:lnTo>
                              <a:pt x="73" y="37"/>
                            </a:lnTo>
                            <a:lnTo>
                              <a:pt x="54" y="39"/>
                            </a:lnTo>
                            <a:lnTo>
                              <a:pt x="36" y="42"/>
                            </a:lnTo>
                            <a:lnTo>
                              <a:pt x="25" y="48"/>
                            </a:lnTo>
                            <a:lnTo>
                              <a:pt x="16" y="61"/>
                            </a:lnTo>
                            <a:lnTo>
                              <a:pt x="8" y="72"/>
                            </a:lnTo>
                            <a:lnTo>
                              <a:pt x="3" y="82"/>
                            </a:lnTo>
                            <a:lnTo>
                              <a:pt x="0" y="96"/>
                            </a:lnTo>
                            <a:lnTo>
                              <a:pt x="0" y="107"/>
                            </a:lnTo>
                            <a:lnTo>
                              <a:pt x="3" y="121"/>
                            </a:lnTo>
                            <a:lnTo>
                              <a:pt x="8" y="136"/>
                            </a:lnTo>
                            <a:lnTo>
                              <a:pt x="14" y="143"/>
                            </a:lnTo>
                            <a:lnTo>
                              <a:pt x="23" y="146"/>
                            </a:lnTo>
                            <a:lnTo>
                              <a:pt x="40" y="143"/>
                            </a:lnTo>
                            <a:lnTo>
                              <a:pt x="54" y="141"/>
                            </a:lnTo>
                            <a:lnTo>
                              <a:pt x="68" y="144"/>
                            </a:lnTo>
                            <a:lnTo>
                              <a:pt x="76" y="131"/>
                            </a:lnTo>
                            <a:lnTo>
                              <a:pt x="85" y="116"/>
                            </a:lnTo>
                            <a:lnTo>
                              <a:pt x="93" y="106"/>
                            </a:lnTo>
                            <a:lnTo>
                              <a:pt x="101" y="95"/>
                            </a:lnTo>
                            <a:lnTo>
                              <a:pt x="110" y="85"/>
                            </a:lnTo>
                            <a:lnTo>
                              <a:pt x="109" y="76"/>
                            </a:lnTo>
                            <a:lnTo>
                              <a:pt x="111" y="62"/>
                            </a:lnTo>
                            <a:lnTo>
                              <a:pt x="114" y="47"/>
                            </a:lnTo>
                            <a:lnTo>
                              <a:pt x="122" y="36"/>
                            </a:lnTo>
                            <a:lnTo>
                              <a:pt x="133" y="22"/>
                            </a:lnTo>
                            <a:lnTo>
                              <a:pt x="149" y="0"/>
                            </a:lnTo>
                            <a:close/>
                          </a:path>
                        </a:pathLst>
                      </a:custGeom>
                      <a:solidFill>
                        <a:srgbClr val="FFE0C0"/>
                      </a:solidFill>
                      <a:ln w="9525">
                        <a:noFill/>
                        <a:round/>
                        <a:headEnd/>
                        <a:tailEnd/>
                      </a:ln>
                    </p:spPr>
                    <p:txBody>
                      <a:bodyPr/>
                      <a:lstStyle/>
                      <a:p>
                        <a:endParaRPr lang="cs-CZ"/>
                      </a:p>
                    </p:txBody>
                  </p:sp>
                </p:grpSp>
                <p:sp>
                  <p:nvSpPr>
                    <p:cNvPr id="11542" name="Freeform 62"/>
                    <p:cNvSpPr>
                      <a:spLocks/>
                    </p:cNvSpPr>
                    <p:nvPr/>
                  </p:nvSpPr>
                  <p:spPr bwMode="auto">
                    <a:xfrm>
                      <a:off x="4801" y="3329"/>
                      <a:ext cx="198" cy="796"/>
                    </a:xfrm>
                    <a:custGeom>
                      <a:avLst/>
                      <a:gdLst>
                        <a:gd name="T0" fmla="*/ 83 w 395"/>
                        <a:gd name="T1" fmla="*/ 0 h 1593"/>
                        <a:gd name="T2" fmla="*/ 76 w 395"/>
                        <a:gd name="T3" fmla="*/ 0 h 1593"/>
                        <a:gd name="T4" fmla="*/ 69 w 395"/>
                        <a:gd name="T5" fmla="*/ 1 h 1593"/>
                        <a:gd name="T6" fmla="*/ 61 w 395"/>
                        <a:gd name="T7" fmla="*/ 7 h 1593"/>
                        <a:gd name="T8" fmla="*/ 52 w 395"/>
                        <a:gd name="T9" fmla="*/ 16 h 1593"/>
                        <a:gd name="T10" fmla="*/ 46 w 395"/>
                        <a:gd name="T11" fmla="*/ 25 h 1593"/>
                        <a:gd name="T12" fmla="*/ 42 w 395"/>
                        <a:gd name="T13" fmla="*/ 34 h 1593"/>
                        <a:gd name="T14" fmla="*/ 34 w 395"/>
                        <a:gd name="T15" fmla="*/ 39 h 1593"/>
                        <a:gd name="T16" fmla="*/ 28 w 395"/>
                        <a:gd name="T17" fmla="*/ 38 h 1593"/>
                        <a:gd name="T18" fmla="*/ 22 w 395"/>
                        <a:gd name="T19" fmla="*/ 38 h 1593"/>
                        <a:gd name="T20" fmla="*/ 13 w 395"/>
                        <a:gd name="T21" fmla="*/ 41 h 1593"/>
                        <a:gd name="T22" fmla="*/ 7 w 395"/>
                        <a:gd name="T23" fmla="*/ 46 h 1593"/>
                        <a:gd name="T24" fmla="*/ 3 w 395"/>
                        <a:gd name="T25" fmla="*/ 53 h 1593"/>
                        <a:gd name="T26" fmla="*/ 1 w 395"/>
                        <a:gd name="T27" fmla="*/ 80 h 1593"/>
                        <a:gd name="T28" fmla="*/ 20 w 395"/>
                        <a:gd name="T29" fmla="*/ 138 h 1593"/>
                        <a:gd name="T30" fmla="*/ 14 w 395"/>
                        <a:gd name="T31" fmla="*/ 148 h 1593"/>
                        <a:gd name="T32" fmla="*/ 25 w 395"/>
                        <a:gd name="T33" fmla="*/ 176 h 1593"/>
                        <a:gd name="T34" fmla="*/ 35 w 395"/>
                        <a:gd name="T35" fmla="*/ 204 h 1593"/>
                        <a:gd name="T36" fmla="*/ 42 w 395"/>
                        <a:gd name="T37" fmla="*/ 244 h 1593"/>
                        <a:gd name="T38" fmla="*/ 49 w 395"/>
                        <a:gd name="T39" fmla="*/ 269 h 1593"/>
                        <a:gd name="T40" fmla="*/ 57 w 395"/>
                        <a:gd name="T41" fmla="*/ 290 h 1593"/>
                        <a:gd name="T42" fmla="*/ 61 w 395"/>
                        <a:gd name="T43" fmla="*/ 310 h 1593"/>
                        <a:gd name="T44" fmla="*/ 65 w 395"/>
                        <a:gd name="T45" fmla="*/ 335 h 1593"/>
                        <a:gd name="T46" fmla="*/ 68 w 395"/>
                        <a:gd name="T47" fmla="*/ 357 h 1593"/>
                        <a:gd name="T48" fmla="*/ 68 w 395"/>
                        <a:gd name="T49" fmla="*/ 377 h 1593"/>
                        <a:gd name="T50" fmla="*/ 68 w 395"/>
                        <a:gd name="T51" fmla="*/ 398 h 1593"/>
                        <a:gd name="T52" fmla="*/ 97 w 395"/>
                        <a:gd name="T53" fmla="*/ 374 h 1593"/>
                        <a:gd name="T54" fmla="*/ 96 w 395"/>
                        <a:gd name="T55" fmla="*/ 345 h 1593"/>
                        <a:gd name="T56" fmla="*/ 94 w 395"/>
                        <a:gd name="T57" fmla="*/ 318 h 1593"/>
                        <a:gd name="T58" fmla="*/ 90 w 395"/>
                        <a:gd name="T59" fmla="*/ 293 h 1593"/>
                        <a:gd name="T60" fmla="*/ 85 w 395"/>
                        <a:gd name="T61" fmla="*/ 262 h 1593"/>
                        <a:gd name="T62" fmla="*/ 80 w 395"/>
                        <a:gd name="T63" fmla="*/ 234 h 1593"/>
                        <a:gd name="T64" fmla="*/ 75 w 395"/>
                        <a:gd name="T65" fmla="*/ 197 h 1593"/>
                        <a:gd name="T66" fmla="*/ 73 w 395"/>
                        <a:gd name="T67" fmla="*/ 176 h 1593"/>
                        <a:gd name="T68" fmla="*/ 68 w 395"/>
                        <a:gd name="T69" fmla="*/ 159 h 1593"/>
                        <a:gd name="T70" fmla="*/ 66 w 395"/>
                        <a:gd name="T71" fmla="*/ 144 h 1593"/>
                        <a:gd name="T72" fmla="*/ 66 w 395"/>
                        <a:gd name="T73" fmla="*/ 125 h 1593"/>
                        <a:gd name="T74" fmla="*/ 67 w 395"/>
                        <a:gd name="T75" fmla="*/ 111 h 1593"/>
                        <a:gd name="T76" fmla="*/ 65 w 395"/>
                        <a:gd name="T77" fmla="*/ 102 h 1593"/>
                        <a:gd name="T78" fmla="*/ 60 w 395"/>
                        <a:gd name="T79" fmla="*/ 87 h 1593"/>
                        <a:gd name="T80" fmla="*/ 55 w 395"/>
                        <a:gd name="T81" fmla="*/ 71 h 1593"/>
                        <a:gd name="T82" fmla="*/ 52 w 395"/>
                        <a:gd name="T83" fmla="*/ 61 h 1593"/>
                        <a:gd name="T84" fmla="*/ 54 w 395"/>
                        <a:gd name="T85" fmla="*/ 55 h 1593"/>
                        <a:gd name="T86" fmla="*/ 60 w 395"/>
                        <a:gd name="T87" fmla="*/ 46 h 1593"/>
                        <a:gd name="T88" fmla="*/ 67 w 395"/>
                        <a:gd name="T89" fmla="*/ 36 h 1593"/>
                        <a:gd name="T90" fmla="*/ 74 w 395"/>
                        <a:gd name="T91" fmla="*/ 27 h 1593"/>
                        <a:gd name="T92" fmla="*/ 83 w 395"/>
                        <a:gd name="T93" fmla="*/ 21 h 1593"/>
                        <a:gd name="T94" fmla="*/ 92 w 395"/>
                        <a:gd name="T95" fmla="*/ 17 h 1593"/>
                        <a:gd name="T96" fmla="*/ 99 w 395"/>
                        <a:gd name="T97" fmla="*/ 17 h 15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5"/>
                        <a:gd name="T148" fmla="*/ 0 h 1593"/>
                        <a:gd name="T149" fmla="*/ 395 w 395"/>
                        <a:gd name="T150" fmla="*/ 1593 h 159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95" h="1593">
                          <a:moveTo>
                            <a:pt x="346" y="6"/>
                          </a:moveTo>
                          <a:lnTo>
                            <a:pt x="332" y="3"/>
                          </a:lnTo>
                          <a:lnTo>
                            <a:pt x="318" y="1"/>
                          </a:lnTo>
                          <a:lnTo>
                            <a:pt x="302" y="0"/>
                          </a:lnTo>
                          <a:lnTo>
                            <a:pt x="288" y="2"/>
                          </a:lnTo>
                          <a:lnTo>
                            <a:pt x="275" y="6"/>
                          </a:lnTo>
                          <a:lnTo>
                            <a:pt x="261" y="16"/>
                          </a:lnTo>
                          <a:lnTo>
                            <a:pt x="241" y="30"/>
                          </a:lnTo>
                          <a:lnTo>
                            <a:pt x="223" y="46"/>
                          </a:lnTo>
                          <a:lnTo>
                            <a:pt x="205" y="67"/>
                          </a:lnTo>
                          <a:lnTo>
                            <a:pt x="193" y="84"/>
                          </a:lnTo>
                          <a:lnTo>
                            <a:pt x="184" y="102"/>
                          </a:lnTo>
                          <a:lnTo>
                            <a:pt x="174" y="122"/>
                          </a:lnTo>
                          <a:lnTo>
                            <a:pt x="165" y="136"/>
                          </a:lnTo>
                          <a:lnTo>
                            <a:pt x="150" y="148"/>
                          </a:lnTo>
                          <a:lnTo>
                            <a:pt x="134" y="159"/>
                          </a:lnTo>
                          <a:lnTo>
                            <a:pt x="125" y="156"/>
                          </a:lnTo>
                          <a:lnTo>
                            <a:pt x="111" y="154"/>
                          </a:lnTo>
                          <a:lnTo>
                            <a:pt x="98" y="153"/>
                          </a:lnTo>
                          <a:lnTo>
                            <a:pt x="86" y="154"/>
                          </a:lnTo>
                          <a:lnTo>
                            <a:pt x="69" y="159"/>
                          </a:lnTo>
                          <a:lnTo>
                            <a:pt x="52" y="167"/>
                          </a:lnTo>
                          <a:lnTo>
                            <a:pt x="37" y="177"/>
                          </a:lnTo>
                          <a:lnTo>
                            <a:pt x="26" y="186"/>
                          </a:lnTo>
                          <a:lnTo>
                            <a:pt x="17" y="199"/>
                          </a:lnTo>
                          <a:lnTo>
                            <a:pt x="11" y="214"/>
                          </a:lnTo>
                          <a:lnTo>
                            <a:pt x="8" y="229"/>
                          </a:lnTo>
                          <a:lnTo>
                            <a:pt x="1" y="322"/>
                          </a:lnTo>
                          <a:lnTo>
                            <a:pt x="0" y="422"/>
                          </a:lnTo>
                          <a:lnTo>
                            <a:pt x="80" y="554"/>
                          </a:lnTo>
                          <a:lnTo>
                            <a:pt x="84" y="586"/>
                          </a:lnTo>
                          <a:lnTo>
                            <a:pt x="55" y="593"/>
                          </a:lnTo>
                          <a:lnTo>
                            <a:pt x="78" y="645"/>
                          </a:lnTo>
                          <a:lnTo>
                            <a:pt x="98" y="706"/>
                          </a:lnTo>
                          <a:lnTo>
                            <a:pt x="114" y="753"/>
                          </a:lnTo>
                          <a:lnTo>
                            <a:pt x="137" y="818"/>
                          </a:lnTo>
                          <a:lnTo>
                            <a:pt x="153" y="897"/>
                          </a:lnTo>
                          <a:lnTo>
                            <a:pt x="168" y="976"/>
                          </a:lnTo>
                          <a:lnTo>
                            <a:pt x="179" y="1032"/>
                          </a:lnTo>
                          <a:lnTo>
                            <a:pt x="196" y="1076"/>
                          </a:lnTo>
                          <a:lnTo>
                            <a:pt x="212" y="1123"/>
                          </a:lnTo>
                          <a:lnTo>
                            <a:pt x="226" y="1162"/>
                          </a:lnTo>
                          <a:lnTo>
                            <a:pt x="232" y="1197"/>
                          </a:lnTo>
                          <a:lnTo>
                            <a:pt x="241" y="1241"/>
                          </a:lnTo>
                          <a:lnTo>
                            <a:pt x="251" y="1291"/>
                          </a:lnTo>
                          <a:lnTo>
                            <a:pt x="258" y="1341"/>
                          </a:lnTo>
                          <a:lnTo>
                            <a:pt x="265" y="1385"/>
                          </a:lnTo>
                          <a:lnTo>
                            <a:pt x="271" y="1430"/>
                          </a:lnTo>
                          <a:lnTo>
                            <a:pt x="270" y="1465"/>
                          </a:lnTo>
                          <a:lnTo>
                            <a:pt x="269" y="1510"/>
                          </a:lnTo>
                          <a:lnTo>
                            <a:pt x="271" y="1552"/>
                          </a:lnTo>
                          <a:lnTo>
                            <a:pt x="272" y="1593"/>
                          </a:lnTo>
                          <a:lnTo>
                            <a:pt x="392" y="1593"/>
                          </a:lnTo>
                          <a:lnTo>
                            <a:pt x="388" y="1499"/>
                          </a:lnTo>
                          <a:lnTo>
                            <a:pt x="385" y="1440"/>
                          </a:lnTo>
                          <a:lnTo>
                            <a:pt x="384" y="1382"/>
                          </a:lnTo>
                          <a:lnTo>
                            <a:pt x="381" y="1324"/>
                          </a:lnTo>
                          <a:lnTo>
                            <a:pt x="374" y="1275"/>
                          </a:lnTo>
                          <a:lnTo>
                            <a:pt x="367" y="1227"/>
                          </a:lnTo>
                          <a:lnTo>
                            <a:pt x="358" y="1175"/>
                          </a:lnTo>
                          <a:lnTo>
                            <a:pt x="350" y="1118"/>
                          </a:lnTo>
                          <a:lnTo>
                            <a:pt x="339" y="1049"/>
                          </a:lnTo>
                          <a:lnTo>
                            <a:pt x="330" y="994"/>
                          </a:lnTo>
                          <a:lnTo>
                            <a:pt x="317" y="937"/>
                          </a:lnTo>
                          <a:lnTo>
                            <a:pt x="299" y="848"/>
                          </a:lnTo>
                          <a:lnTo>
                            <a:pt x="297" y="790"/>
                          </a:lnTo>
                          <a:lnTo>
                            <a:pt x="294" y="734"/>
                          </a:lnTo>
                          <a:lnTo>
                            <a:pt x="291" y="707"/>
                          </a:lnTo>
                          <a:lnTo>
                            <a:pt x="281" y="675"/>
                          </a:lnTo>
                          <a:lnTo>
                            <a:pt x="272" y="639"/>
                          </a:lnTo>
                          <a:lnTo>
                            <a:pt x="265" y="608"/>
                          </a:lnTo>
                          <a:lnTo>
                            <a:pt x="262" y="576"/>
                          </a:lnTo>
                          <a:lnTo>
                            <a:pt x="260" y="543"/>
                          </a:lnTo>
                          <a:lnTo>
                            <a:pt x="263" y="502"/>
                          </a:lnTo>
                          <a:lnTo>
                            <a:pt x="265" y="471"/>
                          </a:lnTo>
                          <a:lnTo>
                            <a:pt x="267" y="445"/>
                          </a:lnTo>
                          <a:lnTo>
                            <a:pt x="265" y="431"/>
                          </a:lnTo>
                          <a:lnTo>
                            <a:pt x="258" y="410"/>
                          </a:lnTo>
                          <a:lnTo>
                            <a:pt x="248" y="383"/>
                          </a:lnTo>
                          <a:lnTo>
                            <a:pt x="237" y="351"/>
                          </a:lnTo>
                          <a:lnTo>
                            <a:pt x="226" y="316"/>
                          </a:lnTo>
                          <a:lnTo>
                            <a:pt x="218" y="287"/>
                          </a:lnTo>
                          <a:lnTo>
                            <a:pt x="212" y="263"/>
                          </a:lnTo>
                          <a:lnTo>
                            <a:pt x="208" y="247"/>
                          </a:lnTo>
                          <a:lnTo>
                            <a:pt x="205" y="231"/>
                          </a:lnTo>
                          <a:lnTo>
                            <a:pt x="215" y="221"/>
                          </a:lnTo>
                          <a:lnTo>
                            <a:pt x="227" y="206"/>
                          </a:lnTo>
                          <a:lnTo>
                            <a:pt x="240" y="186"/>
                          </a:lnTo>
                          <a:lnTo>
                            <a:pt x="253" y="169"/>
                          </a:lnTo>
                          <a:lnTo>
                            <a:pt x="267" y="146"/>
                          </a:lnTo>
                          <a:lnTo>
                            <a:pt x="281" y="127"/>
                          </a:lnTo>
                          <a:lnTo>
                            <a:pt x="294" y="111"/>
                          </a:lnTo>
                          <a:lnTo>
                            <a:pt x="310" y="98"/>
                          </a:lnTo>
                          <a:lnTo>
                            <a:pt x="329" y="86"/>
                          </a:lnTo>
                          <a:lnTo>
                            <a:pt x="347" y="77"/>
                          </a:lnTo>
                          <a:lnTo>
                            <a:pt x="367" y="71"/>
                          </a:lnTo>
                          <a:lnTo>
                            <a:pt x="384" y="68"/>
                          </a:lnTo>
                          <a:lnTo>
                            <a:pt x="395" y="68"/>
                          </a:lnTo>
                          <a:lnTo>
                            <a:pt x="346" y="6"/>
                          </a:lnTo>
                          <a:close/>
                        </a:path>
                      </a:pathLst>
                    </a:custGeom>
                    <a:solidFill>
                      <a:srgbClr val="FFA040"/>
                    </a:solidFill>
                    <a:ln w="9525">
                      <a:noFill/>
                      <a:round/>
                      <a:headEnd/>
                      <a:tailEnd/>
                    </a:ln>
                  </p:spPr>
                  <p:txBody>
                    <a:bodyPr/>
                    <a:lstStyle/>
                    <a:p>
                      <a:endParaRPr lang="cs-CZ"/>
                    </a:p>
                  </p:txBody>
                </p:sp>
              </p:grpSp>
              <p:sp>
                <p:nvSpPr>
                  <p:cNvPr id="11540" name="Freeform 63"/>
                  <p:cNvSpPr>
                    <a:spLocks/>
                  </p:cNvSpPr>
                  <p:nvPr/>
                </p:nvSpPr>
                <p:spPr bwMode="auto">
                  <a:xfrm>
                    <a:off x="4745" y="3441"/>
                    <a:ext cx="118" cy="178"/>
                  </a:xfrm>
                  <a:custGeom>
                    <a:avLst/>
                    <a:gdLst>
                      <a:gd name="T0" fmla="*/ 2 w 235"/>
                      <a:gd name="T1" fmla="*/ 35 h 357"/>
                      <a:gd name="T2" fmla="*/ 4 w 235"/>
                      <a:gd name="T3" fmla="*/ 29 h 357"/>
                      <a:gd name="T4" fmla="*/ 7 w 235"/>
                      <a:gd name="T5" fmla="*/ 24 h 357"/>
                      <a:gd name="T6" fmla="*/ 10 w 235"/>
                      <a:gd name="T7" fmla="*/ 19 h 357"/>
                      <a:gd name="T8" fmla="*/ 14 w 235"/>
                      <a:gd name="T9" fmla="*/ 14 h 357"/>
                      <a:gd name="T10" fmla="*/ 18 w 235"/>
                      <a:gd name="T11" fmla="*/ 9 h 357"/>
                      <a:gd name="T12" fmla="*/ 22 w 235"/>
                      <a:gd name="T13" fmla="*/ 5 h 357"/>
                      <a:gd name="T14" fmla="*/ 25 w 235"/>
                      <a:gd name="T15" fmla="*/ 2 h 357"/>
                      <a:gd name="T16" fmla="*/ 28 w 235"/>
                      <a:gd name="T17" fmla="*/ 1 h 357"/>
                      <a:gd name="T18" fmla="*/ 31 w 235"/>
                      <a:gd name="T19" fmla="*/ 0 h 357"/>
                      <a:gd name="T20" fmla="*/ 34 w 235"/>
                      <a:gd name="T21" fmla="*/ 0 h 357"/>
                      <a:gd name="T22" fmla="*/ 35 w 235"/>
                      <a:gd name="T23" fmla="*/ 0 h 357"/>
                      <a:gd name="T24" fmla="*/ 38 w 235"/>
                      <a:gd name="T25" fmla="*/ 0 h 357"/>
                      <a:gd name="T26" fmla="*/ 41 w 235"/>
                      <a:gd name="T27" fmla="*/ 2 h 357"/>
                      <a:gd name="T28" fmla="*/ 43 w 235"/>
                      <a:gd name="T29" fmla="*/ 4 h 357"/>
                      <a:gd name="T30" fmla="*/ 47 w 235"/>
                      <a:gd name="T31" fmla="*/ 8 h 357"/>
                      <a:gd name="T32" fmla="*/ 50 w 235"/>
                      <a:gd name="T33" fmla="*/ 12 h 357"/>
                      <a:gd name="T34" fmla="*/ 53 w 235"/>
                      <a:gd name="T35" fmla="*/ 16 h 357"/>
                      <a:gd name="T36" fmla="*/ 56 w 235"/>
                      <a:gd name="T37" fmla="*/ 21 h 357"/>
                      <a:gd name="T38" fmla="*/ 57 w 235"/>
                      <a:gd name="T39" fmla="*/ 27 h 357"/>
                      <a:gd name="T40" fmla="*/ 58 w 235"/>
                      <a:gd name="T41" fmla="*/ 32 h 357"/>
                      <a:gd name="T42" fmla="*/ 59 w 235"/>
                      <a:gd name="T43" fmla="*/ 39 h 357"/>
                      <a:gd name="T44" fmla="*/ 59 w 235"/>
                      <a:gd name="T45" fmla="*/ 46 h 357"/>
                      <a:gd name="T46" fmla="*/ 58 w 235"/>
                      <a:gd name="T47" fmla="*/ 51 h 357"/>
                      <a:gd name="T48" fmla="*/ 56 w 235"/>
                      <a:gd name="T49" fmla="*/ 58 h 357"/>
                      <a:gd name="T50" fmla="*/ 55 w 235"/>
                      <a:gd name="T51" fmla="*/ 62 h 357"/>
                      <a:gd name="T52" fmla="*/ 54 w 235"/>
                      <a:gd name="T53" fmla="*/ 69 h 357"/>
                      <a:gd name="T54" fmla="*/ 52 w 235"/>
                      <a:gd name="T55" fmla="*/ 74 h 357"/>
                      <a:gd name="T56" fmla="*/ 49 w 235"/>
                      <a:gd name="T57" fmla="*/ 79 h 357"/>
                      <a:gd name="T58" fmla="*/ 46 w 235"/>
                      <a:gd name="T59" fmla="*/ 83 h 357"/>
                      <a:gd name="T60" fmla="*/ 42 w 235"/>
                      <a:gd name="T61" fmla="*/ 85 h 357"/>
                      <a:gd name="T62" fmla="*/ 39 w 235"/>
                      <a:gd name="T63" fmla="*/ 87 h 357"/>
                      <a:gd name="T64" fmla="*/ 34 w 235"/>
                      <a:gd name="T65" fmla="*/ 88 h 357"/>
                      <a:gd name="T66" fmla="*/ 30 w 235"/>
                      <a:gd name="T67" fmla="*/ 89 h 357"/>
                      <a:gd name="T68" fmla="*/ 25 w 235"/>
                      <a:gd name="T69" fmla="*/ 89 h 357"/>
                      <a:gd name="T70" fmla="*/ 20 w 235"/>
                      <a:gd name="T71" fmla="*/ 88 h 357"/>
                      <a:gd name="T72" fmla="*/ 16 w 235"/>
                      <a:gd name="T73" fmla="*/ 88 h 357"/>
                      <a:gd name="T74" fmla="*/ 13 w 235"/>
                      <a:gd name="T75" fmla="*/ 86 h 357"/>
                      <a:gd name="T76" fmla="*/ 10 w 235"/>
                      <a:gd name="T77" fmla="*/ 84 h 357"/>
                      <a:gd name="T78" fmla="*/ 8 w 235"/>
                      <a:gd name="T79" fmla="*/ 82 h 357"/>
                      <a:gd name="T80" fmla="*/ 6 w 235"/>
                      <a:gd name="T81" fmla="*/ 78 h 357"/>
                      <a:gd name="T82" fmla="*/ 4 w 235"/>
                      <a:gd name="T83" fmla="*/ 73 h 357"/>
                      <a:gd name="T84" fmla="*/ 3 w 235"/>
                      <a:gd name="T85" fmla="*/ 67 h 357"/>
                      <a:gd name="T86" fmla="*/ 2 w 235"/>
                      <a:gd name="T87" fmla="*/ 63 h 357"/>
                      <a:gd name="T88" fmla="*/ 1 w 235"/>
                      <a:gd name="T89" fmla="*/ 59 h 357"/>
                      <a:gd name="T90" fmla="*/ 1 w 235"/>
                      <a:gd name="T91" fmla="*/ 53 h 357"/>
                      <a:gd name="T92" fmla="*/ 0 w 235"/>
                      <a:gd name="T93" fmla="*/ 47 h 357"/>
                      <a:gd name="T94" fmla="*/ 1 w 235"/>
                      <a:gd name="T95" fmla="*/ 40 h 357"/>
                      <a:gd name="T96" fmla="*/ 2 w 235"/>
                      <a:gd name="T97" fmla="*/ 35 h 35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5"/>
                      <a:gd name="T148" fmla="*/ 0 h 357"/>
                      <a:gd name="T149" fmla="*/ 235 w 235"/>
                      <a:gd name="T150" fmla="*/ 357 h 35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5" h="357">
                        <a:moveTo>
                          <a:pt x="6" y="141"/>
                        </a:moveTo>
                        <a:lnTo>
                          <a:pt x="15" y="117"/>
                        </a:lnTo>
                        <a:lnTo>
                          <a:pt x="26" y="98"/>
                        </a:lnTo>
                        <a:lnTo>
                          <a:pt x="39" y="79"/>
                        </a:lnTo>
                        <a:lnTo>
                          <a:pt x="53" y="58"/>
                        </a:lnTo>
                        <a:lnTo>
                          <a:pt x="69" y="39"/>
                        </a:lnTo>
                        <a:lnTo>
                          <a:pt x="86" y="23"/>
                        </a:lnTo>
                        <a:lnTo>
                          <a:pt x="100" y="10"/>
                        </a:lnTo>
                        <a:lnTo>
                          <a:pt x="112" y="4"/>
                        </a:lnTo>
                        <a:lnTo>
                          <a:pt x="124" y="1"/>
                        </a:lnTo>
                        <a:lnTo>
                          <a:pt x="134" y="0"/>
                        </a:lnTo>
                        <a:lnTo>
                          <a:pt x="137" y="0"/>
                        </a:lnTo>
                        <a:lnTo>
                          <a:pt x="149" y="3"/>
                        </a:lnTo>
                        <a:lnTo>
                          <a:pt x="161" y="10"/>
                        </a:lnTo>
                        <a:lnTo>
                          <a:pt x="170" y="18"/>
                        </a:lnTo>
                        <a:lnTo>
                          <a:pt x="187" y="34"/>
                        </a:lnTo>
                        <a:lnTo>
                          <a:pt x="199" y="50"/>
                        </a:lnTo>
                        <a:lnTo>
                          <a:pt x="211" y="67"/>
                        </a:lnTo>
                        <a:lnTo>
                          <a:pt x="221" y="87"/>
                        </a:lnTo>
                        <a:lnTo>
                          <a:pt x="228" y="108"/>
                        </a:lnTo>
                        <a:lnTo>
                          <a:pt x="232" y="131"/>
                        </a:lnTo>
                        <a:lnTo>
                          <a:pt x="234" y="156"/>
                        </a:lnTo>
                        <a:lnTo>
                          <a:pt x="235" y="184"/>
                        </a:lnTo>
                        <a:lnTo>
                          <a:pt x="232" y="205"/>
                        </a:lnTo>
                        <a:lnTo>
                          <a:pt x="224" y="233"/>
                        </a:lnTo>
                        <a:lnTo>
                          <a:pt x="220" y="251"/>
                        </a:lnTo>
                        <a:lnTo>
                          <a:pt x="213" y="276"/>
                        </a:lnTo>
                        <a:lnTo>
                          <a:pt x="205" y="298"/>
                        </a:lnTo>
                        <a:lnTo>
                          <a:pt x="193" y="318"/>
                        </a:lnTo>
                        <a:lnTo>
                          <a:pt x="181" y="332"/>
                        </a:lnTo>
                        <a:lnTo>
                          <a:pt x="167" y="343"/>
                        </a:lnTo>
                        <a:lnTo>
                          <a:pt x="153" y="351"/>
                        </a:lnTo>
                        <a:lnTo>
                          <a:pt x="136" y="355"/>
                        </a:lnTo>
                        <a:lnTo>
                          <a:pt x="118" y="356"/>
                        </a:lnTo>
                        <a:lnTo>
                          <a:pt x="98" y="357"/>
                        </a:lnTo>
                        <a:lnTo>
                          <a:pt x="80" y="355"/>
                        </a:lnTo>
                        <a:lnTo>
                          <a:pt x="62" y="352"/>
                        </a:lnTo>
                        <a:lnTo>
                          <a:pt x="50" y="346"/>
                        </a:lnTo>
                        <a:lnTo>
                          <a:pt x="40" y="337"/>
                        </a:lnTo>
                        <a:lnTo>
                          <a:pt x="32" y="328"/>
                        </a:lnTo>
                        <a:lnTo>
                          <a:pt x="22" y="313"/>
                        </a:lnTo>
                        <a:lnTo>
                          <a:pt x="15" y="293"/>
                        </a:lnTo>
                        <a:lnTo>
                          <a:pt x="9" y="271"/>
                        </a:lnTo>
                        <a:lnTo>
                          <a:pt x="5" y="255"/>
                        </a:lnTo>
                        <a:lnTo>
                          <a:pt x="2" y="237"/>
                        </a:lnTo>
                        <a:lnTo>
                          <a:pt x="1" y="213"/>
                        </a:lnTo>
                        <a:lnTo>
                          <a:pt x="0" y="189"/>
                        </a:lnTo>
                        <a:lnTo>
                          <a:pt x="2" y="163"/>
                        </a:lnTo>
                        <a:lnTo>
                          <a:pt x="6" y="141"/>
                        </a:lnTo>
                        <a:close/>
                      </a:path>
                    </a:pathLst>
                  </a:custGeom>
                  <a:solidFill>
                    <a:srgbClr val="E07000"/>
                  </a:solidFill>
                  <a:ln w="9525">
                    <a:noFill/>
                    <a:round/>
                    <a:headEnd/>
                    <a:tailEnd/>
                  </a:ln>
                </p:spPr>
                <p:txBody>
                  <a:bodyPr/>
                  <a:lstStyle/>
                  <a:p>
                    <a:endParaRPr lang="cs-CZ"/>
                  </a:p>
                </p:txBody>
              </p:sp>
            </p:grpSp>
            <p:grpSp>
              <p:nvGrpSpPr>
                <p:cNvPr id="18" name="Group 64"/>
                <p:cNvGrpSpPr>
                  <a:grpSpLocks/>
                </p:cNvGrpSpPr>
                <p:nvPr/>
              </p:nvGrpSpPr>
              <p:grpSpPr bwMode="auto">
                <a:xfrm>
                  <a:off x="4851" y="3541"/>
                  <a:ext cx="90" cy="388"/>
                  <a:chOff x="4851" y="3541"/>
                  <a:chExt cx="90" cy="388"/>
                </a:xfrm>
              </p:grpSpPr>
              <p:sp>
                <p:nvSpPr>
                  <p:cNvPr id="11536" name="Freeform 65"/>
                  <p:cNvSpPr>
                    <a:spLocks/>
                  </p:cNvSpPr>
                  <p:nvPr/>
                </p:nvSpPr>
                <p:spPr bwMode="auto">
                  <a:xfrm>
                    <a:off x="4903" y="3541"/>
                    <a:ext cx="31" cy="83"/>
                  </a:xfrm>
                  <a:custGeom>
                    <a:avLst/>
                    <a:gdLst>
                      <a:gd name="T0" fmla="*/ 14 w 63"/>
                      <a:gd name="T1" fmla="*/ 0 h 164"/>
                      <a:gd name="T2" fmla="*/ 10 w 63"/>
                      <a:gd name="T3" fmla="*/ 1 h 164"/>
                      <a:gd name="T4" fmla="*/ 8 w 63"/>
                      <a:gd name="T5" fmla="*/ 2 h 164"/>
                      <a:gd name="T6" fmla="*/ 5 w 63"/>
                      <a:gd name="T7" fmla="*/ 3 h 164"/>
                      <a:gd name="T8" fmla="*/ 3 w 63"/>
                      <a:gd name="T9" fmla="*/ 6 h 164"/>
                      <a:gd name="T10" fmla="*/ 2 w 63"/>
                      <a:gd name="T11" fmla="*/ 10 h 164"/>
                      <a:gd name="T12" fmla="*/ 1 w 63"/>
                      <a:gd name="T13" fmla="*/ 13 h 164"/>
                      <a:gd name="T14" fmla="*/ 0 w 63"/>
                      <a:gd name="T15" fmla="*/ 17 h 164"/>
                      <a:gd name="T16" fmla="*/ 0 w 63"/>
                      <a:gd name="T17" fmla="*/ 22 h 164"/>
                      <a:gd name="T18" fmla="*/ 0 w 63"/>
                      <a:gd name="T19" fmla="*/ 27 h 164"/>
                      <a:gd name="T20" fmla="*/ 1 w 63"/>
                      <a:gd name="T21" fmla="*/ 32 h 164"/>
                      <a:gd name="T22" fmla="*/ 3 w 63"/>
                      <a:gd name="T23" fmla="*/ 36 h 164"/>
                      <a:gd name="T24" fmla="*/ 5 w 63"/>
                      <a:gd name="T25" fmla="*/ 38 h 164"/>
                      <a:gd name="T26" fmla="*/ 8 w 63"/>
                      <a:gd name="T27" fmla="*/ 39 h 164"/>
                      <a:gd name="T28" fmla="*/ 12 w 63"/>
                      <a:gd name="T29" fmla="*/ 41 h 164"/>
                      <a:gd name="T30" fmla="*/ 14 w 63"/>
                      <a:gd name="T31" fmla="*/ 42 h 164"/>
                      <a:gd name="T32" fmla="*/ 14 w 63"/>
                      <a:gd name="T33" fmla="*/ 36 h 164"/>
                      <a:gd name="T34" fmla="*/ 14 w 63"/>
                      <a:gd name="T35" fmla="*/ 29 h 164"/>
                      <a:gd name="T36" fmla="*/ 15 w 63"/>
                      <a:gd name="T37" fmla="*/ 19 h 164"/>
                      <a:gd name="T38" fmla="*/ 15 w 63"/>
                      <a:gd name="T39" fmla="*/ 11 h 164"/>
                      <a:gd name="T40" fmla="*/ 15 w 63"/>
                      <a:gd name="T41" fmla="*/ 5 h 164"/>
                      <a:gd name="T42" fmla="*/ 14 w 63"/>
                      <a:gd name="T43" fmla="*/ 0 h 1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3"/>
                      <a:gd name="T67" fmla="*/ 0 h 164"/>
                      <a:gd name="T68" fmla="*/ 63 w 63"/>
                      <a:gd name="T69" fmla="*/ 164 h 16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3" h="164">
                        <a:moveTo>
                          <a:pt x="59" y="0"/>
                        </a:moveTo>
                        <a:lnTo>
                          <a:pt x="43" y="1"/>
                        </a:lnTo>
                        <a:lnTo>
                          <a:pt x="32" y="5"/>
                        </a:lnTo>
                        <a:lnTo>
                          <a:pt x="22" y="11"/>
                        </a:lnTo>
                        <a:lnTo>
                          <a:pt x="14" y="23"/>
                        </a:lnTo>
                        <a:lnTo>
                          <a:pt x="8" y="38"/>
                        </a:lnTo>
                        <a:lnTo>
                          <a:pt x="4" y="52"/>
                        </a:lnTo>
                        <a:lnTo>
                          <a:pt x="1" y="68"/>
                        </a:lnTo>
                        <a:lnTo>
                          <a:pt x="0" y="85"/>
                        </a:lnTo>
                        <a:lnTo>
                          <a:pt x="2" y="107"/>
                        </a:lnTo>
                        <a:lnTo>
                          <a:pt x="7" y="124"/>
                        </a:lnTo>
                        <a:lnTo>
                          <a:pt x="15" y="140"/>
                        </a:lnTo>
                        <a:lnTo>
                          <a:pt x="23" y="149"/>
                        </a:lnTo>
                        <a:lnTo>
                          <a:pt x="34" y="155"/>
                        </a:lnTo>
                        <a:lnTo>
                          <a:pt x="48" y="161"/>
                        </a:lnTo>
                        <a:lnTo>
                          <a:pt x="59" y="164"/>
                        </a:lnTo>
                        <a:lnTo>
                          <a:pt x="57" y="140"/>
                        </a:lnTo>
                        <a:lnTo>
                          <a:pt x="56" y="112"/>
                        </a:lnTo>
                        <a:lnTo>
                          <a:pt x="60" y="74"/>
                        </a:lnTo>
                        <a:lnTo>
                          <a:pt x="61" y="42"/>
                        </a:lnTo>
                        <a:lnTo>
                          <a:pt x="63" y="17"/>
                        </a:lnTo>
                        <a:lnTo>
                          <a:pt x="59" y="0"/>
                        </a:lnTo>
                        <a:close/>
                      </a:path>
                    </a:pathLst>
                  </a:custGeom>
                  <a:solidFill>
                    <a:srgbClr val="C0C0FF"/>
                  </a:solidFill>
                  <a:ln w="9525">
                    <a:noFill/>
                    <a:round/>
                    <a:headEnd/>
                    <a:tailEnd/>
                  </a:ln>
                </p:spPr>
                <p:txBody>
                  <a:bodyPr/>
                  <a:lstStyle/>
                  <a:p>
                    <a:endParaRPr lang="cs-CZ"/>
                  </a:p>
                </p:txBody>
              </p:sp>
              <p:sp>
                <p:nvSpPr>
                  <p:cNvPr id="11537" name="Freeform 66"/>
                  <p:cNvSpPr>
                    <a:spLocks/>
                  </p:cNvSpPr>
                  <p:nvPr/>
                </p:nvSpPr>
                <p:spPr bwMode="auto">
                  <a:xfrm>
                    <a:off x="4851" y="3640"/>
                    <a:ext cx="44" cy="83"/>
                  </a:xfrm>
                  <a:custGeom>
                    <a:avLst/>
                    <a:gdLst>
                      <a:gd name="T0" fmla="*/ 4 w 89"/>
                      <a:gd name="T1" fmla="*/ 0 h 166"/>
                      <a:gd name="T2" fmla="*/ 7 w 89"/>
                      <a:gd name="T3" fmla="*/ 1 h 166"/>
                      <a:gd name="T4" fmla="*/ 11 w 89"/>
                      <a:gd name="T5" fmla="*/ 3 h 166"/>
                      <a:gd name="T6" fmla="*/ 14 w 89"/>
                      <a:gd name="T7" fmla="*/ 5 h 166"/>
                      <a:gd name="T8" fmla="*/ 16 w 89"/>
                      <a:gd name="T9" fmla="*/ 7 h 166"/>
                      <a:gd name="T10" fmla="*/ 18 w 89"/>
                      <a:gd name="T11" fmla="*/ 11 h 166"/>
                      <a:gd name="T12" fmla="*/ 21 w 89"/>
                      <a:gd name="T13" fmla="*/ 17 h 166"/>
                      <a:gd name="T14" fmla="*/ 21 w 89"/>
                      <a:gd name="T15" fmla="*/ 21 h 166"/>
                      <a:gd name="T16" fmla="*/ 22 w 89"/>
                      <a:gd name="T17" fmla="*/ 26 h 166"/>
                      <a:gd name="T18" fmla="*/ 21 w 89"/>
                      <a:gd name="T19" fmla="*/ 31 h 166"/>
                      <a:gd name="T20" fmla="*/ 20 w 89"/>
                      <a:gd name="T21" fmla="*/ 35 h 166"/>
                      <a:gd name="T22" fmla="*/ 18 w 89"/>
                      <a:gd name="T23" fmla="*/ 39 h 166"/>
                      <a:gd name="T24" fmla="*/ 16 w 89"/>
                      <a:gd name="T25" fmla="*/ 42 h 166"/>
                      <a:gd name="T26" fmla="*/ 14 w 89"/>
                      <a:gd name="T27" fmla="*/ 41 h 166"/>
                      <a:gd name="T28" fmla="*/ 11 w 89"/>
                      <a:gd name="T29" fmla="*/ 39 h 166"/>
                      <a:gd name="T30" fmla="*/ 8 w 89"/>
                      <a:gd name="T31" fmla="*/ 37 h 166"/>
                      <a:gd name="T32" fmla="*/ 6 w 89"/>
                      <a:gd name="T33" fmla="*/ 35 h 166"/>
                      <a:gd name="T34" fmla="*/ 5 w 89"/>
                      <a:gd name="T35" fmla="*/ 31 h 166"/>
                      <a:gd name="T36" fmla="*/ 3 w 89"/>
                      <a:gd name="T37" fmla="*/ 28 h 166"/>
                      <a:gd name="T38" fmla="*/ 2 w 89"/>
                      <a:gd name="T39" fmla="*/ 23 h 166"/>
                      <a:gd name="T40" fmla="*/ 0 w 89"/>
                      <a:gd name="T41" fmla="*/ 19 h 166"/>
                      <a:gd name="T42" fmla="*/ 0 w 89"/>
                      <a:gd name="T43" fmla="*/ 15 h 166"/>
                      <a:gd name="T44" fmla="*/ 0 w 89"/>
                      <a:gd name="T45" fmla="*/ 10 h 166"/>
                      <a:gd name="T46" fmla="*/ 1 w 89"/>
                      <a:gd name="T47" fmla="*/ 6 h 166"/>
                      <a:gd name="T48" fmla="*/ 2 w 89"/>
                      <a:gd name="T49" fmla="*/ 3 h 166"/>
                      <a:gd name="T50" fmla="*/ 4 w 89"/>
                      <a:gd name="T51" fmla="*/ 0 h 16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9"/>
                      <a:gd name="T79" fmla="*/ 0 h 166"/>
                      <a:gd name="T80" fmla="*/ 89 w 89"/>
                      <a:gd name="T81" fmla="*/ 166 h 16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9" h="166">
                        <a:moveTo>
                          <a:pt x="16" y="0"/>
                        </a:moveTo>
                        <a:lnTo>
                          <a:pt x="28" y="3"/>
                        </a:lnTo>
                        <a:lnTo>
                          <a:pt x="44" y="9"/>
                        </a:lnTo>
                        <a:lnTo>
                          <a:pt x="57" y="20"/>
                        </a:lnTo>
                        <a:lnTo>
                          <a:pt x="67" y="31"/>
                        </a:lnTo>
                        <a:lnTo>
                          <a:pt x="75" y="45"/>
                        </a:lnTo>
                        <a:lnTo>
                          <a:pt x="84" y="65"/>
                        </a:lnTo>
                        <a:lnTo>
                          <a:pt x="87" y="83"/>
                        </a:lnTo>
                        <a:lnTo>
                          <a:pt x="89" y="107"/>
                        </a:lnTo>
                        <a:lnTo>
                          <a:pt x="87" y="124"/>
                        </a:lnTo>
                        <a:lnTo>
                          <a:pt x="83" y="140"/>
                        </a:lnTo>
                        <a:lnTo>
                          <a:pt x="74" y="155"/>
                        </a:lnTo>
                        <a:lnTo>
                          <a:pt x="67" y="166"/>
                        </a:lnTo>
                        <a:lnTo>
                          <a:pt x="57" y="161"/>
                        </a:lnTo>
                        <a:lnTo>
                          <a:pt x="44" y="154"/>
                        </a:lnTo>
                        <a:lnTo>
                          <a:pt x="35" y="148"/>
                        </a:lnTo>
                        <a:lnTo>
                          <a:pt x="25" y="137"/>
                        </a:lnTo>
                        <a:lnTo>
                          <a:pt x="20" y="127"/>
                        </a:lnTo>
                        <a:lnTo>
                          <a:pt x="13" y="113"/>
                        </a:lnTo>
                        <a:lnTo>
                          <a:pt x="8" y="95"/>
                        </a:lnTo>
                        <a:lnTo>
                          <a:pt x="3" y="76"/>
                        </a:lnTo>
                        <a:lnTo>
                          <a:pt x="1" y="60"/>
                        </a:lnTo>
                        <a:lnTo>
                          <a:pt x="0" y="40"/>
                        </a:lnTo>
                        <a:lnTo>
                          <a:pt x="5" y="24"/>
                        </a:lnTo>
                        <a:lnTo>
                          <a:pt x="10" y="9"/>
                        </a:lnTo>
                        <a:lnTo>
                          <a:pt x="16" y="0"/>
                        </a:lnTo>
                        <a:close/>
                      </a:path>
                    </a:pathLst>
                  </a:custGeom>
                  <a:solidFill>
                    <a:srgbClr val="C0C0FF"/>
                  </a:solidFill>
                  <a:ln w="9525">
                    <a:noFill/>
                    <a:round/>
                    <a:headEnd/>
                    <a:tailEnd/>
                  </a:ln>
                </p:spPr>
                <p:txBody>
                  <a:bodyPr/>
                  <a:lstStyle/>
                  <a:p>
                    <a:endParaRPr lang="cs-CZ"/>
                  </a:p>
                </p:txBody>
              </p:sp>
              <p:sp>
                <p:nvSpPr>
                  <p:cNvPr id="11538" name="Freeform 67"/>
                  <p:cNvSpPr>
                    <a:spLocks/>
                  </p:cNvSpPr>
                  <p:nvPr/>
                </p:nvSpPr>
                <p:spPr bwMode="auto">
                  <a:xfrm>
                    <a:off x="4897" y="3829"/>
                    <a:ext cx="44" cy="100"/>
                  </a:xfrm>
                  <a:custGeom>
                    <a:avLst/>
                    <a:gdLst>
                      <a:gd name="T0" fmla="*/ 0 w 88"/>
                      <a:gd name="T1" fmla="*/ 0 h 199"/>
                      <a:gd name="T2" fmla="*/ 3 w 88"/>
                      <a:gd name="T3" fmla="*/ 0 h 199"/>
                      <a:gd name="T4" fmla="*/ 6 w 88"/>
                      <a:gd name="T5" fmla="*/ 1 h 199"/>
                      <a:gd name="T6" fmla="*/ 9 w 88"/>
                      <a:gd name="T7" fmla="*/ 2 h 199"/>
                      <a:gd name="T8" fmla="*/ 11 w 88"/>
                      <a:gd name="T9" fmla="*/ 5 h 199"/>
                      <a:gd name="T10" fmla="*/ 13 w 88"/>
                      <a:gd name="T11" fmla="*/ 7 h 199"/>
                      <a:gd name="T12" fmla="*/ 15 w 88"/>
                      <a:gd name="T13" fmla="*/ 11 h 199"/>
                      <a:gd name="T14" fmla="*/ 17 w 88"/>
                      <a:gd name="T15" fmla="*/ 14 h 199"/>
                      <a:gd name="T16" fmla="*/ 19 w 88"/>
                      <a:gd name="T17" fmla="*/ 19 h 199"/>
                      <a:gd name="T18" fmla="*/ 19 w 88"/>
                      <a:gd name="T19" fmla="*/ 24 h 199"/>
                      <a:gd name="T20" fmla="*/ 20 w 88"/>
                      <a:gd name="T21" fmla="*/ 27 h 199"/>
                      <a:gd name="T22" fmla="*/ 21 w 88"/>
                      <a:gd name="T23" fmla="*/ 30 h 199"/>
                      <a:gd name="T24" fmla="*/ 22 w 88"/>
                      <a:gd name="T25" fmla="*/ 32 h 199"/>
                      <a:gd name="T26" fmla="*/ 22 w 88"/>
                      <a:gd name="T27" fmla="*/ 36 h 199"/>
                      <a:gd name="T28" fmla="*/ 22 w 88"/>
                      <a:gd name="T29" fmla="*/ 39 h 199"/>
                      <a:gd name="T30" fmla="*/ 20 w 88"/>
                      <a:gd name="T31" fmla="*/ 43 h 199"/>
                      <a:gd name="T32" fmla="*/ 19 w 88"/>
                      <a:gd name="T33" fmla="*/ 46 h 199"/>
                      <a:gd name="T34" fmla="*/ 17 w 88"/>
                      <a:gd name="T35" fmla="*/ 48 h 199"/>
                      <a:gd name="T36" fmla="*/ 15 w 88"/>
                      <a:gd name="T37" fmla="*/ 50 h 199"/>
                      <a:gd name="T38" fmla="*/ 13 w 88"/>
                      <a:gd name="T39" fmla="*/ 50 h 199"/>
                      <a:gd name="T40" fmla="*/ 11 w 88"/>
                      <a:gd name="T41" fmla="*/ 50 h 199"/>
                      <a:gd name="T42" fmla="*/ 11 w 88"/>
                      <a:gd name="T43" fmla="*/ 49 h 199"/>
                      <a:gd name="T44" fmla="*/ 8 w 88"/>
                      <a:gd name="T45" fmla="*/ 40 h 199"/>
                      <a:gd name="T46" fmla="*/ 7 w 88"/>
                      <a:gd name="T47" fmla="*/ 36 h 199"/>
                      <a:gd name="T48" fmla="*/ 6 w 88"/>
                      <a:gd name="T49" fmla="*/ 30 h 199"/>
                      <a:gd name="T50" fmla="*/ 5 w 88"/>
                      <a:gd name="T51" fmla="*/ 23 h 199"/>
                      <a:gd name="T52" fmla="*/ 3 w 88"/>
                      <a:gd name="T53" fmla="*/ 18 h 199"/>
                      <a:gd name="T54" fmla="*/ 3 w 88"/>
                      <a:gd name="T55" fmla="*/ 11 h 199"/>
                      <a:gd name="T56" fmla="*/ 1 w 88"/>
                      <a:gd name="T57" fmla="*/ 6 h 199"/>
                      <a:gd name="T58" fmla="*/ 0 w 88"/>
                      <a:gd name="T59" fmla="*/ 0 h 19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8"/>
                      <a:gd name="T91" fmla="*/ 0 h 199"/>
                      <a:gd name="T92" fmla="*/ 88 w 88"/>
                      <a:gd name="T93" fmla="*/ 199 h 19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8" h="199">
                        <a:moveTo>
                          <a:pt x="0" y="0"/>
                        </a:moveTo>
                        <a:lnTo>
                          <a:pt x="15" y="0"/>
                        </a:lnTo>
                        <a:lnTo>
                          <a:pt x="26" y="3"/>
                        </a:lnTo>
                        <a:lnTo>
                          <a:pt x="35" y="8"/>
                        </a:lnTo>
                        <a:lnTo>
                          <a:pt x="44" y="17"/>
                        </a:lnTo>
                        <a:lnTo>
                          <a:pt x="53" y="28"/>
                        </a:lnTo>
                        <a:lnTo>
                          <a:pt x="61" y="41"/>
                        </a:lnTo>
                        <a:lnTo>
                          <a:pt x="67" y="55"/>
                        </a:lnTo>
                        <a:lnTo>
                          <a:pt x="73" y="74"/>
                        </a:lnTo>
                        <a:lnTo>
                          <a:pt x="74" y="93"/>
                        </a:lnTo>
                        <a:lnTo>
                          <a:pt x="77" y="107"/>
                        </a:lnTo>
                        <a:lnTo>
                          <a:pt x="82" y="118"/>
                        </a:lnTo>
                        <a:lnTo>
                          <a:pt x="86" y="128"/>
                        </a:lnTo>
                        <a:lnTo>
                          <a:pt x="88" y="141"/>
                        </a:lnTo>
                        <a:lnTo>
                          <a:pt x="86" y="154"/>
                        </a:lnTo>
                        <a:lnTo>
                          <a:pt x="80" y="169"/>
                        </a:lnTo>
                        <a:lnTo>
                          <a:pt x="73" y="182"/>
                        </a:lnTo>
                        <a:lnTo>
                          <a:pt x="67" y="191"/>
                        </a:lnTo>
                        <a:lnTo>
                          <a:pt x="61" y="197"/>
                        </a:lnTo>
                        <a:lnTo>
                          <a:pt x="53" y="199"/>
                        </a:lnTo>
                        <a:lnTo>
                          <a:pt x="45" y="197"/>
                        </a:lnTo>
                        <a:lnTo>
                          <a:pt x="41" y="194"/>
                        </a:lnTo>
                        <a:lnTo>
                          <a:pt x="32" y="159"/>
                        </a:lnTo>
                        <a:lnTo>
                          <a:pt x="29" y="143"/>
                        </a:lnTo>
                        <a:lnTo>
                          <a:pt x="25" y="119"/>
                        </a:lnTo>
                        <a:lnTo>
                          <a:pt x="20" y="92"/>
                        </a:lnTo>
                        <a:lnTo>
                          <a:pt x="14" y="69"/>
                        </a:lnTo>
                        <a:lnTo>
                          <a:pt x="9" y="44"/>
                        </a:lnTo>
                        <a:lnTo>
                          <a:pt x="4" y="23"/>
                        </a:lnTo>
                        <a:lnTo>
                          <a:pt x="0" y="0"/>
                        </a:lnTo>
                        <a:close/>
                      </a:path>
                    </a:pathLst>
                  </a:custGeom>
                  <a:solidFill>
                    <a:srgbClr val="C0C0FF"/>
                  </a:solidFill>
                  <a:ln w="9525">
                    <a:noFill/>
                    <a:round/>
                    <a:headEnd/>
                    <a:tailEnd/>
                  </a:ln>
                </p:spPr>
                <p:txBody>
                  <a:bodyPr/>
                  <a:lstStyle/>
                  <a:p>
                    <a:endParaRPr lang="cs-CZ"/>
                  </a:p>
                </p:txBody>
              </p:sp>
            </p:grpSp>
          </p:grpSp>
        </p:grpSp>
      </p:grpSp>
      <p:graphicFrame>
        <p:nvGraphicFramePr>
          <p:cNvPr id="11268" name="Object 68"/>
          <p:cNvGraphicFramePr>
            <a:graphicFrameLocks noChangeAspect="1"/>
          </p:cNvGraphicFramePr>
          <p:nvPr/>
        </p:nvGraphicFramePr>
        <p:xfrm>
          <a:off x="6572251" y="0"/>
          <a:ext cx="968375" cy="915988"/>
        </p:xfrm>
        <a:graphic>
          <a:graphicData uri="http://schemas.openxmlformats.org/presentationml/2006/ole">
            <mc:AlternateContent xmlns:mc="http://schemas.openxmlformats.org/markup-compatibility/2006">
              <mc:Choice xmlns:v="urn:schemas-microsoft-com:vml" Requires="v">
                <p:oleObj name="Clip" r:id="rId8" imgW="2504520" imgH="2371320" progId="">
                  <p:embed/>
                </p:oleObj>
              </mc:Choice>
              <mc:Fallback>
                <p:oleObj name="Clip" r:id="rId8" imgW="2504520" imgH="2371320" progId="">
                  <p:embed/>
                  <p:pic>
                    <p:nvPicPr>
                      <p:cNvPr id="11268" name="Object 6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72251" y="0"/>
                        <a:ext cx="968375" cy="915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9" name="Object 69"/>
          <p:cNvGraphicFramePr>
            <a:graphicFrameLocks noChangeAspect="1"/>
          </p:cNvGraphicFramePr>
          <p:nvPr/>
        </p:nvGraphicFramePr>
        <p:xfrm>
          <a:off x="2584450" y="0"/>
          <a:ext cx="457200" cy="877888"/>
        </p:xfrm>
        <a:graphic>
          <a:graphicData uri="http://schemas.openxmlformats.org/presentationml/2006/ole">
            <mc:AlternateContent xmlns:mc="http://schemas.openxmlformats.org/markup-compatibility/2006">
              <mc:Choice xmlns:v="urn:schemas-microsoft-com:vml" Requires="v">
                <p:oleObj name="Clip" r:id="rId10" imgW="1857600" imgH="3995640" progId="">
                  <p:embed/>
                </p:oleObj>
              </mc:Choice>
              <mc:Fallback>
                <p:oleObj name="Clip" r:id="rId10" imgW="1857600" imgH="3995640" progId="">
                  <p:embed/>
                  <p:pic>
                    <p:nvPicPr>
                      <p:cNvPr id="11269" name="Object 6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84450" y="0"/>
                        <a:ext cx="457200" cy="877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70" name="Object 70"/>
          <p:cNvGraphicFramePr>
            <a:graphicFrameLocks noChangeAspect="1"/>
          </p:cNvGraphicFramePr>
          <p:nvPr/>
        </p:nvGraphicFramePr>
        <p:xfrm>
          <a:off x="9334500" y="1"/>
          <a:ext cx="1333500" cy="835025"/>
        </p:xfrm>
        <a:graphic>
          <a:graphicData uri="http://schemas.openxmlformats.org/presentationml/2006/ole">
            <mc:AlternateContent xmlns:mc="http://schemas.openxmlformats.org/markup-compatibility/2006">
              <mc:Choice xmlns:v="urn:schemas-microsoft-com:vml" Requires="v">
                <p:oleObj name="Clip" r:id="rId12" imgW="5905440" imgH="3697560" progId="">
                  <p:embed/>
                </p:oleObj>
              </mc:Choice>
              <mc:Fallback>
                <p:oleObj name="Clip" r:id="rId12" imgW="5905440" imgH="3697560" progId="">
                  <p:embed/>
                  <p:pic>
                    <p:nvPicPr>
                      <p:cNvPr id="11270" name="Object 7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334500" y="1"/>
                        <a:ext cx="1333500" cy="835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8" name="Text Box 71"/>
          <p:cNvSpPr txBox="1">
            <a:spLocks noChangeArrowheads="1"/>
          </p:cNvSpPr>
          <p:nvPr/>
        </p:nvSpPr>
        <p:spPr bwMode="auto">
          <a:xfrm>
            <a:off x="1779588" y="915989"/>
            <a:ext cx="2190750" cy="1558925"/>
          </a:xfrm>
          <a:prstGeom prst="rect">
            <a:avLst/>
          </a:prstGeom>
          <a:solidFill>
            <a:srgbClr val="FFFF00"/>
          </a:solidFill>
          <a:ln w="9525">
            <a:noFill/>
            <a:miter lim="800000"/>
            <a:headEnd/>
            <a:tailEnd/>
          </a:ln>
        </p:spPr>
        <p:txBody>
          <a:bodyPr>
            <a:spAutoFit/>
          </a:bodyPr>
          <a:lstStyle/>
          <a:p>
            <a:pPr algn="ctr" eaLnBrk="0" hangingPunct="0"/>
            <a:r>
              <a:rPr lang="cs-CZ" sz="1600" b="1" dirty="0">
                <a:latin typeface="Times New Roman" pitchFamily="18" charset="0"/>
              </a:rPr>
              <a:t>Řídící systém </a:t>
            </a:r>
          </a:p>
          <a:p>
            <a:pPr algn="ctr" eaLnBrk="0" hangingPunct="0"/>
            <a:r>
              <a:rPr lang="cs-CZ" sz="1600" b="1" dirty="0">
                <a:latin typeface="Times New Roman" pitchFamily="18" charset="0"/>
              </a:rPr>
              <a:t>(regulátor)</a:t>
            </a:r>
          </a:p>
          <a:p>
            <a:pPr algn="ctr" eaLnBrk="0" hangingPunct="0"/>
            <a:r>
              <a:rPr lang="cs-CZ" sz="1600" dirty="0">
                <a:latin typeface="Times New Roman" pitchFamily="18" charset="0"/>
              </a:rPr>
              <a:t>(vyhodnocuje regulační </a:t>
            </a:r>
          </a:p>
          <a:p>
            <a:pPr algn="ctr" eaLnBrk="0" hangingPunct="0"/>
            <a:r>
              <a:rPr lang="cs-CZ" sz="1600" dirty="0">
                <a:latin typeface="Times New Roman" pitchFamily="18" charset="0"/>
              </a:rPr>
              <a:t>odchylky a stanovuje hodnoty řídících signálů)</a:t>
            </a:r>
          </a:p>
        </p:txBody>
      </p:sp>
      <p:sp>
        <p:nvSpPr>
          <p:cNvPr id="11279" name="Text Box 72"/>
          <p:cNvSpPr txBox="1">
            <a:spLocks noChangeArrowheads="1"/>
          </p:cNvSpPr>
          <p:nvPr/>
        </p:nvSpPr>
        <p:spPr bwMode="auto">
          <a:xfrm>
            <a:off x="6448425" y="933451"/>
            <a:ext cx="1479550" cy="1069975"/>
          </a:xfrm>
          <a:prstGeom prst="rect">
            <a:avLst/>
          </a:prstGeom>
          <a:solidFill>
            <a:srgbClr val="FFFF00"/>
          </a:solidFill>
          <a:ln w="9525">
            <a:noFill/>
            <a:miter lim="800000"/>
            <a:headEnd/>
            <a:tailEnd/>
          </a:ln>
        </p:spPr>
        <p:txBody>
          <a:bodyPr>
            <a:spAutoFit/>
          </a:bodyPr>
          <a:lstStyle/>
          <a:p>
            <a:pPr algn="ctr" eaLnBrk="0" hangingPunct="0"/>
            <a:r>
              <a:rPr lang="cs-CZ" sz="1600" b="1">
                <a:latin typeface="Times New Roman" pitchFamily="18" charset="0"/>
              </a:rPr>
              <a:t>Regulační orgán</a:t>
            </a:r>
          </a:p>
          <a:p>
            <a:pPr algn="ctr" eaLnBrk="0" hangingPunct="0"/>
            <a:r>
              <a:rPr lang="cs-CZ" sz="1600">
                <a:latin typeface="Times New Roman" pitchFamily="18" charset="0"/>
              </a:rPr>
              <a:t>(uskutečňuje </a:t>
            </a:r>
          </a:p>
          <a:p>
            <a:pPr algn="ctr" eaLnBrk="0" hangingPunct="0"/>
            <a:r>
              <a:rPr lang="cs-CZ" sz="1600">
                <a:latin typeface="Times New Roman" pitchFamily="18" charset="0"/>
              </a:rPr>
              <a:t>vlastní řízení)</a:t>
            </a:r>
          </a:p>
        </p:txBody>
      </p:sp>
      <p:sp>
        <p:nvSpPr>
          <p:cNvPr id="11280" name="Text Box 73"/>
          <p:cNvSpPr txBox="1">
            <a:spLocks noChangeArrowheads="1"/>
          </p:cNvSpPr>
          <p:nvPr/>
        </p:nvSpPr>
        <p:spPr bwMode="auto">
          <a:xfrm>
            <a:off x="9309100" y="933451"/>
            <a:ext cx="1219200" cy="1558925"/>
          </a:xfrm>
          <a:prstGeom prst="rect">
            <a:avLst/>
          </a:prstGeom>
          <a:solidFill>
            <a:srgbClr val="FFFF00"/>
          </a:solidFill>
          <a:ln w="9525">
            <a:noFill/>
            <a:miter lim="800000"/>
            <a:headEnd/>
            <a:tailEnd/>
          </a:ln>
        </p:spPr>
        <p:txBody>
          <a:bodyPr>
            <a:spAutoFit/>
          </a:bodyPr>
          <a:lstStyle/>
          <a:p>
            <a:pPr algn="ctr" eaLnBrk="0" hangingPunct="0"/>
            <a:r>
              <a:rPr lang="cs-CZ" sz="1600" b="1" dirty="0">
                <a:latin typeface="Times New Roman" pitchFamily="18" charset="0"/>
              </a:rPr>
              <a:t>Řízený systém</a:t>
            </a:r>
          </a:p>
          <a:p>
            <a:pPr algn="ctr" eaLnBrk="0" hangingPunct="0"/>
            <a:r>
              <a:rPr lang="cs-CZ" sz="1600" dirty="0">
                <a:latin typeface="Times New Roman" pitchFamily="18" charset="0"/>
              </a:rPr>
              <a:t>(ovládaný </a:t>
            </a:r>
          </a:p>
          <a:p>
            <a:pPr algn="ctr" eaLnBrk="0" hangingPunct="0"/>
            <a:r>
              <a:rPr lang="cs-CZ" sz="1600" dirty="0">
                <a:latin typeface="Times New Roman" pitchFamily="18" charset="0"/>
              </a:rPr>
              <a:t>systém,</a:t>
            </a:r>
          </a:p>
          <a:p>
            <a:pPr algn="ctr" eaLnBrk="0" hangingPunct="0"/>
            <a:r>
              <a:rPr lang="cs-CZ" sz="1600" dirty="0">
                <a:latin typeface="Times New Roman" pitchFamily="18" charset="0"/>
              </a:rPr>
              <a:t>který je řízen)</a:t>
            </a:r>
          </a:p>
        </p:txBody>
      </p:sp>
      <p:graphicFrame>
        <p:nvGraphicFramePr>
          <p:cNvPr id="11271" name="Object 74"/>
          <p:cNvGraphicFramePr>
            <a:graphicFrameLocks noChangeAspect="1"/>
          </p:cNvGraphicFramePr>
          <p:nvPr/>
        </p:nvGraphicFramePr>
        <p:xfrm>
          <a:off x="3000376" y="5751513"/>
          <a:ext cx="523875" cy="622300"/>
        </p:xfrm>
        <a:graphic>
          <a:graphicData uri="http://schemas.openxmlformats.org/presentationml/2006/ole">
            <mc:AlternateContent xmlns:mc="http://schemas.openxmlformats.org/markup-compatibility/2006">
              <mc:Choice xmlns:v="urn:schemas-microsoft-com:vml" Requires="v">
                <p:oleObj name="rastrový obrázek" r:id="rId14" imgW="1495431" imgH="1771790" progId="PBrush">
                  <p:embed/>
                </p:oleObj>
              </mc:Choice>
              <mc:Fallback>
                <p:oleObj name="rastrový obrázek" r:id="rId14" imgW="1495431" imgH="1771790" progId="PBrush">
                  <p:embed/>
                  <p:pic>
                    <p:nvPicPr>
                      <p:cNvPr id="11271" name="Object 7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0376" y="5751513"/>
                        <a:ext cx="523875" cy="622300"/>
                      </a:xfrm>
                      <a:prstGeom prst="rect">
                        <a:avLst/>
                      </a:prstGeom>
                      <a:solidFill>
                        <a:srgbClr val="FFFF66"/>
                      </a:solidFill>
                    </p:spPr>
                  </p:pic>
                </p:oleObj>
              </mc:Fallback>
            </mc:AlternateContent>
          </a:graphicData>
        </a:graphic>
      </p:graphicFrame>
      <p:sp>
        <p:nvSpPr>
          <p:cNvPr id="11281" name="Freeform 75"/>
          <p:cNvSpPr>
            <a:spLocks/>
          </p:cNvSpPr>
          <p:nvPr/>
        </p:nvSpPr>
        <p:spPr bwMode="auto">
          <a:xfrm>
            <a:off x="3124200" y="5580064"/>
            <a:ext cx="255588" cy="244475"/>
          </a:xfrm>
          <a:custGeom>
            <a:avLst/>
            <a:gdLst>
              <a:gd name="T0" fmla="*/ 8158088 w 1492"/>
              <a:gd name="T1" fmla="*/ 845670 h 2422"/>
              <a:gd name="T2" fmla="*/ 11122017 w 1492"/>
              <a:gd name="T3" fmla="*/ 244576 h 2422"/>
              <a:gd name="T4" fmla="*/ 14731428 w 1492"/>
              <a:gd name="T5" fmla="*/ 0 h 2422"/>
              <a:gd name="T6" fmla="*/ 18164906 w 1492"/>
              <a:gd name="T7" fmla="*/ 213991 h 2422"/>
              <a:gd name="T8" fmla="*/ 21334230 w 1492"/>
              <a:gd name="T9" fmla="*/ 743822 h 2422"/>
              <a:gd name="T10" fmla="*/ 25442657 w 1492"/>
              <a:gd name="T11" fmla="*/ 2180390 h 2422"/>
              <a:gd name="T12" fmla="*/ 29873818 w 1492"/>
              <a:gd name="T13" fmla="*/ 4156983 h 2422"/>
              <a:gd name="T14" fmla="*/ 33600743 w 1492"/>
              <a:gd name="T15" fmla="*/ 6459711 h 2422"/>
              <a:gd name="T16" fmla="*/ 35977779 w 1492"/>
              <a:gd name="T17" fmla="*/ 8446500 h 2422"/>
              <a:gd name="T18" fmla="*/ 37591820 w 1492"/>
              <a:gd name="T19" fmla="*/ 10341534 h 2422"/>
              <a:gd name="T20" fmla="*/ 40056736 w 1492"/>
              <a:gd name="T21" fmla="*/ 12735914 h 2422"/>
              <a:gd name="T22" fmla="*/ 42492530 w 1492"/>
              <a:gd name="T23" fmla="*/ 14722705 h 2422"/>
              <a:gd name="T24" fmla="*/ 43519507 w 1492"/>
              <a:gd name="T25" fmla="*/ 16617839 h 2422"/>
              <a:gd name="T26" fmla="*/ 43724902 w 1492"/>
              <a:gd name="T27" fmla="*/ 18849203 h 2422"/>
              <a:gd name="T28" fmla="*/ 42492530 w 1492"/>
              <a:gd name="T29" fmla="*/ 23006185 h 2422"/>
              <a:gd name="T30" fmla="*/ 41670777 w 1492"/>
              <a:gd name="T31" fmla="*/ 23780490 h 2422"/>
              <a:gd name="T32" fmla="*/ 40350182 w 1492"/>
              <a:gd name="T33" fmla="*/ 24289930 h 2422"/>
              <a:gd name="T34" fmla="*/ 38530746 w 1492"/>
              <a:gd name="T35" fmla="*/ 24585480 h 2422"/>
              <a:gd name="T36" fmla="*/ 35948314 w 1492"/>
              <a:gd name="T37" fmla="*/ 24677133 h 2422"/>
              <a:gd name="T38" fmla="*/ 32544301 w 1492"/>
              <a:gd name="T39" fmla="*/ 24463142 h 2422"/>
              <a:gd name="T40" fmla="*/ 24650369 w 1492"/>
              <a:gd name="T41" fmla="*/ 23576794 h 2422"/>
              <a:gd name="T42" fmla="*/ 21304937 w 1492"/>
              <a:gd name="T43" fmla="*/ 23770295 h 2422"/>
              <a:gd name="T44" fmla="*/ 16726967 w 1492"/>
              <a:gd name="T45" fmla="*/ 23505430 h 2422"/>
              <a:gd name="T46" fmla="*/ 9449218 w 1492"/>
              <a:gd name="T47" fmla="*/ 22792193 h 2422"/>
              <a:gd name="T48" fmla="*/ 5898396 w 1492"/>
              <a:gd name="T49" fmla="*/ 22323532 h 2422"/>
              <a:gd name="T50" fmla="*/ 3697632 w 1492"/>
              <a:gd name="T51" fmla="*/ 21651075 h 2422"/>
              <a:gd name="T52" fmla="*/ 2318279 w 1492"/>
              <a:gd name="T53" fmla="*/ 20632194 h 2422"/>
              <a:gd name="T54" fmla="*/ 1115200 w 1492"/>
              <a:gd name="T55" fmla="*/ 19134457 h 2422"/>
              <a:gd name="T56" fmla="*/ 498842 w 1492"/>
              <a:gd name="T57" fmla="*/ 17677500 h 2422"/>
              <a:gd name="T58" fmla="*/ 0 w 1492"/>
              <a:gd name="T59" fmla="*/ 15792560 h 2422"/>
              <a:gd name="T60" fmla="*/ 1115200 w 1492"/>
              <a:gd name="T61" fmla="*/ 13306527 h 2422"/>
              <a:gd name="T62" fmla="*/ 2817122 w 1492"/>
              <a:gd name="T63" fmla="*/ 10005305 h 2422"/>
              <a:gd name="T64" fmla="*/ 4196474 w 1492"/>
              <a:gd name="T65" fmla="*/ 8915161 h 2422"/>
              <a:gd name="T66" fmla="*/ 5223451 w 1492"/>
              <a:gd name="T67" fmla="*/ 7947254 h 2422"/>
              <a:gd name="T68" fmla="*/ 4959469 w 1492"/>
              <a:gd name="T69" fmla="*/ 6062313 h 2422"/>
              <a:gd name="T70" fmla="*/ 5018056 w 1492"/>
              <a:gd name="T71" fmla="*/ 4697008 h 2422"/>
              <a:gd name="T72" fmla="*/ 5898396 w 1492"/>
              <a:gd name="T73" fmla="*/ 2669441 h 2422"/>
              <a:gd name="T74" fmla="*/ 7277749 w 1492"/>
              <a:gd name="T75" fmla="*/ 1263356 h 242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92"/>
              <a:gd name="T115" fmla="*/ 0 h 2422"/>
              <a:gd name="T116" fmla="*/ 1492 w 1492"/>
              <a:gd name="T117" fmla="*/ 2422 h 242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92" h="2422">
                <a:moveTo>
                  <a:pt x="248" y="124"/>
                </a:moveTo>
                <a:lnTo>
                  <a:pt x="278" y="83"/>
                </a:lnTo>
                <a:lnTo>
                  <a:pt x="326" y="47"/>
                </a:lnTo>
                <a:lnTo>
                  <a:pt x="379" y="24"/>
                </a:lnTo>
                <a:lnTo>
                  <a:pt x="430" y="9"/>
                </a:lnTo>
                <a:lnTo>
                  <a:pt x="502" y="0"/>
                </a:lnTo>
                <a:lnTo>
                  <a:pt x="557" y="7"/>
                </a:lnTo>
                <a:lnTo>
                  <a:pt x="619" y="21"/>
                </a:lnTo>
                <a:lnTo>
                  <a:pt x="681" y="44"/>
                </a:lnTo>
                <a:lnTo>
                  <a:pt x="727" y="73"/>
                </a:lnTo>
                <a:lnTo>
                  <a:pt x="778" y="118"/>
                </a:lnTo>
                <a:lnTo>
                  <a:pt x="867" y="214"/>
                </a:lnTo>
                <a:lnTo>
                  <a:pt x="944" y="304"/>
                </a:lnTo>
                <a:lnTo>
                  <a:pt x="1018" y="408"/>
                </a:lnTo>
                <a:lnTo>
                  <a:pt x="1089" y="526"/>
                </a:lnTo>
                <a:lnTo>
                  <a:pt x="1145" y="634"/>
                </a:lnTo>
                <a:lnTo>
                  <a:pt x="1192" y="737"/>
                </a:lnTo>
                <a:lnTo>
                  <a:pt x="1226" y="829"/>
                </a:lnTo>
                <a:lnTo>
                  <a:pt x="1251" y="920"/>
                </a:lnTo>
                <a:lnTo>
                  <a:pt x="1281" y="1015"/>
                </a:lnTo>
                <a:lnTo>
                  <a:pt x="1313" y="1101"/>
                </a:lnTo>
                <a:lnTo>
                  <a:pt x="1365" y="1250"/>
                </a:lnTo>
                <a:lnTo>
                  <a:pt x="1420" y="1375"/>
                </a:lnTo>
                <a:lnTo>
                  <a:pt x="1448" y="1445"/>
                </a:lnTo>
                <a:lnTo>
                  <a:pt x="1468" y="1529"/>
                </a:lnTo>
                <a:lnTo>
                  <a:pt x="1483" y="1631"/>
                </a:lnTo>
                <a:lnTo>
                  <a:pt x="1492" y="1743"/>
                </a:lnTo>
                <a:lnTo>
                  <a:pt x="1490" y="1850"/>
                </a:lnTo>
                <a:lnTo>
                  <a:pt x="1469" y="2107"/>
                </a:lnTo>
                <a:lnTo>
                  <a:pt x="1448" y="2258"/>
                </a:lnTo>
                <a:lnTo>
                  <a:pt x="1437" y="2299"/>
                </a:lnTo>
                <a:lnTo>
                  <a:pt x="1420" y="2334"/>
                </a:lnTo>
                <a:lnTo>
                  <a:pt x="1398" y="2363"/>
                </a:lnTo>
                <a:lnTo>
                  <a:pt x="1375" y="2384"/>
                </a:lnTo>
                <a:lnTo>
                  <a:pt x="1350" y="2401"/>
                </a:lnTo>
                <a:lnTo>
                  <a:pt x="1313" y="2413"/>
                </a:lnTo>
                <a:lnTo>
                  <a:pt x="1270" y="2420"/>
                </a:lnTo>
                <a:lnTo>
                  <a:pt x="1225" y="2422"/>
                </a:lnTo>
                <a:lnTo>
                  <a:pt x="1168" y="2415"/>
                </a:lnTo>
                <a:lnTo>
                  <a:pt x="1109" y="2401"/>
                </a:lnTo>
                <a:lnTo>
                  <a:pt x="985" y="2362"/>
                </a:lnTo>
                <a:lnTo>
                  <a:pt x="840" y="2314"/>
                </a:lnTo>
                <a:lnTo>
                  <a:pt x="770" y="2328"/>
                </a:lnTo>
                <a:lnTo>
                  <a:pt x="726" y="2333"/>
                </a:lnTo>
                <a:lnTo>
                  <a:pt x="674" y="2328"/>
                </a:lnTo>
                <a:lnTo>
                  <a:pt x="570" y="2307"/>
                </a:lnTo>
                <a:lnTo>
                  <a:pt x="439" y="2273"/>
                </a:lnTo>
                <a:lnTo>
                  <a:pt x="322" y="2237"/>
                </a:lnTo>
                <a:lnTo>
                  <a:pt x="245" y="2211"/>
                </a:lnTo>
                <a:lnTo>
                  <a:pt x="201" y="2191"/>
                </a:lnTo>
                <a:lnTo>
                  <a:pt x="160" y="2165"/>
                </a:lnTo>
                <a:lnTo>
                  <a:pt x="126" y="2125"/>
                </a:lnTo>
                <a:lnTo>
                  <a:pt x="101" y="2079"/>
                </a:lnTo>
                <a:lnTo>
                  <a:pt x="79" y="2025"/>
                </a:lnTo>
                <a:lnTo>
                  <a:pt x="59" y="1968"/>
                </a:lnTo>
                <a:lnTo>
                  <a:pt x="38" y="1878"/>
                </a:lnTo>
                <a:lnTo>
                  <a:pt x="27" y="1807"/>
                </a:lnTo>
                <a:lnTo>
                  <a:pt x="17" y="1735"/>
                </a:lnTo>
                <a:lnTo>
                  <a:pt x="4" y="1624"/>
                </a:lnTo>
                <a:lnTo>
                  <a:pt x="0" y="1550"/>
                </a:lnTo>
                <a:lnTo>
                  <a:pt x="10" y="1450"/>
                </a:lnTo>
                <a:lnTo>
                  <a:pt x="38" y="1306"/>
                </a:lnTo>
                <a:lnTo>
                  <a:pt x="66" y="1119"/>
                </a:lnTo>
                <a:lnTo>
                  <a:pt x="96" y="982"/>
                </a:lnTo>
                <a:lnTo>
                  <a:pt x="118" y="926"/>
                </a:lnTo>
                <a:lnTo>
                  <a:pt x="143" y="875"/>
                </a:lnTo>
                <a:lnTo>
                  <a:pt x="164" y="822"/>
                </a:lnTo>
                <a:lnTo>
                  <a:pt x="178" y="780"/>
                </a:lnTo>
                <a:lnTo>
                  <a:pt x="190" y="704"/>
                </a:lnTo>
                <a:lnTo>
                  <a:pt x="169" y="595"/>
                </a:lnTo>
                <a:lnTo>
                  <a:pt x="165" y="528"/>
                </a:lnTo>
                <a:lnTo>
                  <a:pt x="171" y="461"/>
                </a:lnTo>
                <a:lnTo>
                  <a:pt x="182" y="376"/>
                </a:lnTo>
                <a:lnTo>
                  <a:pt x="201" y="262"/>
                </a:lnTo>
                <a:lnTo>
                  <a:pt x="222" y="180"/>
                </a:lnTo>
                <a:lnTo>
                  <a:pt x="248" y="124"/>
                </a:lnTo>
                <a:close/>
              </a:path>
            </a:pathLst>
          </a:custGeom>
          <a:solidFill>
            <a:srgbClr val="800000"/>
          </a:solidFill>
          <a:ln w="9525">
            <a:noFill/>
            <a:round/>
            <a:headEnd/>
            <a:tailEnd/>
          </a:ln>
        </p:spPr>
        <p:txBody>
          <a:bodyPr/>
          <a:lstStyle/>
          <a:p>
            <a:endParaRPr lang="cs-CZ"/>
          </a:p>
        </p:txBody>
      </p:sp>
      <p:sp>
        <p:nvSpPr>
          <p:cNvPr id="11282" name="Text Box 76"/>
          <p:cNvSpPr txBox="1">
            <a:spLocks noChangeArrowheads="1"/>
          </p:cNvSpPr>
          <p:nvPr/>
        </p:nvSpPr>
        <p:spPr bwMode="auto">
          <a:xfrm>
            <a:off x="1763713" y="5521325"/>
            <a:ext cx="1377950" cy="825500"/>
          </a:xfrm>
          <a:prstGeom prst="rect">
            <a:avLst/>
          </a:prstGeom>
          <a:noFill/>
          <a:ln w="9525">
            <a:noFill/>
            <a:miter lim="800000"/>
            <a:headEnd/>
            <a:tailEnd/>
          </a:ln>
        </p:spPr>
        <p:txBody>
          <a:bodyPr wrap="none">
            <a:spAutoFit/>
          </a:bodyPr>
          <a:lstStyle/>
          <a:p>
            <a:pPr algn="ctr" eaLnBrk="0" hangingPunct="0"/>
            <a:r>
              <a:rPr lang="cs-CZ" sz="1600" i="1" dirty="0">
                <a:latin typeface="Times New Roman" pitchFamily="18" charset="0"/>
              </a:rPr>
              <a:t>Nadledvina,</a:t>
            </a:r>
          </a:p>
          <a:p>
            <a:pPr algn="ctr" eaLnBrk="0" hangingPunct="0"/>
            <a:r>
              <a:rPr lang="cs-CZ" sz="1600" i="1" dirty="0" err="1">
                <a:latin typeface="Times New Roman" pitchFamily="18" charset="0"/>
              </a:rPr>
              <a:t>juxtaglomerul</a:t>
            </a:r>
            <a:r>
              <a:rPr lang="cs-CZ" sz="1600" i="1" dirty="0">
                <a:latin typeface="Times New Roman" pitchFamily="18" charset="0"/>
              </a:rPr>
              <a:t>.</a:t>
            </a:r>
          </a:p>
          <a:p>
            <a:pPr algn="ctr" eaLnBrk="0" hangingPunct="0"/>
            <a:r>
              <a:rPr lang="cs-CZ" sz="1600" i="1" dirty="0">
                <a:latin typeface="Times New Roman" pitchFamily="18" charset="0"/>
              </a:rPr>
              <a:t> aparát</a:t>
            </a:r>
            <a:endParaRPr lang="cs-CZ" sz="1600" dirty="0">
              <a:latin typeface="Times New Roman" pitchFamily="18" charset="0"/>
            </a:endParaRPr>
          </a:p>
        </p:txBody>
      </p:sp>
      <p:sp>
        <p:nvSpPr>
          <p:cNvPr id="11283" name="Text Box 77"/>
          <p:cNvSpPr txBox="1">
            <a:spLocks noChangeArrowheads="1"/>
          </p:cNvSpPr>
          <p:nvPr/>
        </p:nvSpPr>
        <p:spPr bwMode="auto">
          <a:xfrm>
            <a:off x="2051051" y="2536825"/>
            <a:ext cx="555625" cy="336550"/>
          </a:xfrm>
          <a:prstGeom prst="rect">
            <a:avLst/>
          </a:prstGeom>
          <a:noFill/>
          <a:ln w="9525">
            <a:noFill/>
            <a:miter lim="800000"/>
            <a:headEnd/>
            <a:tailEnd/>
          </a:ln>
        </p:spPr>
        <p:txBody>
          <a:bodyPr wrap="none">
            <a:spAutoFit/>
          </a:bodyPr>
          <a:lstStyle/>
          <a:p>
            <a:pPr algn="ctr" eaLnBrk="0" hangingPunct="0"/>
            <a:r>
              <a:rPr lang="cs-CZ" sz="1600" i="1">
                <a:latin typeface="Times New Roman" pitchFamily="18" charset="0"/>
              </a:rPr>
              <a:t>CNS</a:t>
            </a:r>
            <a:endParaRPr lang="cs-CZ" sz="1600">
              <a:latin typeface="Times New Roman" pitchFamily="18" charset="0"/>
            </a:endParaRPr>
          </a:p>
        </p:txBody>
      </p:sp>
      <p:sp>
        <p:nvSpPr>
          <p:cNvPr id="11284" name="Text Box 78"/>
          <p:cNvSpPr txBox="1">
            <a:spLocks noChangeArrowheads="1"/>
          </p:cNvSpPr>
          <p:nvPr/>
        </p:nvSpPr>
        <p:spPr bwMode="auto">
          <a:xfrm>
            <a:off x="1752601" y="3249613"/>
            <a:ext cx="1325563" cy="336550"/>
          </a:xfrm>
          <a:prstGeom prst="rect">
            <a:avLst/>
          </a:prstGeom>
          <a:noFill/>
          <a:ln w="9525">
            <a:noFill/>
            <a:miter lim="800000"/>
            <a:headEnd/>
            <a:tailEnd/>
          </a:ln>
        </p:spPr>
        <p:txBody>
          <a:bodyPr wrap="none">
            <a:spAutoFit/>
          </a:bodyPr>
          <a:lstStyle/>
          <a:p>
            <a:pPr algn="ctr" eaLnBrk="0" hangingPunct="0"/>
            <a:r>
              <a:rPr lang="cs-CZ" sz="1600" i="1">
                <a:latin typeface="Times New Roman" pitchFamily="18" charset="0"/>
              </a:rPr>
              <a:t>hypothalamus</a:t>
            </a:r>
            <a:endParaRPr lang="cs-CZ" sz="1600">
              <a:latin typeface="Times New Roman" pitchFamily="18" charset="0"/>
            </a:endParaRPr>
          </a:p>
        </p:txBody>
      </p:sp>
      <p:grpSp>
        <p:nvGrpSpPr>
          <p:cNvPr id="19" name="Group 79"/>
          <p:cNvGrpSpPr>
            <a:grpSpLocks/>
          </p:cNvGrpSpPr>
          <p:nvPr/>
        </p:nvGrpSpPr>
        <p:grpSpPr bwMode="auto">
          <a:xfrm>
            <a:off x="2606675" y="4406900"/>
            <a:ext cx="457200" cy="679450"/>
            <a:chOff x="2009" y="1522"/>
            <a:chExt cx="369" cy="440"/>
          </a:xfrm>
        </p:grpSpPr>
        <p:grpSp>
          <p:nvGrpSpPr>
            <p:cNvPr id="20" name="Group 80"/>
            <p:cNvGrpSpPr>
              <a:grpSpLocks/>
            </p:cNvGrpSpPr>
            <p:nvPr/>
          </p:nvGrpSpPr>
          <p:grpSpPr bwMode="auto">
            <a:xfrm>
              <a:off x="2012" y="1522"/>
              <a:ext cx="366" cy="440"/>
              <a:chOff x="2012" y="1522"/>
              <a:chExt cx="366" cy="440"/>
            </a:xfrm>
          </p:grpSpPr>
          <p:grpSp>
            <p:nvGrpSpPr>
              <p:cNvPr id="21" name="Group 81"/>
              <p:cNvGrpSpPr>
                <a:grpSpLocks/>
              </p:cNvGrpSpPr>
              <p:nvPr/>
            </p:nvGrpSpPr>
            <p:grpSpPr bwMode="auto">
              <a:xfrm>
                <a:off x="2025" y="1624"/>
                <a:ext cx="353" cy="338"/>
                <a:chOff x="2025" y="1624"/>
                <a:chExt cx="353" cy="338"/>
              </a:xfrm>
            </p:grpSpPr>
            <p:grpSp>
              <p:nvGrpSpPr>
                <p:cNvPr id="22" name="Group 82"/>
                <p:cNvGrpSpPr>
                  <a:grpSpLocks/>
                </p:cNvGrpSpPr>
                <p:nvPr/>
              </p:nvGrpSpPr>
              <p:grpSpPr bwMode="auto">
                <a:xfrm>
                  <a:off x="2025" y="1624"/>
                  <a:ext cx="285" cy="72"/>
                  <a:chOff x="2025" y="1624"/>
                  <a:chExt cx="285" cy="72"/>
                </a:xfrm>
              </p:grpSpPr>
              <p:grpSp>
                <p:nvGrpSpPr>
                  <p:cNvPr id="23" name="Group 83"/>
                  <p:cNvGrpSpPr>
                    <a:grpSpLocks/>
                  </p:cNvGrpSpPr>
                  <p:nvPr/>
                </p:nvGrpSpPr>
                <p:grpSpPr bwMode="auto">
                  <a:xfrm>
                    <a:off x="2248" y="1634"/>
                    <a:ext cx="62" cy="62"/>
                    <a:chOff x="2248" y="1634"/>
                    <a:chExt cx="62" cy="62"/>
                  </a:xfrm>
                </p:grpSpPr>
                <p:grpSp>
                  <p:nvGrpSpPr>
                    <p:cNvPr id="24" name="Group 84"/>
                    <p:cNvGrpSpPr>
                      <a:grpSpLocks/>
                    </p:cNvGrpSpPr>
                    <p:nvPr/>
                  </p:nvGrpSpPr>
                  <p:grpSpPr bwMode="auto">
                    <a:xfrm>
                      <a:off x="2248" y="1634"/>
                      <a:ext cx="44" cy="39"/>
                      <a:chOff x="2248" y="1634"/>
                      <a:chExt cx="44" cy="39"/>
                    </a:xfrm>
                  </p:grpSpPr>
                  <p:sp>
                    <p:nvSpPr>
                      <p:cNvPr id="11527" name="Freeform 85"/>
                      <p:cNvSpPr>
                        <a:spLocks/>
                      </p:cNvSpPr>
                      <p:nvPr/>
                    </p:nvSpPr>
                    <p:spPr bwMode="auto">
                      <a:xfrm>
                        <a:off x="2248" y="1637"/>
                        <a:ext cx="40" cy="32"/>
                      </a:xfrm>
                      <a:custGeom>
                        <a:avLst/>
                        <a:gdLst>
                          <a:gd name="T0" fmla="*/ 0 w 198"/>
                          <a:gd name="T1" fmla="*/ 6 h 161"/>
                          <a:gd name="T2" fmla="*/ 1 w 198"/>
                          <a:gd name="T3" fmla="*/ 5 h 161"/>
                          <a:gd name="T4" fmla="*/ 1 w 198"/>
                          <a:gd name="T5" fmla="*/ 4 h 161"/>
                          <a:gd name="T6" fmla="*/ 2 w 198"/>
                          <a:gd name="T7" fmla="*/ 3 h 161"/>
                          <a:gd name="T8" fmla="*/ 3 w 198"/>
                          <a:gd name="T9" fmla="*/ 2 h 161"/>
                          <a:gd name="T10" fmla="*/ 4 w 198"/>
                          <a:gd name="T11" fmla="*/ 1 h 161"/>
                          <a:gd name="T12" fmla="*/ 5 w 198"/>
                          <a:gd name="T13" fmla="*/ 1 h 161"/>
                          <a:gd name="T14" fmla="*/ 6 w 198"/>
                          <a:gd name="T15" fmla="*/ 0 h 161"/>
                          <a:gd name="T16" fmla="*/ 7 w 198"/>
                          <a:gd name="T17" fmla="*/ 0 h 161"/>
                          <a:gd name="T18" fmla="*/ 8 w 198"/>
                          <a:gd name="T19" fmla="*/ 0 h 1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8"/>
                          <a:gd name="T31" fmla="*/ 0 h 161"/>
                          <a:gd name="T32" fmla="*/ 198 w 198"/>
                          <a:gd name="T33" fmla="*/ 161 h 1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8" h="161">
                            <a:moveTo>
                              <a:pt x="0" y="161"/>
                            </a:moveTo>
                            <a:lnTo>
                              <a:pt x="18" y="132"/>
                            </a:lnTo>
                            <a:lnTo>
                              <a:pt x="37" y="108"/>
                            </a:lnTo>
                            <a:lnTo>
                              <a:pt x="58" y="81"/>
                            </a:lnTo>
                            <a:lnTo>
                              <a:pt x="82" y="57"/>
                            </a:lnTo>
                            <a:lnTo>
                              <a:pt x="107" y="37"/>
                            </a:lnTo>
                            <a:lnTo>
                              <a:pt x="131" y="23"/>
                            </a:lnTo>
                            <a:lnTo>
                              <a:pt x="150" y="12"/>
                            </a:lnTo>
                            <a:lnTo>
                              <a:pt x="170" y="6"/>
                            </a:lnTo>
                            <a:lnTo>
                              <a:pt x="198" y="0"/>
                            </a:lnTo>
                          </a:path>
                        </a:pathLst>
                      </a:custGeom>
                      <a:noFill/>
                      <a:ln w="25400">
                        <a:solidFill>
                          <a:srgbClr val="600060"/>
                        </a:solidFill>
                        <a:round/>
                        <a:headEnd/>
                        <a:tailEnd/>
                      </a:ln>
                    </p:spPr>
                    <p:txBody>
                      <a:bodyPr/>
                      <a:lstStyle/>
                      <a:p>
                        <a:endParaRPr lang="cs-CZ"/>
                      </a:p>
                    </p:txBody>
                  </p:sp>
                  <p:sp>
                    <p:nvSpPr>
                      <p:cNvPr id="11528" name="Freeform 86"/>
                      <p:cNvSpPr>
                        <a:spLocks/>
                      </p:cNvSpPr>
                      <p:nvPr/>
                    </p:nvSpPr>
                    <p:spPr bwMode="auto">
                      <a:xfrm>
                        <a:off x="2253" y="1641"/>
                        <a:ext cx="39" cy="32"/>
                      </a:xfrm>
                      <a:custGeom>
                        <a:avLst/>
                        <a:gdLst>
                          <a:gd name="T0" fmla="*/ 0 w 195"/>
                          <a:gd name="T1" fmla="*/ 6 h 160"/>
                          <a:gd name="T2" fmla="*/ 1 w 195"/>
                          <a:gd name="T3" fmla="*/ 5 h 160"/>
                          <a:gd name="T4" fmla="*/ 1 w 195"/>
                          <a:gd name="T5" fmla="*/ 4 h 160"/>
                          <a:gd name="T6" fmla="*/ 2 w 195"/>
                          <a:gd name="T7" fmla="*/ 3 h 160"/>
                          <a:gd name="T8" fmla="*/ 3 w 195"/>
                          <a:gd name="T9" fmla="*/ 2 h 160"/>
                          <a:gd name="T10" fmla="*/ 4 w 195"/>
                          <a:gd name="T11" fmla="*/ 1 h 160"/>
                          <a:gd name="T12" fmla="*/ 5 w 195"/>
                          <a:gd name="T13" fmla="*/ 1 h 160"/>
                          <a:gd name="T14" fmla="*/ 6 w 195"/>
                          <a:gd name="T15" fmla="*/ 0 h 160"/>
                          <a:gd name="T16" fmla="*/ 7 w 195"/>
                          <a:gd name="T17" fmla="*/ 0 h 160"/>
                          <a:gd name="T18" fmla="*/ 8 w 195"/>
                          <a:gd name="T19" fmla="*/ 0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5"/>
                          <a:gd name="T31" fmla="*/ 0 h 160"/>
                          <a:gd name="T32" fmla="*/ 195 w 195"/>
                          <a:gd name="T33" fmla="*/ 160 h 1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5" h="160">
                            <a:moveTo>
                              <a:pt x="0" y="160"/>
                            </a:moveTo>
                            <a:lnTo>
                              <a:pt x="19" y="131"/>
                            </a:lnTo>
                            <a:lnTo>
                              <a:pt x="37" y="106"/>
                            </a:lnTo>
                            <a:lnTo>
                              <a:pt x="59" y="80"/>
                            </a:lnTo>
                            <a:lnTo>
                              <a:pt x="82" y="55"/>
                            </a:lnTo>
                            <a:lnTo>
                              <a:pt x="108" y="35"/>
                            </a:lnTo>
                            <a:lnTo>
                              <a:pt x="131" y="21"/>
                            </a:lnTo>
                            <a:lnTo>
                              <a:pt x="156" y="11"/>
                            </a:lnTo>
                            <a:lnTo>
                              <a:pt x="177" y="3"/>
                            </a:lnTo>
                            <a:lnTo>
                              <a:pt x="195" y="0"/>
                            </a:lnTo>
                          </a:path>
                        </a:pathLst>
                      </a:custGeom>
                      <a:noFill/>
                      <a:ln w="11113">
                        <a:solidFill>
                          <a:srgbClr val="400040"/>
                        </a:solidFill>
                        <a:round/>
                        <a:headEnd/>
                        <a:tailEnd/>
                      </a:ln>
                    </p:spPr>
                    <p:txBody>
                      <a:bodyPr/>
                      <a:lstStyle/>
                      <a:p>
                        <a:endParaRPr lang="cs-CZ"/>
                      </a:p>
                    </p:txBody>
                  </p:sp>
                  <p:sp>
                    <p:nvSpPr>
                      <p:cNvPr id="11529" name="Freeform 87"/>
                      <p:cNvSpPr>
                        <a:spLocks/>
                      </p:cNvSpPr>
                      <p:nvPr/>
                    </p:nvSpPr>
                    <p:spPr bwMode="auto">
                      <a:xfrm>
                        <a:off x="2248" y="1634"/>
                        <a:ext cx="39" cy="32"/>
                      </a:xfrm>
                      <a:custGeom>
                        <a:avLst/>
                        <a:gdLst>
                          <a:gd name="T0" fmla="*/ 0 w 194"/>
                          <a:gd name="T1" fmla="*/ 6 h 160"/>
                          <a:gd name="T2" fmla="*/ 1 w 194"/>
                          <a:gd name="T3" fmla="*/ 5 h 160"/>
                          <a:gd name="T4" fmla="*/ 1 w 194"/>
                          <a:gd name="T5" fmla="*/ 4 h 160"/>
                          <a:gd name="T6" fmla="*/ 2 w 194"/>
                          <a:gd name="T7" fmla="*/ 3 h 160"/>
                          <a:gd name="T8" fmla="*/ 3 w 194"/>
                          <a:gd name="T9" fmla="*/ 2 h 160"/>
                          <a:gd name="T10" fmla="*/ 4 w 194"/>
                          <a:gd name="T11" fmla="*/ 1 h 160"/>
                          <a:gd name="T12" fmla="*/ 5 w 194"/>
                          <a:gd name="T13" fmla="*/ 1 h 160"/>
                          <a:gd name="T14" fmla="*/ 6 w 194"/>
                          <a:gd name="T15" fmla="*/ 0 h 160"/>
                          <a:gd name="T16" fmla="*/ 7 w 194"/>
                          <a:gd name="T17" fmla="*/ 0 h 160"/>
                          <a:gd name="T18" fmla="*/ 8 w 194"/>
                          <a:gd name="T19" fmla="*/ 0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4"/>
                          <a:gd name="T31" fmla="*/ 0 h 160"/>
                          <a:gd name="T32" fmla="*/ 194 w 194"/>
                          <a:gd name="T33" fmla="*/ 160 h 1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4" h="160">
                            <a:moveTo>
                              <a:pt x="0" y="160"/>
                            </a:moveTo>
                            <a:lnTo>
                              <a:pt x="18" y="131"/>
                            </a:lnTo>
                            <a:lnTo>
                              <a:pt x="37" y="106"/>
                            </a:lnTo>
                            <a:lnTo>
                              <a:pt x="58" y="80"/>
                            </a:lnTo>
                            <a:lnTo>
                              <a:pt x="82" y="55"/>
                            </a:lnTo>
                            <a:lnTo>
                              <a:pt x="107" y="36"/>
                            </a:lnTo>
                            <a:lnTo>
                              <a:pt x="131" y="21"/>
                            </a:lnTo>
                            <a:lnTo>
                              <a:pt x="155" y="11"/>
                            </a:lnTo>
                            <a:lnTo>
                              <a:pt x="178" y="3"/>
                            </a:lnTo>
                            <a:lnTo>
                              <a:pt x="194" y="0"/>
                            </a:lnTo>
                          </a:path>
                        </a:pathLst>
                      </a:custGeom>
                      <a:noFill/>
                      <a:ln w="4763">
                        <a:solidFill>
                          <a:srgbClr val="A000A0"/>
                        </a:solidFill>
                        <a:round/>
                        <a:headEnd/>
                        <a:tailEnd/>
                      </a:ln>
                    </p:spPr>
                    <p:txBody>
                      <a:bodyPr/>
                      <a:lstStyle/>
                      <a:p>
                        <a:endParaRPr lang="cs-CZ"/>
                      </a:p>
                    </p:txBody>
                  </p:sp>
                </p:grpSp>
                <p:grpSp>
                  <p:nvGrpSpPr>
                    <p:cNvPr id="25" name="Group 88"/>
                    <p:cNvGrpSpPr>
                      <a:grpSpLocks/>
                    </p:cNvGrpSpPr>
                    <p:nvPr/>
                  </p:nvGrpSpPr>
                  <p:grpSpPr bwMode="auto">
                    <a:xfrm>
                      <a:off x="2265" y="1658"/>
                      <a:ext cx="45" cy="38"/>
                      <a:chOff x="2265" y="1658"/>
                      <a:chExt cx="45" cy="38"/>
                    </a:xfrm>
                  </p:grpSpPr>
                  <p:sp>
                    <p:nvSpPr>
                      <p:cNvPr id="11524" name="Freeform 89"/>
                      <p:cNvSpPr>
                        <a:spLocks/>
                      </p:cNvSpPr>
                      <p:nvPr/>
                    </p:nvSpPr>
                    <p:spPr bwMode="auto">
                      <a:xfrm>
                        <a:off x="2265" y="1660"/>
                        <a:ext cx="40" cy="32"/>
                      </a:xfrm>
                      <a:custGeom>
                        <a:avLst/>
                        <a:gdLst>
                          <a:gd name="T0" fmla="*/ 0 w 198"/>
                          <a:gd name="T1" fmla="*/ 6 h 160"/>
                          <a:gd name="T2" fmla="*/ 1 w 198"/>
                          <a:gd name="T3" fmla="*/ 5 h 160"/>
                          <a:gd name="T4" fmla="*/ 1 w 198"/>
                          <a:gd name="T5" fmla="*/ 4 h 160"/>
                          <a:gd name="T6" fmla="*/ 2 w 198"/>
                          <a:gd name="T7" fmla="*/ 3 h 160"/>
                          <a:gd name="T8" fmla="*/ 3 w 198"/>
                          <a:gd name="T9" fmla="*/ 2 h 160"/>
                          <a:gd name="T10" fmla="*/ 4 w 198"/>
                          <a:gd name="T11" fmla="*/ 1 h 160"/>
                          <a:gd name="T12" fmla="*/ 5 w 198"/>
                          <a:gd name="T13" fmla="*/ 1 h 160"/>
                          <a:gd name="T14" fmla="*/ 6 w 198"/>
                          <a:gd name="T15" fmla="*/ 0 h 160"/>
                          <a:gd name="T16" fmla="*/ 7 w 198"/>
                          <a:gd name="T17" fmla="*/ 0 h 160"/>
                          <a:gd name="T18" fmla="*/ 8 w 198"/>
                          <a:gd name="T19" fmla="*/ 0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8"/>
                          <a:gd name="T31" fmla="*/ 0 h 160"/>
                          <a:gd name="T32" fmla="*/ 198 w 198"/>
                          <a:gd name="T33" fmla="*/ 160 h 1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8" h="160">
                            <a:moveTo>
                              <a:pt x="0" y="160"/>
                            </a:moveTo>
                            <a:lnTo>
                              <a:pt x="18" y="131"/>
                            </a:lnTo>
                            <a:lnTo>
                              <a:pt x="37" y="107"/>
                            </a:lnTo>
                            <a:lnTo>
                              <a:pt x="58" y="81"/>
                            </a:lnTo>
                            <a:lnTo>
                              <a:pt x="82" y="56"/>
                            </a:lnTo>
                            <a:lnTo>
                              <a:pt x="106" y="37"/>
                            </a:lnTo>
                            <a:lnTo>
                              <a:pt x="130" y="23"/>
                            </a:lnTo>
                            <a:lnTo>
                              <a:pt x="149" y="12"/>
                            </a:lnTo>
                            <a:lnTo>
                              <a:pt x="168" y="6"/>
                            </a:lnTo>
                            <a:lnTo>
                              <a:pt x="198" y="0"/>
                            </a:lnTo>
                          </a:path>
                        </a:pathLst>
                      </a:custGeom>
                      <a:noFill/>
                      <a:ln w="25400">
                        <a:solidFill>
                          <a:srgbClr val="600060"/>
                        </a:solidFill>
                        <a:round/>
                        <a:headEnd/>
                        <a:tailEnd/>
                      </a:ln>
                    </p:spPr>
                    <p:txBody>
                      <a:bodyPr/>
                      <a:lstStyle/>
                      <a:p>
                        <a:endParaRPr lang="cs-CZ"/>
                      </a:p>
                    </p:txBody>
                  </p:sp>
                  <p:sp>
                    <p:nvSpPr>
                      <p:cNvPr id="11525" name="Freeform 90"/>
                      <p:cNvSpPr>
                        <a:spLocks/>
                      </p:cNvSpPr>
                      <p:nvPr/>
                    </p:nvSpPr>
                    <p:spPr bwMode="auto">
                      <a:xfrm>
                        <a:off x="2271" y="1664"/>
                        <a:ext cx="39" cy="32"/>
                      </a:xfrm>
                      <a:custGeom>
                        <a:avLst/>
                        <a:gdLst>
                          <a:gd name="T0" fmla="*/ 0 w 195"/>
                          <a:gd name="T1" fmla="*/ 6 h 159"/>
                          <a:gd name="T2" fmla="*/ 1 w 195"/>
                          <a:gd name="T3" fmla="*/ 5 h 159"/>
                          <a:gd name="T4" fmla="*/ 1 w 195"/>
                          <a:gd name="T5" fmla="*/ 4 h 159"/>
                          <a:gd name="T6" fmla="*/ 2 w 195"/>
                          <a:gd name="T7" fmla="*/ 3 h 159"/>
                          <a:gd name="T8" fmla="*/ 3 w 195"/>
                          <a:gd name="T9" fmla="*/ 2 h 159"/>
                          <a:gd name="T10" fmla="*/ 4 w 195"/>
                          <a:gd name="T11" fmla="*/ 1 h 159"/>
                          <a:gd name="T12" fmla="*/ 5 w 195"/>
                          <a:gd name="T13" fmla="*/ 1 h 159"/>
                          <a:gd name="T14" fmla="*/ 6 w 195"/>
                          <a:gd name="T15" fmla="*/ 0 h 159"/>
                          <a:gd name="T16" fmla="*/ 7 w 195"/>
                          <a:gd name="T17" fmla="*/ 0 h 159"/>
                          <a:gd name="T18" fmla="*/ 8 w 195"/>
                          <a:gd name="T19" fmla="*/ 0 h 1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5"/>
                          <a:gd name="T31" fmla="*/ 0 h 159"/>
                          <a:gd name="T32" fmla="*/ 195 w 195"/>
                          <a:gd name="T33" fmla="*/ 159 h 1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5" h="159">
                            <a:moveTo>
                              <a:pt x="0" y="159"/>
                            </a:moveTo>
                            <a:lnTo>
                              <a:pt x="19" y="131"/>
                            </a:lnTo>
                            <a:lnTo>
                              <a:pt x="37" y="106"/>
                            </a:lnTo>
                            <a:lnTo>
                              <a:pt x="59" y="79"/>
                            </a:lnTo>
                            <a:lnTo>
                              <a:pt x="81" y="56"/>
                            </a:lnTo>
                            <a:lnTo>
                              <a:pt x="107" y="36"/>
                            </a:lnTo>
                            <a:lnTo>
                              <a:pt x="130" y="22"/>
                            </a:lnTo>
                            <a:lnTo>
                              <a:pt x="155" y="12"/>
                            </a:lnTo>
                            <a:lnTo>
                              <a:pt x="177" y="4"/>
                            </a:lnTo>
                            <a:lnTo>
                              <a:pt x="195" y="0"/>
                            </a:lnTo>
                          </a:path>
                        </a:pathLst>
                      </a:custGeom>
                      <a:noFill/>
                      <a:ln w="11113">
                        <a:solidFill>
                          <a:srgbClr val="400040"/>
                        </a:solidFill>
                        <a:round/>
                        <a:headEnd/>
                        <a:tailEnd/>
                      </a:ln>
                    </p:spPr>
                    <p:txBody>
                      <a:bodyPr/>
                      <a:lstStyle/>
                      <a:p>
                        <a:endParaRPr lang="cs-CZ"/>
                      </a:p>
                    </p:txBody>
                  </p:sp>
                  <p:sp>
                    <p:nvSpPr>
                      <p:cNvPr id="11526" name="Freeform 91"/>
                      <p:cNvSpPr>
                        <a:spLocks/>
                      </p:cNvSpPr>
                      <p:nvPr/>
                    </p:nvSpPr>
                    <p:spPr bwMode="auto">
                      <a:xfrm>
                        <a:off x="2265" y="1658"/>
                        <a:ext cx="39" cy="31"/>
                      </a:xfrm>
                      <a:custGeom>
                        <a:avLst/>
                        <a:gdLst>
                          <a:gd name="T0" fmla="*/ 0 w 194"/>
                          <a:gd name="T1" fmla="*/ 6 h 159"/>
                          <a:gd name="T2" fmla="*/ 1 w 194"/>
                          <a:gd name="T3" fmla="*/ 5 h 159"/>
                          <a:gd name="T4" fmla="*/ 1 w 194"/>
                          <a:gd name="T5" fmla="*/ 4 h 159"/>
                          <a:gd name="T6" fmla="*/ 2 w 194"/>
                          <a:gd name="T7" fmla="*/ 3 h 159"/>
                          <a:gd name="T8" fmla="*/ 3 w 194"/>
                          <a:gd name="T9" fmla="*/ 2 h 159"/>
                          <a:gd name="T10" fmla="*/ 4 w 194"/>
                          <a:gd name="T11" fmla="*/ 1 h 159"/>
                          <a:gd name="T12" fmla="*/ 5 w 194"/>
                          <a:gd name="T13" fmla="*/ 1 h 159"/>
                          <a:gd name="T14" fmla="*/ 6 w 194"/>
                          <a:gd name="T15" fmla="*/ 0 h 159"/>
                          <a:gd name="T16" fmla="*/ 7 w 194"/>
                          <a:gd name="T17" fmla="*/ 0 h 159"/>
                          <a:gd name="T18" fmla="*/ 8 w 194"/>
                          <a:gd name="T19" fmla="*/ 0 h 1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4"/>
                          <a:gd name="T31" fmla="*/ 0 h 159"/>
                          <a:gd name="T32" fmla="*/ 194 w 194"/>
                          <a:gd name="T33" fmla="*/ 159 h 1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4" h="159">
                            <a:moveTo>
                              <a:pt x="0" y="159"/>
                            </a:moveTo>
                            <a:lnTo>
                              <a:pt x="18" y="130"/>
                            </a:lnTo>
                            <a:lnTo>
                              <a:pt x="37" y="106"/>
                            </a:lnTo>
                            <a:lnTo>
                              <a:pt x="58" y="80"/>
                            </a:lnTo>
                            <a:lnTo>
                              <a:pt x="82" y="55"/>
                            </a:lnTo>
                            <a:lnTo>
                              <a:pt x="106" y="36"/>
                            </a:lnTo>
                            <a:lnTo>
                              <a:pt x="130" y="21"/>
                            </a:lnTo>
                            <a:lnTo>
                              <a:pt x="154" y="11"/>
                            </a:lnTo>
                            <a:lnTo>
                              <a:pt x="177" y="3"/>
                            </a:lnTo>
                            <a:lnTo>
                              <a:pt x="194" y="0"/>
                            </a:lnTo>
                          </a:path>
                        </a:pathLst>
                      </a:custGeom>
                      <a:noFill/>
                      <a:ln w="4763">
                        <a:solidFill>
                          <a:srgbClr val="A000A0"/>
                        </a:solidFill>
                        <a:round/>
                        <a:headEnd/>
                        <a:tailEnd/>
                      </a:ln>
                    </p:spPr>
                    <p:txBody>
                      <a:bodyPr/>
                      <a:lstStyle/>
                      <a:p>
                        <a:endParaRPr lang="cs-CZ"/>
                      </a:p>
                    </p:txBody>
                  </p:sp>
                </p:grpSp>
              </p:grpSp>
              <p:grpSp>
                <p:nvGrpSpPr>
                  <p:cNvPr id="26" name="Group 92"/>
                  <p:cNvGrpSpPr>
                    <a:grpSpLocks/>
                  </p:cNvGrpSpPr>
                  <p:nvPr/>
                </p:nvGrpSpPr>
                <p:grpSpPr bwMode="auto">
                  <a:xfrm>
                    <a:off x="2025" y="1624"/>
                    <a:ext cx="213" cy="55"/>
                    <a:chOff x="2025" y="1624"/>
                    <a:chExt cx="213" cy="55"/>
                  </a:xfrm>
                </p:grpSpPr>
                <p:grpSp>
                  <p:nvGrpSpPr>
                    <p:cNvPr id="27" name="Group 93"/>
                    <p:cNvGrpSpPr>
                      <a:grpSpLocks/>
                    </p:cNvGrpSpPr>
                    <p:nvPr/>
                  </p:nvGrpSpPr>
                  <p:grpSpPr bwMode="auto">
                    <a:xfrm>
                      <a:off x="2051" y="1650"/>
                      <a:ext cx="148" cy="29"/>
                      <a:chOff x="2051" y="1650"/>
                      <a:chExt cx="148" cy="29"/>
                    </a:xfrm>
                  </p:grpSpPr>
                  <p:grpSp>
                    <p:nvGrpSpPr>
                      <p:cNvPr id="28" name="Group 94"/>
                      <p:cNvGrpSpPr>
                        <a:grpSpLocks/>
                      </p:cNvGrpSpPr>
                      <p:nvPr/>
                    </p:nvGrpSpPr>
                    <p:grpSpPr bwMode="auto">
                      <a:xfrm>
                        <a:off x="2057" y="1650"/>
                        <a:ext cx="142" cy="29"/>
                        <a:chOff x="2057" y="1650"/>
                        <a:chExt cx="142" cy="29"/>
                      </a:xfrm>
                    </p:grpSpPr>
                    <p:sp>
                      <p:nvSpPr>
                        <p:cNvPr id="11519" name="Freeform 95"/>
                        <p:cNvSpPr>
                          <a:spLocks/>
                        </p:cNvSpPr>
                        <p:nvPr/>
                      </p:nvSpPr>
                      <p:spPr bwMode="auto">
                        <a:xfrm>
                          <a:off x="2058" y="1653"/>
                          <a:ext cx="139" cy="20"/>
                        </a:xfrm>
                        <a:custGeom>
                          <a:avLst/>
                          <a:gdLst>
                            <a:gd name="T0" fmla="*/ 0 w 694"/>
                            <a:gd name="T1" fmla="*/ 3 h 101"/>
                            <a:gd name="T2" fmla="*/ 2 w 694"/>
                            <a:gd name="T3" fmla="*/ 3 h 101"/>
                            <a:gd name="T4" fmla="*/ 3 w 694"/>
                            <a:gd name="T5" fmla="*/ 2 h 101"/>
                            <a:gd name="T6" fmla="*/ 6 w 694"/>
                            <a:gd name="T7" fmla="*/ 2 h 101"/>
                            <a:gd name="T8" fmla="*/ 8 w 694"/>
                            <a:gd name="T9" fmla="*/ 1 h 101"/>
                            <a:gd name="T10" fmla="*/ 11 w 694"/>
                            <a:gd name="T11" fmla="*/ 1 h 101"/>
                            <a:gd name="T12" fmla="*/ 13 w 694"/>
                            <a:gd name="T13" fmla="*/ 0 h 101"/>
                            <a:gd name="T14" fmla="*/ 15 w 694"/>
                            <a:gd name="T15" fmla="*/ 0 h 101"/>
                            <a:gd name="T16" fmla="*/ 17 w 694"/>
                            <a:gd name="T17" fmla="*/ 0 h 101"/>
                            <a:gd name="T18" fmla="*/ 20 w 694"/>
                            <a:gd name="T19" fmla="*/ 0 h 101"/>
                            <a:gd name="T20" fmla="*/ 22 w 694"/>
                            <a:gd name="T21" fmla="*/ 0 h 101"/>
                            <a:gd name="T22" fmla="*/ 24 w 694"/>
                            <a:gd name="T23" fmla="*/ 1 h 101"/>
                            <a:gd name="T24" fmla="*/ 25 w 694"/>
                            <a:gd name="T25" fmla="*/ 1 h 101"/>
                            <a:gd name="T26" fmla="*/ 26 w 694"/>
                            <a:gd name="T27" fmla="*/ 2 h 101"/>
                            <a:gd name="T28" fmla="*/ 27 w 694"/>
                            <a:gd name="T29" fmla="*/ 2 h 101"/>
                            <a:gd name="T30" fmla="*/ 27 w 694"/>
                            <a:gd name="T31" fmla="*/ 3 h 101"/>
                            <a:gd name="T32" fmla="*/ 28 w 694"/>
                            <a:gd name="T33" fmla="*/ 4 h 1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4"/>
                            <a:gd name="T52" fmla="*/ 0 h 101"/>
                            <a:gd name="T53" fmla="*/ 694 w 694"/>
                            <a:gd name="T54" fmla="*/ 101 h 10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4" h="101">
                              <a:moveTo>
                                <a:pt x="0" y="80"/>
                              </a:moveTo>
                              <a:lnTo>
                                <a:pt x="42" y="67"/>
                              </a:lnTo>
                              <a:lnTo>
                                <a:pt x="85" y="54"/>
                              </a:lnTo>
                              <a:lnTo>
                                <a:pt x="143" y="40"/>
                              </a:lnTo>
                              <a:lnTo>
                                <a:pt x="205" y="27"/>
                              </a:lnTo>
                              <a:lnTo>
                                <a:pt x="268" y="14"/>
                              </a:lnTo>
                              <a:lnTo>
                                <a:pt x="315" y="8"/>
                              </a:lnTo>
                              <a:lnTo>
                                <a:pt x="372" y="2"/>
                              </a:lnTo>
                              <a:lnTo>
                                <a:pt x="433" y="0"/>
                              </a:lnTo>
                              <a:lnTo>
                                <a:pt x="490" y="3"/>
                              </a:lnTo>
                              <a:lnTo>
                                <a:pt x="540" y="6"/>
                              </a:lnTo>
                              <a:lnTo>
                                <a:pt x="590" y="14"/>
                              </a:lnTo>
                              <a:lnTo>
                                <a:pt x="617" y="25"/>
                              </a:lnTo>
                              <a:lnTo>
                                <a:pt x="642" y="39"/>
                              </a:lnTo>
                              <a:lnTo>
                                <a:pt x="663" y="56"/>
                              </a:lnTo>
                              <a:lnTo>
                                <a:pt x="685" y="83"/>
                              </a:lnTo>
                              <a:lnTo>
                                <a:pt x="694" y="101"/>
                              </a:lnTo>
                            </a:path>
                          </a:pathLst>
                        </a:custGeom>
                        <a:noFill/>
                        <a:ln w="25400">
                          <a:solidFill>
                            <a:srgbClr val="600060"/>
                          </a:solidFill>
                          <a:round/>
                          <a:headEnd/>
                          <a:tailEnd/>
                        </a:ln>
                      </p:spPr>
                      <p:txBody>
                        <a:bodyPr/>
                        <a:lstStyle/>
                        <a:p>
                          <a:endParaRPr lang="cs-CZ"/>
                        </a:p>
                      </p:txBody>
                    </p:sp>
                    <p:sp>
                      <p:nvSpPr>
                        <p:cNvPr id="11520" name="Freeform 96"/>
                        <p:cNvSpPr>
                          <a:spLocks/>
                        </p:cNvSpPr>
                        <p:nvPr/>
                      </p:nvSpPr>
                      <p:spPr bwMode="auto">
                        <a:xfrm>
                          <a:off x="2057" y="1659"/>
                          <a:ext cx="138" cy="20"/>
                        </a:xfrm>
                        <a:custGeom>
                          <a:avLst/>
                          <a:gdLst>
                            <a:gd name="T0" fmla="*/ 0 w 694"/>
                            <a:gd name="T1" fmla="*/ 3 h 100"/>
                            <a:gd name="T2" fmla="*/ 2 w 694"/>
                            <a:gd name="T3" fmla="*/ 3 h 100"/>
                            <a:gd name="T4" fmla="*/ 3 w 694"/>
                            <a:gd name="T5" fmla="*/ 2 h 100"/>
                            <a:gd name="T6" fmla="*/ 6 w 694"/>
                            <a:gd name="T7" fmla="*/ 2 h 100"/>
                            <a:gd name="T8" fmla="*/ 8 w 694"/>
                            <a:gd name="T9" fmla="*/ 1 h 100"/>
                            <a:gd name="T10" fmla="*/ 11 w 694"/>
                            <a:gd name="T11" fmla="*/ 1 h 100"/>
                            <a:gd name="T12" fmla="*/ 13 w 694"/>
                            <a:gd name="T13" fmla="*/ 0 h 100"/>
                            <a:gd name="T14" fmla="*/ 15 w 694"/>
                            <a:gd name="T15" fmla="*/ 0 h 100"/>
                            <a:gd name="T16" fmla="*/ 17 w 694"/>
                            <a:gd name="T17" fmla="*/ 0 h 100"/>
                            <a:gd name="T18" fmla="*/ 19 w 694"/>
                            <a:gd name="T19" fmla="*/ 0 h 100"/>
                            <a:gd name="T20" fmla="*/ 21 w 694"/>
                            <a:gd name="T21" fmla="*/ 0 h 100"/>
                            <a:gd name="T22" fmla="*/ 23 w 694"/>
                            <a:gd name="T23" fmla="*/ 1 h 100"/>
                            <a:gd name="T24" fmla="*/ 24 w 694"/>
                            <a:gd name="T25" fmla="*/ 1 h 100"/>
                            <a:gd name="T26" fmla="*/ 25 w 694"/>
                            <a:gd name="T27" fmla="*/ 2 h 100"/>
                            <a:gd name="T28" fmla="*/ 26 w 694"/>
                            <a:gd name="T29" fmla="*/ 2 h 100"/>
                            <a:gd name="T30" fmla="*/ 27 w 694"/>
                            <a:gd name="T31" fmla="*/ 3 h 100"/>
                            <a:gd name="T32" fmla="*/ 27 w 694"/>
                            <a:gd name="T33" fmla="*/ 4 h 1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4"/>
                            <a:gd name="T52" fmla="*/ 0 h 100"/>
                            <a:gd name="T53" fmla="*/ 694 w 694"/>
                            <a:gd name="T54" fmla="*/ 100 h 1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4" h="100">
                              <a:moveTo>
                                <a:pt x="0" y="80"/>
                              </a:moveTo>
                              <a:lnTo>
                                <a:pt x="41" y="66"/>
                              </a:lnTo>
                              <a:lnTo>
                                <a:pt x="84" y="54"/>
                              </a:lnTo>
                              <a:lnTo>
                                <a:pt x="143" y="40"/>
                              </a:lnTo>
                              <a:lnTo>
                                <a:pt x="205" y="26"/>
                              </a:lnTo>
                              <a:lnTo>
                                <a:pt x="267" y="14"/>
                              </a:lnTo>
                              <a:lnTo>
                                <a:pt x="315" y="8"/>
                              </a:lnTo>
                              <a:lnTo>
                                <a:pt x="372" y="2"/>
                              </a:lnTo>
                              <a:lnTo>
                                <a:pt x="433" y="0"/>
                              </a:lnTo>
                              <a:lnTo>
                                <a:pt x="489" y="3"/>
                              </a:lnTo>
                              <a:lnTo>
                                <a:pt x="540" y="6"/>
                              </a:lnTo>
                              <a:lnTo>
                                <a:pt x="590" y="14"/>
                              </a:lnTo>
                              <a:lnTo>
                                <a:pt x="617" y="24"/>
                              </a:lnTo>
                              <a:lnTo>
                                <a:pt x="642" y="39"/>
                              </a:lnTo>
                              <a:lnTo>
                                <a:pt x="663" y="55"/>
                              </a:lnTo>
                              <a:lnTo>
                                <a:pt x="685" y="83"/>
                              </a:lnTo>
                              <a:lnTo>
                                <a:pt x="694" y="100"/>
                              </a:lnTo>
                            </a:path>
                          </a:pathLst>
                        </a:custGeom>
                        <a:noFill/>
                        <a:ln w="11113">
                          <a:solidFill>
                            <a:srgbClr val="400040"/>
                          </a:solidFill>
                          <a:round/>
                          <a:headEnd/>
                          <a:tailEnd/>
                        </a:ln>
                      </p:spPr>
                      <p:txBody>
                        <a:bodyPr/>
                        <a:lstStyle/>
                        <a:p>
                          <a:endParaRPr lang="cs-CZ"/>
                        </a:p>
                      </p:txBody>
                    </p:sp>
                    <p:sp>
                      <p:nvSpPr>
                        <p:cNvPr id="11521" name="Freeform 97"/>
                        <p:cNvSpPr>
                          <a:spLocks/>
                        </p:cNvSpPr>
                        <p:nvPr/>
                      </p:nvSpPr>
                      <p:spPr bwMode="auto">
                        <a:xfrm>
                          <a:off x="2060" y="1650"/>
                          <a:ext cx="139" cy="20"/>
                        </a:xfrm>
                        <a:custGeom>
                          <a:avLst/>
                          <a:gdLst>
                            <a:gd name="T0" fmla="*/ 0 w 694"/>
                            <a:gd name="T1" fmla="*/ 3 h 100"/>
                            <a:gd name="T2" fmla="*/ 2 w 694"/>
                            <a:gd name="T3" fmla="*/ 3 h 100"/>
                            <a:gd name="T4" fmla="*/ 3 w 694"/>
                            <a:gd name="T5" fmla="*/ 2 h 100"/>
                            <a:gd name="T6" fmla="*/ 6 w 694"/>
                            <a:gd name="T7" fmla="*/ 2 h 100"/>
                            <a:gd name="T8" fmla="*/ 8 w 694"/>
                            <a:gd name="T9" fmla="*/ 1 h 100"/>
                            <a:gd name="T10" fmla="*/ 11 w 694"/>
                            <a:gd name="T11" fmla="*/ 1 h 100"/>
                            <a:gd name="T12" fmla="*/ 13 w 694"/>
                            <a:gd name="T13" fmla="*/ 0 h 100"/>
                            <a:gd name="T14" fmla="*/ 15 w 694"/>
                            <a:gd name="T15" fmla="*/ 0 h 100"/>
                            <a:gd name="T16" fmla="*/ 17 w 694"/>
                            <a:gd name="T17" fmla="*/ 0 h 100"/>
                            <a:gd name="T18" fmla="*/ 20 w 694"/>
                            <a:gd name="T19" fmla="*/ 0 h 100"/>
                            <a:gd name="T20" fmla="*/ 22 w 694"/>
                            <a:gd name="T21" fmla="*/ 0 h 100"/>
                            <a:gd name="T22" fmla="*/ 24 w 694"/>
                            <a:gd name="T23" fmla="*/ 1 h 100"/>
                            <a:gd name="T24" fmla="*/ 25 w 694"/>
                            <a:gd name="T25" fmla="*/ 1 h 100"/>
                            <a:gd name="T26" fmla="*/ 26 w 694"/>
                            <a:gd name="T27" fmla="*/ 2 h 100"/>
                            <a:gd name="T28" fmla="*/ 27 w 694"/>
                            <a:gd name="T29" fmla="*/ 2 h 100"/>
                            <a:gd name="T30" fmla="*/ 27 w 694"/>
                            <a:gd name="T31" fmla="*/ 3 h 100"/>
                            <a:gd name="T32" fmla="*/ 28 w 694"/>
                            <a:gd name="T33" fmla="*/ 4 h 1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4"/>
                            <a:gd name="T52" fmla="*/ 0 h 100"/>
                            <a:gd name="T53" fmla="*/ 694 w 694"/>
                            <a:gd name="T54" fmla="*/ 100 h 1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4" h="100">
                              <a:moveTo>
                                <a:pt x="0" y="80"/>
                              </a:moveTo>
                              <a:lnTo>
                                <a:pt x="42" y="66"/>
                              </a:lnTo>
                              <a:lnTo>
                                <a:pt x="85" y="54"/>
                              </a:lnTo>
                              <a:lnTo>
                                <a:pt x="143" y="40"/>
                              </a:lnTo>
                              <a:lnTo>
                                <a:pt x="204" y="26"/>
                              </a:lnTo>
                              <a:lnTo>
                                <a:pt x="268" y="14"/>
                              </a:lnTo>
                              <a:lnTo>
                                <a:pt x="315" y="8"/>
                              </a:lnTo>
                              <a:lnTo>
                                <a:pt x="372" y="2"/>
                              </a:lnTo>
                              <a:lnTo>
                                <a:pt x="434" y="0"/>
                              </a:lnTo>
                              <a:lnTo>
                                <a:pt x="490" y="3"/>
                              </a:lnTo>
                              <a:lnTo>
                                <a:pt x="540" y="6"/>
                              </a:lnTo>
                              <a:lnTo>
                                <a:pt x="590" y="14"/>
                              </a:lnTo>
                              <a:lnTo>
                                <a:pt x="618" y="24"/>
                              </a:lnTo>
                              <a:lnTo>
                                <a:pt x="642" y="39"/>
                              </a:lnTo>
                              <a:lnTo>
                                <a:pt x="664" y="55"/>
                              </a:lnTo>
                              <a:lnTo>
                                <a:pt x="685" y="83"/>
                              </a:lnTo>
                              <a:lnTo>
                                <a:pt x="694" y="100"/>
                              </a:lnTo>
                            </a:path>
                          </a:pathLst>
                        </a:custGeom>
                        <a:noFill/>
                        <a:ln w="4763">
                          <a:solidFill>
                            <a:srgbClr val="A000A0"/>
                          </a:solidFill>
                          <a:round/>
                          <a:headEnd/>
                          <a:tailEnd/>
                        </a:ln>
                      </p:spPr>
                      <p:txBody>
                        <a:bodyPr/>
                        <a:lstStyle/>
                        <a:p>
                          <a:endParaRPr lang="cs-CZ"/>
                        </a:p>
                      </p:txBody>
                    </p:sp>
                  </p:grpSp>
                  <p:sp>
                    <p:nvSpPr>
                      <p:cNvPr id="11518" name="Oval 98"/>
                      <p:cNvSpPr>
                        <a:spLocks noChangeArrowheads="1"/>
                      </p:cNvSpPr>
                      <p:nvPr/>
                    </p:nvSpPr>
                    <p:spPr bwMode="auto">
                      <a:xfrm>
                        <a:off x="2051" y="1663"/>
                        <a:ext cx="8" cy="14"/>
                      </a:xfrm>
                      <a:prstGeom prst="ellipse">
                        <a:avLst/>
                      </a:prstGeom>
                      <a:solidFill>
                        <a:srgbClr val="200020"/>
                      </a:solidFill>
                      <a:ln w="3175">
                        <a:solidFill>
                          <a:srgbClr val="800080"/>
                        </a:solidFill>
                        <a:round/>
                        <a:headEnd/>
                        <a:tailEnd/>
                      </a:ln>
                    </p:spPr>
                    <p:txBody>
                      <a:bodyPr/>
                      <a:lstStyle/>
                      <a:p>
                        <a:endParaRPr lang="en-US"/>
                      </a:p>
                    </p:txBody>
                  </p:sp>
                </p:grpSp>
                <p:grpSp>
                  <p:nvGrpSpPr>
                    <p:cNvPr id="29" name="Group 99"/>
                    <p:cNvGrpSpPr>
                      <a:grpSpLocks/>
                    </p:cNvGrpSpPr>
                    <p:nvPr/>
                  </p:nvGrpSpPr>
                  <p:grpSpPr bwMode="auto">
                    <a:xfrm>
                      <a:off x="2025" y="1624"/>
                      <a:ext cx="213" cy="42"/>
                      <a:chOff x="2025" y="1624"/>
                      <a:chExt cx="213" cy="42"/>
                    </a:xfrm>
                  </p:grpSpPr>
                  <p:grpSp>
                    <p:nvGrpSpPr>
                      <p:cNvPr id="30" name="Group 100"/>
                      <p:cNvGrpSpPr>
                        <a:grpSpLocks/>
                      </p:cNvGrpSpPr>
                      <p:nvPr/>
                    </p:nvGrpSpPr>
                    <p:grpSpPr bwMode="auto">
                      <a:xfrm>
                        <a:off x="2030" y="1624"/>
                        <a:ext cx="208" cy="42"/>
                        <a:chOff x="2030" y="1624"/>
                        <a:chExt cx="208" cy="42"/>
                      </a:xfrm>
                    </p:grpSpPr>
                    <p:sp>
                      <p:nvSpPr>
                        <p:cNvPr id="11514" name="Freeform 101"/>
                        <p:cNvSpPr>
                          <a:spLocks/>
                        </p:cNvSpPr>
                        <p:nvPr/>
                      </p:nvSpPr>
                      <p:spPr bwMode="auto">
                        <a:xfrm>
                          <a:off x="2032" y="1629"/>
                          <a:ext cx="202" cy="29"/>
                        </a:xfrm>
                        <a:custGeom>
                          <a:avLst/>
                          <a:gdLst>
                            <a:gd name="T0" fmla="*/ 0 w 1012"/>
                            <a:gd name="T1" fmla="*/ 5 h 148"/>
                            <a:gd name="T2" fmla="*/ 2 w 1012"/>
                            <a:gd name="T3" fmla="*/ 4 h 148"/>
                            <a:gd name="T4" fmla="*/ 5 w 1012"/>
                            <a:gd name="T5" fmla="*/ 3 h 148"/>
                            <a:gd name="T6" fmla="*/ 8 w 1012"/>
                            <a:gd name="T7" fmla="*/ 2 h 148"/>
                            <a:gd name="T8" fmla="*/ 12 w 1012"/>
                            <a:gd name="T9" fmla="*/ 2 h 148"/>
                            <a:gd name="T10" fmla="*/ 16 w 1012"/>
                            <a:gd name="T11" fmla="*/ 1 h 148"/>
                            <a:gd name="T12" fmla="*/ 18 w 1012"/>
                            <a:gd name="T13" fmla="*/ 0 h 148"/>
                            <a:gd name="T14" fmla="*/ 22 w 1012"/>
                            <a:gd name="T15" fmla="*/ 0 h 148"/>
                            <a:gd name="T16" fmla="*/ 25 w 1012"/>
                            <a:gd name="T17" fmla="*/ 0 h 148"/>
                            <a:gd name="T18" fmla="*/ 29 w 1012"/>
                            <a:gd name="T19" fmla="*/ 0 h 148"/>
                            <a:gd name="T20" fmla="*/ 31 w 1012"/>
                            <a:gd name="T21" fmla="*/ 0 h 148"/>
                            <a:gd name="T22" fmla="*/ 34 w 1012"/>
                            <a:gd name="T23" fmla="*/ 1 h 148"/>
                            <a:gd name="T24" fmla="*/ 36 w 1012"/>
                            <a:gd name="T25" fmla="*/ 1 h 148"/>
                            <a:gd name="T26" fmla="*/ 37 w 1012"/>
                            <a:gd name="T27" fmla="*/ 2 h 148"/>
                            <a:gd name="T28" fmla="*/ 39 w 1012"/>
                            <a:gd name="T29" fmla="*/ 3 h 148"/>
                            <a:gd name="T30" fmla="*/ 40 w 1012"/>
                            <a:gd name="T31" fmla="*/ 5 h 148"/>
                            <a:gd name="T32" fmla="*/ 40 w 1012"/>
                            <a:gd name="T33" fmla="*/ 6 h 1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12"/>
                            <a:gd name="T52" fmla="*/ 0 h 148"/>
                            <a:gd name="T53" fmla="*/ 1012 w 1012"/>
                            <a:gd name="T54" fmla="*/ 148 h 1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12" h="148">
                              <a:moveTo>
                                <a:pt x="0" y="117"/>
                              </a:moveTo>
                              <a:lnTo>
                                <a:pt x="60" y="98"/>
                              </a:lnTo>
                              <a:lnTo>
                                <a:pt x="123" y="80"/>
                              </a:lnTo>
                              <a:lnTo>
                                <a:pt x="207" y="59"/>
                              </a:lnTo>
                              <a:lnTo>
                                <a:pt x="298" y="39"/>
                              </a:lnTo>
                              <a:lnTo>
                                <a:pt x="390" y="22"/>
                              </a:lnTo>
                              <a:lnTo>
                                <a:pt x="459" y="12"/>
                              </a:lnTo>
                              <a:lnTo>
                                <a:pt x="543" y="3"/>
                              </a:lnTo>
                              <a:lnTo>
                                <a:pt x="632" y="0"/>
                              </a:lnTo>
                              <a:lnTo>
                                <a:pt x="714" y="4"/>
                              </a:lnTo>
                              <a:lnTo>
                                <a:pt x="788" y="9"/>
                              </a:lnTo>
                              <a:lnTo>
                                <a:pt x="861" y="22"/>
                              </a:lnTo>
                              <a:lnTo>
                                <a:pt x="901" y="36"/>
                              </a:lnTo>
                              <a:lnTo>
                                <a:pt x="937" y="58"/>
                              </a:lnTo>
                              <a:lnTo>
                                <a:pt x="967" y="81"/>
                              </a:lnTo>
                              <a:lnTo>
                                <a:pt x="999" y="122"/>
                              </a:lnTo>
                              <a:lnTo>
                                <a:pt x="1012" y="148"/>
                              </a:lnTo>
                            </a:path>
                          </a:pathLst>
                        </a:custGeom>
                        <a:noFill/>
                        <a:ln w="25400">
                          <a:solidFill>
                            <a:srgbClr val="600060"/>
                          </a:solidFill>
                          <a:round/>
                          <a:headEnd/>
                          <a:tailEnd/>
                        </a:ln>
                      </p:spPr>
                      <p:txBody>
                        <a:bodyPr/>
                        <a:lstStyle/>
                        <a:p>
                          <a:endParaRPr lang="cs-CZ"/>
                        </a:p>
                      </p:txBody>
                    </p:sp>
                    <p:sp>
                      <p:nvSpPr>
                        <p:cNvPr id="11515" name="Freeform 102"/>
                        <p:cNvSpPr>
                          <a:spLocks/>
                        </p:cNvSpPr>
                        <p:nvPr/>
                      </p:nvSpPr>
                      <p:spPr bwMode="auto">
                        <a:xfrm>
                          <a:off x="2030" y="1637"/>
                          <a:ext cx="203" cy="29"/>
                        </a:xfrm>
                        <a:custGeom>
                          <a:avLst/>
                          <a:gdLst>
                            <a:gd name="T0" fmla="*/ 0 w 1012"/>
                            <a:gd name="T1" fmla="*/ 5 h 147"/>
                            <a:gd name="T2" fmla="*/ 2 w 1012"/>
                            <a:gd name="T3" fmla="*/ 4 h 147"/>
                            <a:gd name="T4" fmla="*/ 5 w 1012"/>
                            <a:gd name="T5" fmla="*/ 3 h 147"/>
                            <a:gd name="T6" fmla="*/ 8 w 1012"/>
                            <a:gd name="T7" fmla="*/ 2 h 147"/>
                            <a:gd name="T8" fmla="*/ 12 w 1012"/>
                            <a:gd name="T9" fmla="*/ 2 h 147"/>
                            <a:gd name="T10" fmla="*/ 16 w 1012"/>
                            <a:gd name="T11" fmla="*/ 1 h 147"/>
                            <a:gd name="T12" fmla="*/ 18 w 1012"/>
                            <a:gd name="T13" fmla="*/ 0 h 147"/>
                            <a:gd name="T14" fmla="*/ 22 w 1012"/>
                            <a:gd name="T15" fmla="*/ 0 h 147"/>
                            <a:gd name="T16" fmla="*/ 25 w 1012"/>
                            <a:gd name="T17" fmla="*/ 0 h 147"/>
                            <a:gd name="T18" fmla="*/ 29 w 1012"/>
                            <a:gd name="T19" fmla="*/ 0 h 147"/>
                            <a:gd name="T20" fmla="*/ 32 w 1012"/>
                            <a:gd name="T21" fmla="*/ 0 h 147"/>
                            <a:gd name="T22" fmla="*/ 35 w 1012"/>
                            <a:gd name="T23" fmla="*/ 1 h 147"/>
                            <a:gd name="T24" fmla="*/ 36 w 1012"/>
                            <a:gd name="T25" fmla="*/ 1 h 147"/>
                            <a:gd name="T26" fmla="*/ 38 w 1012"/>
                            <a:gd name="T27" fmla="*/ 2 h 147"/>
                            <a:gd name="T28" fmla="*/ 39 w 1012"/>
                            <a:gd name="T29" fmla="*/ 3 h 147"/>
                            <a:gd name="T30" fmla="*/ 40 w 1012"/>
                            <a:gd name="T31" fmla="*/ 5 h 147"/>
                            <a:gd name="T32" fmla="*/ 41 w 1012"/>
                            <a:gd name="T33" fmla="*/ 6 h 1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12"/>
                            <a:gd name="T52" fmla="*/ 0 h 147"/>
                            <a:gd name="T53" fmla="*/ 1012 w 1012"/>
                            <a:gd name="T54" fmla="*/ 147 h 1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12" h="147">
                              <a:moveTo>
                                <a:pt x="0" y="117"/>
                              </a:moveTo>
                              <a:lnTo>
                                <a:pt x="60" y="98"/>
                              </a:lnTo>
                              <a:lnTo>
                                <a:pt x="122" y="79"/>
                              </a:lnTo>
                              <a:lnTo>
                                <a:pt x="208" y="59"/>
                              </a:lnTo>
                              <a:lnTo>
                                <a:pt x="299" y="39"/>
                              </a:lnTo>
                              <a:lnTo>
                                <a:pt x="390" y="21"/>
                              </a:lnTo>
                              <a:lnTo>
                                <a:pt x="459" y="11"/>
                              </a:lnTo>
                              <a:lnTo>
                                <a:pt x="543" y="3"/>
                              </a:lnTo>
                              <a:lnTo>
                                <a:pt x="633" y="0"/>
                              </a:lnTo>
                              <a:lnTo>
                                <a:pt x="713" y="4"/>
                              </a:lnTo>
                              <a:lnTo>
                                <a:pt x="788" y="8"/>
                              </a:lnTo>
                              <a:lnTo>
                                <a:pt x="861" y="21"/>
                              </a:lnTo>
                              <a:lnTo>
                                <a:pt x="902" y="36"/>
                              </a:lnTo>
                              <a:lnTo>
                                <a:pt x="937" y="57"/>
                              </a:lnTo>
                              <a:lnTo>
                                <a:pt x="968" y="81"/>
                              </a:lnTo>
                              <a:lnTo>
                                <a:pt x="999" y="121"/>
                              </a:lnTo>
                              <a:lnTo>
                                <a:pt x="1012" y="147"/>
                              </a:lnTo>
                            </a:path>
                          </a:pathLst>
                        </a:custGeom>
                        <a:noFill/>
                        <a:ln w="11113">
                          <a:solidFill>
                            <a:srgbClr val="400040"/>
                          </a:solidFill>
                          <a:round/>
                          <a:headEnd/>
                          <a:tailEnd/>
                        </a:ln>
                      </p:spPr>
                      <p:txBody>
                        <a:bodyPr/>
                        <a:lstStyle/>
                        <a:p>
                          <a:endParaRPr lang="cs-CZ"/>
                        </a:p>
                      </p:txBody>
                    </p:sp>
                    <p:sp>
                      <p:nvSpPr>
                        <p:cNvPr id="11516" name="Freeform 103"/>
                        <p:cNvSpPr>
                          <a:spLocks/>
                        </p:cNvSpPr>
                        <p:nvPr/>
                      </p:nvSpPr>
                      <p:spPr bwMode="auto">
                        <a:xfrm>
                          <a:off x="2036" y="1624"/>
                          <a:ext cx="202" cy="29"/>
                        </a:xfrm>
                        <a:custGeom>
                          <a:avLst/>
                          <a:gdLst>
                            <a:gd name="T0" fmla="*/ 0 w 1012"/>
                            <a:gd name="T1" fmla="*/ 5 h 147"/>
                            <a:gd name="T2" fmla="*/ 2 w 1012"/>
                            <a:gd name="T3" fmla="*/ 4 h 147"/>
                            <a:gd name="T4" fmla="*/ 5 w 1012"/>
                            <a:gd name="T5" fmla="*/ 3 h 147"/>
                            <a:gd name="T6" fmla="*/ 8 w 1012"/>
                            <a:gd name="T7" fmla="*/ 2 h 147"/>
                            <a:gd name="T8" fmla="*/ 12 w 1012"/>
                            <a:gd name="T9" fmla="*/ 2 h 147"/>
                            <a:gd name="T10" fmla="*/ 16 w 1012"/>
                            <a:gd name="T11" fmla="*/ 1 h 147"/>
                            <a:gd name="T12" fmla="*/ 18 w 1012"/>
                            <a:gd name="T13" fmla="*/ 0 h 147"/>
                            <a:gd name="T14" fmla="*/ 22 w 1012"/>
                            <a:gd name="T15" fmla="*/ 0 h 147"/>
                            <a:gd name="T16" fmla="*/ 25 w 1012"/>
                            <a:gd name="T17" fmla="*/ 0 h 147"/>
                            <a:gd name="T18" fmla="*/ 28 w 1012"/>
                            <a:gd name="T19" fmla="*/ 0 h 147"/>
                            <a:gd name="T20" fmla="*/ 31 w 1012"/>
                            <a:gd name="T21" fmla="*/ 0 h 147"/>
                            <a:gd name="T22" fmla="*/ 34 w 1012"/>
                            <a:gd name="T23" fmla="*/ 1 h 147"/>
                            <a:gd name="T24" fmla="*/ 36 w 1012"/>
                            <a:gd name="T25" fmla="*/ 1 h 147"/>
                            <a:gd name="T26" fmla="*/ 37 w 1012"/>
                            <a:gd name="T27" fmla="*/ 2 h 147"/>
                            <a:gd name="T28" fmla="*/ 39 w 1012"/>
                            <a:gd name="T29" fmla="*/ 3 h 147"/>
                            <a:gd name="T30" fmla="*/ 40 w 1012"/>
                            <a:gd name="T31" fmla="*/ 5 h 147"/>
                            <a:gd name="T32" fmla="*/ 40 w 1012"/>
                            <a:gd name="T33" fmla="*/ 6 h 1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12"/>
                            <a:gd name="T52" fmla="*/ 0 h 147"/>
                            <a:gd name="T53" fmla="*/ 1012 w 1012"/>
                            <a:gd name="T54" fmla="*/ 147 h 1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12" h="147">
                              <a:moveTo>
                                <a:pt x="0" y="117"/>
                              </a:moveTo>
                              <a:lnTo>
                                <a:pt x="60" y="98"/>
                              </a:lnTo>
                              <a:lnTo>
                                <a:pt x="123" y="79"/>
                              </a:lnTo>
                              <a:lnTo>
                                <a:pt x="208" y="59"/>
                              </a:lnTo>
                              <a:lnTo>
                                <a:pt x="299" y="39"/>
                              </a:lnTo>
                              <a:lnTo>
                                <a:pt x="390" y="21"/>
                              </a:lnTo>
                              <a:lnTo>
                                <a:pt x="458" y="12"/>
                              </a:lnTo>
                              <a:lnTo>
                                <a:pt x="542" y="3"/>
                              </a:lnTo>
                              <a:lnTo>
                                <a:pt x="632" y="0"/>
                              </a:lnTo>
                              <a:lnTo>
                                <a:pt x="713" y="5"/>
                              </a:lnTo>
                              <a:lnTo>
                                <a:pt x="788" y="9"/>
                              </a:lnTo>
                              <a:lnTo>
                                <a:pt x="861" y="21"/>
                              </a:lnTo>
                              <a:lnTo>
                                <a:pt x="901" y="36"/>
                              </a:lnTo>
                              <a:lnTo>
                                <a:pt x="937" y="57"/>
                              </a:lnTo>
                              <a:lnTo>
                                <a:pt x="968" y="82"/>
                              </a:lnTo>
                              <a:lnTo>
                                <a:pt x="998" y="122"/>
                              </a:lnTo>
                              <a:lnTo>
                                <a:pt x="1012" y="147"/>
                              </a:lnTo>
                            </a:path>
                          </a:pathLst>
                        </a:custGeom>
                        <a:noFill/>
                        <a:ln w="4763">
                          <a:solidFill>
                            <a:srgbClr val="A000A0"/>
                          </a:solidFill>
                          <a:round/>
                          <a:headEnd/>
                          <a:tailEnd/>
                        </a:ln>
                      </p:spPr>
                      <p:txBody>
                        <a:bodyPr/>
                        <a:lstStyle/>
                        <a:p>
                          <a:endParaRPr lang="cs-CZ"/>
                        </a:p>
                      </p:txBody>
                    </p:sp>
                  </p:grpSp>
                  <p:sp>
                    <p:nvSpPr>
                      <p:cNvPr id="11513" name="Oval 104"/>
                      <p:cNvSpPr>
                        <a:spLocks noChangeArrowheads="1"/>
                      </p:cNvSpPr>
                      <p:nvPr/>
                    </p:nvSpPr>
                    <p:spPr bwMode="auto">
                      <a:xfrm>
                        <a:off x="2025" y="1645"/>
                        <a:ext cx="10" cy="17"/>
                      </a:xfrm>
                      <a:prstGeom prst="ellipse">
                        <a:avLst/>
                      </a:prstGeom>
                      <a:solidFill>
                        <a:srgbClr val="200020"/>
                      </a:solidFill>
                      <a:ln w="3175">
                        <a:solidFill>
                          <a:srgbClr val="800080"/>
                        </a:solidFill>
                        <a:round/>
                        <a:headEnd/>
                        <a:tailEnd/>
                      </a:ln>
                    </p:spPr>
                    <p:txBody>
                      <a:bodyPr/>
                      <a:lstStyle/>
                      <a:p>
                        <a:endParaRPr lang="en-US"/>
                      </a:p>
                    </p:txBody>
                  </p:sp>
                </p:grpSp>
              </p:grpSp>
            </p:grpSp>
            <p:grpSp>
              <p:nvGrpSpPr>
                <p:cNvPr id="31" name="Group 105"/>
                <p:cNvGrpSpPr>
                  <a:grpSpLocks/>
                </p:cNvGrpSpPr>
                <p:nvPr/>
              </p:nvGrpSpPr>
              <p:grpSpPr bwMode="auto">
                <a:xfrm>
                  <a:off x="2034" y="1657"/>
                  <a:ext cx="344" cy="305"/>
                  <a:chOff x="2034" y="1657"/>
                  <a:chExt cx="344" cy="305"/>
                </a:xfrm>
              </p:grpSpPr>
              <p:grpSp>
                <p:nvGrpSpPr>
                  <p:cNvPr id="11264" name="Group 106"/>
                  <p:cNvGrpSpPr>
                    <a:grpSpLocks/>
                  </p:cNvGrpSpPr>
                  <p:nvPr/>
                </p:nvGrpSpPr>
                <p:grpSpPr bwMode="auto">
                  <a:xfrm>
                    <a:off x="2034" y="1657"/>
                    <a:ext cx="344" cy="305"/>
                    <a:chOff x="2034" y="1657"/>
                    <a:chExt cx="344" cy="305"/>
                  </a:xfrm>
                </p:grpSpPr>
                <p:grpSp>
                  <p:nvGrpSpPr>
                    <p:cNvPr id="11265" name="Group 107"/>
                    <p:cNvGrpSpPr>
                      <a:grpSpLocks/>
                    </p:cNvGrpSpPr>
                    <p:nvPr/>
                  </p:nvGrpSpPr>
                  <p:grpSpPr bwMode="auto">
                    <a:xfrm>
                      <a:off x="2034" y="1657"/>
                      <a:ext cx="344" cy="305"/>
                      <a:chOff x="2034" y="1657"/>
                      <a:chExt cx="344" cy="305"/>
                    </a:xfrm>
                  </p:grpSpPr>
                  <p:grpSp>
                    <p:nvGrpSpPr>
                      <p:cNvPr id="11277" name="Group 108"/>
                      <p:cNvGrpSpPr>
                        <a:grpSpLocks/>
                      </p:cNvGrpSpPr>
                      <p:nvPr/>
                    </p:nvGrpSpPr>
                    <p:grpSpPr bwMode="auto">
                      <a:xfrm>
                        <a:off x="2034" y="1657"/>
                        <a:ext cx="344" cy="305"/>
                        <a:chOff x="2034" y="1657"/>
                        <a:chExt cx="344" cy="305"/>
                      </a:xfrm>
                    </p:grpSpPr>
                    <p:grpSp>
                      <p:nvGrpSpPr>
                        <p:cNvPr id="11285" name="Group 109"/>
                        <p:cNvGrpSpPr>
                          <a:grpSpLocks/>
                        </p:cNvGrpSpPr>
                        <p:nvPr/>
                      </p:nvGrpSpPr>
                      <p:grpSpPr bwMode="auto">
                        <a:xfrm>
                          <a:off x="2034" y="1657"/>
                          <a:ext cx="344" cy="305"/>
                          <a:chOff x="2034" y="1657"/>
                          <a:chExt cx="344" cy="305"/>
                        </a:xfrm>
                      </p:grpSpPr>
                      <p:sp>
                        <p:nvSpPr>
                          <p:cNvPr id="11506" name="Freeform 110"/>
                          <p:cNvSpPr>
                            <a:spLocks/>
                          </p:cNvSpPr>
                          <p:nvPr/>
                        </p:nvSpPr>
                        <p:spPr bwMode="auto">
                          <a:xfrm>
                            <a:off x="2034" y="1657"/>
                            <a:ext cx="344" cy="305"/>
                          </a:xfrm>
                          <a:custGeom>
                            <a:avLst/>
                            <a:gdLst>
                              <a:gd name="T0" fmla="*/ 22 w 1716"/>
                              <a:gd name="T1" fmla="*/ 10 h 1521"/>
                              <a:gd name="T2" fmla="*/ 25 w 1716"/>
                              <a:gd name="T3" fmla="*/ 6 h 1521"/>
                              <a:gd name="T4" fmla="*/ 29 w 1716"/>
                              <a:gd name="T5" fmla="*/ 3 h 1521"/>
                              <a:gd name="T6" fmla="*/ 32 w 1716"/>
                              <a:gd name="T7" fmla="*/ 1 h 1521"/>
                              <a:gd name="T8" fmla="*/ 36 w 1716"/>
                              <a:gd name="T9" fmla="*/ 0 h 1521"/>
                              <a:gd name="T10" fmla="*/ 40 w 1716"/>
                              <a:gd name="T11" fmla="*/ 1 h 1521"/>
                              <a:gd name="T12" fmla="*/ 44 w 1716"/>
                              <a:gd name="T13" fmla="*/ 2 h 1521"/>
                              <a:gd name="T14" fmla="*/ 47 w 1716"/>
                              <a:gd name="T15" fmla="*/ 3 h 1521"/>
                              <a:gd name="T16" fmla="*/ 50 w 1716"/>
                              <a:gd name="T17" fmla="*/ 6 h 1521"/>
                              <a:gd name="T18" fmla="*/ 52 w 1716"/>
                              <a:gd name="T19" fmla="*/ 9 h 1521"/>
                              <a:gd name="T20" fmla="*/ 52 w 1716"/>
                              <a:gd name="T21" fmla="*/ 12 h 1521"/>
                              <a:gd name="T22" fmla="*/ 54 w 1716"/>
                              <a:gd name="T23" fmla="*/ 14 h 1521"/>
                              <a:gd name="T24" fmla="*/ 56 w 1716"/>
                              <a:gd name="T25" fmla="*/ 15 h 1521"/>
                              <a:gd name="T26" fmla="*/ 58 w 1716"/>
                              <a:gd name="T27" fmla="*/ 18 h 1521"/>
                              <a:gd name="T28" fmla="*/ 60 w 1716"/>
                              <a:gd name="T29" fmla="*/ 20 h 1521"/>
                              <a:gd name="T30" fmla="*/ 63 w 1716"/>
                              <a:gd name="T31" fmla="*/ 24 h 1521"/>
                              <a:gd name="T32" fmla="*/ 65 w 1716"/>
                              <a:gd name="T33" fmla="*/ 28 h 1521"/>
                              <a:gd name="T34" fmla="*/ 66 w 1716"/>
                              <a:gd name="T35" fmla="*/ 33 h 1521"/>
                              <a:gd name="T36" fmla="*/ 67 w 1716"/>
                              <a:gd name="T37" fmla="*/ 38 h 1521"/>
                              <a:gd name="T38" fmla="*/ 68 w 1716"/>
                              <a:gd name="T39" fmla="*/ 43 h 1521"/>
                              <a:gd name="T40" fmla="*/ 69 w 1716"/>
                              <a:gd name="T41" fmla="*/ 48 h 1521"/>
                              <a:gd name="T42" fmla="*/ 69 w 1716"/>
                              <a:gd name="T43" fmla="*/ 52 h 1521"/>
                              <a:gd name="T44" fmla="*/ 68 w 1716"/>
                              <a:gd name="T45" fmla="*/ 55 h 1521"/>
                              <a:gd name="T46" fmla="*/ 67 w 1716"/>
                              <a:gd name="T47" fmla="*/ 58 h 1521"/>
                              <a:gd name="T48" fmla="*/ 63 w 1716"/>
                              <a:gd name="T49" fmla="*/ 60 h 1521"/>
                              <a:gd name="T50" fmla="*/ 59 w 1716"/>
                              <a:gd name="T51" fmla="*/ 60 h 1521"/>
                              <a:gd name="T52" fmla="*/ 54 w 1716"/>
                              <a:gd name="T53" fmla="*/ 61 h 1521"/>
                              <a:gd name="T54" fmla="*/ 49 w 1716"/>
                              <a:gd name="T55" fmla="*/ 61 h 1521"/>
                              <a:gd name="T56" fmla="*/ 44 w 1716"/>
                              <a:gd name="T57" fmla="*/ 61 h 1521"/>
                              <a:gd name="T58" fmla="*/ 40 w 1716"/>
                              <a:gd name="T59" fmla="*/ 61 h 1521"/>
                              <a:gd name="T60" fmla="*/ 36 w 1716"/>
                              <a:gd name="T61" fmla="*/ 59 h 1521"/>
                              <a:gd name="T62" fmla="*/ 32 w 1716"/>
                              <a:gd name="T63" fmla="*/ 58 h 1521"/>
                              <a:gd name="T64" fmla="*/ 28 w 1716"/>
                              <a:gd name="T65" fmla="*/ 56 h 1521"/>
                              <a:gd name="T66" fmla="*/ 24 w 1716"/>
                              <a:gd name="T67" fmla="*/ 54 h 1521"/>
                              <a:gd name="T68" fmla="*/ 20 w 1716"/>
                              <a:gd name="T69" fmla="*/ 52 h 1521"/>
                              <a:gd name="T70" fmla="*/ 17 w 1716"/>
                              <a:gd name="T71" fmla="*/ 49 h 1521"/>
                              <a:gd name="T72" fmla="*/ 14 w 1716"/>
                              <a:gd name="T73" fmla="*/ 45 h 1521"/>
                              <a:gd name="T74" fmla="*/ 12 w 1716"/>
                              <a:gd name="T75" fmla="*/ 42 h 1521"/>
                              <a:gd name="T76" fmla="*/ 10 w 1716"/>
                              <a:gd name="T77" fmla="*/ 41 h 1521"/>
                              <a:gd name="T78" fmla="*/ 8 w 1716"/>
                              <a:gd name="T79" fmla="*/ 40 h 1521"/>
                              <a:gd name="T80" fmla="*/ 4 w 1716"/>
                              <a:gd name="T81" fmla="*/ 37 h 1521"/>
                              <a:gd name="T82" fmla="*/ 2 w 1716"/>
                              <a:gd name="T83" fmla="*/ 34 h 1521"/>
                              <a:gd name="T84" fmla="*/ 0 w 1716"/>
                              <a:gd name="T85" fmla="*/ 31 h 1521"/>
                              <a:gd name="T86" fmla="*/ 0 w 1716"/>
                              <a:gd name="T87" fmla="*/ 27 h 1521"/>
                              <a:gd name="T88" fmla="*/ 0 w 1716"/>
                              <a:gd name="T89" fmla="*/ 24 h 1521"/>
                              <a:gd name="T90" fmla="*/ 2 w 1716"/>
                              <a:gd name="T91" fmla="*/ 20 h 1521"/>
                              <a:gd name="T92" fmla="*/ 4 w 1716"/>
                              <a:gd name="T93" fmla="*/ 16 h 1521"/>
                              <a:gd name="T94" fmla="*/ 7 w 1716"/>
                              <a:gd name="T95" fmla="*/ 14 h 1521"/>
                              <a:gd name="T96" fmla="*/ 10 w 1716"/>
                              <a:gd name="T97" fmla="*/ 12 h 1521"/>
                              <a:gd name="T98" fmla="*/ 14 w 1716"/>
                              <a:gd name="T99" fmla="*/ 11 h 1521"/>
                              <a:gd name="T100" fmla="*/ 19 w 1716"/>
                              <a:gd name="T101" fmla="*/ 12 h 152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16"/>
                              <a:gd name="T154" fmla="*/ 0 h 1521"/>
                              <a:gd name="T155" fmla="*/ 1716 w 1716"/>
                              <a:gd name="T156" fmla="*/ 1521 h 152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16" h="1521">
                                <a:moveTo>
                                  <a:pt x="499" y="282"/>
                                </a:moveTo>
                                <a:lnTo>
                                  <a:pt x="548" y="246"/>
                                </a:lnTo>
                                <a:lnTo>
                                  <a:pt x="591" y="194"/>
                                </a:lnTo>
                                <a:lnTo>
                                  <a:pt x="634" y="140"/>
                                </a:lnTo>
                                <a:lnTo>
                                  <a:pt x="673" y="105"/>
                                </a:lnTo>
                                <a:lnTo>
                                  <a:pt x="716" y="70"/>
                                </a:lnTo>
                                <a:lnTo>
                                  <a:pt x="768" y="40"/>
                                </a:lnTo>
                                <a:lnTo>
                                  <a:pt x="806" y="19"/>
                                </a:lnTo>
                                <a:lnTo>
                                  <a:pt x="854" y="9"/>
                                </a:lnTo>
                                <a:lnTo>
                                  <a:pt x="906" y="0"/>
                                </a:lnTo>
                                <a:lnTo>
                                  <a:pt x="960" y="6"/>
                                </a:lnTo>
                                <a:lnTo>
                                  <a:pt x="1004" y="13"/>
                                </a:lnTo>
                                <a:lnTo>
                                  <a:pt x="1040" y="22"/>
                                </a:lnTo>
                                <a:lnTo>
                                  <a:pt x="1084" y="43"/>
                                </a:lnTo>
                                <a:lnTo>
                                  <a:pt x="1130" y="64"/>
                                </a:lnTo>
                                <a:lnTo>
                                  <a:pt x="1168" y="84"/>
                                </a:lnTo>
                                <a:lnTo>
                                  <a:pt x="1211" y="116"/>
                                </a:lnTo>
                                <a:lnTo>
                                  <a:pt x="1244" y="152"/>
                                </a:lnTo>
                                <a:lnTo>
                                  <a:pt x="1270" y="199"/>
                                </a:lnTo>
                                <a:lnTo>
                                  <a:pt x="1281" y="227"/>
                                </a:lnTo>
                                <a:lnTo>
                                  <a:pt x="1283" y="263"/>
                                </a:lnTo>
                                <a:lnTo>
                                  <a:pt x="1298" y="294"/>
                                </a:lnTo>
                                <a:lnTo>
                                  <a:pt x="1319" y="323"/>
                                </a:lnTo>
                                <a:lnTo>
                                  <a:pt x="1347" y="343"/>
                                </a:lnTo>
                                <a:lnTo>
                                  <a:pt x="1381" y="360"/>
                                </a:lnTo>
                                <a:lnTo>
                                  <a:pt x="1401" y="378"/>
                                </a:lnTo>
                                <a:lnTo>
                                  <a:pt x="1418" y="404"/>
                                </a:lnTo>
                                <a:lnTo>
                                  <a:pt x="1444" y="438"/>
                                </a:lnTo>
                                <a:lnTo>
                                  <a:pt x="1472" y="471"/>
                                </a:lnTo>
                                <a:lnTo>
                                  <a:pt x="1503" y="505"/>
                                </a:lnTo>
                                <a:lnTo>
                                  <a:pt x="1534" y="539"/>
                                </a:lnTo>
                                <a:lnTo>
                                  <a:pt x="1567" y="601"/>
                                </a:lnTo>
                                <a:lnTo>
                                  <a:pt x="1591" y="661"/>
                                </a:lnTo>
                                <a:lnTo>
                                  <a:pt x="1609" y="707"/>
                                </a:lnTo>
                                <a:lnTo>
                                  <a:pt x="1622" y="769"/>
                                </a:lnTo>
                                <a:lnTo>
                                  <a:pt x="1641" y="832"/>
                                </a:lnTo>
                                <a:lnTo>
                                  <a:pt x="1656" y="891"/>
                                </a:lnTo>
                                <a:lnTo>
                                  <a:pt x="1668" y="947"/>
                                </a:lnTo>
                                <a:lnTo>
                                  <a:pt x="1680" y="1005"/>
                                </a:lnTo>
                                <a:lnTo>
                                  <a:pt x="1695" y="1057"/>
                                </a:lnTo>
                                <a:lnTo>
                                  <a:pt x="1702" y="1122"/>
                                </a:lnTo>
                                <a:lnTo>
                                  <a:pt x="1710" y="1190"/>
                                </a:lnTo>
                                <a:lnTo>
                                  <a:pt x="1716" y="1253"/>
                                </a:lnTo>
                                <a:lnTo>
                                  <a:pt x="1708" y="1301"/>
                                </a:lnTo>
                                <a:lnTo>
                                  <a:pt x="1702" y="1340"/>
                                </a:lnTo>
                                <a:lnTo>
                                  <a:pt x="1698" y="1374"/>
                                </a:lnTo>
                                <a:lnTo>
                                  <a:pt x="1683" y="1404"/>
                                </a:lnTo>
                                <a:lnTo>
                                  <a:pt x="1658" y="1435"/>
                                </a:lnTo>
                                <a:lnTo>
                                  <a:pt x="1621" y="1463"/>
                                </a:lnTo>
                                <a:lnTo>
                                  <a:pt x="1576" y="1480"/>
                                </a:lnTo>
                                <a:lnTo>
                                  <a:pt x="1525" y="1491"/>
                                </a:lnTo>
                                <a:lnTo>
                                  <a:pt x="1464" y="1499"/>
                                </a:lnTo>
                                <a:lnTo>
                                  <a:pt x="1408" y="1506"/>
                                </a:lnTo>
                                <a:lnTo>
                                  <a:pt x="1346" y="1509"/>
                                </a:lnTo>
                                <a:lnTo>
                                  <a:pt x="1273" y="1516"/>
                                </a:lnTo>
                                <a:lnTo>
                                  <a:pt x="1210" y="1521"/>
                                </a:lnTo>
                                <a:lnTo>
                                  <a:pt x="1152" y="1521"/>
                                </a:lnTo>
                                <a:lnTo>
                                  <a:pt x="1094" y="1516"/>
                                </a:lnTo>
                                <a:lnTo>
                                  <a:pt x="1042" y="1509"/>
                                </a:lnTo>
                                <a:lnTo>
                                  <a:pt x="1001" y="1505"/>
                                </a:lnTo>
                                <a:lnTo>
                                  <a:pt x="957" y="1493"/>
                                </a:lnTo>
                                <a:lnTo>
                                  <a:pt x="903" y="1478"/>
                                </a:lnTo>
                                <a:lnTo>
                                  <a:pt x="843" y="1459"/>
                                </a:lnTo>
                                <a:lnTo>
                                  <a:pt x="796" y="1441"/>
                                </a:lnTo>
                                <a:lnTo>
                                  <a:pt x="741" y="1419"/>
                                </a:lnTo>
                                <a:lnTo>
                                  <a:pt x="694" y="1399"/>
                                </a:lnTo>
                                <a:lnTo>
                                  <a:pt x="647" y="1375"/>
                                </a:lnTo>
                                <a:lnTo>
                                  <a:pt x="597" y="1349"/>
                                </a:lnTo>
                                <a:lnTo>
                                  <a:pt x="550" y="1321"/>
                                </a:lnTo>
                                <a:lnTo>
                                  <a:pt x="503" y="1286"/>
                                </a:lnTo>
                                <a:lnTo>
                                  <a:pt x="460" y="1252"/>
                                </a:lnTo>
                                <a:lnTo>
                                  <a:pt x="429" y="1224"/>
                                </a:lnTo>
                                <a:lnTo>
                                  <a:pt x="388" y="1170"/>
                                </a:lnTo>
                                <a:lnTo>
                                  <a:pt x="355" y="1127"/>
                                </a:lnTo>
                                <a:lnTo>
                                  <a:pt x="321" y="1079"/>
                                </a:lnTo>
                                <a:lnTo>
                                  <a:pt x="301" y="1051"/>
                                </a:lnTo>
                                <a:lnTo>
                                  <a:pt x="285" y="1014"/>
                                </a:lnTo>
                                <a:lnTo>
                                  <a:pt x="255" y="1006"/>
                                </a:lnTo>
                                <a:lnTo>
                                  <a:pt x="221" y="996"/>
                                </a:lnTo>
                                <a:lnTo>
                                  <a:pt x="190" y="981"/>
                                </a:lnTo>
                                <a:lnTo>
                                  <a:pt x="150" y="957"/>
                                </a:lnTo>
                                <a:lnTo>
                                  <a:pt x="111" y="928"/>
                                </a:lnTo>
                                <a:lnTo>
                                  <a:pt x="85" y="894"/>
                                </a:lnTo>
                                <a:lnTo>
                                  <a:pt x="55" y="854"/>
                                </a:lnTo>
                                <a:lnTo>
                                  <a:pt x="33" y="817"/>
                                </a:lnTo>
                                <a:lnTo>
                                  <a:pt x="12" y="777"/>
                                </a:lnTo>
                                <a:lnTo>
                                  <a:pt x="4" y="738"/>
                                </a:lnTo>
                                <a:lnTo>
                                  <a:pt x="0" y="684"/>
                                </a:lnTo>
                                <a:lnTo>
                                  <a:pt x="3" y="641"/>
                                </a:lnTo>
                                <a:lnTo>
                                  <a:pt x="12" y="597"/>
                                </a:lnTo>
                                <a:lnTo>
                                  <a:pt x="27" y="547"/>
                                </a:lnTo>
                                <a:lnTo>
                                  <a:pt x="49" y="499"/>
                                </a:lnTo>
                                <a:lnTo>
                                  <a:pt x="76" y="451"/>
                                </a:lnTo>
                                <a:lnTo>
                                  <a:pt x="107" y="409"/>
                                </a:lnTo>
                                <a:lnTo>
                                  <a:pt x="134" y="378"/>
                                </a:lnTo>
                                <a:lnTo>
                                  <a:pt x="168" y="347"/>
                                </a:lnTo>
                                <a:lnTo>
                                  <a:pt x="208" y="320"/>
                                </a:lnTo>
                                <a:lnTo>
                                  <a:pt x="248" y="301"/>
                                </a:lnTo>
                                <a:lnTo>
                                  <a:pt x="298" y="289"/>
                                </a:lnTo>
                                <a:lnTo>
                                  <a:pt x="360" y="281"/>
                                </a:lnTo>
                                <a:lnTo>
                                  <a:pt x="415" y="282"/>
                                </a:lnTo>
                                <a:lnTo>
                                  <a:pt x="466" y="288"/>
                                </a:lnTo>
                                <a:lnTo>
                                  <a:pt x="499" y="282"/>
                                </a:lnTo>
                                <a:close/>
                              </a:path>
                            </a:pathLst>
                          </a:custGeom>
                          <a:solidFill>
                            <a:srgbClr val="FFC080"/>
                          </a:solidFill>
                          <a:ln w="9525">
                            <a:noFill/>
                            <a:round/>
                            <a:headEnd/>
                            <a:tailEnd/>
                          </a:ln>
                        </p:spPr>
                        <p:txBody>
                          <a:bodyPr/>
                          <a:lstStyle/>
                          <a:p>
                            <a:endParaRPr lang="cs-CZ"/>
                          </a:p>
                        </p:txBody>
                      </p:sp>
                      <p:sp>
                        <p:nvSpPr>
                          <p:cNvPr id="11507" name="Freeform 111"/>
                          <p:cNvSpPr>
                            <a:spLocks/>
                          </p:cNvSpPr>
                          <p:nvPr/>
                        </p:nvSpPr>
                        <p:spPr bwMode="auto">
                          <a:xfrm>
                            <a:off x="2105" y="1733"/>
                            <a:ext cx="273" cy="229"/>
                          </a:xfrm>
                          <a:custGeom>
                            <a:avLst/>
                            <a:gdLst>
                              <a:gd name="T0" fmla="*/ 42 w 1361"/>
                              <a:gd name="T1" fmla="*/ 1 h 1143"/>
                              <a:gd name="T2" fmla="*/ 43 w 1361"/>
                              <a:gd name="T3" fmla="*/ 1 h 1143"/>
                              <a:gd name="T4" fmla="*/ 45 w 1361"/>
                              <a:gd name="T5" fmla="*/ 4 h 1143"/>
                              <a:gd name="T6" fmla="*/ 47 w 1361"/>
                              <a:gd name="T7" fmla="*/ 6 h 1143"/>
                              <a:gd name="T8" fmla="*/ 50 w 1361"/>
                              <a:gd name="T9" fmla="*/ 11 h 1143"/>
                              <a:gd name="T10" fmla="*/ 51 w 1361"/>
                              <a:gd name="T11" fmla="*/ 16 h 1143"/>
                              <a:gd name="T12" fmla="*/ 52 w 1361"/>
                              <a:gd name="T13" fmla="*/ 21 h 1143"/>
                              <a:gd name="T14" fmla="*/ 53 w 1361"/>
                              <a:gd name="T15" fmla="*/ 25 h 1143"/>
                              <a:gd name="T16" fmla="*/ 54 w 1361"/>
                              <a:gd name="T17" fmla="*/ 30 h 1143"/>
                              <a:gd name="T18" fmla="*/ 55 w 1361"/>
                              <a:gd name="T19" fmla="*/ 35 h 1143"/>
                              <a:gd name="T20" fmla="*/ 54 w 1361"/>
                              <a:gd name="T21" fmla="*/ 39 h 1143"/>
                              <a:gd name="T22" fmla="*/ 53 w 1361"/>
                              <a:gd name="T23" fmla="*/ 41 h 1143"/>
                              <a:gd name="T24" fmla="*/ 51 w 1361"/>
                              <a:gd name="T25" fmla="*/ 43 h 1143"/>
                              <a:gd name="T26" fmla="*/ 47 w 1361"/>
                              <a:gd name="T27" fmla="*/ 45 h 1143"/>
                              <a:gd name="T28" fmla="*/ 42 w 1361"/>
                              <a:gd name="T29" fmla="*/ 45 h 1143"/>
                              <a:gd name="T30" fmla="*/ 37 w 1361"/>
                              <a:gd name="T31" fmla="*/ 46 h 1143"/>
                              <a:gd name="T32" fmla="*/ 32 w 1361"/>
                              <a:gd name="T33" fmla="*/ 46 h 1143"/>
                              <a:gd name="T34" fmla="*/ 28 w 1361"/>
                              <a:gd name="T35" fmla="*/ 45 h 1143"/>
                              <a:gd name="T36" fmla="*/ 24 w 1361"/>
                              <a:gd name="T37" fmla="*/ 45 h 1143"/>
                              <a:gd name="T38" fmla="*/ 20 w 1361"/>
                              <a:gd name="T39" fmla="*/ 43 h 1143"/>
                              <a:gd name="T40" fmla="*/ 15 w 1361"/>
                              <a:gd name="T41" fmla="*/ 42 h 1143"/>
                              <a:gd name="T42" fmla="*/ 12 w 1361"/>
                              <a:gd name="T43" fmla="*/ 40 h 1143"/>
                              <a:gd name="T44" fmla="*/ 8 w 1361"/>
                              <a:gd name="T45" fmla="*/ 38 h 1143"/>
                              <a:gd name="T46" fmla="*/ 4 w 1361"/>
                              <a:gd name="T47" fmla="*/ 35 h 1143"/>
                              <a:gd name="T48" fmla="*/ 1 w 1361"/>
                              <a:gd name="T49" fmla="*/ 32 h 1143"/>
                              <a:gd name="T50" fmla="*/ 1 w 1361"/>
                              <a:gd name="T51" fmla="*/ 30 h 1143"/>
                              <a:gd name="T52" fmla="*/ 3 w 1361"/>
                              <a:gd name="T53" fmla="*/ 33 h 1143"/>
                              <a:gd name="T54" fmla="*/ 6 w 1361"/>
                              <a:gd name="T55" fmla="*/ 35 h 1143"/>
                              <a:gd name="T56" fmla="*/ 9 w 1361"/>
                              <a:gd name="T57" fmla="*/ 37 h 1143"/>
                              <a:gd name="T58" fmla="*/ 13 w 1361"/>
                              <a:gd name="T59" fmla="*/ 39 h 1143"/>
                              <a:gd name="T60" fmla="*/ 16 w 1361"/>
                              <a:gd name="T61" fmla="*/ 41 h 1143"/>
                              <a:gd name="T62" fmla="*/ 19 w 1361"/>
                              <a:gd name="T63" fmla="*/ 42 h 1143"/>
                              <a:gd name="T64" fmla="*/ 23 w 1361"/>
                              <a:gd name="T65" fmla="*/ 43 h 1143"/>
                              <a:gd name="T66" fmla="*/ 26 w 1361"/>
                              <a:gd name="T67" fmla="*/ 44 h 1143"/>
                              <a:gd name="T68" fmla="*/ 30 w 1361"/>
                              <a:gd name="T69" fmla="*/ 44 h 1143"/>
                              <a:gd name="T70" fmla="*/ 34 w 1361"/>
                              <a:gd name="T71" fmla="*/ 44 h 1143"/>
                              <a:gd name="T72" fmla="*/ 37 w 1361"/>
                              <a:gd name="T73" fmla="*/ 44 h 1143"/>
                              <a:gd name="T74" fmla="*/ 41 w 1361"/>
                              <a:gd name="T75" fmla="*/ 44 h 1143"/>
                              <a:gd name="T76" fmla="*/ 44 w 1361"/>
                              <a:gd name="T77" fmla="*/ 43 h 1143"/>
                              <a:gd name="T78" fmla="*/ 47 w 1361"/>
                              <a:gd name="T79" fmla="*/ 43 h 1143"/>
                              <a:gd name="T80" fmla="*/ 49 w 1361"/>
                              <a:gd name="T81" fmla="*/ 41 h 1143"/>
                              <a:gd name="T82" fmla="*/ 50 w 1361"/>
                              <a:gd name="T83" fmla="*/ 39 h 1143"/>
                              <a:gd name="T84" fmla="*/ 52 w 1361"/>
                              <a:gd name="T85" fmla="*/ 37 h 1143"/>
                              <a:gd name="T86" fmla="*/ 52 w 1361"/>
                              <a:gd name="T87" fmla="*/ 35 h 1143"/>
                              <a:gd name="T88" fmla="*/ 52 w 1361"/>
                              <a:gd name="T89" fmla="*/ 30 h 1143"/>
                              <a:gd name="T90" fmla="*/ 52 w 1361"/>
                              <a:gd name="T91" fmla="*/ 26 h 1143"/>
                              <a:gd name="T92" fmla="*/ 51 w 1361"/>
                              <a:gd name="T93" fmla="*/ 22 h 1143"/>
                              <a:gd name="T94" fmla="*/ 50 w 1361"/>
                              <a:gd name="T95" fmla="*/ 19 h 1143"/>
                              <a:gd name="T96" fmla="*/ 49 w 1361"/>
                              <a:gd name="T97" fmla="*/ 16 h 1143"/>
                              <a:gd name="T98" fmla="*/ 48 w 1361"/>
                              <a:gd name="T99" fmla="*/ 12 h 1143"/>
                              <a:gd name="T100" fmla="*/ 47 w 1361"/>
                              <a:gd name="T101" fmla="*/ 9 h 1143"/>
                              <a:gd name="T102" fmla="*/ 45 w 1361"/>
                              <a:gd name="T103" fmla="*/ 6 h 1143"/>
                              <a:gd name="T104" fmla="*/ 43 w 1361"/>
                              <a:gd name="T105" fmla="*/ 3 h 114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61"/>
                              <a:gd name="T160" fmla="*/ 0 h 1143"/>
                              <a:gd name="T161" fmla="*/ 1361 w 1361"/>
                              <a:gd name="T162" fmla="*/ 1143 h 114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61" h="1143">
                                <a:moveTo>
                                  <a:pt x="1051" y="53"/>
                                </a:moveTo>
                                <a:lnTo>
                                  <a:pt x="1042" y="25"/>
                                </a:lnTo>
                                <a:lnTo>
                                  <a:pt x="1046" y="0"/>
                                </a:lnTo>
                                <a:lnTo>
                                  <a:pt x="1063" y="27"/>
                                </a:lnTo>
                                <a:lnTo>
                                  <a:pt x="1089" y="61"/>
                                </a:lnTo>
                                <a:lnTo>
                                  <a:pt x="1117" y="94"/>
                                </a:lnTo>
                                <a:lnTo>
                                  <a:pt x="1148" y="128"/>
                                </a:lnTo>
                                <a:lnTo>
                                  <a:pt x="1179" y="162"/>
                                </a:lnTo>
                                <a:lnTo>
                                  <a:pt x="1212" y="224"/>
                                </a:lnTo>
                                <a:lnTo>
                                  <a:pt x="1236" y="284"/>
                                </a:lnTo>
                                <a:lnTo>
                                  <a:pt x="1254" y="329"/>
                                </a:lnTo>
                                <a:lnTo>
                                  <a:pt x="1267" y="391"/>
                                </a:lnTo>
                                <a:lnTo>
                                  <a:pt x="1286" y="454"/>
                                </a:lnTo>
                                <a:lnTo>
                                  <a:pt x="1301" y="513"/>
                                </a:lnTo>
                                <a:lnTo>
                                  <a:pt x="1313" y="569"/>
                                </a:lnTo>
                                <a:lnTo>
                                  <a:pt x="1325" y="627"/>
                                </a:lnTo>
                                <a:lnTo>
                                  <a:pt x="1340" y="679"/>
                                </a:lnTo>
                                <a:lnTo>
                                  <a:pt x="1347" y="744"/>
                                </a:lnTo>
                                <a:lnTo>
                                  <a:pt x="1355" y="813"/>
                                </a:lnTo>
                                <a:lnTo>
                                  <a:pt x="1361" y="875"/>
                                </a:lnTo>
                                <a:lnTo>
                                  <a:pt x="1353" y="923"/>
                                </a:lnTo>
                                <a:lnTo>
                                  <a:pt x="1347" y="962"/>
                                </a:lnTo>
                                <a:lnTo>
                                  <a:pt x="1343" y="996"/>
                                </a:lnTo>
                                <a:lnTo>
                                  <a:pt x="1328" y="1026"/>
                                </a:lnTo>
                                <a:lnTo>
                                  <a:pt x="1303" y="1057"/>
                                </a:lnTo>
                                <a:lnTo>
                                  <a:pt x="1266" y="1085"/>
                                </a:lnTo>
                                <a:lnTo>
                                  <a:pt x="1221" y="1102"/>
                                </a:lnTo>
                                <a:lnTo>
                                  <a:pt x="1170" y="1113"/>
                                </a:lnTo>
                                <a:lnTo>
                                  <a:pt x="1109" y="1121"/>
                                </a:lnTo>
                                <a:lnTo>
                                  <a:pt x="1053" y="1128"/>
                                </a:lnTo>
                                <a:lnTo>
                                  <a:pt x="992" y="1131"/>
                                </a:lnTo>
                                <a:lnTo>
                                  <a:pt x="918" y="1138"/>
                                </a:lnTo>
                                <a:lnTo>
                                  <a:pt x="855" y="1143"/>
                                </a:lnTo>
                                <a:lnTo>
                                  <a:pt x="797" y="1143"/>
                                </a:lnTo>
                                <a:lnTo>
                                  <a:pt x="739" y="1138"/>
                                </a:lnTo>
                                <a:lnTo>
                                  <a:pt x="687" y="1131"/>
                                </a:lnTo>
                                <a:lnTo>
                                  <a:pt x="646" y="1127"/>
                                </a:lnTo>
                                <a:lnTo>
                                  <a:pt x="602" y="1115"/>
                                </a:lnTo>
                                <a:lnTo>
                                  <a:pt x="548" y="1100"/>
                                </a:lnTo>
                                <a:lnTo>
                                  <a:pt x="488" y="1081"/>
                                </a:lnTo>
                                <a:lnTo>
                                  <a:pt x="441" y="1063"/>
                                </a:lnTo>
                                <a:lnTo>
                                  <a:pt x="386" y="1041"/>
                                </a:lnTo>
                                <a:lnTo>
                                  <a:pt x="341" y="1021"/>
                                </a:lnTo>
                                <a:lnTo>
                                  <a:pt x="293" y="997"/>
                                </a:lnTo>
                                <a:lnTo>
                                  <a:pt x="243" y="971"/>
                                </a:lnTo>
                                <a:lnTo>
                                  <a:pt x="196" y="943"/>
                                </a:lnTo>
                                <a:lnTo>
                                  <a:pt x="149" y="908"/>
                                </a:lnTo>
                                <a:lnTo>
                                  <a:pt x="106" y="874"/>
                                </a:lnTo>
                                <a:lnTo>
                                  <a:pt x="74" y="847"/>
                                </a:lnTo>
                                <a:lnTo>
                                  <a:pt x="33" y="793"/>
                                </a:lnTo>
                                <a:lnTo>
                                  <a:pt x="0" y="749"/>
                                </a:lnTo>
                                <a:lnTo>
                                  <a:pt x="29" y="760"/>
                                </a:lnTo>
                                <a:lnTo>
                                  <a:pt x="54" y="782"/>
                                </a:lnTo>
                                <a:lnTo>
                                  <a:pt x="84" y="819"/>
                                </a:lnTo>
                                <a:lnTo>
                                  <a:pt x="122" y="853"/>
                                </a:lnTo>
                                <a:lnTo>
                                  <a:pt x="157" y="879"/>
                                </a:lnTo>
                                <a:lnTo>
                                  <a:pt x="198" y="908"/>
                                </a:lnTo>
                                <a:lnTo>
                                  <a:pt x="236" y="932"/>
                                </a:lnTo>
                                <a:lnTo>
                                  <a:pt x="278" y="960"/>
                                </a:lnTo>
                                <a:lnTo>
                                  <a:pt x="318" y="976"/>
                                </a:lnTo>
                                <a:lnTo>
                                  <a:pt x="366" y="1001"/>
                                </a:lnTo>
                                <a:lnTo>
                                  <a:pt x="406" y="1013"/>
                                </a:lnTo>
                                <a:lnTo>
                                  <a:pt x="443" y="1033"/>
                                </a:lnTo>
                                <a:lnTo>
                                  <a:pt x="483" y="1047"/>
                                </a:lnTo>
                                <a:lnTo>
                                  <a:pt x="519" y="1058"/>
                                </a:lnTo>
                                <a:lnTo>
                                  <a:pt x="568" y="1078"/>
                                </a:lnTo>
                                <a:lnTo>
                                  <a:pt x="613" y="1085"/>
                                </a:lnTo>
                                <a:lnTo>
                                  <a:pt x="660" y="1093"/>
                                </a:lnTo>
                                <a:lnTo>
                                  <a:pt x="708" y="1100"/>
                                </a:lnTo>
                                <a:lnTo>
                                  <a:pt x="757" y="1106"/>
                                </a:lnTo>
                                <a:lnTo>
                                  <a:pt x="805" y="1109"/>
                                </a:lnTo>
                                <a:lnTo>
                                  <a:pt x="845" y="1107"/>
                                </a:lnTo>
                                <a:lnTo>
                                  <a:pt x="889" y="1106"/>
                                </a:lnTo>
                                <a:lnTo>
                                  <a:pt x="928" y="1104"/>
                                </a:lnTo>
                                <a:lnTo>
                                  <a:pt x="971" y="1100"/>
                                </a:lnTo>
                                <a:lnTo>
                                  <a:pt x="1012" y="1097"/>
                                </a:lnTo>
                                <a:lnTo>
                                  <a:pt x="1052" y="1090"/>
                                </a:lnTo>
                                <a:lnTo>
                                  <a:pt x="1098" y="1084"/>
                                </a:lnTo>
                                <a:lnTo>
                                  <a:pt x="1140" y="1081"/>
                                </a:lnTo>
                                <a:lnTo>
                                  <a:pt x="1163" y="1067"/>
                                </a:lnTo>
                                <a:lnTo>
                                  <a:pt x="1190" y="1047"/>
                                </a:lnTo>
                                <a:lnTo>
                                  <a:pt x="1216" y="1033"/>
                                </a:lnTo>
                                <a:lnTo>
                                  <a:pt x="1234" y="1008"/>
                                </a:lnTo>
                                <a:lnTo>
                                  <a:pt x="1251" y="980"/>
                                </a:lnTo>
                                <a:lnTo>
                                  <a:pt x="1265" y="952"/>
                                </a:lnTo>
                                <a:lnTo>
                                  <a:pt x="1280" y="921"/>
                                </a:lnTo>
                                <a:lnTo>
                                  <a:pt x="1290" y="888"/>
                                </a:lnTo>
                                <a:lnTo>
                                  <a:pt x="1302" y="867"/>
                                </a:lnTo>
                                <a:lnTo>
                                  <a:pt x="1297" y="809"/>
                                </a:lnTo>
                                <a:lnTo>
                                  <a:pt x="1293" y="750"/>
                                </a:lnTo>
                                <a:lnTo>
                                  <a:pt x="1290" y="692"/>
                                </a:lnTo>
                                <a:lnTo>
                                  <a:pt x="1287" y="644"/>
                                </a:lnTo>
                                <a:lnTo>
                                  <a:pt x="1277" y="604"/>
                                </a:lnTo>
                                <a:lnTo>
                                  <a:pt x="1266" y="558"/>
                                </a:lnTo>
                                <a:lnTo>
                                  <a:pt x="1253" y="516"/>
                                </a:lnTo>
                                <a:lnTo>
                                  <a:pt x="1245" y="479"/>
                                </a:lnTo>
                                <a:lnTo>
                                  <a:pt x="1234" y="436"/>
                                </a:lnTo>
                                <a:lnTo>
                                  <a:pt x="1220" y="387"/>
                                </a:lnTo>
                                <a:lnTo>
                                  <a:pt x="1208" y="337"/>
                                </a:lnTo>
                                <a:lnTo>
                                  <a:pt x="1203" y="299"/>
                                </a:lnTo>
                                <a:lnTo>
                                  <a:pt x="1180" y="263"/>
                                </a:lnTo>
                                <a:lnTo>
                                  <a:pt x="1159" y="232"/>
                                </a:lnTo>
                                <a:lnTo>
                                  <a:pt x="1137" y="192"/>
                                </a:lnTo>
                                <a:lnTo>
                                  <a:pt x="1113" y="149"/>
                                </a:lnTo>
                                <a:lnTo>
                                  <a:pt x="1092" y="113"/>
                                </a:lnTo>
                                <a:lnTo>
                                  <a:pt x="1070" y="84"/>
                                </a:lnTo>
                                <a:lnTo>
                                  <a:pt x="1051" y="53"/>
                                </a:lnTo>
                                <a:close/>
                              </a:path>
                            </a:pathLst>
                          </a:custGeom>
                          <a:solidFill>
                            <a:srgbClr val="FFA040"/>
                          </a:solidFill>
                          <a:ln w="9525">
                            <a:noFill/>
                            <a:round/>
                            <a:headEnd/>
                            <a:tailEnd/>
                          </a:ln>
                        </p:spPr>
                        <p:txBody>
                          <a:bodyPr/>
                          <a:lstStyle/>
                          <a:p>
                            <a:endParaRPr lang="cs-CZ"/>
                          </a:p>
                        </p:txBody>
                      </p:sp>
                    </p:grpSp>
                    <p:sp>
                      <p:nvSpPr>
                        <p:cNvPr id="11505" name="Freeform 112"/>
                        <p:cNvSpPr>
                          <a:spLocks/>
                        </p:cNvSpPr>
                        <p:nvPr/>
                      </p:nvSpPr>
                      <p:spPr bwMode="auto">
                        <a:xfrm>
                          <a:off x="2215" y="1825"/>
                          <a:ext cx="97" cy="98"/>
                        </a:xfrm>
                        <a:custGeom>
                          <a:avLst/>
                          <a:gdLst>
                            <a:gd name="T0" fmla="*/ 1 w 488"/>
                            <a:gd name="T1" fmla="*/ 0 h 488"/>
                            <a:gd name="T2" fmla="*/ 2 w 488"/>
                            <a:gd name="T3" fmla="*/ 1 h 488"/>
                            <a:gd name="T4" fmla="*/ 4 w 488"/>
                            <a:gd name="T5" fmla="*/ 2 h 488"/>
                            <a:gd name="T6" fmla="*/ 5 w 488"/>
                            <a:gd name="T7" fmla="*/ 4 h 488"/>
                            <a:gd name="T8" fmla="*/ 6 w 488"/>
                            <a:gd name="T9" fmla="*/ 5 h 488"/>
                            <a:gd name="T10" fmla="*/ 8 w 488"/>
                            <a:gd name="T11" fmla="*/ 7 h 488"/>
                            <a:gd name="T12" fmla="*/ 10 w 488"/>
                            <a:gd name="T13" fmla="*/ 9 h 488"/>
                            <a:gd name="T14" fmla="*/ 12 w 488"/>
                            <a:gd name="T15" fmla="*/ 11 h 488"/>
                            <a:gd name="T16" fmla="*/ 13 w 488"/>
                            <a:gd name="T17" fmla="*/ 13 h 488"/>
                            <a:gd name="T18" fmla="*/ 14 w 488"/>
                            <a:gd name="T19" fmla="*/ 14 h 488"/>
                            <a:gd name="T20" fmla="*/ 15 w 488"/>
                            <a:gd name="T21" fmla="*/ 15 h 488"/>
                            <a:gd name="T22" fmla="*/ 16 w 488"/>
                            <a:gd name="T23" fmla="*/ 16 h 488"/>
                            <a:gd name="T24" fmla="*/ 17 w 488"/>
                            <a:gd name="T25" fmla="*/ 17 h 488"/>
                            <a:gd name="T26" fmla="*/ 18 w 488"/>
                            <a:gd name="T27" fmla="*/ 17 h 488"/>
                            <a:gd name="T28" fmla="*/ 19 w 488"/>
                            <a:gd name="T29" fmla="*/ 18 h 488"/>
                            <a:gd name="T30" fmla="*/ 19 w 488"/>
                            <a:gd name="T31" fmla="*/ 19 h 488"/>
                            <a:gd name="T32" fmla="*/ 19 w 488"/>
                            <a:gd name="T33" fmla="*/ 19 h 488"/>
                            <a:gd name="T34" fmla="*/ 19 w 488"/>
                            <a:gd name="T35" fmla="*/ 20 h 488"/>
                            <a:gd name="T36" fmla="*/ 18 w 488"/>
                            <a:gd name="T37" fmla="*/ 20 h 488"/>
                            <a:gd name="T38" fmla="*/ 17 w 488"/>
                            <a:gd name="T39" fmla="*/ 19 h 488"/>
                            <a:gd name="T40" fmla="*/ 16 w 488"/>
                            <a:gd name="T41" fmla="*/ 19 h 488"/>
                            <a:gd name="T42" fmla="*/ 16 w 488"/>
                            <a:gd name="T43" fmla="*/ 18 h 488"/>
                            <a:gd name="T44" fmla="*/ 15 w 488"/>
                            <a:gd name="T45" fmla="*/ 18 h 488"/>
                            <a:gd name="T46" fmla="*/ 13 w 488"/>
                            <a:gd name="T47" fmla="*/ 17 h 488"/>
                            <a:gd name="T48" fmla="*/ 12 w 488"/>
                            <a:gd name="T49" fmla="*/ 16 h 488"/>
                            <a:gd name="T50" fmla="*/ 11 w 488"/>
                            <a:gd name="T51" fmla="*/ 14 h 488"/>
                            <a:gd name="T52" fmla="*/ 10 w 488"/>
                            <a:gd name="T53" fmla="*/ 13 h 488"/>
                            <a:gd name="T54" fmla="*/ 8 w 488"/>
                            <a:gd name="T55" fmla="*/ 12 h 488"/>
                            <a:gd name="T56" fmla="*/ 7 w 488"/>
                            <a:gd name="T57" fmla="*/ 11 h 488"/>
                            <a:gd name="T58" fmla="*/ 6 w 488"/>
                            <a:gd name="T59" fmla="*/ 10 h 488"/>
                            <a:gd name="T60" fmla="*/ 5 w 488"/>
                            <a:gd name="T61" fmla="*/ 9 h 488"/>
                            <a:gd name="T62" fmla="*/ 5 w 488"/>
                            <a:gd name="T63" fmla="*/ 8 h 488"/>
                            <a:gd name="T64" fmla="*/ 4 w 488"/>
                            <a:gd name="T65" fmla="*/ 7 h 488"/>
                            <a:gd name="T66" fmla="*/ 3 w 488"/>
                            <a:gd name="T67" fmla="*/ 6 h 488"/>
                            <a:gd name="T68" fmla="*/ 2 w 488"/>
                            <a:gd name="T69" fmla="*/ 4 h 488"/>
                            <a:gd name="T70" fmla="*/ 1 w 488"/>
                            <a:gd name="T71" fmla="*/ 3 h 488"/>
                            <a:gd name="T72" fmla="*/ 1 w 488"/>
                            <a:gd name="T73" fmla="*/ 2 h 488"/>
                            <a:gd name="T74" fmla="*/ 0 w 488"/>
                            <a:gd name="T75" fmla="*/ 1 h 488"/>
                            <a:gd name="T76" fmla="*/ 0 w 488"/>
                            <a:gd name="T77" fmla="*/ 1 h 488"/>
                            <a:gd name="T78" fmla="*/ 0 w 488"/>
                            <a:gd name="T79" fmla="*/ 0 h 488"/>
                            <a:gd name="T80" fmla="*/ 1 w 488"/>
                            <a:gd name="T81" fmla="*/ 0 h 48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88"/>
                            <a:gd name="T124" fmla="*/ 0 h 488"/>
                            <a:gd name="T125" fmla="*/ 488 w 488"/>
                            <a:gd name="T126" fmla="*/ 488 h 48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88" h="488">
                              <a:moveTo>
                                <a:pt x="22" y="0"/>
                              </a:moveTo>
                              <a:lnTo>
                                <a:pt x="57" y="24"/>
                              </a:lnTo>
                              <a:lnTo>
                                <a:pt x="89" y="55"/>
                              </a:lnTo>
                              <a:lnTo>
                                <a:pt x="122" y="89"/>
                              </a:lnTo>
                              <a:lnTo>
                                <a:pt x="158" y="130"/>
                              </a:lnTo>
                              <a:lnTo>
                                <a:pt x="197" y="173"/>
                              </a:lnTo>
                              <a:lnTo>
                                <a:pt x="243" y="221"/>
                              </a:lnTo>
                              <a:lnTo>
                                <a:pt x="290" y="273"/>
                              </a:lnTo>
                              <a:lnTo>
                                <a:pt x="323" y="313"/>
                              </a:lnTo>
                              <a:lnTo>
                                <a:pt x="352" y="339"/>
                              </a:lnTo>
                              <a:lnTo>
                                <a:pt x="381" y="364"/>
                              </a:lnTo>
                              <a:lnTo>
                                <a:pt x="413" y="386"/>
                              </a:lnTo>
                              <a:lnTo>
                                <a:pt x="444" y="412"/>
                              </a:lnTo>
                              <a:lnTo>
                                <a:pt x="470" y="433"/>
                              </a:lnTo>
                              <a:lnTo>
                                <a:pt x="484" y="449"/>
                              </a:lnTo>
                              <a:lnTo>
                                <a:pt x="488" y="466"/>
                              </a:lnTo>
                              <a:lnTo>
                                <a:pt x="485" y="479"/>
                              </a:lnTo>
                              <a:lnTo>
                                <a:pt x="476" y="486"/>
                              </a:lnTo>
                              <a:lnTo>
                                <a:pt x="462" y="488"/>
                              </a:lnTo>
                              <a:lnTo>
                                <a:pt x="444" y="482"/>
                              </a:lnTo>
                              <a:lnTo>
                                <a:pt x="417" y="463"/>
                              </a:lnTo>
                              <a:lnTo>
                                <a:pt x="390" y="448"/>
                              </a:lnTo>
                              <a:lnTo>
                                <a:pt x="365" y="436"/>
                              </a:lnTo>
                              <a:lnTo>
                                <a:pt x="336" y="411"/>
                              </a:lnTo>
                              <a:lnTo>
                                <a:pt x="308" y="389"/>
                              </a:lnTo>
                              <a:lnTo>
                                <a:pt x="274" y="361"/>
                              </a:lnTo>
                              <a:lnTo>
                                <a:pt x="243" y="336"/>
                              </a:lnTo>
                              <a:lnTo>
                                <a:pt x="208" y="307"/>
                              </a:lnTo>
                              <a:lnTo>
                                <a:pt x="179" y="281"/>
                              </a:lnTo>
                              <a:lnTo>
                                <a:pt x="155" y="252"/>
                              </a:lnTo>
                              <a:lnTo>
                                <a:pt x="130" y="228"/>
                              </a:lnTo>
                              <a:lnTo>
                                <a:pt x="116" y="208"/>
                              </a:lnTo>
                              <a:lnTo>
                                <a:pt x="92" y="176"/>
                              </a:lnTo>
                              <a:lnTo>
                                <a:pt x="71" y="142"/>
                              </a:lnTo>
                              <a:lnTo>
                                <a:pt x="49" y="109"/>
                              </a:lnTo>
                              <a:lnTo>
                                <a:pt x="31" y="79"/>
                              </a:lnTo>
                              <a:lnTo>
                                <a:pt x="15" y="52"/>
                              </a:lnTo>
                              <a:lnTo>
                                <a:pt x="4" y="30"/>
                              </a:lnTo>
                              <a:lnTo>
                                <a:pt x="0" y="15"/>
                              </a:lnTo>
                              <a:lnTo>
                                <a:pt x="4" y="5"/>
                              </a:lnTo>
                              <a:lnTo>
                                <a:pt x="22" y="0"/>
                              </a:lnTo>
                              <a:close/>
                            </a:path>
                          </a:pathLst>
                        </a:custGeom>
                        <a:solidFill>
                          <a:srgbClr val="FFE0C0"/>
                        </a:solidFill>
                        <a:ln w="9525">
                          <a:noFill/>
                          <a:round/>
                          <a:headEnd/>
                          <a:tailEnd/>
                        </a:ln>
                      </p:spPr>
                      <p:txBody>
                        <a:bodyPr/>
                        <a:lstStyle/>
                        <a:p>
                          <a:endParaRPr lang="cs-CZ"/>
                        </a:p>
                      </p:txBody>
                    </p:sp>
                  </p:grpSp>
                  <p:sp>
                    <p:nvSpPr>
                      <p:cNvPr id="11503" name="Freeform 113"/>
                      <p:cNvSpPr>
                        <a:spLocks/>
                      </p:cNvSpPr>
                      <p:nvPr/>
                    </p:nvSpPr>
                    <p:spPr bwMode="auto">
                      <a:xfrm>
                        <a:off x="2267" y="1883"/>
                        <a:ext cx="85" cy="65"/>
                      </a:xfrm>
                      <a:custGeom>
                        <a:avLst/>
                        <a:gdLst>
                          <a:gd name="T0" fmla="*/ 17 w 422"/>
                          <a:gd name="T1" fmla="*/ 0 h 325"/>
                          <a:gd name="T2" fmla="*/ 17 w 422"/>
                          <a:gd name="T3" fmla="*/ 2 h 325"/>
                          <a:gd name="T4" fmla="*/ 17 w 422"/>
                          <a:gd name="T5" fmla="*/ 4 h 325"/>
                          <a:gd name="T6" fmla="*/ 17 w 422"/>
                          <a:gd name="T7" fmla="*/ 6 h 325"/>
                          <a:gd name="T8" fmla="*/ 16 w 422"/>
                          <a:gd name="T9" fmla="*/ 8 h 325"/>
                          <a:gd name="T10" fmla="*/ 16 w 422"/>
                          <a:gd name="T11" fmla="*/ 9 h 325"/>
                          <a:gd name="T12" fmla="*/ 15 w 422"/>
                          <a:gd name="T13" fmla="*/ 10 h 325"/>
                          <a:gd name="T14" fmla="*/ 13 w 422"/>
                          <a:gd name="T15" fmla="*/ 10 h 325"/>
                          <a:gd name="T16" fmla="*/ 12 w 422"/>
                          <a:gd name="T17" fmla="*/ 11 h 325"/>
                          <a:gd name="T18" fmla="*/ 10 w 422"/>
                          <a:gd name="T19" fmla="*/ 12 h 325"/>
                          <a:gd name="T20" fmla="*/ 8 w 422"/>
                          <a:gd name="T21" fmla="*/ 13 h 325"/>
                          <a:gd name="T22" fmla="*/ 6 w 422"/>
                          <a:gd name="T23" fmla="*/ 13 h 325"/>
                          <a:gd name="T24" fmla="*/ 4 w 422"/>
                          <a:gd name="T25" fmla="*/ 13 h 325"/>
                          <a:gd name="T26" fmla="*/ 2 w 422"/>
                          <a:gd name="T27" fmla="*/ 13 h 325"/>
                          <a:gd name="T28" fmla="*/ 0 w 422"/>
                          <a:gd name="T29" fmla="*/ 13 h 3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2"/>
                          <a:gd name="T46" fmla="*/ 0 h 325"/>
                          <a:gd name="T47" fmla="*/ 422 w 422"/>
                          <a:gd name="T48" fmla="*/ 325 h 32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2" h="325">
                            <a:moveTo>
                              <a:pt x="422" y="0"/>
                            </a:moveTo>
                            <a:lnTo>
                              <a:pt x="422" y="44"/>
                            </a:lnTo>
                            <a:lnTo>
                              <a:pt x="421" y="99"/>
                            </a:lnTo>
                            <a:lnTo>
                              <a:pt x="415" y="148"/>
                            </a:lnTo>
                            <a:lnTo>
                              <a:pt x="403" y="188"/>
                            </a:lnTo>
                            <a:lnTo>
                              <a:pt x="383" y="215"/>
                            </a:lnTo>
                            <a:lnTo>
                              <a:pt x="359" y="238"/>
                            </a:lnTo>
                            <a:lnTo>
                              <a:pt x="325" y="260"/>
                            </a:lnTo>
                            <a:lnTo>
                              <a:pt x="290" y="279"/>
                            </a:lnTo>
                            <a:lnTo>
                              <a:pt x="239" y="300"/>
                            </a:lnTo>
                            <a:lnTo>
                              <a:pt x="193" y="313"/>
                            </a:lnTo>
                            <a:lnTo>
                              <a:pt x="141" y="320"/>
                            </a:lnTo>
                            <a:lnTo>
                              <a:pt x="95" y="325"/>
                            </a:lnTo>
                            <a:lnTo>
                              <a:pt x="47" y="323"/>
                            </a:lnTo>
                            <a:lnTo>
                              <a:pt x="0" y="320"/>
                            </a:lnTo>
                          </a:path>
                        </a:pathLst>
                      </a:custGeom>
                      <a:noFill/>
                      <a:ln w="3175">
                        <a:solidFill>
                          <a:srgbClr val="FF8000"/>
                        </a:solidFill>
                        <a:round/>
                        <a:headEnd/>
                        <a:tailEnd/>
                      </a:ln>
                    </p:spPr>
                    <p:txBody>
                      <a:bodyPr/>
                      <a:lstStyle/>
                      <a:p>
                        <a:endParaRPr lang="cs-CZ"/>
                      </a:p>
                    </p:txBody>
                  </p:sp>
                </p:grpSp>
                <p:grpSp>
                  <p:nvGrpSpPr>
                    <p:cNvPr id="11288" name="Group 114"/>
                    <p:cNvGrpSpPr>
                      <a:grpSpLocks/>
                    </p:cNvGrpSpPr>
                    <p:nvPr/>
                  </p:nvGrpSpPr>
                  <p:grpSpPr bwMode="auto">
                    <a:xfrm>
                      <a:off x="2045" y="1667"/>
                      <a:ext cx="293" cy="271"/>
                      <a:chOff x="2045" y="1667"/>
                      <a:chExt cx="293" cy="271"/>
                    </a:xfrm>
                  </p:grpSpPr>
                  <p:grpSp>
                    <p:nvGrpSpPr>
                      <p:cNvPr id="11319" name="Group 115"/>
                      <p:cNvGrpSpPr>
                        <a:grpSpLocks/>
                      </p:cNvGrpSpPr>
                      <p:nvPr/>
                    </p:nvGrpSpPr>
                    <p:grpSpPr bwMode="auto">
                      <a:xfrm>
                        <a:off x="2150" y="1667"/>
                        <a:ext cx="188" cy="243"/>
                        <a:chOff x="2150" y="1667"/>
                        <a:chExt cx="188" cy="243"/>
                      </a:xfrm>
                    </p:grpSpPr>
                    <p:grpSp>
                      <p:nvGrpSpPr>
                        <p:cNvPr id="11320" name="Group 116"/>
                        <p:cNvGrpSpPr>
                          <a:grpSpLocks/>
                        </p:cNvGrpSpPr>
                        <p:nvPr/>
                      </p:nvGrpSpPr>
                      <p:grpSpPr bwMode="auto">
                        <a:xfrm>
                          <a:off x="2150" y="1667"/>
                          <a:ext cx="188" cy="243"/>
                          <a:chOff x="2150" y="1667"/>
                          <a:chExt cx="188" cy="243"/>
                        </a:xfrm>
                      </p:grpSpPr>
                      <p:grpSp>
                        <p:nvGrpSpPr>
                          <p:cNvPr id="11324" name="Group 117"/>
                          <p:cNvGrpSpPr>
                            <a:grpSpLocks/>
                          </p:cNvGrpSpPr>
                          <p:nvPr/>
                        </p:nvGrpSpPr>
                        <p:grpSpPr bwMode="auto">
                          <a:xfrm>
                            <a:off x="2150" y="1667"/>
                            <a:ext cx="188" cy="243"/>
                            <a:chOff x="2150" y="1667"/>
                            <a:chExt cx="188" cy="243"/>
                          </a:xfrm>
                        </p:grpSpPr>
                        <p:grpSp>
                          <p:nvGrpSpPr>
                            <p:cNvPr id="11325" name="Group 118"/>
                            <p:cNvGrpSpPr>
                              <a:grpSpLocks/>
                            </p:cNvGrpSpPr>
                            <p:nvPr/>
                          </p:nvGrpSpPr>
                          <p:grpSpPr bwMode="auto">
                            <a:xfrm>
                              <a:off x="2150" y="1667"/>
                              <a:ext cx="188" cy="243"/>
                              <a:chOff x="2150" y="1667"/>
                              <a:chExt cx="188" cy="243"/>
                            </a:xfrm>
                          </p:grpSpPr>
                          <p:grpSp>
                            <p:nvGrpSpPr>
                              <p:cNvPr id="11334" name="Group 119"/>
                              <p:cNvGrpSpPr>
                                <a:grpSpLocks/>
                              </p:cNvGrpSpPr>
                              <p:nvPr/>
                            </p:nvGrpSpPr>
                            <p:grpSpPr bwMode="auto">
                              <a:xfrm>
                                <a:off x="2150" y="1667"/>
                                <a:ext cx="188" cy="243"/>
                                <a:chOff x="2150" y="1667"/>
                                <a:chExt cx="188" cy="243"/>
                              </a:xfrm>
                            </p:grpSpPr>
                            <p:sp>
                              <p:nvSpPr>
                                <p:cNvPr id="11498" name="Freeform 120"/>
                                <p:cNvSpPr>
                                  <a:spLocks/>
                                </p:cNvSpPr>
                                <p:nvPr/>
                              </p:nvSpPr>
                              <p:spPr bwMode="auto">
                                <a:xfrm>
                                  <a:off x="2150" y="1667"/>
                                  <a:ext cx="188" cy="243"/>
                                </a:xfrm>
                                <a:custGeom>
                                  <a:avLst/>
                                  <a:gdLst>
                                    <a:gd name="T0" fmla="*/ 1 w 939"/>
                                    <a:gd name="T1" fmla="*/ 9 h 1215"/>
                                    <a:gd name="T2" fmla="*/ 2 w 939"/>
                                    <a:gd name="T3" fmla="*/ 7 h 1215"/>
                                    <a:gd name="T4" fmla="*/ 4 w 939"/>
                                    <a:gd name="T5" fmla="*/ 5 h 1215"/>
                                    <a:gd name="T6" fmla="*/ 7 w 939"/>
                                    <a:gd name="T7" fmla="*/ 2 h 1215"/>
                                    <a:gd name="T8" fmla="*/ 9 w 939"/>
                                    <a:gd name="T9" fmla="*/ 1 h 1215"/>
                                    <a:gd name="T10" fmla="*/ 13 w 939"/>
                                    <a:gd name="T11" fmla="*/ 0 h 1215"/>
                                    <a:gd name="T12" fmla="*/ 17 w 939"/>
                                    <a:gd name="T13" fmla="*/ 0 h 1215"/>
                                    <a:gd name="T14" fmla="*/ 20 w 939"/>
                                    <a:gd name="T15" fmla="*/ 1 h 1215"/>
                                    <a:gd name="T16" fmla="*/ 23 w 939"/>
                                    <a:gd name="T17" fmla="*/ 3 h 1215"/>
                                    <a:gd name="T18" fmla="*/ 25 w 939"/>
                                    <a:gd name="T19" fmla="*/ 5 h 1215"/>
                                    <a:gd name="T20" fmla="*/ 26 w 939"/>
                                    <a:gd name="T21" fmla="*/ 8 h 1215"/>
                                    <a:gd name="T22" fmla="*/ 26 w 939"/>
                                    <a:gd name="T23" fmla="*/ 11 h 1215"/>
                                    <a:gd name="T24" fmla="*/ 25 w 939"/>
                                    <a:gd name="T25" fmla="*/ 14 h 1215"/>
                                    <a:gd name="T26" fmla="*/ 24 w 939"/>
                                    <a:gd name="T27" fmla="*/ 16 h 1215"/>
                                    <a:gd name="T28" fmla="*/ 23 w 939"/>
                                    <a:gd name="T29" fmla="*/ 19 h 1215"/>
                                    <a:gd name="T30" fmla="*/ 24 w 939"/>
                                    <a:gd name="T31" fmla="*/ 19 h 1215"/>
                                    <a:gd name="T32" fmla="*/ 25 w 939"/>
                                    <a:gd name="T33" fmla="*/ 18 h 1215"/>
                                    <a:gd name="T34" fmla="*/ 26 w 939"/>
                                    <a:gd name="T35" fmla="*/ 15 h 1215"/>
                                    <a:gd name="T36" fmla="*/ 27 w 939"/>
                                    <a:gd name="T37" fmla="*/ 13 h 1215"/>
                                    <a:gd name="T38" fmla="*/ 28 w 939"/>
                                    <a:gd name="T39" fmla="*/ 14 h 1215"/>
                                    <a:gd name="T40" fmla="*/ 30 w 939"/>
                                    <a:gd name="T41" fmla="*/ 16 h 1215"/>
                                    <a:gd name="T42" fmla="*/ 31 w 939"/>
                                    <a:gd name="T43" fmla="*/ 19 h 1215"/>
                                    <a:gd name="T44" fmla="*/ 32 w 939"/>
                                    <a:gd name="T45" fmla="*/ 21 h 1215"/>
                                    <a:gd name="T46" fmla="*/ 33 w 939"/>
                                    <a:gd name="T47" fmla="*/ 23 h 1215"/>
                                    <a:gd name="T48" fmla="*/ 32 w 939"/>
                                    <a:gd name="T49" fmla="*/ 26 h 1215"/>
                                    <a:gd name="T50" fmla="*/ 33 w 939"/>
                                    <a:gd name="T51" fmla="*/ 28 h 1215"/>
                                    <a:gd name="T52" fmla="*/ 35 w 939"/>
                                    <a:gd name="T53" fmla="*/ 32 h 1215"/>
                                    <a:gd name="T54" fmla="*/ 36 w 939"/>
                                    <a:gd name="T55" fmla="*/ 34 h 1215"/>
                                    <a:gd name="T56" fmla="*/ 37 w 939"/>
                                    <a:gd name="T57" fmla="*/ 38 h 1215"/>
                                    <a:gd name="T58" fmla="*/ 37 w 939"/>
                                    <a:gd name="T59" fmla="*/ 41 h 1215"/>
                                    <a:gd name="T60" fmla="*/ 38 w 939"/>
                                    <a:gd name="T61" fmla="*/ 46 h 1215"/>
                                    <a:gd name="T62" fmla="*/ 37 w 939"/>
                                    <a:gd name="T63" fmla="*/ 48 h 1215"/>
                                    <a:gd name="T64" fmla="*/ 35 w 939"/>
                                    <a:gd name="T65" fmla="*/ 48 h 1215"/>
                                    <a:gd name="T66" fmla="*/ 32 w 939"/>
                                    <a:gd name="T67" fmla="*/ 47 h 1215"/>
                                    <a:gd name="T68" fmla="*/ 29 w 939"/>
                                    <a:gd name="T69" fmla="*/ 44 h 1215"/>
                                    <a:gd name="T70" fmla="*/ 25 w 939"/>
                                    <a:gd name="T71" fmla="*/ 40 h 1215"/>
                                    <a:gd name="T72" fmla="*/ 21 w 939"/>
                                    <a:gd name="T73" fmla="*/ 36 h 1215"/>
                                    <a:gd name="T74" fmla="*/ 15 w 939"/>
                                    <a:gd name="T75" fmla="*/ 30 h 1215"/>
                                    <a:gd name="T76" fmla="*/ 12 w 939"/>
                                    <a:gd name="T77" fmla="*/ 26 h 1215"/>
                                    <a:gd name="T78" fmla="*/ 11 w 939"/>
                                    <a:gd name="T79" fmla="*/ 24 h 1215"/>
                                    <a:gd name="T80" fmla="*/ 12 w 939"/>
                                    <a:gd name="T81" fmla="*/ 23 h 1215"/>
                                    <a:gd name="T82" fmla="*/ 15 w 939"/>
                                    <a:gd name="T83" fmla="*/ 22 h 1215"/>
                                    <a:gd name="T84" fmla="*/ 17 w 939"/>
                                    <a:gd name="T85" fmla="*/ 21 h 1215"/>
                                    <a:gd name="T86" fmla="*/ 18 w 939"/>
                                    <a:gd name="T87" fmla="*/ 20 h 1215"/>
                                    <a:gd name="T88" fmla="*/ 17 w 939"/>
                                    <a:gd name="T89" fmla="*/ 20 h 1215"/>
                                    <a:gd name="T90" fmla="*/ 14 w 939"/>
                                    <a:gd name="T91" fmla="*/ 20 h 1215"/>
                                    <a:gd name="T92" fmla="*/ 12 w 939"/>
                                    <a:gd name="T93" fmla="*/ 22 h 1215"/>
                                    <a:gd name="T94" fmla="*/ 9 w 939"/>
                                    <a:gd name="T95" fmla="*/ 23 h 1215"/>
                                    <a:gd name="T96" fmla="*/ 7 w 939"/>
                                    <a:gd name="T97" fmla="*/ 22 h 1215"/>
                                    <a:gd name="T98" fmla="*/ 6 w 939"/>
                                    <a:gd name="T99" fmla="*/ 21 h 1215"/>
                                    <a:gd name="T100" fmla="*/ 4 w 939"/>
                                    <a:gd name="T101" fmla="*/ 19 h 1215"/>
                                    <a:gd name="T102" fmla="*/ 2 w 939"/>
                                    <a:gd name="T103" fmla="*/ 16 h 1215"/>
                                    <a:gd name="T104" fmla="*/ 1 w 939"/>
                                    <a:gd name="T105" fmla="*/ 14 h 1215"/>
                                    <a:gd name="T106" fmla="*/ 0 w 939"/>
                                    <a:gd name="T107" fmla="*/ 12 h 121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39"/>
                                    <a:gd name="T163" fmla="*/ 0 h 1215"/>
                                    <a:gd name="T164" fmla="*/ 939 w 939"/>
                                    <a:gd name="T165" fmla="*/ 1215 h 121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39" h="1215">
                                      <a:moveTo>
                                        <a:pt x="2" y="270"/>
                                      </a:moveTo>
                                      <a:lnTo>
                                        <a:pt x="10" y="248"/>
                                      </a:lnTo>
                                      <a:lnTo>
                                        <a:pt x="20" y="228"/>
                                      </a:lnTo>
                                      <a:lnTo>
                                        <a:pt x="32" y="206"/>
                                      </a:lnTo>
                                      <a:lnTo>
                                        <a:pt x="45" y="191"/>
                                      </a:lnTo>
                                      <a:lnTo>
                                        <a:pt x="58" y="178"/>
                                      </a:lnTo>
                                      <a:lnTo>
                                        <a:pt x="75" y="160"/>
                                      </a:lnTo>
                                      <a:lnTo>
                                        <a:pt x="95" y="137"/>
                                      </a:lnTo>
                                      <a:lnTo>
                                        <a:pt x="110" y="116"/>
                                      </a:lnTo>
                                      <a:lnTo>
                                        <a:pt x="126" y="96"/>
                                      </a:lnTo>
                                      <a:lnTo>
                                        <a:pt x="143" y="80"/>
                                      </a:lnTo>
                                      <a:lnTo>
                                        <a:pt x="164" y="62"/>
                                      </a:lnTo>
                                      <a:lnTo>
                                        <a:pt x="184" y="47"/>
                                      </a:lnTo>
                                      <a:lnTo>
                                        <a:pt x="205" y="34"/>
                                      </a:lnTo>
                                      <a:lnTo>
                                        <a:pt x="231" y="21"/>
                                      </a:lnTo>
                                      <a:lnTo>
                                        <a:pt x="259" y="11"/>
                                      </a:lnTo>
                                      <a:lnTo>
                                        <a:pt x="288" y="4"/>
                                      </a:lnTo>
                                      <a:lnTo>
                                        <a:pt x="324" y="1"/>
                                      </a:lnTo>
                                      <a:lnTo>
                                        <a:pt x="358" y="0"/>
                                      </a:lnTo>
                                      <a:lnTo>
                                        <a:pt x="385" y="2"/>
                                      </a:lnTo>
                                      <a:lnTo>
                                        <a:pt x="413" y="6"/>
                                      </a:lnTo>
                                      <a:lnTo>
                                        <a:pt x="439" y="11"/>
                                      </a:lnTo>
                                      <a:lnTo>
                                        <a:pt x="471" y="19"/>
                                      </a:lnTo>
                                      <a:lnTo>
                                        <a:pt x="499" y="32"/>
                                      </a:lnTo>
                                      <a:lnTo>
                                        <a:pt x="521" y="43"/>
                                      </a:lnTo>
                                      <a:lnTo>
                                        <a:pt x="546" y="56"/>
                                      </a:lnTo>
                                      <a:lnTo>
                                        <a:pt x="565" y="74"/>
                                      </a:lnTo>
                                      <a:lnTo>
                                        <a:pt x="584" y="93"/>
                                      </a:lnTo>
                                      <a:lnTo>
                                        <a:pt x="599" y="112"/>
                                      </a:lnTo>
                                      <a:lnTo>
                                        <a:pt x="616" y="135"/>
                                      </a:lnTo>
                                      <a:lnTo>
                                        <a:pt x="631" y="158"/>
                                      </a:lnTo>
                                      <a:lnTo>
                                        <a:pt x="640" y="179"/>
                                      </a:lnTo>
                                      <a:lnTo>
                                        <a:pt x="646" y="206"/>
                                      </a:lnTo>
                                      <a:lnTo>
                                        <a:pt x="651" y="231"/>
                                      </a:lnTo>
                                      <a:lnTo>
                                        <a:pt x="654" y="250"/>
                                      </a:lnTo>
                                      <a:lnTo>
                                        <a:pt x="653" y="271"/>
                                      </a:lnTo>
                                      <a:lnTo>
                                        <a:pt x="648" y="286"/>
                                      </a:lnTo>
                                      <a:lnTo>
                                        <a:pt x="638" y="310"/>
                                      </a:lnTo>
                                      <a:lnTo>
                                        <a:pt x="624" y="339"/>
                                      </a:lnTo>
                                      <a:lnTo>
                                        <a:pt x="611" y="365"/>
                                      </a:lnTo>
                                      <a:lnTo>
                                        <a:pt x="601" y="386"/>
                                      </a:lnTo>
                                      <a:lnTo>
                                        <a:pt x="594" y="409"/>
                                      </a:lnTo>
                                      <a:lnTo>
                                        <a:pt x="586" y="433"/>
                                      </a:lnTo>
                                      <a:lnTo>
                                        <a:pt x="580" y="454"/>
                                      </a:lnTo>
                                      <a:lnTo>
                                        <a:pt x="577" y="465"/>
                                      </a:lnTo>
                                      <a:lnTo>
                                        <a:pt x="578" y="473"/>
                                      </a:lnTo>
                                      <a:lnTo>
                                        <a:pt x="583" y="476"/>
                                      </a:lnTo>
                                      <a:lnTo>
                                        <a:pt x="590" y="476"/>
                                      </a:lnTo>
                                      <a:lnTo>
                                        <a:pt x="596" y="470"/>
                                      </a:lnTo>
                                      <a:lnTo>
                                        <a:pt x="603" y="459"/>
                                      </a:lnTo>
                                      <a:lnTo>
                                        <a:pt x="612" y="439"/>
                                      </a:lnTo>
                                      <a:lnTo>
                                        <a:pt x="625" y="411"/>
                                      </a:lnTo>
                                      <a:lnTo>
                                        <a:pt x="640" y="385"/>
                                      </a:lnTo>
                                      <a:lnTo>
                                        <a:pt x="654" y="363"/>
                                      </a:lnTo>
                                      <a:lnTo>
                                        <a:pt x="668" y="343"/>
                                      </a:lnTo>
                                      <a:lnTo>
                                        <a:pt x="676" y="334"/>
                                      </a:lnTo>
                                      <a:lnTo>
                                        <a:pt x="684" y="329"/>
                                      </a:lnTo>
                                      <a:lnTo>
                                        <a:pt x="694" y="327"/>
                                      </a:lnTo>
                                      <a:lnTo>
                                        <a:pt x="701" y="333"/>
                                      </a:lnTo>
                                      <a:lnTo>
                                        <a:pt x="711" y="351"/>
                                      </a:lnTo>
                                      <a:lnTo>
                                        <a:pt x="720" y="367"/>
                                      </a:lnTo>
                                      <a:lnTo>
                                        <a:pt x="731" y="389"/>
                                      </a:lnTo>
                                      <a:lnTo>
                                        <a:pt x="743" y="410"/>
                                      </a:lnTo>
                                      <a:lnTo>
                                        <a:pt x="753" y="429"/>
                                      </a:lnTo>
                                      <a:lnTo>
                                        <a:pt x="761" y="450"/>
                                      </a:lnTo>
                                      <a:lnTo>
                                        <a:pt x="770" y="469"/>
                                      </a:lnTo>
                                      <a:lnTo>
                                        <a:pt x="778" y="491"/>
                                      </a:lnTo>
                                      <a:lnTo>
                                        <a:pt x="792" y="505"/>
                                      </a:lnTo>
                                      <a:lnTo>
                                        <a:pt x="808" y="524"/>
                                      </a:lnTo>
                                      <a:lnTo>
                                        <a:pt x="820" y="541"/>
                                      </a:lnTo>
                                      <a:lnTo>
                                        <a:pt x="823" y="561"/>
                                      </a:lnTo>
                                      <a:lnTo>
                                        <a:pt x="821" y="581"/>
                                      </a:lnTo>
                                      <a:lnTo>
                                        <a:pt x="817" y="608"/>
                                      </a:lnTo>
                                      <a:lnTo>
                                        <a:pt x="812" y="633"/>
                                      </a:lnTo>
                                      <a:lnTo>
                                        <a:pt x="807" y="659"/>
                                      </a:lnTo>
                                      <a:lnTo>
                                        <a:pt x="817" y="675"/>
                                      </a:lnTo>
                                      <a:lnTo>
                                        <a:pt x="827" y="691"/>
                                      </a:lnTo>
                                      <a:lnTo>
                                        <a:pt x="836" y="709"/>
                                      </a:lnTo>
                                      <a:lnTo>
                                        <a:pt x="847" y="729"/>
                                      </a:lnTo>
                                      <a:lnTo>
                                        <a:pt x="863" y="762"/>
                                      </a:lnTo>
                                      <a:lnTo>
                                        <a:pt x="877" y="790"/>
                                      </a:lnTo>
                                      <a:lnTo>
                                        <a:pt x="893" y="817"/>
                                      </a:lnTo>
                                      <a:lnTo>
                                        <a:pt x="905" y="843"/>
                                      </a:lnTo>
                                      <a:lnTo>
                                        <a:pt x="911" y="861"/>
                                      </a:lnTo>
                                      <a:lnTo>
                                        <a:pt x="917" y="888"/>
                                      </a:lnTo>
                                      <a:lnTo>
                                        <a:pt x="922" y="918"/>
                                      </a:lnTo>
                                      <a:lnTo>
                                        <a:pt x="927" y="940"/>
                                      </a:lnTo>
                                      <a:lnTo>
                                        <a:pt x="933" y="971"/>
                                      </a:lnTo>
                                      <a:lnTo>
                                        <a:pt x="935" y="1002"/>
                                      </a:lnTo>
                                      <a:lnTo>
                                        <a:pt x="934" y="1023"/>
                                      </a:lnTo>
                                      <a:lnTo>
                                        <a:pt x="934" y="1047"/>
                                      </a:lnTo>
                                      <a:lnTo>
                                        <a:pt x="935" y="1096"/>
                                      </a:lnTo>
                                      <a:lnTo>
                                        <a:pt x="939" y="1153"/>
                                      </a:lnTo>
                                      <a:lnTo>
                                        <a:pt x="938" y="1179"/>
                                      </a:lnTo>
                                      <a:lnTo>
                                        <a:pt x="935" y="1196"/>
                                      </a:lnTo>
                                      <a:lnTo>
                                        <a:pt x="924" y="1206"/>
                                      </a:lnTo>
                                      <a:lnTo>
                                        <a:pt x="906" y="1214"/>
                                      </a:lnTo>
                                      <a:lnTo>
                                        <a:pt x="888" y="1215"/>
                                      </a:lnTo>
                                      <a:lnTo>
                                        <a:pt x="873" y="1208"/>
                                      </a:lnTo>
                                      <a:lnTo>
                                        <a:pt x="862" y="1199"/>
                                      </a:lnTo>
                                      <a:lnTo>
                                        <a:pt x="833" y="1181"/>
                                      </a:lnTo>
                                      <a:lnTo>
                                        <a:pt x="806" y="1167"/>
                                      </a:lnTo>
                                      <a:lnTo>
                                        <a:pt x="779" y="1155"/>
                                      </a:lnTo>
                                      <a:lnTo>
                                        <a:pt x="758" y="1136"/>
                                      </a:lnTo>
                                      <a:lnTo>
                                        <a:pt x="721" y="1103"/>
                                      </a:lnTo>
                                      <a:lnTo>
                                        <a:pt x="687" y="1069"/>
                                      </a:lnTo>
                                      <a:lnTo>
                                        <a:pt x="653" y="1038"/>
                                      </a:lnTo>
                                      <a:lnTo>
                                        <a:pt x="621" y="1002"/>
                                      </a:lnTo>
                                      <a:lnTo>
                                        <a:pt x="582" y="954"/>
                                      </a:lnTo>
                                      <a:lnTo>
                                        <a:pt x="553" y="918"/>
                                      </a:lnTo>
                                      <a:lnTo>
                                        <a:pt x="520" y="888"/>
                                      </a:lnTo>
                                      <a:lnTo>
                                        <a:pt x="481" y="847"/>
                                      </a:lnTo>
                                      <a:lnTo>
                                        <a:pt x="441" y="806"/>
                                      </a:lnTo>
                                      <a:lnTo>
                                        <a:pt x="385" y="754"/>
                                      </a:lnTo>
                                      <a:lnTo>
                                        <a:pt x="334" y="711"/>
                                      </a:lnTo>
                                      <a:lnTo>
                                        <a:pt x="310" y="684"/>
                                      </a:lnTo>
                                      <a:lnTo>
                                        <a:pt x="291" y="662"/>
                                      </a:lnTo>
                                      <a:lnTo>
                                        <a:pt x="280" y="643"/>
                                      </a:lnTo>
                                      <a:lnTo>
                                        <a:pt x="271" y="619"/>
                                      </a:lnTo>
                                      <a:lnTo>
                                        <a:pt x="270" y="607"/>
                                      </a:lnTo>
                                      <a:lnTo>
                                        <a:pt x="275" y="599"/>
                                      </a:lnTo>
                                      <a:lnTo>
                                        <a:pt x="287" y="590"/>
                                      </a:lnTo>
                                      <a:lnTo>
                                        <a:pt x="306" y="576"/>
                                      </a:lnTo>
                                      <a:lnTo>
                                        <a:pt x="327" y="562"/>
                                      </a:lnTo>
                                      <a:lnTo>
                                        <a:pt x="347" y="548"/>
                                      </a:lnTo>
                                      <a:lnTo>
                                        <a:pt x="363" y="538"/>
                                      </a:lnTo>
                                      <a:lnTo>
                                        <a:pt x="381" y="531"/>
                                      </a:lnTo>
                                      <a:lnTo>
                                        <a:pt x="402" y="524"/>
                                      </a:lnTo>
                                      <a:lnTo>
                                        <a:pt x="422" y="517"/>
                                      </a:lnTo>
                                      <a:lnTo>
                                        <a:pt x="443" y="510"/>
                                      </a:lnTo>
                                      <a:lnTo>
                                        <a:pt x="457" y="504"/>
                                      </a:lnTo>
                                      <a:lnTo>
                                        <a:pt x="459" y="498"/>
                                      </a:lnTo>
                                      <a:lnTo>
                                        <a:pt x="454" y="491"/>
                                      </a:lnTo>
                                      <a:lnTo>
                                        <a:pt x="445" y="489"/>
                                      </a:lnTo>
                                      <a:lnTo>
                                        <a:pt x="422" y="492"/>
                                      </a:lnTo>
                                      <a:lnTo>
                                        <a:pt x="398" y="496"/>
                                      </a:lnTo>
                                      <a:lnTo>
                                        <a:pt x="369" y="502"/>
                                      </a:lnTo>
                                      <a:lnTo>
                                        <a:pt x="340" y="510"/>
                                      </a:lnTo>
                                      <a:lnTo>
                                        <a:pt x="327" y="515"/>
                                      </a:lnTo>
                                      <a:lnTo>
                                        <a:pt x="311" y="527"/>
                                      </a:lnTo>
                                      <a:lnTo>
                                        <a:pt x="292" y="541"/>
                                      </a:lnTo>
                                      <a:lnTo>
                                        <a:pt x="268" y="562"/>
                                      </a:lnTo>
                                      <a:lnTo>
                                        <a:pt x="254" y="565"/>
                                      </a:lnTo>
                                      <a:lnTo>
                                        <a:pt x="232" y="567"/>
                                      </a:lnTo>
                                      <a:lnTo>
                                        <a:pt x="211" y="568"/>
                                      </a:lnTo>
                                      <a:lnTo>
                                        <a:pt x="197" y="564"/>
                                      </a:lnTo>
                                      <a:lnTo>
                                        <a:pt x="182" y="557"/>
                                      </a:lnTo>
                                      <a:lnTo>
                                        <a:pt x="162" y="549"/>
                                      </a:lnTo>
                                      <a:lnTo>
                                        <a:pt x="152" y="539"/>
                                      </a:lnTo>
                                      <a:lnTo>
                                        <a:pt x="141" y="523"/>
                                      </a:lnTo>
                                      <a:lnTo>
                                        <a:pt x="129" y="504"/>
                                      </a:lnTo>
                                      <a:lnTo>
                                        <a:pt x="119" y="489"/>
                                      </a:lnTo>
                                      <a:lnTo>
                                        <a:pt x="98" y="468"/>
                                      </a:lnTo>
                                      <a:lnTo>
                                        <a:pt x="83" y="449"/>
                                      </a:lnTo>
                                      <a:lnTo>
                                        <a:pt x="61" y="428"/>
                                      </a:lnTo>
                                      <a:lnTo>
                                        <a:pt x="44" y="410"/>
                                      </a:lnTo>
                                      <a:lnTo>
                                        <a:pt x="33" y="398"/>
                                      </a:lnTo>
                                      <a:lnTo>
                                        <a:pt x="26" y="383"/>
                                      </a:lnTo>
                                      <a:lnTo>
                                        <a:pt x="18" y="362"/>
                                      </a:lnTo>
                                      <a:lnTo>
                                        <a:pt x="9" y="338"/>
                                      </a:lnTo>
                                      <a:lnTo>
                                        <a:pt x="4" y="314"/>
                                      </a:lnTo>
                                      <a:lnTo>
                                        <a:pt x="0" y="288"/>
                                      </a:lnTo>
                                      <a:lnTo>
                                        <a:pt x="2" y="270"/>
                                      </a:lnTo>
                                      <a:close/>
                                    </a:path>
                                  </a:pathLst>
                                </a:custGeom>
                                <a:solidFill>
                                  <a:srgbClr val="FF8080"/>
                                </a:solidFill>
                                <a:ln w="9525">
                                  <a:noFill/>
                                  <a:round/>
                                  <a:headEnd/>
                                  <a:tailEnd/>
                                </a:ln>
                              </p:spPr>
                              <p:txBody>
                                <a:bodyPr/>
                                <a:lstStyle/>
                                <a:p>
                                  <a:endParaRPr lang="cs-CZ"/>
                                </a:p>
                              </p:txBody>
                            </p:sp>
                            <p:grpSp>
                              <p:nvGrpSpPr>
                                <p:cNvPr id="11339" name="Group 121"/>
                                <p:cNvGrpSpPr>
                                  <a:grpSpLocks/>
                                </p:cNvGrpSpPr>
                                <p:nvPr/>
                              </p:nvGrpSpPr>
                              <p:grpSpPr bwMode="auto">
                                <a:xfrm>
                                  <a:off x="2150" y="1667"/>
                                  <a:ext cx="188" cy="242"/>
                                  <a:chOff x="2150" y="1667"/>
                                  <a:chExt cx="188" cy="242"/>
                                </a:xfrm>
                              </p:grpSpPr>
                              <p:sp>
                                <p:nvSpPr>
                                  <p:cNvPr id="11500" name="Freeform 122"/>
                                  <p:cNvSpPr>
                                    <a:spLocks/>
                                  </p:cNvSpPr>
                                  <p:nvPr/>
                                </p:nvSpPr>
                                <p:spPr bwMode="auto">
                                  <a:xfrm>
                                    <a:off x="2204" y="1732"/>
                                    <a:ext cx="134" cy="177"/>
                                  </a:xfrm>
                                  <a:custGeom>
                                    <a:avLst/>
                                    <a:gdLst>
                                      <a:gd name="T0" fmla="*/ 15 w 668"/>
                                      <a:gd name="T1" fmla="*/ 3 h 887"/>
                                      <a:gd name="T2" fmla="*/ 15 w 668"/>
                                      <a:gd name="T3" fmla="*/ 2 h 887"/>
                                      <a:gd name="T4" fmla="*/ 16 w 668"/>
                                      <a:gd name="T5" fmla="*/ 0 h 887"/>
                                      <a:gd name="T6" fmla="*/ 17 w 668"/>
                                      <a:gd name="T7" fmla="*/ 0 h 887"/>
                                      <a:gd name="T8" fmla="*/ 18 w 668"/>
                                      <a:gd name="T9" fmla="*/ 2 h 887"/>
                                      <a:gd name="T10" fmla="*/ 20 w 668"/>
                                      <a:gd name="T11" fmla="*/ 5 h 887"/>
                                      <a:gd name="T12" fmla="*/ 21 w 668"/>
                                      <a:gd name="T13" fmla="*/ 7 h 887"/>
                                      <a:gd name="T14" fmla="*/ 22 w 668"/>
                                      <a:gd name="T15" fmla="*/ 9 h 887"/>
                                      <a:gd name="T16" fmla="*/ 22 w 668"/>
                                      <a:gd name="T17" fmla="*/ 12 h 887"/>
                                      <a:gd name="T18" fmla="*/ 22 w 668"/>
                                      <a:gd name="T19" fmla="*/ 14 h 887"/>
                                      <a:gd name="T20" fmla="*/ 24 w 668"/>
                                      <a:gd name="T21" fmla="*/ 17 h 887"/>
                                      <a:gd name="T22" fmla="*/ 25 w 668"/>
                                      <a:gd name="T23" fmla="*/ 21 h 887"/>
                                      <a:gd name="T24" fmla="*/ 26 w 668"/>
                                      <a:gd name="T25" fmla="*/ 24 h 887"/>
                                      <a:gd name="T26" fmla="*/ 27 w 668"/>
                                      <a:gd name="T27" fmla="*/ 27 h 887"/>
                                      <a:gd name="T28" fmla="*/ 27 w 668"/>
                                      <a:gd name="T29" fmla="*/ 31 h 887"/>
                                      <a:gd name="T30" fmla="*/ 27 w 668"/>
                                      <a:gd name="T31" fmla="*/ 35 h 887"/>
                                      <a:gd name="T32" fmla="*/ 25 w 668"/>
                                      <a:gd name="T33" fmla="*/ 35 h 887"/>
                                      <a:gd name="T34" fmla="*/ 23 w 668"/>
                                      <a:gd name="T35" fmla="*/ 34 h 887"/>
                                      <a:gd name="T36" fmla="*/ 20 w 668"/>
                                      <a:gd name="T37" fmla="*/ 32 h 887"/>
                                      <a:gd name="T38" fmla="*/ 15 w 668"/>
                                      <a:gd name="T39" fmla="*/ 28 h 887"/>
                                      <a:gd name="T40" fmla="*/ 11 w 668"/>
                                      <a:gd name="T41" fmla="*/ 24 h 887"/>
                                      <a:gd name="T42" fmla="*/ 7 w 668"/>
                                      <a:gd name="T43" fmla="*/ 19 h 887"/>
                                      <a:gd name="T44" fmla="*/ 2 w 668"/>
                                      <a:gd name="T45" fmla="*/ 14 h 887"/>
                                      <a:gd name="T46" fmla="*/ 0 w 668"/>
                                      <a:gd name="T47" fmla="*/ 12 h 887"/>
                                      <a:gd name="T48" fmla="*/ 1 w 668"/>
                                      <a:gd name="T49" fmla="*/ 10 h 887"/>
                                      <a:gd name="T50" fmla="*/ 3 w 668"/>
                                      <a:gd name="T51" fmla="*/ 9 h 887"/>
                                      <a:gd name="T52" fmla="*/ 3 w 668"/>
                                      <a:gd name="T53" fmla="*/ 10 h 887"/>
                                      <a:gd name="T54" fmla="*/ 2 w 668"/>
                                      <a:gd name="T55" fmla="*/ 12 h 887"/>
                                      <a:gd name="T56" fmla="*/ 4 w 668"/>
                                      <a:gd name="T57" fmla="*/ 15 h 887"/>
                                      <a:gd name="T58" fmla="*/ 7 w 668"/>
                                      <a:gd name="T59" fmla="*/ 17 h 887"/>
                                      <a:gd name="T60" fmla="*/ 10 w 668"/>
                                      <a:gd name="T61" fmla="*/ 20 h 887"/>
                                      <a:gd name="T62" fmla="*/ 12 w 668"/>
                                      <a:gd name="T63" fmla="*/ 22 h 887"/>
                                      <a:gd name="T64" fmla="*/ 14 w 668"/>
                                      <a:gd name="T65" fmla="*/ 25 h 887"/>
                                      <a:gd name="T66" fmla="*/ 17 w 668"/>
                                      <a:gd name="T67" fmla="*/ 28 h 887"/>
                                      <a:gd name="T68" fmla="*/ 20 w 668"/>
                                      <a:gd name="T69" fmla="*/ 30 h 887"/>
                                      <a:gd name="T70" fmla="*/ 22 w 668"/>
                                      <a:gd name="T71" fmla="*/ 32 h 887"/>
                                      <a:gd name="T72" fmla="*/ 24 w 668"/>
                                      <a:gd name="T73" fmla="*/ 32 h 887"/>
                                      <a:gd name="T74" fmla="*/ 25 w 668"/>
                                      <a:gd name="T75" fmla="*/ 31 h 887"/>
                                      <a:gd name="T76" fmla="*/ 25 w 668"/>
                                      <a:gd name="T77" fmla="*/ 28 h 887"/>
                                      <a:gd name="T78" fmla="*/ 24 w 668"/>
                                      <a:gd name="T79" fmla="*/ 25 h 887"/>
                                      <a:gd name="T80" fmla="*/ 24 w 668"/>
                                      <a:gd name="T81" fmla="*/ 22 h 887"/>
                                      <a:gd name="T82" fmla="*/ 23 w 668"/>
                                      <a:gd name="T83" fmla="*/ 19 h 887"/>
                                      <a:gd name="T84" fmla="*/ 21 w 668"/>
                                      <a:gd name="T85" fmla="*/ 17 h 887"/>
                                      <a:gd name="T86" fmla="*/ 20 w 668"/>
                                      <a:gd name="T87" fmla="*/ 14 h 887"/>
                                      <a:gd name="T88" fmla="*/ 20 w 668"/>
                                      <a:gd name="T89" fmla="*/ 12 h 887"/>
                                      <a:gd name="T90" fmla="*/ 20 w 668"/>
                                      <a:gd name="T91" fmla="*/ 10 h 887"/>
                                      <a:gd name="T92" fmla="*/ 20 w 668"/>
                                      <a:gd name="T93" fmla="*/ 8 h 887"/>
                                      <a:gd name="T94" fmla="*/ 18 w 668"/>
                                      <a:gd name="T95" fmla="*/ 4 h 887"/>
                                      <a:gd name="T96" fmla="*/ 17 w 668"/>
                                      <a:gd name="T97" fmla="*/ 2 h 88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68"/>
                                      <a:gd name="T148" fmla="*/ 0 h 887"/>
                                      <a:gd name="T149" fmla="*/ 668 w 668"/>
                                      <a:gd name="T150" fmla="*/ 887 h 88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68" h="887">
                                        <a:moveTo>
                                          <a:pt x="408" y="53"/>
                                        </a:moveTo>
                                        <a:lnTo>
                                          <a:pt x="395" y="57"/>
                                        </a:lnTo>
                                        <a:lnTo>
                                          <a:pt x="379" y="68"/>
                                        </a:lnTo>
                                        <a:lnTo>
                                          <a:pt x="365" y="77"/>
                                        </a:lnTo>
                                        <a:lnTo>
                                          <a:pt x="354" y="84"/>
                                        </a:lnTo>
                                        <a:lnTo>
                                          <a:pt x="369" y="58"/>
                                        </a:lnTo>
                                        <a:lnTo>
                                          <a:pt x="383" y="36"/>
                                        </a:lnTo>
                                        <a:lnTo>
                                          <a:pt x="397" y="16"/>
                                        </a:lnTo>
                                        <a:lnTo>
                                          <a:pt x="405" y="7"/>
                                        </a:lnTo>
                                        <a:lnTo>
                                          <a:pt x="413" y="2"/>
                                        </a:lnTo>
                                        <a:lnTo>
                                          <a:pt x="423" y="0"/>
                                        </a:lnTo>
                                        <a:lnTo>
                                          <a:pt x="430" y="6"/>
                                        </a:lnTo>
                                        <a:lnTo>
                                          <a:pt x="441" y="24"/>
                                        </a:lnTo>
                                        <a:lnTo>
                                          <a:pt x="450" y="40"/>
                                        </a:lnTo>
                                        <a:lnTo>
                                          <a:pt x="461" y="62"/>
                                        </a:lnTo>
                                        <a:lnTo>
                                          <a:pt x="473" y="83"/>
                                        </a:lnTo>
                                        <a:lnTo>
                                          <a:pt x="483" y="102"/>
                                        </a:lnTo>
                                        <a:lnTo>
                                          <a:pt x="491" y="123"/>
                                        </a:lnTo>
                                        <a:lnTo>
                                          <a:pt x="500" y="142"/>
                                        </a:lnTo>
                                        <a:lnTo>
                                          <a:pt x="507" y="164"/>
                                        </a:lnTo>
                                        <a:lnTo>
                                          <a:pt x="521" y="178"/>
                                        </a:lnTo>
                                        <a:lnTo>
                                          <a:pt x="537" y="197"/>
                                        </a:lnTo>
                                        <a:lnTo>
                                          <a:pt x="549" y="214"/>
                                        </a:lnTo>
                                        <a:lnTo>
                                          <a:pt x="552" y="233"/>
                                        </a:lnTo>
                                        <a:lnTo>
                                          <a:pt x="550" y="253"/>
                                        </a:lnTo>
                                        <a:lnTo>
                                          <a:pt x="546" y="280"/>
                                        </a:lnTo>
                                        <a:lnTo>
                                          <a:pt x="541" y="305"/>
                                        </a:lnTo>
                                        <a:lnTo>
                                          <a:pt x="536" y="331"/>
                                        </a:lnTo>
                                        <a:lnTo>
                                          <a:pt x="546" y="347"/>
                                        </a:lnTo>
                                        <a:lnTo>
                                          <a:pt x="556" y="363"/>
                                        </a:lnTo>
                                        <a:lnTo>
                                          <a:pt x="565" y="381"/>
                                        </a:lnTo>
                                        <a:lnTo>
                                          <a:pt x="576" y="401"/>
                                        </a:lnTo>
                                        <a:lnTo>
                                          <a:pt x="592" y="434"/>
                                        </a:lnTo>
                                        <a:lnTo>
                                          <a:pt x="606" y="462"/>
                                        </a:lnTo>
                                        <a:lnTo>
                                          <a:pt x="622" y="489"/>
                                        </a:lnTo>
                                        <a:lnTo>
                                          <a:pt x="634" y="515"/>
                                        </a:lnTo>
                                        <a:lnTo>
                                          <a:pt x="640" y="533"/>
                                        </a:lnTo>
                                        <a:lnTo>
                                          <a:pt x="646" y="560"/>
                                        </a:lnTo>
                                        <a:lnTo>
                                          <a:pt x="651" y="591"/>
                                        </a:lnTo>
                                        <a:lnTo>
                                          <a:pt x="656" y="613"/>
                                        </a:lnTo>
                                        <a:lnTo>
                                          <a:pt x="662" y="644"/>
                                        </a:lnTo>
                                        <a:lnTo>
                                          <a:pt x="664" y="674"/>
                                        </a:lnTo>
                                        <a:lnTo>
                                          <a:pt x="663" y="695"/>
                                        </a:lnTo>
                                        <a:lnTo>
                                          <a:pt x="663" y="719"/>
                                        </a:lnTo>
                                        <a:lnTo>
                                          <a:pt x="664" y="768"/>
                                        </a:lnTo>
                                        <a:lnTo>
                                          <a:pt x="668" y="825"/>
                                        </a:lnTo>
                                        <a:lnTo>
                                          <a:pt x="667" y="851"/>
                                        </a:lnTo>
                                        <a:lnTo>
                                          <a:pt x="664" y="868"/>
                                        </a:lnTo>
                                        <a:lnTo>
                                          <a:pt x="653" y="878"/>
                                        </a:lnTo>
                                        <a:lnTo>
                                          <a:pt x="635" y="886"/>
                                        </a:lnTo>
                                        <a:lnTo>
                                          <a:pt x="617" y="887"/>
                                        </a:lnTo>
                                        <a:lnTo>
                                          <a:pt x="602" y="880"/>
                                        </a:lnTo>
                                        <a:lnTo>
                                          <a:pt x="591" y="871"/>
                                        </a:lnTo>
                                        <a:lnTo>
                                          <a:pt x="562" y="853"/>
                                        </a:lnTo>
                                        <a:lnTo>
                                          <a:pt x="535" y="839"/>
                                        </a:lnTo>
                                        <a:lnTo>
                                          <a:pt x="508" y="827"/>
                                        </a:lnTo>
                                        <a:lnTo>
                                          <a:pt x="488" y="808"/>
                                        </a:lnTo>
                                        <a:lnTo>
                                          <a:pt x="451" y="775"/>
                                        </a:lnTo>
                                        <a:lnTo>
                                          <a:pt x="416" y="741"/>
                                        </a:lnTo>
                                        <a:lnTo>
                                          <a:pt x="382" y="710"/>
                                        </a:lnTo>
                                        <a:lnTo>
                                          <a:pt x="350" y="674"/>
                                        </a:lnTo>
                                        <a:lnTo>
                                          <a:pt x="311" y="627"/>
                                        </a:lnTo>
                                        <a:lnTo>
                                          <a:pt x="282" y="591"/>
                                        </a:lnTo>
                                        <a:lnTo>
                                          <a:pt x="249" y="560"/>
                                        </a:lnTo>
                                        <a:lnTo>
                                          <a:pt x="210" y="519"/>
                                        </a:lnTo>
                                        <a:lnTo>
                                          <a:pt x="170" y="478"/>
                                        </a:lnTo>
                                        <a:lnTo>
                                          <a:pt x="115" y="426"/>
                                        </a:lnTo>
                                        <a:lnTo>
                                          <a:pt x="64" y="383"/>
                                        </a:lnTo>
                                        <a:lnTo>
                                          <a:pt x="40" y="356"/>
                                        </a:lnTo>
                                        <a:lnTo>
                                          <a:pt x="21" y="334"/>
                                        </a:lnTo>
                                        <a:lnTo>
                                          <a:pt x="10" y="315"/>
                                        </a:lnTo>
                                        <a:lnTo>
                                          <a:pt x="1" y="291"/>
                                        </a:lnTo>
                                        <a:lnTo>
                                          <a:pt x="0" y="279"/>
                                        </a:lnTo>
                                        <a:lnTo>
                                          <a:pt x="5" y="271"/>
                                        </a:lnTo>
                                        <a:lnTo>
                                          <a:pt x="17" y="262"/>
                                        </a:lnTo>
                                        <a:lnTo>
                                          <a:pt x="36" y="248"/>
                                        </a:lnTo>
                                        <a:lnTo>
                                          <a:pt x="57" y="234"/>
                                        </a:lnTo>
                                        <a:lnTo>
                                          <a:pt x="77" y="221"/>
                                        </a:lnTo>
                                        <a:lnTo>
                                          <a:pt x="93" y="211"/>
                                        </a:lnTo>
                                        <a:lnTo>
                                          <a:pt x="82" y="237"/>
                                        </a:lnTo>
                                        <a:lnTo>
                                          <a:pt x="71" y="258"/>
                                        </a:lnTo>
                                        <a:lnTo>
                                          <a:pt x="60" y="280"/>
                                        </a:lnTo>
                                        <a:lnTo>
                                          <a:pt x="54" y="295"/>
                                        </a:lnTo>
                                        <a:lnTo>
                                          <a:pt x="55" y="308"/>
                                        </a:lnTo>
                                        <a:lnTo>
                                          <a:pt x="62" y="325"/>
                                        </a:lnTo>
                                        <a:lnTo>
                                          <a:pt x="74" y="347"/>
                                        </a:lnTo>
                                        <a:lnTo>
                                          <a:pt x="91" y="366"/>
                                        </a:lnTo>
                                        <a:lnTo>
                                          <a:pt x="109" y="390"/>
                                        </a:lnTo>
                                        <a:lnTo>
                                          <a:pt x="138" y="411"/>
                                        </a:lnTo>
                                        <a:lnTo>
                                          <a:pt x="167" y="436"/>
                                        </a:lnTo>
                                        <a:lnTo>
                                          <a:pt x="190" y="455"/>
                                        </a:lnTo>
                                        <a:lnTo>
                                          <a:pt x="215" y="475"/>
                                        </a:lnTo>
                                        <a:lnTo>
                                          <a:pt x="239" y="495"/>
                                        </a:lnTo>
                                        <a:lnTo>
                                          <a:pt x="264" y="516"/>
                                        </a:lnTo>
                                        <a:lnTo>
                                          <a:pt x="284" y="541"/>
                                        </a:lnTo>
                                        <a:lnTo>
                                          <a:pt x="307" y="559"/>
                                        </a:lnTo>
                                        <a:lnTo>
                                          <a:pt x="322" y="577"/>
                                        </a:lnTo>
                                        <a:lnTo>
                                          <a:pt x="341" y="603"/>
                                        </a:lnTo>
                                        <a:lnTo>
                                          <a:pt x="358" y="628"/>
                                        </a:lnTo>
                                        <a:lnTo>
                                          <a:pt x="377" y="655"/>
                                        </a:lnTo>
                                        <a:lnTo>
                                          <a:pt x="397" y="678"/>
                                        </a:lnTo>
                                        <a:lnTo>
                                          <a:pt x="420" y="697"/>
                                        </a:lnTo>
                                        <a:lnTo>
                                          <a:pt x="453" y="724"/>
                                        </a:lnTo>
                                        <a:lnTo>
                                          <a:pt x="475" y="743"/>
                                        </a:lnTo>
                                        <a:lnTo>
                                          <a:pt x="496" y="760"/>
                                        </a:lnTo>
                                        <a:lnTo>
                                          <a:pt x="509" y="776"/>
                                        </a:lnTo>
                                        <a:lnTo>
                                          <a:pt x="528" y="783"/>
                                        </a:lnTo>
                                        <a:lnTo>
                                          <a:pt x="546" y="792"/>
                                        </a:lnTo>
                                        <a:lnTo>
                                          <a:pt x="564" y="798"/>
                                        </a:lnTo>
                                        <a:lnTo>
                                          <a:pt x="582" y="803"/>
                                        </a:lnTo>
                                        <a:lnTo>
                                          <a:pt x="594" y="802"/>
                                        </a:lnTo>
                                        <a:lnTo>
                                          <a:pt x="604" y="798"/>
                                        </a:lnTo>
                                        <a:lnTo>
                                          <a:pt x="614" y="792"/>
                                        </a:lnTo>
                                        <a:lnTo>
                                          <a:pt x="620" y="779"/>
                                        </a:lnTo>
                                        <a:lnTo>
                                          <a:pt x="623" y="766"/>
                                        </a:lnTo>
                                        <a:lnTo>
                                          <a:pt x="620" y="738"/>
                                        </a:lnTo>
                                        <a:lnTo>
                                          <a:pt x="618" y="704"/>
                                        </a:lnTo>
                                        <a:lnTo>
                                          <a:pt x="614" y="673"/>
                                        </a:lnTo>
                                        <a:lnTo>
                                          <a:pt x="610" y="640"/>
                                        </a:lnTo>
                                        <a:lnTo>
                                          <a:pt x="607" y="617"/>
                                        </a:lnTo>
                                        <a:lnTo>
                                          <a:pt x="601" y="595"/>
                                        </a:lnTo>
                                        <a:lnTo>
                                          <a:pt x="595" y="566"/>
                                        </a:lnTo>
                                        <a:lnTo>
                                          <a:pt x="586" y="539"/>
                                        </a:lnTo>
                                        <a:lnTo>
                                          <a:pt x="583" y="521"/>
                                        </a:lnTo>
                                        <a:lnTo>
                                          <a:pt x="577" y="502"/>
                                        </a:lnTo>
                                        <a:lnTo>
                                          <a:pt x="564" y="481"/>
                                        </a:lnTo>
                                        <a:lnTo>
                                          <a:pt x="555" y="459"/>
                                        </a:lnTo>
                                        <a:lnTo>
                                          <a:pt x="543" y="440"/>
                                        </a:lnTo>
                                        <a:lnTo>
                                          <a:pt x="531" y="417"/>
                                        </a:lnTo>
                                        <a:lnTo>
                                          <a:pt x="519" y="395"/>
                                        </a:lnTo>
                                        <a:lnTo>
                                          <a:pt x="506" y="370"/>
                                        </a:lnTo>
                                        <a:lnTo>
                                          <a:pt x="492" y="347"/>
                                        </a:lnTo>
                                        <a:lnTo>
                                          <a:pt x="485" y="334"/>
                                        </a:lnTo>
                                        <a:lnTo>
                                          <a:pt x="483" y="325"/>
                                        </a:lnTo>
                                        <a:lnTo>
                                          <a:pt x="487" y="313"/>
                                        </a:lnTo>
                                        <a:lnTo>
                                          <a:pt x="492" y="291"/>
                                        </a:lnTo>
                                        <a:lnTo>
                                          <a:pt x="498" y="267"/>
                                        </a:lnTo>
                                        <a:lnTo>
                                          <a:pt x="501" y="253"/>
                                        </a:lnTo>
                                        <a:lnTo>
                                          <a:pt x="506" y="242"/>
                                        </a:lnTo>
                                        <a:lnTo>
                                          <a:pt x="497" y="222"/>
                                        </a:lnTo>
                                        <a:lnTo>
                                          <a:pt x="487" y="196"/>
                                        </a:lnTo>
                                        <a:lnTo>
                                          <a:pt x="475" y="165"/>
                                        </a:lnTo>
                                        <a:lnTo>
                                          <a:pt x="463" y="135"/>
                                        </a:lnTo>
                                        <a:lnTo>
                                          <a:pt x="449" y="103"/>
                                        </a:lnTo>
                                        <a:lnTo>
                                          <a:pt x="438" y="78"/>
                                        </a:lnTo>
                                        <a:lnTo>
                                          <a:pt x="427" y="57"/>
                                        </a:lnTo>
                                        <a:lnTo>
                                          <a:pt x="418" y="52"/>
                                        </a:lnTo>
                                        <a:lnTo>
                                          <a:pt x="408" y="53"/>
                                        </a:lnTo>
                                        <a:close/>
                                      </a:path>
                                    </a:pathLst>
                                  </a:custGeom>
                                  <a:solidFill>
                                    <a:srgbClr val="FF4040"/>
                                  </a:solidFill>
                                  <a:ln w="9525">
                                    <a:noFill/>
                                    <a:round/>
                                    <a:headEnd/>
                                    <a:tailEnd/>
                                  </a:ln>
                                </p:spPr>
                                <p:txBody>
                                  <a:bodyPr/>
                                  <a:lstStyle/>
                                  <a:p>
                                    <a:endParaRPr lang="cs-CZ"/>
                                  </a:p>
                                </p:txBody>
                              </p:sp>
                              <p:sp>
                                <p:nvSpPr>
                                  <p:cNvPr id="11501" name="Freeform 123"/>
                                  <p:cNvSpPr>
                                    <a:spLocks/>
                                  </p:cNvSpPr>
                                  <p:nvPr/>
                                </p:nvSpPr>
                                <p:spPr bwMode="auto">
                                  <a:xfrm>
                                    <a:off x="2150" y="1667"/>
                                    <a:ext cx="130" cy="113"/>
                                  </a:xfrm>
                                  <a:custGeom>
                                    <a:avLst/>
                                    <a:gdLst>
                                      <a:gd name="T0" fmla="*/ 0 w 653"/>
                                      <a:gd name="T1" fmla="*/ 10 h 567"/>
                                      <a:gd name="T2" fmla="*/ 1 w 653"/>
                                      <a:gd name="T3" fmla="*/ 8 h 567"/>
                                      <a:gd name="T4" fmla="*/ 2 w 653"/>
                                      <a:gd name="T5" fmla="*/ 7 h 567"/>
                                      <a:gd name="T6" fmla="*/ 4 w 653"/>
                                      <a:gd name="T7" fmla="*/ 5 h 567"/>
                                      <a:gd name="T8" fmla="*/ 5 w 653"/>
                                      <a:gd name="T9" fmla="*/ 4 h 567"/>
                                      <a:gd name="T10" fmla="*/ 6 w 653"/>
                                      <a:gd name="T11" fmla="*/ 2 h 567"/>
                                      <a:gd name="T12" fmla="*/ 8 w 653"/>
                                      <a:gd name="T13" fmla="*/ 1 h 567"/>
                                      <a:gd name="T14" fmla="*/ 10 w 653"/>
                                      <a:gd name="T15" fmla="*/ 0 h 567"/>
                                      <a:gd name="T16" fmla="*/ 13 w 653"/>
                                      <a:gd name="T17" fmla="*/ 0 h 567"/>
                                      <a:gd name="T18" fmla="*/ 15 w 653"/>
                                      <a:gd name="T19" fmla="*/ 0 h 567"/>
                                      <a:gd name="T20" fmla="*/ 17 w 653"/>
                                      <a:gd name="T21" fmla="*/ 0 h 567"/>
                                      <a:gd name="T22" fmla="*/ 20 w 653"/>
                                      <a:gd name="T23" fmla="*/ 1 h 567"/>
                                      <a:gd name="T24" fmla="*/ 22 w 653"/>
                                      <a:gd name="T25" fmla="*/ 2 h 567"/>
                                      <a:gd name="T26" fmla="*/ 23 w 653"/>
                                      <a:gd name="T27" fmla="*/ 4 h 567"/>
                                      <a:gd name="T28" fmla="*/ 24 w 653"/>
                                      <a:gd name="T29" fmla="*/ 5 h 567"/>
                                      <a:gd name="T30" fmla="*/ 25 w 653"/>
                                      <a:gd name="T31" fmla="*/ 7 h 567"/>
                                      <a:gd name="T32" fmla="*/ 26 w 653"/>
                                      <a:gd name="T33" fmla="*/ 9 h 567"/>
                                      <a:gd name="T34" fmla="*/ 25 w 653"/>
                                      <a:gd name="T35" fmla="*/ 8 h 567"/>
                                      <a:gd name="T36" fmla="*/ 24 w 653"/>
                                      <a:gd name="T37" fmla="*/ 6 h 567"/>
                                      <a:gd name="T38" fmla="*/ 23 w 653"/>
                                      <a:gd name="T39" fmla="*/ 5 h 567"/>
                                      <a:gd name="T40" fmla="*/ 22 w 653"/>
                                      <a:gd name="T41" fmla="*/ 4 h 567"/>
                                      <a:gd name="T42" fmla="*/ 21 w 653"/>
                                      <a:gd name="T43" fmla="*/ 3 h 567"/>
                                      <a:gd name="T44" fmla="*/ 19 w 653"/>
                                      <a:gd name="T45" fmla="*/ 2 h 567"/>
                                      <a:gd name="T46" fmla="*/ 18 w 653"/>
                                      <a:gd name="T47" fmla="*/ 2 h 567"/>
                                      <a:gd name="T48" fmla="*/ 16 w 653"/>
                                      <a:gd name="T49" fmla="*/ 1 h 567"/>
                                      <a:gd name="T50" fmla="*/ 14 w 653"/>
                                      <a:gd name="T51" fmla="*/ 1 h 567"/>
                                      <a:gd name="T52" fmla="*/ 12 w 653"/>
                                      <a:gd name="T53" fmla="*/ 1 h 567"/>
                                      <a:gd name="T54" fmla="*/ 10 w 653"/>
                                      <a:gd name="T55" fmla="*/ 2 h 567"/>
                                      <a:gd name="T56" fmla="*/ 9 w 653"/>
                                      <a:gd name="T57" fmla="*/ 2 h 567"/>
                                      <a:gd name="T58" fmla="*/ 7 w 653"/>
                                      <a:gd name="T59" fmla="*/ 3 h 567"/>
                                      <a:gd name="T60" fmla="*/ 6 w 653"/>
                                      <a:gd name="T61" fmla="*/ 5 h 567"/>
                                      <a:gd name="T62" fmla="*/ 4 w 653"/>
                                      <a:gd name="T63" fmla="*/ 7 h 567"/>
                                      <a:gd name="T64" fmla="*/ 3 w 653"/>
                                      <a:gd name="T65" fmla="*/ 8 h 567"/>
                                      <a:gd name="T66" fmla="*/ 2 w 653"/>
                                      <a:gd name="T67" fmla="*/ 10 h 567"/>
                                      <a:gd name="T68" fmla="*/ 1 w 653"/>
                                      <a:gd name="T69" fmla="*/ 11 h 567"/>
                                      <a:gd name="T70" fmla="*/ 2 w 653"/>
                                      <a:gd name="T71" fmla="*/ 13 h 567"/>
                                      <a:gd name="T72" fmla="*/ 2 w 653"/>
                                      <a:gd name="T73" fmla="*/ 14 h 567"/>
                                      <a:gd name="T74" fmla="*/ 3 w 653"/>
                                      <a:gd name="T75" fmla="*/ 16 h 567"/>
                                      <a:gd name="T76" fmla="*/ 4 w 653"/>
                                      <a:gd name="T77" fmla="*/ 17 h 567"/>
                                      <a:gd name="T78" fmla="*/ 6 w 653"/>
                                      <a:gd name="T79" fmla="*/ 19 h 567"/>
                                      <a:gd name="T80" fmla="*/ 7 w 653"/>
                                      <a:gd name="T81" fmla="*/ 21 h 567"/>
                                      <a:gd name="T82" fmla="*/ 8 w 653"/>
                                      <a:gd name="T83" fmla="*/ 21 h 567"/>
                                      <a:gd name="T84" fmla="*/ 9 w 653"/>
                                      <a:gd name="T85" fmla="*/ 22 h 567"/>
                                      <a:gd name="T86" fmla="*/ 10 w 653"/>
                                      <a:gd name="T87" fmla="*/ 22 h 567"/>
                                      <a:gd name="T88" fmla="*/ 10 w 653"/>
                                      <a:gd name="T89" fmla="*/ 22 h 567"/>
                                      <a:gd name="T90" fmla="*/ 8 w 653"/>
                                      <a:gd name="T91" fmla="*/ 23 h 567"/>
                                      <a:gd name="T92" fmla="*/ 7 w 653"/>
                                      <a:gd name="T93" fmla="*/ 22 h 567"/>
                                      <a:gd name="T94" fmla="*/ 6 w 653"/>
                                      <a:gd name="T95" fmla="*/ 21 h 567"/>
                                      <a:gd name="T96" fmla="*/ 5 w 653"/>
                                      <a:gd name="T97" fmla="*/ 20 h 567"/>
                                      <a:gd name="T98" fmla="*/ 4 w 653"/>
                                      <a:gd name="T99" fmla="*/ 19 h 567"/>
                                      <a:gd name="T100" fmla="*/ 2 w 653"/>
                                      <a:gd name="T101" fmla="*/ 17 h 567"/>
                                      <a:gd name="T102" fmla="*/ 1 w 653"/>
                                      <a:gd name="T103" fmla="*/ 16 h 567"/>
                                      <a:gd name="T104" fmla="*/ 1 w 653"/>
                                      <a:gd name="T105" fmla="*/ 14 h 567"/>
                                      <a:gd name="T106" fmla="*/ 0 w 653"/>
                                      <a:gd name="T107" fmla="*/ 13 h 567"/>
                                      <a:gd name="T108" fmla="*/ 0 w 653"/>
                                      <a:gd name="T109" fmla="*/ 11 h 5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53"/>
                                      <a:gd name="T166" fmla="*/ 0 h 567"/>
                                      <a:gd name="T167" fmla="*/ 653 w 653"/>
                                      <a:gd name="T168" fmla="*/ 567 h 56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53" h="567">
                                        <a:moveTo>
                                          <a:pt x="2" y="269"/>
                                        </a:moveTo>
                                        <a:lnTo>
                                          <a:pt x="10" y="247"/>
                                        </a:lnTo>
                                        <a:lnTo>
                                          <a:pt x="20" y="226"/>
                                        </a:lnTo>
                                        <a:lnTo>
                                          <a:pt x="32" y="205"/>
                                        </a:lnTo>
                                        <a:lnTo>
                                          <a:pt x="45" y="190"/>
                                        </a:lnTo>
                                        <a:lnTo>
                                          <a:pt x="58" y="177"/>
                                        </a:lnTo>
                                        <a:lnTo>
                                          <a:pt x="75" y="159"/>
                                        </a:lnTo>
                                        <a:lnTo>
                                          <a:pt x="95" y="137"/>
                                        </a:lnTo>
                                        <a:lnTo>
                                          <a:pt x="110" y="116"/>
                                        </a:lnTo>
                                        <a:lnTo>
                                          <a:pt x="126" y="96"/>
                                        </a:lnTo>
                                        <a:lnTo>
                                          <a:pt x="143" y="80"/>
                                        </a:lnTo>
                                        <a:lnTo>
                                          <a:pt x="163" y="62"/>
                                        </a:lnTo>
                                        <a:lnTo>
                                          <a:pt x="183" y="47"/>
                                        </a:lnTo>
                                        <a:lnTo>
                                          <a:pt x="204" y="34"/>
                                        </a:lnTo>
                                        <a:lnTo>
                                          <a:pt x="230" y="21"/>
                                        </a:lnTo>
                                        <a:lnTo>
                                          <a:pt x="259" y="11"/>
                                        </a:lnTo>
                                        <a:lnTo>
                                          <a:pt x="288" y="4"/>
                                        </a:lnTo>
                                        <a:lnTo>
                                          <a:pt x="324" y="1"/>
                                        </a:lnTo>
                                        <a:lnTo>
                                          <a:pt x="358" y="0"/>
                                        </a:lnTo>
                                        <a:lnTo>
                                          <a:pt x="385" y="2"/>
                                        </a:lnTo>
                                        <a:lnTo>
                                          <a:pt x="413" y="6"/>
                                        </a:lnTo>
                                        <a:lnTo>
                                          <a:pt x="439" y="11"/>
                                        </a:lnTo>
                                        <a:lnTo>
                                          <a:pt x="471" y="19"/>
                                        </a:lnTo>
                                        <a:lnTo>
                                          <a:pt x="498" y="32"/>
                                        </a:lnTo>
                                        <a:lnTo>
                                          <a:pt x="520" y="43"/>
                                        </a:lnTo>
                                        <a:lnTo>
                                          <a:pt x="545" y="56"/>
                                        </a:lnTo>
                                        <a:lnTo>
                                          <a:pt x="564" y="74"/>
                                        </a:lnTo>
                                        <a:lnTo>
                                          <a:pt x="583" y="93"/>
                                        </a:lnTo>
                                        <a:lnTo>
                                          <a:pt x="598" y="112"/>
                                        </a:lnTo>
                                        <a:lnTo>
                                          <a:pt x="615" y="135"/>
                                        </a:lnTo>
                                        <a:lnTo>
                                          <a:pt x="630" y="157"/>
                                        </a:lnTo>
                                        <a:lnTo>
                                          <a:pt x="639" y="178"/>
                                        </a:lnTo>
                                        <a:lnTo>
                                          <a:pt x="645" y="205"/>
                                        </a:lnTo>
                                        <a:lnTo>
                                          <a:pt x="650" y="230"/>
                                        </a:lnTo>
                                        <a:lnTo>
                                          <a:pt x="653" y="249"/>
                                        </a:lnTo>
                                        <a:lnTo>
                                          <a:pt x="634" y="208"/>
                                        </a:lnTo>
                                        <a:lnTo>
                                          <a:pt x="623" y="188"/>
                                        </a:lnTo>
                                        <a:lnTo>
                                          <a:pt x="610" y="162"/>
                                        </a:lnTo>
                                        <a:lnTo>
                                          <a:pt x="599" y="142"/>
                                        </a:lnTo>
                                        <a:lnTo>
                                          <a:pt x="586" y="125"/>
                                        </a:lnTo>
                                        <a:lnTo>
                                          <a:pt x="571" y="105"/>
                                        </a:lnTo>
                                        <a:lnTo>
                                          <a:pt x="552" y="89"/>
                                        </a:lnTo>
                                        <a:lnTo>
                                          <a:pt x="537" y="75"/>
                                        </a:lnTo>
                                        <a:lnTo>
                                          <a:pt x="521" y="65"/>
                                        </a:lnTo>
                                        <a:lnTo>
                                          <a:pt x="503" y="59"/>
                                        </a:lnTo>
                                        <a:lnTo>
                                          <a:pt x="486" y="51"/>
                                        </a:lnTo>
                                        <a:lnTo>
                                          <a:pt x="464" y="43"/>
                                        </a:lnTo>
                                        <a:lnTo>
                                          <a:pt x="445" y="38"/>
                                        </a:lnTo>
                                        <a:lnTo>
                                          <a:pt x="422" y="32"/>
                                        </a:lnTo>
                                        <a:lnTo>
                                          <a:pt x="397" y="26"/>
                                        </a:lnTo>
                                        <a:lnTo>
                                          <a:pt x="371" y="24"/>
                                        </a:lnTo>
                                        <a:lnTo>
                                          <a:pt x="349" y="22"/>
                                        </a:lnTo>
                                        <a:lnTo>
                                          <a:pt x="331" y="24"/>
                                        </a:lnTo>
                                        <a:lnTo>
                                          <a:pt x="305" y="29"/>
                                        </a:lnTo>
                                        <a:lnTo>
                                          <a:pt x="280" y="35"/>
                                        </a:lnTo>
                                        <a:lnTo>
                                          <a:pt x="260" y="40"/>
                                        </a:lnTo>
                                        <a:lnTo>
                                          <a:pt x="240" y="49"/>
                                        </a:lnTo>
                                        <a:lnTo>
                                          <a:pt x="215" y="61"/>
                                        </a:lnTo>
                                        <a:lnTo>
                                          <a:pt x="199" y="69"/>
                                        </a:lnTo>
                                        <a:lnTo>
                                          <a:pt x="183" y="82"/>
                                        </a:lnTo>
                                        <a:lnTo>
                                          <a:pt x="161" y="99"/>
                                        </a:lnTo>
                                        <a:lnTo>
                                          <a:pt x="140" y="120"/>
                                        </a:lnTo>
                                        <a:lnTo>
                                          <a:pt x="118" y="141"/>
                                        </a:lnTo>
                                        <a:lnTo>
                                          <a:pt x="100" y="164"/>
                                        </a:lnTo>
                                        <a:lnTo>
                                          <a:pt x="82" y="189"/>
                                        </a:lnTo>
                                        <a:lnTo>
                                          <a:pt x="64" y="211"/>
                                        </a:lnTo>
                                        <a:lnTo>
                                          <a:pt x="56" y="225"/>
                                        </a:lnTo>
                                        <a:lnTo>
                                          <a:pt x="51" y="244"/>
                                        </a:lnTo>
                                        <a:lnTo>
                                          <a:pt x="43" y="261"/>
                                        </a:lnTo>
                                        <a:lnTo>
                                          <a:pt x="37" y="274"/>
                                        </a:lnTo>
                                        <a:lnTo>
                                          <a:pt x="40" y="298"/>
                                        </a:lnTo>
                                        <a:lnTo>
                                          <a:pt x="41" y="321"/>
                                        </a:lnTo>
                                        <a:lnTo>
                                          <a:pt x="47" y="336"/>
                                        </a:lnTo>
                                        <a:lnTo>
                                          <a:pt x="55" y="356"/>
                                        </a:lnTo>
                                        <a:lnTo>
                                          <a:pt x="63" y="375"/>
                                        </a:lnTo>
                                        <a:lnTo>
                                          <a:pt x="72" y="393"/>
                                        </a:lnTo>
                                        <a:lnTo>
                                          <a:pt x="91" y="415"/>
                                        </a:lnTo>
                                        <a:lnTo>
                                          <a:pt x="112" y="439"/>
                                        </a:lnTo>
                                        <a:lnTo>
                                          <a:pt x="133" y="463"/>
                                        </a:lnTo>
                                        <a:lnTo>
                                          <a:pt x="149" y="484"/>
                                        </a:lnTo>
                                        <a:lnTo>
                                          <a:pt x="163" y="502"/>
                                        </a:lnTo>
                                        <a:lnTo>
                                          <a:pt x="176" y="517"/>
                                        </a:lnTo>
                                        <a:lnTo>
                                          <a:pt x="184" y="529"/>
                                        </a:lnTo>
                                        <a:lnTo>
                                          <a:pt x="194" y="533"/>
                                        </a:lnTo>
                                        <a:lnTo>
                                          <a:pt x="208" y="536"/>
                                        </a:lnTo>
                                        <a:lnTo>
                                          <a:pt x="225" y="540"/>
                                        </a:lnTo>
                                        <a:lnTo>
                                          <a:pt x="242" y="545"/>
                                        </a:lnTo>
                                        <a:lnTo>
                                          <a:pt x="256" y="553"/>
                                        </a:lnTo>
                                        <a:lnTo>
                                          <a:pt x="268" y="561"/>
                                        </a:lnTo>
                                        <a:lnTo>
                                          <a:pt x="253" y="564"/>
                                        </a:lnTo>
                                        <a:lnTo>
                                          <a:pt x="231" y="566"/>
                                        </a:lnTo>
                                        <a:lnTo>
                                          <a:pt x="210" y="567"/>
                                        </a:lnTo>
                                        <a:lnTo>
                                          <a:pt x="196" y="563"/>
                                        </a:lnTo>
                                        <a:lnTo>
                                          <a:pt x="181" y="556"/>
                                        </a:lnTo>
                                        <a:lnTo>
                                          <a:pt x="162" y="548"/>
                                        </a:lnTo>
                                        <a:lnTo>
                                          <a:pt x="152" y="538"/>
                                        </a:lnTo>
                                        <a:lnTo>
                                          <a:pt x="141" y="522"/>
                                        </a:lnTo>
                                        <a:lnTo>
                                          <a:pt x="129" y="503"/>
                                        </a:lnTo>
                                        <a:lnTo>
                                          <a:pt x="118" y="488"/>
                                        </a:lnTo>
                                        <a:lnTo>
                                          <a:pt x="98" y="466"/>
                                        </a:lnTo>
                                        <a:lnTo>
                                          <a:pt x="83" y="448"/>
                                        </a:lnTo>
                                        <a:lnTo>
                                          <a:pt x="61" y="426"/>
                                        </a:lnTo>
                                        <a:lnTo>
                                          <a:pt x="44" y="410"/>
                                        </a:lnTo>
                                        <a:lnTo>
                                          <a:pt x="33" y="398"/>
                                        </a:lnTo>
                                        <a:lnTo>
                                          <a:pt x="26" y="383"/>
                                        </a:lnTo>
                                        <a:lnTo>
                                          <a:pt x="18" y="362"/>
                                        </a:lnTo>
                                        <a:lnTo>
                                          <a:pt x="9" y="338"/>
                                        </a:lnTo>
                                        <a:lnTo>
                                          <a:pt x="4" y="314"/>
                                        </a:lnTo>
                                        <a:lnTo>
                                          <a:pt x="0" y="287"/>
                                        </a:lnTo>
                                        <a:lnTo>
                                          <a:pt x="2" y="269"/>
                                        </a:lnTo>
                                        <a:close/>
                                      </a:path>
                                    </a:pathLst>
                                  </a:custGeom>
                                  <a:solidFill>
                                    <a:srgbClr val="FF4040"/>
                                  </a:solidFill>
                                  <a:ln w="9525">
                                    <a:noFill/>
                                    <a:round/>
                                    <a:headEnd/>
                                    <a:tailEnd/>
                                  </a:ln>
                                </p:spPr>
                                <p:txBody>
                                  <a:bodyPr/>
                                  <a:lstStyle/>
                                  <a:p>
                                    <a:endParaRPr lang="cs-CZ"/>
                                  </a:p>
                                </p:txBody>
                              </p:sp>
                            </p:grpSp>
                          </p:grpSp>
                          <p:sp>
                            <p:nvSpPr>
                              <p:cNvPr id="11497" name="Freeform 124"/>
                              <p:cNvSpPr>
                                <a:spLocks/>
                              </p:cNvSpPr>
                              <p:nvPr/>
                            </p:nvSpPr>
                            <p:spPr bwMode="auto">
                              <a:xfrm>
                                <a:off x="2240" y="1768"/>
                                <a:ext cx="78" cy="101"/>
                              </a:xfrm>
                              <a:custGeom>
                                <a:avLst/>
                                <a:gdLst>
                                  <a:gd name="T0" fmla="*/ 4 w 391"/>
                                  <a:gd name="T1" fmla="*/ 3 h 501"/>
                                  <a:gd name="T2" fmla="*/ 5 w 391"/>
                                  <a:gd name="T3" fmla="*/ 2 h 501"/>
                                  <a:gd name="T4" fmla="*/ 6 w 391"/>
                                  <a:gd name="T5" fmla="*/ 1 h 501"/>
                                  <a:gd name="T6" fmla="*/ 7 w 391"/>
                                  <a:gd name="T7" fmla="*/ 0 h 501"/>
                                  <a:gd name="T8" fmla="*/ 8 w 391"/>
                                  <a:gd name="T9" fmla="*/ 0 h 501"/>
                                  <a:gd name="T10" fmla="*/ 9 w 391"/>
                                  <a:gd name="T11" fmla="*/ 0 h 501"/>
                                  <a:gd name="T12" fmla="*/ 9 w 391"/>
                                  <a:gd name="T13" fmla="*/ 0 h 501"/>
                                  <a:gd name="T14" fmla="*/ 10 w 391"/>
                                  <a:gd name="T15" fmla="*/ 1 h 501"/>
                                  <a:gd name="T16" fmla="*/ 10 w 391"/>
                                  <a:gd name="T17" fmla="*/ 1 h 501"/>
                                  <a:gd name="T18" fmla="*/ 10 w 391"/>
                                  <a:gd name="T19" fmla="*/ 2 h 501"/>
                                  <a:gd name="T20" fmla="*/ 10 w 391"/>
                                  <a:gd name="T21" fmla="*/ 4 h 501"/>
                                  <a:gd name="T22" fmla="*/ 10 w 391"/>
                                  <a:gd name="T23" fmla="*/ 5 h 501"/>
                                  <a:gd name="T24" fmla="*/ 11 w 391"/>
                                  <a:gd name="T25" fmla="*/ 7 h 501"/>
                                  <a:gd name="T26" fmla="*/ 11 w 391"/>
                                  <a:gd name="T27" fmla="*/ 8 h 501"/>
                                  <a:gd name="T28" fmla="*/ 12 w 391"/>
                                  <a:gd name="T29" fmla="*/ 10 h 501"/>
                                  <a:gd name="T30" fmla="*/ 13 w 391"/>
                                  <a:gd name="T31" fmla="*/ 11 h 501"/>
                                  <a:gd name="T32" fmla="*/ 14 w 391"/>
                                  <a:gd name="T33" fmla="*/ 13 h 501"/>
                                  <a:gd name="T34" fmla="*/ 15 w 391"/>
                                  <a:gd name="T35" fmla="*/ 15 h 501"/>
                                  <a:gd name="T36" fmla="*/ 15 w 391"/>
                                  <a:gd name="T37" fmla="*/ 17 h 501"/>
                                  <a:gd name="T38" fmla="*/ 16 w 391"/>
                                  <a:gd name="T39" fmla="*/ 18 h 501"/>
                                  <a:gd name="T40" fmla="*/ 16 w 391"/>
                                  <a:gd name="T41" fmla="*/ 19 h 501"/>
                                  <a:gd name="T42" fmla="*/ 15 w 391"/>
                                  <a:gd name="T43" fmla="*/ 20 h 501"/>
                                  <a:gd name="T44" fmla="*/ 15 w 391"/>
                                  <a:gd name="T45" fmla="*/ 20 h 501"/>
                                  <a:gd name="T46" fmla="*/ 14 w 391"/>
                                  <a:gd name="T47" fmla="*/ 20 h 501"/>
                                  <a:gd name="T48" fmla="*/ 13 w 391"/>
                                  <a:gd name="T49" fmla="*/ 20 h 501"/>
                                  <a:gd name="T50" fmla="*/ 12 w 391"/>
                                  <a:gd name="T51" fmla="*/ 20 h 501"/>
                                  <a:gd name="T52" fmla="*/ 11 w 391"/>
                                  <a:gd name="T53" fmla="*/ 19 h 501"/>
                                  <a:gd name="T54" fmla="*/ 10 w 391"/>
                                  <a:gd name="T55" fmla="*/ 18 h 501"/>
                                  <a:gd name="T56" fmla="*/ 9 w 391"/>
                                  <a:gd name="T57" fmla="*/ 17 h 501"/>
                                  <a:gd name="T58" fmla="*/ 8 w 391"/>
                                  <a:gd name="T59" fmla="*/ 15 h 501"/>
                                  <a:gd name="T60" fmla="*/ 7 w 391"/>
                                  <a:gd name="T61" fmla="*/ 14 h 501"/>
                                  <a:gd name="T62" fmla="*/ 6 w 391"/>
                                  <a:gd name="T63" fmla="*/ 13 h 501"/>
                                  <a:gd name="T64" fmla="*/ 4 w 391"/>
                                  <a:gd name="T65" fmla="*/ 12 h 501"/>
                                  <a:gd name="T66" fmla="*/ 4 w 391"/>
                                  <a:gd name="T67" fmla="*/ 10 h 501"/>
                                  <a:gd name="T68" fmla="*/ 3 w 391"/>
                                  <a:gd name="T69" fmla="*/ 9 h 501"/>
                                  <a:gd name="T70" fmla="*/ 1 w 391"/>
                                  <a:gd name="T71" fmla="*/ 7 h 501"/>
                                  <a:gd name="T72" fmla="*/ 1 w 391"/>
                                  <a:gd name="T73" fmla="*/ 7 h 501"/>
                                  <a:gd name="T74" fmla="*/ 0 w 391"/>
                                  <a:gd name="T75" fmla="*/ 6 h 501"/>
                                  <a:gd name="T76" fmla="*/ 0 w 391"/>
                                  <a:gd name="T77" fmla="*/ 5 h 501"/>
                                  <a:gd name="T78" fmla="*/ 0 w 391"/>
                                  <a:gd name="T79" fmla="*/ 4 h 501"/>
                                  <a:gd name="T80" fmla="*/ 1 w 391"/>
                                  <a:gd name="T81" fmla="*/ 4 h 501"/>
                                  <a:gd name="T82" fmla="*/ 1 w 391"/>
                                  <a:gd name="T83" fmla="*/ 3 h 501"/>
                                  <a:gd name="T84" fmla="*/ 2 w 391"/>
                                  <a:gd name="T85" fmla="*/ 3 h 501"/>
                                  <a:gd name="T86" fmla="*/ 3 w 391"/>
                                  <a:gd name="T87" fmla="*/ 3 h 501"/>
                                  <a:gd name="T88" fmla="*/ 4 w 391"/>
                                  <a:gd name="T89" fmla="*/ 3 h 50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91"/>
                                  <a:gd name="T136" fmla="*/ 0 h 501"/>
                                  <a:gd name="T137" fmla="*/ 391 w 391"/>
                                  <a:gd name="T138" fmla="*/ 501 h 50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91" h="501">
                                    <a:moveTo>
                                      <a:pt x="103" y="64"/>
                                    </a:moveTo>
                                    <a:lnTo>
                                      <a:pt x="132" y="49"/>
                                    </a:lnTo>
                                    <a:lnTo>
                                      <a:pt x="152" y="31"/>
                                    </a:lnTo>
                                    <a:lnTo>
                                      <a:pt x="178" y="12"/>
                                    </a:lnTo>
                                    <a:lnTo>
                                      <a:pt x="198" y="3"/>
                                    </a:lnTo>
                                    <a:lnTo>
                                      <a:pt x="217" y="0"/>
                                    </a:lnTo>
                                    <a:lnTo>
                                      <a:pt x="229" y="3"/>
                                    </a:lnTo>
                                    <a:lnTo>
                                      <a:pt x="241" y="13"/>
                                    </a:lnTo>
                                    <a:lnTo>
                                      <a:pt x="249" y="31"/>
                                    </a:lnTo>
                                    <a:lnTo>
                                      <a:pt x="259" y="62"/>
                                    </a:lnTo>
                                    <a:lnTo>
                                      <a:pt x="262" y="95"/>
                                    </a:lnTo>
                                    <a:lnTo>
                                      <a:pt x="263" y="131"/>
                                    </a:lnTo>
                                    <a:lnTo>
                                      <a:pt x="269" y="165"/>
                                    </a:lnTo>
                                    <a:lnTo>
                                      <a:pt x="283" y="197"/>
                                    </a:lnTo>
                                    <a:lnTo>
                                      <a:pt x="301" y="237"/>
                                    </a:lnTo>
                                    <a:lnTo>
                                      <a:pt x="319" y="277"/>
                                    </a:lnTo>
                                    <a:lnTo>
                                      <a:pt x="340" y="319"/>
                                    </a:lnTo>
                                    <a:lnTo>
                                      <a:pt x="365" y="368"/>
                                    </a:lnTo>
                                    <a:lnTo>
                                      <a:pt x="383" y="409"/>
                                    </a:lnTo>
                                    <a:lnTo>
                                      <a:pt x="391" y="434"/>
                                    </a:lnTo>
                                    <a:lnTo>
                                      <a:pt x="391" y="458"/>
                                    </a:lnTo>
                                    <a:lnTo>
                                      <a:pt x="384" y="480"/>
                                    </a:lnTo>
                                    <a:lnTo>
                                      <a:pt x="371" y="494"/>
                                    </a:lnTo>
                                    <a:lnTo>
                                      <a:pt x="350" y="501"/>
                                    </a:lnTo>
                                    <a:lnTo>
                                      <a:pt x="326" y="498"/>
                                    </a:lnTo>
                                    <a:lnTo>
                                      <a:pt x="298" y="490"/>
                                    </a:lnTo>
                                    <a:lnTo>
                                      <a:pt x="274" y="468"/>
                                    </a:lnTo>
                                    <a:lnTo>
                                      <a:pt x="249" y="446"/>
                                    </a:lnTo>
                                    <a:lnTo>
                                      <a:pt x="227" y="416"/>
                                    </a:lnTo>
                                    <a:lnTo>
                                      <a:pt x="198" y="378"/>
                                    </a:lnTo>
                                    <a:lnTo>
                                      <a:pt x="177" y="346"/>
                                    </a:lnTo>
                                    <a:lnTo>
                                      <a:pt x="143" y="317"/>
                                    </a:lnTo>
                                    <a:lnTo>
                                      <a:pt x="112" y="288"/>
                                    </a:lnTo>
                                    <a:lnTo>
                                      <a:pt x="89" y="259"/>
                                    </a:lnTo>
                                    <a:lnTo>
                                      <a:pt x="64" y="222"/>
                                    </a:lnTo>
                                    <a:lnTo>
                                      <a:pt x="35" y="186"/>
                                    </a:lnTo>
                                    <a:lnTo>
                                      <a:pt x="15" y="163"/>
                                    </a:lnTo>
                                    <a:lnTo>
                                      <a:pt x="3" y="143"/>
                                    </a:lnTo>
                                    <a:lnTo>
                                      <a:pt x="0" y="125"/>
                                    </a:lnTo>
                                    <a:lnTo>
                                      <a:pt x="4" y="102"/>
                                    </a:lnTo>
                                    <a:lnTo>
                                      <a:pt x="16" y="87"/>
                                    </a:lnTo>
                                    <a:lnTo>
                                      <a:pt x="34" y="80"/>
                                    </a:lnTo>
                                    <a:lnTo>
                                      <a:pt x="55" y="74"/>
                                    </a:lnTo>
                                    <a:lnTo>
                                      <a:pt x="80" y="68"/>
                                    </a:lnTo>
                                    <a:lnTo>
                                      <a:pt x="103" y="64"/>
                                    </a:lnTo>
                                    <a:close/>
                                  </a:path>
                                </a:pathLst>
                              </a:custGeom>
                              <a:solidFill>
                                <a:srgbClr val="FF0000"/>
                              </a:solidFill>
                              <a:ln w="9525">
                                <a:noFill/>
                                <a:round/>
                                <a:headEnd/>
                                <a:tailEnd/>
                              </a:ln>
                            </p:spPr>
                            <p:txBody>
                              <a:bodyPr/>
                              <a:lstStyle/>
                              <a:p>
                                <a:endParaRPr lang="cs-CZ"/>
                              </a:p>
                            </p:txBody>
                          </p:sp>
                        </p:grpSp>
                        <p:grpSp>
                          <p:nvGrpSpPr>
                            <p:cNvPr id="11378" name="Group 125"/>
                            <p:cNvGrpSpPr>
                              <a:grpSpLocks/>
                            </p:cNvGrpSpPr>
                            <p:nvPr/>
                          </p:nvGrpSpPr>
                          <p:grpSpPr bwMode="auto">
                            <a:xfrm>
                              <a:off x="2162" y="1678"/>
                              <a:ext cx="108" cy="94"/>
                              <a:chOff x="2162" y="1678"/>
                              <a:chExt cx="108" cy="94"/>
                            </a:xfrm>
                          </p:grpSpPr>
                          <p:sp>
                            <p:nvSpPr>
                              <p:cNvPr id="11492" name="Freeform 126"/>
                              <p:cNvSpPr>
                                <a:spLocks/>
                              </p:cNvSpPr>
                              <p:nvPr/>
                            </p:nvSpPr>
                            <p:spPr bwMode="auto">
                              <a:xfrm>
                                <a:off x="2162" y="1678"/>
                                <a:ext cx="108" cy="94"/>
                              </a:xfrm>
                              <a:custGeom>
                                <a:avLst/>
                                <a:gdLst>
                                  <a:gd name="T0" fmla="*/ 0 w 541"/>
                                  <a:gd name="T1" fmla="*/ 8 h 470"/>
                                  <a:gd name="T2" fmla="*/ 1 w 541"/>
                                  <a:gd name="T3" fmla="*/ 7 h 470"/>
                                  <a:gd name="T4" fmla="*/ 2 w 541"/>
                                  <a:gd name="T5" fmla="*/ 6 h 470"/>
                                  <a:gd name="T6" fmla="*/ 3 w 541"/>
                                  <a:gd name="T7" fmla="*/ 5 h 470"/>
                                  <a:gd name="T8" fmla="*/ 4 w 541"/>
                                  <a:gd name="T9" fmla="*/ 3 h 470"/>
                                  <a:gd name="T10" fmla="*/ 5 w 541"/>
                                  <a:gd name="T11" fmla="*/ 2 h 470"/>
                                  <a:gd name="T12" fmla="*/ 7 w 541"/>
                                  <a:gd name="T13" fmla="*/ 1 h 470"/>
                                  <a:gd name="T14" fmla="*/ 9 w 541"/>
                                  <a:gd name="T15" fmla="*/ 0 h 470"/>
                                  <a:gd name="T16" fmla="*/ 11 w 541"/>
                                  <a:gd name="T17" fmla="*/ 0 h 470"/>
                                  <a:gd name="T18" fmla="*/ 13 w 541"/>
                                  <a:gd name="T19" fmla="*/ 0 h 470"/>
                                  <a:gd name="T20" fmla="*/ 14 w 541"/>
                                  <a:gd name="T21" fmla="*/ 0 h 470"/>
                                  <a:gd name="T22" fmla="*/ 16 w 541"/>
                                  <a:gd name="T23" fmla="*/ 1 h 470"/>
                                  <a:gd name="T24" fmla="*/ 18 w 541"/>
                                  <a:gd name="T25" fmla="*/ 2 h 470"/>
                                  <a:gd name="T26" fmla="*/ 19 w 541"/>
                                  <a:gd name="T27" fmla="*/ 3 h 470"/>
                                  <a:gd name="T28" fmla="*/ 20 w 541"/>
                                  <a:gd name="T29" fmla="*/ 4 h 470"/>
                                  <a:gd name="T30" fmla="*/ 21 w 541"/>
                                  <a:gd name="T31" fmla="*/ 6 h 470"/>
                                  <a:gd name="T32" fmla="*/ 22 w 541"/>
                                  <a:gd name="T33" fmla="*/ 8 h 470"/>
                                  <a:gd name="T34" fmla="*/ 22 w 541"/>
                                  <a:gd name="T35" fmla="*/ 9 h 470"/>
                                  <a:gd name="T36" fmla="*/ 21 w 541"/>
                                  <a:gd name="T37" fmla="*/ 10 h 470"/>
                                  <a:gd name="T38" fmla="*/ 20 w 541"/>
                                  <a:gd name="T39" fmla="*/ 12 h 470"/>
                                  <a:gd name="T40" fmla="*/ 20 w 541"/>
                                  <a:gd name="T41" fmla="*/ 14 h 470"/>
                                  <a:gd name="T42" fmla="*/ 19 w 541"/>
                                  <a:gd name="T43" fmla="*/ 15 h 470"/>
                                  <a:gd name="T44" fmla="*/ 19 w 541"/>
                                  <a:gd name="T45" fmla="*/ 16 h 470"/>
                                  <a:gd name="T46" fmla="*/ 16 w 541"/>
                                  <a:gd name="T47" fmla="*/ 18 h 470"/>
                                  <a:gd name="T48" fmla="*/ 15 w 541"/>
                                  <a:gd name="T49" fmla="*/ 17 h 470"/>
                                  <a:gd name="T50" fmla="*/ 15 w 541"/>
                                  <a:gd name="T51" fmla="*/ 16 h 470"/>
                                  <a:gd name="T52" fmla="*/ 13 w 541"/>
                                  <a:gd name="T53" fmla="*/ 16 h 470"/>
                                  <a:gd name="T54" fmla="*/ 11 w 541"/>
                                  <a:gd name="T55" fmla="*/ 17 h 470"/>
                                  <a:gd name="T56" fmla="*/ 10 w 541"/>
                                  <a:gd name="T57" fmla="*/ 17 h 470"/>
                                  <a:gd name="T58" fmla="*/ 9 w 541"/>
                                  <a:gd name="T59" fmla="*/ 19 h 470"/>
                                  <a:gd name="T60" fmla="*/ 8 w 541"/>
                                  <a:gd name="T61" fmla="*/ 19 h 470"/>
                                  <a:gd name="T62" fmla="*/ 7 w 541"/>
                                  <a:gd name="T63" fmla="*/ 19 h 470"/>
                                  <a:gd name="T64" fmla="*/ 5 w 541"/>
                                  <a:gd name="T65" fmla="*/ 18 h 470"/>
                                  <a:gd name="T66" fmla="*/ 5 w 541"/>
                                  <a:gd name="T67" fmla="*/ 17 h 470"/>
                                  <a:gd name="T68" fmla="*/ 4 w 541"/>
                                  <a:gd name="T69" fmla="*/ 16 h 470"/>
                                  <a:gd name="T70" fmla="*/ 3 w 541"/>
                                  <a:gd name="T71" fmla="*/ 15 h 470"/>
                                  <a:gd name="T72" fmla="*/ 1 w 541"/>
                                  <a:gd name="T73" fmla="*/ 14 h 470"/>
                                  <a:gd name="T74" fmla="*/ 1 w 541"/>
                                  <a:gd name="T75" fmla="*/ 13 h 470"/>
                                  <a:gd name="T76" fmla="*/ 0 w 541"/>
                                  <a:gd name="T77" fmla="*/ 11 h 470"/>
                                  <a:gd name="T78" fmla="*/ 0 w 541"/>
                                  <a:gd name="T79" fmla="*/ 10 h 47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41"/>
                                  <a:gd name="T121" fmla="*/ 0 h 470"/>
                                  <a:gd name="T122" fmla="*/ 541 w 541"/>
                                  <a:gd name="T123" fmla="*/ 470 h 47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41" h="470">
                                    <a:moveTo>
                                      <a:pt x="1" y="223"/>
                                    </a:moveTo>
                                    <a:lnTo>
                                      <a:pt x="7" y="204"/>
                                    </a:lnTo>
                                    <a:lnTo>
                                      <a:pt x="16" y="188"/>
                                    </a:lnTo>
                                    <a:lnTo>
                                      <a:pt x="25" y="169"/>
                                    </a:lnTo>
                                    <a:lnTo>
                                      <a:pt x="36" y="157"/>
                                    </a:lnTo>
                                    <a:lnTo>
                                      <a:pt x="47" y="147"/>
                                    </a:lnTo>
                                    <a:lnTo>
                                      <a:pt x="62" y="131"/>
                                    </a:lnTo>
                                    <a:lnTo>
                                      <a:pt x="79" y="114"/>
                                    </a:lnTo>
                                    <a:lnTo>
                                      <a:pt x="91" y="96"/>
                                    </a:lnTo>
                                    <a:lnTo>
                                      <a:pt x="104" y="79"/>
                                    </a:lnTo>
                                    <a:lnTo>
                                      <a:pt x="119" y="66"/>
                                    </a:lnTo>
                                    <a:lnTo>
                                      <a:pt x="135" y="51"/>
                                    </a:lnTo>
                                    <a:lnTo>
                                      <a:pt x="152" y="38"/>
                                    </a:lnTo>
                                    <a:lnTo>
                                      <a:pt x="169" y="27"/>
                                    </a:lnTo>
                                    <a:lnTo>
                                      <a:pt x="190" y="17"/>
                                    </a:lnTo>
                                    <a:lnTo>
                                      <a:pt x="214" y="8"/>
                                    </a:lnTo>
                                    <a:lnTo>
                                      <a:pt x="239" y="3"/>
                                    </a:lnTo>
                                    <a:lnTo>
                                      <a:pt x="268" y="0"/>
                                    </a:lnTo>
                                    <a:lnTo>
                                      <a:pt x="297" y="0"/>
                                    </a:lnTo>
                                    <a:lnTo>
                                      <a:pt x="319" y="1"/>
                                    </a:lnTo>
                                    <a:lnTo>
                                      <a:pt x="342" y="4"/>
                                    </a:lnTo>
                                    <a:lnTo>
                                      <a:pt x="363" y="8"/>
                                    </a:lnTo>
                                    <a:lnTo>
                                      <a:pt x="391" y="15"/>
                                    </a:lnTo>
                                    <a:lnTo>
                                      <a:pt x="412" y="25"/>
                                    </a:lnTo>
                                    <a:lnTo>
                                      <a:pt x="431" y="34"/>
                                    </a:lnTo>
                                    <a:lnTo>
                                      <a:pt x="451" y="45"/>
                                    </a:lnTo>
                                    <a:lnTo>
                                      <a:pt x="468" y="61"/>
                                    </a:lnTo>
                                    <a:lnTo>
                                      <a:pt x="483" y="77"/>
                                    </a:lnTo>
                                    <a:lnTo>
                                      <a:pt x="496" y="93"/>
                                    </a:lnTo>
                                    <a:lnTo>
                                      <a:pt x="510" y="112"/>
                                    </a:lnTo>
                                    <a:lnTo>
                                      <a:pt x="522" y="129"/>
                                    </a:lnTo>
                                    <a:lnTo>
                                      <a:pt x="530" y="148"/>
                                    </a:lnTo>
                                    <a:lnTo>
                                      <a:pt x="535" y="169"/>
                                    </a:lnTo>
                                    <a:lnTo>
                                      <a:pt x="539" y="190"/>
                                    </a:lnTo>
                                    <a:lnTo>
                                      <a:pt x="541" y="206"/>
                                    </a:lnTo>
                                    <a:lnTo>
                                      <a:pt x="541" y="224"/>
                                    </a:lnTo>
                                    <a:lnTo>
                                      <a:pt x="536" y="236"/>
                                    </a:lnTo>
                                    <a:lnTo>
                                      <a:pt x="528" y="257"/>
                                    </a:lnTo>
                                    <a:lnTo>
                                      <a:pt x="516" y="281"/>
                                    </a:lnTo>
                                    <a:lnTo>
                                      <a:pt x="506" y="303"/>
                                    </a:lnTo>
                                    <a:lnTo>
                                      <a:pt x="497" y="320"/>
                                    </a:lnTo>
                                    <a:lnTo>
                                      <a:pt x="491" y="340"/>
                                    </a:lnTo>
                                    <a:lnTo>
                                      <a:pt x="485" y="358"/>
                                    </a:lnTo>
                                    <a:lnTo>
                                      <a:pt x="480" y="376"/>
                                    </a:lnTo>
                                    <a:lnTo>
                                      <a:pt x="477" y="385"/>
                                    </a:lnTo>
                                    <a:lnTo>
                                      <a:pt x="476" y="399"/>
                                    </a:lnTo>
                                    <a:lnTo>
                                      <a:pt x="475" y="421"/>
                                    </a:lnTo>
                                    <a:lnTo>
                                      <a:pt x="389" y="441"/>
                                    </a:lnTo>
                                    <a:lnTo>
                                      <a:pt x="387" y="427"/>
                                    </a:lnTo>
                                    <a:lnTo>
                                      <a:pt x="384" y="417"/>
                                    </a:lnTo>
                                    <a:lnTo>
                                      <a:pt x="379" y="409"/>
                                    </a:lnTo>
                                    <a:lnTo>
                                      <a:pt x="368" y="404"/>
                                    </a:lnTo>
                                    <a:lnTo>
                                      <a:pt x="350" y="407"/>
                                    </a:lnTo>
                                    <a:lnTo>
                                      <a:pt x="330" y="410"/>
                                    </a:lnTo>
                                    <a:lnTo>
                                      <a:pt x="306" y="416"/>
                                    </a:lnTo>
                                    <a:lnTo>
                                      <a:pt x="283" y="422"/>
                                    </a:lnTo>
                                    <a:lnTo>
                                      <a:pt x="271" y="426"/>
                                    </a:lnTo>
                                    <a:lnTo>
                                      <a:pt x="258" y="436"/>
                                    </a:lnTo>
                                    <a:lnTo>
                                      <a:pt x="243" y="448"/>
                                    </a:lnTo>
                                    <a:lnTo>
                                      <a:pt x="222" y="465"/>
                                    </a:lnTo>
                                    <a:lnTo>
                                      <a:pt x="210" y="468"/>
                                    </a:lnTo>
                                    <a:lnTo>
                                      <a:pt x="191" y="470"/>
                                    </a:lnTo>
                                    <a:lnTo>
                                      <a:pt x="173" y="470"/>
                                    </a:lnTo>
                                    <a:lnTo>
                                      <a:pt x="163" y="467"/>
                                    </a:lnTo>
                                    <a:lnTo>
                                      <a:pt x="150" y="461"/>
                                    </a:lnTo>
                                    <a:lnTo>
                                      <a:pt x="134" y="455"/>
                                    </a:lnTo>
                                    <a:lnTo>
                                      <a:pt x="126" y="446"/>
                                    </a:lnTo>
                                    <a:lnTo>
                                      <a:pt x="117" y="433"/>
                                    </a:lnTo>
                                    <a:lnTo>
                                      <a:pt x="107" y="418"/>
                                    </a:lnTo>
                                    <a:lnTo>
                                      <a:pt x="98" y="404"/>
                                    </a:lnTo>
                                    <a:lnTo>
                                      <a:pt x="81" y="387"/>
                                    </a:lnTo>
                                    <a:lnTo>
                                      <a:pt x="69" y="371"/>
                                    </a:lnTo>
                                    <a:lnTo>
                                      <a:pt x="49" y="354"/>
                                    </a:lnTo>
                                    <a:lnTo>
                                      <a:pt x="35" y="340"/>
                                    </a:lnTo>
                                    <a:lnTo>
                                      <a:pt x="26" y="329"/>
                                    </a:lnTo>
                                    <a:lnTo>
                                      <a:pt x="21" y="319"/>
                                    </a:lnTo>
                                    <a:lnTo>
                                      <a:pt x="14" y="301"/>
                                    </a:lnTo>
                                    <a:lnTo>
                                      <a:pt x="6" y="280"/>
                                    </a:lnTo>
                                    <a:lnTo>
                                      <a:pt x="2" y="260"/>
                                    </a:lnTo>
                                    <a:lnTo>
                                      <a:pt x="0" y="238"/>
                                    </a:lnTo>
                                    <a:lnTo>
                                      <a:pt x="1" y="223"/>
                                    </a:lnTo>
                                    <a:close/>
                                  </a:path>
                                </a:pathLst>
                              </a:custGeom>
                              <a:solidFill>
                                <a:srgbClr val="FF4040"/>
                              </a:solidFill>
                              <a:ln w="9525">
                                <a:noFill/>
                                <a:round/>
                                <a:headEnd/>
                                <a:tailEnd/>
                              </a:ln>
                            </p:spPr>
                            <p:txBody>
                              <a:bodyPr/>
                              <a:lstStyle/>
                              <a:p>
                                <a:endParaRPr lang="cs-CZ"/>
                              </a:p>
                            </p:txBody>
                          </p:sp>
                          <p:sp>
                            <p:nvSpPr>
                              <p:cNvPr id="11493" name="Freeform 127"/>
                              <p:cNvSpPr>
                                <a:spLocks/>
                              </p:cNvSpPr>
                              <p:nvPr/>
                            </p:nvSpPr>
                            <p:spPr bwMode="auto">
                              <a:xfrm>
                                <a:off x="2169" y="1685"/>
                                <a:ext cx="99" cy="85"/>
                              </a:xfrm>
                              <a:custGeom>
                                <a:avLst/>
                                <a:gdLst>
                                  <a:gd name="T0" fmla="*/ 0 w 492"/>
                                  <a:gd name="T1" fmla="*/ 7 h 428"/>
                                  <a:gd name="T2" fmla="*/ 1 w 492"/>
                                  <a:gd name="T3" fmla="*/ 6 h 428"/>
                                  <a:gd name="T4" fmla="*/ 2 w 492"/>
                                  <a:gd name="T5" fmla="*/ 5 h 428"/>
                                  <a:gd name="T6" fmla="*/ 3 w 492"/>
                                  <a:gd name="T7" fmla="*/ 4 h 428"/>
                                  <a:gd name="T8" fmla="*/ 4 w 492"/>
                                  <a:gd name="T9" fmla="*/ 3 h 428"/>
                                  <a:gd name="T10" fmla="*/ 5 w 492"/>
                                  <a:gd name="T11" fmla="*/ 2 h 428"/>
                                  <a:gd name="T12" fmla="*/ 6 w 492"/>
                                  <a:gd name="T13" fmla="*/ 1 h 428"/>
                                  <a:gd name="T14" fmla="*/ 8 w 492"/>
                                  <a:gd name="T15" fmla="*/ 0 h 428"/>
                                  <a:gd name="T16" fmla="*/ 10 w 492"/>
                                  <a:gd name="T17" fmla="*/ 0 h 428"/>
                                  <a:gd name="T18" fmla="*/ 12 w 492"/>
                                  <a:gd name="T19" fmla="*/ 0 h 428"/>
                                  <a:gd name="T20" fmla="*/ 13 w 492"/>
                                  <a:gd name="T21" fmla="*/ 0 h 428"/>
                                  <a:gd name="T22" fmla="*/ 15 w 492"/>
                                  <a:gd name="T23" fmla="*/ 1 h 428"/>
                                  <a:gd name="T24" fmla="*/ 17 w 492"/>
                                  <a:gd name="T25" fmla="*/ 2 h 428"/>
                                  <a:gd name="T26" fmla="*/ 18 w 492"/>
                                  <a:gd name="T27" fmla="*/ 3 h 428"/>
                                  <a:gd name="T28" fmla="*/ 19 w 492"/>
                                  <a:gd name="T29" fmla="*/ 4 h 428"/>
                                  <a:gd name="T30" fmla="*/ 20 w 492"/>
                                  <a:gd name="T31" fmla="*/ 5 h 428"/>
                                  <a:gd name="T32" fmla="*/ 20 w 492"/>
                                  <a:gd name="T33" fmla="*/ 7 h 428"/>
                                  <a:gd name="T34" fmla="*/ 20 w 492"/>
                                  <a:gd name="T35" fmla="*/ 8 h 428"/>
                                  <a:gd name="T36" fmla="*/ 20 w 492"/>
                                  <a:gd name="T37" fmla="*/ 9 h 428"/>
                                  <a:gd name="T38" fmla="*/ 19 w 492"/>
                                  <a:gd name="T39" fmla="*/ 11 h 428"/>
                                  <a:gd name="T40" fmla="*/ 18 w 492"/>
                                  <a:gd name="T41" fmla="*/ 12 h 428"/>
                                  <a:gd name="T42" fmla="*/ 18 w 492"/>
                                  <a:gd name="T43" fmla="*/ 14 h 428"/>
                                  <a:gd name="T44" fmla="*/ 18 w 492"/>
                                  <a:gd name="T45" fmla="*/ 14 h 428"/>
                                  <a:gd name="T46" fmla="*/ 14 w 492"/>
                                  <a:gd name="T47" fmla="*/ 16 h 428"/>
                                  <a:gd name="T48" fmla="*/ 14 w 492"/>
                                  <a:gd name="T49" fmla="*/ 15 h 428"/>
                                  <a:gd name="T50" fmla="*/ 13 w 492"/>
                                  <a:gd name="T51" fmla="*/ 14 h 428"/>
                                  <a:gd name="T52" fmla="*/ 12 w 492"/>
                                  <a:gd name="T53" fmla="*/ 15 h 428"/>
                                  <a:gd name="T54" fmla="*/ 10 w 492"/>
                                  <a:gd name="T55" fmla="*/ 15 h 428"/>
                                  <a:gd name="T56" fmla="*/ 9 w 492"/>
                                  <a:gd name="T57" fmla="*/ 16 h 428"/>
                                  <a:gd name="T58" fmla="*/ 8 w 492"/>
                                  <a:gd name="T59" fmla="*/ 17 h 428"/>
                                  <a:gd name="T60" fmla="*/ 7 w 492"/>
                                  <a:gd name="T61" fmla="*/ 17 h 428"/>
                                  <a:gd name="T62" fmla="*/ 6 w 492"/>
                                  <a:gd name="T63" fmla="*/ 17 h 428"/>
                                  <a:gd name="T64" fmla="*/ 5 w 492"/>
                                  <a:gd name="T65" fmla="*/ 16 h 428"/>
                                  <a:gd name="T66" fmla="*/ 4 w 492"/>
                                  <a:gd name="T67" fmla="*/ 15 h 428"/>
                                  <a:gd name="T68" fmla="*/ 4 w 492"/>
                                  <a:gd name="T69" fmla="*/ 14 h 428"/>
                                  <a:gd name="T70" fmla="*/ 2 w 492"/>
                                  <a:gd name="T71" fmla="*/ 13 h 428"/>
                                  <a:gd name="T72" fmla="*/ 1 w 492"/>
                                  <a:gd name="T73" fmla="*/ 12 h 428"/>
                                  <a:gd name="T74" fmla="*/ 1 w 492"/>
                                  <a:gd name="T75" fmla="*/ 12 h 428"/>
                                  <a:gd name="T76" fmla="*/ 0 w 492"/>
                                  <a:gd name="T77" fmla="*/ 10 h 428"/>
                                  <a:gd name="T78" fmla="*/ 0 w 492"/>
                                  <a:gd name="T79" fmla="*/ 9 h 4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92"/>
                                  <a:gd name="T121" fmla="*/ 0 h 428"/>
                                  <a:gd name="T122" fmla="*/ 492 w 492"/>
                                  <a:gd name="T123" fmla="*/ 428 h 4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92" h="428">
                                    <a:moveTo>
                                      <a:pt x="0" y="203"/>
                                    </a:moveTo>
                                    <a:lnTo>
                                      <a:pt x="7" y="187"/>
                                    </a:lnTo>
                                    <a:lnTo>
                                      <a:pt x="14" y="171"/>
                                    </a:lnTo>
                                    <a:lnTo>
                                      <a:pt x="23" y="155"/>
                                    </a:lnTo>
                                    <a:lnTo>
                                      <a:pt x="33" y="144"/>
                                    </a:lnTo>
                                    <a:lnTo>
                                      <a:pt x="43" y="134"/>
                                    </a:lnTo>
                                    <a:lnTo>
                                      <a:pt x="56" y="120"/>
                                    </a:lnTo>
                                    <a:lnTo>
                                      <a:pt x="72" y="105"/>
                                    </a:lnTo>
                                    <a:lnTo>
                                      <a:pt x="83" y="87"/>
                                    </a:lnTo>
                                    <a:lnTo>
                                      <a:pt x="94" y="73"/>
                                    </a:lnTo>
                                    <a:lnTo>
                                      <a:pt x="108" y="61"/>
                                    </a:lnTo>
                                    <a:lnTo>
                                      <a:pt x="123" y="47"/>
                                    </a:lnTo>
                                    <a:lnTo>
                                      <a:pt x="138" y="35"/>
                                    </a:lnTo>
                                    <a:lnTo>
                                      <a:pt x="153" y="25"/>
                                    </a:lnTo>
                                    <a:lnTo>
                                      <a:pt x="174" y="15"/>
                                    </a:lnTo>
                                    <a:lnTo>
                                      <a:pt x="194" y="8"/>
                                    </a:lnTo>
                                    <a:lnTo>
                                      <a:pt x="217" y="2"/>
                                    </a:lnTo>
                                    <a:lnTo>
                                      <a:pt x="244" y="0"/>
                                    </a:lnTo>
                                    <a:lnTo>
                                      <a:pt x="270" y="0"/>
                                    </a:lnTo>
                                    <a:lnTo>
                                      <a:pt x="290" y="0"/>
                                    </a:lnTo>
                                    <a:lnTo>
                                      <a:pt x="311" y="3"/>
                                    </a:lnTo>
                                    <a:lnTo>
                                      <a:pt x="330" y="8"/>
                                    </a:lnTo>
                                    <a:lnTo>
                                      <a:pt x="356" y="13"/>
                                    </a:lnTo>
                                    <a:lnTo>
                                      <a:pt x="375" y="23"/>
                                    </a:lnTo>
                                    <a:lnTo>
                                      <a:pt x="392" y="31"/>
                                    </a:lnTo>
                                    <a:lnTo>
                                      <a:pt x="410" y="42"/>
                                    </a:lnTo>
                                    <a:lnTo>
                                      <a:pt x="425" y="55"/>
                                    </a:lnTo>
                                    <a:lnTo>
                                      <a:pt x="440" y="71"/>
                                    </a:lnTo>
                                    <a:lnTo>
                                      <a:pt x="451" y="84"/>
                                    </a:lnTo>
                                    <a:lnTo>
                                      <a:pt x="463" y="103"/>
                                    </a:lnTo>
                                    <a:lnTo>
                                      <a:pt x="475" y="118"/>
                                    </a:lnTo>
                                    <a:lnTo>
                                      <a:pt x="482" y="135"/>
                                    </a:lnTo>
                                    <a:lnTo>
                                      <a:pt x="487" y="155"/>
                                    </a:lnTo>
                                    <a:lnTo>
                                      <a:pt x="491" y="173"/>
                                    </a:lnTo>
                                    <a:lnTo>
                                      <a:pt x="492" y="188"/>
                                    </a:lnTo>
                                    <a:lnTo>
                                      <a:pt x="492" y="204"/>
                                    </a:lnTo>
                                    <a:lnTo>
                                      <a:pt x="488" y="215"/>
                                    </a:lnTo>
                                    <a:lnTo>
                                      <a:pt x="481" y="234"/>
                                    </a:lnTo>
                                    <a:lnTo>
                                      <a:pt x="469" y="257"/>
                                    </a:lnTo>
                                    <a:lnTo>
                                      <a:pt x="461" y="276"/>
                                    </a:lnTo>
                                    <a:lnTo>
                                      <a:pt x="452" y="292"/>
                                    </a:lnTo>
                                    <a:lnTo>
                                      <a:pt x="447" y="310"/>
                                    </a:lnTo>
                                    <a:lnTo>
                                      <a:pt x="441" y="326"/>
                                    </a:lnTo>
                                    <a:lnTo>
                                      <a:pt x="437" y="343"/>
                                    </a:lnTo>
                                    <a:lnTo>
                                      <a:pt x="434" y="351"/>
                                    </a:lnTo>
                                    <a:lnTo>
                                      <a:pt x="433" y="364"/>
                                    </a:lnTo>
                                    <a:lnTo>
                                      <a:pt x="432" y="384"/>
                                    </a:lnTo>
                                    <a:lnTo>
                                      <a:pt x="354" y="402"/>
                                    </a:lnTo>
                                    <a:lnTo>
                                      <a:pt x="352" y="389"/>
                                    </a:lnTo>
                                    <a:lnTo>
                                      <a:pt x="349" y="380"/>
                                    </a:lnTo>
                                    <a:lnTo>
                                      <a:pt x="345" y="373"/>
                                    </a:lnTo>
                                    <a:lnTo>
                                      <a:pt x="335" y="368"/>
                                    </a:lnTo>
                                    <a:lnTo>
                                      <a:pt x="318" y="371"/>
                                    </a:lnTo>
                                    <a:lnTo>
                                      <a:pt x="300" y="374"/>
                                    </a:lnTo>
                                    <a:lnTo>
                                      <a:pt x="277" y="379"/>
                                    </a:lnTo>
                                    <a:lnTo>
                                      <a:pt x="257" y="385"/>
                                    </a:lnTo>
                                    <a:lnTo>
                                      <a:pt x="247" y="388"/>
                                    </a:lnTo>
                                    <a:lnTo>
                                      <a:pt x="235" y="397"/>
                                    </a:lnTo>
                                    <a:lnTo>
                                      <a:pt x="221" y="408"/>
                                    </a:lnTo>
                                    <a:lnTo>
                                      <a:pt x="203" y="424"/>
                                    </a:lnTo>
                                    <a:lnTo>
                                      <a:pt x="191" y="427"/>
                                    </a:lnTo>
                                    <a:lnTo>
                                      <a:pt x="174" y="428"/>
                                    </a:lnTo>
                                    <a:lnTo>
                                      <a:pt x="158" y="428"/>
                                    </a:lnTo>
                                    <a:lnTo>
                                      <a:pt x="148" y="426"/>
                                    </a:lnTo>
                                    <a:lnTo>
                                      <a:pt x="136" y="420"/>
                                    </a:lnTo>
                                    <a:lnTo>
                                      <a:pt x="123" y="414"/>
                                    </a:lnTo>
                                    <a:lnTo>
                                      <a:pt x="115" y="407"/>
                                    </a:lnTo>
                                    <a:lnTo>
                                      <a:pt x="106" y="395"/>
                                    </a:lnTo>
                                    <a:lnTo>
                                      <a:pt x="97" y="381"/>
                                    </a:lnTo>
                                    <a:lnTo>
                                      <a:pt x="90" y="368"/>
                                    </a:lnTo>
                                    <a:lnTo>
                                      <a:pt x="74" y="353"/>
                                    </a:lnTo>
                                    <a:lnTo>
                                      <a:pt x="62" y="339"/>
                                    </a:lnTo>
                                    <a:lnTo>
                                      <a:pt x="45" y="323"/>
                                    </a:lnTo>
                                    <a:lnTo>
                                      <a:pt x="32" y="310"/>
                                    </a:lnTo>
                                    <a:lnTo>
                                      <a:pt x="24" y="301"/>
                                    </a:lnTo>
                                    <a:lnTo>
                                      <a:pt x="19" y="290"/>
                                    </a:lnTo>
                                    <a:lnTo>
                                      <a:pt x="12" y="274"/>
                                    </a:lnTo>
                                    <a:lnTo>
                                      <a:pt x="6" y="255"/>
                                    </a:lnTo>
                                    <a:lnTo>
                                      <a:pt x="2" y="237"/>
                                    </a:lnTo>
                                    <a:lnTo>
                                      <a:pt x="0" y="218"/>
                                    </a:lnTo>
                                    <a:lnTo>
                                      <a:pt x="0" y="203"/>
                                    </a:lnTo>
                                    <a:close/>
                                  </a:path>
                                </a:pathLst>
                              </a:custGeom>
                              <a:solidFill>
                                <a:srgbClr val="FF0000"/>
                              </a:solidFill>
                              <a:ln w="9525">
                                <a:noFill/>
                                <a:round/>
                                <a:headEnd/>
                                <a:tailEnd/>
                              </a:ln>
                            </p:spPr>
                            <p:txBody>
                              <a:bodyPr/>
                              <a:lstStyle/>
                              <a:p>
                                <a:endParaRPr lang="cs-CZ"/>
                              </a:p>
                            </p:txBody>
                          </p:sp>
                          <p:sp>
                            <p:nvSpPr>
                              <p:cNvPr id="11494" name="Freeform 128"/>
                              <p:cNvSpPr>
                                <a:spLocks/>
                              </p:cNvSpPr>
                              <p:nvPr/>
                            </p:nvSpPr>
                            <p:spPr bwMode="auto">
                              <a:xfrm>
                                <a:off x="2176" y="1691"/>
                                <a:ext cx="89" cy="77"/>
                              </a:xfrm>
                              <a:custGeom>
                                <a:avLst/>
                                <a:gdLst>
                                  <a:gd name="T0" fmla="*/ 0 w 441"/>
                                  <a:gd name="T1" fmla="*/ 7 h 383"/>
                                  <a:gd name="T2" fmla="*/ 1 w 441"/>
                                  <a:gd name="T3" fmla="*/ 6 h 383"/>
                                  <a:gd name="T4" fmla="*/ 2 w 441"/>
                                  <a:gd name="T5" fmla="*/ 5 h 383"/>
                                  <a:gd name="T6" fmla="*/ 3 w 441"/>
                                  <a:gd name="T7" fmla="*/ 4 h 383"/>
                                  <a:gd name="T8" fmla="*/ 3 w 441"/>
                                  <a:gd name="T9" fmla="*/ 3 h 383"/>
                                  <a:gd name="T10" fmla="*/ 4 w 441"/>
                                  <a:gd name="T11" fmla="*/ 2 h 383"/>
                                  <a:gd name="T12" fmla="*/ 6 w 441"/>
                                  <a:gd name="T13" fmla="*/ 1 h 383"/>
                                  <a:gd name="T14" fmla="*/ 7 w 441"/>
                                  <a:gd name="T15" fmla="*/ 0 h 383"/>
                                  <a:gd name="T16" fmla="*/ 9 w 441"/>
                                  <a:gd name="T17" fmla="*/ 0 h 383"/>
                                  <a:gd name="T18" fmla="*/ 11 w 441"/>
                                  <a:gd name="T19" fmla="*/ 0 h 383"/>
                                  <a:gd name="T20" fmla="*/ 12 w 441"/>
                                  <a:gd name="T21" fmla="*/ 0 h 383"/>
                                  <a:gd name="T22" fmla="*/ 14 w 441"/>
                                  <a:gd name="T23" fmla="*/ 1 h 383"/>
                                  <a:gd name="T24" fmla="*/ 15 w 441"/>
                                  <a:gd name="T25" fmla="*/ 1 h 383"/>
                                  <a:gd name="T26" fmla="*/ 16 w 441"/>
                                  <a:gd name="T27" fmla="*/ 3 h 383"/>
                                  <a:gd name="T28" fmla="*/ 17 w 441"/>
                                  <a:gd name="T29" fmla="*/ 4 h 383"/>
                                  <a:gd name="T30" fmla="*/ 18 w 441"/>
                                  <a:gd name="T31" fmla="*/ 5 h 383"/>
                                  <a:gd name="T32" fmla="*/ 18 w 441"/>
                                  <a:gd name="T33" fmla="*/ 6 h 383"/>
                                  <a:gd name="T34" fmla="*/ 18 w 441"/>
                                  <a:gd name="T35" fmla="*/ 7 h 383"/>
                                  <a:gd name="T36" fmla="*/ 18 w 441"/>
                                  <a:gd name="T37" fmla="*/ 8 h 383"/>
                                  <a:gd name="T38" fmla="*/ 17 w 441"/>
                                  <a:gd name="T39" fmla="*/ 10 h 383"/>
                                  <a:gd name="T40" fmla="*/ 16 w 441"/>
                                  <a:gd name="T41" fmla="*/ 11 h 383"/>
                                  <a:gd name="T42" fmla="*/ 16 w 441"/>
                                  <a:gd name="T43" fmla="*/ 12 h 383"/>
                                  <a:gd name="T44" fmla="*/ 16 w 441"/>
                                  <a:gd name="T45" fmla="*/ 13 h 383"/>
                                  <a:gd name="T46" fmla="*/ 13 w 441"/>
                                  <a:gd name="T47" fmla="*/ 15 h 383"/>
                                  <a:gd name="T48" fmla="*/ 13 w 441"/>
                                  <a:gd name="T49" fmla="*/ 14 h 383"/>
                                  <a:gd name="T50" fmla="*/ 12 w 441"/>
                                  <a:gd name="T51" fmla="*/ 13 h 383"/>
                                  <a:gd name="T52" fmla="*/ 11 w 441"/>
                                  <a:gd name="T53" fmla="*/ 14 h 383"/>
                                  <a:gd name="T54" fmla="*/ 9 w 441"/>
                                  <a:gd name="T55" fmla="*/ 14 h 383"/>
                                  <a:gd name="T56" fmla="*/ 9 w 441"/>
                                  <a:gd name="T57" fmla="*/ 14 h 383"/>
                                  <a:gd name="T58" fmla="*/ 7 w 441"/>
                                  <a:gd name="T59" fmla="*/ 15 h 383"/>
                                  <a:gd name="T60" fmla="*/ 6 w 441"/>
                                  <a:gd name="T61" fmla="*/ 15 h 383"/>
                                  <a:gd name="T62" fmla="*/ 5 w 441"/>
                                  <a:gd name="T63" fmla="*/ 15 h 383"/>
                                  <a:gd name="T64" fmla="*/ 4 w 441"/>
                                  <a:gd name="T65" fmla="*/ 15 h 383"/>
                                  <a:gd name="T66" fmla="*/ 4 w 441"/>
                                  <a:gd name="T67" fmla="*/ 14 h 383"/>
                                  <a:gd name="T68" fmla="*/ 3 w 441"/>
                                  <a:gd name="T69" fmla="*/ 13 h 383"/>
                                  <a:gd name="T70" fmla="*/ 2 w 441"/>
                                  <a:gd name="T71" fmla="*/ 12 h 383"/>
                                  <a:gd name="T72" fmla="*/ 1 w 441"/>
                                  <a:gd name="T73" fmla="*/ 11 h 383"/>
                                  <a:gd name="T74" fmla="*/ 1 w 441"/>
                                  <a:gd name="T75" fmla="*/ 10 h 383"/>
                                  <a:gd name="T76" fmla="*/ 0 w 441"/>
                                  <a:gd name="T77" fmla="*/ 9 h 383"/>
                                  <a:gd name="T78" fmla="*/ 0 w 441"/>
                                  <a:gd name="T79" fmla="*/ 8 h 38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41"/>
                                  <a:gd name="T121" fmla="*/ 0 h 383"/>
                                  <a:gd name="T122" fmla="*/ 441 w 441"/>
                                  <a:gd name="T123" fmla="*/ 383 h 38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41" h="383">
                                    <a:moveTo>
                                      <a:pt x="0" y="182"/>
                                    </a:moveTo>
                                    <a:lnTo>
                                      <a:pt x="6" y="167"/>
                                    </a:lnTo>
                                    <a:lnTo>
                                      <a:pt x="12" y="154"/>
                                    </a:lnTo>
                                    <a:lnTo>
                                      <a:pt x="19" y="138"/>
                                    </a:lnTo>
                                    <a:lnTo>
                                      <a:pt x="28" y="128"/>
                                    </a:lnTo>
                                    <a:lnTo>
                                      <a:pt x="38" y="120"/>
                                    </a:lnTo>
                                    <a:lnTo>
                                      <a:pt x="50" y="108"/>
                                    </a:lnTo>
                                    <a:lnTo>
                                      <a:pt x="63" y="93"/>
                                    </a:lnTo>
                                    <a:lnTo>
                                      <a:pt x="73" y="78"/>
                                    </a:lnTo>
                                    <a:lnTo>
                                      <a:pt x="84" y="64"/>
                                    </a:lnTo>
                                    <a:lnTo>
                                      <a:pt x="97" y="54"/>
                                    </a:lnTo>
                                    <a:lnTo>
                                      <a:pt x="110" y="42"/>
                                    </a:lnTo>
                                    <a:lnTo>
                                      <a:pt x="124" y="31"/>
                                    </a:lnTo>
                                    <a:lnTo>
                                      <a:pt x="137" y="21"/>
                                    </a:lnTo>
                                    <a:lnTo>
                                      <a:pt x="155" y="13"/>
                                    </a:lnTo>
                                    <a:lnTo>
                                      <a:pt x="174" y="7"/>
                                    </a:lnTo>
                                    <a:lnTo>
                                      <a:pt x="194" y="1"/>
                                    </a:lnTo>
                                    <a:lnTo>
                                      <a:pt x="219" y="0"/>
                                    </a:lnTo>
                                    <a:lnTo>
                                      <a:pt x="241" y="0"/>
                                    </a:lnTo>
                                    <a:lnTo>
                                      <a:pt x="261" y="0"/>
                                    </a:lnTo>
                                    <a:lnTo>
                                      <a:pt x="279" y="2"/>
                                    </a:lnTo>
                                    <a:lnTo>
                                      <a:pt x="296" y="7"/>
                                    </a:lnTo>
                                    <a:lnTo>
                                      <a:pt x="319" y="11"/>
                                    </a:lnTo>
                                    <a:lnTo>
                                      <a:pt x="336" y="19"/>
                                    </a:lnTo>
                                    <a:lnTo>
                                      <a:pt x="351" y="27"/>
                                    </a:lnTo>
                                    <a:lnTo>
                                      <a:pt x="368" y="37"/>
                                    </a:lnTo>
                                    <a:lnTo>
                                      <a:pt x="381" y="49"/>
                                    </a:lnTo>
                                    <a:lnTo>
                                      <a:pt x="395" y="63"/>
                                    </a:lnTo>
                                    <a:lnTo>
                                      <a:pt x="405" y="75"/>
                                    </a:lnTo>
                                    <a:lnTo>
                                      <a:pt x="415" y="91"/>
                                    </a:lnTo>
                                    <a:lnTo>
                                      <a:pt x="425" y="106"/>
                                    </a:lnTo>
                                    <a:lnTo>
                                      <a:pt x="432" y="121"/>
                                    </a:lnTo>
                                    <a:lnTo>
                                      <a:pt x="437" y="138"/>
                                    </a:lnTo>
                                    <a:lnTo>
                                      <a:pt x="441" y="155"/>
                                    </a:lnTo>
                                    <a:lnTo>
                                      <a:pt x="441" y="168"/>
                                    </a:lnTo>
                                    <a:lnTo>
                                      <a:pt x="441" y="182"/>
                                    </a:lnTo>
                                    <a:lnTo>
                                      <a:pt x="438" y="193"/>
                                    </a:lnTo>
                                    <a:lnTo>
                                      <a:pt x="431" y="210"/>
                                    </a:lnTo>
                                    <a:lnTo>
                                      <a:pt x="421" y="230"/>
                                    </a:lnTo>
                                    <a:lnTo>
                                      <a:pt x="414" y="247"/>
                                    </a:lnTo>
                                    <a:lnTo>
                                      <a:pt x="405" y="262"/>
                                    </a:lnTo>
                                    <a:lnTo>
                                      <a:pt x="401" y="278"/>
                                    </a:lnTo>
                                    <a:lnTo>
                                      <a:pt x="396" y="292"/>
                                    </a:lnTo>
                                    <a:lnTo>
                                      <a:pt x="392" y="308"/>
                                    </a:lnTo>
                                    <a:lnTo>
                                      <a:pt x="388" y="315"/>
                                    </a:lnTo>
                                    <a:lnTo>
                                      <a:pt x="387" y="327"/>
                                    </a:lnTo>
                                    <a:lnTo>
                                      <a:pt x="386" y="344"/>
                                    </a:lnTo>
                                    <a:lnTo>
                                      <a:pt x="317" y="361"/>
                                    </a:lnTo>
                                    <a:lnTo>
                                      <a:pt x="315" y="349"/>
                                    </a:lnTo>
                                    <a:lnTo>
                                      <a:pt x="313" y="340"/>
                                    </a:lnTo>
                                    <a:lnTo>
                                      <a:pt x="309" y="335"/>
                                    </a:lnTo>
                                    <a:lnTo>
                                      <a:pt x="301" y="330"/>
                                    </a:lnTo>
                                    <a:lnTo>
                                      <a:pt x="285" y="333"/>
                                    </a:lnTo>
                                    <a:lnTo>
                                      <a:pt x="269" y="336"/>
                                    </a:lnTo>
                                    <a:lnTo>
                                      <a:pt x="248" y="339"/>
                                    </a:lnTo>
                                    <a:lnTo>
                                      <a:pt x="230" y="346"/>
                                    </a:lnTo>
                                    <a:lnTo>
                                      <a:pt x="221" y="348"/>
                                    </a:lnTo>
                                    <a:lnTo>
                                      <a:pt x="211" y="356"/>
                                    </a:lnTo>
                                    <a:lnTo>
                                      <a:pt x="198" y="366"/>
                                    </a:lnTo>
                                    <a:lnTo>
                                      <a:pt x="181" y="380"/>
                                    </a:lnTo>
                                    <a:lnTo>
                                      <a:pt x="171" y="383"/>
                                    </a:lnTo>
                                    <a:lnTo>
                                      <a:pt x="155" y="383"/>
                                    </a:lnTo>
                                    <a:lnTo>
                                      <a:pt x="141" y="383"/>
                                    </a:lnTo>
                                    <a:lnTo>
                                      <a:pt x="133" y="382"/>
                                    </a:lnTo>
                                    <a:lnTo>
                                      <a:pt x="122" y="376"/>
                                    </a:lnTo>
                                    <a:lnTo>
                                      <a:pt x="109" y="372"/>
                                    </a:lnTo>
                                    <a:lnTo>
                                      <a:pt x="102" y="365"/>
                                    </a:lnTo>
                                    <a:lnTo>
                                      <a:pt x="95" y="355"/>
                                    </a:lnTo>
                                    <a:lnTo>
                                      <a:pt x="87" y="341"/>
                                    </a:lnTo>
                                    <a:lnTo>
                                      <a:pt x="81" y="330"/>
                                    </a:lnTo>
                                    <a:lnTo>
                                      <a:pt x="65" y="317"/>
                                    </a:lnTo>
                                    <a:lnTo>
                                      <a:pt x="55" y="303"/>
                                    </a:lnTo>
                                    <a:lnTo>
                                      <a:pt x="40" y="290"/>
                                    </a:lnTo>
                                    <a:lnTo>
                                      <a:pt x="27" y="278"/>
                                    </a:lnTo>
                                    <a:lnTo>
                                      <a:pt x="20" y="270"/>
                                    </a:lnTo>
                                    <a:lnTo>
                                      <a:pt x="17" y="260"/>
                                    </a:lnTo>
                                    <a:lnTo>
                                      <a:pt x="10" y="246"/>
                                    </a:lnTo>
                                    <a:lnTo>
                                      <a:pt x="5" y="229"/>
                                    </a:lnTo>
                                    <a:lnTo>
                                      <a:pt x="1" y="212"/>
                                    </a:lnTo>
                                    <a:lnTo>
                                      <a:pt x="0" y="195"/>
                                    </a:lnTo>
                                    <a:lnTo>
                                      <a:pt x="0" y="182"/>
                                    </a:lnTo>
                                    <a:close/>
                                  </a:path>
                                </a:pathLst>
                              </a:custGeom>
                              <a:solidFill>
                                <a:srgbClr val="E00000"/>
                              </a:solidFill>
                              <a:ln w="9525">
                                <a:noFill/>
                                <a:round/>
                                <a:headEnd/>
                                <a:tailEnd/>
                              </a:ln>
                            </p:spPr>
                            <p:txBody>
                              <a:bodyPr/>
                              <a:lstStyle/>
                              <a:p>
                                <a:endParaRPr lang="cs-CZ"/>
                              </a:p>
                            </p:txBody>
                          </p:sp>
                          <p:sp>
                            <p:nvSpPr>
                              <p:cNvPr id="11495" name="Freeform 129"/>
                              <p:cNvSpPr>
                                <a:spLocks/>
                              </p:cNvSpPr>
                              <p:nvPr/>
                            </p:nvSpPr>
                            <p:spPr bwMode="auto">
                              <a:xfrm>
                                <a:off x="2183" y="1697"/>
                                <a:ext cx="79" cy="69"/>
                              </a:xfrm>
                              <a:custGeom>
                                <a:avLst/>
                                <a:gdLst>
                                  <a:gd name="T0" fmla="*/ 0 w 396"/>
                                  <a:gd name="T1" fmla="*/ 6 h 345"/>
                                  <a:gd name="T2" fmla="*/ 1 w 396"/>
                                  <a:gd name="T3" fmla="*/ 5 h 345"/>
                                  <a:gd name="T4" fmla="*/ 1 w 396"/>
                                  <a:gd name="T5" fmla="*/ 4 h 345"/>
                                  <a:gd name="T6" fmla="*/ 2 w 396"/>
                                  <a:gd name="T7" fmla="*/ 3 h 345"/>
                                  <a:gd name="T8" fmla="*/ 3 w 396"/>
                                  <a:gd name="T9" fmla="*/ 2 h 345"/>
                                  <a:gd name="T10" fmla="*/ 4 w 396"/>
                                  <a:gd name="T11" fmla="*/ 2 h 345"/>
                                  <a:gd name="T12" fmla="*/ 5 w 396"/>
                                  <a:gd name="T13" fmla="*/ 1 h 345"/>
                                  <a:gd name="T14" fmla="*/ 6 w 396"/>
                                  <a:gd name="T15" fmla="*/ 0 h 345"/>
                                  <a:gd name="T16" fmla="*/ 8 w 396"/>
                                  <a:gd name="T17" fmla="*/ 0 h 345"/>
                                  <a:gd name="T18" fmla="*/ 9 w 396"/>
                                  <a:gd name="T19" fmla="*/ 0 h 345"/>
                                  <a:gd name="T20" fmla="*/ 11 w 396"/>
                                  <a:gd name="T21" fmla="*/ 0 h 345"/>
                                  <a:gd name="T22" fmla="*/ 12 w 396"/>
                                  <a:gd name="T23" fmla="*/ 1 h 345"/>
                                  <a:gd name="T24" fmla="*/ 13 w 396"/>
                                  <a:gd name="T25" fmla="*/ 1 h 345"/>
                                  <a:gd name="T26" fmla="*/ 14 w 396"/>
                                  <a:gd name="T27" fmla="*/ 2 h 345"/>
                                  <a:gd name="T28" fmla="*/ 15 w 396"/>
                                  <a:gd name="T29" fmla="*/ 3 h 345"/>
                                  <a:gd name="T30" fmla="*/ 16 w 396"/>
                                  <a:gd name="T31" fmla="*/ 4 h 345"/>
                                  <a:gd name="T32" fmla="*/ 16 w 396"/>
                                  <a:gd name="T33" fmla="*/ 6 h 345"/>
                                  <a:gd name="T34" fmla="*/ 16 w 396"/>
                                  <a:gd name="T35" fmla="*/ 7 h 345"/>
                                  <a:gd name="T36" fmla="*/ 15 w 396"/>
                                  <a:gd name="T37" fmla="*/ 8 h 345"/>
                                  <a:gd name="T38" fmla="*/ 15 w 396"/>
                                  <a:gd name="T39" fmla="*/ 9 h 345"/>
                                  <a:gd name="T40" fmla="*/ 14 w 396"/>
                                  <a:gd name="T41" fmla="*/ 10 h 345"/>
                                  <a:gd name="T42" fmla="*/ 14 w 396"/>
                                  <a:gd name="T43" fmla="*/ 11 h 345"/>
                                  <a:gd name="T44" fmla="*/ 14 w 396"/>
                                  <a:gd name="T45" fmla="*/ 12 h 345"/>
                                  <a:gd name="T46" fmla="*/ 11 w 396"/>
                                  <a:gd name="T47" fmla="*/ 13 h 345"/>
                                  <a:gd name="T48" fmla="*/ 11 w 396"/>
                                  <a:gd name="T49" fmla="*/ 12 h 345"/>
                                  <a:gd name="T50" fmla="*/ 11 w 396"/>
                                  <a:gd name="T51" fmla="*/ 12 h 345"/>
                                  <a:gd name="T52" fmla="*/ 10 w 396"/>
                                  <a:gd name="T53" fmla="*/ 12 h 345"/>
                                  <a:gd name="T54" fmla="*/ 8 w 396"/>
                                  <a:gd name="T55" fmla="*/ 12 h 345"/>
                                  <a:gd name="T56" fmla="*/ 8 w 396"/>
                                  <a:gd name="T57" fmla="*/ 13 h 345"/>
                                  <a:gd name="T58" fmla="*/ 6 w 396"/>
                                  <a:gd name="T59" fmla="*/ 14 h 345"/>
                                  <a:gd name="T60" fmla="*/ 6 w 396"/>
                                  <a:gd name="T61" fmla="*/ 14 h 345"/>
                                  <a:gd name="T62" fmla="*/ 5 w 396"/>
                                  <a:gd name="T63" fmla="*/ 14 h 345"/>
                                  <a:gd name="T64" fmla="*/ 4 w 396"/>
                                  <a:gd name="T65" fmla="*/ 13 h 345"/>
                                  <a:gd name="T66" fmla="*/ 3 w 396"/>
                                  <a:gd name="T67" fmla="*/ 13 h 345"/>
                                  <a:gd name="T68" fmla="*/ 3 w 396"/>
                                  <a:gd name="T69" fmla="*/ 12 h 345"/>
                                  <a:gd name="T70" fmla="*/ 2 w 396"/>
                                  <a:gd name="T71" fmla="*/ 11 h 345"/>
                                  <a:gd name="T72" fmla="*/ 1 w 396"/>
                                  <a:gd name="T73" fmla="*/ 10 h 345"/>
                                  <a:gd name="T74" fmla="*/ 1 w 396"/>
                                  <a:gd name="T75" fmla="*/ 9 h 345"/>
                                  <a:gd name="T76" fmla="*/ 0 w 396"/>
                                  <a:gd name="T77" fmla="*/ 8 h 345"/>
                                  <a:gd name="T78" fmla="*/ 0 w 396"/>
                                  <a:gd name="T79" fmla="*/ 7 h 34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96"/>
                                  <a:gd name="T121" fmla="*/ 0 h 345"/>
                                  <a:gd name="T122" fmla="*/ 396 w 396"/>
                                  <a:gd name="T123" fmla="*/ 345 h 34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96" h="345">
                                    <a:moveTo>
                                      <a:pt x="0" y="164"/>
                                    </a:moveTo>
                                    <a:lnTo>
                                      <a:pt x="5" y="150"/>
                                    </a:lnTo>
                                    <a:lnTo>
                                      <a:pt x="10" y="138"/>
                                    </a:lnTo>
                                    <a:lnTo>
                                      <a:pt x="17" y="125"/>
                                    </a:lnTo>
                                    <a:lnTo>
                                      <a:pt x="25" y="114"/>
                                    </a:lnTo>
                                    <a:lnTo>
                                      <a:pt x="33" y="107"/>
                                    </a:lnTo>
                                    <a:lnTo>
                                      <a:pt x="45" y="96"/>
                                    </a:lnTo>
                                    <a:lnTo>
                                      <a:pt x="56" y="84"/>
                                    </a:lnTo>
                                    <a:lnTo>
                                      <a:pt x="66" y="69"/>
                                    </a:lnTo>
                                    <a:lnTo>
                                      <a:pt x="75" y="57"/>
                                    </a:lnTo>
                                    <a:lnTo>
                                      <a:pt x="86" y="48"/>
                                    </a:lnTo>
                                    <a:lnTo>
                                      <a:pt x="99" y="38"/>
                                    </a:lnTo>
                                    <a:lnTo>
                                      <a:pt x="111" y="27"/>
                                    </a:lnTo>
                                    <a:lnTo>
                                      <a:pt x="122" y="18"/>
                                    </a:lnTo>
                                    <a:lnTo>
                                      <a:pt x="140" y="11"/>
                                    </a:lnTo>
                                    <a:lnTo>
                                      <a:pt x="156" y="6"/>
                                    </a:lnTo>
                                    <a:lnTo>
                                      <a:pt x="174" y="0"/>
                                    </a:lnTo>
                                    <a:lnTo>
                                      <a:pt x="197" y="0"/>
                                    </a:lnTo>
                                    <a:lnTo>
                                      <a:pt x="216" y="0"/>
                                    </a:lnTo>
                                    <a:lnTo>
                                      <a:pt x="235" y="0"/>
                                    </a:lnTo>
                                    <a:lnTo>
                                      <a:pt x="251" y="1"/>
                                    </a:lnTo>
                                    <a:lnTo>
                                      <a:pt x="266" y="6"/>
                                    </a:lnTo>
                                    <a:lnTo>
                                      <a:pt x="287" y="9"/>
                                    </a:lnTo>
                                    <a:lnTo>
                                      <a:pt x="302" y="17"/>
                                    </a:lnTo>
                                    <a:lnTo>
                                      <a:pt x="316" y="23"/>
                                    </a:lnTo>
                                    <a:lnTo>
                                      <a:pt x="331" y="32"/>
                                    </a:lnTo>
                                    <a:lnTo>
                                      <a:pt x="343" y="44"/>
                                    </a:lnTo>
                                    <a:lnTo>
                                      <a:pt x="355" y="57"/>
                                    </a:lnTo>
                                    <a:lnTo>
                                      <a:pt x="365" y="67"/>
                                    </a:lnTo>
                                    <a:lnTo>
                                      <a:pt x="374" y="82"/>
                                    </a:lnTo>
                                    <a:lnTo>
                                      <a:pt x="383" y="95"/>
                                    </a:lnTo>
                                    <a:lnTo>
                                      <a:pt x="389" y="108"/>
                                    </a:lnTo>
                                    <a:lnTo>
                                      <a:pt x="393" y="125"/>
                                    </a:lnTo>
                                    <a:lnTo>
                                      <a:pt x="396" y="139"/>
                                    </a:lnTo>
                                    <a:lnTo>
                                      <a:pt x="396" y="151"/>
                                    </a:lnTo>
                                    <a:lnTo>
                                      <a:pt x="396" y="164"/>
                                    </a:lnTo>
                                    <a:lnTo>
                                      <a:pt x="394" y="173"/>
                                    </a:lnTo>
                                    <a:lnTo>
                                      <a:pt x="388" y="189"/>
                                    </a:lnTo>
                                    <a:lnTo>
                                      <a:pt x="379" y="207"/>
                                    </a:lnTo>
                                    <a:lnTo>
                                      <a:pt x="373" y="222"/>
                                    </a:lnTo>
                                    <a:lnTo>
                                      <a:pt x="365" y="237"/>
                                    </a:lnTo>
                                    <a:lnTo>
                                      <a:pt x="361" y="250"/>
                                    </a:lnTo>
                                    <a:lnTo>
                                      <a:pt x="356" y="263"/>
                                    </a:lnTo>
                                    <a:lnTo>
                                      <a:pt x="352" y="278"/>
                                    </a:lnTo>
                                    <a:lnTo>
                                      <a:pt x="349" y="284"/>
                                    </a:lnTo>
                                    <a:lnTo>
                                      <a:pt x="349" y="295"/>
                                    </a:lnTo>
                                    <a:lnTo>
                                      <a:pt x="348" y="310"/>
                                    </a:lnTo>
                                    <a:lnTo>
                                      <a:pt x="285" y="326"/>
                                    </a:lnTo>
                                    <a:lnTo>
                                      <a:pt x="283" y="314"/>
                                    </a:lnTo>
                                    <a:lnTo>
                                      <a:pt x="282" y="307"/>
                                    </a:lnTo>
                                    <a:lnTo>
                                      <a:pt x="278" y="302"/>
                                    </a:lnTo>
                                    <a:lnTo>
                                      <a:pt x="271" y="297"/>
                                    </a:lnTo>
                                    <a:lnTo>
                                      <a:pt x="256" y="300"/>
                                    </a:lnTo>
                                    <a:lnTo>
                                      <a:pt x="242" y="303"/>
                                    </a:lnTo>
                                    <a:lnTo>
                                      <a:pt x="223" y="306"/>
                                    </a:lnTo>
                                    <a:lnTo>
                                      <a:pt x="206" y="311"/>
                                    </a:lnTo>
                                    <a:lnTo>
                                      <a:pt x="198" y="313"/>
                                    </a:lnTo>
                                    <a:lnTo>
                                      <a:pt x="189" y="321"/>
                                    </a:lnTo>
                                    <a:lnTo>
                                      <a:pt x="178" y="330"/>
                                    </a:lnTo>
                                    <a:lnTo>
                                      <a:pt x="162" y="343"/>
                                    </a:lnTo>
                                    <a:lnTo>
                                      <a:pt x="153" y="345"/>
                                    </a:lnTo>
                                    <a:lnTo>
                                      <a:pt x="140" y="345"/>
                                    </a:lnTo>
                                    <a:lnTo>
                                      <a:pt x="126" y="345"/>
                                    </a:lnTo>
                                    <a:lnTo>
                                      <a:pt x="119" y="345"/>
                                    </a:lnTo>
                                    <a:lnTo>
                                      <a:pt x="109" y="339"/>
                                    </a:lnTo>
                                    <a:lnTo>
                                      <a:pt x="98" y="336"/>
                                    </a:lnTo>
                                    <a:lnTo>
                                      <a:pt x="92" y="329"/>
                                    </a:lnTo>
                                    <a:lnTo>
                                      <a:pt x="84" y="320"/>
                                    </a:lnTo>
                                    <a:lnTo>
                                      <a:pt x="77" y="307"/>
                                    </a:lnTo>
                                    <a:lnTo>
                                      <a:pt x="72" y="297"/>
                                    </a:lnTo>
                                    <a:lnTo>
                                      <a:pt x="58" y="286"/>
                                    </a:lnTo>
                                    <a:lnTo>
                                      <a:pt x="49" y="273"/>
                                    </a:lnTo>
                                    <a:lnTo>
                                      <a:pt x="35" y="261"/>
                                    </a:lnTo>
                                    <a:lnTo>
                                      <a:pt x="24" y="250"/>
                                    </a:lnTo>
                                    <a:lnTo>
                                      <a:pt x="18" y="243"/>
                                    </a:lnTo>
                                    <a:lnTo>
                                      <a:pt x="15" y="234"/>
                                    </a:lnTo>
                                    <a:lnTo>
                                      <a:pt x="9" y="221"/>
                                    </a:lnTo>
                                    <a:lnTo>
                                      <a:pt x="4" y="206"/>
                                    </a:lnTo>
                                    <a:lnTo>
                                      <a:pt x="0" y="191"/>
                                    </a:lnTo>
                                    <a:lnTo>
                                      <a:pt x="0" y="175"/>
                                    </a:lnTo>
                                    <a:lnTo>
                                      <a:pt x="0" y="164"/>
                                    </a:lnTo>
                                    <a:close/>
                                  </a:path>
                                </a:pathLst>
                              </a:custGeom>
                              <a:solidFill>
                                <a:srgbClr val="C00000"/>
                              </a:solidFill>
                              <a:ln w="9525">
                                <a:noFill/>
                                <a:round/>
                                <a:headEnd/>
                                <a:tailEnd/>
                              </a:ln>
                            </p:spPr>
                            <p:txBody>
                              <a:bodyPr/>
                              <a:lstStyle/>
                              <a:p>
                                <a:endParaRPr lang="cs-CZ"/>
                              </a:p>
                            </p:txBody>
                          </p:sp>
                        </p:grpSp>
                      </p:grpSp>
                      <p:grpSp>
                        <p:nvGrpSpPr>
                          <p:cNvPr id="11379" name="Group 130"/>
                          <p:cNvGrpSpPr>
                            <a:grpSpLocks/>
                          </p:cNvGrpSpPr>
                          <p:nvPr/>
                        </p:nvGrpSpPr>
                        <p:grpSpPr bwMode="auto">
                          <a:xfrm>
                            <a:off x="2199" y="1676"/>
                            <a:ext cx="73" cy="34"/>
                            <a:chOff x="2199" y="1676"/>
                            <a:chExt cx="73" cy="34"/>
                          </a:xfrm>
                        </p:grpSpPr>
                        <p:sp>
                          <p:nvSpPr>
                            <p:cNvPr id="11486" name="Freeform 131"/>
                            <p:cNvSpPr>
                              <a:spLocks/>
                            </p:cNvSpPr>
                            <p:nvPr/>
                          </p:nvSpPr>
                          <p:spPr bwMode="auto">
                            <a:xfrm>
                              <a:off x="2199" y="1677"/>
                              <a:ext cx="17" cy="10"/>
                            </a:xfrm>
                            <a:custGeom>
                              <a:avLst/>
                              <a:gdLst>
                                <a:gd name="T0" fmla="*/ 1 w 88"/>
                                <a:gd name="T1" fmla="*/ 0 h 49"/>
                                <a:gd name="T2" fmla="*/ 2 w 88"/>
                                <a:gd name="T3" fmla="*/ 0 h 49"/>
                                <a:gd name="T4" fmla="*/ 2 w 88"/>
                                <a:gd name="T5" fmla="*/ 0 h 49"/>
                                <a:gd name="T6" fmla="*/ 3 w 88"/>
                                <a:gd name="T7" fmla="*/ 0 h 49"/>
                                <a:gd name="T8" fmla="*/ 3 w 88"/>
                                <a:gd name="T9" fmla="*/ 0 h 49"/>
                                <a:gd name="T10" fmla="*/ 3 w 88"/>
                                <a:gd name="T11" fmla="*/ 0 h 49"/>
                                <a:gd name="T12" fmla="*/ 3 w 88"/>
                                <a:gd name="T13" fmla="*/ 1 h 49"/>
                                <a:gd name="T14" fmla="*/ 3 w 88"/>
                                <a:gd name="T15" fmla="*/ 1 h 49"/>
                                <a:gd name="T16" fmla="*/ 3 w 88"/>
                                <a:gd name="T17" fmla="*/ 2 h 49"/>
                                <a:gd name="T18" fmla="*/ 3 w 88"/>
                                <a:gd name="T19" fmla="*/ 2 h 49"/>
                                <a:gd name="T20" fmla="*/ 2 w 88"/>
                                <a:gd name="T21" fmla="*/ 2 h 49"/>
                                <a:gd name="T22" fmla="*/ 2 w 88"/>
                                <a:gd name="T23" fmla="*/ 2 h 49"/>
                                <a:gd name="T24" fmla="*/ 1 w 88"/>
                                <a:gd name="T25" fmla="*/ 2 h 49"/>
                                <a:gd name="T26" fmla="*/ 1 w 88"/>
                                <a:gd name="T27" fmla="*/ 2 h 49"/>
                                <a:gd name="T28" fmla="*/ 0 w 88"/>
                                <a:gd name="T29" fmla="*/ 2 h 49"/>
                                <a:gd name="T30" fmla="*/ 0 w 88"/>
                                <a:gd name="T31" fmla="*/ 2 h 49"/>
                                <a:gd name="T32" fmla="*/ 0 w 88"/>
                                <a:gd name="T33" fmla="*/ 1 h 49"/>
                                <a:gd name="T34" fmla="*/ 0 w 88"/>
                                <a:gd name="T35" fmla="*/ 1 h 49"/>
                                <a:gd name="T36" fmla="*/ 0 w 88"/>
                                <a:gd name="T37" fmla="*/ 1 h 49"/>
                                <a:gd name="T38" fmla="*/ 1 w 88"/>
                                <a:gd name="T39" fmla="*/ 0 h 49"/>
                                <a:gd name="T40" fmla="*/ 1 w 88"/>
                                <a:gd name="T41" fmla="*/ 0 h 49"/>
                                <a:gd name="T42" fmla="*/ 1 w 88"/>
                                <a:gd name="T43" fmla="*/ 0 h 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8"/>
                                <a:gd name="T67" fmla="*/ 0 h 49"/>
                                <a:gd name="T68" fmla="*/ 88 w 88"/>
                                <a:gd name="T69" fmla="*/ 49 h 4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8" h="49">
                                  <a:moveTo>
                                    <a:pt x="37" y="2"/>
                                  </a:moveTo>
                                  <a:lnTo>
                                    <a:pt x="48" y="0"/>
                                  </a:lnTo>
                                  <a:lnTo>
                                    <a:pt x="60" y="0"/>
                                  </a:lnTo>
                                  <a:lnTo>
                                    <a:pt x="68" y="1"/>
                                  </a:lnTo>
                                  <a:lnTo>
                                    <a:pt x="79" y="6"/>
                                  </a:lnTo>
                                  <a:lnTo>
                                    <a:pt x="85" y="10"/>
                                  </a:lnTo>
                                  <a:lnTo>
                                    <a:pt x="88" y="19"/>
                                  </a:lnTo>
                                  <a:lnTo>
                                    <a:pt x="85" y="29"/>
                                  </a:lnTo>
                                  <a:lnTo>
                                    <a:pt x="79" y="37"/>
                                  </a:lnTo>
                                  <a:lnTo>
                                    <a:pt x="70" y="41"/>
                                  </a:lnTo>
                                  <a:lnTo>
                                    <a:pt x="61" y="45"/>
                                  </a:lnTo>
                                  <a:lnTo>
                                    <a:pt x="48" y="47"/>
                                  </a:lnTo>
                                  <a:lnTo>
                                    <a:pt x="36" y="49"/>
                                  </a:lnTo>
                                  <a:lnTo>
                                    <a:pt x="23" y="49"/>
                                  </a:lnTo>
                                  <a:lnTo>
                                    <a:pt x="12" y="47"/>
                                  </a:lnTo>
                                  <a:lnTo>
                                    <a:pt x="3" y="42"/>
                                  </a:lnTo>
                                  <a:lnTo>
                                    <a:pt x="0" y="35"/>
                                  </a:lnTo>
                                  <a:lnTo>
                                    <a:pt x="1" y="25"/>
                                  </a:lnTo>
                                  <a:lnTo>
                                    <a:pt x="6" y="16"/>
                                  </a:lnTo>
                                  <a:lnTo>
                                    <a:pt x="16" y="9"/>
                                  </a:lnTo>
                                  <a:lnTo>
                                    <a:pt x="25" y="5"/>
                                  </a:lnTo>
                                  <a:lnTo>
                                    <a:pt x="37" y="2"/>
                                  </a:lnTo>
                                  <a:close/>
                                </a:path>
                              </a:pathLst>
                            </a:custGeom>
                            <a:solidFill>
                              <a:srgbClr val="A000A0"/>
                            </a:solidFill>
                            <a:ln w="9525">
                              <a:noFill/>
                              <a:round/>
                              <a:headEnd/>
                              <a:tailEnd/>
                            </a:ln>
                          </p:spPr>
                          <p:txBody>
                            <a:bodyPr/>
                            <a:lstStyle/>
                            <a:p>
                              <a:endParaRPr lang="cs-CZ"/>
                            </a:p>
                          </p:txBody>
                        </p:sp>
                        <p:sp>
                          <p:nvSpPr>
                            <p:cNvPr id="11487" name="Freeform 132"/>
                            <p:cNvSpPr>
                              <a:spLocks/>
                            </p:cNvSpPr>
                            <p:nvPr/>
                          </p:nvSpPr>
                          <p:spPr bwMode="auto">
                            <a:xfrm>
                              <a:off x="2222" y="1676"/>
                              <a:ext cx="18" cy="9"/>
                            </a:xfrm>
                            <a:custGeom>
                              <a:avLst/>
                              <a:gdLst>
                                <a:gd name="T0" fmla="*/ 1 w 87"/>
                                <a:gd name="T1" fmla="*/ 2 h 49"/>
                                <a:gd name="T2" fmla="*/ 2 w 87"/>
                                <a:gd name="T3" fmla="*/ 2 h 49"/>
                                <a:gd name="T4" fmla="*/ 2 w 87"/>
                                <a:gd name="T5" fmla="*/ 2 h 49"/>
                                <a:gd name="T6" fmla="*/ 3 w 87"/>
                                <a:gd name="T7" fmla="*/ 2 h 49"/>
                                <a:gd name="T8" fmla="*/ 3 w 87"/>
                                <a:gd name="T9" fmla="*/ 1 h 49"/>
                                <a:gd name="T10" fmla="*/ 4 w 87"/>
                                <a:gd name="T11" fmla="*/ 1 h 49"/>
                                <a:gd name="T12" fmla="*/ 4 w 87"/>
                                <a:gd name="T13" fmla="*/ 1 h 49"/>
                                <a:gd name="T14" fmla="*/ 4 w 87"/>
                                <a:gd name="T15" fmla="*/ 1 h 49"/>
                                <a:gd name="T16" fmla="*/ 3 w 87"/>
                                <a:gd name="T17" fmla="*/ 0 h 49"/>
                                <a:gd name="T18" fmla="*/ 3 w 87"/>
                                <a:gd name="T19" fmla="*/ 0 h 49"/>
                                <a:gd name="T20" fmla="*/ 2 w 87"/>
                                <a:gd name="T21" fmla="*/ 0 h 49"/>
                                <a:gd name="T22" fmla="*/ 2 w 87"/>
                                <a:gd name="T23" fmla="*/ 0 h 49"/>
                                <a:gd name="T24" fmla="*/ 1 w 87"/>
                                <a:gd name="T25" fmla="*/ 0 h 49"/>
                                <a:gd name="T26" fmla="*/ 1 w 87"/>
                                <a:gd name="T27" fmla="*/ 0 h 49"/>
                                <a:gd name="T28" fmla="*/ 0 w 87"/>
                                <a:gd name="T29" fmla="*/ 0 h 49"/>
                                <a:gd name="T30" fmla="*/ 0 w 87"/>
                                <a:gd name="T31" fmla="*/ 0 h 49"/>
                                <a:gd name="T32" fmla="*/ 0 w 87"/>
                                <a:gd name="T33" fmla="*/ 1 h 49"/>
                                <a:gd name="T34" fmla="*/ 0 w 87"/>
                                <a:gd name="T35" fmla="*/ 1 h 49"/>
                                <a:gd name="T36" fmla="*/ 0 w 87"/>
                                <a:gd name="T37" fmla="*/ 1 h 49"/>
                                <a:gd name="T38" fmla="*/ 1 w 87"/>
                                <a:gd name="T39" fmla="*/ 1 h 49"/>
                                <a:gd name="T40" fmla="*/ 1 w 87"/>
                                <a:gd name="T41" fmla="*/ 1 h 49"/>
                                <a:gd name="T42" fmla="*/ 1 w 87"/>
                                <a:gd name="T43" fmla="*/ 2 h 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7"/>
                                <a:gd name="T67" fmla="*/ 0 h 49"/>
                                <a:gd name="T68" fmla="*/ 87 w 87"/>
                                <a:gd name="T69" fmla="*/ 49 h 4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7" h="49">
                                  <a:moveTo>
                                    <a:pt x="36" y="47"/>
                                  </a:moveTo>
                                  <a:lnTo>
                                    <a:pt x="47" y="49"/>
                                  </a:lnTo>
                                  <a:lnTo>
                                    <a:pt x="58" y="49"/>
                                  </a:lnTo>
                                  <a:lnTo>
                                    <a:pt x="66" y="48"/>
                                  </a:lnTo>
                                  <a:lnTo>
                                    <a:pt x="78" y="43"/>
                                  </a:lnTo>
                                  <a:lnTo>
                                    <a:pt x="84" y="38"/>
                                  </a:lnTo>
                                  <a:lnTo>
                                    <a:pt x="87" y="30"/>
                                  </a:lnTo>
                                  <a:lnTo>
                                    <a:pt x="84" y="19"/>
                                  </a:lnTo>
                                  <a:lnTo>
                                    <a:pt x="78" y="12"/>
                                  </a:lnTo>
                                  <a:lnTo>
                                    <a:pt x="68" y="8"/>
                                  </a:lnTo>
                                  <a:lnTo>
                                    <a:pt x="59" y="4"/>
                                  </a:lnTo>
                                  <a:lnTo>
                                    <a:pt x="47" y="2"/>
                                  </a:lnTo>
                                  <a:lnTo>
                                    <a:pt x="35" y="0"/>
                                  </a:lnTo>
                                  <a:lnTo>
                                    <a:pt x="21" y="0"/>
                                  </a:lnTo>
                                  <a:lnTo>
                                    <a:pt x="10" y="2"/>
                                  </a:lnTo>
                                  <a:lnTo>
                                    <a:pt x="3" y="7"/>
                                  </a:lnTo>
                                  <a:lnTo>
                                    <a:pt x="0" y="14"/>
                                  </a:lnTo>
                                  <a:lnTo>
                                    <a:pt x="1" y="24"/>
                                  </a:lnTo>
                                  <a:lnTo>
                                    <a:pt x="6" y="33"/>
                                  </a:lnTo>
                                  <a:lnTo>
                                    <a:pt x="14" y="39"/>
                                  </a:lnTo>
                                  <a:lnTo>
                                    <a:pt x="23" y="44"/>
                                  </a:lnTo>
                                  <a:lnTo>
                                    <a:pt x="36" y="47"/>
                                  </a:lnTo>
                                  <a:close/>
                                </a:path>
                              </a:pathLst>
                            </a:custGeom>
                            <a:solidFill>
                              <a:srgbClr val="A000A0"/>
                            </a:solidFill>
                            <a:ln w="9525">
                              <a:noFill/>
                              <a:round/>
                              <a:headEnd/>
                              <a:tailEnd/>
                            </a:ln>
                          </p:spPr>
                          <p:txBody>
                            <a:bodyPr/>
                            <a:lstStyle/>
                            <a:p>
                              <a:endParaRPr lang="cs-CZ"/>
                            </a:p>
                          </p:txBody>
                        </p:sp>
                        <p:sp>
                          <p:nvSpPr>
                            <p:cNvPr id="11488" name="Freeform 133"/>
                            <p:cNvSpPr>
                              <a:spLocks/>
                            </p:cNvSpPr>
                            <p:nvPr/>
                          </p:nvSpPr>
                          <p:spPr bwMode="auto">
                            <a:xfrm>
                              <a:off x="2245" y="1683"/>
                              <a:ext cx="13" cy="11"/>
                            </a:xfrm>
                            <a:custGeom>
                              <a:avLst/>
                              <a:gdLst>
                                <a:gd name="T0" fmla="*/ 1 w 68"/>
                                <a:gd name="T1" fmla="*/ 2 h 56"/>
                                <a:gd name="T2" fmla="*/ 2 w 68"/>
                                <a:gd name="T3" fmla="*/ 2 h 56"/>
                                <a:gd name="T4" fmla="*/ 2 w 68"/>
                                <a:gd name="T5" fmla="*/ 2 h 56"/>
                                <a:gd name="T6" fmla="*/ 2 w 68"/>
                                <a:gd name="T7" fmla="*/ 2 h 56"/>
                                <a:gd name="T8" fmla="*/ 2 w 68"/>
                                <a:gd name="T9" fmla="*/ 2 h 56"/>
                                <a:gd name="T10" fmla="*/ 2 w 68"/>
                                <a:gd name="T11" fmla="*/ 2 h 56"/>
                                <a:gd name="T12" fmla="*/ 2 w 68"/>
                                <a:gd name="T13" fmla="*/ 1 h 56"/>
                                <a:gd name="T14" fmla="*/ 2 w 68"/>
                                <a:gd name="T15" fmla="*/ 1 h 56"/>
                                <a:gd name="T16" fmla="*/ 2 w 68"/>
                                <a:gd name="T17" fmla="*/ 0 h 56"/>
                                <a:gd name="T18" fmla="*/ 2 w 68"/>
                                <a:gd name="T19" fmla="*/ 0 h 56"/>
                                <a:gd name="T20" fmla="*/ 1 w 68"/>
                                <a:gd name="T21" fmla="*/ 0 h 56"/>
                                <a:gd name="T22" fmla="*/ 1 w 68"/>
                                <a:gd name="T23" fmla="*/ 0 h 56"/>
                                <a:gd name="T24" fmla="*/ 0 w 68"/>
                                <a:gd name="T25" fmla="*/ 0 h 56"/>
                                <a:gd name="T26" fmla="*/ 0 w 68"/>
                                <a:gd name="T27" fmla="*/ 0 h 56"/>
                                <a:gd name="T28" fmla="*/ 0 w 68"/>
                                <a:gd name="T29" fmla="*/ 1 h 56"/>
                                <a:gd name="T30" fmla="*/ 0 w 68"/>
                                <a:gd name="T31" fmla="*/ 1 h 56"/>
                                <a:gd name="T32" fmla="*/ 0 w 68"/>
                                <a:gd name="T33" fmla="*/ 1 h 56"/>
                                <a:gd name="T34" fmla="*/ 1 w 68"/>
                                <a:gd name="T35" fmla="*/ 2 h 56"/>
                                <a:gd name="T36" fmla="*/ 1 w 68"/>
                                <a:gd name="T37" fmla="*/ 2 h 56"/>
                                <a:gd name="T38" fmla="*/ 1 w 68"/>
                                <a:gd name="T39" fmla="*/ 2 h 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8"/>
                                <a:gd name="T61" fmla="*/ 0 h 56"/>
                                <a:gd name="T62" fmla="*/ 68 w 68"/>
                                <a:gd name="T63" fmla="*/ 56 h 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8" h="56">
                                  <a:moveTo>
                                    <a:pt x="34" y="53"/>
                                  </a:moveTo>
                                  <a:lnTo>
                                    <a:pt x="45" y="56"/>
                                  </a:lnTo>
                                  <a:lnTo>
                                    <a:pt x="53" y="56"/>
                                  </a:lnTo>
                                  <a:lnTo>
                                    <a:pt x="61" y="54"/>
                                  </a:lnTo>
                                  <a:lnTo>
                                    <a:pt x="65" y="48"/>
                                  </a:lnTo>
                                  <a:lnTo>
                                    <a:pt x="68" y="40"/>
                                  </a:lnTo>
                                  <a:lnTo>
                                    <a:pt x="66" y="31"/>
                                  </a:lnTo>
                                  <a:lnTo>
                                    <a:pt x="60" y="19"/>
                                  </a:lnTo>
                                  <a:lnTo>
                                    <a:pt x="52" y="11"/>
                                  </a:lnTo>
                                  <a:lnTo>
                                    <a:pt x="41" y="5"/>
                                  </a:lnTo>
                                  <a:lnTo>
                                    <a:pt x="29" y="1"/>
                                  </a:lnTo>
                                  <a:lnTo>
                                    <a:pt x="20" y="0"/>
                                  </a:lnTo>
                                  <a:lnTo>
                                    <a:pt x="12" y="2"/>
                                  </a:lnTo>
                                  <a:lnTo>
                                    <a:pt x="4" y="7"/>
                                  </a:lnTo>
                                  <a:lnTo>
                                    <a:pt x="0" y="14"/>
                                  </a:lnTo>
                                  <a:lnTo>
                                    <a:pt x="1" y="24"/>
                                  </a:lnTo>
                                  <a:lnTo>
                                    <a:pt x="7" y="34"/>
                                  </a:lnTo>
                                  <a:lnTo>
                                    <a:pt x="16" y="41"/>
                                  </a:lnTo>
                                  <a:lnTo>
                                    <a:pt x="25" y="47"/>
                                  </a:lnTo>
                                  <a:lnTo>
                                    <a:pt x="34" y="53"/>
                                  </a:lnTo>
                                  <a:close/>
                                </a:path>
                              </a:pathLst>
                            </a:custGeom>
                            <a:solidFill>
                              <a:srgbClr val="A000A0"/>
                            </a:solidFill>
                            <a:ln w="9525">
                              <a:noFill/>
                              <a:round/>
                              <a:headEnd/>
                              <a:tailEnd/>
                            </a:ln>
                          </p:spPr>
                          <p:txBody>
                            <a:bodyPr/>
                            <a:lstStyle/>
                            <a:p>
                              <a:endParaRPr lang="cs-CZ"/>
                            </a:p>
                          </p:txBody>
                        </p:sp>
                        <p:sp>
                          <p:nvSpPr>
                            <p:cNvPr id="11489" name="Freeform 134"/>
                            <p:cNvSpPr>
                              <a:spLocks/>
                            </p:cNvSpPr>
                            <p:nvPr/>
                          </p:nvSpPr>
                          <p:spPr bwMode="auto">
                            <a:xfrm>
                              <a:off x="2260" y="1697"/>
                              <a:ext cx="12" cy="13"/>
                            </a:xfrm>
                            <a:custGeom>
                              <a:avLst/>
                              <a:gdLst>
                                <a:gd name="T0" fmla="*/ 1 w 57"/>
                                <a:gd name="T1" fmla="*/ 2 h 65"/>
                                <a:gd name="T2" fmla="*/ 1 w 57"/>
                                <a:gd name="T3" fmla="*/ 3 h 65"/>
                                <a:gd name="T4" fmla="*/ 2 w 57"/>
                                <a:gd name="T5" fmla="*/ 3 h 65"/>
                                <a:gd name="T6" fmla="*/ 2 w 57"/>
                                <a:gd name="T7" fmla="*/ 2 h 65"/>
                                <a:gd name="T8" fmla="*/ 3 w 57"/>
                                <a:gd name="T9" fmla="*/ 2 h 65"/>
                                <a:gd name="T10" fmla="*/ 3 w 57"/>
                                <a:gd name="T11" fmla="*/ 1 h 65"/>
                                <a:gd name="T12" fmla="*/ 2 w 57"/>
                                <a:gd name="T13" fmla="*/ 1 h 65"/>
                                <a:gd name="T14" fmla="*/ 2 w 57"/>
                                <a:gd name="T15" fmla="*/ 1 h 65"/>
                                <a:gd name="T16" fmla="*/ 2 w 57"/>
                                <a:gd name="T17" fmla="*/ 0 h 65"/>
                                <a:gd name="T18" fmla="*/ 1 w 57"/>
                                <a:gd name="T19" fmla="*/ 0 h 65"/>
                                <a:gd name="T20" fmla="*/ 1 w 57"/>
                                <a:gd name="T21" fmla="*/ 0 h 65"/>
                                <a:gd name="T22" fmla="*/ 0 w 57"/>
                                <a:gd name="T23" fmla="*/ 0 h 65"/>
                                <a:gd name="T24" fmla="*/ 0 w 57"/>
                                <a:gd name="T25" fmla="*/ 0 h 65"/>
                                <a:gd name="T26" fmla="*/ 0 w 57"/>
                                <a:gd name="T27" fmla="*/ 1 h 65"/>
                                <a:gd name="T28" fmla="*/ 0 w 57"/>
                                <a:gd name="T29" fmla="*/ 1 h 65"/>
                                <a:gd name="T30" fmla="*/ 0 w 57"/>
                                <a:gd name="T31" fmla="*/ 1 h 65"/>
                                <a:gd name="T32" fmla="*/ 0 w 57"/>
                                <a:gd name="T33" fmla="*/ 2 h 65"/>
                                <a:gd name="T34" fmla="*/ 1 w 57"/>
                                <a:gd name="T35" fmla="*/ 2 h 65"/>
                                <a:gd name="T36" fmla="*/ 1 w 57"/>
                                <a:gd name="T37" fmla="*/ 2 h 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7"/>
                                <a:gd name="T58" fmla="*/ 0 h 65"/>
                                <a:gd name="T59" fmla="*/ 57 w 57"/>
                                <a:gd name="T60" fmla="*/ 65 h 6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7" h="65">
                                  <a:moveTo>
                                    <a:pt x="24" y="61"/>
                                  </a:moveTo>
                                  <a:lnTo>
                                    <a:pt x="35" y="65"/>
                                  </a:lnTo>
                                  <a:lnTo>
                                    <a:pt x="45" y="64"/>
                                  </a:lnTo>
                                  <a:lnTo>
                                    <a:pt x="52" y="59"/>
                                  </a:lnTo>
                                  <a:lnTo>
                                    <a:pt x="57" y="48"/>
                                  </a:lnTo>
                                  <a:lnTo>
                                    <a:pt x="55" y="34"/>
                                  </a:lnTo>
                                  <a:lnTo>
                                    <a:pt x="52" y="23"/>
                                  </a:lnTo>
                                  <a:lnTo>
                                    <a:pt x="46" y="14"/>
                                  </a:lnTo>
                                  <a:lnTo>
                                    <a:pt x="40" y="6"/>
                                  </a:lnTo>
                                  <a:lnTo>
                                    <a:pt x="29" y="1"/>
                                  </a:lnTo>
                                  <a:lnTo>
                                    <a:pt x="21" y="0"/>
                                  </a:lnTo>
                                  <a:lnTo>
                                    <a:pt x="11" y="2"/>
                                  </a:lnTo>
                                  <a:lnTo>
                                    <a:pt x="3" y="7"/>
                                  </a:lnTo>
                                  <a:lnTo>
                                    <a:pt x="0" y="15"/>
                                  </a:lnTo>
                                  <a:lnTo>
                                    <a:pt x="1" y="24"/>
                                  </a:lnTo>
                                  <a:lnTo>
                                    <a:pt x="3" y="34"/>
                                  </a:lnTo>
                                  <a:lnTo>
                                    <a:pt x="9" y="44"/>
                                  </a:lnTo>
                                  <a:lnTo>
                                    <a:pt x="17" y="53"/>
                                  </a:lnTo>
                                  <a:lnTo>
                                    <a:pt x="24" y="61"/>
                                  </a:lnTo>
                                  <a:close/>
                                </a:path>
                              </a:pathLst>
                            </a:custGeom>
                            <a:solidFill>
                              <a:srgbClr val="A000A0"/>
                            </a:solidFill>
                            <a:ln w="9525">
                              <a:noFill/>
                              <a:round/>
                              <a:headEnd/>
                              <a:tailEnd/>
                            </a:ln>
                          </p:spPr>
                          <p:txBody>
                            <a:bodyPr/>
                            <a:lstStyle/>
                            <a:p>
                              <a:endParaRPr lang="cs-CZ"/>
                            </a:p>
                          </p:txBody>
                        </p:sp>
                      </p:grpSp>
                    </p:grpSp>
                    <p:grpSp>
                      <p:nvGrpSpPr>
                        <p:cNvPr id="11380" name="Group 135"/>
                        <p:cNvGrpSpPr>
                          <a:grpSpLocks/>
                        </p:cNvGrpSpPr>
                        <p:nvPr/>
                      </p:nvGrpSpPr>
                      <p:grpSpPr bwMode="auto">
                        <a:xfrm>
                          <a:off x="2223" y="1728"/>
                          <a:ext cx="82" cy="131"/>
                          <a:chOff x="2223" y="1728"/>
                          <a:chExt cx="82" cy="131"/>
                        </a:xfrm>
                      </p:grpSpPr>
                      <p:sp>
                        <p:nvSpPr>
                          <p:cNvPr id="11481" name="Freeform 136"/>
                          <p:cNvSpPr>
                            <a:spLocks/>
                          </p:cNvSpPr>
                          <p:nvPr/>
                        </p:nvSpPr>
                        <p:spPr bwMode="auto">
                          <a:xfrm>
                            <a:off x="2259" y="1729"/>
                            <a:ext cx="46" cy="82"/>
                          </a:xfrm>
                          <a:custGeom>
                            <a:avLst/>
                            <a:gdLst>
                              <a:gd name="T0" fmla="*/ 1 w 229"/>
                              <a:gd name="T1" fmla="*/ 0 h 410"/>
                              <a:gd name="T2" fmla="*/ 1 w 229"/>
                              <a:gd name="T3" fmla="*/ 1 h 410"/>
                              <a:gd name="T4" fmla="*/ 0 w 229"/>
                              <a:gd name="T5" fmla="*/ 3 h 410"/>
                              <a:gd name="T6" fmla="*/ 0 w 229"/>
                              <a:gd name="T7" fmla="*/ 4 h 410"/>
                              <a:gd name="T8" fmla="*/ 0 w 229"/>
                              <a:gd name="T9" fmla="*/ 5 h 410"/>
                              <a:gd name="T10" fmla="*/ 0 w 229"/>
                              <a:gd name="T11" fmla="*/ 7 h 410"/>
                              <a:gd name="T12" fmla="*/ 1 w 229"/>
                              <a:gd name="T13" fmla="*/ 8 h 410"/>
                              <a:gd name="T14" fmla="*/ 1 w 229"/>
                              <a:gd name="T15" fmla="*/ 9 h 410"/>
                              <a:gd name="T16" fmla="*/ 2 w 229"/>
                              <a:gd name="T17" fmla="*/ 10 h 410"/>
                              <a:gd name="T18" fmla="*/ 3 w 229"/>
                              <a:gd name="T19" fmla="*/ 11 h 410"/>
                              <a:gd name="T20" fmla="*/ 5 w 229"/>
                              <a:gd name="T21" fmla="*/ 12 h 410"/>
                              <a:gd name="T22" fmla="*/ 6 w 229"/>
                              <a:gd name="T23" fmla="*/ 13 h 410"/>
                              <a:gd name="T24" fmla="*/ 7 w 229"/>
                              <a:gd name="T25" fmla="*/ 14 h 410"/>
                              <a:gd name="T26" fmla="*/ 8 w 229"/>
                              <a:gd name="T27" fmla="*/ 15 h 410"/>
                              <a:gd name="T28" fmla="*/ 9 w 229"/>
                              <a:gd name="T29" fmla="*/ 16 h 410"/>
                              <a:gd name="T30" fmla="*/ 9 w 229"/>
                              <a:gd name="T31" fmla="*/ 16 h 4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9"/>
                              <a:gd name="T49" fmla="*/ 0 h 410"/>
                              <a:gd name="T50" fmla="*/ 229 w 229"/>
                              <a:gd name="T51" fmla="*/ 410 h 4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9" h="410">
                                <a:moveTo>
                                  <a:pt x="27" y="0"/>
                                </a:moveTo>
                                <a:lnTo>
                                  <a:pt x="17" y="28"/>
                                </a:lnTo>
                                <a:lnTo>
                                  <a:pt x="8" y="64"/>
                                </a:lnTo>
                                <a:lnTo>
                                  <a:pt x="3" y="103"/>
                                </a:lnTo>
                                <a:lnTo>
                                  <a:pt x="0" y="137"/>
                                </a:lnTo>
                                <a:lnTo>
                                  <a:pt x="5" y="166"/>
                                </a:lnTo>
                                <a:lnTo>
                                  <a:pt x="14" y="190"/>
                                </a:lnTo>
                                <a:lnTo>
                                  <a:pt x="30" y="215"/>
                                </a:lnTo>
                                <a:lnTo>
                                  <a:pt x="52" y="245"/>
                                </a:lnTo>
                                <a:lnTo>
                                  <a:pt x="82" y="272"/>
                                </a:lnTo>
                                <a:lnTo>
                                  <a:pt x="122" y="304"/>
                                </a:lnTo>
                                <a:lnTo>
                                  <a:pt x="152" y="329"/>
                                </a:lnTo>
                                <a:lnTo>
                                  <a:pt x="176" y="347"/>
                                </a:lnTo>
                                <a:lnTo>
                                  <a:pt x="192" y="366"/>
                                </a:lnTo>
                                <a:lnTo>
                                  <a:pt x="213" y="389"/>
                                </a:lnTo>
                                <a:lnTo>
                                  <a:pt x="229" y="410"/>
                                </a:lnTo>
                              </a:path>
                            </a:pathLst>
                          </a:custGeom>
                          <a:noFill/>
                          <a:ln w="4763">
                            <a:solidFill>
                              <a:srgbClr val="FFC0C0"/>
                            </a:solidFill>
                            <a:round/>
                            <a:headEnd/>
                            <a:tailEnd/>
                          </a:ln>
                        </p:spPr>
                        <p:txBody>
                          <a:bodyPr/>
                          <a:lstStyle/>
                          <a:p>
                            <a:endParaRPr lang="cs-CZ"/>
                          </a:p>
                        </p:txBody>
                      </p:sp>
                      <p:sp>
                        <p:nvSpPr>
                          <p:cNvPr id="11482" name="Freeform 137"/>
                          <p:cNvSpPr>
                            <a:spLocks/>
                          </p:cNvSpPr>
                          <p:nvPr/>
                        </p:nvSpPr>
                        <p:spPr bwMode="auto">
                          <a:xfrm>
                            <a:off x="2223" y="1756"/>
                            <a:ext cx="44" cy="78"/>
                          </a:xfrm>
                          <a:custGeom>
                            <a:avLst/>
                            <a:gdLst>
                              <a:gd name="T0" fmla="*/ 0 w 216"/>
                              <a:gd name="T1" fmla="*/ 0 h 391"/>
                              <a:gd name="T2" fmla="*/ 1 w 216"/>
                              <a:gd name="T3" fmla="*/ 0 h 391"/>
                              <a:gd name="T4" fmla="*/ 2 w 216"/>
                              <a:gd name="T5" fmla="*/ 0 h 391"/>
                              <a:gd name="T6" fmla="*/ 3 w 216"/>
                              <a:gd name="T7" fmla="*/ 1 h 391"/>
                              <a:gd name="T8" fmla="*/ 4 w 216"/>
                              <a:gd name="T9" fmla="*/ 1 h 391"/>
                              <a:gd name="T10" fmla="*/ 5 w 216"/>
                              <a:gd name="T11" fmla="*/ 2 h 391"/>
                              <a:gd name="T12" fmla="*/ 5 w 216"/>
                              <a:gd name="T13" fmla="*/ 3 h 391"/>
                              <a:gd name="T14" fmla="*/ 6 w 216"/>
                              <a:gd name="T15" fmla="*/ 3 h 391"/>
                              <a:gd name="T16" fmla="*/ 6 w 216"/>
                              <a:gd name="T17" fmla="*/ 5 h 391"/>
                              <a:gd name="T18" fmla="*/ 7 w 216"/>
                              <a:gd name="T19" fmla="*/ 6 h 391"/>
                              <a:gd name="T20" fmla="*/ 7 w 216"/>
                              <a:gd name="T21" fmla="*/ 7 h 391"/>
                              <a:gd name="T22" fmla="*/ 7 w 216"/>
                              <a:gd name="T23" fmla="*/ 9 h 391"/>
                              <a:gd name="T24" fmla="*/ 7 w 216"/>
                              <a:gd name="T25" fmla="*/ 11 h 391"/>
                              <a:gd name="T26" fmla="*/ 8 w 216"/>
                              <a:gd name="T27" fmla="*/ 13 h 391"/>
                              <a:gd name="T28" fmla="*/ 8 w 216"/>
                              <a:gd name="T29" fmla="*/ 14 h 391"/>
                              <a:gd name="T30" fmla="*/ 8 w 216"/>
                              <a:gd name="T31" fmla="*/ 15 h 391"/>
                              <a:gd name="T32" fmla="*/ 9 w 216"/>
                              <a:gd name="T33" fmla="*/ 16 h 391"/>
                              <a:gd name="T34" fmla="*/ 9 w 216"/>
                              <a:gd name="T35" fmla="*/ 16 h 39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6"/>
                              <a:gd name="T55" fmla="*/ 0 h 391"/>
                              <a:gd name="T56" fmla="*/ 216 w 216"/>
                              <a:gd name="T57" fmla="*/ 391 h 39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6" h="391">
                                <a:moveTo>
                                  <a:pt x="0" y="0"/>
                                </a:moveTo>
                                <a:lnTo>
                                  <a:pt x="24" y="4"/>
                                </a:lnTo>
                                <a:lnTo>
                                  <a:pt x="47" y="9"/>
                                </a:lnTo>
                                <a:lnTo>
                                  <a:pt x="73" y="18"/>
                                </a:lnTo>
                                <a:lnTo>
                                  <a:pt x="93" y="29"/>
                                </a:lnTo>
                                <a:lnTo>
                                  <a:pt x="112" y="41"/>
                                </a:lnTo>
                                <a:lnTo>
                                  <a:pt x="128" y="65"/>
                                </a:lnTo>
                                <a:lnTo>
                                  <a:pt x="142" y="87"/>
                                </a:lnTo>
                                <a:lnTo>
                                  <a:pt x="152" y="114"/>
                                </a:lnTo>
                                <a:lnTo>
                                  <a:pt x="162" y="146"/>
                                </a:lnTo>
                                <a:lnTo>
                                  <a:pt x="171" y="182"/>
                                </a:lnTo>
                                <a:lnTo>
                                  <a:pt x="174" y="222"/>
                                </a:lnTo>
                                <a:lnTo>
                                  <a:pt x="177" y="276"/>
                                </a:lnTo>
                                <a:lnTo>
                                  <a:pt x="180" y="314"/>
                                </a:lnTo>
                                <a:lnTo>
                                  <a:pt x="188" y="347"/>
                                </a:lnTo>
                                <a:lnTo>
                                  <a:pt x="201" y="372"/>
                                </a:lnTo>
                                <a:lnTo>
                                  <a:pt x="216" y="391"/>
                                </a:lnTo>
                                <a:lnTo>
                                  <a:pt x="214" y="390"/>
                                </a:lnTo>
                              </a:path>
                            </a:pathLst>
                          </a:custGeom>
                          <a:noFill/>
                          <a:ln w="4763">
                            <a:solidFill>
                              <a:srgbClr val="FFC0C0"/>
                            </a:solidFill>
                            <a:round/>
                            <a:headEnd/>
                            <a:tailEnd/>
                          </a:ln>
                        </p:spPr>
                        <p:txBody>
                          <a:bodyPr/>
                          <a:lstStyle/>
                          <a:p>
                            <a:endParaRPr lang="cs-CZ"/>
                          </a:p>
                        </p:txBody>
                      </p:sp>
                      <p:sp>
                        <p:nvSpPr>
                          <p:cNvPr id="11483" name="Freeform 138"/>
                          <p:cNvSpPr>
                            <a:spLocks/>
                          </p:cNvSpPr>
                          <p:nvPr/>
                        </p:nvSpPr>
                        <p:spPr bwMode="auto">
                          <a:xfrm>
                            <a:off x="2225" y="1728"/>
                            <a:ext cx="74" cy="131"/>
                          </a:xfrm>
                          <a:custGeom>
                            <a:avLst/>
                            <a:gdLst>
                              <a:gd name="T0" fmla="*/ 0 w 371"/>
                              <a:gd name="T1" fmla="*/ 0 h 657"/>
                              <a:gd name="T2" fmla="*/ 1 w 371"/>
                              <a:gd name="T3" fmla="*/ 1 h 657"/>
                              <a:gd name="T4" fmla="*/ 2 w 371"/>
                              <a:gd name="T5" fmla="*/ 2 h 657"/>
                              <a:gd name="T6" fmla="*/ 3 w 371"/>
                              <a:gd name="T7" fmla="*/ 3 h 657"/>
                              <a:gd name="T8" fmla="*/ 4 w 371"/>
                              <a:gd name="T9" fmla="*/ 5 h 657"/>
                              <a:gd name="T10" fmla="*/ 5 w 371"/>
                              <a:gd name="T11" fmla="*/ 6 h 657"/>
                              <a:gd name="T12" fmla="*/ 6 w 371"/>
                              <a:gd name="T13" fmla="*/ 8 h 657"/>
                              <a:gd name="T14" fmla="*/ 7 w 371"/>
                              <a:gd name="T15" fmla="*/ 9 h 657"/>
                              <a:gd name="T16" fmla="*/ 8 w 371"/>
                              <a:gd name="T17" fmla="*/ 11 h 657"/>
                              <a:gd name="T18" fmla="*/ 8 w 371"/>
                              <a:gd name="T19" fmla="*/ 12 h 657"/>
                              <a:gd name="T20" fmla="*/ 9 w 371"/>
                              <a:gd name="T21" fmla="*/ 14 h 657"/>
                              <a:gd name="T22" fmla="*/ 10 w 371"/>
                              <a:gd name="T23" fmla="*/ 16 h 657"/>
                              <a:gd name="T24" fmla="*/ 10 w 371"/>
                              <a:gd name="T25" fmla="*/ 18 h 657"/>
                              <a:gd name="T26" fmla="*/ 11 w 371"/>
                              <a:gd name="T27" fmla="*/ 20 h 657"/>
                              <a:gd name="T28" fmla="*/ 12 w 371"/>
                              <a:gd name="T29" fmla="*/ 21 h 657"/>
                              <a:gd name="T30" fmla="*/ 12 w 371"/>
                              <a:gd name="T31" fmla="*/ 23 h 657"/>
                              <a:gd name="T32" fmla="*/ 13 w 371"/>
                              <a:gd name="T33" fmla="*/ 25 h 657"/>
                              <a:gd name="T34" fmla="*/ 15 w 371"/>
                              <a:gd name="T35" fmla="*/ 26 h 6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1"/>
                              <a:gd name="T55" fmla="*/ 0 h 657"/>
                              <a:gd name="T56" fmla="*/ 371 w 371"/>
                              <a:gd name="T57" fmla="*/ 657 h 6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1" h="657">
                                <a:moveTo>
                                  <a:pt x="0" y="0"/>
                                </a:moveTo>
                                <a:lnTo>
                                  <a:pt x="26" y="25"/>
                                </a:lnTo>
                                <a:lnTo>
                                  <a:pt x="60" y="56"/>
                                </a:lnTo>
                                <a:lnTo>
                                  <a:pt x="84" y="86"/>
                                </a:lnTo>
                                <a:lnTo>
                                  <a:pt x="108" y="120"/>
                                </a:lnTo>
                                <a:lnTo>
                                  <a:pt x="132" y="159"/>
                                </a:lnTo>
                                <a:lnTo>
                                  <a:pt x="154" y="196"/>
                                </a:lnTo>
                                <a:lnTo>
                                  <a:pt x="176" y="236"/>
                                </a:lnTo>
                                <a:lnTo>
                                  <a:pt x="195" y="272"/>
                                </a:lnTo>
                                <a:lnTo>
                                  <a:pt x="213" y="313"/>
                                </a:lnTo>
                                <a:lnTo>
                                  <a:pt x="230" y="357"/>
                                </a:lnTo>
                                <a:lnTo>
                                  <a:pt x="247" y="409"/>
                                </a:lnTo>
                                <a:lnTo>
                                  <a:pt x="261" y="452"/>
                                </a:lnTo>
                                <a:lnTo>
                                  <a:pt x="277" y="496"/>
                                </a:lnTo>
                                <a:lnTo>
                                  <a:pt x="292" y="533"/>
                                </a:lnTo>
                                <a:lnTo>
                                  <a:pt x="312" y="577"/>
                                </a:lnTo>
                                <a:lnTo>
                                  <a:pt x="338" y="616"/>
                                </a:lnTo>
                                <a:lnTo>
                                  <a:pt x="371" y="657"/>
                                </a:lnTo>
                              </a:path>
                            </a:pathLst>
                          </a:custGeom>
                          <a:noFill/>
                          <a:ln w="4763">
                            <a:solidFill>
                              <a:srgbClr val="FFC0C0"/>
                            </a:solidFill>
                            <a:round/>
                            <a:headEnd/>
                            <a:tailEnd/>
                          </a:ln>
                        </p:spPr>
                        <p:txBody>
                          <a:bodyPr/>
                          <a:lstStyle/>
                          <a:p>
                            <a:endParaRPr lang="cs-CZ"/>
                          </a:p>
                        </p:txBody>
                      </p:sp>
                    </p:grpSp>
                  </p:grpSp>
                  <p:grpSp>
                    <p:nvGrpSpPr>
                      <p:cNvPr id="11381" name="Group 139"/>
                      <p:cNvGrpSpPr>
                        <a:grpSpLocks/>
                      </p:cNvGrpSpPr>
                      <p:nvPr/>
                    </p:nvGrpSpPr>
                    <p:grpSpPr bwMode="auto">
                      <a:xfrm>
                        <a:off x="2045" y="1723"/>
                        <a:ext cx="244" cy="215"/>
                        <a:chOff x="2045" y="1723"/>
                        <a:chExt cx="244" cy="215"/>
                      </a:xfrm>
                    </p:grpSpPr>
                    <p:grpSp>
                      <p:nvGrpSpPr>
                        <p:cNvPr id="11386" name="Group 140"/>
                        <p:cNvGrpSpPr>
                          <a:grpSpLocks/>
                        </p:cNvGrpSpPr>
                        <p:nvPr/>
                      </p:nvGrpSpPr>
                      <p:grpSpPr bwMode="auto">
                        <a:xfrm>
                          <a:off x="2045" y="1723"/>
                          <a:ext cx="244" cy="215"/>
                          <a:chOff x="2045" y="1723"/>
                          <a:chExt cx="244" cy="215"/>
                        </a:xfrm>
                      </p:grpSpPr>
                      <p:grpSp>
                        <p:nvGrpSpPr>
                          <p:cNvPr id="11387" name="Group 141"/>
                          <p:cNvGrpSpPr>
                            <a:grpSpLocks/>
                          </p:cNvGrpSpPr>
                          <p:nvPr/>
                        </p:nvGrpSpPr>
                        <p:grpSpPr bwMode="auto">
                          <a:xfrm>
                            <a:off x="2045" y="1723"/>
                            <a:ext cx="244" cy="215"/>
                            <a:chOff x="2045" y="1723"/>
                            <a:chExt cx="244" cy="215"/>
                          </a:xfrm>
                        </p:grpSpPr>
                        <p:grpSp>
                          <p:nvGrpSpPr>
                            <p:cNvPr id="11389" name="Group 142"/>
                            <p:cNvGrpSpPr>
                              <a:grpSpLocks/>
                            </p:cNvGrpSpPr>
                            <p:nvPr/>
                          </p:nvGrpSpPr>
                          <p:grpSpPr bwMode="auto">
                            <a:xfrm>
                              <a:off x="2045" y="1723"/>
                              <a:ext cx="244" cy="215"/>
                              <a:chOff x="2045" y="1723"/>
                              <a:chExt cx="244" cy="215"/>
                            </a:xfrm>
                          </p:grpSpPr>
                          <p:grpSp>
                            <p:nvGrpSpPr>
                              <p:cNvPr id="11393" name="Group 143"/>
                              <p:cNvGrpSpPr>
                                <a:grpSpLocks/>
                              </p:cNvGrpSpPr>
                              <p:nvPr/>
                            </p:nvGrpSpPr>
                            <p:grpSpPr bwMode="auto">
                              <a:xfrm>
                                <a:off x="2045" y="1723"/>
                                <a:ext cx="244" cy="215"/>
                                <a:chOff x="2045" y="1723"/>
                                <a:chExt cx="244" cy="215"/>
                              </a:xfrm>
                            </p:grpSpPr>
                            <p:sp>
                              <p:nvSpPr>
                                <p:cNvPr id="11475" name="Freeform 144"/>
                                <p:cNvSpPr>
                                  <a:spLocks/>
                                </p:cNvSpPr>
                                <p:nvPr/>
                              </p:nvSpPr>
                              <p:spPr bwMode="auto">
                                <a:xfrm>
                                  <a:off x="2045" y="1723"/>
                                  <a:ext cx="244" cy="215"/>
                                </a:xfrm>
                                <a:custGeom>
                                  <a:avLst/>
                                  <a:gdLst>
                                    <a:gd name="T0" fmla="*/ 5 w 1224"/>
                                    <a:gd name="T1" fmla="*/ 2 h 1076"/>
                                    <a:gd name="T2" fmla="*/ 8 w 1224"/>
                                    <a:gd name="T3" fmla="*/ 1 h 1076"/>
                                    <a:gd name="T4" fmla="*/ 11 w 1224"/>
                                    <a:gd name="T5" fmla="*/ 0 h 1076"/>
                                    <a:gd name="T6" fmla="*/ 15 w 1224"/>
                                    <a:gd name="T7" fmla="*/ 0 h 1076"/>
                                    <a:gd name="T8" fmla="*/ 18 w 1224"/>
                                    <a:gd name="T9" fmla="*/ 2 h 1076"/>
                                    <a:gd name="T10" fmla="*/ 20 w 1224"/>
                                    <a:gd name="T11" fmla="*/ 5 h 1076"/>
                                    <a:gd name="T12" fmla="*/ 23 w 1224"/>
                                    <a:gd name="T13" fmla="*/ 8 h 1076"/>
                                    <a:gd name="T14" fmla="*/ 25 w 1224"/>
                                    <a:gd name="T15" fmla="*/ 10 h 1076"/>
                                    <a:gd name="T16" fmla="*/ 26 w 1224"/>
                                    <a:gd name="T17" fmla="*/ 13 h 1076"/>
                                    <a:gd name="T18" fmla="*/ 25 w 1224"/>
                                    <a:gd name="T19" fmla="*/ 15 h 1076"/>
                                    <a:gd name="T20" fmla="*/ 24 w 1224"/>
                                    <a:gd name="T21" fmla="*/ 17 h 1076"/>
                                    <a:gd name="T22" fmla="*/ 22 w 1224"/>
                                    <a:gd name="T23" fmla="*/ 20 h 1076"/>
                                    <a:gd name="T24" fmla="*/ 21 w 1224"/>
                                    <a:gd name="T25" fmla="*/ 22 h 1076"/>
                                    <a:gd name="T26" fmla="*/ 21 w 1224"/>
                                    <a:gd name="T27" fmla="*/ 22 h 1076"/>
                                    <a:gd name="T28" fmla="*/ 22 w 1224"/>
                                    <a:gd name="T29" fmla="*/ 22 h 1076"/>
                                    <a:gd name="T30" fmla="*/ 23 w 1224"/>
                                    <a:gd name="T31" fmla="*/ 21 h 1076"/>
                                    <a:gd name="T32" fmla="*/ 24 w 1224"/>
                                    <a:gd name="T33" fmla="*/ 19 h 1076"/>
                                    <a:gd name="T34" fmla="*/ 26 w 1224"/>
                                    <a:gd name="T35" fmla="*/ 17 h 1076"/>
                                    <a:gd name="T36" fmla="*/ 27 w 1224"/>
                                    <a:gd name="T37" fmla="*/ 16 h 1076"/>
                                    <a:gd name="T38" fmla="*/ 28 w 1224"/>
                                    <a:gd name="T39" fmla="*/ 16 h 1076"/>
                                    <a:gd name="T40" fmla="*/ 29 w 1224"/>
                                    <a:gd name="T41" fmla="*/ 17 h 1076"/>
                                    <a:gd name="T42" fmla="*/ 31 w 1224"/>
                                    <a:gd name="T43" fmla="*/ 21 h 1076"/>
                                    <a:gd name="T44" fmla="*/ 33 w 1224"/>
                                    <a:gd name="T45" fmla="*/ 25 h 1076"/>
                                    <a:gd name="T46" fmla="*/ 36 w 1224"/>
                                    <a:gd name="T47" fmla="*/ 29 h 1076"/>
                                    <a:gd name="T48" fmla="*/ 39 w 1224"/>
                                    <a:gd name="T49" fmla="*/ 34 h 1076"/>
                                    <a:gd name="T50" fmla="*/ 42 w 1224"/>
                                    <a:gd name="T51" fmla="*/ 36 h 1076"/>
                                    <a:gd name="T52" fmla="*/ 46 w 1224"/>
                                    <a:gd name="T53" fmla="*/ 39 h 1076"/>
                                    <a:gd name="T54" fmla="*/ 48 w 1224"/>
                                    <a:gd name="T55" fmla="*/ 41 h 1076"/>
                                    <a:gd name="T56" fmla="*/ 49 w 1224"/>
                                    <a:gd name="T57" fmla="*/ 42 h 1076"/>
                                    <a:gd name="T58" fmla="*/ 48 w 1224"/>
                                    <a:gd name="T59" fmla="*/ 43 h 1076"/>
                                    <a:gd name="T60" fmla="*/ 46 w 1224"/>
                                    <a:gd name="T61" fmla="*/ 43 h 1076"/>
                                    <a:gd name="T62" fmla="*/ 42 w 1224"/>
                                    <a:gd name="T63" fmla="*/ 43 h 1076"/>
                                    <a:gd name="T64" fmla="*/ 38 w 1224"/>
                                    <a:gd name="T65" fmla="*/ 42 h 1076"/>
                                    <a:gd name="T66" fmla="*/ 33 w 1224"/>
                                    <a:gd name="T67" fmla="*/ 41 h 1076"/>
                                    <a:gd name="T68" fmla="*/ 29 w 1224"/>
                                    <a:gd name="T69" fmla="*/ 39 h 1076"/>
                                    <a:gd name="T70" fmla="*/ 24 w 1224"/>
                                    <a:gd name="T71" fmla="*/ 37 h 1076"/>
                                    <a:gd name="T72" fmla="*/ 20 w 1224"/>
                                    <a:gd name="T73" fmla="*/ 34 h 1076"/>
                                    <a:gd name="T74" fmla="*/ 16 w 1224"/>
                                    <a:gd name="T75" fmla="*/ 32 h 1076"/>
                                    <a:gd name="T76" fmla="*/ 14 w 1224"/>
                                    <a:gd name="T77" fmla="*/ 29 h 1076"/>
                                    <a:gd name="T78" fmla="*/ 12 w 1224"/>
                                    <a:gd name="T79" fmla="*/ 27 h 1076"/>
                                    <a:gd name="T80" fmla="*/ 13 w 1224"/>
                                    <a:gd name="T81" fmla="*/ 26 h 1076"/>
                                    <a:gd name="T82" fmla="*/ 14 w 1224"/>
                                    <a:gd name="T83" fmla="*/ 25 h 1076"/>
                                    <a:gd name="T84" fmla="*/ 17 w 1224"/>
                                    <a:gd name="T85" fmla="*/ 25 h 1076"/>
                                    <a:gd name="T86" fmla="*/ 19 w 1224"/>
                                    <a:gd name="T87" fmla="*/ 25 h 1076"/>
                                    <a:gd name="T88" fmla="*/ 19 w 1224"/>
                                    <a:gd name="T89" fmla="*/ 25 h 1076"/>
                                    <a:gd name="T90" fmla="*/ 19 w 1224"/>
                                    <a:gd name="T91" fmla="*/ 25 h 1076"/>
                                    <a:gd name="T92" fmla="*/ 18 w 1224"/>
                                    <a:gd name="T93" fmla="*/ 24 h 1076"/>
                                    <a:gd name="T94" fmla="*/ 16 w 1224"/>
                                    <a:gd name="T95" fmla="*/ 23 h 1076"/>
                                    <a:gd name="T96" fmla="*/ 13 w 1224"/>
                                    <a:gd name="T97" fmla="*/ 24 h 1076"/>
                                    <a:gd name="T98" fmla="*/ 10 w 1224"/>
                                    <a:gd name="T99" fmla="*/ 25 h 1076"/>
                                    <a:gd name="T100" fmla="*/ 8 w 1224"/>
                                    <a:gd name="T101" fmla="*/ 25 h 1076"/>
                                    <a:gd name="T102" fmla="*/ 6 w 1224"/>
                                    <a:gd name="T103" fmla="*/ 24 h 1076"/>
                                    <a:gd name="T104" fmla="*/ 4 w 1224"/>
                                    <a:gd name="T105" fmla="*/ 22 h 1076"/>
                                    <a:gd name="T106" fmla="*/ 2 w 1224"/>
                                    <a:gd name="T107" fmla="*/ 19 h 1076"/>
                                    <a:gd name="T108" fmla="*/ 0 w 1224"/>
                                    <a:gd name="T109" fmla="*/ 15 h 1076"/>
                                    <a:gd name="T110" fmla="*/ 0 w 1224"/>
                                    <a:gd name="T111" fmla="*/ 13 h 1076"/>
                                    <a:gd name="T112" fmla="*/ 1 w 1224"/>
                                    <a:gd name="T113" fmla="*/ 8 h 1076"/>
                                    <a:gd name="T114" fmla="*/ 3 w 1224"/>
                                    <a:gd name="T115" fmla="*/ 5 h 107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24"/>
                                    <a:gd name="T175" fmla="*/ 0 h 1076"/>
                                    <a:gd name="T176" fmla="*/ 1224 w 1224"/>
                                    <a:gd name="T177" fmla="*/ 1076 h 107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24" h="1076">
                                      <a:moveTo>
                                        <a:pt x="95" y="86"/>
                                      </a:moveTo>
                                      <a:lnTo>
                                        <a:pt x="127" y="60"/>
                                      </a:lnTo>
                                      <a:lnTo>
                                        <a:pt x="158" y="37"/>
                                      </a:lnTo>
                                      <a:lnTo>
                                        <a:pt x="193" y="18"/>
                                      </a:lnTo>
                                      <a:lnTo>
                                        <a:pt x="234" y="6"/>
                                      </a:lnTo>
                                      <a:lnTo>
                                        <a:pt x="269" y="2"/>
                                      </a:lnTo>
                                      <a:lnTo>
                                        <a:pt x="309" y="0"/>
                                      </a:lnTo>
                                      <a:lnTo>
                                        <a:pt x="367" y="5"/>
                                      </a:lnTo>
                                      <a:lnTo>
                                        <a:pt x="424" y="17"/>
                                      </a:lnTo>
                                      <a:lnTo>
                                        <a:pt x="460" y="42"/>
                                      </a:lnTo>
                                      <a:lnTo>
                                        <a:pt x="488" y="77"/>
                                      </a:lnTo>
                                      <a:lnTo>
                                        <a:pt x="512" y="119"/>
                                      </a:lnTo>
                                      <a:lnTo>
                                        <a:pt x="537" y="159"/>
                                      </a:lnTo>
                                      <a:lnTo>
                                        <a:pt x="567" y="193"/>
                                      </a:lnTo>
                                      <a:lnTo>
                                        <a:pt x="593" y="220"/>
                                      </a:lnTo>
                                      <a:lnTo>
                                        <a:pt x="628" y="260"/>
                                      </a:lnTo>
                                      <a:lnTo>
                                        <a:pt x="642" y="297"/>
                                      </a:lnTo>
                                      <a:lnTo>
                                        <a:pt x="646" y="326"/>
                                      </a:lnTo>
                                      <a:lnTo>
                                        <a:pt x="642" y="342"/>
                                      </a:lnTo>
                                      <a:lnTo>
                                        <a:pt x="633" y="370"/>
                                      </a:lnTo>
                                      <a:lnTo>
                                        <a:pt x="618" y="396"/>
                                      </a:lnTo>
                                      <a:lnTo>
                                        <a:pt x="596" y="424"/>
                                      </a:lnTo>
                                      <a:lnTo>
                                        <a:pt x="570" y="461"/>
                                      </a:lnTo>
                                      <a:lnTo>
                                        <a:pt x="546" y="489"/>
                                      </a:lnTo>
                                      <a:lnTo>
                                        <a:pt x="527" y="520"/>
                                      </a:lnTo>
                                      <a:lnTo>
                                        <a:pt x="519" y="538"/>
                                      </a:lnTo>
                                      <a:lnTo>
                                        <a:pt x="518" y="550"/>
                                      </a:lnTo>
                                      <a:lnTo>
                                        <a:pt x="523" y="559"/>
                                      </a:lnTo>
                                      <a:lnTo>
                                        <a:pt x="533" y="563"/>
                                      </a:lnTo>
                                      <a:lnTo>
                                        <a:pt x="542" y="561"/>
                                      </a:lnTo>
                                      <a:lnTo>
                                        <a:pt x="552" y="552"/>
                                      </a:lnTo>
                                      <a:lnTo>
                                        <a:pt x="565" y="532"/>
                                      </a:lnTo>
                                      <a:lnTo>
                                        <a:pt x="585" y="502"/>
                                      </a:lnTo>
                                      <a:lnTo>
                                        <a:pt x="609" y="470"/>
                                      </a:lnTo>
                                      <a:lnTo>
                                        <a:pt x="631" y="442"/>
                                      </a:lnTo>
                                      <a:lnTo>
                                        <a:pt x="653" y="417"/>
                                      </a:lnTo>
                                      <a:lnTo>
                                        <a:pt x="676" y="395"/>
                                      </a:lnTo>
                                      <a:lnTo>
                                        <a:pt x="687" y="388"/>
                                      </a:lnTo>
                                      <a:lnTo>
                                        <a:pt x="701" y="386"/>
                                      </a:lnTo>
                                      <a:lnTo>
                                        <a:pt x="714" y="390"/>
                                      </a:lnTo>
                                      <a:lnTo>
                                        <a:pt x="722" y="395"/>
                                      </a:lnTo>
                                      <a:lnTo>
                                        <a:pt x="737" y="421"/>
                                      </a:lnTo>
                                      <a:lnTo>
                                        <a:pt x="758" y="467"/>
                                      </a:lnTo>
                                      <a:lnTo>
                                        <a:pt x="781" y="520"/>
                                      </a:lnTo>
                                      <a:lnTo>
                                        <a:pt x="803" y="571"/>
                                      </a:lnTo>
                                      <a:lnTo>
                                        <a:pt x="825" y="614"/>
                                      </a:lnTo>
                                      <a:lnTo>
                                        <a:pt x="863" y="674"/>
                                      </a:lnTo>
                                      <a:lnTo>
                                        <a:pt x="902" y="734"/>
                                      </a:lnTo>
                                      <a:lnTo>
                                        <a:pt x="944" y="793"/>
                                      </a:lnTo>
                                      <a:lnTo>
                                        <a:pt x="983" y="839"/>
                                      </a:lnTo>
                                      <a:lnTo>
                                        <a:pt x="1027" y="874"/>
                                      </a:lnTo>
                                      <a:lnTo>
                                        <a:pt x="1069" y="910"/>
                                      </a:lnTo>
                                      <a:lnTo>
                                        <a:pt x="1108" y="941"/>
                                      </a:lnTo>
                                      <a:lnTo>
                                        <a:pt x="1150" y="972"/>
                                      </a:lnTo>
                                      <a:lnTo>
                                        <a:pt x="1202" y="1009"/>
                                      </a:lnTo>
                                      <a:lnTo>
                                        <a:pt x="1213" y="1021"/>
                                      </a:lnTo>
                                      <a:lnTo>
                                        <a:pt x="1223" y="1035"/>
                                      </a:lnTo>
                                      <a:lnTo>
                                        <a:pt x="1224" y="1045"/>
                                      </a:lnTo>
                                      <a:lnTo>
                                        <a:pt x="1219" y="1059"/>
                                      </a:lnTo>
                                      <a:lnTo>
                                        <a:pt x="1209" y="1067"/>
                                      </a:lnTo>
                                      <a:lnTo>
                                        <a:pt x="1194" y="1072"/>
                                      </a:lnTo>
                                      <a:lnTo>
                                        <a:pt x="1162" y="1075"/>
                                      </a:lnTo>
                                      <a:lnTo>
                                        <a:pt x="1125" y="1076"/>
                                      </a:lnTo>
                                      <a:lnTo>
                                        <a:pt x="1062" y="1071"/>
                                      </a:lnTo>
                                      <a:lnTo>
                                        <a:pt x="1003" y="1063"/>
                                      </a:lnTo>
                                      <a:lnTo>
                                        <a:pt x="951" y="1056"/>
                                      </a:lnTo>
                                      <a:lnTo>
                                        <a:pt x="888" y="1044"/>
                                      </a:lnTo>
                                      <a:lnTo>
                                        <a:pt x="826" y="1026"/>
                                      </a:lnTo>
                                      <a:lnTo>
                                        <a:pt x="778" y="1006"/>
                                      </a:lnTo>
                                      <a:lnTo>
                                        <a:pt x="735" y="981"/>
                                      </a:lnTo>
                                      <a:lnTo>
                                        <a:pt x="670" y="954"/>
                                      </a:lnTo>
                                      <a:lnTo>
                                        <a:pt x="603" y="921"/>
                                      </a:lnTo>
                                      <a:lnTo>
                                        <a:pt x="542" y="890"/>
                                      </a:lnTo>
                                      <a:lnTo>
                                        <a:pt x="496" y="856"/>
                                      </a:lnTo>
                                      <a:lnTo>
                                        <a:pt x="453" y="826"/>
                                      </a:lnTo>
                                      <a:lnTo>
                                        <a:pt x="413" y="796"/>
                                      </a:lnTo>
                                      <a:lnTo>
                                        <a:pt x="373" y="753"/>
                                      </a:lnTo>
                                      <a:lnTo>
                                        <a:pt x="340" y="720"/>
                                      </a:lnTo>
                                      <a:lnTo>
                                        <a:pt x="311" y="689"/>
                                      </a:lnTo>
                                      <a:lnTo>
                                        <a:pt x="306" y="675"/>
                                      </a:lnTo>
                                      <a:lnTo>
                                        <a:pt x="306" y="658"/>
                                      </a:lnTo>
                                      <a:lnTo>
                                        <a:pt x="317" y="641"/>
                                      </a:lnTo>
                                      <a:lnTo>
                                        <a:pt x="335" y="629"/>
                                      </a:lnTo>
                                      <a:lnTo>
                                        <a:pt x="358" y="620"/>
                                      </a:lnTo>
                                      <a:lnTo>
                                        <a:pt x="387" y="616"/>
                                      </a:lnTo>
                                      <a:lnTo>
                                        <a:pt x="421" y="621"/>
                                      </a:lnTo>
                                      <a:lnTo>
                                        <a:pt x="453" y="631"/>
                                      </a:lnTo>
                                      <a:lnTo>
                                        <a:pt x="467" y="635"/>
                                      </a:lnTo>
                                      <a:lnTo>
                                        <a:pt x="478" y="637"/>
                                      </a:lnTo>
                                      <a:lnTo>
                                        <a:pt x="485" y="634"/>
                                      </a:lnTo>
                                      <a:lnTo>
                                        <a:pt x="490" y="626"/>
                                      </a:lnTo>
                                      <a:lnTo>
                                        <a:pt x="488" y="616"/>
                                      </a:lnTo>
                                      <a:lnTo>
                                        <a:pt x="481" y="606"/>
                                      </a:lnTo>
                                      <a:lnTo>
                                        <a:pt x="454" y="593"/>
                                      </a:lnTo>
                                      <a:lnTo>
                                        <a:pt x="425" y="586"/>
                                      </a:lnTo>
                                      <a:lnTo>
                                        <a:pt x="395" y="583"/>
                                      </a:lnTo>
                                      <a:lnTo>
                                        <a:pt x="365" y="589"/>
                                      </a:lnTo>
                                      <a:lnTo>
                                        <a:pt x="327" y="599"/>
                                      </a:lnTo>
                                      <a:lnTo>
                                        <a:pt x="283" y="613"/>
                                      </a:lnTo>
                                      <a:lnTo>
                                        <a:pt x="249" y="623"/>
                                      </a:lnTo>
                                      <a:lnTo>
                                        <a:pt x="222" y="628"/>
                                      </a:lnTo>
                                      <a:lnTo>
                                        <a:pt x="196" y="624"/>
                                      </a:lnTo>
                                      <a:lnTo>
                                        <a:pt x="170" y="616"/>
                                      </a:lnTo>
                                      <a:lnTo>
                                        <a:pt x="142" y="602"/>
                                      </a:lnTo>
                                      <a:lnTo>
                                        <a:pt x="122" y="584"/>
                                      </a:lnTo>
                                      <a:lnTo>
                                        <a:pt x="100" y="561"/>
                                      </a:lnTo>
                                      <a:lnTo>
                                        <a:pt x="72" y="525"/>
                                      </a:lnTo>
                                      <a:lnTo>
                                        <a:pt x="41" y="477"/>
                                      </a:lnTo>
                                      <a:lnTo>
                                        <a:pt x="18" y="431"/>
                                      </a:lnTo>
                                      <a:lnTo>
                                        <a:pt x="3" y="387"/>
                                      </a:lnTo>
                                      <a:lnTo>
                                        <a:pt x="0" y="356"/>
                                      </a:lnTo>
                                      <a:lnTo>
                                        <a:pt x="4" y="327"/>
                                      </a:lnTo>
                                      <a:lnTo>
                                        <a:pt x="13" y="269"/>
                                      </a:lnTo>
                                      <a:lnTo>
                                        <a:pt x="23" y="205"/>
                                      </a:lnTo>
                                      <a:lnTo>
                                        <a:pt x="44" y="153"/>
                                      </a:lnTo>
                                      <a:lnTo>
                                        <a:pt x="69" y="116"/>
                                      </a:lnTo>
                                      <a:lnTo>
                                        <a:pt x="95" y="86"/>
                                      </a:lnTo>
                                      <a:close/>
                                    </a:path>
                                  </a:pathLst>
                                </a:custGeom>
                                <a:solidFill>
                                  <a:srgbClr val="FF8080"/>
                                </a:solidFill>
                                <a:ln w="9525">
                                  <a:noFill/>
                                  <a:round/>
                                  <a:headEnd/>
                                  <a:tailEnd/>
                                </a:ln>
                              </p:spPr>
                              <p:txBody>
                                <a:bodyPr/>
                                <a:lstStyle/>
                                <a:p>
                                  <a:endParaRPr lang="cs-CZ"/>
                                </a:p>
                              </p:txBody>
                            </p:sp>
                            <p:grpSp>
                              <p:nvGrpSpPr>
                                <p:cNvPr id="11394" name="Group 145"/>
                                <p:cNvGrpSpPr>
                                  <a:grpSpLocks/>
                                </p:cNvGrpSpPr>
                                <p:nvPr/>
                              </p:nvGrpSpPr>
                              <p:grpSpPr bwMode="auto">
                                <a:xfrm>
                                  <a:off x="2045" y="1723"/>
                                  <a:ext cx="244" cy="215"/>
                                  <a:chOff x="2045" y="1723"/>
                                  <a:chExt cx="244" cy="215"/>
                                </a:xfrm>
                              </p:grpSpPr>
                              <p:sp>
                                <p:nvSpPr>
                                  <p:cNvPr id="11477" name="Freeform 146"/>
                                  <p:cNvSpPr>
                                    <a:spLocks/>
                                  </p:cNvSpPr>
                                  <p:nvPr/>
                                </p:nvSpPr>
                                <p:spPr bwMode="auto">
                                  <a:xfrm>
                                    <a:off x="2105" y="1800"/>
                                    <a:ext cx="184" cy="138"/>
                                  </a:xfrm>
                                  <a:custGeom>
                                    <a:avLst/>
                                    <a:gdLst>
                                      <a:gd name="T0" fmla="*/ 13 w 919"/>
                                      <a:gd name="T1" fmla="*/ 2 h 689"/>
                                      <a:gd name="T2" fmla="*/ 15 w 919"/>
                                      <a:gd name="T3" fmla="*/ 0 h 689"/>
                                      <a:gd name="T4" fmla="*/ 16 w 919"/>
                                      <a:gd name="T5" fmla="*/ 0 h 689"/>
                                      <a:gd name="T6" fmla="*/ 17 w 919"/>
                                      <a:gd name="T7" fmla="*/ 0 h 689"/>
                                      <a:gd name="T8" fmla="*/ 18 w 919"/>
                                      <a:gd name="T9" fmla="*/ 3 h 689"/>
                                      <a:gd name="T10" fmla="*/ 20 w 919"/>
                                      <a:gd name="T11" fmla="*/ 7 h 689"/>
                                      <a:gd name="T12" fmla="*/ 22 w 919"/>
                                      <a:gd name="T13" fmla="*/ 11 h 689"/>
                                      <a:gd name="T14" fmla="*/ 26 w 919"/>
                                      <a:gd name="T15" fmla="*/ 16 h 689"/>
                                      <a:gd name="T16" fmla="*/ 29 w 919"/>
                                      <a:gd name="T17" fmla="*/ 20 h 689"/>
                                      <a:gd name="T18" fmla="*/ 32 w 919"/>
                                      <a:gd name="T19" fmla="*/ 22 h 689"/>
                                      <a:gd name="T20" fmla="*/ 36 w 919"/>
                                      <a:gd name="T21" fmla="*/ 25 h 689"/>
                                      <a:gd name="T22" fmla="*/ 37 w 919"/>
                                      <a:gd name="T23" fmla="*/ 26 h 689"/>
                                      <a:gd name="T24" fmla="*/ 37 w 919"/>
                                      <a:gd name="T25" fmla="*/ 27 h 689"/>
                                      <a:gd name="T26" fmla="*/ 36 w 919"/>
                                      <a:gd name="T27" fmla="*/ 27 h 689"/>
                                      <a:gd name="T28" fmla="*/ 33 w 919"/>
                                      <a:gd name="T29" fmla="*/ 28 h 689"/>
                                      <a:gd name="T30" fmla="*/ 28 w 919"/>
                                      <a:gd name="T31" fmla="*/ 27 h 689"/>
                                      <a:gd name="T32" fmla="*/ 23 w 919"/>
                                      <a:gd name="T33" fmla="*/ 26 h 689"/>
                                      <a:gd name="T34" fmla="*/ 19 w 919"/>
                                      <a:gd name="T35" fmla="*/ 25 h 689"/>
                                      <a:gd name="T36" fmla="*/ 15 w 919"/>
                                      <a:gd name="T37" fmla="*/ 23 h 689"/>
                                      <a:gd name="T38" fmla="*/ 9 w 919"/>
                                      <a:gd name="T39" fmla="*/ 20 h 689"/>
                                      <a:gd name="T40" fmla="*/ 6 w 919"/>
                                      <a:gd name="T41" fmla="*/ 18 h 689"/>
                                      <a:gd name="T42" fmla="*/ 3 w 919"/>
                                      <a:gd name="T43" fmla="*/ 15 h 689"/>
                                      <a:gd name="T44" fmla="*/ 0 w 919"/>
                                      <a:gd name="T45" fmla="*/ 12 h 689"/>
                                      <a:gd name="T46" fmla="*/ 0 w 919"/>
                                      <a:gd name="T47" fmla="*/ 11 h 689"/>
                                      <a:gd name="T48" fmla="*/ 1 w 919"/>
                                      <a:gd name="T49" fmla="*/ 10 h 689"/>
                                      <a:gd name="T50" fmla="*/ 3 w 919"/>
                                      <a:gd name="T51" fmla="*/ 9 h 689"/>
                                      <a:gd name="T52" fmla="*/ 5 w 919"/>
                                      <a:gd name="T53" fmla="*/ 9 h 689"/>
                                      <a:gd name="T54" fmla="*/ 7 w 919"/>
                                      <a:gd name="T55" fmla="*/ 10 h 689"/>
                                      <a:gd name="T56" fmla="*/ 5 w 919"/>
                                      <a:gd name="T57" fmla="*/ 10 h 689"/>
                                      <a:gd name="T58" fmla="*/ 4 w 919"/>
                                      <a:gd name="T59" fmla="*/ 10 h 689"/>
                                      <a:gd name="T60" fmla="*/ 2 w 919"/>
                                      <a:gd name="T61" fmla="*/ 11 h 689"/>
                                      <a:gd name="T62" fmla="*/ 2 w 919"/>
                                      <a:gd name="T63" fmla="*/ 12 h 689"/>
                                      <a:gd name="T64" fmla="*/ 2 w 919"/>
                                      <a:gd name="T65" fmla="*/ 12 h 689"/>
                                      <a:gd name="T66" fmla="*/ 3 w 919"/>
                                      <a:gd name="T67" fmla="*/ 14 h 689"/>
                                      <a:gd name="T68" fmla="*/ 5 w 919"/>
                                      <a:gd name="T69" fmla="*/ 16 h 689"/>
                                      <a:gd name="T70" fmla="*/ 8 w 919"/>
                                      <a:gd name="T71" fmla="*/ 18 h 689"/>
                                      <a:gd name="T72" fmla="*/ 10 w 919"/>
                                      <a:gd name="T73" fmla="*/ 19 h 689"/>
                                      <a:gd name="T74" fmla="*/ 12 w 919"/>
                                      <a:gd name="T75" fmla="*/ 20 h 689"/>
                                      <a:gd name="T76" fmla="*/ 13 w 919"/>
                                      <a:gd name="T77" fmla="*/ 21 h 689"/>
                                      <a:gd name="T78" fmla="*/ 15 w 919"/>
                                      <a:gd name="T79" fmla="*/ 22 h 689"/>
                                      <a:gd name="T80" fmla="*/ 18 w 919"/>
                                      <a:gd name="T81" fmla="*/ 23 h 689"/>
                                      <a:gd name="T82" fmla="*/ 21 w 919"/>
                                      <a:gd name="T83" fmla="*/ 24 h 689"/>
                                      <a:gd name="T84" fmla="*/ 23 w 919"/>
                                      <a:gd name="T85" fmla="*/ 25 h 689"/>
                                      <a:gd name="T86" fmla="*/ 25 w 919"/>
                                      <a:gd name="T87" fmla="*/ 26 h 689"/>
                                      <a:gd name="T88" fmla="*/ 28 w 919"/>
                                      <a:gd name="T89" fmla="*/ 26 h 689"/>
                                      <a:gd name="T90" fmla="*/ 31 w 919"/>
                                      <a:gd name="T91" fmla="*/ 26 h 689"/>
                                      <a:gd name="T92" fmla="*/ 32 w 919"/>
                                      <a:gd name="T93" fmla="*/ 26 h 689"/>
                                      <a:gd name="T94" fmla="*/ 32 w 919"/>
                                      <a:gd name="T95" fmla="*/ 25 h 689"/>
                                      <a:gd name="T96" fmla="*/ 32 w 919"/>
                                      <a:gd name="T97" fmla="*/ 24 h 689"/>
                                      <a:gd name="T98" fmla="*/ 30 w 919"/>
                                      <a:gd name="T99" fmla="*/ 22 h 689"/>
                                      <a:gd name="T100" fmla="*/ 28 w 919"/>
                                      <a:gd name="T101" fmla="*/ 20 h 689"/>
                                      <a:gd name="T102" fmla="*/ 25 w 919"/>
                                      <a:gd name="T103" fmla="*/ 18 h 689"/>
                                      <a:gd name="T104" fmla="*/ 24 w 919"/>
                                      <a:gd name="T105" fmla="*/ 17 h 689"/>
                                      <a:gd name="T106" fmla="*/ 22 w 919"/>
                                      <a:gd name="T107" fmla="*/ 14 h 689"/>
                                      <a:gd name="T108" fmla="*/ 21 w 919"/>
                                      <a:gd name="T109" fmla="*/ 12 h 689"/>
                                      <a:gd name="T110" fmla="*/ 20 w 919"/>
                                      <a:gd name="T111" fmla="*/ 10 h 689"/>
                                      <a:gd name="T112" fmla="*/ 19 w 919"/>
                                      <a:gd name="T113" fmla="*/ 7 h 689"/>
                                      <a:gd name="T114" fmla="*/ 17 w 919"/>
                                      <a:gd name="T115" fmla="*/ 5 h 689"/>
                                      <a:gd name="T116" fmla="*/ 17 w 919"/>
                                      <a:gd name="T117" fmla="*/ 3 h 689"/>
                                      <a:gd name="T118" fmla="*/ 16 w 919"/>
                                      <a:gd name="T119" fmla="*/ 2 h 689"/>
                                      <a:gd name="T120" fmla="*/ 15 w 919"/>
                                      <a:gd name="T121" fmla="*/ 2 h 689"/>
                                      <a:gd name="T122" fmla="*/ 14 w 919"/>
                                      <a:gd name="T123" fmla="*/ 3 h 689"/>
                                      <a:gd name="T124" fmla="*/ 12 w 919"/>
                                      <a:gd name="T125" fmla="*/ 3 h 68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19"/>
                                      <a:gd name="T190" fmla="*/ 0 h 689"/>
                                      <a:gd name="T191" fmla="*/ 919 w 919"/>
                                      <a:gd name="T192" fmla="*/ 689 h 68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19" h="689">
                                        <a:moveTo>
                                          <a:pt x="304" y="84"/>
                                        </a:moveTo>
                                        <a:lnTo>
                                          <a:pt x="326" y="56"/>
                                        </a:lnTo>
                                        <a:lnTo>
                                          <a:pt x="348" y="31"/>
                                        </a:lnTo>
                                        <a:lnTo>
                                          <a:pt x="371" y="9"/>
                                        </a:lnTo>
                                        <a:lnTo>
                                          <a:pt x="382" y="2"/>
                                        </a:lnTo>
                                        <a:lnTo>
                                          <a:pt x="396" y="0"/>
                                        </a:lnTo>
                                        <a:lnTo>
                                          <a:pt x="409" y="4"/>
                                        </a:lnTo>
                                        <a:lnTo>
                                          <a:pt x="417" y="9"/>
                                        </a:lnTo>
                                        <a:lnTo>
                                          <a:pt x="432" y="35"/>
                                        </a:lnTo>
                                        <a:lnTo>
                                          <a:pt x="453" y="81"/>
                                        </a:lnTo>
                                        <a:lnTo>
                                          <a:pt x="476" y="134"/>
                                        </a:lnTo>
                                        <a:lnTo>
                                          <a:pt x="498" y="184"/>
                                        </a:lnTo>
                                        <a:lnTo>
                                          <a:pt x="519" y="227"/>
                                        </a:lnTo>
                                        <a:lnTo>
                                          <a:pt x="558" y="287"/>
                                        </a:lnTo>
                                        <a:lnTo>
                                          <a:pt x="597" y="347"/>
                                        </a:lnTo>
                                        <a:lnTo>
                                          <a:pt x="640" y="406"/>
                                        </a:lnTo>
                                        <a:lnTo>
                                          <a:pt x="679" y="453"/>
                                        </a:lnTo>
                                        <a:lnTo>
                                          <a:pt x="722" y="488"/>
                                        </a:lnTo>
                                        <a:lnTo>
                                          <a:pt x="764" y="523"/>
                                        </a:lnTo>
                                        <a:lnTo>
                                          <a:pt x="803" y="554"/>
                                        </a:lnTo>
                                        <a:lnTo>
                                          <a:pt x="845" y="585"/>
                                        </a:lnTo>
                                        <a:lnTo>
                                          <a:pt x="897" y="622"/>
                                        </a:lnTo>
                                        <a:lnTo>
                                          <a:pt x="908" y="634"/>
                                        </a:lnTo>
                                        <a:lnTo>
                                          <a:pt x="918" y="648"/>
                                        </a:lnTo>
                                        <a:lnTo>
                                          <a:pt x="919" y="658"/>
                                        </a:lnTo>
                                        <a:lnTo>
                                          <a:pt x="914" y="672"/>
                                        </a:lnTo>
                                        <a:lnTo>
                                          <a:pt x="904" y="680"/>
                                        </a:lnTo>
                                        <a:lnTo>
                                          <a:pt x="889" y="685"/>
                                        </a:lnTo>
                                        <a:lnTo>
                                          <a:pt x="857" y="688"/>
                                        </a:lnTo>
                                        <a:lnTo>
                                          <a:pt x="820" y="689"/>
                                        </a:lnTo>
                                        <a:lnTo>
                                          <a:pt x="757" y="684"/>
                                        </a:lnTo>
                                        <a:lnTo>
                                          <a:pt x="698" y="676"/>
                                        </a:lnTo>
                                        <a:lnTo>
                                          <a:pt x="647" y="669"/>
                                        </a:lnTo>
                                        <a:lnTo>
                                          <a:pt x="583" y="657"/>
                                        </a:lnTo>
                                        <a:lnTo>
                                          <a:pt x="521" y="639"/>
                                        </a:lnTo>
                                        <a:lnTo>
                                          <a:pt x="473" y="619"/>
                                        </a:lnTo>
                                        <a:lnTo>
                                          <a:pt x="429" y="594"/>
                                        </a:lnTo>
                                        <a:lnTo>
                                          <a:pt x="365" y="567"/>
                                        </a:lnTo>
                                        <a:lnTo>
                                          <a:pt x="298" y="534"/>
                                        </a:lnTo>
                                        <a:lnTo>
                                          <a:pt x="237" y="504"/>
                                        </a:lnTo>
                                        <a:lnTo>
                                          <a:pt x="192" y="470"/>
                                        </a:lnTo>
                                        <a:lnTo>
                                          <a:pt x="149" y="440"/>
                                        </a:lnTo>
                                        <a:lnTo>
                                          <a:pt x="109" y="409"/>
                                        </a:lnTo>
                                        <a:lnTo>
                                          <a:pt x="69" y="366"/>
                                        </a:lnTo>
                                        <a:lnTo>
                                          <a:pt x="36" y="333"/>
                                        </a:lnTo>
                                        <a:lnTo>
                                          <a:pt x="7" y="302"/>
                                        </a:lnTo>
                                        <a:lnTo>
                                          <a:pt x="0" y="288"/>
                                        </a:lnTo>
                                        <a:lnTo>
                                          <a:pt x="3" y="271"/>
                                        </a:lnTo>
                                        <a:lnTo>
                                          <a:pt x="13" y="254"/>
                                        </a:lnTo>
                                        <a:lnTo>
                                          <a:pt x="31" y="242"/>
                                        </a:lnTo>
                                        <a:lnTo>
                                          <a:pt x="54" y="233"/>
                                        </a:lnTo>
                                        <a:lnTo>
                                          <a:pt x="83" y="229"/>
                                        </a:lnTo>
                                        <a:lnTo>
                                          <a:pt x="110" y="231"/>
                                        </a:lnTo>
                                        <a:lnTo>
                                          <a:pt x="131" y="236"/>
                                        </a:lnTo>
                                        <a:lnTo>
                                          <a:pt x="156" y="245"/>
                                        </a:lnTo>
                                        <a:lnTo>
                                          <a:pt x="170" y="249"/>
                                        </a:lnTo>
                                        <a:lnTo>
                                          <a:pt x="148" y="249"/>
                                        </a:lnTo>
                                        <a:lnTo>
                                          <a:pt x="126" y="247"/>
                                        </a:lnTo>
                                        <a:lnTo>
                                          <a:pt x="107" y="248"/>
                                        </a:lnTo>
                                        <a:lnTo>
                                          <a:pt x="89" y="251"/>
                                        </a:lnTo>
                                        <a:lnTo>
                                          <a:pt x="73" y="257"/>
                                        </a:lnTo>
                                        <a:lnTo>
                                          <a:pt x="57" y="265"/>
                                        </a:lnTo>
                                        <a:lnTo>
                                          <a:pt x="46" y="277"/>
                                        </a:lnTo>
                                        <a:lnTo>
                                          <a:pt x="40" y="288"/>
                                        </a:lnTo>
                                        <a:lnTo>
                                          <a:pt x="41" y="294"/>
                                        </a:lnTo>
                                        <a:lnTo>
                                          <a:pt x="46" y="302"/>
                                        </a:lnTo>
                                        <a:lnTo>
                                          <a:pt x="56" y="315"/>
                                        </a:lnTo>
                                        <a:lnTo>
                                          <a:pt x="75" y="339"/>
                                        </a:lnTo>
                                        <a:lnTo>
                                          <a:pt x="99" y="368"/>
                                        </a:lnTo>
                                        <a:lnTo>
                                          <a:pt x="128" y="391"/>
                                        </a:lnTo>
                                        <a:lnTo>
                                          <a:pt x="159" y="420"/>
                                        </a:lnTo>
                                        <a:lnTo>
                                          <a:pt x="193" y="445"/>
                                        </a:lnTo>
                                        <a:lnTo>
                                          <a:pt x="219" y="462"/>
                                        </a:lnTo>
                                        <a:lnTo>
                                          <a:pt x="241" y="477"/>
                                        </a:lnTo>
                                        <a:lnTo>
                                          <a:pt x="270" y="493"/>
                                        </a:lnTo>
                                        <a:lnTo>
                                          <a:pt x="292" y="507"/>
                                        </a:lnTo>
                                        <a:lnTo>
                                          <a:pt x="315" y="516"/>
                                        </a:lnTo>
                                        <a:lnTo>
                                          <a:pt x="334" y="520"/>
                                        </a:lnTo>
                                        <a:lnTo>
                                          <a:pt x="355" y="526"/>
                                        </a:lnTo>
                                        <a:lnTo>
                                          <a:pt x="376" y="537"/>
                                        </a:lnTo>
                                        <a:lnTo>
                                          <a:pt x="411" y="554"/>
                                        </a:lnTo>
                                        <a:lnTo>
                                          <a:pt x="448" y="572"/>
                                        </a:lnTo>
                                        <a:lnTo>
                                          <a:pt x="481" y="587"/>
                                        </a:lnTo>
                                        <a:lnTo>
                                          <a:pt x="512" y="604"/>
                                        </a:lnTo>
                                        <a:lnTo>
                                          <a:pt x="543" y="620"/>
                                        </a:lnTo>
                                        <a:lnTo>
                                          <a:pt x="570" y="625"/>
                                        </a:lnTo>
                                        <a:lnTo>
                                          <a:pt x="598" y="633"/>
                                        </a:lnTo>
                                        <a:lnTo>
                                          <a:pt x="628" y="642"/>
                                        </a:lnTo>
                                        <a:lnTo>
                                          <a:pt x="657" y="645"/>
                                        </a:lnTo>
                                        <a:lnTo>
                                          <a:pt x="693" y="649"/>
                                        </a:lnTo>
                                        <a:lnTo>
                                          <a:pt x="730" y="652"/>
                                        </a:lnTo>
                                        <a:lnTo>
                                          <a:pt x="764" y="655"/>
                                        </a:lnTo>
                                        <a:lnTo>
                                          <a:pt x="777" y="653"/>
                                        </a:lnTo>
                                        <a:lnTo>
                                          <a:pt x="791" y="647"/>
                                        </a:lnTo>
                                        <a:lnTo>
                                          <a:pt x="799" y="635"/>
                                        </a:lnTo>
                                        <a:lnTo>
                                          <a:pt x="803" y="621"/>
                                        </a:lnTo>
                                        <a:lnTo>
                                          <a:pt x="801" y="609"/>
                                        </a:lnTo>
                                        <a:lnTo>
                                          <a:pt x="787" y="589"/>
                                        </a:lnTo>
                                        <a:lnTo>
                                          <a:pt x="764" y="562"/>
                                        </a:lnTo>
                                        <a:lnTo>
                                          <a:pt x="739" y="540"/>
                                        </a:lnTo>
                                        <a:lnTo>
                                          <a:pt x="716" y="520"/>
                                        </a:lnTo>
                                        <a:lnTo>
                                          <a:pt x="688" y="502"/>
                                        </a:lnTo>
                                        <a:lnTo>
                                          <a:pt x="661" y="483"/>
                                        </a:lnTo>
                                        <a:lnTo>
                                          <a:pt x="635" y="461"/>
                                        </a:lnTo>
                                        <a:lnTo>
                                          <a:pt x="616" y="437"/>
                                        </a:lnTo>
                                        <a:lnTo>
                                          <a:pt x="597" y="412"/>
                                        </a:lnTo>
                                        <a:lnTo>
                                          <a:pt x="577" y="380"/>
                                        </a:lnTo>
                                        <a:lnTo>
                                          <a:pt x="561" y="355"/>
                                        </a:lnTo>
                                        <a:lnTo>
                                          <a:pt x="545" y="330"/>
                                        </a:lnTo>
                                        <a:lnTo>
                                          <a:pt x="526" y="299"/>
                                        </a:lnTo>
                                        <a:lnTo>
                                          <a:pt x="508" y="268"/>
                                        </a:lnTo>
                                        <a:lnTo>
                                          <a:pt x="493" y="240"/>
                                        </a:lnTo>
                                        <a:lnTo>
                                          <a:pt x="478" y="211"/>
                                        </a:lnTo>
                                        <a:lnTo>
                                          <a:pt x="463" y="181"/>
                                        </a:lnTo>
                                        <a:lnTo>
                                          <a:pt x="449" y="154"/>
                                        </a:lnTo>
                                        <a:lnTo>
                                          <a:pt x="436" y="128"/>
                                        </a:lnTo>
                                        <a:lnTo>
                                          <a:pt x="426" y="99"/>
                                        </a:lnTo>
                                        <a:lnTo>
                                          <a:pt x="419" y="80"/>
                                        </a:lnTo>
                                        <a:lnTo>
                                          <a:pt x="412" y="68"/>
                                        </a:lnTo>
                                        <a:lnTo>
                                          <a:pt x="401" y="59"/>
                                        </a:lnTo>
                                        <a:lnTo>
                                          <a:pt x="389" y="55"/>
                                        </a:lnTo>
                                        <a:lnTo>
                                          <a:pt x="375" y="56"/>
                                        </a:lnTo>
                                        <a:lnTo>
                                          <a:pt x="360" y="61"/>
                                        </a:lnTo>
                                        <a:lnTo>
                                          <a:pt x="344" y="70"/>
                                        </a:lnTo>
                                        <a:lnTo>
                                          <a:pt x="325" y="77"/>
                                        </a:lnTo>
                                        <a:lnTo>
                                          <a:pt x="304" y="84"/>
                                        </a:lnTo>
                                        <a:close/>
                                      </a:path>
                                    </a:pathLst>
                                  </a:custGeom>
                                  <a:solidFill>
                                    <a:srgbClr val="FF4040"/>
                                  </a:solidFill>
                                  <a:ln w="9525">
                                    <a:noFill/>
                                    <a:round/>
                                    <a:headEnd/>
                                    <a:tailEnd/>
                                  </a:ln>
                                </p:spPr>
                                <p:txBody>
                                  <a:bodyPr/>
                                  <a:lstStyle/>
                                  <a:p>
                                    <a:endParaRPr lang="cs-CZ"/>
                                  </a:p>
                                </p:txBody>
                              </p:sp>
                              <p:sp>
                                <p:nvSpPr>
                                  <p:cNvPr id="11478" name="Freeform 147"/>
                                  <p:cNvSpPr>
                                    <a:spLocks/>
                                  </p:cNvSpPr>
                                  <p:nvPr/>
                                </p:nvSpPr>
                                <p:spPr bwMode="auto">
                                  <a:xfrm>
                                    <a:off x="2045" y="1723"/>
                                    <a:ext cx="129" cy="125"/>
                                  </a:xfrm>
                                  <a:custGeom>
                                    <a:avLst/>
                                    <a:gdLst>
                                      <a:gd name="T0" fmla="*/ 5 w 645"/>
                                      <a:gd name="T1" fmla="*/ 2 h 627"/>
                                      <a:gd name="T2" fmla="*/ 8 w 645"/>
                                      <a:gd name="T3" fmla="*/ 1 h 627"/>
                                      <a:gd name="T4" fmla="*/ 11 w 645"/>
                                      <a:gd name="T5" fmla="*/ 0 h 627"/>
                                      <a:gd name="T6" fmla="*/ 15 w 645"/>
                                      <a:gd name="T7" fmla="*/ 0 h 627"/>
                                      <a:gd name="T8" fmla="*/ 18 w 645"/>
                                      <a:gd name="T9" fmla="*/ 2 h 627"/>
                                      <a:gd name="T10" fmla="*/ 20 w 645"/>
                                      <a:gd name="T11" fmla="*/ 5 h 627"/>
                                      <a:gd name="T12" fmla="*/ 23 w 645"/>
                                      <a:gd name="T13" fmla="*/ 8 h 627"/>
                                      <a:gd name="T14" fmla="*/ 25 w 645"/>
                                      <a:gd name="T15" fmla="*/ 10 h 627"/>
                                      <a:gd name="T16" fmla="*/ 26 w 645"/>
                                      <a:gd name="T17" fmla="*/ 13 h 627"/>
                                      <a:gd name="T18" fmla="*/ 25 w 645"/>
                                      <a:gd name="T19" fmla="*/ 15 h 627"/>
                                      <a:gd name="T20" fmla="*/ 24 w 645"/>
                                      <a:gd name="T21" fmla="*/ 17 h 627"/>
                                      <a:gd name="T22" fmla="*/ 22 w 645"/>
                                      <a:gd name="T23" fmla="*/ 19 h 627"/>
                                      <a:gd name="T24" fmla="*/ 23 w 645"/>
                                      <a:gd name="T25" fmla="*/ 18 h 627"/>
                                      <a:gd name="T26" fmla="*/ 24 w 645"/>
                                      <a:gd name="T27" fmla="*/ 16 h 627"/>
                                      <a:gd name="T28" fmla="*/ 24 w 645"/>
                                      <a:gd name="T29" fmla="*/ 14 h 627"/>
                                      <a:gd name="T30" fmla="*/ 25 w 645"/>
                                      <a:gd name="T31" fmla="*/ 12 h 627"/>
                                      <a:gd name="T32" fmla="*/ 24 w 645"/>
                                      <a:gd name="T33" fmla="*/ 11 h 627"/>
                                      <a:gd name="T34" fmla="*/ 24 w 645"/>
                                      <a:gd name="T35" fmla="*/ 10 h 627"/>
                                      <a:gd name="T36" fmla="*/ 22 w 645"/>
                                      <a:gd name="T37" fmla="*/ 9 h 627"/>
                                      <a:gd name="T38" fmla="*/ 21 w 645"/>
                                      <a:gd name="T39" fmla="*/ 7 h 627"/>
                                      <a:gd name="T40" fmla="*/ 20 w 645"/>
                                      <a:gd name="T41" fmla="*/ 6 h 627"/>
                                      <a:gd name="T42" fmla="*/ 19 w 645"/>
                                      <a:gd name="T43" fmla="*/ 4 h 627"/>
                                      <a:gd name="T44" fmla="*/ 18 w 645"/>
                                      <a:gd name="T45" fmla="*/ 3 h 627"/>
                                      <a:gd name="T46" fmla="*/ 17 w 645"/>
                                      <a:gd name="T47" fmla="*/ 2 h 627"/>
                                      <a:gd name="T48" fmla="*/ 15 w 645"/>
                                      <a:gd name="T49" fmla="*/ 1 h 627"/>
                                      <a:gd name="T50" fmla="*/ 13 w 645"/>
                                      <a:gd name="T51" fmla="*/ 1 h 627"/>
                                      <a:gd name="T52" fmla="*/ 11 w 645"/>
                                      <a:gd name="T53" fmla="*/ 1 h 627"/>
                                      <a:gd name="T54" fmla="*/ 9 w 645"/>
                                      <a:gd name="T55" fmla="*/ 1 h 627"/>
                                      <a:gd name="T56" fmla="*/ 8 w 645"/>
                                      <a:gd name="T57" fmla="*/ 2 h 627"/>
                                      <a:gd name="T58" fmla="*/ 6 w 645"/>
                                      <a:gd name="T59" fmla="*/ 3 h 627"/>
                                      <a:gd name="T60" fmla="*/ 5 w 645"/>
                                      <a:gd name="T61" fmla="*/ 4 h 627"/>
                                      <a:gd name="T62" fmla="*/ 3 w 645"/>
                                      <a:gd name="T63" fmla="*/ 6 h 627"/>
                                      <a:gd name="T64" fmla="*/ 3 w 645"/>
                                      <a:gd name="T65" fmla="*/ 7 h 627"/>
                                      <a:gd name="T66" fmla="*/ 2 w 645"/>
                                      <a:gd name="T67" fmla="*/ 9 h 627"/>
                                      <a:gd name="T68" fmla="*/ 1 w 645"/>
                                      <a:gd name="T69" fmla="*/ 11 h 627"/>
                                      <a:gd name="T70" fmla="*/ 1 w 645"/>
                                      <a:gd name="T71" fmla="*/ 13 h 627"/>
                                      <a:gd name="T72" fmla="*/ 1 w 645"/>
                                      <a:gd name="T73" fmla="*/ 14 h 627"/>
                                      <a:gd name="T74" fmla="*/ 2 w 645"/>
                                      <a:gd name="T75" fmla="*/ 16 h 627"/>
                                      <a:gd name="T76" fmla="*/ 2 w 645"/>
                                      <a:gd name="T77" fmla="*/ 18 h 627"/>
                                      <a:gd name="T78" fmla="*/ 3 w 645"/>
                                      <a:gd name="T79" fmla="*/ 20 h 627"/>
                                      <a:gd name="T80" fmla="*/ 4 w 645"/>
                                      <a:gd name="T81" fmla="*/ 21 h 627"/>
                                      <a:gd name="T82" fmla="*/ 5 w 645"/>
                                      <a:gd name="T83" fmla="*/ 23 h 627"/>
                                      <a:gd name="T84" fmla="*/ 7 w 645"/>
                                      <a:gd name="T85" fmla="*/ 24 h 627"/>
                                      <a:gd name="T86" fmla="*/ 8 w 645"/>
                                      <a:gd name="T87" fmla="*/ 24 h 627"/>
                                      <a:gd name="T88" fmla="*/ 9 w 645"/>
                                      <a:gd name="T89" fmla="*/ 24 h 627"/>
                                      <a:gd name="T90" fmla="*/ 11 w 645"/>
                                      <a:gd name="T91" fmla="*/ 24 h 627"/>
                                      <a:gd name="T92" fmla="*/ 9 w 645"/>
                                      <a:gd name="T93" fmla="*/ 25 h 627"/>
                                      <a:gd name="T94" fmla="*/ 7 w 645"/>
                                      <a:gd name="T95" fmla="*/ 25 h 627"/>
                                      <a:gd name="T96" fmla="*/ 5 w 645"/>
                                      <a:gd name="T97" fmla="*/ 23 h 627"/>
                                      <a:gd name="T98" fmla="*/ 3 w 645"/>
                                      <a:gd name="T99" fmla="*/ 21 h 627"/>
                                      <a:gd name="T100" fmla="*/ 1 w 645"/>
                                      <a:gd name="T101" fmla="*/ 17 h 627"/>
                                      <a:gd name="T102" fmla="*/ 0 w 645"/>
                                      <a:gd name="T103" fmla="*/ 14 h 627"/>
                                      <a:gd name="T104" fmla="*/ 1 w 645"/>
                                      <a:gd name="T105" fmla="*/ 11 h 627"/>
                                      <a:gd name="T106" fmla="*/ 2 w 645"/>
                                      <a:gd name="T107" fmla="*/ 6 h 627"/>
                                      <a:gd name="T108" fmla="*/ 4 w 645"/>
                                      <a:gd name="T109" fmla="*/ 3 h 62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45"/>
                                      <a:gd name="T166" fmla="*/ 0 h 627"/>
                                      <a:gd name="T167" fmla="*/ 645 w 645"/>
                                      <a:gd name="T168" fmla="*/ 627 h 62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45" h="627">
                                        <a:moveTo>
                                          <a:pt x="95" y="86"/>
                                        </a:moveTo>
                                        <a:lnTo>
                                          <a:pt x="127" y="60"/>
                                        </a:lnTo>
                                        <a:lnTo>
                                          <a:pt x="158" y="37"/>
                                        </a:lnTo>
                                        <a:lnTo>
                                          <a:pt x="192" y="18"/>
                                        </a:lnTo>
                                        <a:lnTo>
                                          <a:pt x="233" y="6"/>
                                        </a:lnTo>
                                        <a:lnTo>
                                          <a:pt x="268" y="2"/>
                                        </a:lnTo>
                                        <a:lnTo>
                                          <a:pt x="309" y="0"/>
                                        </a:lnTo>
                                        <a:lnTo>
                                          <a:pt x="367" y="5"/>
                                        </a:lnTo>
                                        <a:lnTo>
                                          <a:pt x="424" y="17"/>
                                        </a:lnTo>
                                        <a:lnTo>
                                          <a:pt x="460" y="42"/>
                                        </a:lnTo>
                                        <a:lnTo>
                                          <a:pt x="487" y="77"/>
                                        </a:lnTo>
                                        <a:lnTo>
                                          <a:pt x="511" y="119"/>
                                        </a:lnTo>
                                        <a:lnTo>
                                          <a:pt x="536" y="158"/>
                                        </a:lnTo>
                                        <a:lnTo>
                                          <a:pt x="566" y="192"/>
                                        </a:lnTo>
                                        <a:lnTo>
                                          <a:pt x="592" y="219"/>
                                        </a:lnTo>
                                        <a:lnTo>
                                          <a:pt x="627" y="259"/>
                                        </a:lnTo>
                                        <a:lnTo>
                                          <a:pt x="641" y="297"/>
                                        </a:lnTo>
                                        <a:lnTo>
                                          <a:pt x="645" y="326"/>
                                        </a:lnTo>
                                        <a:lnTo>
                                          <a:pt x="641" y="342"/>
                                        </a:lnTo>
                                        <a:lnTo>
                                          <a:pt x="632" y="370"/>
                                        </a:lnTo>
                                        <a:lnTo>
                                          <a:pt x="617" y="396"/>
                                        </a:lnTo>
                                        <a:lnTo>
                                          <a:pt x="595" y="424"/>
                                        </a:lnTo>
                                        <a:lnTo>
                                          <a:pt x="569" y="461"/>
                                        </a:lnTo>
                                        <a:lnTo>
                                          <a:pt x="545" y="488"/>
                                        </a:lnTo>
                                        <a:lnTo>
                                          <a:pt x="559" y="462"/>
                                        </a:lnTo>
                                        <a:lnTo>
                                          <a:pt x="569" y="445"/>
                                        </a:lnTo>
                                        <a:lnTo>
                                          <a:pt x="582" y="424"/>
                                        </a:lnTo>
                                        <a:lnTo>
                                          <a:pt x="591" y="407"/>
                                        </a:lnTo>
                                        <a:lnTo>
                                          <a:pt x="604" y="381"/>
                                        </a:lnTo>
                                        <a:lnTo>
                                          <a:pt x="611" y="355"/>
                                        </a:lnTo>
                                        <a:lnTo>
                                          <a:pt x="618" y="327"/>
                                        </a:lnTo>
                                        <a:lnTo>
                                          <a:pt x="620" y="312"/>
                                        </a:lnTo>
                                        <a:lnTo>
                                          <a:pt x="616" y="297"/>
                                        </a:lnTo>
                                        <a:lnTo>
                                          <a:pt x="608" y="279"/>
                                        </a:lnTo>
                                        <a:lnTo>
                                          <a:pt x="602" y="263"/>
                                        </a:lnTo>
                                        <a:lnTo>
                                          <a:pt x="589" y="251"/>
                                        </a:lnTo>
                                        <a:lnTo>
                                          <a:pt x="574" y="238"/>
                                        </a:lnTo>
                                        <a:lnTo>
                                          <a:pt x="562" y="221"/>
                                        </a:lnTo>
                                        <a:lnTo>
                                          <a:pt x="546" y="203"/>
                                        </a:lnTo>
                                        <a:lnTo>
                                          <a:pt x="531" y="181"/>
                                        </a:lnTo>
                                        <a:lnTo>
                                          <a:pt x="515" y="159"/>
                                        </a:lnTo>
                                        <a:lnTo>
                                          <a:pt x="500" y="141"/>
                                        </a:lnTo>
                                        <a:lnTo>
                                          <a:pt x="488" y="120"/>
                                        </a:lnTo>
                                        <a:lnTo>
                                          <a:pt x="477" y="97"/>
                                        </a:lnTo>
                                        <a:lnTo>
                                          <a:pt x="468" y="81"/>
                                        </a:lnTo>
                                        <a:lnTo>
                                          <a:pt x="453" y="68"/>
                                        </a:lnTo>
                                        <a:lnTo>
                                          <a:pt x="437" y="55"/>
                                        </a:lnTo>
                                        <a:lnTo>
                                          <a:pt x="421" y="43"/>
                                        </a:lnTo>
                                        <a:lnTo>
                                          <a:pt x="403" y="35"/>
                                        </a:lnTo>
                                        <a:lnTo>
                                          <a:pt x="385" y="31"/>
                                        </a:lnTo>
                                        <a:lnTo>
                                          <a:pt x="355" y="29"/>
                                        </a:lnTo>
                                        <a:lnTo>
                                          <a:pt x="325" y="29"/>
                                        </a:lnTo>
                                        <a:lnTo>
                                          <a:pt x="302" y="30"/>
                                        </a:lnTo>
                                        <a:lnTo>
                                          <a:pt x="280" y="29"/>
                                        </a:lnTo>
                                        <a:lnTo>
                                          <a:pt x="259" y="31"/>
                                        </a:lnTo>
                                        <a:lnTo>
                                          <a:pt x="236" y="36"/>
                                        </a:lnTo>
                                        <a:lnTo>
                                          <a:pt x="215" y="41"/>
                                        </a:lnTo>
                                        <a:lnTo>
                                          <a:pt x="195" y="49"/>
                                        </a:lnTo>
                                        <a:lnTo>
                                          <a:pt x="176" y="60"/>
                                        </a:lnTo>
                                        <a:lnTo>
                                          <a:pt x="158" y="74"/>
                                        </a:lnTo>
                                        <a:lnTo>
                                          <a:pt x="138" y="87"/>
                                        </a:lnTo>
                                        <a:lnTo>
                                          <a:pt x="119" y="103"/>
                                        </a:lnTo>
                                        <a:lnTo>
                                          <a:pt x="99" y="124"/>
                                        </a:lnTo>
                                        <a:lnTo>
                                          <a:pt x="83" y="143"/>
                                        </a:lnTo>
                                        <a:lnTo>
                                          <a:pt x="72" y="160"/>
                                        </a:lnTo>
                                        <a:lnTo>
                                          <a:pt x="65" y="181"/>
                                        </a:lnTo>
                                        <a:lnTo>
                                          <a:pt x="56" y="202"/>
                                        </a:lnTo>
                                        <a:lnTo>
                                          <a:pt x="47" y="223"/>
                                        </a:lnTo>
                                        <a:lnTo>
                                          <a:pt x="37" y="247"/>
                                        </a:lnTo>
                                        <a:lnTo>
                                          <a:pt x="35" y="275"/>
                                        </a:lnTo>
                                        <a:lnTo>
                                          <a:pt x="32" y="300"/>
                                        </a:lnTo>
                                        <a:lnTo>
                                          <a:pt x="29" y="324"/>
                                        </a:lnTo>
                                        <a:lnTo>
                                          <a:pt x="29" y="340"/>
                                        </a:lnTo>
                                        <a:lnTo>
                                          <a:pt x="31" y="361"/>
                                        </a:lnTo>
                                        <a:lnTo>
                                          <a:pt x="36" y="384"/>
                                        </a:lnTo>
                                        <a:lnTo>
                                          <a:pt x="40" y="408"/>
                                        </a:lnTo>
                                        <a:lnTo>
                                          <a:pt x="51" y="436"/>
                                        </a:lnTo>
                                        <a:lnTo>
                                          <a:pt x="61" y="462"/>
                                        </a:lnTo>
                                        <a:lnTo>
                                          <a:pt x="68" y="477"/>
                                        </a:lnTo>
                                        <a:lnTo>
                                          <a:pt x="80" y="496"/>
                                        </a:lnTo>
                                        <a:lnTo>
                                          <a:pt x="95" y="519"/>
                                        </a:lnTo>
                                        <a:lnTo>
                                          <a:pt x="108" y="535"/>
                                        </a:lnTo>
                                        <a:lnTo>
                                          <a:pt x="120" y="551"/>
                                        </a:lnTo>
                                        <a:lnTo>
                                          <a:pt x="136" y="566"/>
                                        </a:lnTo>
                                        <a:lnTo>
                                          <a:pt x="155" y="581"/>
                                        </a:lnTo>
                                        <a:lnTo>
                                          <a:pt x="170" y="593"/>
                                        </a:lnTo>
                                        <a:lnTo>
                                          <a:pt x="183" y="600"/>
                                        </a:lnTo>
                                        <a:lnTo>
                                          <a:pt x="202" y="607"/>
                                        </a:lnTo>
                                        <a:lnTo>
                                          <a:pt x="218" y="611"/>
                                        </a:lnTo>
                                        <a:lnTo>
                                          <a:pt x="235" y="614"/>
                                        </a:lnTo>
                                        <a:lnTo>
                                          <a:pt x="253" y="615"/>
                                        </a:lnTo>
                                        <a:lnTo>
                                          <a:pt x="282" y="612"/>
                                        </a:lnTo>
                                        <a:lnTo>
                                          <a:pt x="248" y="622"/>
                                        </a:lnTo>
                                        <a:lnTo>
                                          <a:pt x="221" y="627"/>
                                        </a:lnTo>
                                        <a:lnTo>
                                          <a:pt x="195" y="623"/>
                                        </a:lnTo>
                                        <a:lnTo>
                                          <a:pt x="169" y="615"/>
                                        </a:lnTo>
                                        <a:lnTo>
                                          <a:pt x="142" y="601"/>
                                        </a:lnTo>
                                        <a:lnTo>
                                          <a:pt x="122" y="583"/>
                                        </a:lnTo>
                                        <a:lnTo>
                                          <a:pt x="100" y="560"/>
                                        </a:lnTo>
                                        <a:lnTo>
                                          <a:pt x="72" y="524"/>
                                        </a:lnTo>
                                        <a:lnTo>
                                          <a:pt x="41" y="476"/>
                                        </a:lnTo>
                                        <a:lnTo>
                                          <a:pt x="18" y="431"/>
                                        </a:lnTo>
                                        <a:lnTo>
                                          <a:pt x="3" y="387"/>
                                        </a:lnTo>
                                        <a:lnTo>
                                          <a:pt x="0" y="356"/>
                                        </a:lnTo>
                                        <a:lnTo>
                                          <a:pt x="4" y="327"/>
                                        </a:lnTo>
                                        <a:lnTo>
                                          <a:pt x="13" y="269"/>
                                        </a:lnTo>
                                        <a:lnTo>
                                          <a:pt x="23" y="204"/>
                                        </a:lnTo>
                                        <a:lnTo>
                                          <a:pt x="44" y="153"/>
                                        </a:lnTo>
                                        <a:lnTo>
                                          <a:pt x="69" y="116"/>
                                        </a:lnTo>
                                        <a:lnTo>
                                          <a:pt x="95" y="86"/>
                                        </a:lnTo>
                                        <a:close/>
                                      </a:path>
                                    </a:pathLst>
                                  </a:custGeom>
                                  <a:solidFill>
                                    <a:srgbClr val="FF4040"/>
                                  </a:solidFill>
                                  <a:ln w="9525">
                                    <a:noFill/>
                                    <a:round/>
                                    <a:headEnd/>
                                    <a:tailEnd/>
                                  </a:ln>
                                </p:spPr>
                                <p:txBody>
                                  <a:bodyPr/>
                                  <a:lstStyle/>
                                  <a:p>
                                    <a:endParaRPr lang="cs-CZ"/>
                                  </a:p>
                                </p:txBody>
                              </p:sp>
                            </p:grpSp>
                          </p:grpSp>
                          <p:sp>
                            <p:nvSpPr>
                              <p:cNvPr id="11474" name="Freeform 148"/>
                              <p:cNvSpPr>
                                <a:spLocks/>
                              </p:cNvSpPr>
                              <p:nvPr/>
                            </p:nvSpPr>
                            <p:spPr bwMode="auto">
                              <a:xfrm>
                                <a:off x="2147" y="1838"/>
                                <a:ext cx="90" cy="81"/>
                              </a:xfrm>
                              <a:custGeom>
                                <a:avLst/>
                                <a:gdLst>
                                  <a:gd name="T0" fmla="*/ 2 w 447"/>
                                  <a:gd name="T1" fmla="*/ 2 h 407"/>
                                  <a:gd name="T2" fmla="*/ 3 w 447"/>
                                  <a:gd name="T3" fmla="*/ 1 h 407"/>
                                  <a:gd name="T4" fmla="*/ 4 w 447"/>
                                  <a:gd name="T5" fmla="*/ 1 h 407"/>
                                  <a:gd name="T6" fmla="*/ 4 w 447"/>
                                  <a:gd name="T7" fmla="*/ 0 h 407"/>
                                  <a:gd name="T8" fmla="*/ 5 w 447"/>
                                  <a:gd name="T9" fmla="*/ 0 h 407"/>
                                  <a:gd name="T10" fmla="*/ 6 w 447"/>
                                  <a:gd name="T11" fmla="*/ 0 h 407"/>
                                  <a:gd name="T12" fmla="*/ 6 w 447"/>
                                  <a:gd name="T13" fmla="*/ 0 h 407"/>
                                  <a:gd name="T14" fmla="*/ 7 w 447"/>
                                  <a:gd name="T15" fmla="*/ 0 h 407"/>
                                  <a:gd name="T16" fmla="*/ 8 w 447"/>
                                  <a:gd name="T17" fmla="*/ 1 h 407"/>
                                  <a:gd name="T18" fmla="*/ 9 w 447"/>
                                  <a:gd name="T19" fmla="*/ 2 h 407"/>
                                  <a:gd name="T20" fmla="*/ 10 w 447"/>
                                  <a:gd name="T21" fmla="*/ 3 h 407"/>
                                  <a:gd name="T22" fmla="*/ 10 w 447"/>
                                  <a:gd name="T23" fmla="*/ 4 h 407"/>
                                  <a:gd name="T24" fmla="*/ 11 w 447"/>
                                  <a:gd name="T25" fmla="*/ 5 h 407"/>
                                  <a:gd name="T26" fmla="*/ 12 w 447"/>
                                  <a:gd name="T27" fmla="*/ 7 h 407"/>
                                  <a:gd name="T28" fmla="*/ 13 w 447"/>
                                  <a:gd name="T29" fmla="*/ 8 h 407"/>
                                  <a:gd name="T30" fmla="*/ 14 w 447"/>
                                  <a:gd name="T31" fmla="*/ 10 h 407"/>
                                  <a:gd name="T32" fmla="*/ 15 w 447"/>
                                  <a:gd name="T33" fmla="*/ 11 h 407"/>
                                  <a:gd name="T34" fmla="*/ 16 w 447"/>
                                  <a:gd name="T35" fmla="*/ 12 h 407"/>
                                  <a:gd name="T36" fmla="*/ 17 w 447"/>
                                  <a:gd name="T37" fmla="*/ 12 h 407"/>
                                  <a:gd name="T38" fmla="*/ 18 w 447"/>
                                  <a:gd name="T39" fmla="*/ 13 h 407"/>
                                  <a:gd name="T40" fmla="*/ 18 w 447"/>
                                  <a:gd name="T41" fmla="*/ 14 h 407"/>
                                  <a:gd name="T42" fmla="*/ 18 w 447"/>
                                  <a:gd name="T43" fmla="*/ 15 h 407"/>
                                  <a:gd name="T44" fmla="*/ 18 w 447"/>
                                  <a:gd name="T45" fmla="*/ 15 h 407"/>
                                  <a:gd name="T46" fmla="*/ 18 w 447"/>
                                  <a:gd name="T47" fmla="*/ 16 h 407"/>
                                  <a:gd name="T48" fmla="*/ 17 w 447"/>
                                  <a:gd name="T49" fmla="*/ 16 h 407"/>
                                  <a:gd name="T50" fmla="*/ 16 w 447"/>
                                  <a:gd name="T51" fmla="*/ 16 h 407"/>
                                  <a:gd name="T52" fmla="*/ 15 w 447"/>
                                  <a:gd name="T53" fmla="*/ 16 h 407"/>
                                  <a:gd name="T54" fmla="*/ 14 w 447"/>
                                  <a:gd name="T55" fmla="*/ 16 h 407"/>
                                  <a:gd name="T56" fmla="*/ 13 w 447"/>
                                  <a:gd name="T57" fmla="*/ 16 h 407"/>
                                  <a:gd name="T58" fmla="*/ 12 w 447"/>
                                  <a:gd name="T59" fmla="*/ 15 h 407"/>
                                  <a:gd name="T60" fmla="*/ 11 w 447"/>
                                  <a:gd name="T61" fmla="*/ 15 h 407"/>
                                  <a:gd name="T62" fmla="*/ 9 w 447"/>
                                  <a:gd name="T63" fmla="*/ 14 h 407"/>
                                  <a:gd name="T64" fmla="*/ 8 w 447"/>
                                  <a:gd name="T65" fmla="*/ 13 h 407"/>
                                  <a:gd name="T66" fmla="*/ 7 w 447"/>
                                  <a:gd name="T67" fmla="*/ 12 h 407"/>
                                  <a:gd name="T68" fmla="*/ 5 w 447"/>
                                  <a:gd name="T69" fmla="*/ 11 h 407"/>
                                  <a:gd name="T70" fmla="*/ 4 w 447"/>
                                  <a:gd name="T71" fmla="*/ 11 h 407"/>
                                  <a:gd name="T72" fmla="*/ 3 w 447"/>
                                  <a:gd name="T73" fmla="*/ 10 h 407"/>
                                  <a:gd name="T74" fmla="*/ 2 w 447"/>
                                  <a:gd name="T75" fmla="*/ 9 h 407"/>
                                  <a:gd name="T76" fmla="*/ 1 w 447"/>
                                  <a:gd name="T77" fmla="*/ 8 h 407"/>
                                  <a:gd name="T78" fmla="*/ 0 w 447"/>
                                  <a:gd name="T79" fmla="*/ 7 h 407"/>
                                  <a:gd name="T80" fmla="*/ 0 w 447"/>
                                  <a:gd name="T81" fmla="*/ 6 h 407"/>
                                  <a:gd name="T82" fmla="*/ 0 w 447"/>
                                  <a:gd name="T83" fmla="*/ 6 h 407"/>
                                  <a:gd name="T84" fmla="*/ 0 w 447"/>
                                  <a:gd name="T85" fmla="*/ 5 h 407"/>
                                  <a:gd name="T86" fmla="*/ 0 w 447"/>
                                  <a:gd name="T87" fmla="*/ 4 h 407"/>
                                  <a:gd name="T88" fmla="*/ 1 w 447"/>
                                  <a:gd name="T89" fmla="*/ 4 h 407"/>
                                  <a:gd name="T90" fmla="*/ 1 w 447"/>
                                  <a:gd name="T91" fmla="*/ 3 h 407"/>
                                  <a:gd name="T92" fmla="*/ 2 w 447"/>
                                  <a:gd name="T93" fmla="*/ 2 h 4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47"/>
                                  <a:gd name="T142" fmla="*/ 0 h 407"/>
                                  <a:gd name="T143" fmla="*/ 447 w 447"/>
                                  <a:gd name="T144" fmla="*/ 407 h 40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47" h="407">
                                    <a:moveTo>
                                      <a:pt x="48" y="55"/>
                                    </a:moveTo>
                                    <a:lnTo>
                                      <a:pt x="71" y="35"/>
                                    </a:lnTo>
                                    <a:lnTo>
                                      <a:pt x="95" y="18"/>
                                    </a:lnTo>
                                    <a:lnTo>
                                      <a:pt x="111" y="7"/>
                                    </a:lnTo>
                                    <a:lnTo>
                                      <a:pt x="124" y="2"/>
                                    </a:lnTo>
                                    <a:lnTo>
                                      <a:pt x="139" y="0"/>
                                    </a:lnTo>
                                    <a:lnTo>
                                      <a:pt x="154" y="1"/>
                                    </a:lnTo>
                                    <a:lnTo>
                                      <a:pt x="171" y="8"/>
                                    </a:lnTo>
                                    <a:lnTo>
                                      <a:pt x="195" y="24"/>
                                    </a:lnTo>
                                    <a:lnTo>
                                      <a:pt x="218" y="43"/>
                                    </a:lnTo>
                                    <a:lnTo>
                                      <a:pt x="239" y="69"/>
                                    </a:lnTo>
                                    <a:lnTo>
                                      <a:pt x="256" y="96"/>
                                    </a:lnTo>
                                    <a:lnTo>
                                      <a:pt x="278" y="134"/>
                                    </a:lnTo>
                                    <a:lnTo>
                                      <a:pt x="301" y="174"/>
                                    </a:lnTo>
                                    <a:lnTo>
                                      <a:pt x="321" y="207"/>
                                    </a:lnTo>
                                    <a:lnTo>
                                      <a:pt x="341" y="240"/>
                                    </a:lnTo>
                                    <a:lnTo>
                                      <a:pt x="361" y="265"/>
                                    </a:lnTo>
                                    <a:lnTo>
                                      <a:pt x="381" y="290"/>
                                    </a:lnTo>
                                    <a:lnTo>
                                      <a:pt x="410" y="313"/>
                                    </a:lnTo>
                                    <a:lnTo>
                                      <a:pt x="432" y="338"/>
                                    </a:lnTo>
                                    <a:lnTo>
                                      <a:pt x="444" y="357"/>
                                    </a:lnTo>
                                    <a:lnTo>
                                      <a:pt x="447" y="375"/>
                                    </a:lnTo>
                                    <a:lnTo>
                                      <a:pt x="442" y="389"/>
                                    </a:lnTo>
                                    <a:lnTo>
                                      <a:pt x="433" y="399"/>
                                    </a:lnTo>
                                    <a:lnTo>
                                      <a:pt x="416" y="405"/>
                                    </a:lnTo>
                                    <a:lnTo>
                                      <a:pt x="394" y="407"/>
                                    </a:lnTo>
                                    <a:lnTo>
                                      <a:pt x="374" y="405"/>
                                    </a:lnTo>
                                    <a:lnTo>
                                      <a:pt x="338" y="397"/>
                                    </a:lnTo>
                                    <a:lnTo>
                                      <a:pt x="315" y="390"/>
                                    </a:lnTo>
                                    <a:lnTo>
                                      <a:pt x="287" y="379"/>
                                    </a:lnTo>
                                    <a:lnTo>
                                      <a:pt x="261" y="365"/>
                                    </a:lnTo>
                                    <a:lnTo>
                                      <a:pt x="235" y="350"/>
                                    </a:lnTo>
                                    <a:lnTo>
                                      <a:pt x="203" y="332"/>
                                    </a:lnTo>
                                    <a:lnTo>
                                      <a:pt x="162" y="309"/>
                                    </a:lnTo>
                                    <a:lnTo>
                                      <a:pt x="124" y="288"/>
                                    </a:lnTo>
                                    <a:lnTo>
                                      <a:pt x="94" y="269"/>
                                    </a:lnTo>
                                    <a:lnTo>
                                      <a:pt x="64" y="248"/>
                                    </a:lnTo>
                                    <a:lnTo>
                                      <a:pt x="38" y="227"/>
                                    </a:lnTo>
                                    <a:lnTo>
                                      <a:pt x="21" y="204"/>
                                    </a:lnTo>
                                    <a:lnTo>
                                      <a:pt x="9" y="183"/>
                                    </a:lnTo>
                                    <a:lnTo>
                                      <a:pt x="3" y="161"/>
                                    </a:lnTo>
                                    <a:lnTo>
                                      <a:pt x="0" y="141"/>
                                    </a:lnTo>
                                    <a:lnTo>
                                      <a:pt x="3" y="125"/>
                                    </a:lnTo>
                                    <a:lnTo>
                                      <a:pt x="8" y="108"/>
                                    </a:lnTo>
                                    <a:lnTo>
                                      <a:pt x="18" y="90"/>
                                    </a:lnTo>
                                    <a:lnTo>
                                      <a:pt x="31" y="73"/>
                                    </a:lnTo>
                                    <a:lnTo>
                                      <a:pt x="48" y="55"/>
                                    </a:lnTo>
                                    <a:close/>
                                  </a:path>
                                </a:pathLst>
                              </a:custGeom>
                              <a:solidFill>
                                <a:srgbClr val="FF0000"/>
                              </a:solidFill>
                              <a:ln w="9525">
                                <a:noFill/>
                                <a:round/>
                                <a:headEnd/>
                                <a:tailEnd/>
                              </a:ln>
                            </p:spPr>
                            <p:txBody>
                              <a:bodyPr/>
                              <a:lstStyle/>
                              <a:p>
                                <a:endParaRPr lang="cs-CZ"/>
                              </a:p>
                            </p:txBody>
                          </p:sp>
                        </p:grpSp>
                        <p:grpSp>
                          <p:nvGrpSpPr>
                            <p:cNvPr id="11395" name="Group 149"/>
                            <p:cNvGrpSpPr>
                              <a:grpSpLocks/>
                            </p:cNvGrpSpPr>
                            <p:nvPr/>
                          </p:nvGrpSpPr>
                          <p:grpSpPr bwMode="auto">
                            <a:xfrm>
                              <a:off x="2056" y="1735"/>
                              <a:ext cx="107" cy="105"/>
                              <a:chOff x="2056" y="1735"/>
                              <a:chExt cx="107" cy="105"/>
                            </a:xfrm>
                          </p:grpSpPr>
                          <p:sp>
                            <p:nvSpPr>
                              <p:cNvPr id="11469" name="Freeform 150"/>
                              <p:cNvSpPr>
                                <a:spLocks/>
                              </p:cNvSpPr>
                              <p:nvPr/>
                            </p:nvSpPr>
                            <p:spPr bwMode="auto">
                              <a:xfrm>
                                <a:off x="2056" y="1735"/>
                                <a:ext cx="107" cy="105"/>
                              </a:xfrm>
                              <a:custGeom>
                                <a:avLst/>
                                <a:gdLst>
                                  <a:gd name="T0" fmla="*/ 3 w 535"/>
                                  <a:gd name="T1" fmla="*/ 3 h 522"/>
                                  <a:gd name="T2" fmla="*/ 4 w 535"/>
                                  <a:gd name="T3" fmla="*/ 2 h 522"/>
                                  <a:gd name="T4" fmla="*/ 5 w 535"/>
                                  <a:gd name="T5" fmla="*/ 1 h 522"/>
                                  <a:gd name="T6" fmla="*/ 6 w 535"/>
                                  <a:gd name="T7" fmla="*/ 1 h 522"/>
                                  <a:gd name="T8" fmla="*/ 8 w 535"/>
                                  <a:gd name="T9" fmla="*/ 0 h 522"/>
                                  <a:gd name="T10" fmla="*/ 9 w 535"/>
                                  <a:gd name="T11" fmla="*/ 0 h 522"/>
                                  <a:gd name="T12" fmla="*/ 10 w 535"/>
                                  <a:gd name="T13" fmla="*/ 0 h 522"/>
                                  <a:gd name="T14" fmla="*/ 12 w 535"/>
                                  <a:gd name="T15" fmla="*/ 0 h 522"/>
                                  <a:gd name="T16" fmla="*/ 14 w 535"/>
                                  <a:gd name="T17" fmla="*/ 1 h 522"/>
                                  <a:gd name="T18" fmla="*/ 15 w 535"/>
                                  <a:gd name="T19" fmla="*/ 1 h 522"/>
                                  <a:gd name="T20" fmla="*/ 16 w 535"/>
                                  <a:gd name="T21" fmla="*/ 3 h 522"/>
                                  <a:gd name="T22" fmla="*/ 17 w 535"/>
                                  <a:gd name="T23" fmla="*/ 4 h 522"/>
                                  <a:gd name="T24" fmla="*/ 18 w 535"/>
                                  <a:gd name="T25" fmla="*/ 5 h 522"/>
                                  <a:gd name="T26" fmla="*/ 19 w 535"/>
                                  <a:gd name="T27" fmla="*/ 6 h 522"/>
                                  <a:gd name="T28" fmla="*/ 20 w 535"/>
                                  <a:gd name="T29" fmla="*/ 7 h 522"/>
                                  <a:gd name="T30" fmla="*/ 21 w 535"/>
                                  <a:gd name="T31" fmla="*/ 9 h 522"/>
                                  <a:gd name="T32" fmla="*/ 21 w 535"/>
                                  <a:gd name="T33" fmla="*/ 10 h 522"/>
                                  <a:gd name="T34" fmla="*/ 21 w 535"/>
                                  <a:gd name="T35" fmla="*/ 11 h 522"/>
                                  <a:gd name="T36" fmla="*/ 21 w 535"/>
                                  <a:gd name="T37" fmla="*/ 12 h 522"/>
                                  <a:gd name="T38" fmla="*/ 21 w 535"/>
                                  <a:gd name="T39" fmla="*/ 12 h 522"/>
                                  <a:gd name="T40" fmla="*/ 21 w 535"/>
                                  <a:gd name="T41" fmla="*/ 13 h 522"/>
                                  <a:gd name="T42" fmla="*/ 20 w 535"/>
                                  <a:gd name="T43" fmla="*/ 14 h 522"/>
                                  <a:gd name="T44" fmla="*/ 19 w 535"/>
                                  <a:gd name="T45" fmla="*/ 15 h 522"/>
                                  <a:gd name="T46" fmla="*/ 18 w 535"/>
                                  <a:gd name="T47" fmla="*/ 16 h 522"/>
                                  <a:gd name="T48" fmla="*/ 17 w 535"/>
                                  <a:gd name="T49" fmla="*/ 17 h 522"/>
                                  <a:gd name="T50" fmla="*/ 17 w 535"/>
                                  <a:gd name="T51" fmla="*/ 18 h 522"/>
                                  <a:gd name="T52" fmla="*/ 17 w 535"/>
                                  <a:gd name="T53" fmla="*/ 19 h 522"/>
                                  <a:gd name="T54" fmla="*/ 17 w 535"/>
                                  <a:gd name="T55" fmla="*/ 19 h 522"/>
                                  <a:gd name="T56" fmla="*/ 18 w 535"/>
                                  <a:gd name="T57" fmla="*/ 19 h 522"/>
                                  <a:gd name="T58" fmla="*/ 16 w 535"/>
                                  <a:gd name="T59" fmla="*/ 21 h 522"/>
                                  <a:gd name="T60" fmla="*/ 16 w 535"/>
                                  <a:gd name="T61" fmla="*/ 21 h 522"/>
                                  <a:gd name="T62" fmla="*/ 15 w 535"/>
                                  <a:gd name="T63" fmla="*/ 20 h 522"/>
                                  <a:gd name="T64" fmla="*/ 14 w 535"/>
                                  <a:gd name="T65" fmla="*/ 20 h 522"/>
                                  <a:gd name="T66" fmla="*/ 13 w 535"/>
                                  <a:gd name="T67" fmla="*/ 20 h 522"/>
                                  <a:gd name="T68" fmla="*/ 12 w 535"/>
                                  <a:gd name="T69" fmla="*/ 20 h 522"/>
                                  <a:gd name="T70" fmla="*/ 11 w 535"/>
                                  <a:gd name="T71" fmla="*/ 20 h 522"/>
                                  <a:gd name="T72" fmla="*/ 9 w 535"/>
                                  <a:gd name="T73" fmla="*/ 21 h 522"/>
                                  <a:gd name="T74" fmla="*/ 8 w 535"/>
                                  <a:gd name="T75" fmla="*/ 21 h 522"/>
                                  <a:gd name="T76" fmla="*/ 7 w 535"/>
                                  <a:gd name="T77" fmla="*/ 21 h 522"/>
                                  <a:gd name="T78" fmla="*/ 6 w 535"/>
                                  <a:gd name="T79" fmla="*/ 21 h 522"/>
                                  <a:gd name="T80" fmla="*/ 6 w 535"/>
                                  <a:gd name="T81" fmla="*/ 21 h 522"/>
                                  <a:gd name="T82" fmla="*/ 5 w 535"/>
                                  <a:gd name="T83" fmla="*/ 20 h 522"/>
                                  <a:gd name="T84" fmla="*/ 4 w 535"/>
                                  <a:gd name="T85" fmla="*/ 20 h 522"/>
                                  <a:gd name="T86" fmla="*/ 3 w 535"/>
                                  <a:gd name="T87" fmla="*/ 19 h 522"/>
                                  <a:gd name="T88" fmla="*/ 2 w 535"/>
                                  <a:gd name="T89" fmla="*/ 18 h 522"/>
                                  <a:gd name="T90" fmla="*/ 1 w 535"/>
                                  <a:gd name="T91" fmla="*/ 16 h 522"/>
                                  <a:gd name="T92" fmla="*/ 1 w 535"/>
                                  <a:gd name="T93" fmla="*/ 14 h 522"/>
                                  <a:gd name="T94" fmla="*/ 0 w 535"/>
                                  <a:gd name="T95" fmla="*/ 13 h 522"/>
                                  <a:gd name="T96" fmla="*/ 0 w 535"/>
                                  <a:gd name="T97" fmla="*/ 12 h 522"/>
                                  <a:gd name="T98" fmla="*/ 0 w 535"/>
                                  <a:gd name="T99" fmla="*/ 11 h 522"/>
                                  <a:gd name="T100" fmla="*/ 0 w 535"/>
                                  <a:gd name="T101" fmla="*/ 9 h 522"/>
                                  <a:gd name="T102" fmla="*/ 1 w 535"/>
                                  <a:gd name="T103" fmla="*/ 7 h 522"/>
                                  <a:gd name="T104" fmla="*/ 1 w 535"/>
                                  <a:gd name="T105" fmla="*/ 5 h 522"/>
                                  <a:gd name="T106" fmla="*/ 2 w 535"/>
                                  <a:gd name="T107" fmla="*/ 4 h 522"/>
                                  <a:gd name="T108" fmla="*/ 3 w 535"/>
                                  <a:gd name="T109" fmla="*/ 3 h 52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35"/>
                                  <a:gd name="T166" fmla="*/ 0 h 522"/>
                                  <a:gd name="T167" fmla="*/ 535 w 535"/>
                                  <a:gd name="T168" fmla="*/ 522 h 52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35" h="522">
                                    <a:moveTo>
                                      <a:pt x="79" y="71"/>
                                    </a:moveTo>
                                    <a:lnTo>
                                      <a:pt x="106" y="50"/>
                                    </a:lnTo>
                                    <a:lnTo>
                                      <a:pt x="131" y="31"/>
                                    </a:lnTo>
                                    <a:lnTo>
                                      <a:pt x="160" y="16"/>
                                    </a:lnTo>
                                    <a:lnTo>
                                      <a:pt x="194" y="6"/>
                                    </a:lnTo>
                                    <a:lnTo>
                                      <a:pt x="222" y="1"/>
                                    </a:lnTo>
                                    <a:lnTo>
                                      <a:pt x="257" y="0"/>
                                    </a:lnTo>
                                    <a:lnTo>
                                      <a:pt x="305" y="5"/>
                                    </a:lnTo>
                                    <a:lnTo>
                                      <a:pt x="352" y="15"/>
                                    </a:lnTo>
                                    <a:lnTo>
                                      <a:pt x="383" y="34"/>
                                    </a:lnTo>
                                    <a:lnTo>
                                      <a:pt x="404" y="63"/>
                                    </a:lnTo>
                                    <a:lnTo>
                                      <a:pt x="424" y="99"/>
                                    </a:lnTo>
                                    <a:lnTo>
                                      <a:pt x="445" y="132"/>
                                    </a:lnTo>
                                    <a:lnTo>
                                      <a:pt x="470" y="159"/>
                                    </a:lnTo>
                                    <a:lnTo>
                                      <a:pt x="493" y="183"/>
                                    </a:lnTo>
                                    <a:lnTo>
                                      <a:pt x="522" y="217"/>
                                    </a:lnTo>
                                    <a:lnTo>
                                      <a:pt x="533" y="249"/>
                                    </a:lnTo>
                                    <a:lnTo>
                                      <a:pt x="535" y="272"/>
                                    </a:lnTo>
                                    <a:lnTo>
                                      <a:pt x="533" y="286"/>
                                    </a:lnTo>
                                    <a:lnTo>
                                      <a:pt x="526" y="309"/>
                                    </a:lnTo>
                                    <a:lnTo>
                                      <a:pt x="514" y="331"/>
                                    </a:lnTo>
                                    <a:lnTo>
                                      <a:pt x="495" y="354"/>
                                    </a:lnTo>
                                    <a:lnTo>
                                      <a:pt x="473" y="385"/>
                                    </a:lnTo>
                                    <a:lnTo>
                                      <a:pt x="453" y="408"/>
                                    </a:lnTo>
                                    <a:lnTo>
                                      <a:pt x="437" y="433"/>
                                    </a:lnTo>
                                    <a:lnTo>
                                      <a:pt x="430" y="449"/>
                                    </a:lnTo>
                                    <a:lnTo>
                                      <a:pt x="429" y="458"/>
                                    </a:lnTo>
                                    <a:lnTo>
                                      <a:pt x="434" y="465"/>
                                    </a:lnTo>
                                    <a:lnTo>
                                      <a:pt x="442" y="469"/>
                                    </a:lnTo>
                                    <a:lnTo>
                                      <a:pt x="404" y="513"/>
                                    </a:lnTo>
                                    <a:lnTo>
                                      <a:pt x="400" y="505"/>
                                    </a:lnTo>
                                    <a:lnTo>
                                      <a:pt x="378" y="494"/>
                                    </a:lnTo>
                                    <a:lnTo>
                                      <a:pt x="353" y="488"/>
                                    </a:lnTo>
                                    <a:lnTo>
                                      <a:pt x="329" y="486"/>
                                    </a:lnTo>
                                    <a:lnTo>
                                      <a:pt x="303" y="491"/>
                                    </a:lnTo>
                                    <a:lnTo>
                                      <a:pt x="272" y="499"/>
                                    </a:lnTo>
                                    <a:lnTo>
                                      <a:pt x="235" y="511"/>
                                    </a:lnTo>
                                    <a:lnTo>
                                      <a:pt x="206" y="519"/>
                                    </a:lnTo>
                                    <a:lnTo>
                                      <a:pt x="183" y="522"/>
                                    </a:lnTo>
                                    <a:lnTo>
                                      <a:pt x="162" y="520"/>
                                    </a:lnTo>
                                    <a:lnTo>
                                      <a:pt x="141" y="513"/>
                                    </a:lnTo>
                                    <a:lnTo>
                                      <a:pt x="118" y="502"/>
                                    </a:lnTo>
                                    <a:lnTo>
                                      <a:pt x="102" y="487"/>
                                    </a:lnTo>
                                    <a:lnTo>
                                      <a:pt x="83" y="467"/>
                                    </a:lnTo>
                                    <a:lnTo>
                                      <a:pt x="60" y="437"/>
                                    </a:lnTo>
                                    <a:lnTo>
                                      <a:pt x="34" y="397"/>
                                    </a:lnTo>
                                    <a:lnTo>
                                      <a:pt x="15" y="359"/>
                                    </a:lnTo>
                                    <a:lnTo>
                                      <a:pt x="2" y="322"/>
                                    </a:lnTo>
                                    <a:lnTo>
                                      <a:pt x="0" y="297"/>
                                    </a:lnTo>
                                    <a:lnTo>
                                      <a:pt x="3" y="273"/>
                                    </a:lnTo>
                                    <a:lnTo>
                                      <a:pt x="11" y="224"/>
                                    </a:lnTo>
                                    <a:lnTo>
                                      <a:pt x="19" y="170"/>
                                    </a:lnTo>
                                    <a:lnTo>
                                      <a:pt x="36" y="128"/>
                                    </a:lnTo>
                                    <a:lnTo>
                                      <a:pt x="57" y="97"/>
                                    </a:lnTo>
                                    <a:lnTo>
                                      <a:pt x="79" y="71"/>
                                    </a:lnTo>
                                    <a:close/>
                                  </a:path>
                                </a:pathLst>
                              </a:custGeom>
                              <a:solidFill>
                                <a:srgbClr val="FF4040"/>
                              </a:solidFill>
                              <a:ln w="9525">
                                <a:noFill/>
                                <a:round/>
                                <a:headEnd/>
                                <a:tailEnd/>
                              </a:ln>
                            </p:spPr>
                            <p:txBody>
                              <a:bodyPr/>
                              <a:lstStyle/>
                              <a:p>
                                <a:endParaRPr lang="cs-CZ"/>
                              </a:p>
                            </p:txBody>
                          </p:sp>
                          <p:sp>
                            <p:nvSpPr>
                              <p:cNvPr id="11470" name="Freeform 151"/>
                              <p:cNvSpPr>
                                <a:spLocks/>
                              </p:cNvSpPr>
                              <p:nvPr/>
                            </p:nvSpPr>
                            <p:spPr bwMode="auto">
                              <a:xfrm>
                                <a:off x="2062" y="1742"/>
                                <a:ext cx="93" cy="92"/>
                              </a:xfrm>
                              <a:custGeom>
                                <a:avLst/>
                                <a:gdLst>
                                  <a:gd name="T0" fmla="*/ 3 w 466"/>
                                  <a:gd name="T1" fmla="*/ 3 h 457"/>
                                  <a:gd name="T2" fmla="*/ 4 w 466"/>
                                  <a:gd name="T3" fmla="*/ 2 h 457"/>
                                  <a:gd name="T4" fmla="*/ 5 w 466"/>
                                  <a:gd name="T5" fmla="*/ 1 h 457"/>
                                  <a:gd name="T6" fmla="*/ 6 w 466"/>
                                  <a:gd name="T7" fmla="*/ 1 h 457"/>
                                  <a:gd name="T8" fmla="*/ 7 w 466"/>
                                  <a:gd name="T9" fmla="*/ 0 h 457"/>
                                  <a:gd name="T10" fmla="*/ 8 w 466"/>
                                  <a:gd name="T11" fmla="*/ 0 h 457"/>
                                  <a:gd name="T12" fmla="*/ 9 w 466"/>
                                  <a:gd name="T13" fmla="*/ 0 h 457"/>
                                  <a:gd name="T14" fmla="*/ 11 w 466"/>
                                  <a:gd name="T15" fmla="*/ 0 h 457"/>
                                  <a:gd name="T16" fmla="*/ 12 w 466"/>
                                  <a:gd name="T17" fmla="*/ 1 h 457"/>
                                  <a:gd name="T18" fmla="*/ 13 w 466"/>
                                  <a:gd name="T19" fmla="*/ 1 h 457"/>
                                  <a:gd name="T20" fmla="*/ 14 w 466"/>
                                  <a:gd name="T21" fmla="*/ 2 h 457"/>
                                  <a:gd name="T22" fmla="*/ 15 w 466"/>
                                  <a:gd name="T23" fmla="*/ 3 h 457"/>
                                  <a:gd name="T24" fmla="*/ 15 w 466"/>
                                  <a:gd name="T25" fmla="*/ 5 h 457"/>
                                  <a:gd name="T26" fmla="*/ 16 w 466"/>
                                  <a:gd name="T27" fmla="*/ 6 h 457"/>
                                  <a:gd name="T28" fmla="*/ 17 w 466"/>
                                  <a:gd name="T29" fmla="*/ 6 h 457"/>
                                  <a:gd name="T30" fmla="*/ 18 w 466"/>
                                  <a:gd name="T31" fmla="*/ 8 h 457"/>
                                  <a:gd name="T32" fmla="*/ 19 w 466"/>
                                  <a:gd name="T33" fmla="*/ 9 h 457"/>
                                  <a:gd name="T34" fmla="*/ 19 w 466"/>
                                  <a:gd name="T35" fmla="*/ 10 h 457"/>
                                  <a:gd name="T36" fmla="*/ 19 w 466"/>
                                  <a:gd name="T37" fmla="*/ 10 h 457"/>
                                  <a:gd name="T38" fmla="*/ 18 w 466"/>
                                  <a:gd name="T39" fmla="*/ 11 h 457"/>
                                  <a:gd name="T40" fmla="*/ 18 w 466"/>
                                  <a:gd name="T41" fmla="*/ 12 h 457"/>
                                  <a:gd name="T42" fmla="*/ 17 w 466"/>
                                  <a:gd name="T43" fmla="*/ 13 h 457"/>
                                  <a:gd name="T44" fmla="*/ 16 w 466"/>
                                  <a:gd name="T45" fmla="*/ 14 h 457"/>
                                  <a:gd name="T46" fmla="*/ 16 w 466"/>
                                  <a:gd name="T47" fmla="*/ 14 h 457"/>
                                  <a:gd name="T48" fmla="*/ 15 w 466"/>
                                  <a:gd name="T49" fmla="*/ 15 h 457"/>
                                  <a:gd name="T50" fmla="*/ 15 w 466"/>
                                  <a:gd name="T51" fmla="*/ 16 h 457"/>
                                  <a:gd name="T52" fmla="*/ 15 w 466"/>
                                  <a:gd name="T53" fmla="*/ 16 h 457"/>
                                  <a:gd name="T54" fmla="*/ 15 w 466"/>
                                  <a:gd name="T55" fmla="*/ 17 h 457"/>
                                  <a:gd name="T56" fmla="*/ 15 w 466"/>
                                  <a:gd name="T57" fmla="*/ 17 h 457"/>
                                  <a:gd name="T58" fmla="*/ 14 w 466"/>
                                  <a:gd name="T59" fmla="*/ 18 h 457"/>
                                  <a:gd name="T60" fmla="*/ 14 w 466"/>
                                  <a:gd name="T61" fmla="*/ 18 h 457"/>
                                  <a:gd name="T62" fmla="*/ 13 w 466"/>
                                  <a:gd name="T63" fmla="*/ 18 h 457"/>
                                  <a:gd name="T64" fmla="*/ 12 w 466"/>
                                  <a:gd name="T65" fmla="*/ 17 h 457"/>
                                  <a:gd name="T66" fmla="*/ 11 w 466"/>
                                  <a:gd name="T67" fmla="*/ 17 h 457"/>
                                  <a:gd name="T68" fmla="*/ 11 w 466"/>
                                  <a:gd name="T69" fmla="*/ 17 h 457"/>
                                  <a:gd name="T70" fmla="*/ 9 w 466"/>
                                  <a:gd name="T71" fmla="*/ 18 h 457"/>
                                  <a:gd name="T72" fmla="*/ 8 w 466"/>
                                  <a:gd name="T73" fmla="*/ 18 h 457"/>
                                  <a:gd name="T74" fmla="*/ 7 w 466"/>
                                  <a:gd name="T75" fmla="*/ 19 h 457"/>
                                  <a:gd name="T76" fmla="*/ 6 w 466"/>
                                  <a:gd name="T77" fmla="*/ 19 h 457"/>
                                  <a:gd name="T78" fmla="*/ 6 w 466"/>
                                  <a:gd name="T79" fmla="*/ 19 h 457"/>
                                  <a:gd name="T80" fmla="*/ 5 w 466"/>
                                  <a:gd name="T81" fmla="*/ 18 h 457"/>
                                  <a:gd name="T82" fmla="*/ 4 w 466"/>
                                  <a:gd name="T83" fmla="*/ 18 h 457"/>
                                  <a:gd name="T84" fmla="*/ 4 w 466"/>
                                  <a:gd name="T85" fmla="*/ 17 h 457"/>
                                  <a:gd name="T86" fmla="*/ 3 w 466"/>
                                  <a:gd name="T87" fmla="*/ 17 h 457"/>
                                  <a:gd name="T88" fmla="*/ 2 w 466"/>
                                  <a:gd name="T89" fmla="*/ 16 h 457"/>
                                  <a:gd name="T90" fmla="*/ 1 w 466"/>
                                  <a:gd name="T91" fmla="*/ 14 h 457"/>
                                  <a:gd name="T92" fmla="*/ 0 w 466"/>
                                  <a:gd name="T93" fmla="*/ 13 h 457"/>
                                  <a:gd name="T94" fmla="*/ 0 w 466"/>
                                  <a:gd name="T95" fmla="*/ 11 h 457"/>
                                  <a:gd name="T96" fmla="*/ 0 w 466"/>
                                  <a:gd name="T97" fmla="*/ 10 h 457"/>
                                  <a:gd name="T98" fmla="*/ 0 w 466"/>
                                  <a:gd name="T99" fmla="*/ 10 h 457"/>
                                  <a:gd name="T100" fmla="*/ 0 w 466"/>
                                  <a:gd name="T101" fmla="*/ 8 h 457"/>
                                  <a:gd name="T102" fmla="*/ 1 w 466"/>
                                  <a:gd name="T103" fmla="*/ 6 h 457"/>
                                  <a:gd name="T104" fmla="*/ 1 w 466"/>
                                  <a:gd name="T105" fmla="*/ 5 h 457"/>
                                  <a:gd name="T106" fmla="*/ 2 w 466"/>
                                  <a:gd name="T107" fmla="*/ 3 h 457"/>
                                  <a:gd name="T108" fmla="*/ 3 w 466"/>
                                  <a:gd name="T109" fmla="*/ 3 h 45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66"/>
                                  <a:gd name="T166" fmla="*/ 0 h 457"/>
                                  <a:gd name="T167" fmla="*/ 466 w 466"/>
                                  <a:gd name="T168" fmla="*/ 457 h 45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66" h="457">
                                    <a:moveTo>
                                      <a:pt x="69" y="63"/>
                                    </a:moveTo>
                                    <a:lnTo>
                                      <a:pt x="91" y="43"/>
                                    </a:lnTo>
                                    <a:lnTo>
                                      <a:pt x="114" y="27"/>
                                    </a:lnTo>
                                    <a:lnTo>
                                      <a:pt x="139" y="14"/>
                                    </a:lnTo>
                                    <a:lnTo>
                                      <a:pt x="168" y="4"/>
                                    </a:lnTo>
                                    <a:lnTo>
                                      <a:pt x="192" y="0"/>
                                    </a:lnTo>
                                    <a:lnTo>
                                      <a:pt x="223" y="0"/>
                                    </a:lnTo>
                                    <a:lnTo>
                                      <a:pt x="265" y="3"/>
                                    </a:lnTo>
                                    <a:lnTo>
                                      <a:pt x="306" y="13"/>
                                    </a:lnTo>
                                    <a:lnTo>
                                      <a:pt x="334" y="30"/>
                                    </a:lnTo>
                                    <a:lnTo>
                                      <a:pt x="352" y="56"/>
                                    </a:lnTo>
                                    <a:lnTo>
                                      <a:pt x="368" y="86"/>
                                    </a:lnTo>
                                    <a:lnTo>
                                      <a:pt x="388" y="115"/>
                                    </a:lnTo>
                                    <a:lnTo>
                                      <a:pt x="409" y="140"/>
                                    </a:lnTo>
                                    <a:lnTo>
                                      <a:pt x="430" y="160"/>
                                    </a:lnTo>
                                    <a:lnTo>
                                      <a:pt x="454" y="190"/>
                                    </a:lnTo>
                                    <a:lnTo>
                                      <a:pt x="465" y="218"/>
                                    </a:lnTo>
                                    <a:lnTo>
                                      <a:pt x="466" y="238"/>
                                    </a:lnTo>
                                    <a:lnTo>
                                      <a:pt x="465" y="251"/>
                                    </a:lnTo>
                                    <a:lnTo>
                                      <a:pt x="458" y="271"/>
                                    </a:lnTo>
                                    <a:lnTo>
                                      <a:pt x="447" y="290"/>
                                    </a:lnTo>
                                    <a:lnTo>
                                      <a:pt x="432" y="311"/>
                                    </a:lnTo>
                                    <a:lnTo>
                                      <a:pt x="411" y="337"/>
                                    </a:lnTo>
                                    <a:lnTo>
                                      <a:pt x="395" y="356"/>
                                    </a:lnTo>
                                    <a:lnTo>
                                      <a:pt x="381" y="379"/>
                                    </a:lnTo>
                                    <a:lnTo>
                                      <a:pt x="374" y="392"/>
                                    </a:lnTo>
                                    <a:lnTo>
                                      <a:pt x="373" y="400"/>
                                    </a:lnTo>
                                    <a:lnTo>
                                      <a:pt x="377" y="406"/>
                                    </a:lnTo>
                                    <a:lnTo>
                                      <a:pt x="385" y="411"/>
                                    </a:lnTo>
                                    <a:lnTo>
                                      <a:pt x="352" y="450"/>
                                    </a:lnTo>
                                    <a:lnTo>
                                      <a:pt x="348" y="442"/>
                                    </a:lnTo>
                                    <a:lnTo>
                                      <a:pt x="328" y="432"/>
                                    </a:lnTo>
                                    <a:lnTo>
                                      <a:pt x="307" y="427"/>
                                    </a:lnTo>
                                    <a:lnTo>
                                      <a:pt x="285" y="425"/>
                                    </a:lnTo>
                                    <a:lnTo>
                                      <a:pt x="264" y="429"/>
                                    </a:lnTo>
                                    <a:lnTo>
                                      <a:pt x="236" y="436"/>
                                    </a:lnTo>
                                    <a:lnTo>
                                      <a:pt x="204" y="447"/>
                                    </a:lnTo>
                                    <a:lnTo>
                                      <a:pt x="179" y="455"/>
                                    </a:lnTo>
                                    <a:lnTo>
                                      <a:pt x="160" y="457"/>
                                    </a:lnTo>
                                    <a:lnTo>
                                      <a:pt x="140" y="456"/>
                                    </a:lnTo>
                                    <a:lnTo>
                                      <a:pt x="122" y="450"/>
                                    </a:lnTo>
                                    <a:lnTo>
                                      <a:pt x="102" y="439"/>
                                    </a:lnTo>
                                    <a:lnTo>
                                      <a:pt x="88" y="426"/>
                                    </a:lnTo>
                                    <a:lnTo>
                                      <a:pt x="72" y="409"/>
                                    </a:lnTo>
                                    <a:lnTo>
                                      <a:pt x="51" y="383"/>
                                    </a:lnTo>
                                    <a:lnTo>
                                      <a:pt x="29" y="348"/>
                                    </a:lnTo>
                                    <a:lnTo>
                                      <a:pt x="12" y="314"/>
                                    </a:lnTo>
                                    <a:lnTo>
                                      <a:pt x="1" y="282"/>
                                    </a:lnTo>
                                    <a:lnTo>
                                      <a:pt x="0" y="260"/>
                                    </a:lnTo>
                                    <a:lnTo>
                                      <a:pt x="2" y="239"/>
                                    </a:lnTo>
                                    <a:lnTo>
                                      <a:pt x="8" y="196"/>
                                    </a:lnTo>
                                    <a:lnTo>
                                      <a:pt x="15" y="149"/>
                                    </a:lnTo>
                                    <a:lnTo>
                                      <a:pt x="31" y="112"/>
                                    </a:lnTo>
                                    <a:lnTo>
                                      <a:pt x="49" y="85"/>
                                    </a:lnTo>
                                    <a:lnTo>
                                      <a:pt x="69" y="63"/>
                                    </a:lnTo>
                                    <a:close/>
                                  </a:path>
                                </a:pathLst>
                              </a:custGeom>
                              <a:solidFill>
                                <a:srgbClr val="FF0000"/>
                              </a:solidFill>
                              <a:ln w="9525">
                                <a:noFill/>
                                <a:round/>
                                <a:headEnd/>
                                <a:tailEnd/>
                              </a:ln>
                            </p:spPr>
                            <p:txBody>
                              <a:bodyPr/>
                              <a:lstStyle/>
                              <a:p>
                                <a:endParaRPr lang="cs-CZ"/>
                              </a:p>
                            </p:txBody>
                          </p:sp>
                          <p:sp>
                            <p:nvSpPr>
                              <p:cNvPr id="11471" name="Freeform 152"/>
                              <p:cNvSpPr>
                                <a:spLocks/>
                              </p:cNvSpPr>
                              <p:nvPr/>
                            </p:nvSpPr>
                            <p:spPr bwMode="auto">
                              <a:xfrm>
                                <a:off x="2069" y="1751"/>
                                <a:ext cx="78" cy="77"/>
                              </a:xfrm>
                              <a:custGeom>
                                <a:avLst/>
                                <a:gdLst>
                                  <a:gd name="T0" fmla="*/ 2 w 390"/>
                                  <a:gd name="T1" fmla="*/ 2 h 383"/>
                                  <a:gd name="T2" fmla="*/ 3 w 390"/>
                                  <a:gd name="T3" fmla="*/ 1 h 383"/>
                                  <a:gd name="T4" fmla="*/ 4 w 390"/>
                                  <a:gd name="T5" fmla="*/ 1 h 383"/>
                                  <a:gd name="T6" fmla="*/ 5 w 390"/>
                                  <a:gd name="T7" fmla="*/ 0 h 383"/>
                                  <a:gd name="T8" fmla="*/ 6 w 390"/>
                                  <a:gd name="T9" fmla="*/ 0 h 383"/>
                                  <a:gd name="T10" fmla="*/ 6 w 390"/>
                                  <a:gd name="T11" fmla="*/ 0 h 383"/>
                                  <a:gd name="T12" fmla="*/ 7 w 390"/>
                                  <a:gd name="T13" fmla="*/ 0 h 383"/>
                                  <a:gd name="T14" fmla="*/ 9 w 390"/>
                                  <a:gd name="T15" fmla="*/ 0 h 383"/>
                                  <a:gd name="T16" fmla="*/ 10 w 390"/>
                                  <a:gd name="T17" fmla="*/ 0 h 383"/>
                                  <a:gd name="T18" fmla="*/ 11 w 390"/>
                                  <a:gd name="T19" fmla="*/ 1 h 383"/>
                                  <a:gd name="T20" fmla="*/ 12 w 390"/>
                                  <a:gd name="T21" fmla="*/ 2 h 383"/>
                                  <a:gd name="T22" fmla="*/ 12 w 390"/>
                                  <a:gd name="T23" fmla="*/ 3 h 383"/>
                                  <a:gd name="T24" fmla="*/ 13 w 390"/>
                                  <a:gd name="T25" fmla="*/ 4 h 383"/>
                                  <a:gd name="T26" fmla="*/ 14 w 390"/>
                                  <a:gd name="T27" fmla="*/ 5 h 383"/>
                                  <a:gd name="T28" fmla="*/ 14 w 390"/>
                                  <a:gd name="T29" fmla="*/ 5 h 383"/>
                                  <a:gd name="T30" fmla="*/ 15 w 390"/>
                                  <a:gd name="T31" fmla="*/ 6 h 383"/>
                                  <a:gd name="T32" fmla="*/ 16 w 390"/>
                                  <a:gd name="T33" fmla="*/ 7 h 383"/>
                                  <a:gd name="T34" fmla="*/ 16 w 390"/>
                                  <a:gd name="T35" fmla="*/ 8 h 383"/>
                                  <a:gd name="T36" fmla="*/ 16 w 390"/>
                                  <a:gd name="T37" fmla="*/ 8 h 383"/>
                                  <a:gd name="T38" fmla="*/ 15 w 390"/>
                                  <a:gd name="T39" fmla="*/ 9 h 383"/>
                                  <a:gd name="T40" fmla="*/ 15 w 390"/>
                                  <a:gd name="T41" fmla="*/ 10 h 383"/>
                                  <a:gd name="T42" fmla="*/ 14 w 390"/>
                                  <a:gd name="T43" fmla="*/ 10 h 383"/>
                                  <a:gd name="T44" fmla="*/ 14 w 390"/>
                                  <a:gd name="T45" fmla="*/ 11 h 383"/>
                                  <a:gd name="T46" fmla="*/ 13 w 390"/>
                                  <a:gd name="T47" fmla="*/ 12 h 383"/>
                                  <a:gd name="T48" fmla="*/ 13 w 390"/>
                                  <a:gd name="T49" fmla="*/ 13 h 383"/>
                                  <a:gd name="T50" fmla="*/ 13 w 390"/>
                                  <a:gd name="T51" fmla="*/ 13 h 383"/>
                                  <a:gd name="T52" fmla="*/ 12 w 390"/>
                                  <a:gd name="T53" fmla="*/ 14 h 383"/>
                                  <a:gd name="T54" fmla="*/ 13 w 390"/>
                                  <a:gd name="T55" fmla="*/ 14 h 383"/>
                                  <a:gd name="T56" fmla="*/ 13 w 390"/>
                                  <a:gd name="T57" fmla="*/ 14 h 383"/>
                                  <a:gd name="T58" fmla="*/ 12 w 390"/>
                                  <a:gd name="T59" fmla="*/ 15 h 383"/>
                                  <a:gd name="T60" fmla="*/ 12 w 390"/>
                                  <a:gd name="T61" fmla="*/ 15 h 383"/>
                                  <a:gd name="T62" fmla="*/ 11 w 390"/>
                                  <a:gd name="T63" fmla="*/ 15 h 383"/>
                                  <a:gd name="T64" fmla="*/ 10 w 390"/>
                                  <a:gd name="T65" fmla="*/ 14 h 383"/>
                                  <a:gd name="T66" fmla="*/ 10 w 390"/>
                                  <a:gd name="T67" fmla="*/ 14 h 383"/>
                                  <a:gd name="T68" fmla="*/ 9 w 390"/>
                                  <a:gd name="T69" fmla="*/ 14 h 383"/>
                                  <a:gd name="T70" fmla="*/ 8 w 390"/>
                                  <a:gd name="T71" fmla="*/ 15 h 383"/>
                                  <a:gd name="T72" fmla="*/ 7 w 390"/>
                                  <a:gd name="T73" fmla="*/ 15 h 383"/>
                                  <a:gd name="T74" fmla="*/ 6 w 390"/>
                                  <a:gd name="T75" fmla="*/ 15 h 383"/>
                                  <a:gd name="T76" fmla="*/ 5 w 390"/>
                                  <a:gd name="T77" fmla="*/ 15 h 383"/>
                                  <a:gd name="T78" fmla="*/ 5 w 390"/>
                                  <a:gd name="T79" fmla="*/ 15 h 383"/>
                                  <a:gd name="T80" fmla="*/ 4 w 390"/>
                                  <a:gd name="T81" fmla="*/ 15 h 383"/>
                                  <a:gd name="T82" fmla="*/ 3 w 390"/>
                                  <a:gd name="T83" fmla="*/ 15 h 383"/>
                                  <a:gd name="T84" fmla="*/ 3 w 390"/>
                                  <a:gd name="T85" fmla="*/ 14 h 383"/>
                                  <a:gd name="T86" fmla="*/ 2 w 390"/>
                                  <a:gd name="T87" fmla="*/ 14 h 383"/>
                                  <a:gd name="T88" fmla="*/ 2 w 390"/>
                                  <a:gd name="T89" fmla="*/ 13 h 383"/>
                                  <a:gd name="T90" fmla="*/ 1 w 390"/>
                                  <a:gd name="T91" fmla="*/ 12 h 383"/>
                                  <a:gd name="T92" fmla="*/ 0 w 390"/>
                                  <a:gd name="T93" fmla="*/ 11 h 383"/>
                                  <a:gd name="T94" fmla="*/ 0 w 390"/>
                                  <a:gd name="T95" fmla="*/ 10 h 383"/>
                                  <a:gd name="T96" fmla="*/ 0 w 390"/>
                                  <a:gd name="T97" fmla="*/ 9 h 383"/>
                                  <a:gd name="T98" fmla="*/ 0 w 390"/>
                                  <a:gd name="T99" fmla="*/ 8 h 383"/>
                                  <a:gd name="T100" fmla="*/ 0 w 390"/>
                                  <a:gd name="T101" fmla="*/ 7 h 383"/>
                                  <a:gd name="T102" fmla="*/ 0 w 390"/>
                                  <a:gd name="T103" fmla="*/ 5 h 383"/>
                                  <a:gd name="T104" fmla="*/ 1 w 390"/>
                                  <a:gd name="T105" fmla="*/ 4 h 383"/>
                                  <a:gd name="T106" fmla="*/ 2 w 390"/>
                                  <a:gd name="T107" fmla="*/ 3 h 383"/>
                                  <a:gd name="T108" fmla="*/ 2 w 390"/>
                                  <a:gd name="T109" fmla="*/ 2 h 38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90"/>
                                  <a:gd name="T166" fmla="*/ 0 h 383"/>
                                  <a:gd name="T167" fmla="*/ 390 w 390"/>
                                  <a:gd name="T168" fmla="*/ 383 h 38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90" h="383">
                                    <a:moveTo>
                                      <a:pt x="57" y="53"/>
                                    </a:moveTo>
                                    <a:lnTo>
                                      <a:pt x="76" y="36"/>
                                    </a:lnTo>
                                    <a:lnTo>
                                      <a:pt x="95" y="22"/>
                                    </a:lnTo>
                                    <a:lnTo>
                                      <a:pt x="115" y="11"/>
                                    </a:lnTo>
                                    <a:lnTo>
                                      <a:pt x="140" y="3"/>
                                    </a:lnTo>
                                    <a:lnTo>
                                      <a:pt x="160" y="0"/>
                                    </a:lnTo>
                                    <a:lnTo>
                                      <a:pt x="186" y="0"/>
                                    </a:lnTo>
                                    <a:lnTo>
                                      <a:pt x="221" y="2"/>
                                    </a:lnTo>
                                    <a:lnTo>
                                      <a:pt x="256" y="11"/>
                                    </a:lnTo>
                                    <a:lnTo>
                                      <a:pt x="279" y="25"/>
                                    </a:lnTo>
                                    <a:lnTo>
                                      <a:pt x="293" y="47"/>
                                    </a:lnTo>
                                    <a:lnTo>
                                      <a:pt x="308" y="72"/>
                                    </a:lnTo>
                                    <a:lnTo>
                                      <a:pt x="324" y="97"/>
                                    </a:lnTo>
                                    <a:lnTo>
                                      <a:pt x="342" y="117"/>
                                    </a:lnTo>
                                    <a:lnTo>
                                      <a:pt x="359" y="135"/>
                                    </a:lnTo>
                                    <a:lnTo>
                                      <a:pt x="379" y="159"/>
                                    </a:lnTo>
                                    <a:lnTo>
                                      <a:pt x="390" y="183"/>
                                    </a:lnTo>
                                    <a:lnTo>
                                      <a:pt x="390" y="200"/>
                                    </a:lnTo>
                                    <a:lnTo>
                                      <a:pt x="390" y="211"/>
                                    </a:lnTo>
                                    <a:lnTo>
                                      <a:pt x="383" y="227"/>
                                    </a:lnTo>
                                    <a:lnTo>
                                      <a:pt x="373" y="243"/>
                                    </a:lnTo>
                                    <a:lnTo>
                                      <a:pt x="361" y="261"/>
                                    </a:lnTo>
                                    <a:lnTo>
                                      <a:pt x="344" y="282"/>
                                    </a:lnTo>
                                    <a:lnTo>
                                      <a:pt x="330" y="299"/>
                                    </a:lnTo>
                                    <a:lnTo>
                                      <a:pt x="318" y="317"/>
                                    </a:lnTo>
                                    <a:lnTo>
                                      <a:pt x="313" y="329"/>
                                    </a:lnTo>
                                    <a:lnTo>
                                      <a:pt x="312" y="336"/>
                                    </a:lnTo>
                                    <a:lnTo>
                                      <a:pt x="315" y="341"/>
                                    </a:lnTo>
                                    <a:lnTo>
                                      <a:pt x="321" y="345"/>
                                    </a:lnTo>
                                    <a:lnTo>
                                      <a:pt x="293" y="378"/>
                                    </a:lnTo>
                                    <a:lnTo>
                                      <a:pt x="290" y="372"/>
                                    </a:lnTo>
                                    <a:lnTo>
                                      <a:pt x="274" y="362"/>
                                    </a:lnTo>
                                    <a:lnTo>
                                      <a:pt x="257" y="358"/>
                                    </a:lnTo>
                                    <a:lnTo>
                                      <a:pt x="238" y="356"/>
                                    </a:lnTo>
                                    <a:lnTo>
                                      <a:pt x="221" y="360"/>
                                    </a:lnTo>
                                    <a:lnTo>
                                      <a:pt x="197" y="367"/>
                                    </a:lnTo>
                                    <a:lnTo>
                                      <a:pt x="170" y="376"/>
                                    </a:lnTo>
                                    <a:lnTo>
                                      <a:pt x="149" y="382"/>
                                    </a:lnTo>
                                    <a:lnTo>
                                      <a:pt x="133" y="383"/>
                                    </a:lnTo>
                                    <a:lnTo>
                                      <a:pt x="117" y="383"/>
                                    </a:lnTo>
                                    <a:lnTo>
                                      <a:pt x="101" y="378"/>
                                    </a:lnTo>
                                    <a:lnTo>
                                      <a:pt x="85" y="369"/>
                                    </a:lnTo>
                                    <a:lnTo>
                                      <a:pt x="74" y="357"/>
                                    </a:lnTo>
                                    <a:lnTo>
                                      <a:pt x="59" y="343"/>
                                    </a:lnTo>
                                    <a:lnTo>
                                      <a:pt x="42" y="321"/>
                                    </a:lnTo>
                                    <a:lnTo>
                                      <a:pt x="23" y="292"/>
                                    </a:lnTo>
                                    <a:lnTo>
                                      <a:pt x="10" y="265"/>
                                    </a:lnTo>
                                    <a:lnTo>
                                      <a:pt x="0" y="237"/>
                                    </a:lnTo>
                                    <a:lnTo>
                                      <a:pt x="0" y="218"/>
                                    </a:lnTo>
                                    <a:lnTo>
                                      <a:pt x="1" y="200"/>
                                    </a:lnTo>
                                    <a:lnTo>
                                      <a:pt x="6" y="164"/>
                                    </a:lnTo>
                                    <a:lnTo>
                                      <a:pt x="12" y="124"/>
                                    </a:lnTo>
                                    <a:lnTo>
                                      <a:pt x="25" y="94"/>
                                    </a:lnTo>
                                    <a:lnTo>
                                      <a:pt x="41" y="71"/>
                                    </a:lnTo>
                                    <a:lnTo>
                                      <a:pt x="57" y="53"/>
                                    </a:lnTo>
                                    <a:close/>
                                  </a:path>
                                </a:pathLst>
                              </a:custGeom>
                              <a:solidFill>
                                <a:srgbClr val="E00000"/>
                              </a:solidFill>
                              <a:ln w="9525">
                                <a:noFill/>
                                <a:round/>
                                <a:headEnd/>
                                <a:tailEnd/>
                              </a:ln>
                            </p:spPr>
                            <p:txBody>
                              <a:bodyPr/>
                              <a:lstStyle/>
                              <a:p>
                                <a:endParaRPr lang="cs-CZ"/>
                              </a:p>
                            </p:txBody>
                          </p:sp>
                          <p:sp>
                            <p:nvSpPr>
                              <p:cNvPr id="11472" name="Freeform 153"/>
                              <p:cNvSpPr>
                                <a:spLocks/>
                              </p:cNvSpPr>
                              <p:nvPr/>
                            </p:nvSpPr>
                            <p:spPr bwMode="auto">
                              <a:xfrm>
                                <a:off x="2074" y="1758"/>
                                <a:ext cx="71" cy="71"/>
                              </a:xfrm>
                              <a:custGeom>
                                <a:avLst/>
                                <a:gdLst>
                                  <a:gd name="T0" fmla="*/ 2 w 357"/>
                                  <a:gd name="T1" fmla="*/ 2 h 351"/>
                                  <a:gd name="T2" fmla="*/ 3 w 357"/>
                                  <a:gd name="T3" fmla="*/ 1 h 351"/>
                                  <a:gd name="T4" fmla="*/ 3 w 357"/>
                                  <a:gd name="T5" fmla="*/ 1 h 351"/>
                                  <a:gd name="T6" fmla="*/ 4 w 357"/>
                                  <a:gd name="T7" fmla="*/ 0 h 351"/>
                                  <a:gd name="T8" fmla="*/ 5 w 357"/>
                                  <a:gd name="T9" fmla="*/ 0 h 351"/>
                                  <a:gd name="T10" fmla="*/ 6 w 357"/>
                                  <a:gd name="T11" fmla="*/ 0 h 351"/>
                                  <a:gd name="T12" fmla="*/ 7 w 357"/>
                                  <a:gd name="T13" fmla="*/ 0 h 351"/>
                                  <a:gd name="T14" fmla="*/ 8 w 357"/>
                                  <a:gd name="T15" fmla="*/ 0 h 351"/>
                                  <a:gd name="T16" fmla="*/ 9 w 357"/>
                                  <a:gd name="T17" fmla="*/ 0 h 351"/>
                                  <a:gd name="T18" fmla="*/ 10 w 357"/>
                                  <a:gd name="T19" fmla="*/ 1 h 351"/>
                                  <a:gd name="T20" fmla="*/ 11 w 357"/>
                                  <a:gd name="T21" fmla="*/ 2 h 351"/>
                                  <a:gd name="T22" fmla="*/ 11 w 357"/>
                                  <a:gd name="T23" fmla="*/ 3 h 351"/>
                                  <a:gd name="T24" fmla="*/ 12 w 357"/>
                                  <a:gd name="T25" fmla="*/ 4 h 351"/>
                                  <a:gd name="T26" fmla="*/ 12 w 357"/>
                                  <a:gd name="T27" fmla="*/ 4 h 351"/>
                                  <a:gd name="T28" fmla="*/ 13 w 357"/>
                                  <a:gd name="T29" fmla="*/ 5 h 351"/>
                                  <a:gd name="T30" fmla="*/ 14 w 357"/>
                                  <a:gd name="T31" fmla="*/ 6 h 351"/>
                                  <a:gd name="T32" fmla="*/ 14 w 357"/>
                                  <a:gd name="T33" fmla="*/ 7 h 351"/>
                                  <a:gd name="T34" fmla="*/ 14 w 357"/>
                                  <a:gd name="T35" fmla="*/ 7 h 351"/>
                                  <a:gd name="T36" fmla="*/ 14 w 357"/>
                                  <a:gd name="T37" fmla="*/ 8 h 351"/>
                                  <a:gd name="T38" fmla="*/ 14 w 357"/>
                                  <a:gd name="T39" fmla="*/ 8 h 351"/>
                                  <a:gd name="T40" fmla="*/ 14 w 357"/>
                                  <a:gd name="T41" fmla="*/ 9 h 351"/>
                                  <a:gd name="T42" fmla="*/ 13 w 357"/>
                                  <a:gd name="T43" fmla="*/ 10 h 351"/>
                                  <a:gd name="T44" fmla="*/ 13 w 357"/>
                                  <a:gd name="T45" fmla="*/ 11 h 351"/>
                                  <a:gd name="T46" fmla="*/ 12 w 357"/>
                                  <a:gd name="T47" fmla="*/ 11 h 351"/>
                                  <a:gd name="T48" fmla="*/ 12 w 357"/>
                                  <a:gd name="T49" fmla="*/ 12 h 351"/>
                                  <a:gd name="T50" fmla="*/ 11 w 357"/>
                                  <a:gd name="T51" fmla="*/ 12 h 351"/>
                                  <a:gd name="T52" fmla="*/ 11 w 357"/>
                                  <a:gd name="T53" fmla="*/ 13 h 351"/>
                                  <a:gd name="T54" fmla="*/ 11 w 357"/>
                                  <a:gd name="T55" fmla="*/ 13 h 351"/>
                                  <a:gd name="T56" fmla="*/ 12 w 357"/>
                                  <a:gd name="T57" fmla="*/ 13 h 351"/>
                                  <a:gd name="T58" fmla="*/ 11 w 357"/>
                                  <a:gd name="T59" fmla="*/ 14 h 351"/>
                                  <a:gd name="T60" fmla="*/ 11 w 357"/>
                                  <a:gd name="T61" fmla="*/ 14 h 351"/>
                                  <a:gd name="T62" fmla="*/ 10 w 357"/>
                                  <a:gd name="T63" fmla="*/ 14 h 351"/>
                                  <a:gd name="T64" fmla="*/ 9 w 357"/>
                                  <a:gd name="T65" fmla="*/ 14 h 351"/>
                                  <a:gd name="T66" fmla="*/ 9 w 357"/>
                                  <a:gd name="T67" fmla="*/ 13 h 351"/>
                                  <a:gd name="T68" fmla="*/ 8 w 357"/>
                                  <a:gd name="T69" fmla="*/ 14 h 351"/>
                                  <a:gd name="T70" fmla="*/ 7 w 357"/>
                                  <a:gd name="T71" fmla="*/ 14 h 351"/>
                                  <a:gd name="T72" fmla="*/ 6 w 357"/>
                                  <a:gd name="T73" fmla="*/ 14 h 351"/>
                                  <a:gd name="T74" fmla="*/ 5 w 357"/>
                                  <a:gd name="T75" fmla="*/ 14 h 351"/>
                                  <a:gd name="T76" fmla="*/ 5 w 357"/>
                                  <a:gd name="T77" fmla="*/ 14 h 351"/>
                                  <a:gd name="T78" fmla="*/ 4 w 357"/>
                                  <a:gd name="T79" fmla="*/ 14 h 351"/>
                                  <a:gd name="T80" fmla="*/ 4 w 357"/>
                                  <a:gd name="T81" fmla="*/ 14 h 351"/>
                                  <a:gd name="T82" fmla="*/ 3 w 357"/>
                                  <a:gd name="T83" fmla="*/ 14 h 351"/>
                                  <a:gd name="T84" fmla="*/ 3 w 357"/>
                                  <a:gd name="T85" fmla="*/ 13 h 351"/>
                                  <a:gd name="T86" fmla="*/ 2 w 357"/>
                                  <a:gd name="T87" fmla="*/ 13 h 351"/>
                                  <a:gd name="T88" fmla="*/ 2 w 357"/>
                                  <a:gd name="T89" fmla="*/ 12 h 351"/>
                                  <a:gd name="T90" fmla="*/ 1 w 357"/>
                                  <a:gd name="T91" fmla="*/ 11 h 351"/>
                                  <a:gd name="T92" fmla="*/ 0 w 357"/>
                                  <a:gd name="T93" fmla="*/ 10 h 351"/>
                                  <a:gd name="T94" fmla="*/ 0 w 357"/>
                                  <a:gd name="T95" fmla="*/ 9 h 351"/>
                                  <a:gd name="T96" fmla="*/ 0 w 357"/>
                                  <a:gd name="T97" fmla="*/ 8 h 351"/>
                                  <a:gd name="T98" fmla="*/ 0 w 357"/>
                                  <a:gd name="T99" fmla="*/ 7 h 351"/>
                                  <a:gd name="T100" fmla="*/ 0 w 357"/>
                                  <a:gd name="T101" fmla="*/ 6 h 351"/>
                                  <a:gd name="T102" fmla="*/ 0 w 357"/>
                                  <a:gd name="T103" fmla="*/ 5 h 351"/>
                                  <a:gd name="T104" fmla="*/ 1 w 357"/>
                                  <a:gd name="T105" fmla="*/ 3 h 351"/>
                                  <a:gd name="T106" fmla="*/ 1 w 357"/>
                                  <a:gd name="T107" fmla="*/ 3 h 351"/>
                                  <a:gd name="T108" fmla="*/ 2 w 357"/>
                                  <a:gd name="T109" fmla="*/ 2 h 35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7"/>
                                  <a:gd name="T166" fmla="*/ 0 h 351"/>
                                  <a:gd name="T167" fmla="*/ 357 w 357"/>
                                  <a:gd name="T168" fmla="*/ 351 h 35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7" h="351">
                                    <a:moveTo>
                                      <a:pt x="53" y="47"/>
                                    </a:moveTo>
                                    <a:lnTo>
                                      <a:pt x="70" y="33"/>
                                    </a:lnTo>
                                    <a:lnTo>
                                      <a:pt x="87" y="20"/>
                                    </a:lnTo>
                                    <a:lnTo>
                                      <a:pt x="106" y="10"/>
                                    </a:lnTo>
                                    <a:lnTo>
                                      <a:pt x="128" y="2"/>
                                    </a:lnTo>
                                    <a:lnTo>
                                      <a:pt x="148" y="0"/>
                                    </a:lnTo>
                                    <a:lnTo>
                                      <a:pt x="171" y="0"/>
                                    </a:lnTo>
                                    <a:lnTo>
                                      <a:pt x="203" y="1"/>
                                    </a:lnTo>
                                    <a:lnTo>
                                      <a:pt x="235" y="10"/>
                                    </a:lnTo>
                                    <a:lnTo>
                                      <a:pt x="256" y="23"/>
                                    </a:lnTo>
                                    <a:lnTo>
                                      <a:pt x="269" y="42"/>
                                    </a:lnTo>
                                    <a:lnTo>
                                      <a:pt x="283" y="66"/>
                                    </a:lnTo>
                                    <a:lnTo>
                                      <a:pt x="298" y="89"/>
                                    </a:lnTo>
                                    <a:lnTo>
                                      <a:pt x="313" y="107"/>
                                    </a:lnTo>
                                    <a:lnTo>
                                      <a:pt x="330" y="123"/>
                                    </a:lnTo>
                                    <a:lnTo>
                                      <a:pt x="348" y="146"/>
                                    </a:lnTo>
                                    <a:lnTo>
                                      <a:pt x="357" y="167"/>
                                    </a:lnTo>
                                    <a:lnTo>
                                      <a:pt x="357" y="184"/>
                                    </a:lnTo>
                                    <a:lnTo>
                                      <a:pt x="357" y="193"/>
                                    </a:lnTo>
                                    <a:lnTo>
                                      <a:pt x="352" y="209"/>
                                    </a:lnTo>
                                    <a:lnTo>
                                      <a:pt x="343" y="224"/>
                                    </a:lnTo>
                                    <a:lnTo>
                                      <a:pt x="332" y="238"/>
                                    </a:lnTo>
                                    <a:lnTo>
                                      <a:pt x="315" y="259"/>
                                    </a:lnTo>
                                    <a:lnTo>
                                      <a:pt x="303" y="274"/>
                                    </a:lnTo>
                                    <a:lnTo>
                                      <a:pt x="292" y="292"/>
                                    </a:lnTo>
                                    <a:lnTo>
                                      <a:pt x="288" y="302"/>
                                    </a:lnTo>
                                    <a:lnTo>
                                      <a:pt x="287" y="308"/>
                                    </a:lnTo>
                                    <a:lnTo>
                                      <a:pt x="289" y="313"/>
                                    </a:lnTo>
                                    <a:lnTo>
                                      <a:pt x="295" y="316"/>
                                    </a:lnTo>
                                    <a:lnTo>
                                      <a:pt x="269" y="347"/>
                                    </a:lnTo>
                                    <a:lnTo>
                                      <a:pt x="266" y="341"/>
                                    </a:lnTo>
                                    <a:lnTo>
                                      <a:pt x="252" y="333"/>
                                    </a:lnTo>
                                    <a:lnTo>
                                      <a:pt x="236" y="329"/>
                                    </a:lnTo>
                                    <a:lnTo>
                                      <a:pt x="219" y="327"/>
                                    </a:lnTo>
                                    <a:lnTo>
                                      <a:pt x="203" y="331"/>
                                    </a:lnTo>
                                    <a:lnTo>
                                      <a:pt x="181" y="337"/>
                                    </a:lnTo>
                                    <a:lnTo>
                                      <a:pt x="156" y="345"/>
                                    </a:lnTo>
                                    <a:lnTo>
                                      <a:pt x="136" y="351"/>
                                    </a:lnTo>
                                    <a:lnTo>
                                      <a:pt x="122" y="351"/>
                                    </a:lnTo>
                                    <a:lnTo>
                                      <a:pt x="107" y="351"/>
                                    </a:lnTo>
                                    <a:lnTo>
                                      <a:pt x="93" y="347"/>
                                    </a:lnTo>
                                    <a:lnTo>
                                      <a:pt x="78" y="339"/>
                                    </a:lnTo>
                                    <a:lnTo>
                                      <a:pt x="68" y="327"/>
                                    </a:lnTo>
                                    <a:lnTo>
                                      <a:pt x="55" y="315"/>
                                    </a:lnTo>
                                    <a:lnTo>
                                      <a:pt x="38" y="295"/>
                                    </a:lnTo>
                                    <a:lnTo>
                                      <a:pt x="22" y="268"/>
                                    </a:lnTo>
                                    <a:lnTo>
                                      <a:pt x="10" y="242"/>
                                    </a:lnTo>
                                    <a:lnTo>
                                      <a:pt x="0" y="218"/>
                                    </a:lnTo>
                                    <a:lnTo>
                                      <a:pt x="0" y="200"/>
                                    </a:lnTo>
                                    <a:lnTo>
                                      <a:pt x="0" y="184"/>
                                    </a:lnTo>
                                    <a:lnTo>
                                      <a:pt x="6" y="151"/>
                                    </a:lnTo>
                                    <a:lnTo>
                                      <a:pt x="12" y="114"/>
                                    </a:lnTo>
                                    <a:lnTo>
                                      <a:pt x="23" y="85"/>
                                    </a:lnTo>
                                    <a:lnTo>
                                      <a:pt x="37" y="65"/>
                                    </a:lnTo>
                                    <a:lnTo>
                                      <a:pt x="53" y="47"/>
                                    </a:lnTo>
                                    <a:close/>
                                  </a:path>
                                </a:pathLst>
                              </a:custGeom>
                              <a:solidFill>
                                <a:srgbClr val="C00000"/>
                              </a:solidFill>
                              <a:ln w="9525">
                                <a:noFill/>
                                <a:round/>
                                <a:headEnd/>
                                <a:tailEnd/>
                              </a:ln>
                            </p:spPr>
                            <p:txBody>
                              <a:bodyPr/>
                              <a:lstStyle/>
                              <a:p>
                                <a:endParaRPr lang="cs-CZ"/>
                              </a:p>
                            </p:txBody>
                          </p:sp>
                        </p:grpSp>
                      </p:grpSp>
                      <p:grpSp>
                        <p:nvGrpSpPr>
                          <p:cNvPr id="11396" name="Group 154"/>
                          <p:cNvGrpSpPr>
                            <a:grpSpLocks/>
                          </p:cNvGrpSpPr>
                          <p:nvPr/>
                        </p:nvGrpSpPr>
                        <p:grpSpPr bwMode="auto">
                          <a:xfrm>
                            <a:off x="2052" y="1742"/>
                            <a:ext cx="36" cy="95"/>
                            <a:chOff x="2052" y="1742"/>
                            <a:chExt cx="36" cy="95"/>
                          </a:xfrm>
                        </p:grpSpPr>
                        <p:grpSp>
                          <p:nvGrpSpPr>
                            <p:cNvPr id="11397" name="Group 155"/>
                            <p:cNvGrpSpPr>
                              <a:grpSpLocks/>
                            </p:cNvGrpSpPr>
                            <p:nvPr/>
                          </p:nvGrpSpPr>
                          <p:grpSpPr bwMode="auto">
                            <a:xfrm>
                              <a:off x="2060" y="1742"/>
                              <a:ext cx="20" cy="23"/>
                              <a:chOff x="2060" y="1742"/>
                              <a:chExt cx="20" cy="23"/>
                            </a:xfrm>
                          </p:grpSpPr>
                          <p:sp>
                            <p:nvSpPr>
                              <p:cNvPr id="11465" name="Freeform 156"/>
                              <p:cNvSpPr>
                                <a:spLocks/>
                              </p:cNvSpPr>
                              <p:nvPr/>
                            </p:nvSpPr>
                            <p:spPr bwMode="auto">
                              <a:xfrm>
                                <a:off x="2060" y="1742"/>
                                <a:ext cx="20" cy="23"/>
                              </a:xfrm>
                              <a:custGeom>
                                <a:avLst/>
                                <a:gdLst>
                                  <a:gd name="T0" fmla="*/ 1 w 101"/>
                                  <a:gd name="T1" fmla="*/ 1 h 112"/>
                                  <a:gd name="T2" fmla="*/ 1 w 101"/>
                                  <a:gd name="T3" fmla="*/ 1 h 112"/>
                                  <a:gd name="T4" fmla="*/ 1 w 101"/>
                                  <a:gd name="T5" fmla="*/ 1 h 112"/>
                                  <a:gd name="T6" fmla="*/ 2 w 101"/>
                                  <a:gd name="T7" fmla="*/ 0 h 112"/>
                                  <a:gd name="T8" fmla="*/ 3 w 101"/>
                                  <a:gd name="T9" fmla="*/ 0 h 112"/>
                                  <a:gd name="T10" fmla="*/ 3 w 101"/>
                                  <a:gd name="T11" fmla="*/ 0 h 112"/>
                                  <a:gd name="T12" fmla="*/ 3 w 101"/>
                                  <a:gd name="T13" fmla="*/ 0 h 112"/>
                                  <a:gd name="T14" fmla="*/ 4 w 101"/>
                                  <a:gd name="T15" fmla="*/ 0 h 112"/>
                                  <a:gd name="T16" fmla="*/ 4 w 101"/>
                                  <a:gd name="T17" fmla="*/ 1 h 112"/>
                                  <a:gd name="T18" fmla="*/ 4 w 101"/>
                                  <a:gd name="T19" fmla="*/ 1 h 112"/>
                                  <a:gd name="T20" fmla="*/ 4 w 101"/>
                                  <a:gd name="T21" fmla="*/ 2 h 112"/>
                                  <a:gd name="T22" fmla="*/ 4 w 101"/>
                                  <a:gd name="T23" fmla="*/ 3 h 112"/>
                                  <a:gd name="T24" fmla="*/ 3 w 101"/>
                                  <a:gd name="T25" fmla="*/ 3 h 112"/>
                                  <a:gd name="T26" fmla="*/ 3 w 101"/>
                                  <a:gd name="T27" fmla="*/ 4 h 112"/>
                                  <a:gd name="T28" fmla="*/ 2 w 101"/>
                                  <a:gd name="T29" fmla="*/ 4 h 112"/>
                                  <a:gd name="T30" fmla="*/ 2 w 101"/>
                                  <a:gd name="T31" fmla="*/ 5 h 112"/>
                                  <a:gd name="T32" fmla="*/ 1 w 101"/>
                                  <a:gd name="T33" fmla="*/ 5 h 112"/>
                                  <a:gd name="T34" fmla="*/ 1 w 101"/>
                                  <a:gd name="T35" fmla="*/ 5 h 112"/>
                                  <a:gd name="T36" fmla="*/ 1 w 101"/>
                                  <a:gd name="T37" fmla="*/ 5 h 112"/>
                                  <a:gd name="T38" fmla="*/ 0 w 101"/>
                                  <a:gd name="T39" fmla="*/ 4 h 112"/>
                                  <a:gd name="T40" fmla="*/ 0 w 101"/>
                                  <a:gd name="T41" fmla="*/ 4 h 112"/>
                                  <a:gd name="T42" fmla="*/ 0 w 101"/>
                                  <a:gd name="T43" fmla="*/ 3 h 112"/>
                                  <a:gd name="T44" fmla="*/ 0 w 101"/>
                                  <a:gd name="T45" fmla="*/ 3 h 112"/>
                                  <a:gd name="T46" fmla="*/ 0 w 101"/>
                                  <a:gd name="T47" fmla="*/ 2 h 112"/>
                                  <a:gd name="T48" fmla="*/ 1 w 101"/>
                                  <a:gd name="T49" fmla="*/ 1 h 1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1"/>
                                  <a:gd name="T76" fmla="*/ 0 h 112"/>
                                  <a:gd name="T77" fmla="*/ 101 w 101"/>
                                  <a:gd name="T78" fmla="*/ 112 h 11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1" h="112">
                                    <a:moveTo>
                                      <a:pt x="16" y="35"/>
                                    </a:moveTo>
                                    <a:lnTo>
                                      <a:pt x="26" y="24"/>
                                    </a:lnTo>
                                    <a:lnTo>
                                      <a:pt x="37" y="16"/>
                                    </a:lnTo>
                                    <a:lnTo>
                                      <a:pt x="49" y="9"/>
                                    </a:lnTo>
                                    <a:lnTo>
                                      <a:pt x="64" y="2"/>
                                    </a:lnTo>
                                    <a:lnTo>
                                      <a:pt x="76" y="0"/>
                                    </a:lnTo>
                                    <a:lnTo>
                                      <a:pt x="86" y="3"/>
                                    </a:lnTo>
                                    <a:lnTo>
                                      <a:pt x="95" y="11"/>
                                    </a:lnTo>
                                    <a:lnTo>
                                      <a:pt x="99" y="22"/>
                                    </a:lnTo>
                                    <a:lnTo>
                                      <a:pt x="101" y="33"/>
                                    </a:lnTo>
                                    <a:lnTo>
                                      <a:pt x="98" y="49"/>
                                    </a:lnTo>
                                    <a:lnTo>
                                      <a:pt x="92" y="63"/>
                                    </a:lnTo>
                                    <a:lnTo>
                                      <a:pt x="84" y="75"/>
                                    </a:lnTo>
                                    <a:lnTo>
                                      <a:pt x="75" y="86"/>
                                    </a:lnTo>
                                    <a:lnTo>
                                      <a:pt x="63" y="97"/>
                                    </a:lnTo>
                                    <a:lnTo>
                                      <a:pt x="50" y="106"/>
                                    </a:lnTo>
                                    <a:lnTo>
                                      <a:pt x="37" y="111"/>
                                    </a:lnTo>
                                    <a:lnTo>
                                      <a:pt x="24" y="112"/>
                                    </a:lnTo>
                                    <a:lnTo>
                                      <a:pt x="13" y="108"/>
                                    </a:lnTo>
                                    <a:lnTo>
                                      <a:pt x="6" y="99"/>
                                    </a:lnTo>
                                    <a:lnTo>
                                      <a:pt x="1" y="89"/>
                                    </a:lnTo>
                                    <a:lnTo>
                                      <a:pt x="0" y="75"/>
                                    </a:lnTo>
                                    <a:lnTo>
                                      <a:pt x="3" y="61"/>
                                    </a:lnTo>
                                    <a:lnTo>
                                      <a:pt x="7" y="50"/>
                                    </a:lnTo>
                                    <a:lnTo>
                                      <a:pt x="16" y="35"/>
                                    </a:lnTo>
                                    <a:close/>
                                  </a:path>
                                </a:pathLst>
                              </a:custGeom>
                              <a:solidFill>
                                <a:srgbClr val="8080FF"/>
                              </a:solidFill>
                              <a:ln w="9525">
                                <a:noFill/>
                                <a:round/>
                                <a:headEnd/>
                                <a:tailEnd/>
                              </a:ln>
                            </p:spPr>
                            <p:txBody>
                              <a:bodyPr/>
                              <a:lstStyle/>
                              <a:p>
                                <a:endParaRPr lang="cs-CZ"/>
                              </a:p>
                            </p:txBody>
                          </p:sp>
                          <p:sp>
                            <p:nvSpPr>
                              <p:cNvPr id="11466" name="Freeform 157"/>
                              <p:cNvSpPr>
                                <a:spLocks/>
                              </p:cNvSpPr>
                              <p:nvPr/>
                            </p:nvSpPr>
                            <p:spPr bwMode="auto">
                              <a:xfrm>
                                <a:off x="2065" y="1747"/>
                                <a:ext cx="10" cy="12"/>
                              </a:xfrm>
                              <a:custGeom>
                                <a:avLst/>
                                <a:gdLst>
                                  <a:gd name="T0" fmla="*/ 0 w 54"/>
                                  <a:gd name="T1" fmla="*/ 1 h 61"/>
                                  <a:gd name="T2" fmla="*/ 1 w 54"/>
                                  <a:gd name="T3" fmla="*/ 1 h 61"/>
                                  <a:gd name="T4" fmla="*/ 1 w 54"/>
                                  <a:gd name="T5" fmla="*/ 0 h 61"/>
                                  <a:gd name="T6" fmla="*/ 1 w 54"/>
                                  <a:gd name="T7" fmla="*/ 0 h 61"/>
                                  <a:gd name="T8" fmla="*/ 1 w 54"/>
                                  <a:gd name="T9" fmla="*/ 0 h 61"/>
                                  <a:gd name="T10" fmla="*/ 1 w 54"/>
                                  <a:gd name="T11" fmla="*/ 0 h 61"/>
                                  <a:gd name="T12" fmla="*/ 1 w 54"/>
                                  <a:gd name="T13" fmla="*/ 0 h 61"/>
                                  <a:gd name="T14" fmla="*/ 2 w 54"/>
                                  <a:gd name="T15" fmla="*/ 0 h 61"/>
                                  <a:gd name="T16" fmla="*/ 2 w 54"/>
                                  <a:gd name="T17" fmla="*/ 0 h 61"/>
                                  <a:gd name="T18" fmla="*/ 2 w 54"/>
                                  <a:gd name="T19" fmla="*/ 1 h 61"/>
                                  <a:gd name="T20" fmla="*/ 2 w 54"/>
                                  <a:gd name="T21" fmla="*/ 1 h 61"/>
                                  <a:gd name="T22" fmla="*/ 2 w 54"/>
                                  <a:gd name="T23" fmla="*/ 1 h 61"/>
                                  <a:gd name="T24" fmla="*/ 1 w 54"/>
                                  <a:gd name="T25" fmla="*/ 2 h 61"/>
                                  <a:gd name="T26" fmla="*/ 1 w 54"/>
                                  <a:gd name="T27" fmla="*/ 2 h 61"/>
                                  <a:gd name="T28" fmla="*/ 1 w 54"/>
                                  <a:gd name="T29" fmla="*/ 2 h 61"/>
                                  <a:gd name="T30" fmla="*/ 1 w 54"/>
                                  <a:gd name="T31" fmla="*/ 2 h 61"/>
                                  <a:gd name="T32" fmla="*/ 1 w 54"/>
                                  <a:gd name="T33" fmla="*/ 2 h 61"/>
                                  <a:gd name="T34" fmla="*/ 1 w 54"/>
                                  <a:gd name="T35" fmla="*/ 2 h 61"/>
                                  <a:gd name="T36" fmla="*/ 0 w 54"/>
                                  <a:gd name="T37" fmla="*/ 2 h 61"/>
                                  <a:gd name="T38" fmla="*/ 0 w 54"/>
                                  <a:gd name="T39" fmla="*/ 2 h 61"/>
                                  <a:gd name="T40" fmla="*/ 0 w 54"/>
                                  <a:gd name="T41" fmla="*/ 2 h 61"/>
                                  <a:gd name="T42" fmla="*/ 0 w 54"/>
                                  <a:gd name="T43" fmla="*/ 2 h 61"/>
                                  <a:gd name="T44" fmla="*/ 0 w 54"/>
                                  <a:gd name="T45" fmla="*/ 1 h 61"/>
                                  <a:gd name="T46" fmla="*/ 0 w 54"/>
                                  <a:gd name="T47" fmla="*/ 1 h 61"/>
                                  <a:gd name="T48" fmla="*/ 0 w 54"/>
                                  <a:gd name="T49" fmla="*/ 1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
                                  <a:gd name="T76" fmla="*/ 0 h 61"/>
                                  <a:gd name="T77" fmla="*/ 54 w 54"/>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 h="61">
                                    <a:moveTo>
                                      <a:pt x="9" y="18"/>
                                    </a:moveTo>
                                    <a:lnTo>
                                      <a:pt x="14" y="13"/>
                                    </a:lnTo>
                                    <a:lnTo>
                                      <a:pt x="20" y="7"/>
                                    </a:lnTo>
                                    <a:lnTo>
                                      <a:pt x="26" y="4"/>
                                    </a:lnTo>
                                    <a:lnTo>
                                      <a:pt x="34" y="1"/>
                                    </a:lnTo>
                                    <a:lnTo>
                                      <a:pt x="40" y="0"/>
                                    </a:lnTo>
                                    <a:lnTo>
                                      <a:pt x="45" y="1"/>
                                    </a:lnTo>
                                    <a:lnTo>
                                      <a:pt x="51" y="5"/>
                                    </a:lnTo>
                                    <a:lnTo>
                                      <a:pt x="53" y="11"/>
                                    </a:lnTo>
                                    <a:lnTo>
                                      <a:pt x="54" y="17"/>
                                    </a:lnTo>
                                    <a:lnTo>
                                      <a:pt x="53" y="27"/>
                                    </a:lnTo>
                                    <a:lnTo>
                                      <a:pt x="50" y="35"/>
                                    </a:lnTo>
                                    <a:lnTo>
                                      <a:pt x="45" y="41"/>
                                    </a:lnTo>
                                    <a:lnTo>
                                      <a:pt x="40" y="47"/>
                                    </a:lnTo>
                                    <a:lnTo>
                                      <a:pt x="34" y="54"/>
                                    </a:lnTo>
                                    <a:lnTo>
                                      <a:pt x="27" y="58"/>
                                    </a:lnTo>
                                    <a:lnTo>
                                      <a:pt x="20" y="61"/>
                                    </a:lnTo>
                                    <a:lnTo>
                                      <a:pt x="14" y="61"/>
                                    </a:lnTo>
                                    <a:lnTo>
                                      <a:pt x="8" y="59"/>
                                    </a:lnTo>
                                    <a:lnTo>
                                      <a:pt x="3" y="54"/>
                                    </a:lnTo>
                                    <a:lnTo>
                                      <a:pt x="0" y="48"/>
                                    </a:lnTo>
                                    <a:lnTo>
                                      <a:pt x="0" y="41"/>
                                    </a:lnTo>
                                    <a:lnTo>
                                      <a:pt x="1" y="34"/>
                                    </a:lnTo>
                                    <a:lnTo>
                                      <a:pt x="3" y="27"/>
                                    </a:lnTo>
                                    <a:lnTo>
                                      <a:pt x="9" y="18"/>
                                    </a:lnTo>
                                    <a:close/>
                                  </a:path>
                                </a:pathLst>
                              </a:custGeom>
                              <a:solidFill>
                                <a:srgbClr val="600060"/>
                              </a:solidFill>
                              <a:ln w="9525">
                                <a:noFill/>
                                <a:round/>
                                <a:headEnd/>
                                <a:tailEnd/>
                              </a:ln>
                            </p:spPr>
                            <p:txBody>
                              <a:bodyPr/>
                              <a:lstStyle/>
                              <a:p>
                                <a:endParaRPr lang="cs-CZ"/>
                              </a:p>
                            </p:txBody>
                          </p:sp>
                        </p:grpSp>
                        <p:sp>
                          <p:nvSpPr>
                            <p:cNvPr id="11463" name="Freeform 158"/>
                            <p:cNvSpPr>
                              <a:spLocks/>
                            </p:cNvSpPr>
                            <p:nvPr/>
                          </p:nvSpPr>
                          <p:spPr bwMode="auto">
                            <a:xfrm>
                              <a:off x="2052" y="1788"/>
                              <a:ext cx="21" cy="22"/>
                            </a:xfrm>
                            <a:custGeom>
                              <a:avLst/>
                              <a:gdLst>
                                <a:gd name="T0" fmla="*/ 4 w 101"/>
                                <a:gd name="T1" fmla="*/ 1 h 111"/>
                                <a:gd name="T2" fmla="*/ 3 w 101"/>
                                <a:gd name="T3" fmla="*/ 1 h 111"/>
                                <a:gd name="T4" fmla="*/ 3 w 101"/>
                                <a:gd name="T5" fmla="*/ 1 h 111"/>
                                <a:gd name="T6" fmla="*/ 2 w 101"/>
                                <a:gd name="T7" fmla="*/ 0 h 111"/>
                                <a:gd name="T8" fmla="*/ 2 w 101"/>
                                <a:gd name="T9" fmla="*/ 0 h 111"/>
                                <a:gd name="T10" fmla="*/ 1 w 101"/>
                                <a:gd name="T11" fmla="*/ 0 h 111"/>
                                <a:gd name="T12" fmla="*/ 1 w 101"/>
                                <a:gd name="T13" fmla="*/ 0 h 111"/>
                                <a:gd name="T14" fmla="*/ 0 w 101"/>
                                <a:gd name="T15" fmla="*/ 0 h 111"/>
                                <a:gd name="T16" fmla="*/ 0 w 101"/>
                                <a:gd name="T17" fmla="*/ 1 h 111"/>
                                <a:gd name="T18" fmla="*/ 0 w 101"/>
                                <a:gd name="T19" fmla="*/ 1 h 111"/>
                                <a:gd name="T20" fmla="*/ 0 w 101"/>
                                <a:gd name="T21" fmla="*/ 2 h 111"/>
                                <a:gd name="T22" fmla="*/ 0 w 101"/>
                                <a:gd name="T23" fmla="*/ 2 h 111"/>
                                <a:gd name="T24" fmla="*/ 1 w 101"/>
                                <a:gd name="T25" fmla="*/ 3 h 111"/>
                                <a:gd name="T26" fmla="*/ 1 w 101"/>
                                <a:gd name="T27" fmla="*/ 3 h 111"/>
                                <a:gd name="T28" fmla="*/ 2 w 101"/>
                                <a:gd name="T29" fmla="*/ 4 h 111"/>
                                <a:gd name="T30" fmla="*/ 2 w 101"/>
                                <a:gd name="T31" fmla="*/ 4 h 111"/>
                                <a:gd name="T32" fmla="*/ 3 w 101"/>
                                <a:gd name="T33" fmla="*/ 4 h 111"/>
                                <a:gd name="T34" fmla="*/ 3 w 101"/>
                                <a:gd name="T35" fmla="*/ 4 h 111"/>
                                <a:gd name="T36" fmla="*/ 4 w 101"/>
                                <a:gd name="T37" fmla="*/ 4 h 111"/>
                                <a:gd name="T38" fmla="*/ 4 w 101"/>
                                <a:gd name="T39" fmla="*/ 4 h 111"/>
                                <a:gd name="T40" fmla="*/ 4 w 101"/>
                                <a:gd name="T41" fmla="*/ 3 h 111"/>
                                <a:gd name="T42" fmla="*/ 4 w 101"/>
                                <a:gd name="T43" fmla="*/ 3 h 111"/>
                                <a:gd name="T44" fmla="*/ 4 w 101"/>
                                <a:gd name="T45" fmla="*/ 2 h 111"/>
                                <a:gd name="T46" fmla="*/ 4 w 101"/>
                                <a:gd name="T47" fmla="*/ 2 h 111"/>
                                <a:gd name="T48" fmla="*/ 4 w 101"/>
                                <a:gd name="T49" fmla="*/ 1 h 11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1"/>
                                <a:gd name="T76" fmla="*/ 0 h 111"/>
                                <a:gd name="T77" fmla="*/ 101 w 101"/>
                                <a:gd name="T78" fmla="*/ 111 h 11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1" h="111">
                                  <a:moveTo>
                                    <a:pt x="85" y="35"/>
                                  </a:moveTo>
                                  <a:lnTo>
                                    <a:pt x="75" y="24"/>
                                  </a:lnTo>
                                  <a:lnTo>
                                    <a:pt x="64" y="15"/>
                                  </a:lnTo>
                                  <a:lnTo>
                                    <a:pt x="52" y="8"/>
                                  </a:lnTo>
                                  <a:lnTo>
                                    <a:pt x="37" y="2"/>
                                  </a:lnTo>
                                  <a:lnTo>
                                    <a:pt x="26" y="0"/>
                                  </a:lnTo>
                                  <a:lnTo>
                                    <a:pt x="15" y="3"/>
                                  </a:lnTo>
                                  <a:lnTo>
                                    <a:pt x="6" y="10"/>
                                  </a:lnTo>
                                  <a:lnTo>
                                    <a:pt x="2" y="22"/>
                                  </a:lnTo>
                                  <a:lnTo>
                                    <a:pt x="0" y="33"/>
                                  </a:lnTo>
                                  <a:lnTo>
                                    <a:pt x="3" y="48"/>
                                  </a:lnTo>
                                  <a:lnTo>
                                    <a:pt x="9" y="63"/>
                                  </a:lnTo>
                                  <a:lnTo>
                                    <a:pt x="17" y="75"/>
                                  </a:lnTo>
                                  <a:lnTo>
                                    <a:pt x="27" y="85"/>
                                  </a:lnTo>
                                  <a:lnTo>
                                    <a:pt x="38" y="95"/>
                                  </a:lnTo>
                                  <a:lnTo>
                                    <a:pt x="51" y="105"/>
                                  </a:lnTo>
                                  <a:lnTo>
                                    <a:pt x="64" y="110"/>
                                  </a:lnTo>
                                  <a:lnTo>
                                    <a:pt x="77" y="111"/>
                                  </a:lnTo>
                                  <a:lnTo>
                                    <a:pt x="88" y="107"/>
                                  </a:lnTo>
                                  <a:lnTo>
                                    <a:pt x="95" y="97"/>
                                  </a:lnTo>
                                  <a:lnTo>
                                    <a:pt x="100" y="87"/>
                                  </a:lnTo>
                                  <a:lnTo>
                                    <a:pt x="101" y="75"/>
                                  </a:lnTo>
                                  <a:lnTo>
                                    <a:pt x="98" y="61"/>
                                  </a:lnTo>
                                  <a:lnTo>
                                    <a:pt x="94" y="49"/>
                                  </a:lnTo>
                                  <a:lnTo>
                                    <a:pt x="85" y="35"/>
                                  </a:lnTo>
                                  <a:close/>
                                </a:path>
                              </a:pathLst>
                            </a:custGeom>
                            <a:solidFill>
                              <a:srgbClr val="A000A0"/>
                            </a:solidFill>
                            <a:ln w="9525">
                              <a:noFill/>
                              <a:round/>
                              <a:headEnd/>
                              <a:tailEnd/>
                            </a:ln>
                          </p:spPr>
                          <p:txBody>
                            <a:bodyPr/>
                            <a:lstStyle/>
                            <a:p>
                              <a:endParaRPr lang="cs-CZ"/>
                            </a:p>
                          </p:txBody>
                        </p:sp>
                        <p:sp>
                          <p:nvSpPr>
                            <p:cNvPr id="11464" name="Freeform 159"/>
                            <p:cNvSpPr>
                              <a:spLocks/>
                            </p:cNvSpPr>
                            <p:nvPr/>
                          </p:nvSpPr>
                          <p:spPr bwMode="auto">
                            <a:xfrm>
                              <a:off x="2070" y="1814"/>
                              <a:ext cx="18" cy="23"/>
                            </a:xfrm>
                            <a:custGeom>
                              <a:avLst/>
                              <a:gdLst>
                                <a:gd name="T0" fmla="*/ 3 w 91"/>
                                <a:gd name="T1" fmla="*/ 1 h 114"/>
                                <a:gd name="T2" fmla="*/ 3 w 91"/>
                                <a:gd name="T3" fmla="*/ 1 h 114"/>
                                <a:gd name="T4" fmla="*/ 2 w 91"/>
                                <a:gd name="T5" fmla="*/ 0 h 114"/>
                                <a:gd name="T6" fmla="*/ 2 w 91"/>
                                <a:gd name="T7" fmla="*/ 0 h 114"/>
                                <a:gd name="T8" fmla="*/ 1 w 91"/>
                                <a:gd name="T9" fmla="*/ 0 h 114"/>
                                <a:gd name="T10" fmla="*/ 1 w 91"/>
                                <a:gd name="T11" fmla="*/ 0 h 114"/>
                                <a:gd name="T12" fmla="*/ 1 w 91"/>
                                <a:gd name="T13" fmla="*/ 0 h 114"/>
                                <a:gd name="T14" fmla="*/ 0 w 91"/>
                                <a:gd name="T15" fmla="*/ 1 h 114"/>
                                <a:gd name="T16" fmla="*/ 0 w 91"/>
                                <a:gd name="T17" fmla="*/ 1 h 114"/>
                                <a:gd name="T18" fmla="*/ 0 w 91"/>
                                <a:gd name="T19" fmla="*/ 2 h 114"/>
                                <a:gd name="T20" fmla="*/ 0 w 91"/>
                                <a:gd name="T21" fmla="*/ 2 h 114"/>
                                <a:gd name="T22" fmla="*/ 0 w 91"/>
                                <a:gd name="T23" fmla="*/ 3 h 114"/>
                                <a:gd name="T24" fmla="*/ 0 w 91"/>
                                <a:gd name="T25" fmla="*/ 3 h 114"/>
                                <a:gd name="T26" fmla="*/ 1 w 91"/>
                                <a:gd name="T27" fmla="*/ 4 h 114"/>
                                <a:gd name="T28" fmla="*/ 1 w 91"/>
                                <a:gd name="T29" fmla="*/ 4 h 114"/>
                                <a:gd name="T30" fmla="*/ 2 w 91"/>
                                <a:gd name="T31" fmla="*/ 4 h 114"/>
                                <a:gd name="T32" fmla="*/ 2 w 91"/>
                                <a:gd name="T33" fmla="*/ 5 h 114"/>
                                <a:gd name="T34" fmla="*/ 3 w 91"/>
                                <a:gd name="T35" fmla="*/ 5 h 114"/>
                                <a:gd name="T36" fmla="*/ 3 w 91"/>
                                <a:gd name="T37" fmla="*/ 4 h 114"/>
                                <a:gd name="T38" fmla="*/ 3 w 91"/>
                                <a:gd name="T39" fmla="*/ 4 h 114"/>
                                <a:gd name="T40" fmla="*/ 4 w 91"/>
                                <a:gd name="T41" fmla="*/ 4 h 114"/>
                                <a:gd name="T42" fmla="*/ 4 w 91"/>
                                <a:gd name="T43" fmla="*/ 3 h 114"/>
                                <a:gd name="T44" fmla="*/ 3 w 91"/>
                                <a:gd name="T45" fmla="*/ 3 h 114"/>
                                <a:gd name="T46" fmla="*/ 3 w 91"/>
                                <a:gd name="T47" fmla="*/ 2 h 114"/>
                                <a:gd name="T48" fmla="*/ 3 w 91"/>
                                <a:gd name="T49" fmla="*/ 1 h 1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1"/>
                                <a:gd name="T76" fmla="*/ 0 h 114"/>
                                <a:gd name="T77" fmla="*/ 91 w 91"/>
                                <a:gd name="T78" fmla="*/ 114 h 11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1" h="114">
                                  <a:moveTo>
                                    <a:pt x="79" y="37"/>
                                  </a:moveTo>
                                  <a:lnTo>
                                    <a:pt x="71" y="23"/>
                                  </a:lnTo>
                                  <a:lnTo>
                                    <a:pt x="62" y="12"/>
                                  </a:lnTo>
                                  <a:lnTo>
                                    <a:pt x="51" y="4"/>
                                  </a:lnTo>
                                  <a:lnTo>
                                    <a:pt x="37" y="0"/>
                                  </a:lnTo>
                                  <a:lnTo>
                                    <a:pt x="27" y="3"/>
                                  </a:lnTo>
                                  <a:lnTo>
                                    <a:pt x="17" y="11"/>
                                  </a:lnTo>
                                  <a:lnTo>
                                    <a:pt x="7" y="19"/>
                                  </a:lnTo>
                                  <a:lnTo>
                                    <a:pt x="2" y="29"/>
                                  </a:lnTo>
                                  <a:lnTo>
                                    <a:pt x="0" y="38"/>
                                  </a:lnTo>
                                  <a:lnTo>
                                    <a:pt x="1" y="48"/>
                                  </a:lnTo>
                                  <a:lnTo>
                                    <a:pt x="3" y="62"/>
                                  </a:lnTo>
                                  <a:lnTo>
                                    <a:pt x="10" y="77"/>
                                  </a:lnTo>
                                  <a:lnTo>
                                    <a:pt x="18" y="88"/>
                                  </a:lnTo>
                                  <a:lnTo>
                                    <a:pt x="28" y="99"/>
                                  </a:lnTo>
                                  <a:lnTo>
                                    <a:pt x="41" y="108"/>
                                  </a:lnTo>
                                  <a:lnTo>
                                    <a:pt x="54" y="113"/>
                                  </a:lnTo>
                                  <a:lnTo>
                                    <a:pt x="67" y="114"/>
                                  </a:lnTo>
                                  <a:lnTo>
                                    <a:pt x="78" y="110"/>
                                  </a:lnTo>
                                  <a:lnTo>
                                    <a:pt x="85" y="101"/>
                                  </a:lnTo>
                                  <a:lnTo>
                                    <a:pt x="90" y="91"/>
                                  </a:lnTo>
                                  <a:lnTo>
                                    <a:pt x="91" y="77"/>
                                  </a:lnTo>
                                  <a:lnTo>
                                    <a:pt x="88" y="63"/>
                                  </a:lnTo>
                                  <a:lnTo>
                                    <a:pt x="85" y="49"/>
                                  </a:lnTo>
                                  <a:lnTo>
                                    <a:pt x="79" y="37"/>
                                  </a:lnTo>
                                  <a:close/>
                                </a:path>
                              </a:pathLst>
                            </a:custGeom>
                            <a:solidFill>
                              <a:srgbClr val="A000A0"/>
                            </a:solidFill>
                            <a:ln w="9525">
                              <a:noFill/>
                              <a:round/>
                              <a:headEnd/>
                              <a:tailEnd/>
                            </a:ln>
                          </p:spPr>
                          <p:txBody>
                            <a:bodyPr/>
                            <a:lstStyle/>
                            <a:p>
                              <a:endParaRPr lang="cs-CZ"/>
                            </a:p>
                          </p:txBody>
                        </p:sp>
                      </p:grpSp>
                    </p:grpSp>
                    <p:grpSp>
                      <p:nvGrpSpPr>
                        <p:cNvPr id="11398" name="Group 160"/>
                        <p:cNvGrpSpPr>
                          <a:grpSpLocks/>
                        </p:cNvGrpSpPr>
                        <p:nvPr/>
                      </p:nvGrpSpPr>
                      <p:grpSpPr bwMode="auto">
                        <a:xfrm>
                          <a:off x="2116" y="1790"/>
                          <a:ext cx="130" cy="120"/>
                          <a:chOff x="2116" y="1790"/>
                          <a:chExt cx="130" cy="120"/>
                        </a:xfrm>
                      </p:grpSpPr>
                      <p:sp>
                        <p:nvSpPr>
                          <p:cNvPr id="11457" name="Freeform 161"/>
                          <p:cNvSpPr>
                            <a:spLocks/>
                          </p:cNvSpPr>
                          <p:nvPr/>
                        </p:nvSpPr>
                        <p:spPr bwMode="auto">
                          <a:xfrm>
                            <a:off x="2146" y="1819"/>
                            <a:ext cx="76" cy="64"/>
                          </a:xfrm>
                          <a:custGeom>
                            <a:avLst/>
                            <a:gdLst>
                              <a:gd name="T0" fmla="*/ 0 w 380"/>
                              <a:gd name="T1" fmla="*/ 0 h 322"/>
                              <a:gd name="T2" fmla="*/ 0 w 380"/>
                              <a:gd name="T3" fmla="*/ 1 h 322"/>
                              <a:gd name="T4" fmla="*/ 0 w 380"/>
                              <a:gd name="T5" fmla="*/ 2 h 322"/>
                              <a:gd name="T6" fmla="*/ 0 w 380"/>
                              <a:gd name="T7" fmla="*/ 4 h 322"/>
                              <a:gd name="T8" fmla="*/ 1 w 380"/>
                              <a:gd name="T9" fmla="*/ 5 h 322"/>
                              <a:gd name="T10" fmla="*/ 1 w 380"/>
                              <a:gd name="T11" fmla="*/ 5 h 322"/>
                              <a:gd name="T12" fmla="*/ 2 w 380"/>
                              <a:gd name="T13" fmla="*/ 6 h 322"/>
                              <a:gd name="T14" fmla="*/ 3 w 380"/>
                              <a:gd name="T15" fmla="*/ 6 h 322"/>
                              <a:gd name="T16" fmla="*/ 5 w 380"/>
                              <a:gd name="T17" fmla="*/ 7 h 322"/>
                              <a:gd name="T18" fmla="*/ 6 w 380"/>
                              <a:gd name="T19" fmla="*/ 8 h 322"/>
                              <a:gd name="T20" fmla="*/ 8 w 380"/>
                              <a:gd name="T21" fmla="*/ 8 h 322"/>
                              <a:gd name="T22" fmla="*/ 10 w 380"/>
                              <a:gd name="T23" fmla="*/ 9 h 322"/>
                              <a:gd name="T24" fmla="*/ 11 w 380"/>
                              <a:gd name="T25" fmla="*/ 9 h 322"/>
                              <a:gd name="T26" fmla="*/ 12 w 380"/>
                              <a:gd name="T27" fmla="*/ 10 h 322"/>
                              <a:gd name="T28" fmla="*/ 13 w 380"/>
                              <a:gd name="T29" fmla="*/ 11 h 322"/>
                              <a:gd name="T30" fmla="*/ 14 w 380"/>
                              <a:gd name="T31" fmla="*/ 12 h 322"/>
                              <a:gd name="T32" fmla="*/ 15 w 380"/>
                              <a:gd name="T33" fmla="*/ 13 h 3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0"/>
                              <a:gd name="T52" fmla="*/ 0 h 322"/>
                              <a:gd name="T53" fmla="*/ 380 w 380"/>
                              <a:gd name="T54" fmla="*/ 322 h 3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0" h="322">
                                <a:moveTo>
                                  <a:pt x="10" y="0"/>
                                </a:moveTo>
                                <a:lnTo>
                                  <a:pt x="3" y="34"/>
                                </a:lnTo>
                                <a:lnTo>
                                  <a:pt x="0" y="61"/>
                                </a:lnTo>
                                <a:lnTo>
                                  <a:pt x="6" y="92"/>
                                </a:lnTo>
                                <a:lnTo>
                                  <a:pt x="18" y="114"/>
                                </a:lnTo>
                                <a:lnTo>
                                  <a:pt x="33" y="127"/>
                                </a:lnTo>
                                <a:lnTo>
                                  <a:pt x="59" y="148"/>
                                </a:lnTo>
                                <a:lnTo>
                                  <a:pt x="84" y="163"/>
                                </a:lnTo>
                                <a:lnTo>
                                  <a:pt x="121" y="179"/>
                                </a:lnTo>
                                <a:lnTo>
                                  <a:pt x="161" y="194"/>
                                </a:lnTo>
                                <a:lnTo>
                                  <a:pt x="199" y="206"/>
                                </a:lnTo>
                                <a:lnTo>
                                  <a:pt x="239" y="219"/>
                                </a:lnTo>
                                <a:lnTo>
                                  <a:pt x="268" y="234"/>
                                </a:lnTo>
                                <a:lnTo>
                                  <a:pt x="300" y="252"/>
                                </a:lnTo>
                                <a:lnTo>
                                  <a:pt x="330" y="273"/>
                                </a:lnTo>
                                <a:lnTo>
                                  <a:pt x="355" y="295"/>
                                </a:lnTo>
                                <a:lnTo>
                                  <a:pt x="380" y="322"/>
                                </a:lnTo>
                              </a:path>
                            </a:pathLst>
                          </a:custGeom>
                          <a:noFill/>
                          <a:ln w="4763">
                            <a:solidFill>
                              <a:srgbClr val="FFC0C0"/>
                            </a:solidFill>
                            <a:round/>
                            <a:headEnd/>
                            <a:tailEnd/>
                          </a:ln>
                        </p:spPr>
                        <p:txBody>
                          <a:bodyPr/>
                          <a:lstStyle/>
                          <a:p>
                            <a:endParaRPr lang="cs-CZ"/>
                          </a:p>
                        </p:txBody>
                      </p:sp>
                      <p:sp>
                        <p:nvSpPr>
                          <p:cNvPr id="11458" name="Freeform 162"/>
                          <p:cNvSpPr>
                            <a:spLocks/>
                          </p:cNvSpPr>
                          <p:nvPr/>
                        </p:nvSpPr>
                        <p:spPr bwMode="auto">
                          <a:xfrm>
                            <a:off x="2116" y="1831"/>
                            <a:ext cx="88" cy="79"/>
                          </a:xfrm>
                          <a:custGeom>
                            <a:avLst/>
                            <a:gdLst>
                              <a:gd name="T0" fmla="*/ 0 w 443"/>
                              <a:gd name="T1" fmla="*/ 0 h 393"/>
                              <a:gd name="T2" fmla="*/ 1 w 443"/>
                              <a:gd name="T3" fmla="*/ 0 h 393"/>
                              <a:gd name="T4" fmla="*/ 3 w 443"/>
                              <a:gd name="T5" fmla="*/ 1 h 393"/>
                              <a:gd name="T6" fmla="*/ 4 w 443"/>
                              <a:gd name="T7" fmla="*/ 1 h 393"/>
                              <a:gd name="T8" fmla="*/ 5 w 443"/>
                              <a:gd name="T9" fmla="*/ 2 h 393"/>
                              <a:gd name="T10" fmla="*/ 5 w 443"/>
                              <a:gd name="T11" fmla="*/ 3 h 393"/>
                              <a:gd name="T12" fmla="*/ 6 w 443"/>
                              <a:gd name="T13" fmla="*/ 4 h 393"/>
                              <a:gd name="T14" fmla="*/ 6 w 443"/>
                              <a:gd name="T15" fmla="*/ 5 h 393"/>
                              <a:gd name="T16" fmla="*/ 7 w 443"/>
                              <a:gd name="T17" fmla="*/ 6 h 393"/>
                              <a:gd name="T18" fmla="*/ 7 w 443"/>
                              <a:gd name="T19" fmla="*/ 7 h 393"/>
                              <a:gd name="T20" fmla="*/ 8 w 443"/>
                              <a:gd name="T21" fmla="*/ 9 h 393"/>
                              <a:gd name="T22" fmla="*/ 8 w 443"/>
                              <a:gd name="T23" fmla="*/ 10 h 393"/>
                              <a:gd name="T24" fmla="*/ 9 w 443"/>
                              <a:gd name="T25" fmla="*/ 11 h 393"/>
                              <a:gd name="T26" fmla="*/ 10 w 443"/>
                              <a:gd name="T27" fmla="*/ 12 h 393"/>
                              <a:gd name="T28" fmla="*/ 11 w 443"/>
                              <a:gd name="T29" fmla="*/ 13 h 393"/>
                              <a:gd name="T30" fmla="*/ 12 w 443"/>
                              <a:gd name="T31" fmla="*/ 13 h 393"/>
                              <a:gd name="T32" fmla="*/ 14 w 443"/>
                              <a:gd name="T33" fmla="*/ 14 h 393"/>
                              <a:gd name="T34" fmla="*/ 15 w 443"/>
                              <a:gd name="T35" fmla="*/ 15 h 393"/>
                              <a:gd name="T36" fmla="*/ 16 w 443"/>
                              <a:gd name="T37" fmla="*/ 15 h 393"/>
                              <a:gd name="T38" fmla="*/ 17 w 443"/>
                              <a:gd name="T39" fmla="*/ 16 h 39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43"/>
                              <a:gd name="T61" fmla="*/ 0 h 393"/>
                              <a:gd name="T62" fmla="*/ 443 w 443"/>
                              <a:gd name="T63" fmla="*/ 393 h 39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43" h="393">
                                <a:moveTo>
                                  <a:pt x="0" y="0"/>
                                </a:moveTo>
                                <a:lnTo>
                                  <a:pt x="34" y="9"/>
                                </a:lnTo>
                                <a:lnTo>
                                  <a:pt x="65" y="18"/>
                                </a:lnTo>
                                <a:lnTo>
                                  <a:pt x="95" y="30"/>
                                </a:lnTo>
                                <a:lnTo>
                                  <a:pt x="117" y="43"/>
                                </a:lnTo>
                                <a:lnTo>
                                  <a:pt x="135" y="65"/>
                                </a:lnTo>
                                <a:lnTo>
                                  <a:pt x="150" y="93"/>
                                </a:lnTo>
                                <a:lnTo>
                                  <a:pt x="160" y="117"/>
                                </a:lnTo>
                                <a:lnTo>
                                  <a:pt x="169" y="148"/>
                                </a:lnTo>
                                <a:lnTo>
                                  <a:pt x="180" y="183"/>
                                </a:lnTo>
                                <a:lnTo>
                                  <a:pt x="193" y="214"/>
                                </a:lnTo>
                                <a:lnTo>
                                  <a:pt x="212" y="242"/>
                                </a:lnTo>
                                <a:lnTo>
                                  <a:pt x="233" y="273"/>
                                </a:lnTo>
                                <a:lnTo>
                                  <a:pt x="253" y="295"/>
                                </a:lnTo>
                                <a:lnTo>
                                  <a:pt x="280" y="316"/>
                                </a:lnTo>
                                <a:lnTo>
                                  <a:pt x="309" y="335"/>
                                </a:lnTo>
                                <a:lnTo>
                                  <a:pt x="343" y="350"/>
                                </a:lnTo>
                                <a:lnTo>
                                  <a:pt x="382" y="368"/>
                                </a:lnTo>
                                <a:lnTo>
                                  <a:pt x="415" y="381"/>
                                </a:lnTo>
                                <a:lnTo>
                                  <a:pt x="443" y="393"/>
                                </a:lnTo>
                              </a:path>
                            </a:pathLst>
                          </a:custGeom>
                          <a:noFill/>
                          <a:ln w="4763">
                            <a:solidFill>
                              <a:srgbClr val="FFC0C0"/>
                            </a:solidFill>
                            <a:round/>
                            <a:headEnd/>
                            <a:tailEnd/>
                          </a:ln>
                        </p:spPr>
                        <p:txBody>
                          <a:bodyPr/>
                          <a:lstStyle/>
                          <a:p>
                            <a:endParaRPr lang="cs-CZ"/>
                          </a:p>
                        </p:txBody>
                      </p:sp>
                      <p:sp>
                        <p:nvSpPr>
                          <p:cNvPr id="11459" name="Freeform 163"/>
                          <p:cNvSpPr>
                            <a:spLocks/>
                          </p:cNvSpPr>
                          <p:nvPr/>
                        </p:nvSpPr>
                        <p:spPr bwMode="auto">
                          <a:xfrm>
                            <a:off x="2122" y="1790"/>
                            <a:ext cx="124" cy="120"/>
                          </a:xfrm>
                          <a:custGeom>
                            <a:avLst/>
                            <a:gdLst>
                              <a:gd name="T0" fmla="*/ 0 w 618"/>
                              <a:gd name="T1" fmla="*/ 0 h 602"/>
                              <a:gd name="T2" fmla="*/ 0 w 618"/>
                              <a:gd name="T3" fmla="*/ 2 h 602"/>
                              <a:gd name="T4" fmla="*/ 1 w 618"/>
                              <a:gd name="T5" fmla="*/ 3 h 602"/>
                              <a:gd name="T6" fmla="*/ 1 w 618"/>
                              <a:gd name="T7" fmla="*/ 5 h 602"/>
                              <a:gd name="T8" fmla="*/ 2 w 618"/>
                              <a:gd name="T9" fmla="*/ 6 h 602"/>
                              <a:gd name="T10" fmla="*/ 3 w 618"/>
                              <a:gd name="T11" fmla="*/ 8 h 602"/>
                              <a:gd name="T12" fmla="*/ 4 w 618"/>
                              <a:gd name="T13" fmla="*/ 9 h 602"/>
                              <a:gd name="T14" fmla="*/ 5 w 618"/>
                              <a:gd name="T15" fmla="*/ 11 h 602"/>
                              <a:gd name="T16" fmla="*/ 6 w 618"/>
                              <a:gd name="T17" fmla="*/ 13 h 602"/>
                              <a:gd name="T18" fmla="*/ 7 w 618"/>
                              <a:gd name="T19" fmla="*/ 14 h 602"/>
                              <a:gd name="T20" fmla="*/ 8 w 618"/>
                              <a:gd name="T21" fmla="*/ 15 h 602"/>
                              <a:gd name="T22" fmla="*/ 9 w 618"/>
                              <a:gd name="T23" fmla="*/ 17 h 602"/>
                              <a:gd name="T24" fmla="*/ 10 w 618"/>
                              <a:gd name="T25" fmla="*/ 18 h 602"/>
                              <a:gd name="T26" fmla="*/ 12 w 618"/>
                              <a:gd name="T27" fmla="*/ 19 h 602"/>
                              <a:gd name="T28" fmla="*/ 14 w 618"/>
                              <a:gd name="T29" fmla="*/ 20 h 602"/>
                              <a:gd name="T30" fmla="*/ 15 w 618"/>
                              <a:gd name="T31" fmla="*/ 21 h 602"/>
                              <a:gd name="T32" fmla="*/ 17 w 618"/>
                              <a:gd name="T33" fmla="*/ 22 h 602"/>
                              <a:gd name="T34" fmla="*/ 19 w 618"/>
                              <a:gd name="T35" fmla="*/ 23 h 602"/>
                              <a:gd name="T36" fmla="*/ 21 w 618"/>
                              <a:gd name="T37" fmla="*/ 23 h 602"/>
                              <a:gd name="T38" fmla="*/ 23 w 618"/>
                              <a:gd name="T39" fmla="*/ 24 h 602"/>
                              <a:gd name="T40" fmla="*/ 25 w 618"/>
                              <a:gd name="T41" fmla="*/ 24 h 60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18"/>
                              <a:gd name="T64" fmla="*/ 0 h 602"/>
                              <a:gd name="T65" fmla="*/ 618 w 618"/>
                              <a:gd name="T66" fmla="*/ 602 h 60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18" h="602">
                                <a:moveTo>
                                  <a:pt x="0" y="0"/>
                                </a:moveTo>
                                <a:lnTo>
                                  <a:pt x="7" y="41"/>
                                </a:lnTo>
                                <a:lnTo>
                                  <a:pt x="18" y="82"/>
                                </a:lnTo>
                                <a:lnTo>
                                  <a:pt x="35" y="128"/>
                                </a:lnTo>
                                <a:lnTo>
                                  <a:pt x="55" y="163"/>
                                </a:lnTo>
                                <a:lnTo>
                                  <a:pt x="83" y="202"/>
                                </a:lnTo>
                                <a:lnTo>
                                  <a:pt x="104" y="237"/>
                                </a:lnTo>
                                <a:lnTo>
                                  <a:pt x="129" y="280"/>
                                </a:lnTo>
                                <a:lnTo>
                                  <a:pt x="157" y="328"/>
                                </a:lnTo>
                                <a:lnTo>
                                  <a:pt x="176" y="356"/>
                                </a:lnTo>
                                <a:lnTo>
                                  <a:pt x="199" y="385"/>
                                </a:lnTo>
                                <a:lnTo>
                                  <a:pt x="226" y="415"/>
                                </a:lnTo>
                                <a:lnTo>
                                  <a:pt x="260" y="445"/>
                                </a:lnTo>
                                <a:lnTo>
                                  <a:pt x="304" y="482"/>
                                </a:lnTo>
                                <a:lnTo>
                                  <a:pt x="342" y="512"/>
                                </a:lnTo>
                                <a:lnTo>
                                  <a:pt x="385" y="537"/>
                                </a:lnTo>
                                <a:lnTo>
                                  <a:pt x="432" y="558"/>
                                </a:lnTo>
                                <a:lnTo>
                                  <a:pt x="485" y="578"/>
                                </a:lnTo>
                                <a:lnTo>
                                  <a:pt x="525" y="589"/>
                                </a:lnTo>
                                <a:lnTo>
                                  <a:pt x="573" y="598"/>
                                </a:lnTo>
                                <a:lnTo>
                                  <a:pt x="618" y="602"/>
                                </a:lnTo>
                              </a:path>
                            </a:pathLst>
                          </a:custGeom>
                          <a:noFill/>
                          <a:ln w="4763">
                            <a:solidFill>
                              <a:srgbClr val="FFC0C0"/>
                            </a:solidFill>
                            <a:round/>
                            <a:headEnd/>
                            <a:tailEnd/>
                          </a:ln>
                        </p:spPr>
                        <p:txBody>
                          <a:bodyPr/>
                          <a:lstStyle/>
                          <a:p>
                            <a:endParaRPr lang="cs-CZ"/>
                          </a:p>
                        </p:txBody>
                      </p:sp>
                    </p:grpSp>
                  </p:grpSp>
                </p:grpSp>
              </p:grpSp>
              <p:grpSp>
                <p:nvGrpSpPr>
                  <p:cNvPr id="11402" name="Group 164"/>
                  <p:cNvGrpSpPr>
                    <a:grpSpLocks/>
                  </p:cNvGrpSpPr>
                  <p:nvPr/>
                </p:nvGrpSpPr>
                <p:grpSpPr bwMode="auto">
                  <a:xfrm>
                    <a:off x="2151" y="1787"/>
                    <a:ext cx="187" cy="152"/>
                    <a:chOff x="2151" y="1787"/>
                    <a:chExt cx="187" cy="152"/>
                  </a:xfrm>
                </p:grpSpPr>
                <p:grpSp>
                  <p:nvGrpSpPr>
                    <p:cNvPr id="11403" name="Group 165"/>
                    <p:cNvGrpSpPr>
                      <a:grpSpLocks/>
                    </p:cNvGrpSpPr>
                    <p:nvPr/>
                  </p:nvGrpSpPr>
                  <p:grpSpPr bwMode="auto">
                    <a:xfrm>
                      <a:off x="2222" y="1863"/>
                      <a:ext cx="114" cy="76"/>
                      <a:chOff x="2222" y="1863"/>
                      <a:chExt cx="114" cy="76"/>
                    </a:xfrm>
                  </p:grpSpPr>
                  <p:grpSp>
                    <p:nvGrpSpPr>
                      <p:cNvPr id="11407" name="Group 166"/>
                      <p:cNvGrpSpPr>
                        <a:grpSpLocks/>
                      </p:cNvGrpSpPr>
                      <p:nvPr/>
                    </p:nvGrpSpPr>
                    <p:grpSpPr bwMode="auto">
                      <a:xfrm>
                        <a:off x="2291" y="1863"/>
                        <a:ext cx="45" cy="38"/>
                        <a:chOff x="2291" y="1863"/>
                        <a:chExt cx="45" cy="38"/>
                      </a:xfrm>
                    </p:grpSpPr>
                    <p:sp>
                      <p:nvSpPr>
                        <p:cNvPr id="11448" name="Freeform 167"/>
                        <p:cNvSpPr>
                          <a:spLocks/>
                        </p:cNvSpPr>
                        <p:nvPr/>
                      </p:nvSpPr>
                      <p:spPr bwMode="auto">
                        <a:xfrm>
                          <a:off x="2310" y="1865"/>
                          <a:ext cx="5" cy="21"/>
                        </a:xfrm>
                        <a:custGeom>
                          <a:avLst/>
                          <a:gdLst>
                            <a:gd name="T0" fmla="*/ 1 w 27"/>
                            <a:gd name="T1" fmla="*/ 0 h 101"/>
                            <a:gd name="T2" fmla="*/ 1 w 27"/>
                            <a:gd name="T3" fmla="*/ 1 h 101"/>
                            <a:gd name="T4" fmla="*/ 1 w 27"/>
                            <a:gd name="T5" fmla="*/ 2 h 101"/>
                            <a:gd name="T6" fmla="*/ 1 w 27"/>
                            <a:gd name="T7" fmla="*/ 3 h 101"/>
                            <a:gd name="T8" fmla="*/ 0 w 27"/>
                            <a:gd name="T9" fmla="*/ 4 h 101"/>
                            <a:gd name="T10" fmla="*/ 0 w 27"/>
                            <a:gd name="T11" fmla="*/ 4 h 101"/>
                            <a:gd name="T12" fmla="*/ 0 60000 65536"/>
                            <a:gd name="T13" fmla="*/ 0 60000 65536"/>
                            <a:gd name="T14" fmla="*/ 0 60000 65536"/>
                            <a:gd name="T15" fmla="*/ 0 60000 65536"/>
                            <a:gd name="T16" fmla="*/ 0 60000 65536"/>
                            <a:gd name="T17" fmla="*/ 0 60000 65536"/>
                            <a:gd name="T18" fmla="*/ 0 w 27"/>
                            <a:gd name="T19" fmla="*/ 0 h 101"/>
                            <a:gd name="T20" fmla="*/ 27 w 27"/>
                            <a:gd name="T21" fmla="*/ 101 h 101"/>
                          </a:gdLst>
                          <a:ahLst/>
                          <a:cxnLst>
                            <a:cxn ang="T12">
                              <a:pos x="T0" y="T1"/>
                            </a:cxn>
                            <a:cxn ang="T13">
                              <a:pos x="T2" y="T3"/>
                            </a:cxn>
                            <a:cxn ang="T14">
                              <a:pos x="T4" y="T5"/>
                            </a:cxn>
                            <a:cxn ang="T15">
                              <a:pos x="T6" y="T7"/>
                            </a:cxn>
                            <a:cxn ang="T16">
                              <a:pos x="T8" y="T9"/>
                            </a:cxn>
                            <a:cxn ang="T17">
                              <a:pos x="T10" y="T11"/>
                            </a:cxn>
                          </a:cxnLst>
                          <a:rect l="T18" t="T19" r="T20" b="T21"/>
                          <a:pathLst>
                            <a:path w="27" h="101">
                              <a:moveTo>
                                <a:pt x="14" y="0"/>
                              </a:moveTo>
                              <a:lnTo>
                                <a:pt x="21" y="21"/>
                              </a:lnTo>
                              <a:lnTo>
                                <a:pt x="27" y="51"/>
                              </a:lnTo>
                              <a:lnTo>
                                <a:pt x="24" y="69"/>
                              </a:lnTo>
                              <a:lnTo>
                                <a:pt x="11" y="89"/>
                              </a:lnTo>
                              <a:lnTo>
                                <a:pt x="0" y="101"/>
                              </a:lnTo>
                            </a:path>
                          </a:pathLst>
                        </a:custGeom>
                        <a:noFill/>
                        <a:ln w="3175">
                          <a:solidFill>
                            <a:srgbClr val="8080FF"/>
                          </a:solidFill>
                          <a:round/>
                          <a:headEnd/>
                          <a:tailEnd/>
                        </a:ln>
                      </p:spPr>
                      <p:txBody>
                        <a:bodyPr/>
                        <a:lstStyle/>
                        <a:p>
                          <a:endParaRPr lang="cs-CZ"/>
                        </a:p>
                      </p:txBody>
                    </p:sp>
                    <p:sp>
                      <p:nvSpPr>
                        <p:cNvPr id="11449" name="Freeform 168"/>
                        <p:cNvSpPr>
                          <a:spLocks/>
                        </p:cNvSpPr>
                        <p:nvPr/>
                      </p:nvSpPr>
                      <p:spPr bwMode="auto">
                        <a:xfrm>
                          <a:off x="2291" y="1874"/>
                          <a:ext cx="25" cy="27"/>
                        </a:xfrm>
                        <a:custGeom>
                          <a:avLst/>
                          <a:gdLst>
                            <a:gd name="T0" fmla="*/ 0 w 124"/>
                            <a:gd name="T1" fmla="*/ 0 h 137"/>
                            <a:gd name="T2" fmla="*/ 1 w 124"/>
                            <a:gd name="T3" fmla="*/ 0 h 137"/>
                            <a:gd name="T4" fmla="*/ 2 w 124"/>
                            <a:gd name="T5" fmla="*/ 0 h 137"/>
                            <a:gd name="T6" fmla="*/ 3 w 124"/>
                            <a:gd name="T7" fmla="*/ 1 h 137"/>
                            <a:gd name="T8" fmla="*/ 4 w 124"/>
                            <a:gd name="T9" fmla="*/ 2 h 137"/>
                            <a:gd name="T10" fmla="*/ 4 w 124"/>
                            <a:gd name="T11" fmla="*/ 2 h 137"/>
                            <a:gd name="T12" fmla="*/ 4 w 124"/>
                            <a:gd name="T13" fmla="*/ 3 h 137"/>
                            <a:gd name="T14" fmla="*/ 5 w 124"/>
                            <a:gd name="T15" fmla="*/ 4 h 137"/>
                            <a:gd name="T16" fmla="*/ 5 w 124"/>
                            <a:gd name="T17" fmla="*/ 5 h 1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4"/>
                            <a:gd name="T28" fmla="*/ 0 h 137"/>
                            <a:gd name="T29" fmla="*/ 124 w 124"/>
                            <a:gd name="T30" fmla="*/ 137 h 1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4" h="137">
                              <a:moveTo>
                                <a:pt x="0" y="0"/>
                              </a:moveTo>
                              <a:lnTo>
                                <a:pt x="30" y="5"/>
                              </a:lnTo>
                              <a:lnTo>
                                <a:pt x="61" y="11"/>
                              </a:lnTo>
                              <a:lnTo>
                                <a:pt x="75" y="20"/>
                              </a:lnTo>
                              <a:lnTo>
                                <a:pt x="89" y="40"/>
                              </a:lnTo>
                              <a:lnTo>
                                <a:pt x="92" y="61"/>
                              </a:lnTo>
                              <a:lnTo>
                                <a:pt x="104" y="85"/>
                              </a:lnTo>
                              <a:lnTo>
                                <a:pt x="115" y="109"/>
                              </a:lnTo>
                              <a:lnTo>
                                <a:pt x="124" y="137"/>
                              </a:lnTo>
                            </a:path>
                          </a:pathLst>
                        </a:custGeom>
                        <a:noFill/>
                        <a:ln w="3175">
                          <a:solidFill>
                            <a:srgbClr val="8080FF"/>
                          </a:solidFill>
                          <a:round/>
                          <a:headEnd/>
                          <a:tailEnd/>
                        </a:ln>
                      </p:spPr>
                      <p:txBody>
                        <a:bodyPr/>
                        <a:lstStyle/>
                        <a:p>
                          <a:endParaRPr lang="cs-CZ"/>
                        </a:p>
                      </p:txBody>
                    </p:sp>
                    <p:sp>
                      <p:nvSpPr>
                        <p:cNvPr id="11450" name="Freeform 169"/>
                        <p:cNvSpPr>
                          <a:spLocks/>
                        </p:cNvSpPr>
                        <p:nvPr/>
                      </p:nvSpPr>
                      <p:spPr bwMode="auto">
                        <a:xfrm>
                          <a:off x="2327" y="1863"/>
                          <a:ext cx="9" cy="33"/>
                        </a:xfrm>
                        <a:custGeom>
                          <a:avLst/>
                          <a:gdLst>
                            <a:gd name="T0" fmla="*/ 0 w 45"/>
                            <a:gd name="T1" fmla="*/ 3 h 162"/>
                            <a:gd name="T2" fmla="*/ 0 w 45"/>
                            <a:gd name="T3" fmla="*/ 4 h 162"/>
                            <a:gd name="T4" fmla="*/ 0 w 45"/>
                            <a:gd name="T5" fmla="*/ 6 h 162"/>
                            <a:gd name="T6" fmla="*/ 1 w 45"/>
                            <a:gd name="T7" fmla="*/ 6 h 162"/>
                            <a:gd name="T8" fmla="*/ 2 w 45"/>
                            <a:gd name="T9" fmla="*/ 7 h 162"/>
                            <a:gd name="T10" fmla="*/ 2 w 45"/>
                            <a:gd name="T11" fmla="*/ 0 h 162"/>
                            <a:gd name="T12" fmla="*/ 0 60000 65536"/>
                            <a:gd name="T13" fmla="*/ 0 60000 65536"/>
                            <a:gd name="T14" fmla="*/ 0 60000 65536"/>
                            <a:gd name="T15" fmla="*/ 0 60000 65536"/>
                            <a:gd name="T16" fmla="*/ 0 60000 65536"/>
                            <a:gd name="T17" fmla="*/ 0 60000 65536"/>
                            <a:gd name="T18" fmla="*/ 0 w 45"/>
                            <a:gd name="T19" fmla="*/ 0 h 162"/>
                            <a:gd name="T20" fmla="*/ 45 w 45"/>
                            <a:gd name="T21" fmla="*/ 162 h 162"/>
                          </a:gdLst>
                          <a:ahLst/>
                          <a:cxnLst>
                            <a:cxn ang="T12">
                              <a:pos x="T0" y="T1"/>
                            </a:cxn>
                            <a:cxn ang="T13">
                              <a:pos x="T2" y="T3"/>
                            </a:cxn>
                            <a:cxn ang="T14">
                              <a:pos x="T4" y="T5"/>
                            </a:cxn>
                            <a:cxn ang="T15">
                              <a:pos x="T6" y="T7"/>
                            </a:cxn>
                            <a:cxn ang="T16">
                              <a:pos x="T8" y="T9"/>
                            </a:cxn>
                            <a:cxn ang="T17">
                              <a:pos x="T10" y="T11"/>
                            </a:cxn>
                          </a:cxnLst>
                          <a:rect l="T18" t="T19" r="T20" b="T21"/>
                          <a:pathLst>
                            <a:path w="45" h="162">
                              <a:moveTo>
                                <a:pt x="0" y="80"/>
                              </a:moveTo>
                              <a:lnTo>
                                <a:pt x="2" y="110"/>
                              </a:lnTo>
                              <a:lnTo>
                                <a:pt x="6" y="138"/>
                              </a:lnTo>
                              <a:lnTo>
                                <a:pt x="17" y="151"/>
                              </a:lnTo>
                              <a:lnTo>
                                <a:pt x="45" y="162"/>
                              </a:lnTo>
                              <a:lnTo>
                                <a:pt x="45" y="0"/>
                              </a:lnTo>
                            </a:path>
                          </a:pathLst>
                        </a:custGeom>
                        <a:noFill/>
                        <a:ln w="3175">
                          <a:solidFill>
                            <a:srgbClr val="8080FF"/>
                          </a:solidFill>
                          <a:round/>
                          <a:headEnd/>
                          <a:tailEnd/>
                        </a:ln>
                      </p:spPr>
                      <p:txBody>
                        <a:bodyPr/>
                        <a:lstStyle/>
                        <a:p>
                          <a:endParaRPr lang="cs-CZ"/>
                        </a:p>
                      </p:txBody>
                    </p:sp>
                  </p:grpSp>
                  <p:grpSp>
                    <p:nvGrpSpPr>
                      <p:cNvPr id="11408" name="Group 170"/>
                      <p:cNvGrpSpPr>
                        <a:grpSpLocks/>
                      </p:cNvGrpSpPr>
                      <p:nvPr/>
                    </p:nvGrpSpPr>
                    <p:grpSpPr bwMode="auto">
                      <a:xfrm>
                        <a:off x="2222" y="1916"/>
                        <a:ext cx="61" cy="23"/>
                        <a:chOff x="2222" y="1916"/>
                        <a:chExt cx="61" cy="23"/>
                      </a:xfrm>
                    </p:grpSpPr>
                    <p:sp>
                      <p:nvSpPr>
                        <p:cNvPr id="11443" name="Freeform 171"/>
                        <p:cNvSpPr>
                          <a:spLocks/>
                        </p:cNvSpPr>
                        <p:nvPr/>
                      </p:nvSpPr>
                      <p:spPr bwMode="auto">
                        <a:xfrm>
                          <a:off x="2244" y="1919"/>
                          <a:ext cx="36" cy="5"/>
                        </a:xfrm>
                        <a:custGeom>
                          <a:avLst/>
                          <a:gdLst>
                            <a:gd name="T0" fmla="*/ 0 w 179"/>
                            <a:gd name="T1" fmla="*/ 0 h 24"/>
                            <a:gd name="T2" fmla="*/ 2 w 179"/>
                            <a:gd name="T3" fmla="*/ 1 h 24"/>
                            <a:gd name="T4" fmla="*/ 3 w 179"/>
                            <a:gd name="T5" fmla="*/ 1 h 24"/>
                            <a:gd name="T6" fmla="*/ 5 w 179"/>
                            <a:gd name="T7" fmla="*/ 1 h 24"/>
                            <a:gd name="T8" fmla="*/ 7 w 179"/>
                            <a:gd name="T9" fmla="*/ 1 h 24"/>
                            <a:gd name="T10" fmla="*/ 0 60000 65536"/>
                            <a:gd name="T11" fmla="*/ 0 60000 65536"/>
                            <a:gd name="T12" fmla="*/ 0 60000 65536"/>
                            <a:gd name="T13" fmla="*/ 0 60000 65536"/>
                            <a:gd name="T14" fmla="*/ 0 60000 65536"/>
                            <a:gd name="T15" fmla="*/ 0 w 179"/>
                            <a:gd name="T16" fmla="*/ 0 h 24"/>
                            <a:gd name="T17" fmla="*/ 179 w 179"/>
                            <a:gd name="T18" fmla="*/ 24 h 24"/>
                          </a:gdLst>
                          <a:ahLst/>
                          <a:cxnLst>
                            <a:cxn ang="T10">
                              <a:pos x="T0" y="T1"/>
                            </a:cxn>
                            <a:cxn ang="T11">
                              <a:pos x="T2" y="T3"/>
                            </a:cxn>
                            <a:cxn ang="T12">
                              <a:pos x="T4" y="T5"/>
                            </a:cxn>
                            <a:cxn ang="T13">
                              <a:pos x="T6" y="T7"/>
                            </a:cxn>
                            <a:cxn ang="T14">
                              <a:pos x="T8" y="T9"/>
                            </a:cxn>
                          </a:cxnLst>
                          <a:rect l="T15" t="T16" r="T17" b="T18"/>
                          <a:pathLst>
                            <a:path w="179" h="24">
                              <a:moveTo>
                                <a:pt x="0" y="0"/>
                              </a:moveTo>
                              <a:lnTo>
                                <a:pt x="43" y="13"/>
                              </a:lnTo>
                              <a:lnTo>
                                <a:pt x="80" y="21"/>
                              </a:lnTo>
                              <a:lnTo>
                                <a:pt x="124" y="24"/>
                              </a:lnTo>
                              <a:lnTo>
                                <a:pt x="179" y="16"/>
                              </a:lnTo>
                            </a:path>
                          </a:pathLst>
                        </a:custGeom>
                        <a:noFill/>
                        <a:ln w="3175">
                          <a:solidFill>
                            <a:srgbClr val="8080FF"/>
                          </a:solidFill>
                          <a:round/>
                          <a:headEnd/>
                          <a:tailEnd/>
                        </a:ln>
                      </p:spPr>
                      <p:txBody>
                        <a:bodyPr/>
                        <a:lstStyle/>
                        <a:p>
                          <a:endParaRPr lang="cs-CZ"/>
                        </a:p>
                      </p:txBody>
                    </p:sp>
                    <p:sp>
                      <p:nvSpPr>
                        <p:cNvPr id="11444" name="Freeform 172"/>
                        <p:cNvSpPr>
                          <a:spLocks/>
                        </p:cNvSpPr>
                        <p:nvPr/>
                      </p:nvSpPr>
                      <p:spPr bwMode="auto">
                        <a:xfrm>
                          <a:off x="2260" y="1916"/>
                          <a:ext cx="7" cy="8"/>
                        </a:xfrm>
                        <a:custGeom>
                          <a:avLst/>
                          <a:gdLst>
                            <a:gd name="T0" fmla="*/ 0 w 35"/>
                            <a:gd name="T1" fmla="*/ 0 h 42"/>
                            <a:gd name="T2" fmla="*/ 1 w 35"/>
                            <a:gd name="T3" fmla="*/ 1 h 42"/>
                            <a:gd name="T4" fmla="*/ 1 w 35"/>
                            <a:gd name="T5" fmla="*/ 2 h 42"/>
                            <a:gd name="T6" fmla="*/ 0 60000 65536"/>
                            <a:gd name="T7" fmla="*/ 0 60000 65536"/>
                            <a:gd name="T8" fmla="*/ 0 60000 65536"/>
                            <a:gd name="T9" fmla="*/ 0 w 35"/>
                            <a:gd name="T10" fmla="*/ 0 h 42"/>
                            <a:gd name="T11" fmla="*/ 35 w 35"/>
                            <a:gd name="T12" fmla="*/ 42 h 42"/>
                          </a:gdLst>
                          <a:ahLst/>
                          <a:cxnLst>
                            <a:cxn ang="T6">
                              <a:pos x="T0" y="T1"/>
                            </a:cxn>
                            <a:cxn ang="T7">
                              <a:pos x="T2" y="T3"/>
                            </a:cxn>
                            <a:cxn ang="T8">
                              <a:pos x="T4" y="T5"/>
                            </a:cxn>
                          </a:cxnLst>
                          <a:rect l="T9" t="T10" r="T11" b="T12"/>
                          <a:pathLst>
                            <a:path w="35" h="42">
                              <a:moveTo>
                                <a:pt x="0" y="0"/>
                              </a:moveTo>
                              <a:lnTo>
                                <a:pt x="22" y="20"/>
                              </a:lnTo>
                              <a:lnTo>
                                <a:pt x="35" y="42"/>
                              </a:lnTo>
                            </a:path>
                          </a:pathLst>
                        </a:custGeom>
                        <a:noFill/>
                        <a:ln w="3175">
                          <a:solidFill>
                            <a:srgbClr val="8080FF"/>
                          </a:solidFill>
                          <a:round/>
                          <a:headEnd/>
                          <a:tailEnd/>
                        </a:ln>
                      </p:spPr>
                      <p:txBody>
                        <a:bodyPr/>
                        <a:lstStyle/>
                        <a:p>
                          <a:endParaRPr lang="cs-CZ"/>
                        </a:p>
                      </p:txBody>
                    </p:sp>
                    <p:sp>
                      <p:nvSpPr>
                        <p:cNvPr id="11445" name="Freeform 173"/>
                        <p:cNvSpPr>
                          <a:spLocks/>
                        </p:cNvSpPr>
                        <p:nvPr/>
                      </p:nvSpPr>
                      <p:spPr bwMode="auto">
                        <a:xfrm>
                          <a:off x="2222" y="1932"/>
                          <a:ext cx="44" cy="7"/>
                        </a:xfrm>
                        <a:custGeom>
                          <a:avLst/>
                          <a:gdLst>
                            <a:gd name="T0" fmla="*/ 0 w 220"/>
                            <a:gd name="T1" fmla="*/ 0 h 35"/>
                            <a:gd name="T2" fmla="*/ 2 w 220"/>
                            <a:gd name="T3" fmla="*/ 0 h 35"/>
                            <a:gd name="T4" fmla="*/ 5 w 220"/>
                            <a:gd name="T5" fmla="*/ 1 h 35"/>
                            <a:gd name="T6" fmla="*/ 7 w 220"/>
                            <a:gd name="T7" fmla="*/ 1 h 35"/>
                            <a:gd name="T8" fmla="*/ 9 w 220"/>
                            <a:gd name="T9" fmla="*/ 1 h 35"/>
                            <a:gd name="T10" fmla="*/ 0 60000 65536"/>
                            <a:gd name="T11" fmla="*/ 0 60000 65536"/>
                            <a:gd name="T12" fmla="*/ 0 60000 65536"/>
                            <a:gd name="T13" fmla="*/ 0 60000 65536"/>
                            <a:gd name="T14" fmla="*/ 0 60000 65536"/>
                            <a:gd name="T15" fmla="*/ 0 w 220"/>
                            <a:gd name="T16" fmla="*/ 0 h 35"/>
                            <a:gd name="T17" fmla="*/ 220 w 220"/>
                            <a:gd name="T18" fmla="*/ 35 h 35"/>
                          </a:gdLst>
                          <a:ahLst/>
                          <a:cxnLst>
                            <a:cxn ang="T10">
                              <a:pos x="T0" y="T1"/>
                            </a:cxn>
                            <a:cxn ang="T11">
                              <a:pos x="T2" y="T3"/>
                            </a:cxn>
                            <a:cxn ang="T12">
                              <a:pos x="T4" y="T5"/>
                            </a:cxn>
                            <a:cxn ang="T13">
                              <a:pos x="T6" y="T7"/>
                            </a:cxn>
                            <a:cxn ang="T14">
                              <a:pos x="T8" y="T9"/>
                            </a:cxn>
                          </a:cxnLst>
                          <a:rect l="T15" t="T16" r="T17" b="T18"/>
                          <a:pathLst>
                            <a:path w="220" h="35">
                              <a:moveTo>
                                <a:pt x="0" y="0"/>
                              </a:moveTo>
                              <a:lnTo>
                                <a:pt x="57" y="9"/>
                              </a:lnTo>
                              <a:lnTo>
                                <a:pt x="115" y="16"/>
                              </a:lnTo>
                              <a:lnTo>
                                <a:pt x="168" y="25"/>
                              </a:lnTo>
                              <a:lnTo>
                                <a:pt x="220" y="35"/>
                              </a:lnTo>
                            </a:path>
                          </a:pathLst>
                        </a:custGeom>
                        <a:noFill/>
                        <a:ln w="3175">
                          <a:solidFill>
                            <a:srgbClr val="8080FF"/>
                          </a:solidFill>
                          <a:round/>
                          <a:headEnd/>
                          <a:tailEnd/>
                        </a:ln>
                      </p:spPr>
                      <p:txBody>
                        <a:bodyPr/>
                        <a:lstStyle/>
                        <a:p>
                          <a:endParaRPr lang="cs-CZ"/>
                        </a:p>
                      </p:txBody>
                    </p:sp>
                    <p:sp>
                      <p:nvSpPr>
                        <p:cNvPr id="11446" name="Freeform 174"/>
                        <p:cNvSpPr>
                          <a:spLocks/>
                        </p:cNvSpPr>
                        <p:nvPr/>
                      </p:nvSpPr>
                      <p:spPr bwMode="auto">
                        <a:xfrm>
                          <a:off x="2260" y="1931"/>
                          <a:ext cx="14" cy="5"/>
                        </a:xfrm>
                        <a:custGeom>
                          <a:avLst/>
                          <a:gdLst>
                            <a:gd name="T0" fmla="*/ 0 w 66"/>
                            <a:gd name="T1" fmla="*/ 0 h 25"/>
                            <a:gd name="T2" fmla="*/ 1 w 66"/>
                            <a:gd name="T3" fmla="*/ 0 h 25"/>
                            <a:gd name="T4" fmla="*/ 2 w 66"/>
                            <a:gd name="T5" fmla="*/ 0 h 25"/>
                            <a:gd name="T6" fmla="*/ 3 w 66"/>
                            <a:gd name="T7" fmla="*/ 1 h 25"/>
                            <a:gd name="T8" fmla="*/ 0 60000 65536"/>
                            <a:gd name="T9" fmla="*/ 0 60000 65536"/>
                            <a:gd name="T10" fmla="*/ 0 60000 65536"/>
                            <a:gd name="T11" fmla="*/ 0 60000 65536"/>
                            <a:gd name="T12" fmla="*/ 0 w 66"/>
                            <a:gd name="T13" fmla="*/ 0 h 25"/>
                            <a:gd name="T14" fmla="*/ 66 w 66"/>
                            <a:gd name="T15" fmla="*/ 25 h 25"/>
                          </a:gdLst>
                          <a:ahLst/>
                          <a:cxnLst>
                            <a:cxn ang="T8">
                              <a:pos x="T0" y="T1"/>
                            </a:cxn>
                            <a:cxn ang="T9">
                              <a:pos x="T2" y="T3"/>
                            </a:cxn>
                            <a:cxn ang="T10">
                              <a:pos x="T4" y="T5"/>
                            </a:cxn>
                            <a:cxn ang="T11">
                              <a:pos x="T6" y="T7"/>
                            </a:cxn>
                          </a:cxnLst>
                          <a:rect l="T12" t="T13" r="T14" b="T15"/>
                          <a:pathLst>
                            <a:path w="66" h="25">
                              <a:moveTo>
                                <a:pt x="0" y="0"/>
                              </a:moveTo>
                              <a:lnTo>
                                <a:pt x="31" y="2"/>
                              </a:lnTo>
                              <a:lnTo>
                                <a:pt x="50" y="8"/>
                              </a:lnTo>
                              <a:lnTo>
                                <a:pt x="66" y="25"/>
                              </a:lnTo>
                            </a:path>
                          </a:pathLst>
                        </a:custGeom>
                        <a:noFill/>
                        <a:ln w="3175">
                          <a:solidFill>
                            <a:srgbClr val="8080FF"/>
                          </a:solidFill>
                          <a:round/>
                          <a:headEnd/>
                          <a:tailEnd/>
                        </a:ln>
                      </p:spPr>
                      <p:txBody>
                        <a:bodyPr/>
                        <a:lstStyle/>
                        <a:p>
                          <a:endParaRPr lang="cs-CZ"/>
                        </a:p>
                      </p:txBody>
                    </p:sp>
                    <p:sp>
                      <p:nvSpPr>
                        <p:cNvPr id="11447" name="Line 175"/>
                        <p:cNvSpPr>
                          <a:spLocks noChangeShapeType="1"/>
                        </p:cNvSpPr>
                        <p:nvPr/>
                      </p:nvSpPr>
                      <p:spPr bwMode="auto">
                        <a:xfrm>
                          <a:off x="2278" y="1929"/>
                          <a:ext cx="5" cy="10"/>
                        </a:xfrm>
                        <a:prstGeom prst="line">
                          <a:avLst/>
                        </a:prstGeom>
                        <a:noFill/>
                        <a:ln w="3175">
                          <a:solidFill>
                            <a:srgbClr val="8080FF"/>
                          </a:solidFill>
                          <a:round/>
                          <a:headEnd/>
                          <a:tailEnd/>
                        </a:ln>
                      </p:spPr>
                      <p:txBody>
                        <a:bodyPr/>
                        <a:lstStyle/>
                        <a:p>
                          <a:endParaRPr lang="cs-CZ"/>
                        </a:p>
                      </p:txBody>
                    </p:sp>
                  </p:grpSp>
                </p:grpSp>
                <p:grpSp>
                  <p:nvGrpSpPr>
                    <p:cNvPr id="11409" name="Group 176"/>
                    <p:cNvGrpSpPr>
                      <a:grpSpLocks/>
                    </p:cNvGrpSpPr>
                    <p:nvPr/>
                  </p:nvGrpSpPr>
                  <p:grpSpPr bwMode="auto">
                    <a:xfrm>
                      <a:off x="2151" y="1787"/>
                      <a:ext cx="187" cy="152"/>
                      <a:chOff x="2151" y="1787"/>
                      <a:chExt cx="187" cy="152"/>
                    </a:xfrm>
                  </p:grpSpPr>
                  <p:grpSp>
                    <p:nvGrpSpPr>
                      <p:cNvPr id="11410" name="Group 177"/>
                      <p:cNvGrpSpPr>
                        <a:grpSpLocks/>
                      </p:cNvGrpSpPr>
                      <p:nvPr/>
                    </p:nvGrpSpPr>
                    <p:grpSpPr bwMode="auto">
                      <a:xfrm>
                        <a:off x="2162" y="1796"/>
                        <a:ext cx="176" cy="143"/>
                        <a:chOff x="2162" y="1796"/>
                        <a:chExt cx="176" cy="143"/>
                      </a:xfrm>
                    </p:grpSpPr>
                    <p:sp>
                      <p:nvSpPr>
                        <p:cNvPr id="11439" name="Freeform 178"/>
                        <p:cNvSpPr>
                          <a:spLocks/>
                        </p:cNvSpPr>
                        <p:nvPr/>
                      </p:nvSpPr>
                      <p:spPr bwMode="auto">
                        <a:xfrm>
                          <a:off x="2162" y="1796"/>
                          <a:ext cx="176" cy="114"/>
                        </a:xfrm>
                        <a:custGeom>
                          <a:avLst/>
                          <a:gdLst>
                            <a:gd name="T0" fmla="*/ 0 w 877"/>
                            <a:gd name="T1" fmla="*/ 0 h 567"/>
                            <a:gd name="T2" fmla="*/ 1 w 877"/>
                            <a:gd name="T3" fmla="*/ 1 h 567"/>
                            <a:gd name="T4" fmla="*/ 3 w 877"/>
                            <a:gd name="T5" fmla="*/ 1 h 567"/>
                            <a:gd name="T6" fmla="*/ 4 w 877"/>
                            <a:gd name="T7" fmla="*/ 1 h 567"/>
                            <a:gd name="T8" fmla="*/ 6 w 877"/>
                            <a:gd name="T9" fmla="*/ 1 h 567"/>
                            <a:gd name="T10" fmla="*/ 7 w 877"/>
                            <a:gd name="T11" fmla="*/ 1 h 567"/>
                            <a:gd name="T12" fmla="*/ 9 w 877"/>
                            <a:gd name="T13" fmla="*/ 2 h 567"/>
                            <a:gd name="T14" fmla="*/ 10 w 877"/>
                            <a:gd name="T15" fmla="*/ 2 h 567"/>
                            <a:gd name="T16" fmla="*/ 11 w 877"/>
                            <a:gd name="T17" fmla="*/ 3 h 567"/>
                            <a:gd name="T18" fmla="*/ 12 w 877"/>
                            <a:gd name="T19" fmla="*/ 4 h 567"/>
                            <a:gd name="T20" fmla="*/ 14 w 877"/>
                            <a:gd name="T21" fmla="*/ 6 h 567"/>
                            <a:gd name="T22" fmla="*/ 15 w 877"/>
                            <a:gd name="T23" fmla="*/ 7 h 567"/>
                            <a:gd name="T24" fmla="*/ 17 w 877"/>
                            <a:gd name="T25" fmla="*/ 9 h 567"/>
                            <a:gd name="T26" fmla="*/ 19 w 877"/>
                            <a:gd name="T27" fmla="*/ 11 h 567"/>
                            <a:gd name="T28" fmla="*/ 21 w 877"/>
                            <a:gd name="T29" fmla="*/ 13 h 567"/>
                            <a:gd name="T30" fmla="*/ 23 w 877"/>
                            <a:gd name="T31" fmla="*/ 15 h 567"/>
                            <a:gd name="T32" fmla="*/ 25 w 877"/>
                            <a:gd name="T33" fmla="*/ 17 h 567"/>
                            <a:gd name="T34" fmla="*/ 27 w 877"/>
                            <a:gd name="T35" fmla="*/ 18 h 567"/>
                            <a:gd name="T36" fmla="*/ 28 w 877"/>
                            <a:gd name="T37" fmla="*/ 20 h 567"/>
                            <a:gd name="T38" fmla="*/ 30 w 877"/>
                            <a:gd name="T39" fmla="*/ 21 h 567"/>
                            <a:gd name="T40" fmla="*/ 32 w 877"/>
                            <a:gd name="T41" fmla="*/ 22 h 567"/>
                            <a:gd name="T42" fmla="*/ 33 w 877"/>
                            <a:gd name="T43" fmla="*/ 23 h 567"/>
                            <a:gd name="T44" fmla="*/ 34 w 877"/>
                            <a:gd name="T45" fmla="*/ 23 h 567"/>
                            <a:gd name="T46" fmla="*/ 34 w 877"/>
                            <a:gd name="T47" fmla="*/ 23 h 567"/>
                            <a:gd name="T48" fmla="*/ 35 w 877"/>
                            <a:gd name="T49" fmla="*/ 22 h 567"/>
                            <a:gd name="T50" fmla="*/ 35 w 877"/>
                            <a:gd name="T51" fmla="*/ 22 h 567"/>
                            <a:gd name="T52" fmla="*/ 35 w 877"/>
                            <a:gd name="T53" fmla="*/ 20 h 567"/>
                            <a:gd name="T54" fmla="*/ 35 w 877"/>
                            <a:gd name="T55" fmla="*/ 18 h 56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77"/>
                            <a:gd name="T85" fmla="*/ 0 h 567"/>
                            <a:gd name="T86" fmla="*/ 877 w 877"/>
                            <a:gd name="T87" fmla="*/ 567 h 56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77" h="567">
                              <a:moveTo>
                                <a:pt x="0" y="0"/>
                              </a:moveTo>
                              <a:lnTo>
                                <a:pt x="35" y="15"/>
                              </a:lnTo>
                              <a:lnTo>
                                <a:pt x="69" y="25"/>
                              </a:lnTo>
                              <a:lnTo>
                                <a:pt x="109" y="31"/>
                              </a:lnTo>
                              <a:lnTo>
                                <a:pt x="142" y="31"/>
                              </a:lnTo>
                              <a:lnTo>
                                <a:pt x="185" y="34"/>
                              </a:lnTo>
                              <a:lnTo>
                                <a:pt x="215" y="43"/>
                              </a:lnTo>
                              <a:lnTo>
                                <a:pt x="244" y="54"/>
                              </a:lnTo>
                              <a:lnTo>
                                <a:pt x="276" y="76"/>
                              </a:lnTo>
                              <a:lnTo>
                                <a:pt x="308" y="103"/>
                              </a:lnTo>
                              <a:lnTo>
                                <a:pt x="350" y="140"/>
                              </a:lnTo>
                              <a:lnTo>
                                <a:pt x="381" y="167"/>
                              </a:lnTo>
                              <a:lnTo>
                                <a:pt x="429" y="217"/>
                              </a:lnTo>
                              <a:lnTo>
                                <a:pt x="481" y="267"/>
                              </a:lnTo>
                              <a:lnTo>
                                <a:pt x="524" y="312"/>
                              </a:lnTo>
                              <a:lnTo>
                                <a:pt x="571" y="364"/>
                              </a:lnTo>
                              <a:lnTo>
                                <a:pt x="621" y="418"/>
                              </a:lnTo>
                              <a:lnTo>
                                <a:pt x="664" y="458"/>
                              </a:lnTo>
                              <a:lnTo>
                                <a:pt x="707" y="496"/>
                              </a:lnTo>
                              <a:lnTo>
                                <a:pt x="744" y="520"/>
                              </a:lnTo>
                              <a:lnTo>
                                <a:pt x="782" y="540"/>
                              </a:lnTo>
                              <a:lnTo>
                                <a:pt x="812" y="560"/>
                              </a:lnTo>
                              <a:lnTo>
                                <a:pt x="833" y="567"/>
                              </a:lnTo>
                              <a:lnTo>
                                <a:pt x="851" y="563"/>
                              </a:lnTo>
                              <a:lnTo>
                                <a:pt x="867" y="552"/>
                              </a:lnTo>
                              <a:lnTo>
                                <a:pt x="876" y="532"/>
                              </a:lnTo>
                              <a:lnTo>
                                <a:pt x="877" y="492"/>
                              </a:lnTo>
                              <a:lnTo>
                                <a:pt x="873" y="452"/>
                              </a:lnTo>
                            </a:path>
                          </a:pathLst>
                        </a:custGeom>
                        <a:noFill/>
                        <a:ln w="11113">
                          <a:solidFill>
                            <a:srgbClr val="8080FF"/>
                          </a:solidFill>
                          <a:round/>
                          <a:headEnd/>
                          <a:tailEnd/>
                        </a:ln>
                      </p:spPr>
                      <p:txBody>
                        <a:bodyPr/>
                        <a:lstStyle/>
                        <a:p>
                          <a:endParaRPr lang="cs-CZ"/>
                        </a:p>
                      </p:txBody>
                    </p:sp>
                    <p:sp>
                      <p:nvSpPr>
                        <p:cNvPr id="11440" name="Freeform 179"/>
                        <p:cNvSpPr>
                          <a:spLocks/>
                        </p:cNvSpPr>
                        <p:nvPr/>
                      </p:nvSpPr>
                      <p:spPr bwMode="auto">
                        <a:xfrm>
                          <a:off x="2190" y="1802"/>
                          <a:ext cx="99" cy="137"/>
                        </a:xfrm>
                        <a:custGeom>
                          <a:avLst/>
                          <a:gdLst>
                            <a:gd name="T0" fmla="*/ 0 w 494"/>
                            <a:gd name="T1" fmla="*/ 0 h 685"/>
                            <a:gd name="T2" fmla="*/ 1 w 494"/>
                            <a:gd name="T3" fmla="*/ 2 h 685"/>
                            <a:gd name="T4" fmla="*/ 1 w 494"/>
                            <a:gd name="T5" fmla="*/ 5 h 685"/>
                            <a:gd name="T6" fmla="*/ 2 w 494"/>
                            <a:gd name="T7" fmla="*/ 6 h 685"/>
                            <a:gd name="T8" fmla="*/ 3 w 494"/>
                            <a:gd name="T9" fmla="*/ 8 h 685"/>
                            <a:gd name="T10" fmla="*/ 5 w 494"/>
                            <a:gd name="T11" fmla="*/ 10 h 685"/>
                            <a:gd name="T12" fmla="*/ 6 w 494"/>
                            <a:gd name="T13" fmla="*/ 12 h 685"/>
                            <a:gd name="T14" fmla="*/ 7 w 494"/>
                            <a:gd name="T15" fmla="*/ 14 h 685"/>
                            <a:gd name="T16" fmla="*/ 9 w 494"/>
                            <a:gd name="T17" fmla="*/ 16 h 685"/>
                            <a:gd name="T18" fmla="*/ 10 w 494"/>
                            <a:gd name="T19" fmla="*/ 17 h 685"/>
                            <a:gd name="T20" fmla="*/ 11 w 494"/>
                            <a:gd name="T21" fmla="*/ 18 h 685"/>
                            <a:gd name="T22" fmla="*/ 12 w 494"/>
                            <a:gd name="T23" fmla="*/ 19 h 685"/>
                            <a:gd name="T24" fmla="*/ 13 w 494"/>
                            <a:gd name="T25" fmla="*/ 20 h 685"/>
                            <a:gd name="T26" fmla="*/ 14 w 494"/>
                            <a:gd name="T27" fmla="*/ 21 h 685"/>
                            <a:gd name="T28" fmla="*/ 15 w 494"/>
                            <a:gd name="T29" fmla="*/ 22 h 685"/>
                            <a:gd name="T30" fmla="*/ 16 w 494"/>
                            <a:gd name="T31" fmla="*/ 23 h 685"/>
                            <a:gd name="T32" fmla="*/ 17 w 494"/>
                            <a:gd name="T33" fmla="*/ 23 h 685"/>
                            <a:gd name="T34" fmla="*/ 19 w 494"/>
                            <a:gd name="T35" fmla="*/ 24 h 685"/>
                            <a:gd name="T36" fmla="*/ 19 w 494"/>
                            <a:gd name="T37" fmla="*/ 25 h 685"/>
                            <a:gd name="T38" fmla="*/ 20 w 494"/>
                            <a:gd name="T39" fmla="*/ 26 h 685"/>
                            <a:gd name="T40" fmla="*/ 20 w 494"/>
                            <a:gd name="T41" fmla="*/ 27 h 685"/>
                            <a:gd name="T42" fmla="*/ 19 w 494"/>
                            <a:gd name="T43" fmla="*/ 27 h 685"/>
                            <a:gd name="T44" fmla="*/ 18 w 494"/>
                            <a:gd name="T45" fmla="*/ 27 h 685"/>
                            <a:gd name="T46" fmla="*/ 17 w 494"/>
                            <a:gd name="T47" fmla="*/ 27 h 685"/>
                            <a:gd name="T48" fmla="*/ 15 w 494"/>
                            <a:gd name="T49" fmla="*/ 27 h 68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4"/>
                            <a:gd name="T76" fmla="*/ 0 h 685"/>
                            <a:gd name="T77" fmla="*/ 494 w 494"/>
                            <a:gd name="T78" fmla="*/ 685 h 68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4" h="685">
                              <a:moveTo>
                                <a:pt x="0" y="0"/>
                              </a:moveTo>
                              <a:lnTo>
                                <a:pt x="18" y="59"/>
                              </a:lnTo>
                              <a:lnTo>
                                <a:pt x="37" y="116"/>
                              </a:lnTo>
                              <a:lnTo>
                                <a:pt x="55" y="155"/>
                              </a:lnTo>
                              <a:lnTo>
                                <a:pt x="82" y="202"/>
                              </a:lnTo>
                              <a:lnTo>
                                <a:pt x="119" y="256"/>
                              </a:lnTo>
                              <a:lnTo>
                                <a:pt x="150" y="299"/>
                              </a:lnTo>
                              <a:lnTo>
                                <a:pt x="182" y="344"/>
                              </a:lnTo>
                              <a:lnTo>
                                <a:pt x="219" y="397"/>
                              </a:lnTo>
                              <a:lnTo>
                                <a:pt x="244" y="431"/>
                              </a:lnTo>
                              <a:lnTo>
                                <a:pt x="268" y="450"/>
                              </a:lnTo>
                              <a:lnTo>
                                <a:pt x="299" y="471"/>
                              </a:lnTo>
                              <a:lnTo>
                                <a:pt x="322" y="489"/>
                              </a:lnTo>
                              <a:lnTo>
                                <a:pt x="345" y="516"/>
                              </a:lnTo>
                              <a:lnTo>
                                <a:pt x="376" y="541"/>
                              </a:lnTo>
                              <a:lnTo>
                                <a:pt x="406" y="565"/>
                              </a:lnTo>
                              <a:lnTo>
                                <a:pt x="435" y="584"/>
                              </a:lnTo>
                              <a:lnTo>
                                <a:pt x="465" y="608"/>
                              </a:lnTo>
                              <a:lnTo>
                                <a:pt x="485" y="627"/>
                              </a:lnTo>
                              <a:lnTo>
                                <a:pt x="494" y="645"/>
                              </a:lnTo>
                              <a:lnTo>
                                <a:pt x="491" y="669"/>
                              </a:lnTo>
                              <a:lnTo>
                                <a:pt x="479" y="675"/>
                              </a:lnTo>
                              <a:lnTo>
                                <a:pt x="449" y="682"/>
                              </a:lnTo>
                              <a:lnTo>
                                <a:pt x="420" y="685"/>
                              </a:lnTo>
                              <a:lnTo>
                                <a:pt x="385" y="684"/>
                              </a:lnTo>
                            </a:path>
                          </a:pathLst>
                        </a:custGeom>
                        <a:noFill/>
                        <a:ln w="11113">
                          <a:solidFill>
                            <a:srgbClr val="8080FF"/>
                          </a:solidFill>
                          <a:round/>
                          <a:headEnd/>
                          <a:tailEnd/>
                        </a:ln>
                      </p:spPr>
                      <p:txBody>
                        <a:bodyPr/>
                        <a:lstStyle/>
                        <a:p>
                          <a:endParaRPr lang="cs-CZ"/>
                        </a:p>
                      </p:txBody>
                    </p:sp>
                  </p:grpSp>
                  <p:grpSp>
                    <p:nvGrpSpPr>
                      <p:cNvPr id="11414" name="Group 180"/>
                      <p:cNvGrpSpPr>
                        <a:grpSpLocks/>
                      </p:cNvGrpSpPr>
                      <p:nvPr/>
                    </p:nvGrpSpPr>
                    <p:grpSpPr bwMode="auto">
                      <a:xfrm>
                        <a:off x="2151" y="1787"/>
                        <a:ext cx="15" cy="16"/>
                        <a:chOff x="2151" y="1787"/>
                        <a:chExt cx="15" cy="16"/>
                      </a:xfrm>
                    </p:grpSpPr>
                    <p:sp>
                      <p:nvSpPr>
                        <p:cNvPr id="11437" name="Oval 181"/>
                        <p:cNvSpPr>
                          <a:spLocks noChangeArrowheads="1"/>
                        </p:cNvSpPr>
                        <p:nvPr/>
                      </p:nvSpPr>
                      <p:spPr bwMode="auto">
                        <a:xfrm>
                          <a:off x="2151" y="1787"/>
                          <a:ext cx="15" cy="16"/>
                        </a:xfrm>
                        <a:prstGeom prst="ellipse">
                          <a:avLst/>
                        </a:prstGeom>
                        <a:solidFill>
                          <a:srgbClr val="8080FF"/>
                        </a:solidFill>
                        <a:ln w="9525">
                          <a:noFill/>
                          <a:round/>
                          <a:headEnd/>
                          <a:tailEnd/>
                        </a:ln>
                      </p:spPr>
                      <p:txBody>
                        <a:bodyPr/>
                        <a:lstStyle/>
                        <a:p>
                          <a:endParaRPr lang="en-US"/>
                        </a:p>
                      </p:txBody>
                    </p:sp>
                    <p:sp>
                      <p:nvSpPr>
                        <p:cNvPr id="11438" name="Oval 182"/>
                        <p:cNvSpPr>
                          <a:spLocks noChangeArrowheads="1"/>
                        </p:cNvSpPr>
                        <p:nvPr/>
                      </p:nvSpPr>
                      <p:spPr bwMode="auto">
                        <a:xfrm>
                          <a:off x="2153" y="1790"/>
                          <a:ext cx="9" cy="9"/>
                        </a:xfrm>
                        <a:prstGeom prst="ellipse">
                          <a:avLst/>
                        </a:prstGeom>
                        <a:solidFill>
                          <a:srgbClr val="400040"/>
                        </a:solidFill>
                        <a:ln w="9525">
                          <a:noFill/>
                          <a:round/>
                          <a:headEnd/>
                          <a:tailEnd/>
                        </a:ln>
                      </p:spPr>
                      <p:txBody>
                        <a:bodyPr/>
                        <a:lstStyle/>
                        <a:p>
                          <a:endParaRPr lang="en-US"/>
                        </a:p>
                      </p:txBody>
                    </p:sp>
                  </p:grpSp>
                </p:grpSp>
              </p:grpSp>
            </p:grpSp>
          </p:grpSp>
          <p:grpSp>
            <p:nvGrpSpPr>
              <p:cNvPr id="11419" name="Group 183"/>
              <p:cNvGrpSpPr>
                <a:grpSpLocks/>
              </p:cNvGrpSpPr>
              <p:nvPr/>
            </p:nvGrpSpPr>
            <p:grpSpPr bwMode="auto">
              <a:xfrm>
                <a:off x="2012" y="1522"/>
                <a:ext cx="275" cy="207"/>
                <a:chOff x="2012" y="1522"/>
                <a:chExt cx="275" cy="207"/>
              </a:xfrm>
            </p:grpSpPr>
            <p:grpSp>
              <p:nvGrpSpPr>
                <p:cNvPr id="11420" name="Group 184"/>
                <p:cNvGrpSpPr>
                  <a:grpSpLocks/>
                </p:cNvGrpSpPr>
                <p:nvPr/>
              </p:nvGrpSpPr>
              <p:grpSpPr bwMode="auto">
                <a:xfrm>
                  <a:off x="2012" y="1522"/>
                  <a:ext cx="208" cy="183"/>
                  <a:chOff x="2012" y="1522"/>
                  <a:chExt cx="208" cy="183"/>
                </a:xfrm>
              </p:grpSpPr>
              <p:grpSp>
                <p:nvGrpSpPr>
                  <p:cNvPr id="11424" name="Group 185"/>
                  <p:cNvGrpSpPr>
                    <a:grpSpLocks/>
                  </p:cNvGrpSpPr>
                  <p:nvPr/>
                </p:nvGrpSpPr>
                <p:grpSpPr bwMode="auto">
                  <a:xfrm>
                    <a:off x="2012" y="1558"/>
                    <a:ext cx="208" cy="53"/>
                    <a:chOff x="2012" y="1558"/>
                    <a:chExt cx="208" cy="53"/>
                  </a:xfrm>
                </p:grpSpPr>
                <p:grpSp>
                  <p:nvGrpSpPr>
                    <p:cNvPr id="11425" name="Group 186"/>
                    <p:cNvGrpSpPr>
                      <a:grpSpLocks/>
                    </p:cNvGrpSpPr>
                    <p:nvPr/>
                  </p:nvGrpSpPr>
                  <p:grpSpPr bwMode="auto">
                    <a:xfrm>
                      <a:off x="2015" y="1558"/>
                      <a:ext cx="205" cy="53"/>
                      <a:chOff x="2015" y="1558"/>
                      <a:chExt cx="205" cy="53"/>
                    </a:xfrm>
                  </p:grpSpPr>
                  <p:sp>
                    <p:nvSpPr>
                      <p:cNvPr id="11423" name="Freeform 187"/>
                      <p:cNvSpPr>
                        <a:spLocks/>
                      </p:cNvSpPr>
                      <p:nvPr/>
                    </p:nvSpPr>
                    <p:spPr bwMode="auto">
                      <a:xfrm>
                        <a:off x="2015" y="1558"/>
                        <a:ext cx="204" cy="53"/>
                      </a:xfrm>
                      <a:custGeom>
                        <a:avLst/>
                        <a:gdLst>
                          <a:gd name="T0" fmla="*/ 41 w 1020"/>
                          <a:gd name="T1" fmla="*/ 4 h 265"/>
                          <a:gd name="T2" fmla="*/ 39 w 1020"/>
                          <a:gd name="T3" fmla="*/ 4 h 265"/>
                          <a:gd name="T4" fmla="*/ 37 w 1020"/>
                          <a:gd name="T5" fmla="*/ 4 h 265"/>
                          <a:gd name="T6" fmla="*/ 34 w 1020"/>
                          <a:gd name="T7" fmla="*/ 3 h 265"/>
                          <a:gd name="T8" fmla="*/ 31 w 1020"/>
                          <a:gd name="T9" fmla="*/ 3 h 265"/>
                          <a:gd name="T10" fmla="*/ 28 w 1020"/>
                          <a:gd name="T11" fmla="*/ 2 h 265"/>
                          <a:gd name="T12" fmla="*/ 26 w 1020"/>
                          <a:gd name="T13" fmla="*/ 2 h 265"/>
                          <a:gd name="T14" fmla="*/ 24 w 1020"/>
                          <a:gd name="T15" fmla="*/ 1 h 265"/>
                          <a:gd name="T16" fmla="*/ 22 w 1020"/>
                          <a:gd name="T17" fmla="*/ 1 h 265"/>
                          <a:gd name="T18" fmla="*/ 19 w 1020"/>
                          <a:gd name="T19" fmla="*/ 1 h 265"/>
                          <a:gd name="T20" fmla="*/ 17 w 1020"/>
                          <a:gd name="T21" fmla="*/ 0 h 265"/>
                          <a:gd name="T22" fmla="*/ 15 w 1020"/>
                          <a:gd name="T23" fmla="*/ 0 h 265"/>
                          <a:gd name="T24" fmla="*/ 13 w 1020"/>
                          <a:gd name="T25" fmla="*/ 0 h 265"/>
                          <a:gd name="T26" fmla="*/ 11 w 1020"/>
                          <a:gd name="T27" fmla="*/ 0 h 265"/>
                          <a:gd name="T28" fmla="*/ 9 w 1020"/>
                          <a:gd name="T29" fmla="*/ 1 h 265"/>
                          <a:gd name="T30" fmla="*/ 7 w 1020"/>
                          <a:gd name="T31" fmla="*/ 1 h 265"/>
                          <a:gd name="T32" fmla="*/ 5 w 1020"/>
                          <a:gd name="T33" fmla="*/ 2 h 265"/>
                          <a:gd name="T34" fmla="*/ 4 w 1020"/>
                          <a:gd name="T35" fmla="*/ 2 h 265"/>
                          <a:gd name="T36" fmla="*/ 2 w 1020"/>
                          <a:gd name="T37" fmla="*/ 3 h 265"/>
                          <a:gd name="T38" fmla="*/ 1 w 1020"/>
                          <a:gd name="T39" fmla="*/ 4 h 265"/>
                          <a:gd name="T40" fmla="*/ 0 w 1020"/>
                          <a:gd name="T41" fmla="*/ 5 h 265"/>
                          <a:gd name="T42" fmla="*/ 3 w 1020"/>
                          <a:gd name="T43" fmla="*/ 11 h 265"/>
                          <a:gd name="T44" fmla="*/ 4 w 1020"/>
                          <a:gd name="T45" fmla="*/ 10 h 265"/>
                          <a:gd name="T46" fmla="*/ 6 w 1020"/>
                          <a:gd name="T47" fmla="*/ 9 h 265"/>
                          <a:gd name="T48" fmla="*/ 7 w 1020"/>
                          <a:gd name="T49" fmla="*/ 9 h 265"/>
                          <a:gd name="T50" fmla="*/ 8 w 1020"/>
                          <a:gd name="T51" fmla="*/ 9 h 265"/>
                          <a:gd name="T52" fmla="*/ 10 w 1020"/>
                          <a:gd name="T53" fmla="*/ 8 h 265"/>
                          <a:gd name="T54" fmla="*/ 11 w 1020"/>
                          <a:gd name="T55" fmla="*/ 8 h 265"/>
                          <a:gd name="T56" fmla="*/ 13 w 1020"/>
                          <a:gd name="T57" fmla="*/ 8 h 265"/>
                          <a:gd name="T58" fmla="*/ 16 w 1020"/>
                          <a:gd name="T59" fmla="*/ 8 h 265"/>
                          <a:gd name="T60" fmla="*/ 19 w 1020"/>
                          <a:gd name="T61" fmla="*/ 8 h 265"/>
                          <a:gd name="T62" fmla="*/ 21 w 1020"/>
                          <a:gd name="T63" fmla="*/ 8 h 265"/>
                          <a:gd name="T64" fmla="*/ 23 w 1020"/>
                          <a:gd name="T65" fmla="*/ 8 h 265"/>
                          <a:gd name="T66" fmla="*/ 25 w 1020"/>
                          <a:gd name="T67" fmla="*/ 8 h 265"/>
                          <a:gd name="T68" fmla="*/ 41 w 1020"/>
                          <a:gd name="T69" fmla="*/ 4 h 26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20"/>
                          <a:gd name="T106" fmla="*/ 0 h 265"/>
                          <a:gd name="T107" fmla="*/ 1020 w 1020"/>
                          <a:gd name="T108" fmla="*/ 265 h 26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20" h="265">
                            <a:moveTo>
                              <a:pt x="1020" y="106"/>
                            </a:moveTo>
                            <a:lnTo>
                              <a:pt x="970" y="100"/>
                            </a:lnTo>
                            <a:lnTo>
                              <a:pt x="913" y="94"/>
                            </a:lnTo>
                            <a:lnTo>
                              <a:pt x="851" y="82"/>
                            </a:lnTo>
                            <a:lnTo>
                              <a:pt x="781" y="69"/>
                            </a:lnTo>
                            <a:lnTo>
                              <a:pt x="712" y="55"/>
                            </a:lnTo>
                            <a:lnTo>
                              <a:pt x="650" y="42"/>
                            </a:lnTo>
                            <a:lnTo>
                              <a:pt x="596" y="33"/>
                            </a:lnTo>
                            <a:lnTo>
                              <a:pt x="538" y="24"/>
                            </a:lnTo>
                            <a:lnTo>
                              <a:pt x="470" y="15"/>
                            </a:lnTo>
                            <a:lnTo>
                              <a:pt x="419" y="5"/>
                            </a:lnTo>
                            <a:lnTo>
                              <a:pt x="367" y="0"/>
                            </a:lnTo>
                            <a:lnTo>
                              <a:pt x="320" y="2"/>
                            </a:lnTo>
                            <a:lnTo>
                              <a:pt x="275" y="8"/>
                            </a:lnTo>
                            <a:lnTo>
                              <a:pt x="214" y="19"/>
                            </a:lnTo>
                            <a:lnTo>
                              <a:pt x="165" y="31"/>
                            </a:lnTo>
                            <a:lnTo>
                              <a:pt x="134" y="41"/>
                            </a:lnTo>
                            <a:lnTo>
                              <a:pt x="99" y="58"/>
                            </a:lnTo>
                            <a:lnTo>
                              <a:pt x="62" y="75"/>
                            </a:lnTo>
                            <a:lnTo>
                              <a:pt x="29" y="94"/>
                            </a:lnTo>
                            <a:lnTo>
                              <a:pt x="0" y="113"/>
                            </a:lnTo>
                            <a:lnTo>
                              <a:pt x="68" y="265"/>
                            </a:lnTo>
                            <a:lnTo>
                              <a:pt x="107" y="250"/>
                            </a:lnTo>
                            <a:lnTo>
                              <a:pt x="141" y="237"/>
                            </a:lnTo>
                            <a:lnTo>
                              <a:pt x="174" y="226"/>
                            </a:lnTo>
                            <a:lnTo>
                              <a:pt x="208" y="217"/>
                            </a:lnTo>
                            <a:lnTo>
                              <a:pt x="248" y="204"/>
                            </a:lnTo>
                            <a:lnTo>
                              <a:pt x="283" y="198"/>
                            </a:lnTo>
                            <a:lnTo>
                              <a:pt x="335" y="193"/>
                            </a:lnTo>
                            <a:lnTo>
                              <a:pt x="404" y="192"/>
                            </a:lnTo>
                            <a:lnTo>
                              <a:pt x="464" y="195"/>
                            </a:lnTo>
                            <a:lnTo>
                              <a:pt x="529" y="195"/>
                            </a:lnTo>
                            <a:lnTo>
                              <a:pt x="578" y="198"/>
                            </a:lnTo>
                            <a:lnTo>
                              <a:pt x="629" y="206"/>
                            </a:lnTo>
                            <a:lnTo>
                              <a:pt x="1020" y="106"/>
                            </a:lnTo>
                            <a:close/>
                          </a:path>
                        </a:pathLst>
                      </a:custGeom>
                      <a:solidFill>
                        <a:srgbClr val="600060"/>
                      </a:solidFill>
                      <a:ln w="9525">
                        <a:noFill/>
                        <a:round/>
                        <a:headEnd/>
                        <a:tailEnd/>
                      </a:ln>
                    </p:spPr>
                    <p:txBody>
                      <a:bodyPr/>
                      <a:lstStyle/>
                      <a:p>
                        <a:endParaRPr lang="cs-CZ"/>
                      </a:p>
                    </p:txBody>
                  </p:sp>
                  <p:grpSp>
                    <p:nvGrpSpPr>
                      <p:cNvPr id="11429" name="Group 188"/>
                      <p:cNvGrpSpPr>
                        <a:grpSpLocks/>
                      </p:cNvGrpSpPr>
                      <p:nvPr/>
                    </p:nvGrpSpPr>
                    <p:grpSpPr bwMode="auto">
                      <a:xfrm>
                        <a:off x="2029" y="1565"/>
                        <a:ext cx="191" cy="46"/>
                        <a:chOff x="2029" y="1565"/>
                        <a:chExt cx="191" cy="46"/>
                      </a:xfrm>
                    </p:grpSpPr>
                    <p:grpSp>
                      <p:nvGrpSpPr>
                        <p:cNvPr id="11430" name="Group 189"/>
                        <p:cNvGrpSpPr>
                          <a:grpSpLocks/>
                        </p:cNvGrpSpPr>
                        <p:nvPr/>
                      </p:nvGrpSpPr>
                      <p:grpSpPr bwMode="auto">
                        <a:xfrm>
                          <a:off x="2029" y="1579"/>
                          <a:ext cx="191" cy="32"/>
                          <a:chOff x="2029" y="1579"/>
                          <a:chExt cx="191" cy="32"/>
                        </a:xfrm>
                      </p:grpSpPr>
                      <p:sp>
                        <p:nvSpPr>
                          <p:cNvPr id="11427" name="Freeform 190"/>
                          <p:cNvSpPr>
                            <a:spLocks/>
                          </p:cNvSpPr>
                          <p:nvPr/>
                        </p:nvSpPr>
                        <p:spPr bwMode="auto">
                          <a:xfrm>
                            <a:off x="2029" y="1580"/>
                            <a:ext cx="191" cy="27"/>
                          </a:xfrm>
                          <a:custGeom>
                            <a:avLst/>
                            <a:gdLst>
                              <a:gd name="T0" fmla="*/ 38 w 956"/>
                              <a:gd name="T1" fmla="*/ 0 h 134"/>
                              <a:gd name="T2" fmla="*/ 24 w 956"/>
                              <a:gd name="T3" fmla="*/ 2 h 134"/>
                              <a:gd name="T4" fmla="*/ 21 w 956"/>
                              <a:gd name="T5" fmla="*/ 2 h 134"/>
                              <a:gd name="T6" fmla="*/ 19 w 956"/>
                              <a:gd name="T7" fmla="*/ 1 h 134"/>
                              <a:gd name="T8" fmla="*/ 17 w 956"/>
                              <a:gd name="T9" fmla="*/ 1 h 134"/>
                              <a:gd name="T10" fmla="*/ 15 w 956"/>
                              <a:gd name="T11" fmla="*/ 1 h 134"/>
                              <a:gd name="T12" fmla="*/ 13 w 956"/>
                              <a:gd name="T13" fmla="*/ 1 h 134"/>
                              <a:gd name="T14" fmla="*/ 11 w 956"/>
                              <a:gd name="T15" fmla="*/ 1 h 134"/>
                              <a:gd name="T16" fmla="*/ 10 w 956"/>
                              <a:gd name="T17" fmla="*/ 1 h 134"/>
                              <a:gd name="T18" fmla="*/ 8 w 956"/>
                              <a:gd name="T19" fmla="*/ 2 h 134"/>
                              <a:gd name="T20" fmla="*/ 6 w 956"/>
                              <a:gd name="T21" fmla="*/ 2 h 134"/>
                              <a:gd name="T22" fmla="*/ 5 w 956"/>
                              <a:gd name="T23" fmla="*/ 3 h 134"/>
                              <a:gd name="T24" fmla="*/ 3 w 956"/>
                              <a:gd name="T25" fmla="*/ 3 h 134"/>
                              <a:gd name="T26" fmla="*/ 2 w 956"/>
                              <a:gd name="T27" fmla="*/ 3 h 134"/>
                              <a:gd name="T28" fmla="*/ 1 w 956"/>
                              <a:gd name="T29" fmla="*/ 4 h 134"/>
                              <a:gd name="T30" fmla="*/ 0 w 956"/>
                              <a:gd name="T31" fmla="*/ 5 h 134"/>
                              <a:gd name="T32" fmla="*/ 0 w 956"/>
                              <a:gd name="T33" fmla="*/ 5 h 134"/>
                              <a:gd name="T34" fmla="*/ 2 w 956"/>
                              <a:gd name="T35" fmla="*/ 5 h 134"/>
                              <a:gd name="T36" fmla="*/ 3 w 956"/>
                              <a:gd name="T37" fmla="*/ 4 h 134"/>
                              <a:gd name="T38" fmla="*/ 4 w 956"/>
                              <a:gd name="T39" fmla="*/ 4 h 134"/>
                              <a:gd name="T40" fmla="*/ 6 w 956"/>
                              <a:gd name="T41" fmla="*/ 4 h 134"/>
                              <a:gd name="T42" fmla="*/ 7 w 956"/>
                              <a:gd name="T43" fmla="*/ 3 h 134"/>
                              <a:gd name="T44" fmla="*/ 9 w 956"/>
                              <a:gd name="T45" fmla="*/ 3 h 134"/>
                              <a:gd name="T46" fmla="*/ 11 w 956"/>
                              <a:gd name="T47" fmla="*/ 3 h 134"/>
                              <a:gd name="T48" fmla="*/ 14 w 956"/>
                              <a:gd name="T49" fmla="*/ 2 h 134"/>
                              <a:gd name="T50" fmla="*/ 16 w 956"/>
                              <a:gd name="T51" fmla="*/ 3 h 134"/>
                              <a:gd name="T52" fmla="*/ 19 w 956"/>
                              <a:gd name="T53" fmla="*/ 3 h 134"/>
                              <a:gd name="T54" fmla="*/ 21 w 956"/>
                              <a:gd name="T55" fmla="*/ 3 h 134"/>
                              <a:gd name="T56" fmla="*/ 23 w 956"/>
                              <a:gd name="T57" fmla="*/ 3 h 134"/>
                              <a:gd name="T58" fmla="*/ 38 w 956"/>
                              <a:gd name="T59" fmla="*/ 0 h 1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956"/>
                              <a:gd name="T91" fmla="*/ 0 h 134"/>
                              <a:gd name="T92" fmla="*/ 956 w 956"/>
                              <a:gd name="T93" fmla="*/ 134 h 13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956" h="134">
                                <a:moveTo>
                                  <a:pt x="956" y="0"/>
                                </a:moveTo>
                                <a:lnTo>
                                  <a:pt x="597" y="47"/>
                                </a:lnTo>
                                <a:lnTo>
                                  <a:pt x="535" y="39"/>
                                </a:lnTo>
                                <a:lnTo>
                                  <a:pt x="480" y="35"/>
                                </a:lnTo>
                                <a:lnTo>
                                  <a:pt x="428" y="34"/>
                                </a:lnTo>
                                <a:lnTo>
                                  <a:pt x="374" y="31"/>
                                </a:lnTo>
                                <a:lnTo>
                                  <a:pt x="325" y="33"/>
                                </a:lnTo>
                                <a:lnTo>
                                  <a:pt x="281" y="35"/>
                                </a:lnTo>
                                <a:lnTo>
                                  <a:pt x="242" y="36"/>
                                </a:lnTo>
                                <a:lnTo>
                                  <a:pt x="193" y="42"/>
                                </a:lnTo>
                                <a:lnTo>
                                  <a:pt x="153" y="51"/>
                                </a:lnTo>
                                <a:lnTo>
                                  <a:pt x="114" y="63"/>
                                </a:lnTo>
                                <a:lnTo>
                                  <a:pt x="79" y="75"/>
                                </a:lnTo>
                                <a:lnTo>
                                  <a:pt x="52" y="85"/>
                                </a:lnTo>
                                <a:lnTo>
                                  <a:pt x="23" y="100"/>
                                </a:lnTo>
                                <a:lnTo>
                                  <a:pt x="0" y="118"/>
                                </a:lnTo>
                                <a:lnTo>
                                  <a:pt x="5" y="134"/>
                                </a:lnTo>
                                <a:lnTo>
                                  <a:pt x="43" y="120"/>
                                </a:lnTo>
                                <a:lnTo>
                                  <a:pt x="77" y="107"/>
                                </a:lnTo>
                                <a:lnTo>
                                  <a:pt x="110" y="96"/>
                                </a:lnTo>
                                <a:lnTo>
                                  <a:pt x="144" y="87"/>
                                </a:lnTo>
                                <a:lnTo>
                                  <a:pt x="185" y="75"/>
                                </a:lnTo>
                                <a:lnTo>
                                  <a:pt x="220" y="68"/>
                                </a:lnTo>
                                <a:lnTo>
                                  <a:pt x="271" y="63"/>
                                </a:lnTo>
                                <a:lnTo>
                                  <a:pt x="340" y="62"/>
                                </a:lnTo>
                                <a:lnTo>
                                  <a:pt x="400" y="65"/>
                                </a:lnTo>
                                <a:lnTo>
                                  <a:pt x="465" y="65"/>
                                </a:lnTo>
                                <a:lnTo>
                                  <a:pt x="514" y="68"/>
                                </a:lnTo>
                                <a:lnTo>
                                  <a:pt x="565" y="77"/>
                                </a:lnTo>
                                <a:lnTo>
                                  <a:pt x="956" y="0"/>
                                </a:lnTo>
                                <a:close/>
                              </a:path>
                            </a:pathLst>
                          </a:custGeom>
                          <a:solidFill>
                            <a:srgbClr val="800080"/>
                          </a:solidFill>
                          <a:ln w="9525">
                            <a:noFill/>
                            <a:round/>
                            <a:headEnd/>
                            <a:tailEnd/>
                          </a:ln>
                        </p:spPr>
                        <p:txBody>
                          <a:bodyPr/>
                          <a:lstStyle/>
                          <a:p>
                            <a:endParaRPr lang="cs-CZ"/>
                          </a:p>
                        </p:txBody>
                      </p:sp>
                      <p:sp>
                        <p:nvSpPr>
                          <p:cNvPr id="11428" name="Freeform 191"/>
                          <p:cNvSpPr>
                            <a:spLocks/>
                          </p:cNvSpPr>
                          <p:nvPr/>
                        </p:nvSpPr>
                        <p:spPr bwMode="auto">
                          <a:xfrm>
                            <a:off x="2029" y="1579"/>
                            <a:ext cx="191" cy="32"/>
                          </a:xfrm>
                          <a:custGeom>
                            <a:avLst/>
                            <a:gdLst>
                              <a:gd name="T0" fmla="*/ 38 w 956"/>
                              <a:gd name="T1" fmla="*/ 0 h 158"/>
                              <a:gd name="T2" fmla="*/ 24 w 956"/>
                              <a:gd name="T3" fmla="*/ 3 h 158"/>
                              <a:gd name="T4" fmla="*/ 21 w 956"/>
                              <a:gd name="T5" fmla="*/ 3 h 158"/>
                              <a:gd name="T6" fmla="*/ 19 w 956"/>
                              <a:gd name="T7" fmla="*/ 2 h 158"/>
                              <a:gd name="T8" fmla="*/ 17 w 956"/>
                              <a:gd name="T9" fmla="*/ 2 h 158"/>
                              <a:gd name="T10" fmla="*/ 15 w 956"/>
                              <a:gd name="T11" fmla="*/ 2 h 158"/>
                              <a:gd name="T12" fmla="*/ 13 w 956"/>
                              <a:gd name="T13" fmla="*/ 2 h 158"/>
                              <a:gd name="T14" fmla="*/ 11 w 956"/>
                              <a:gd name="T15" fmla="*/ 2 h 158"/>
                              <a:gd name="T16" fmla="*/ 10 w 956"/>
                              <a:gd name="T17" fmla="*/ 2 h 158"/>
                              <a:gd name="T18" fmla="*/ 8 w 956"/>
                              <a:gd name="T19" fmla="*/ 3 h 158"/>
                              <a:gd name="T20" fmla="*/ 6 w 956"/>
                              <a:gd name="T21" fmla="*/ 3 h 158"/>
                              <a:gd name="T22" fmla="*/ 5 w 956"/>
                              <a:gd name="T23" fmla="*/ 3 h 158"/>
                              <a:gd name="T24" fmla="*/ 3 w 956"/>
                              <a:gd name="T25" fmla="*/ 4 h 158"/>
                              <a:gd name="T26" fmla="*/ 2 w 956"/>
                              <a:gd name="T27" fmla="*/ 4 h 158"/>
                              <a:gd name="T28" fmla="*/ 1 w 956"/>
                              <a:gd name="T29" fmla="*/ 5 h 158"/>
                              <a:gd name="T30" fmla="*/ 0 w 956"/>
                              <a:gd name="T31" fmla="*/ 6 h 158"/>
                              <a:gd name="T32" fmla="*/ 0 w 956"/>
                              <a:gd name="T33" fmla="*/ 6 h 158"/>
                              <a:gd name="T34" fmla="*/ 2 w 956"/>
                              <a:gd name="T35" fmla="*/ 6 h 158"/>
                              <a:gd name="T36" fmla="*/ 3 w 956"/>
                              <a:gd name="T37" fmla="*/ 5 h 158"/>
                              <a:gd name="T38" fmla="*/ 4 w 956"/>
                              <a:gd name="T39" fmla="*/ 5 h 158"/>
                              <a:gd name="T40" fmla="*/ 6 w 956"/>
                              <a:gd name="T41" fmla="*/ 4 h 158"/>
                              <a:gd name="T42" fmla="*/ 7 w 956"/>
                              <a:gd name="T43" fmla="*/ 4 h 158"/>
                              <a:gd name="T44" fmla="*/ 9 w 956"/>
                              <a:gd name="T45" fmla="*/ 4 h 158"/>
                              <a:gd name="T46" fmla="*/ 11 w 956"/>
                              <a:gd name="T47" fmla="*/ 3 h 158"/>
                              <a:gd name="T48" fmla="*/ 14 w 956"/>
                              <a:gd name="T49" fmla="*/ 3 h 158"/>
                              <a:gd name="T50" fmla="*/ 16 w 956"/>
                              <a:gd name="T51" fmla="*/ 4 h 158"/>
                              <a:gd name="T52" fmla="*/ 19 w 956"/>
                              <a:gd name="T53" fmla="*/ 4 h 158"/>
                              <a:gd name="T54" fmla="*/ 21 w 956"/>
                              <a:gd name="T55" fmla="*/ 4 h 158"/>
                              <a:gd name="T56" fmla="*/ 23 w 956"/>
                              <a:gd name="T57" fmla="*/ 4 h 158"/>
                              <a:gd name="T58" fmla="*/ 38 w 956"/>
                              <a:gd name="T59" fmla="*/ 0 h 1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956"/>
                              <a:gd name="T91" fmla="*/ 0 h 158"/>
                              <a:gd name="T92" fmla="*/ 956 w 956"/>
                              <a:gd name="T93" fmla="*/ 158 h 1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956" h="158">
                                <a:moveTo>
                                  <a:pt x="956" y="0"/>
                                </a:moveTo>
                                <a:lnTo>
                                  <a:pt x="597" y="71"/>
                                </a:lnTo>
                                <a:lnTo>
                                  <a:pt x="535" y="62"/>
                                </a:lnTo>
                                <a:lnTo>
                                  <a:pt x="480" y="58"/>
                                </a:lnTo>
                                <a:lnTo>
                                  <a:pt x="428" y="56"/>
                                </a:lnTo>
                                <a:lnTo>
                                  <a:pt x="374" y="53"/>
                                </a:lnTo>
                                <a:lnTo>
                                  <a:pt x="325" y="55"/>
                                </a:lnTo>
                                <a:lnTo>
                                  <a:pt x="281" y="58"/>
                                </a:lnTo>
                                <a:lnTo>
                                  <a:pt x="242" y="59"/>
                                </a:lnTo>
                                <a:lnTo>
                                  <a:pt x="193" y="66"/>
                                </a:lnTo>
                                <a:lnTo>
                                  <a:pt x="153" y="75"/>
                                </a:lnTo>
                                <a:lnTo>
                                  <a:pt x="114" y="86"/>
                                </a:lnTo>
                                <a:lnTo>
                                  <a:pt x="79" y="98"/>
                                </a:lnTo>
                                <a:lnTo>
                                  <a:pt x="52" y="109"/>
                                </a:lnTo>
                                <a:lnTo>
                                  <a:pt x="23" y="123"/>
                                </a:lnTo>
                                <a:lnTo>
                                  <a:pt x="0" y="141"/>
                                </a:lnTo>
                                <a:lnTo>
                                  <a:pt x="5" y="158"/>
                                </a:lnTo>
                                <a:lnTo>
                                  <a:pt x="43" y="144"/>
                                </a:lnTo>
                                <a:lnTo>
                                  <a:pt x="77" y="130"/>
                                </a:lnTo>
                                <a:lnTo>
                                  <a:pt x="110" y="119"/>
                                </a:lnTo>
                                <a:lnTo>
                                  <a:pt x="144" y="111"/>
                                </a:lnTo>
                                <a:lnTo>
                                  <a:pt x="185" y="98"/>
                                </a:lnTo>
                                <a:lnTo>
                                  <a:pt x="220" y="91"/>
                                </a:lnTo>
                                <a:lnTo>
                                  <a:pt x="271" y="86"/>
                                </a:lnTo>
                                <a:lnTo>
                                  <a:pt x="340" y="85"/>
                                </a:lnTo>
                                <a:lnTo>
                                  <a:pt x="400" y="88"/>
                                </a:lnTo>
                                <a:lnTo>
                                  <a:pt x="465" y="88"/>
                                </a:lnTo>
                                <a:lnTo>
                                  <a:pt x="514" y="91"/>
                                </a:lnTo>
                                <a:lnTo>
                                  <a:pt x="565" y="100"/>
                                </a:lnTo>
                                <a:lnTo>
                                  <a:pt x="956" y="0"/>
                                </a:lnTo>
                                <a:close/>
                              </a:path>
                            </a:pathLst>
                          </a:custGeom>
                          <a:solidFill>
                            <a:srgbClr val="400040"/>
                          </a:solidFill>
                          <a:ln w="9525">
                            <a:noFill/>
                            <a:round/>
                            <a:headEnd/>
                            <a:tailEnd/>
                          </a:ln>
                        </p:spPr>
                        <p:txBody>
                          <a:bodyPr/>
                          <a:lstStyle/>
                          <a:p>
                            <a:endParaRPr lang="cs-CZ"/>
                          </a:p>
                        </p:txBody>
                      </p:sp>
                    </p:grpSp>
                    <p:sp>
                      <p:nvSpPr>
                        <p:cNvPr id="11426" name="Freeform 192"/>
                        <p:cNvSpPr>
                          <a:spLocks/>
                        </p:cNvSpPr>
                        <p:nvPr/>
                      </p:nvSpPr>
                      <p:spPr bwMode="auto">
                        <a:xfrm>
                          <a:off x="2032" y="1565"/>
                          <a:ext cx="137" cy="16"/>
                        </a:xfrm>
                        <a:custGeom>
                          <a:avLst/>
                          <a:gdLst>
                            <a:gd name="T0" fmla="*/ 0 w 687"/>
                            <a:gd name="T1" fmla="*/ 3 h 78"/>
                            <a:gd name="T2" fmla="*/ 1 w 687"/>
                            <a:gd name="T3" fmla="*/ 3 h 78"/>
                            <a:gd name="T4" fmla="*/ 3 w 687"/>
                            <a:gd name="T5" fmla="*/ 2 h 78"/>
                            <a:gd name="T6" fmla="*/ 4 w 687"/>
                            <a:gd name="T7" fmla="*/ 1 h 78"/>
                            <a:gd name="T8" fmla="*/ 6 w 687"/>
                            <a:gd name="T9" fmla="*/ 1 h 78"/>
                            <a:gd name="T10" fmla="*/ 8 w 687"/>
                            <a:gd name="T11" fmla="*/ 0 h 78"/>
                            <a:gd name="T12" fmla="*/ 10 w 687"/>
                            <a:gd name="T13" fmla="*/ 0 h 78"/>
                            <a:gd name="T14" fmla="*/ 13 w 687"/>
                            <a:gd name="T15" fmla="*/ 0 h 78"/>
                            <a:gd name="T16" fmla="*/ 14 w 687"/>
                            <a:gd name="T17" fmla="*/ 0 h 78"/>
                            <a:gd name="T18" fmla="*/ 17 w 687"/>
                            <a:gd name="T19" fmla="*/ 0 h 78"/>
                            <a:gd name="T20" fmla="*/ 19 w 687"/>
                            <a:gd name="T21" fmla="*/ 0 h 78"/>
                            <a:gd name="T22" fmla="*/ 20 w 687"/>
                            <a:gd name="T23" fmla="*/ 1 h 78"/>
                            <a:gd name="T24" fmla="*/ 22 w 687"/>
                            <a:gd name="T25" fmla="*/ 1 h 78"/>
                            <a:gd name="T26" fmla="*/ 24 w 687"/>
                            <a:gd name="T27" fmla="*/ 2 h 78"/>
                            <a:gd name="T28" fmla="*/ 26 w 687"/>
                            <a:gd name="T29" fmla="*/ 2 h 78"/>
                            <a:gd name="T30" fmla="*/ 27 w 687"/>
                            <a:gd name="T31" fmla="*/ 3 h 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87"/>
                            <a:gd name="T49" fmla="*/ 0 h 78"/>
                            <a:gd name="T50" fmla="*/ 687 w 687"/>
                            <a:gd name="T51" fmla="*/ 78 h 7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87" h="78">
                              <a:moveTo>
                                <a:pt x="0" y="78"/>
                              </a:moveTo>
                              <a:lnTo>
                                <a:pt x="32" y="62"/>
                              </a:lnTo>
                              <a:lnTo>
                                <a:pt x="65" y="47"/>
                              </a:lnTo>
                              <a:lnTo>
                                <a:pt x="111" y="34"/>
                              </a:lnTo>
                              <a:lnTo>
                                <a:pt x="161" y="20"/>
                              </a:lnTo>
                              <a:lnTo>
                                <a:pt x="212" y="10"/>
                              </a:lnTo>
                              <a:lnTo>
                                <a:pt x="256" y="4"/>
                              </a:lnTo>
                              <a:lnTo>
                                <a:pt x="318" y="0"/>
                              </a:lnTo>
                              <a:lnTo>
                                <a:pt x="357" y="0"/>
                              </a:lnTo>
                              <a:lnTo>
                                <a:pt x="414" y="3"/>
                              </a:lnTo>
                              <a:lnTo>
                                <a:pt x="469" y="10"/>
                              </a:lnTo>
                              <a:lnTo>
                                <a:pt x="509" y="17"/>
                              </a:lnTo>
                              <a:lnTo>
                                <a:pt x="556" y="26"/>
                              </a:lnTo>
                              <a:lnTo>
                                <a:pt x="601" y="38"/>
                              </a:lnTo>
                              <a:lnTo>
                                <a:pt x="642" y="50"/>
                              </a:lnTo>
                              <a:lnTo>
                                <a:pt x="687" y="68"/>
                              </a:lnTo>
                            </a:path>
                          </a:pathLst>
                        </a:custGeom>
                        <a:noFill/>
                        <a:ln w="4763">
                          <a:solidFill>
                            <a:srgbClr val="E000E0"/>
                          </a:solidFill>
                          <a:round/>
                          <a:headEnd/>
                          <a:tailEnd/>
                        </a:ln>
                      </p:spPr>
                      <p:txBody>
                        <a:bodyPr/>
                        <a:lstStyle/>
                        <a:p>
                          <a:endParaRPr lang="cs-CZ"/>
                        </a:p>
                      </p:txBody>
                    </p:sp>
                  </p:grpSp>
                </p:grpSp>
                <p:grpSp>
                  <p:nvGrpSpPr>
                    <p:cNvPr id="11431" name="Group 193"/>
                    <p:cNvGrpSpPr>
                      <a:grpSpLocks/>
                    </p:cNvGrpSpPr>
                    <p:nvPr/>
                  </p:nvGrpSpPr>
                  <p:grpSpPr bwMode="auto">
                    <a:xfrm>
                      <a:off x="2012" y="1579"/>
                      <a:ext cx="21" cy="32"/>
                      <a:chOff x="2012" y="1579"/>
                      <a:chExt cx="21" cy="32"/>
                    </a:xfrm>
                  </p:grpSpPr>
                  <p:sp>
                    <p:nvSpPr>
                      <p:cNvPr id="11421" name="Freeform 194"/>
                      <p:cNvSpPr>
                        <a:spLocks/>
                      </p:cNvSpPr>
                      <p:nvPr/>
                    </p:nvSpPr>
                    <p:spPr bwMode="auto">
                      <a:xfrm>
                        <a:off x="2012" y="1579"/>
                        <a:ext cx="21" cy="32"/>
                      </a:xfrm>
                      <a:custGeom>
                        <a:avLst/>
                        <a:gdLst>
                          <a:gd name="T0" fmla="*/ 1 w 106"/>
                          <a:gd name="T1" fmla="*/ 0 h 160"/>
                          <a:gd name="T2" fmla="*/ 1 w 106"/>
                          <a:gd name="T3" fmla="*/ 0 h 160"/>
                          <a:gd name="T4" fmla="*/ 0 w 106"/>
                          <a:gd name="T5" fmla="*/ 1 h 160"/>
                          <a:gd name="T6" fmla="*/ 0 w 106"/>
                          <a:gd name="T7" fmla="*/ 1 h 160"/>
                          <a:gd name="T8" fmla="*/ 0 w 106"/>
                          <a:gd name="T9" fmla="*/ 2 h 160"/>
                          <a:gd name="T10" fmla="*/ 0 w 106"/>
                          <a:gd name="T11" fmla="*/ 2 h 160"/>
                          <a:gd name="T12" fmla="*/ 0 w 106"/>
                          <a:gd name="T13" fmla="*/ 3 h 160"/>
                          <a:gd name="T14" fmla="*/ 0 w 106"/>
                          <a:gd name="T15" fmla="*/ 4 h 160"/>
                          <a:gd name="T16" fmla="*/ 0 w 106"/>
                          <a:gd name="T17" fmla="*/ 4 h 160"/>
                          <a:gd name="T18" fmla="*/ 1 w 106"/>
                          <a:gd name="T19" fmla="*/ 5 h 160"/>
                          <a:gd name="T20" fmla="*/ 1 w 106"/>
                          <a:gd name="T21" fmla="*/ 5 h 160"/>
                          <a:gd name="T22" fmla="*/ 1 w 106"/>
                          <a:gd name="T23" fmla="*/ 6 h 160"/>
                          <a:gd name="T24" fmla="*/ 2 w 106"/>
                          <a:gd name="T25" fmla="*/ 6 h 160"/>
                          <a:gd name="T26" fmla="*/ 2 w 106"/>
                          <a:gd name="T27" fmla="*/ 6 h 160"/>
                          <a:gd name="T28" fmla="*/ 2 w 106"/>
                          <a:gd name="T29" fmla="*/ 6 h 160"/>
                          <a:gd name="T30" fmla="*/ 3 w 106"/>
                          <a:gd name="T31" fmla="*/ 6 h 160"/>
                          <a:gd name="T32" fmla="*/ 3 w 106"/>
                          <a:gd name="T33" fmla="*/ 6 h 160"/>
                          <a:gd name="T34" fmla="*/ 4 w 106"/>
                          <a:gd name="T35" fmla="*/ 6 h 160"/>
                          <a:gd name="T36" fmla="*/ 4 w 106"/>
                          <a:gd name="T37" fmla="*/ 6 h 160"/>
                          <a:gd name="T38" fmla="*/ 4 w 106"/>
                          <a:gd name="T39" fmla="*/ 5 h 160"/>
                          <a:gd name="T40" fmla="*/ 4 w 106"/>
                          <a:gd name="T41" fmla="*/ 5 h 160"/>
                          <a:gd name="T42" fmla="*/ 4 w 106"/>
                          <a:gd name="T43" fmla="*/ 4 h 160"/>
                          <a:gd name="T44" fmla="*/ 4 w 106"/>
                          <a:gd name="T45" fmla="*/ 3 h 160"/>
                          <a:gd name="T46" fmla="*/ 4 w 106"/>
                          <a:gd name="T47" fmla="*/ 3 h 160"/>
                          <a:gd name="T48" fmla="*/ 4 w 106"/>
                          <a:gd name="T49" fmla="*/ 2 h 160"/>
                          <a:gd name="T50" fmla="*/ 4 w 106"/>
                          <a:gd name="T51" fmla="*/ 2 h 160"/>
                          <a:gd name="T52" fmla="*/ 3 w 106"/>
                          <a:gd name="T53" fmla="*/ 1 h 160"/>
                          <a:gd name="T54" fmla="*/ 3 w 106"/>
                          <a:gd name="T55" fmla="*/ 1 h 160"/>
                          <a:gd name="T56" fmla="*/ 3 w 106"/>
                          <a:gd name="T57" fmla="*/ 1 h 160"/>
                          <a:gd name="T58" fmla="*/ 2 w 106"/>
                          <a:gd name="T59" fmla="*/ 0 h 160"/>
                          <a:gd name="T60" fmla="*/ 2 w 106"/>
                          <a:gd name="T61" fmla="*/ 0 h 160"/>
                          <a:gd name="T62" fmla="*/ 1 w 106"/>
                          <a:gd name="T63" fmla="*/ 0 h 160"/>
                          <a:gd name="T64" fmla="*/ 1 w 106"/>
                          <a:gd name="T65" fmla="*/ 0 h 1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160"/>
                          <a:gd name="T101" fmla="*/ 106 w 106"/>
                          <a:gd name="T102" fmla="*/ 160 h 1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160">
                            <a:moveTo>
                              <a:pt x="24" y="3"/>
                            </a:moveTo>
                            <a:lnTo>
                              <a:pt x="15" y="10"/>
                            </a:lnTo>
                            <a:lnTo>
                              <a:pt x="8" y="18"/>
                            </a:lnTo>
                            <a:lnTo>
                              <a:pt x="3" y="30"/>
                            </a:lnTo>
                            <a:lnTo>
                              <a:pt x="0" y="43"/>
                            </a:lnTo>
                            <a:lnTo>
                              <a:pt x="0" y="59"/>
                            </a:lnTo>
                            <a:lnTo>
                              <a:pt x="1" y="77"/>
                            </a:lnTo>
                            <a:lnTo>
                              <a:pt x="5" y="91"/>
                            </a:lnTo>
                            <a:lnTo>
                              <a:pt x="10" y="104"/>
                            </a:lnTo>
                            <a:lnTo>
                              <a:pt x="15" y="114"/>
                            </a:lnTo>
                            <a:lnTo>
                              <a:pt x="22" y="127"/>
                            </a:lnTo>
                            <a:lnTo>
                              <a:pt x="32" y="138"/>
                            </a:lnTo>
                            <a:lnTo>
                              <a:pt x="42" y="149"/>
                            </a:lnTo>
                            <a:lnTo>
                              <a:pt x="51" y="155"/>
                            </a:lnTo>
                            <a:lnTo>
                              <a:pt x="60" y="159"/>
                            </a:lnTo>
                            <a:lnTo>
                              <a:pt x="70" y="160"/>
                            </a:lnTo>
                            <a:lnTo>
                              <a:pt x="78" y="160"/>
                            </a:lnTo>
                            <a:lnTo>
                              <a:pt x="89" y="156"/>
                            </a:lnTo>
                            <a:lnTo>
                              <a:pt x="96" y="145"/>
                            </a:lnTo>
                            <a:lnTo>
                              <a:pt x="101" y="133"/>
                            </a:lnTo>
                            <a:lnTo>
                              <a:pt x="105" y="116"/>
                            </a:lnTo>
                            <a:lnTo>
                              <a:pt x="106" y="101"/>
                            </a:lnTo>
                            <a:lnTo>
                              <a:pt x="106" y="83"/>
                            </a:lnTo>
                            <a:lnTo>
                              <a:pt x="103" y="68"/>
                            </a:lnTo>
                            <a:lnTo>
                              <a:pt x="99" y="53"/>
                            </a:lnTo>
                            <a:lnTo>
                              <a:pt x="94" y="42"/>
                            </a:lnTo>
                            <a:lnTo>
                              <a:pt x="88" y="32"/>
                            </a:lnTo>
                            <a:lnTo>
                              <a:pt x="78" y="22"/>
                            </a:lnTo>
                            <a:lnTo>
                              <a:pt x="68" y="13"/>
                            </a:lnTo>
                            <a:lnTo>
                              <a:pt x="56" y="5"/>
                            </a:lnTo>
                            <a:lnTo>
                              <a:pt x="46" y="1"/>
                            </a:lnTo>
                            <a:lnTo>
                              <a:pt x="35" y="0"/>
                            </a:lnTo>
                            <a:lnTo>
                              <a:pt x="24" y="3"/>
                            </a:lnTo>
                            <a:close/>
                          </a:path>
                        </a:pathLst>
                      </a:custGeom>
                      <a:solidFill>
                        <a:srgbClr val="800080"/>
                      </a:solidFill>
                      <a:ln w="3175">
                        <a:solidFill>
                          <a:srgbClr val="400040"/>
                        </a:solidFill>
                        <a:round/>
                        <a:headEnd/>
                        <a:tailEnd/>
                      </a:ln>
                    </p:spPr>
                    <p:txBody>
                      <a:bodyPr/>
                      <a:lstStyle/>
                      <a:p>
                        <a:endParaRPr lang="cs-CZ"/>
                      </a:p>
                    </p:txBody>
                  </p:sp>
                  <p:sp>
                    <p:nvSpPr>
                      <p:cNvPr id="11422" name="Freeform 195"/>
                      <p:cNvSpPr>
                        <a:spLocks/>
                      </p:cNvSpPr>
                      <p:nvPr/>
                    </p:nvSpPr>
                    <p:spPr bwMode="auto">
                      <a:xfrm>
                        <a:off x="2016" y="1584"/>
                        <a:ext cx="14" cy="21"/>
                      </a:xfrm>
                      <a:custGeom>
                        <a:avLst/>
                        <a:gdLst>
                          <a:gd name="T0" fmla="*/ 1 w 71"/>
                          <a:gd name="T1" fmla="*/ 0 h 108"/>
                          <a:gd name="T2" fmla="*/ 0 w 71"/>
                          <a:gd name="T3" fmla="*/ 0 h 108"/>
                          <a:gd name="T4" fmla="*/ 0 w 71"/>
                          <a:gd name="T5" fmla="*/ 1 h 108"/>
                          <a:gd name="T6" fmla="*/ 0 w 71"/>
                          <a:gd name="T7" fmla="*/ 1 h 108"/>
                          <a:gd name="T8" fmla="*/ 0 w 71"/>
                          <a:gd name="T9" fmla="*/ 1 h 108"/>
                          <a:gd name="T10" fmla="*/ 0 w 71"/>
                          <a:gd name="T11" fmla="*/ 2 h 108"/>
                          <a:gd name="T12" fmla="*/ 0 w 71"/>
                          <a:gd name="T13" fmla="*/ 2 h 108"/>
                          <a:gd name="T14" fmla="*/ 0 w 71"/>
                          <a:gd name="T15" fmla="*/ 2 h 108"/>
                          <a:gd name="T16" fmla="*/ 0 w 71"/>
                          <a:gd name="T17" fmla="*/ 3 h 108"/>
                          <a:gd name="T18" fmla="*/ 0 w 71"/>
                          <a:gd name="T19" fmla="*/ 3 h 108"/>
                          <a:gd name="T20" fmla="*/ 1 w 71"/>
                          <a:gd name="T21" fmla="*/ 3 h 108"/>
                          <a:gd name="T22" fmla="*/ 1 w 71"/>
                          <a:gd name="T23" fmla="*/ 4 h 108"/>
                          <a:gd name="T24" fmla="*/ 1 w 71"/>
                          <a:gd name="T25" fmla="*/ 4 h 108"/>
                          <a:gd name="T26" fmla="*/ 1 w 71"/>
                          <a:gd name="T27" fmla="*/ 4 h 108"/>
                          <a:gd name="T28" fmla="*/ 2 w 71"/>
                          <a:gd name="T29" fmla="*/ 4 h 108"/>
                          <a:gd name="T30" fmla="*/ 2 w 71"/>
                          <a:gd name="T31" fmla="*/ 4 h 108"/>
                          <a:gd name="T32" fmla="*/ 2 w 71"/>
                          <a:gd name="T33" fmla="*/ 4 h 108"/>
                          <a:gd name="T34" fmla="*/ 2 w 71"/>
                          <a:gd name="T35" fmla="*/ 4 h 108"/>
                          <a:gd name="T36" fmla="*/ 3 w 71"/>
                          <a:gd name="T37" fmla="*/ 4 h 108"/>
                          <a:gd name="T38" fmla="*/ 3 w 71"/>
                          <a:gd name="T39" fmla="*/ 4 h 108"/>
                          <a:gd name="T40" fmla="*/ 3 w 71"/>
                          <a:gd name="T41" fmla="*/ 3 h 108"/>
                          <a:gd name="T42" fmla="*/ 3 w 71"/>
                          <a:gd name="T43" fmla="*/ 3 h 108"/>
                          <a:gd name="T44" fmla="*/ 3 w 71"/>
                          <a:gd name="T45" fmla="*/ 2 h 108"/>
                          <a:gd name="T46" fmla="*/ 3 w 71"/>
                          <a:gd name="T47" fmla="*/ 2 h 108"/>
                          <a:gd name="T48" fmla="*/ 3 w 71"/>
                          <a:gd name="T49" fmla="*/ 1 h 108"/>
                          <a:gd name="T50" fmla="*/ 2 w 71"/>
                          <a:gd name="T51" fmla="*/ 1 h 108"/>
                          <a:gd name="T52" fmla="*/ 2 w 71"/>
                          <a:gd name="T53" fmla="*/ 1 h 108"/>
                          <a:gd name="T54" fmla="*/ 2 w 71"/>
                          <a:gd name="T55" fmla="*/ 1 h 108"/>
                          <a:gd name="T56" fmla="*/ 2 w 71"/>
                          <a:gd name="T57" fmla="*/ 0 h 108"/>
                          <a:gd name="T58" fmla="*/ 1 w 71"/>
                          <a:gd name="T59" fmla="*/ 0 h 108"/>
                          <a:gd name="T60" fmla="*/ 1 w 71"/>
                          <a:gd name="T61" fmla="*/ 0 h 108"/>
                          <a:gd name="T62" fmla="*/ 1 w 71"/>
                          <a:gd name="T63" fmla="*/ 0 h 108"/>
                          <a:gd name="T64" fmla="*/ 1 w 71"/>
                          <a:gd name="T65" fmla="*/ 0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1"/>
                          <a:gd name="T100" fmla="*/ 0 h 108"/>
                          <a:gd name="T101" fmla="*/ 71 w 71"/>
                          <a:gd name="T102" fmla="*/ 108 h 1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1" h="108">
                            <a:moveTo>
                              <a:pt x="16" y="3"/>
                            </a:moveTo>
                            <a:lnTo>
                              <a:pt x="10" y="7"/>
                            </a:lnTo>
                            <a:lnTo>
                              <a:pt x="5" y="13"/>
                            </a:lnTo>
                            <a:lnTo>
                              <a:pt x="2" y="20"/>
                            </a:lnTo>
                            <a:lnTo>
                              <a:pt x="0" y="29"/>
                            </a:lnTo>
                            <a:lnTo>
                              <a:pt x="0" y="40"/>
                            </a:lnTo>
                            <a:lnTo>
                              <a:pt x="0" y="52"/>
                            </a:lnTo>
                            <a:lnTo>
                              <a:pt x="3" y="62"/>
                            </a:lnTo>
                            <a:lnTo>
                              <a:pt x="6" y="71"/>
                            </a:lnTo>
                            <a:lnTo>
                              <a:pt x="10" y="77"/>
                            </a:lnTo>
                            <a:lnTo>
                              <a:pt x="14" y="87"/>
                            </a:lnTo>
                            <a:lnTo>
                              <a:pt x="21" y="94"/>
                            </a:lnTo>
                            <a:lnTo>
                              <a:pt x="28" y="101"/>
                            </a:lnTo>
                            <a:lnTo>
                              <a:pt x="34" y="105"/>
                            </a:lnTo>
                            <a:lnTo>
                              <a:pt x="40" y="108"/>
                            </a:lnTo>
                            <a:lnTo>
                              <a:pt x="47" y="108"/>
                            </a:lnTo>
                            <a:lnTo>
                              <a:pt x="52" y="108"/>
                            </a:lnTo>
                            <a:lnTo>
                              <a:pt x="59" y="106"/>
                            </a:lnTo>
                            <a:lnTo>
                              <a:pt x="64" y="99"/>
                            </a:lnTo>
                            <a:lnTo>
                              <a:pt x="67" y="91"/>
                            </a:lnTo>
                            <a:lnTo>
                              <a:pt x="71" y="78"/>
                            </a:lnTo>
                            <a:lnTo>
                              <a:pt x="71" y="69"/>
                            </a:lnTo>
                            <a:lnTo>
                              <a:pt x="71" y="57"/>
                            </a:lnTo>
                            <a:lnTo>
                              <a:pt x="68" y="46"/>
                            </a:lnTo>
                            <a:lnTo>
                              <a:pt x="66" y="36"/>
                            </a:lnTo>
                            <a:lnTo>
                              <a:pt x="62" y="28"/>
                            </a:lnTo>
                            <a:lnTo>
                              <a:pt x="58" y="22"/>
                            </a:lnTo>
                            <a:lnTo>
                              <a:pt x="52" y="15"/>
                            </a:lnTo>
                            <a:lnTo>
                              <a:pt x="46" y="9"/>
                            </a:lnTo>
                            <a:lnTo>
                              <a:pt x="38" y="4"/>
                            </a:lnTo>
                            <a:lnTo>
                              <a:pt x="31" y="0"/>
                            </a:lnTo>
                            <a:lnTo>
                              <a:pt x="23" y="0"/>
                            </a:lnTo>
                            <a:lnTo>
                              <a:pt x="16" y="3"/>
                            </a:lnTo>
                            <a:close/>
                          </a:path>
                        </a:pathLst>
                      </a:custGeom>
                      <a:solidFill>
                        <a:srgbClr val="600060"/>
                      </a:solidFill>
                      <a:ln w="3175">
                        <a:solidFill>
                          <a:srgbClr val="400040"/>
                        </a:solidFill>
                        <a:round/>
                        <a:headEnd/>
                        <a:tailEnd/>
                      </a:ln>
                    </p:spPr>
                    <p:txBody>
                      <a:bodyPr/>
                      <a:lstStyle/>
                      <a:p>
                        <a:endParaRPr lang="cs-CZ"/>
                      </a:p>
                    </p:txBody>
                  </p:sp>
                </p:grpSp>
              </p:grpSp>
              <p:grpSp>
                <p:nvGrpSpPr>
                  <p:cNvPr id="11432" name="Group 196"/>
                  <p:cNvGrpSpPr>
                    <a:grpSpLocks/>
                  </p:cNvGrpSpPr>
                  <p:nvPr/>
                </p:nvGrpSpPr>
                <p:grpSpPr bwMode="auto">
                  <a:xfrm>
                    <a:off x="2072" y="1522"/>
                    <a:ext cx="112" cy="183"/>
                    <a:chOff x="2072" y="1522"/>
                    <a:chExt cx="112" cy="183"/>
                  </a:xfrm>
                </p:grpSpPr>
                <p:grpSp>
                  <p:nvGrpSpPr>
                    <p:cNvPr id="11433" name="Group 197"/>
                    <p:cNvGrpSpPr>
                      <a:grpSpLocks/>
                    </p:cNvGrpSpPr>
                    <p:nvPr/>
                  </p:nvGrpSpPr>
                  <p:grpSpPr bwMode="auto">
                    <a:xfrm>
                      <a:off x="2072" y="1522"/>
                      <a:ext cx="112" cy="179"/>
                      <a:chOff x="2072" y="1522"/>
                      <a:chExt cx="112" cy="179"/>
                    </a:xfrm>
                  </p:grpSpPr>
                  <p:sp>
                    <p:nvSpPr>
                      <p:cNvPr id="11413" name="Freeform 198"/>
                      <p:cNvSpPr>
                        <a:spLocks/>
                      </p:cNvSpPr>
                      <p:nvPr/>
                    </p:nvSpPr>
                    <p:spPr bwMode="auto">
                      <a:xfrm>
                        <a:off x="2072" y="1522"/>
                        <a:ext cx="112" cy="179"/>
                      </a:xfrm>
                      <a:custGeom>
                        <a:avLst/>
                        <a:gdLst>
                          <a:gd name="T0" fmla="*/ 0 w 562"/>
                          <a:gd name="T1" fmla="*/ 20 h 898"/>
                          <a:gd name="T2" fmla="*/ 0 w 562"/>
                          <a:gd name="T3" fmla="*/ 18 h 898"/>
                          <a:gd name="T4" fmla="*/ 1 w 562"/>
                          <a:gd name="T5" fmla="*/ 16 h 898"/>
                          <a:gd name="T6" fmla="*/ 1 w 562"/>
                          <a:gd name="T7" fmla="*/ 14 h 898"/>
                          <a:gd name="T8" fmla="*/ 2 w 562"/>
                          <a:gd name="T9" fmla="*/ 12 h 898"/>
                          <a:gd name="T10" fmla="*/ 2 w 562"/>
                          <a:gd name="T11" fmla="*/ 11 h 898"/>
                          <a:gd name="T12" fmla="*/ 3 w 562"/>
                          <a:gd name="T13" fmla="*/ 9 h 898"/>
                          <a:gd name="T14" fmla="*/ 4 w 562"/>
                          <a:gd name="T15" fmla="*/ 8 h 898"/>
                          <a:gd name="T16" fmla="*/ 5 w 562"/>
                          <a:gd name="T17" fmla="*/ 7 h 898"/>
                          <a:gd name="T18" fmla="*/ 6 w 562"/>
                          <a:gd name="T19" fmla="*/ 5 h 898"/>
                          <a:gd name="T20" fmla="*/ 8 w 562"/>
                          <a:gd name="T21" fmla="*/ 4 h 898"/>
                          <a:gd name="T22" fmla="*/ 10 w 562"/>
                          <a:gd name="T23" fmla="*/ 3 h 898"/>
                          <a:gd name="T24" fmla="*/ 11 w 562"/>
                          <a:gd name="T25" fmla="*/ 2 h 898"/>
                          <a:gd name="T26" fmla="*/ 13 w 562"/>
                          <a:gd name="T27" fmla="*/ 1 h 898"/>
                          <a:gd name="T28" fmla="*/ 15 w 562"/>
                          <a:gd name="T29" fmla="*/ 1 h 898"/>
                          <a:gd name="T30" fmla="*/ 17 w 562"/>
                          <a:gd name="T31" fmla="*/ 0 h 898"/>
                          <a:gd name="T32" fmla="*/ 18 w 562"/>
                          <a:gd name="T33" fmla="*/ 0 h 898"/>
                          <a:gd name="T34" fmla="*/ 18 w 562"/>
                          <a:gd name="T35" fmla="*/ 0 h 898"/>
                          <a:gd name="T36" fmla="*/ 19 w 562"/>
                          <a:gd name="T37" fmla="*/ 0 h 898"/>
                          <a:gd name="T38" fmla="*/ 20 w 562"/>
                          <a:gd name="T39" fmla="*/ 1 h 898"/>
                          <a:gd name="T40" fmla="*/ 21 w 562"/>
                          <a:gd name="T41" fmla="*/ 2 h 898"/>
                          <a:gd name="T42" fmla="*/ 22 w 562"/>
                          <a:gd name="T43" fmla="*/ 2 h 898"/>
                          <a:gd name="T44" fmla="*/ 22 w 562"/>
                          <a:gd name="T45" fmla="*/ 3 h 898"/>
                          <a:gd name="T46" fmla="*/ 22 w 562"/>
                          <a:gd name="T47" fmla="*/ 4 h 898"/>
                          <a:gd name="T48" fmla="*/ 22 w 562"/>
                          <a:gd name="T49" fmla="*/ 5 h 898"/>
                          <a:gd name="T50" fmla="*/ 22 w 562"/>
                          <a:gd name="T51" fmla="*/ 7 h 898"/>
                          <a:gd name="T52" fmla="*/ 22 w 562"/>
                          <a:gd name="T53" fmla="*/ 7 h 898"/>
                          <a:gd name="T54" fmla="*/ 22 w 562"/>
                          <a:gd name="T55" fmla="*/ 8 h 898"/>
                          <a:gd name="T56" fmla="*/ 21 w 562"/>
                          <a:gd name="T57" fmla="*/ 8 h 898"/>
                          <a:gd name="T58" fmla="*/ 20 w 562"/>
                          <a:gd name="T59" fmla="*/ 9 h 898"/>
                          <a:gd name="T60" fmla="*/ 19 w 562"/>
                          <a:gd name="T61" fmla="*/ 9 h 898"/>
                          <a:gd name="T62" fmla="*/ 17 w 562"/>
                          <a:gd name="T63" fmla="*/ 10 h 898"/>
                          <a:gd name="T64" fmla="*/ 16 w 562"/>
                          <a:gd name="T65" fmla="*/ 11 h 898"/>
                          <a:gd name="T66" fmla="*/ 15 w 562"/>
                          <a:gd name="T67" fmla="*/ 12 h 898"/>
                          <a:gd name="T68" fmla="*/ 14 w 562"/>
                          <a:gd name="T69" fmla="*/ 13 h 898"/>
                          <a:gd name="T70" fmla="*/ 13 w 562"/>
                          <a:gd name="T71" fmla="*/ 14 h 898"/>
                          <a:gd name="T72" fmla="*/ 12 w 562"/>
                          <a:gd name="T73" fmla="*/ 15 h 898"/>
                          <a:gd name="T74" fmla="*/ 12 w 562"/>
                          <a:gd name="T75" fmla="*/ 16 h 898"/>
                          <a:gd name="T76" fmla="*/ 12 w 562"/>
                          <a:gd name="T77" fmla="*/ 18 h 898"/>
                          <a:gd name="T78" fmla="*/ 12 w 562"/>
                          <a:gd name="T79" fmla="*/ 19 h 898"/>
                          <a:gd name="T80" fmla="*/ 13 w 562"/>
                          <a:gd name="T81" fmla="*/ 21 h 898"/>
                          <a:gd name="T82" fmla="*/ 13 w 562"/>
                          <a:gd name="T83" fmla="*/ 22 h 898"/>
                          <a:gd name="T84" fmla="*/ 14 w 562"/>
                          <a:gd name="T85" fmla="*/ 24 h 898"/>
                          <a:gd name="T86" fmla="*/ 15 w 562"/>
                          <a:gd name="T87" fmla="*/ 25 h 898"/>
                          <a:gd name="T88" fmla="*/ 16 w 562"/>
                          <a:gd name="T89" fmla="*/ 27 h 898"/>
                          <a:gd name="T90" fmla="*/ 17 w 562"/>
                          <a:gd name="T91" fmla="*/ 28 h 898"/>
                          <a:gd name="T92" fmla="*/ 17 w 562"/>
                          <a:gd name="T93" fmla="*/ 29 h 898"/>
                          <a:gd name="T94" fmla="*/ 8 w 562"/>
                          <a:gd name="T95" fmla="*/ 36 h 898"/>
                          <a:gd name="T96" fmla="*/ 7 w 562"/>
                          <a:gd name="T97" fmla="*/ 34 h 898"/>
                          <a:gd name="T98" fmla="*/ 6 w 562"/>
                          <a:gd name="T99" fmla="*/ 33 h 898"/>
                          <a:gd name="T100" fmla="*/ 4 w 562"/>
                          <a:gd name="T101" fmla="*/ 31 h 898"/>
                          <a:gd name="T102" fmla="*/ 3 w 562"/>
                          <a:gd name="T103" fmla="*/ 29 h 898"/>
                          <a:gd name="T104" fmla="*/ 2 w 562"/>
                          <a:gd name="T105" fmla="*/ 27 h 898"/>
                          <a:gd name="T106" fmla="*/ 1 w 562"/>
                          <a:gd name="T107" fmla="*/ 26 h 898"/>
                          <a:gd name="T108" fmla="*/ 1 w 562"/>
                          <a:gd name="T109" fmla="*/ 24 h 898"/>
                          <a:gd name="T110" fmla="*/ 0 w 562"/>
                          <a:gd name="T111" fmla="*/ 22 h 898"/>
                          <a:gd name="T112" fmla="*/ 0 w 562"/>
                          <a:gd name="T113" fmla="*/ 20 h 8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62"/>
                          <a:gd name="T172" fmla="*/ 0 h 898"/>
                          <a:gd name="T173" fmla="*/ 562 w 562"/>
                          <a:gd name="T174" fmla="*/ 898 h 8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62" h="898">
                            <a:moveTo>
                              <a:pt x="0" y="500"/>
                            </a:moveTo>
                            <a:lnTo>
                              <a:pt x="3" y="451"/>
                            </a:lnTo>
                            <a:lnTo>
                              <a:pt x="13" y="398"/>
                            </a:lnTo>
                            <a:lnTo>
                              <a:pt x="25" y="352"/>
                            </a:lnTo>
                            <a:lnTo>
                              <a:pt x="38" y="305"/>
                            </a:lnTo>
                            <a:lnTo>
                              <a:pt x="53" y="267"/>
                            </a:lnTo>
                            <a:lnTo>
                              <a:pt x="74" y="230"/>
                            </a:lnTo>
                            <a:lnTo>
                              <a:pt x="98" y="199"/>
                            </a:lnTo>
                            <a:lnTo>
                              <a:pt x="127" y="167"/>
                            </a:lnTo>
                            <a:lnTo>
                              <a:pt x="162" y="134"/>
                            </a:lnTo>
                            <a:lnTo>
                              <a:pt x="202" y="103"/>
                            </a:lnTo>
                            <a:lnTo>
                              <a:pt x="245" y="74"/>
                            </a:lnTo>
                            <a:lnTo>
                              <a:pt x="287" y="49"/>
                            </a:lnTo>
                            <a:lnTo>
                              <a:pt x="334" y="29"/>
                            </a:lnTo>
                            <a:lnTo>
                              <a:pt x="376" y="15"/>
                            </a:lnTo>
                            <a:lnTo>
                              <a:pt x="416" y="5"/>
                            </a:lnTo>
                            <a:lnTo>
                              <a:pt x="448" y="0"/>
                            </a:lnTo>
                            <a:lnTo>
                              <a:pt x="463" y="3"/>
                            </a:lnTo>
                            <a:lnTo>
                              <a:pt x="481" y="11"/>
                            </a:lnTo>
                            <a:lnTo>
                              <a:pt x="503" y="24"/>
                            </a:lnTo>
                            <a:lnTo>
                              <a:pt x="527" y="43"/>
                            </a:lnTo>
                            <a:lnTo>
                              <a:pt x="540" y="61"/>
                            </a:lnTo>
                            <a:lnTo>
                              <a:pt x="551" y="82"/>
                            </a:lnTo>
                            <a:lnTo>
                              <a:pt x="559" y="104"/>
                            </a:lnTo>
                            <a:lnTo>
                              <a:pt x="562" y="137"/>
                            </a:lnTo>
                            <a:lnTo>
                              <a:pt x="559" y="167"/>
                            </a:lnTo>
                            <a:lnTo>
                              <a:pt x="551" y="186"/>
                            </a:lnTo>
                            <a:lnTo>
                              <a:pt x="540" y="199"/>
                            </a:lnTo>
                            <a:lnTo>
                              <a:pt x="524" y="208"/>
                            </a:lnTo>
                            <a:lnTo>
                              <a:pt x="496" y="219"/>
                            </a:lnTo>
                            <a:lnTo>
                              <a:pt x="467" y="230"/>
                            </a:lnTo>
                            <a:lnTo>
                              <a:pt x="437" y="244"/>
                            </a:lnTo>
                            <a:lnTo>
                              <a:pt x="401" y="265"/>
                            </a:lnTo>
                            <a:lnTo>
                              <a:pt x="364" y="295"/>
                            </a:lnTo>
                            <a:lnTo>
                              <a:pt x="342" y="320"/>
                            </a:lnTo>
                            <a:lnTo>
                              <a:pt x="323" y="347"/>
                            </a:lnTo>
                            <a:lnTo>
                              <a:pt x="309" y="378"/>
                            </a:lnTo>
                            <a:lnTo>
                              <a:pt x="299" y="413"/>
                            </a:lnTo>
                            <a:lnTo>
                              <a:pt x="297" y="448"/>
                            </a:lnTo>
                            <a:lnTo>
                              <a:pt x="305" y="488"/>
                            </a:lnTo>
                            <a:lnTo>
                              <a:pt x="314" y="525"/>
                            </a:lnTo>
                            <a:lnTo>
                              <a:pt x="326" y="556"/>
                            </a:lnTo>
                            <a:lnTo>
                              <a:pt x="348" y="592"/>
                            </a:lnTo>
                            <a:lnTo>
                              <a:pt x="376" y="633"/>
                            </a:lnTo>
                            <a:lnTo>
                              <a:pt x="406" y="668"/>
                            </a:lnTo>
                            <a:lnTo>
                              <a:pt x="427" y="698"/>
                            </a:lnTo>
                            <a:lnTo>
                              <a:pt x="439" y="729"/>
                            </a:lnTo>
                            <a:lnTo>
                              <a:pt x="207" y="898"/>
                            </a:lnTo>
                            <a:lnTo>
                              <a:pt x="168" y="866"/>
                            </a:lnTo>
                            <a:lnTo>
                              <a:pt x="138" y="827"/>
                            </a:lnTo>
                            <a:lnTo>
                              <a:pt x="109" y="787"/>
                            </a:lnTo>
                            <a:lnTo>
                              <a:pt x="78" y="738"/>
                            </a:lnTo>
                            <a:lnTo>
                              <a:pt x="50" y="687"/>
                            </a:lnTo>
                            <a:lnTo>
                              <a:pt x="31" y="648"/>
                            </a:lnTo>
                            <a:lnTo>
                              <a:pt x="16" y="602"/>
                            </a:lnTo>
                            <a:lnTo>
                              <a:pt x="4" y="549"/>
                            </a:lnTo>
                            <a:lnTo>
                              <a:pt x="0" y="500"/>
                            </a:lnTo>
                            <a:close/>
                          </a:path>
                        </a:pathLst>
                      </a:custGeom>
                      <a:solidFill>
                        <a:srgbClr val="800080"/>
                      </a:solidFill>
                      <a:ln w="9525">
                        <a:noFill/>
                        <a:round/>
                        <a:headEnd/>
                        <a:tailEnd/>
                      </a:ln>
                    </p:spPr>
                    <p:txBody>
                      <a:bodyPr/>
                      <a:lstStyle/>
                      <a:p>
                        <a:endParaRPr lang="cs-CZ"/>
                      </a:p>
                    </p:txBody>
                  </p:sp>
                  <p:grpSp>
                    <p:nvGrpSpPr>
                      <p:cNvPr id="11434" name="Group 199"/>
                      <p:cNvGrpSpPr>
                        <a:grpSpLocks/>
                      </p:cNvGrpSpPr>
                      <p:nvPr/>
                    </p:nvGrpSpPr>
                    <p:grpSpPr bwMode="auto">
                      <a:xfrm>
                        <a:off x="2072" y="1522"/>
                        <a:ext cx="112" cy="179"/>
                        <a:chOff x="2072" y="1522"/>
                        <a:chExt cx="112" cy="179"/>
                      </a:xfrm>
                    </p:grpSpPr>
                    <p:sp>
                      <p:nvSpPr>
                        <p:cNvPr id="11415" name="Freeform 200"/>
                        <p:cNvSpPr>
                          <a:spLocks/>
                        </p:cNvSpPr>
                        <p:nvPr/>
                      </p:nvSpPr>
                      <p:spPr bwMode="auto">
                        <a:xfrm>
                          <a:off x="2092" y="1535"/>
                          <a:ext cx="83" cy="140"/>
                        </a:xfrm>
                        <a:custGeom>
                          <a:avLst/>
                          <a:gdLst>
                            <a:gd name="T0" fmla="*/ 5 w 417"/>
                            <a:gd name="T1" fmla="*/ 28 h 703"/>
                            <a:gd name="T2" fmla="*/ 4 w 417"/>
                            <a:gd name="T3" fmla="*/ 26 h 703"/>
                            <a:gd name="T4" fmla="*/ 3 w 417"/>
                            <a:gd name="T5" fmla="*/ 25 h 703"/>
                            <a:gd name="T6" fmla="*/ 2 w 417"/>
                            <a:gd name="T7" fmla="*/ 24 h 703"/>
                            <a:gd name="T8" fmla="*/ 2 w 417"/>
                            <a:gd name="T9" fmla="*/ 23 h 703"/>
                            <a:gd name="T10" fmla="*/ 1 w 417"/>
                            <a:gd name="T11" fmla="*/ 22 h 703"/>
                            <a:gd name="T12" fmla="*/ 1 w 417"/>
                            <a:gd name="T13" fmla="*/ 20 h 703"/>
                            <a:gd name="T14" fmla="*/ 1 w 417"/>
                            <a:gd name="T15" fmla="*/ 19 h 703"/>
                            <a:gd name="T16" fmla="*/ 0 w 417"/>
                            <a:gd name="T17" fmla="*/ 18 h 703"/>
                            <a:gd name="T18" fmla="*/ 0 w 417"/>
                            <a:gd name="T19" fmla="*/ 17 h 703"/>
                            <a:gd name="T20" fmla="*/ 0 w 417"/>
                            <a:gd name="T21" fmla="*/ 16 h 703"/>
                            <a:gd name="T22" fmla="*/ 0 w 417"/>
                            <a:gd name="T23" fmla="*/ 15 h 703"/>
                            <a:gd name="T24" fmla="*/ 0 w 417"/>
                            <a:gd name="T25" fmla="*/ 14 h 703"/>
                            <a:gd name="T26" fmla="*/ 0 w 417"/>
                            <a:gd name="T27" fmla="*/ 13 h 703"/>
                            <a:gd name="T28" fmla="*/ 1 w 417"/>
                            <a:gd name="T29" fmla="*/ 12 h 703"/>
                            <a:gd name="T30" fmla="*/ 1 w 417"/>
                            <a:gd name="T31" fmla="*/ 11 h 703"/>
                            <a:gd name="T32" fmla="*/ 2 w 417"/>
                            <a:gd name="T33" fmla="*/ 10 h 703"/>
                            <a:gd name="T34" fmla="*/ 2 w 417"/>
                            <a:gd name="T35" fmla="*/ 9 h 703"/>
                            <a:gd name="T36" fmla="*/ 3 w 417"/>
                            <a:gd name="T37" fmla="*/ 8 h 703"/>
                            <a:gd name="T38" fmla="*/ 4 w 417"/>
                            <a:gd name="T39" fmla="*/ 7 h 703"/>
                            <a:gd name="T40" fmla="*/ 4 w 417"/>
                            <a:gd name="T41" fmla="*/ 6 h 703"/>
                            <a:gd name="T42" fmla="*/ 5 w 417"/>
                            <a:gd name="T43" fmla="*/ 5 h 703"/>
                            <a:gd name="T44" fmla="*/ 6 w 417"/>
                            <a:gd name="T45" fmla="*/ 4 h 703"/>
                            <a:gd name="T46" fmla="*/ 7 w 417"/>
                            <a:gd name="T47" fmla="*/ 4 h 703"/>
                            <a:gd name="T48" fmla="*/ 9 w 417"/>
                            <a:gd name="T49" fmla="*/ 3 h 703"/>
                            <a:gd name="T50" fmla="*/ 10 w 417"/>
                            <a:gd name="T51" fmla="*/ 2 h 703"/>
                            <a:gd name="T52" fmla="*/ 12 w 417"/>
                            <a:gd name="T53" fmla="*/ 1 h 703"/>
                            <a:gd name="T54" fmla="*/ 14 w 417"/>
                            <a:gd name="T55" fmla="*/ 1 h 703"/>
                            <a:gd name="T56" fmla="*/ 15 w 417"/>
                            <a:gd name="T57" fmla="*/ 0 h 703"/>
                            <a:gd name="T58" fmla="*/ 17 w 417"/>
                            <a:gd name="T59" fmla="*/ 0 h 70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17"/>
                            <a:gd name="T91" fmla="*/ 0 h 703"/>
                            <a:gd name="T92" fmla="*/ 417 w 417"/>
                            <a:gd name="T93" fmla="*/ 703 h 70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17" h="703">
                              <a:moveTo>
                                <a:pt x="124" y="703"/>
                              </a:moveTo>
                              <a:lnTo>
                                <a:pt x="97" y="668"/>
                              </a:lnTo>
                              <a:lnTo>
                                <a:pt x="75" y="637"/>
                              </a:lnTo>
                              <a:lnTo>
                                <a:pt x="58" y="606"/>
                              </a:lnTo>
                              <a:lnTo>
                                <a:pt x="43" y="573"/>
                              </a:lnTo>
                              <a:lnTo>
                                <a:pt x="32" y="540"/>
                              </a:lnTo>
                              <a:lnTo>
                                <a:pt x="23" y="508"/>
                              </a:lnTo>
                              <a:lnTo>
                                <a:pt x="15" y="480"/>
                              </a:lnTo>
                              <a:lnTo>
                                <a:pt x="9" y="452"/>
                              </a:lnTo>
                              <a:lnTo>
                                <a:pt x="5" y="421"/>
                              </a:lnTo>
                              <a:lnTo>
                                <a:pt x="2" y="398"/>
                              </a:lnTo>
                              <a:lnTo>
                                <a:pt x="0" y="378"/>
                              </a:lnTo>
                              <a:lnTo>
                                <a:pt x="2" y="358"/>
                              </a:lnTo>
                              <a:lnTo>
                                <a:pt x="10" y="329"/>
                              </a:lnTo>
                              <a:lnTo>
                                <a:pt x="18" y="299"/>
                              </a:lnTo>
                              <a:lnTo>
                                <a:pt x="29" y="269"/>
                              </a:lnTo>
                              <a:lnTo>
                                <a:pt x="42" y="242"/>
                              </a:lnTo>
                              <a:lnTo>
                                <a:pt x="55" y="217"/>
                              </a:lnTo>
                              <a:lnTo>
                                <a:pt x="71" y="191"/>
                              </a:lnTo>
                              <a:lnTo>
                                <a:pt x="88" y="168"/>
                              </a:lnTo>
                              <a:lnTo>
                                <a:pt x="106" y="148"/>
                              </a:lnTo>
                              <a:lnTo>
                                <a:pt x="124" y="132"/>
                              </a:lnTo>
                              <a:lnTo>
                                <a:pt x="156" y="108"/>
                              </a:lnTo>
                              <a:lnTo>
                                <a:pt x="184" y="91"/>
                              </a:lnTo>
                              <a:lnTo>
                                <a:pt x="219" y="69"/>
                              </a:lnTo>
                              <a:lnTo>
                                <a:pt x="255" y="51"/>
                              </a:lnTo>
                              <a:lnTo>
                                <a:pt x="301" y="31"/>
                              </a:lnTo>
                              <a:lnTo>
                                <a:pt x="342" y="19"/>
                              </a:lnTo>
                              <a:lnTo>
                                <a:pt x="382" y="9"/>
                              </a:lnTo>
                              <a:lnTo>
                                <a:pt x="417" y="0"/>
                              </a:lnTo>
                            </a:path>
                          </a:pathLst>
                        </a:custGeom>
                        <a:noFill/>
                        <a:ln w="4763">
                          <a:solidFill>
                            <a:srgbClr val="FF40FF"/>
                          </a:solidFill>
                          <a:round/>
                          <a:headEnd/>
                          <a:tailEnd/>
                        </a:ln>
                      </p:spPr>
                      <p:txBody>
                        <a:bodyPr/>
                        <a:lstStyle/>
                        <a:p>
                          <a:endParaRPr lang="cs-CZ"/>
                        </a:p>
                      </p:txBody>
                    </p:sp>
                    <p:sp>
                      <p:nvSpPr>
                        <p:cNvPr id="11416" name="Freeform 201"/>
                        <p:cNvSpPr>
                          <a:spLocks/>
                        </p:cNvSpPr>
                        <p:nvPr/>
                      </p:nvSpPr>
                      <p:spPr bwMode="auto">
                        <a:xfrm>
                          <a:off x="2113" y="1550"/>
                          <a:ext cx="71" cy="117"/>
                        </a:xfrm>
                        <a:custGeom>
                          <a:avLst/>
                          <a:gdLst>
                            <a:gd name="T0" fmla="*/ 0 w 356"/>
                            <a:gd name="T1" fmla="*/ 14 h 585"/>
                            <a:gd name="T2" fmla="*/ 0 w 356"/>
                            <a:gd name="T3" fmla="*/ 13 h 585"/>
                            <a:gd name="T4" fmla="*/ 0 w 356"/>
                            <a:gd name="T5" fmla="*/ 12 h 585"/>
                            <a:gd name="T6" fmla="*/ 0 w 356"/>
                            <a:gd name="T7" fmla="*/ 10 h 585"/>
                            <a:gd name="T8" fmla="*/ 0 w 356"/>
                            <a:gd name="T9" fmla="*/ 9 h 585"/>
                            <a:gd name="T10" fmla="*/ 1 w 356"/>
                            <a:gd name="T11" fmla="*/ 8 h 585"/>
                            <a:gd name="T12" fmla="*/ 1 w 356"/>
                            <a:gd name="T13" fmla="*/ 7 h 585"/>
                            <a:gd name="T14" fmla="*/ 2 w 356"/>
                            <a:gd name="T15" fmla="*/ 6 h 585"/>
                            <a:gd name="T16" fmla="*/ 2 w 356"/>
                            <a:gd name="T17" fmla="*/ 5 h 585"/>
                            <a:gd name="T18" fmla="*/ 3 w 356"/>
                            <a:gd name="T19" fmla="*/ 4 h 585"/>
                            <a:gd name="T20" fmla="*/ 4 w 356"/>
                            <a:gd name="T21" fmla="*/ 4 h 585"/>
                            <a:gd name="T22" fmla="*/ 5 w 356"/>
                            <a:gd name="T23" fmla="*/ 3 h 585"/>
                            <a:gd name="T24" fmla="*/ 6 w 356"/>
                            <a:gd name="T25" fmla="*/ 2 h 585"/>
                            <a:gd name="T26" fmla="*/ 7 w 356"/>
                            <a:gd name="T27" fmla="*/ 2 h 585"/>
                            <a:gd name="T28" fmla="*/ 8 w 356"/>
                            <a:gd name="T29" fmla="*/ 1 h 585"/>
                            <a:gd name="T30" fmla="*/ 9 w 356"/>
                            <a:gd name="T31" fmla="*/ 1 h 585"/>
                            <a:gd name="T32" fmla="*/ 10 w 356"/>
                            <a:gd name="T33" fmla="*/ 1 h 585"/>
                            <a:gd name="T34" fmla="*/ 11 w 356"/>
                            <a:gd name="T35" fmla="*/ 0 h 585"/>
                            <a:gd name="T36" fmla="*/ 12 w 356"/>
                            <a:gd name="T37" fmla="*/ 0 h 585"/>
                            <a:gd name="T38" fmla="*/ 13 w 356"/>
                            <a:gd name="T39" fmla="*/ 0 h 585"/>
                            <a:gd name="T40" fmla="*/ 14 w 356"/>
                            <a:gd name="T41" fmla="*/ 0 h 585"/>
                            <a:gd name="T42" fmla="*/ 14 w 356"/>
                            <a:gd name="T43" fmla="*/ 0 h 585"/>
                            <a:gd name="T44" fmla="*/ 14 w 356"/>
                            <a:gd name="T45" fmla="*/ 1 h 585"/>
                            <a:gd name="T46" fmla="*/ 14 w 356"/>
                            <a:gd name="T47" fmla="*/ 1 h 585"/>
                            <a:gd name="T48" fmla="*/ 14 w 356"/>
                            <a:gd name="T49" fmla="*/ 1 h 585"/>
                            <a:gd name="T50" fmla="*/ 13 w 356"/>
                            <a:gd name="T51" fmla="*/ 1 h 585"/>
                            <a:gd name="T52" fmla="*/ 12 w 356"/>
                            <a:gd name="T53" fmla="*/ 2 h 585"/>
                            <a:gd name="T54" fmla="*/ 11 w 356"/>
                            <a:gd name="T55" fmla="*/ 2 h 585"/>
                            <a:gd name="T56" fmla="*/ 10 w 356"/>
                            <a:gd name="T57" fmla="*/ 3 h 585"/>
                            <a:gd name="T58" fmla="*/ 9 w 356"/>
                            <a:gd name="T59" fmla="*/ 3 h 585"/>
                            <a:gd name="T60" fmla="*/ 7 w 356"/>
                            <a:gd name="T61" fmla="*/ 4 h 585"/>
                            <a:gd name="T62" fmla="*/ 6 w 356"/>
                            <a:gd name="T63" fmla="*/ 5 h 585"/>
                            <a:gd name="T64" fmla="*/ 5 w 356"/>
                            <a:gd name="T65" fmla="*/ 6 h 585"/>
                            <a:gd name="T66" fmla="*/ 4 w 356"/>
                            <a:gd name="T67" fmla="*/ 7 h 585"/>
                            <a:gd name="T68" fmla="*/ 3 w 356"/>
                            <a:gd name="T69" fmla="*/ 8 h 585"/>
                            <a:gd name="T70" fmla="*/ 2 w 356"/>
                            <a:gd name="T71" fmla="*/ 9 h 585"/>
                            <a:gd name="T72" fmla="*/ 2 w 356"/>
                            <a:gd name="T73" fmla="*/ 10 h 585"/>
                            <a:gd name="T74" fmla="*/ 2 w 356"/>
                            <a:gd name="T75" fmla="*/ 12 h 585"/>
                            <a:gd name="T76" fmla="*/ 2 w 356"/>
                            <a:gd name="T77" fmla="*/ 13 h 585"/>
                            <a:gd name="T78" fmla="*/ 3 w 356"/>
                            <a:gd name="T79" fmla="*/ 15 h 585"/>
                            <a:gd name="T80" fmla="*/ 3 w 356"/>
                            <a:gd name="T81" fmla="*/ 16 h 585"/>
                            <a:gd name="T82" fmla="*/ 4 w 356"/>
                            <a:gd name="T83" fmla="*/ 18 h 585"/>
                            <a:gd name="T84" fmla="*/ 5 w 356"/>
                            <a:gd name="T85" fmla="*/ 19 h 585"/>
                            <a:gd name="T86" fmla="*/ 6 w 356"/>
                            <a:gd name="T87" fmla="*/ 21 h 585"/>
                            <a:gd name="T88" fmla="*/ 7 w 356"/>
                            <a:gd name="T89" fmla="*/ 22 h 585"/>
                            <a:gd name="T90" fmla="*/ 8 w 356"/>
                            <a:gd name="T91" fmla="*/ 23 h 585"/>
                            <a:gd name="T92" fmla="*/ 7 w 356"/>
                            <a:gd name="T93" fmla="*/ 23 h 585"/>
                            <a:gd name="T94" fmla="*/ 6 w 356"/>
                            <a:gd name="T95" fmla="*/ 23 h 585"/>
                            <a:gd name="T96" fmla="*/ 5 w 356"/>
                            <a:gd name="T97" fmla="*/ 22 h 585"/>
                            <a:gd name="T98" fmla="*/ 4 w 356"/>
                            <a:gd name="T99" fmla="*/ 21 h 585"/>
                            <a:gd name="T100" fmla="*/ 4 w 356"/>
                            <a:gd name="T101" fmla="*/ 21 h 585"/>
                            <a:gd name="T102" fmla="*/ 3 w 356"/>
                            <a:gd name="T103" fmla="*/ 19 h 585"/>
                            <a:gd name="T104" fmla="*/ 2 w 356"/>
                            <a:gd name="T105" fmla="*/ 18 h 585"/>
                            <a:gd name="T106" fmla="*/ 1 w 356"/>
                            <a:gd name="T107" fmla="*/ 17 h 585"/>
                            <a:gd name="T108" fmla="*/ 1 w 356"/>
                            <a:gd name="T109" fmla="*/ 16 h 585"/>
                            <a:gd name="T110" fmla="*/ 1 w 356"/>
                            <a:gd name="T111" fmla="*/ 15 h 585"/>
                            <a:gd name="T112" fmla="*/ 0 w 356"/>
                            <a:gd name="T113" fmla="*/ 14 h 5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56"/>
                            <a:gd name="T172" fmla="*/ 0 h 585"/>
                            <a:gd name="T173" fmla="*/ 356 w 356"/>
                            <a:gd name="T174" fmla="*/ 585 h 58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56" h="585">
                              <a:moveTo>
                                <a:pt x="6" y="348"/>
                              </a:moveTo>
                              <a:lnTo>
                                <a:pt x="2" y="319"/>
                              </a:lnTo>
                              <a:lnTo>
                                <a:pt x="0" y="288"/>
                              </a:lnTo>
                              <a:lnTo>
                                <a:pt x="2" y="254"/>
                              </a:lnTo>
                              <a:lnTo>
                                <a:pt x="6" y="229"/>
                              </a:lnTo>
                              <a:lnTo>
                                <a:pt x="13" y="204"/>
                              </a:lnTo>
                              <a:lnTo>
                                <a:pt x="24" y="174"/>
                              </a:lnTo>
                              <a:lnTo>
                                <a:pt x="43" y="146"/>
                              </a:lnTo>
                              <a:lnTo>
                                <a:pt x="60" y="123"/>
                              </a:lnTo>
                              <a:lnTo>
                                <a:pt x="78" y="108"/>
                              </a:lnTo>
                              <a:lnTo>
                                <a:pt x="98" y="89"/>
                              </a:lnTo>
                              <a:lnTo>
                                <a:pt x="119" y="73"/>
                              </a:lnTo>
                              <a:lnTo>
                                <a:pt x="145" y="58"/>
                              </a:lnTo>
                              <a:lnTo>
                                <a:pt x="172" y="42"/>
                              </a:lnTo>
                              <a:lnTo>
                                <a:pt x="196" y="31"/>
                              </a:lnTo>
                              <a:lnTo>
                                <a:pt x="221" y="21"/>
                              </a:lnTo>
                              <a:lnTo>
                                <a:pt x="244" y="14"/>
                              </a:lnTo>
                              <a:lnTo>
                                <a:pt x="268" y="7"/>
                              </a:lnTo>
                              <a:lnTo>
                                <a:pt x="297" y="2"/>
                              </a:lnTo>
                              <a:lnTo>
                                <a:pt x="324" y="1"/>
                              </a:lnTo>
                              <a:lnTo>
                                <a:pt x="342" y="0"/>
                              </a:lnTo>
                              <a:lnTo>
                                <a:pt x="356" y="1"/>
                              </a:lnTo>
                              <a:lnTo>
                                <a:pt x="355" y="17"/>
                              </a:lnTo>
                              <a:lnTo>
                                <a:pt x="353" y="30"/>
                              </a:lnTo>
                              <a:lnTo>
                                <a:pt x="339" y="32"/>
                              </a:lnTo>
                              <a:lnTo>
                                <a:pt x="319" y="37"/>
                              </a:lnTo>
                              <a:lnTo>
                                <a:pt x="296" y="44"/>
                              </a:lnTo>
                              <a:lnTo>
                                <a:pt x="270" y="55"/>
                              </a:lnTo>
                              <a:lnTo>
                                <a:pt x="244" y="66"/>
                              </a:lnTo>
                              <a:lnTo>
                                <a:pt x="216" y="78"/>
                              </a:lnTo>
                              <a:lnTo>
                                <a:pt x="187" y="91"/>
                              </a:lnTo>
                              <a:lnTo>
                                <a:pt x="150" y="113"/>
                              </a:lnTo>
                              <a:lnTo>
                                <a:pt x="113" y="143"/>
                              </a:lnTo>
                              <a:lnTo>
                                <a:pt x="91" y="166"/>
                              </a:lnTo>
                              <a:lnTo>
                                <a:pt x="73" y="194"/>
                              </a:lnTo>
                              <a:lnTo>
                                <a:pt x="59" y="225"/>
                              </a:lnTo>
                              <a:lnTo>
                                <a:pt x="49" y="260"/>
                              </a:lnTo>
                              <a:lnTo>
                                <a:pt x="47" y="295"/>
                              </a:lnTo>
                              <a:lnTo>
                                <a:pt x="55" y="335"/>
                              </a:lnTo>
                              <a:lnTo>
                                <a:pt x="64" y="371"/>
                              </a:lnTo>
                              <a:lnTo>
                                <a:pt x="76" y="402"/>
                              </a:lnTo>
                              <a:lnTo>
                                <a:pt x="97" y="438"/>
                              </a:lnTo>
                              <a:lnTo>
                                <a:pt x="125" y="478"/>
                              </a:lnTo>
                              <a:lnTo>
                                <a:pt x="155" y="514"/>
                              </a:lnTo>
                              <a:lnTo>
                                <a:pt x="177" y="545"/>
                              </a:lnTo>
                              <a:lnTo>
                                <a:pt x="198" y="579"/>
                              </a:lnTo>
                              <a:lnTo>
                                <a:pt x="165" y="585"/>
                              </a:lnTo>
                              <a:lnTo>
                                <a:pt x="148" y="570"/>
                              </a:lnTo>
                              <a:lnTo>
                                <a:pt x="130" y="553"/>
                              </a:lnTo>
                              <a:lnTo>
                                <a:pt x="108" y="535"/>
                              </a:lnTo>
                              <a:lnTo>
                                <a:pt x="89" y="513"/>
                              </a:lnTo>
                              <a:lnTo>
                                <a:pt x="67" y="483"/>
                              </a:lnTo>
                              <a:lnTo>
                                <a:pt x="49" y="454"/>
                              </a:lnTo>
                              <a:lnTo>
                                <a:pt x="31" y="424"/>
                              </a:lnTo>
                              <a:lnTo>
                                <a:pt x="19" y="395"/>
                              </a:lnTo>
                              <a:lnTo>
                                <a:pt x="13" y="376"/>
                              </a:lnTo>
                              <a:lnTo>
                                <a:pt x="6" y="348"/>
                              </a:lnTo>
                              <a:close/>
                            </a:path>
                          </a:pathLst>
                        </a:custGeom>
                        <a:solidFill>
                          <a:srgbClr val="A000A0"/>
                        </a:solidFill>
                        <a:ln w="9525">
                          <a:noFill/>
                          <a:round/>
                          <a:headEnd/>
                          <a:tailEnd/>
                        </a:ln>
                      </p:spPr>
                      <p:txBody>
                        <a:bodyPr/>
                        <a:lstStyle/>
                        <a:p>
                          <a:endParaRPr lang="cs-CZ"/>
                        </a:p>
                      </p:txBody>
                    </p:sp>
                    <p:sp>
                      <p:nvSpPr>
                        <p:cNvPr id="11417" name="Freeform 202"/>
                        <p:cNvSpPr>
                          <a:spLocks/>
                        </p:cNvSpPr>
                        <p:nvPr/>
                      </p:nvSpPr>
                      <p:spPr bwMode="auto">
                        <a:xfrm>
                          <a:off x="2122" y="1555"/>
                          <a:ext cx="62" cy="113"/>
                        </a:xfrm>
                        <a:custGeom>
                          <a:avLst/>
                          <a:gdLst>
                            <a:gd name="T0" fmla="*/ 0 w 308"/>
                            <a:gd name="T1" fmla="*/ 13 h 566"/>
                            <a:gd name="T2" fmla="*/ 0 w 308"/>
                            <a:gd name="T3" fmla="*/ 12 h 566"/>
                            <a:gd name="T4" fmla="*/ 0 w 308"/>
                            <a:gd name="T5" fmla="*/ 11 h 566"/>
                            <a:gd name="T6" fmla="*/ 0 w 308"/>
                            <a:gd name="T7" fmla="*/ 10 h 566"/>
                            <a:gd name="T8" fmla="*/ 0 w 308"/>
                            <a:gd name="T9" fmla="*/ 9 h 566"/>
                            <a:gd name="T10" fmla="*/ 1 w 308"/>
                            <a:gd name="T11" fmla="*/ 8 h 566"/>
                            <a:gd name="T12" fmla="*/ 1 w 308"/>
                            <a:gd name="T13" fmla="*/ 7 h 566"/>
                            <a:gd name="T14" fmla="*/ 2 w 308"/>
                            <a:gd name="T15" fmla="*/ 5 h 566"/>
                            <a:gd name="T16" fmla="*/ 2 w 308"/>
                            <a:gd name="T17" fmla="*/ 5 h 566"/>
                            <a:gd name="T18" fmla="*/ 3 w 308"/>
                            <a:gd name="T19" fmla="*/ 4 h 566"/>
                            <a:gd name="T20" fmla="*/ 4 w 308"/>
                            <a:gd name="T21" fmla="*/ 3 h 566"/>
                            <a:gd name="T22" fmla="*/ 5 w 308"/>
                            <a:gd name="T23" fmla="*/ 2 h 566"/>
                            <a:gd name="T24" fmla="*/ 6 w 308"/>
                            <a:gd name="T25" fmla="*/ 2 h 566"/>
                            <a:gd name="T26" fmla="*/ 7 w 308"/>
                            <a:gd name="T27" fmla="*/ 1 h 566"/>
                            <a:gd name="T28" fmla="*/ 8 w 308"/>
                            <a:gd name="T29" fmla="*/ 1 h 566"/>
                            <a:gd name="T30" fmla="*/ 9 w 308"/>
                            <a:gd name="T31" fmla="*/ 0 h 566"/>
                            <a:gd name="T32" fmla="*/ 10 w 308"/>
                            <a:gd name="T33" fmla="*/ 0 h 566"/>
                            <a:gd name="T34" fmla="*/ 11 w 308"/>
                            <a:gd name="T35" fmla="*/ 0 h 566"/>
                            <a:gd name="T36" fmla="*/ 12 w 308"/>
                            <a:gd name="T37" fmla="*/ 0 h 566"/>
                            <a:gd name="T38" fmla="*/ 12 w 308"/>
                            <a:gd name="T39" fmla="*/ 0 h 566"/>
                            <a:gd name="T40" fmla="*/ 12 w 308"/>
                            <a:gd name="T41" fmla="*/ 1 h 566"/>
                            <a:gd name="T42" fmla="*/ 12 w 308"/>
                            <a:gd name="T43" fmla="*/ 1 h 566"/>
                            <a:gd name="T44" fmla="*/ 11 w 308"/>
                            <a:gd name="T45" fmla="*/ 2 h 566"/>
                            <a:gd name="T46" fmla="*/ 10 w 308"/>
                            <a:gd name="T47" fmla="*/ 2 h 566"/>
                            <a:gd name="T48" fmla="*/ 9 w 308"/>
                            <a:gd name="T49" fmla="*/ 3 h 566"/>
                            <a:gd name="T50" fmla="*/ 8 w 308"/>
                            <a:gd name="T51" fmla="*/ 3 h 566"/>
                            <a:gd name="T52" fmla="*/ 6 w 308"/>
                            <a:gd name="T53" fmla="*/ 4 h 566"/>
                            <a:gd name="T54" fmla="*/ 5 w 308"/>
                            <a:gd name="T55" fmla="*/ 5 h 566"/>
                            <a:gd name="T56" fmla="*/ 4 w 308"/>
                            <a:gd name="T57" fmla="*/ 6 h 566"/>
                            <a:gd name="T58" fmla="*/ 3 w 308"/>
                            <a:gd name="T59" fmla="*/ 7 h 566"/>
                            <a:gd name="T60" fmla="*/ 2 w 308"/>
                            <a:gd name="T61" fmla="*/ 9 h 566"/>
                            <a:gd name="T62" fmla="*/ 2 w 308"/>
                            <a:gd name="T63" fmla="*/ 10 h 566"/>
                            <a:gd name="T64" fmla="*/ 2 w 308"/>
                            <a:gd name="T65" fmla="*/ 11 h 566"/>
                            <a:gd name="T66" fmla="*/ 2 w 308"/>
                            <a:gd name="T67" fmla="*/ 13 h 566"/>
                            <a:gd name="T68" fmla="*/ 3 w 308"/>
                            <a:gd name="T69" fmla="*/ 14 h 566"/>
                            <a:gd name="T70" fmla="*/ 3 w 308"/>
                            <a:gd name="T71" fmla="*/ 16 h 566"/>
                            <a:gd name="T72" fmla="*/ 4 w 308"/>
                            <a:gd name="T73" fmla="*/ 17 h 566"/>
                            <a:gd name="T74" fmla="*/ 5 w 308"/>
                            <a:gd name="T75" fmla="*/ 19 h 566"/>
                            <a:gd name="T76" fmla="*/ 6 w 308"/>
                            <a:gd name="T77" fmla="*/ 20 h 566"/>
                            <a:gd name="T78" fmla="*/ 7 w 308"/>
                            <a:gd name="T79" fmla="*/ 21 h 566"/>
                            <a:gd name="T80" fmla="*/ 8 w 308"/>
                            <a:gd name="T81" fmla="*/ 23 h 566"/>
                            <a:gd name="T82" fmla="*/ 6 w 308"/>
                            <a:gd name="T83" fmla="*/ 23 h 566"/>
                            <a:gd name="T84" fmla="*/ 5 w 308"/>
                            <a:gd name="T85" fmla="*/ 22 h 566"/>
                            <a:gd name="T86" fmla="*/ 4 w 308"/>
                            <a:gd name="T87" fmla="*/ 21 h 566"/>
                            <a:gd name="T88" fmla="*/ 4 w 308"/>
                            <a:gd name="T89" fmla="*/ 20 h 566"/>
                            <a:gd name="T90" fmla="*/ 3 w 308"/>
                            <a:gd name="T91" fmla="*/ 19 h 566"/>
                            <a:gd name="T92" fmla="*/ 2 w 308"/>
                            <a:gd name="T93" fmla="*/ 18 h 566"/>
                            <a:gd name="T94" fmla="*/ 1 w 308"/>
                            <a:gd name="T95" fmla="*/ 16 h 566"/>
                            <a:gd name="T96" fmla="*/ 1 w 308"/>
                            <a:gd name="T97" fmla="*/ 15 h 566"/>
                            <a:gd name="T98" fmla="*/ 1 w 308"/>
                            <a:gd name="T99" fmla="*/ 15 h 566"/>
                            <a:gd name="T100" fmla="*/ 0 w 308"/>
                            <a:gd name="T101" fmla="*/ 13 h 5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08"/>
                            <a:gd name="T154" fmla="*/ 0 h 566"/>
                            <a:gd name="T155" fmla="*/ 308 w 308"/>
                            <a:gd name="T156" fmla="*/ 566 h 5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08" h="566">
                              <a:moveTo>
                                <a:pt x="6" y="337"/>
                              </a:moveTo>
                              <a:lnTo>
                                <a:pt x="2" y="308"/>
                              </a:lnTo>
                              <a:lnTo>
                                <a:pt x="0" y="278"/>
                              </a:lnTo>
                              <a:lnTo>
                                <a:pt x="2" y="243"/>
                              </a:lnTo>
                              <a:lnTo>
                                <a:pt x="6" y="218"/>
                              </a:lnTo>
                              <a:lnTo>
                                <a:pt x="13" y="194"/>
                              </a:lnTo>
                              <a:lnTo>
                                <a:pt x="24" y="163"/>
                              </a:lnTo>
                              <a:lnTo>
                                <a:pt x="43" y="135"/>
                              </a:lnTo>
                              <a:lnTo>
                                <a:pt x="60" y="113"/>
                              </a:lnTo>
                              <a:lnTo>
                                <a:pt x="77" y="97"/>
                              </a:lnTo>
                              <a:lnTo>
                                <a:pt x="98" y="79"/>
                              </a:lnTo>
                              <a:lnTo>
                                <a:pt x="119" y="62"/>
                              </a:lnTo>
                              <a:lnTo>
                                <a:pt x="145" y="47"/>
                              </a:lnTo>
                              <a:lnTo>
                                <a:pt x="172" y="32"/>
                              </a:lnTo>
                              <a:lnTo>
                                <a:pt x="196" y="20"/>
                              </a:lnTo>
                              <a:lnTo>
                                <a:pt x="220" y="10"/>
                              </a:lnTo>
                              <a:lnTo>
                                <a:pt x="242" y="4"/>
                              </a:lnTo>
                              <a:lnTo>
                                <a:pt x="267" y="0"/>
                              </a:lnTo>
                              <a:lnTo>
                                <a:pt x="291" y="0"/>
                              </a:lnTo>
                              <a:lnTo>
                                <a:pt x="308" y="3"/>
                              </a:lnTo>
                              <a:lnTo>
                                <a:pt x="300" y="22"/>
                              </a:lnTo>
                              <a:lnTo>
                                <a:pt x="289" y="35"/>
                              </a:lnTo>
                              <a:lnTo>
                                <a:pt x="273" y="44"/>
                              </a:lnTo>
                              <a:lnTo>
                                <a:pt x="245" y="55"/>
                              </a:lnTo>
                              <a:lnTo>
                                <a:pt x="217" y="68"/>
                              </a:lnTo>
                              <a:lnTo>
                                <a:pt x="187" y="81"/>
                              </a:lnTo>
                              <a:lnTo>
                                <a:pt x="150" y="102"/>
                              </a:lnTo>
                              <a:lnTo>
                                <a:pt x="113" y="132"/>
                              </a:lnTo>
                              <a:lnTo>
                                <a:pt x="91" y="156"/>
                              </a:lnTo>
                              <a:lnTo>
                                <a:pt x="73" y="183"/>
                              </a:lnTo>
                              <a:lnTo>
                                <a:pt x="59" y="214"/>
                              </a:lnTo>
                              <a:lnTo>
                                <a:pt x="49" y="249"/>
                              </a:lnTo>
                              <a:lnTo>
                                <a:pt x="47" y="284"/>
                              </a:lnTo>
                              <a:lnTo>
                                <a:pt x="55" y="324"/>
                              </a:lnTo>
                              <a:lnTo>
                                <a:pt x="64" y="361"/>
                              </a:lnTo>
                              <a:lnTo>
                                <a:pt x="77" y="392"/>
                              </a:lnTo>
                              <a:lnTo>
                                <a:pt x="97" y="426"/>
                              </a:lnTo>
                              <a:lnTo>
                                <a:pt x="125" y="468"/>
                              </a:lnTo>
                              <a:lnTo>
                                <a:pt x="155" y="503"/>
                              </a:lnTo>
                              <a:lnTo>
                                <a:pt x="177" y="534"/>
                              </a:lnTo>
                              <a:lnTo>
                                <a:pt x="189" y="565"/>
                              </a:lnTo>
                              <a:lnTo>
                                <a:pt x="159" y="566"/>
                              </a:lnTo>
                              <a:lnTo>
                                <a:pt x="131" y="542"/>
                              </a:lnTo>
                              <a:lnTo>
                                <a:pt x="108" y="524"/>
                              </a:lnTo>
                              <a:lnTo>
                                <a:pt x="88" y="502"/>
                              </a:lnTo>
                              <a:lnTo>
                                <a:pt x="67" y="473"/>
                              </a:lnTo>
                              <a:lnTo>
                                <a:pt x="49" y="443"/>
                              </a:lnTo>
                              <a:lnTo>
                                <a:pt x="32" y="413"/>
                              </a:lnTo>
                              <a:lnTo>
                                <a:pt x="19" y="384"/>
                              </a:lnTo>
                              <a:lnTo>
                                <a:pt x="13" y="365"/>
                              </a:lnTo>
                              <a:lnTo>
                                <a:pt x="6" y="337"/>
                              </a:lnTo>
                              <a:close/>
                            </a:path>
                          </a:pathLst>
                        </a:custGeom>
                        <a:solidFill>
                          <a:srgbClr val="400040"/>
                        </a:solidFill>
                        <a:ln w="9525">
                          <a:noFill/>
                          <a:round/>
                          <a:headEnd/>
                          <a:tailEnd/>
                        </a:ln>
                      </p:spPr>
                      <p:txBody>
                        <a:bodyPr/>
                        <a:lstStyle/>
                        <a:p>
                          <a:endParaRPr lang="cs-CZ"/>
                        </a:p>
                      </p:txBody>
                    </p:sp>
                    <p:sp>
                      <p:nvSpPr>
                        <p:cNvPr id="11418" name="Freeform 203"/>
                        <p:cNvSpPr>
                          <a:spLocks/>
                        </p:cNvSpPr>
                        <p:nvPr/>
                      </p:nvSpPr>
                      <p:spPr bwMode="auto">
                        <a:xfrm>
                          <a:off x="2072" y="1522"/>
                          <a:ext cx="101" cy="179"/>
                        </a:xfrm>
                        <a:custGeom>
                          <a:avLst/>
                          <a:gdLst>
                            <a:gd name="T0" fmla="*/ 0 w 503"/>
                            <a:gd name="T1" fmla="*/ 18 h 898"/>
                            <a:gd name="T2" fmla="*/ 1 w 503"/>
                            <a:gd name="T3" fmla="*/ 14 h 898"/>
                            <a:gd name="T4" fmla="*/ 2 w 503"/>
                            <a:gd name="T5" fmla="*/ 11 h 898"/>
                            <a:gd name="T6" fmla="*/ 4 w 503"/>
                            <a:gd name="T7" fmla="*/ 8 h 898"/>
                            <a:gd name="T8" fmla="*/ 7 w 503"/>
                            <a:gd name="T9" fmla="*/ 5 h 898"/>
                            <a:gd name="T10" fmla="*/ 10 w 503"/>
                            <a:gd name="T11" fmla="*/ 3 h 898"/>
                            <a:gd name="T12" fmla="*/ 13 w 503"/>
                            <a:gd name="T13" fmla="*/ 1 h 898"/>
                            <a:gd name="T14" fmla="*/ 17 w 503"/>
                            <a:gd name="T15" fmla="*/ 0 h 898"/>
                            <a:gd name="T16" fmla="*/ 19 w 503"/>
                            <a:gd name="T17" fmla="*/ 0 h 898"/>
                            <a:gd name="T18" fmla="*/ 20 w 503"/>
                            <a:gd name="T19" fmla="*/ 1 h 898"/>
                            <a:gd name="T20" fmla="*/ 18 w 503"/>
                            <a:gd name="T21" fmla="*/ 1 h 898"/>
                            <a:gd name="T22" fmla="*/ 16 w 503"/>
                            <a:gd name="T23" fmla="*/ 2 h 898"/>
                            <a:gd name="T24" fmla="*/ 14 w 503"/>
                            <a:gd name="T25" fmla="*/ 3 h 898"/>
                            <a:gd name="T26" fmla="*/ 12 w 503"/>
                            <a:gd name="T27" fmla="*/ 4 h 898"/>
                            <a:gd name="T28" fmla="*/ 10 w 503"/>
                            <a:gd name="T29" fmla="*/ 5 h 898"/>
                            <a:gd name="T30" fmla="*/ 8 w 503"/>
                            <a:gd name="T31" fmla="*/ 6 h 898"/>
                            <a:gd name="T32" fmla="*/ 6 w 503"/>
                            <a:gd name="T33" fmla="*/ 8 h 898"/>
                            <a:gd name="T34" fmla="*/ 5 w 503"/>
                            <a:gd name="T35" fmla="*/ 9 h 898"/>
                            <a:gd name="T36" fmla="*/ 4 w 503"/>
                            <a:gd name="T37" fmla="*/ 11 h 898"/>
                            <a:gd name="T38" fmla="*/ 3 w 503"/>
                            <a:gd name="T39" fmla="*/ 13 h 898"/>
                            <a:gd name="T40" fmla="*/ 2 w 503"/>
                            <a:gd name="T41" fmla="*/ 15 h 898"/>
                            <a:gd name="T42" fmla="*/ 2 w 503"/>
                            <a:gd name="T43" fmla="*/ 17 h 898"/>
                            <a:gd name="T44" fmla="*/ 2 w 503"/>
                            <a:gd name="T45" fmla="*/ 20 h 898"/>
                            <a:gd name="T46" fmla="*/ 2 w 503"/>
                            <a:gd name="T47" fmla="*/ 22 h 898"/>
                            <a:gd name="T48" fmla="*/ 3 w 503"/>
                            <a:gd name="T49" fmla="*/ 24 h 898"/>
                            <a:gd name="T50" fmla="*/ 4 w 503"/>
                            <a:gd name="T51" fmla="*/ 26 h 898"/>
                            <a:gd name="T52" fmla="*/ 5 w 503"/>
                            <a:gd name="T53" fmla="*/ 28 h 898"/>
                            <a:gd name="T54" fmla="*/ 6 w 503"/>
                            <a:gd name="T55" fmla="*/ 30 h 898"/>
                            <a:gd name="T56" fmla="*/ 7 w 503"/>
                            <a:gd name="T57" fmla="*/ 32 h 898"/>
                            <a:gd name="T58" fmla="*/ 9 w 503"/>
                            <a:gd name="T59" fmla="*/ 34 h 898"/>
                            <a:gd name="T60" fmla="*/ 8 w 503"/>
                            <a:gd name="T61" fmla="*/ 36 h 898"/>
                            <a:gd name="T62" fmla="*/ 6 w 503"/>
                            <a:gd name="T63" fmla="*/ 34 h 898"/>
                            <a:gd name="T64" fmla="*/ 4 w 503"/>
                            <a:gd name="T65" fmla="*/ 31 h 898"/>
                            <a:gd name="T66" fmla="*/ 2 w 503"/>
                            <a:gd name="T67" fmla="*/ 27 h 898"/>
                            <a:gd name="T68" fmla="*/ 1 w 503"/>
                            <a:gd name="T69" fmla="*/ 24 h 898"/>
                            <a:gd name="T70" fmla="*/ 0 w 503"/>
                            <a:gd name="T71" fmla="*/ 20 h 8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3"/>
                            <a:gd name="T109" fmla="*/ 0 h 898"/>
                            <a:gd name="T110" fmla="*/ 503 w 503"/>
                            <a:gd name="T111" fmla="*/ 898 h 89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3" h="898">
                              <a:moveTo>
                                <a:pt x="0" y="500"/>
                              </a:moveTo>
                              <a:lnTo>
                                <a:pt x="3" y="451"/>
                              </a:lnTo>
                              <a:lnTo>
                                <a:pt x="13" y="398"/>
                              </a:lnTo>
                              <a:lnTo>
                                <a:pt x="25" y="352"/>
                              </a:lnTo>
                              <a:lnTo>
                                <a:pt x="38" y="305"/>
                              </a:lnTo>
                              <a:lnTo>
                                <a:pt x="53" y="267"/>
                              </a:lnTo>
                              <a:lnTo>
                                <a:pt x="74" y="230"/>
                              </a:lnTo>
                              <a:lnTo>
                                <a:pt x="98" y="199"/>
                              </a:lnTo>
                              <a:lnTo>
                                <a:pt x="126" y="167"/>
                              </a:lnTo>
                              <a:lnTo>
                                <a:pt x="162" y="134"/>
                              </a:lnTo>
                              <a:lnTo>
                                <a:pt x="202" y="103"/>
                              </a:lnTo>
                              <a:lnTo>
                                <a:pt x="245" y="74"/>
                              </a:lnTo>
                              <a:lnTo>
                                <a:pt x="287" y="49"/>
                              </a:lnTo>
                              <a:lnTo>
                                <a:pt x="334" y="29"/>
                              </a:lnTo>
                              <a:lnTo>
                                <a:pt x="376" y="15"/>
                              </a:lnTo>
                              <a:lnTo>
                                <a:pt x="415" y="5"/>
                              </a:lnTo>
                              <a:lnTo>
                                <a:pt x="448" y="0"/>
                              </a:lnTo>
                              <a:lnTo>
                                <a:pt x="463" y="3"/>
                              </a:lnTo>
                              <a:lnTo>
                                <a:pt x="481" y="11"/>
                              </a:lnTo>
                              <a:lnTo>
                                <a:pt x="503" y="24"/>
                              </a:lnTo>
                              <a:lnTo>
                                <a:pt x="480" y="28"/>
                              </a:lnTo>
                              <a:lnTo>
                                <a:pt x="452" y="34"/>
                              </a:lnTo>
                              <a:lnTo>
                                <a:pt x="425" y="40"/>
                              </a:lnTo>
                              <a:lnTo>
                                <a:pt x="394" y="48"/>
                              </a:lnTo>
                              <a:lnTo>
                                <a:pt x="370" y="57"/>
                              </a:lnTo>
                              <a:lnTo>
                                <a:pt x="345" y="68"/>
                              </a:lnTo>
                              <a:lnTo>
                                <a:pt x="319" y="82"/>
                              </a:lnTo>
                              <a:lnTo>
                                <a:pt x="295" y="95"/>
                              </a:lnTo>
                              <a:lnTo>
                                <a:pt x="272" y="108"/>
                              </a:lnTo>
                              <a:lnTo>
                                <a:pt x="248" y="124"/>
                              </a:lnTo>
                              <a:lnTo>
                                <a:pt x="222" y="141"/>
                              </a:lnTo>
                              <a:lnTo>
                                <a:pt x="199" y="158"/>
                              </a:lnTo>
                              <a:lnTo>
                                <a:pt x="177" y="174"/>
                              </a:lnTo>
                              <a:lnTo>
                                <a:pt x="159" y="190"/>
                              </a:lnTo>
                              <a:lnTo>
                                <a:pt x="141" y="210"/>
                              </a:lnTo>
                              <a:lnTo>
                                <a:pt x="127" y="230"/>
                              </a:lnTo>
                              <a:lnTo>
                                <a:pt x="115" y="254"/>
                              </a:lnTo>
                              <a:lnTo>
                                <a:pt x="98" y="282"/>
                              </a:lnTo>
                              <a:lnTo>
                                <a:pt x="84" y="308"/>
                              </a:lnTo>
                              <a:lnTo>
                                <a:pt x="75" y="332"/>
                              </a:lnTo>
                              <a:lnTo>
                                <a:pt x="67" y="354"/>
                              </a:lnTo>
                              <a:lnTo>
                                <a:pt x="61" y="377"/>
                              </a:lnTo>
                              <a:lnTo>
                                <a:pt x="56" y="402"/>
                              </a:lnTo>
                              <a:lnTo>
                                <a:pt x="51" y="426"/>
                              </a:lnTo>
                              <a:lnTo>
                                <a:pt x="48" y="457"/>
                              </a:lnTo>
                              <a:lnTo>
                                <a:pt x="47" y="491"/>
                              </a:lnTo>
                              <a:lnTo>
                                <a:pt x="48" y="519"/>
                              </a:lnTo>
                              <a:lnTo>
                                <a:pt x="51" y="546"/>
                              </a:lnTo>
                              <a:lnTo>
                                <a:pt x="59" y="575"/>
                              </a:lnTo>
                              <a:lnTo>
                                <a:pt x="66" y="602"/>
                              </a:lnTo>
                              <a:lnTo>
                                <a:pt x="76" y="628"/>
                              </a:lnTo>
                              <a:lnTo>
                                <a:pt x="89" y="652"/>
                              </a:lnTo>
                              <a:lnTo>
                                <a:pt x="103" y="676"/>
                              </a:lnTo>
                              <a:lnTo>
                                <a:pt x="118" y="703"/>
                              </a:lnTo>
                              <a:lnTo>
                                <a:pt x="133" y="731"/>
                              </a:lnTo>
                              <a:lnTo>
                                <a:pt x="149" y="759"/>
                              </a:lnTo>
                              <a:lnTo>
                                <a:pt x="166" y="785"/>
                              </a:lnTo>
                              <a:lnTo>
                                <a:pt x="182" y="810"/>
                              </a:lnTo>
                              <a:lnTo>
                                <a:pt x="203" y="839"/>
                              </a:lnTo>
                              <a:lnTo>
                                <a:pt x="224" y="865"/>
                              </a:lnTo>
                              <a:lnTo>
                                <a:pt x="214" y="883"/>
                              </a:lnTo>
                              <a:lnTo>
                                <a:pt x="207" y="898"/>
                              </a:lnTo>
                              <a:lnTo>
                                <a:pt x="188" y="884"/>
                              </a:lnTo>
                              <a:lnTo>
                                <a:pt x="161" y="858"/>
                              </a:lnTo>
                              <a:lnTo>
                                <a:pt x="136" y="827"/>
                              </a:lnTo>
                              <a:lnTo>
                                <a:pt x="109" y="787"/>
                              </a:lnTo>
                              <a:lnTo>
                                <a:pt x="78" y="738"/>
                              </a:lnTo>
                              <a:lnTo>
                                <a:pt x="50" y="687"/>
                              </a:lnTo>
                              <a:lnTo>
                                <a:pt x="31" y="648"/>
                              </a:lnTo>
                              <a:lnTo>
                                <a:pt x="16" y="602"/>
                              </a:lnTo>
                              <a:lnTo>
                                <a:pt x="4" y="549"/>
                              </a:lnTo>
                              <a:lnTo>
                                <a:pt x="0" y="500"/>
                              </a:lnTo>
                              <a:close/>
                            </a:path>
                          </a:pathLst>
                        </a:custGeom>
                        <a:solidFill>
                          <a:srgbClr val="E000E0"/>
                        </a:solidFill>
                        <a:ln w="9525">
                          <a:noFill/>
                          <a:round/>
                          <a:headEnd/>
                          <a:tailEnd/>
                        </a:ln>
                      </p:spPr>
                      <p:txBody>
                        <a:bodyPr/>
                        <a:lstStyle/>
                        <a:p>
                          <a:endParaRPr lang="cs-CZ"/>
                        </a:p>
                      </p:txBody>
                    </p:sp>
                  </p:grpSp>
                </p:grpSp>
                <p:grpSp>
                  <p:nvGrpSpPr>
                    <p:cNvPr id="11435" name="Group 204"/>
                    <p:cNvGrpSpPr>
                      <a:grpSpLocks/>
                    </p:cNvGrpSpPr>
                    <p:nvPr/>
                  </p:nvGrpSpPr>
                  <p:grpSpPr bwMode="auto">
                    <a:xfrm>
                      <a:off x="2112" y="1663"/>
                      <a:ext cx="49" cy="42"/>
                      <a:chOff x="2112" y="1663"/>
                      <a:chExt cx="49" cy="42"/>
                    </a:xfrm>
                  </p:grpSpPr>
                  <p:sp>
                    <p:nvSpPr>
                      <p:cNvPr id="11411" name="Freeform 205"/>
                      <p:cNvSpPr>
                        <a:spLocks/>
                      </p:cNvSpPr>
                      <p:nvPr/>
                    </p:nvSpPr>
                    <p:spPr bwMode="auto">
                      <a:xfrm>
                        <a:off x="2112" y="1663"/>
                        <a:ext cx="49" cy="42"/>
                      </a:xfrm>
                      <a:custGeom>
                        <a:avLst/>
                        <a:gdLst>
                          <a:gd name="T0" fmla="*/ 10 w 244"/>
                          <a:gd name="T1" fmla="*/ 1 h 210"/>
                          <a:gd name="T2" fmla="*/ 9 w 244"/>
                          <a:gd name="T3" fmla="*/ 0 h 210"/>
                          <a:gd name="T4" fmla="*/ 8 w 244"/>
                          <a:gd name="T5" fmla="*/ 0 h 210"/>
                          <a:gd name="T6" fmla="*/ 7 w 244"/>
                          <a:gd name="T7" fmla="*/ 0 h 210"/>
                          <a:gd name="T8" fmla="*/ 7 w 244"/>
                          <a:gd name="T9" fmla="*/ 0 h 210"/>
                          <a:gd name="T10" fmla="*/ 6 w 244"/>
                          <a:gd name="T11" fmla="*/ 0 h 210"/>
                          <a:gd name="T12" fmla="*/ 5 w 244"/>
                          <a:gd name="T13" fmla="*/ 1 h 210"/>
                          <a:gd name="T14" fmla="*/ 4 w 244"/>
                          <a:gd name="T15" fmla="*/ 1 h 210"/>
                          <a:gd name="T16" fmla="*/ 3 w 244"/>
                          <a:gd name="T17" fmla="*/ 1 h 210"/>
                          <a:gd name="T18" fmla="*/ 2 w 244"/>
                          <a:gd name="T19" fmla="*/ 2 h 210"/>
                          <a:gd name="T20" fmla="*/ 1 w 244"/>
                          <a:gd name="T21" fmla="*/ 3 h 210"/>
                          <a:gd name="T22" fmla="*/ 1 w 244"/>
                          <a:gd name="T23" fmla="*/ 4 h 210"/>
                          <a:gd name="T24" fmla="*/ 0 w 244"/>
                          <a:gd name="T25" fmla="*/ 5 h 210"/>
                          <a:gd name="T26" fmla="*/ 0 w 244"/>
                          <a:gd name="T27" fmla="*/ 6 h 210"/>
                          <a:gd name="T28" fmla="*/ 0 w 244"/>
                          <a:gd name="T29" fmla="*/ 6 h 210"/>
                          <a:gd name="T30" fmla="*/ 0 w 244"/>
                          <a:gd name="T31" fmla="*/ 7 h 210"/>
                          <a:gd name="T32" fmla="*/ 0 w 244"/>
                          <a:gd name="T33" fmla="*/ 8 h 210"/>
                          <a:gd name="T34" fmla="*/ 1 w 244"/>
                          <a:gd name="T35" fmla="*/ 8 h 210"/>
                          <a:gd name="T36" fmla="*/ 2 w 244"/>
                          <a:gd name="T37" fmla="*/ 8 h 210"/>
                          <a:gd name="T38" fmla="*/ 3 w 244"/>
                          <a:gd name="T39" fmla="*/ 8 h 210"/>
                          <a:gd name="T40" fmla="*/ 4 w 244"/>
                          <a:gd name="T41" fmla="*/ 8 h 210"/>
                          <a:gd name="T42" fmla="*/ 5 w 244"/>
                          <a:gd name="T43" fmla="*/ 8 h 210"/>
                          <a:gd name="T44" fmla="*/ 6 w 244"/>
                          <a:gd name="T45" fmla="*/ 7 h 210"/>
                          <a:gd name="T46" fmla="*/ 7 w 244"/>
                          <a:gd name="T47" fmla="*/ 6 h 210"/>
                          <a:gd name="T48" fmla="*/ 8 w 244"/>
                          <a:gd name="T49" fmla="*/ 5 h 210"/>
                          <a:gd name="T50" fmla="*/ 9 w 244"/>
                          <a:gd name="T51" fmla="*/ 4 h 210"/>
                          <a:gd name="T52" fmla="*/ 9 w 244"/>
                          <a:gd name="T53" fmla="*/ 3 h 210"/>
                          <a:gd name="T54" fmla="*/ 10 w 244"/>
                          <a:gd name="T55" fmla="*/ 2 h 210"/>
                          <a:gd name="T56" fmla="*/ 10 w 244"/>
                          <a:gd name="T57" fmla="*/ 1 h 210"/>
                          <a:gd name="T58" fmla="*/ 10 w 244"/>
                          <a:gd name="T59" fmla="*/ 1 h 2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44"/>
                          <a:gd name="T91" fmla="*/ 0 h 210"/>
                          <a:gd name="T92" fmla="*/ 244 w 244"/>
                          <a:gd name="T93" fmla="*/ 210 h 21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44" h="210">
                            <a:moveTo>
                              <a:pt x="238" y="16"/>
                            </a:moveTo>
                            <a:lnTo>
                              <a:pt x="223" y="7"/>
                            </a:lnTo>
                            <a:lnTo>
                              <a:pt x="202" y="1"/>
                            </a:lnTo>
                            <a:lnTo>
                              <a:pt x="183" y="0"/>
                            </a:lnTo>
                            <a:lnTo>
                              <a:pt x="165" y="1"/>
                            </a:lnTo>
                            <a:lnTo>
                              <a:pt x="144" y="7"/>
                            </a:lnTo>
                            <a:lnTo>
                              <a:pt x="122" y="14"/>
                            </a:lnTo>
                            <a:lnTo>
                              <a:pt x="101" y="25"/>
                            </a:lnTo>
                            <a:lnTo>
                              <a:pt x="79" y="37"/>
                            </a:lnTo>
                            <a:lnTo>
                              <a:pt x="57" y="54"/>
                            </a:lnTo>
                            <a:lnTo>
                              <a:pt x="33" y="78"/>
                            </a:lnTo>
                            <a:lnTo>
                              <a:pt x="20" y="101"/>
                            </a:lnTo>
                            <a:lnTo>
                              <a:pt x="11" y="120"/>
                            </a:lnTo>
                            <a:lnTo>
                              <a:pt x="5" y="141"/>
                            </a:lnTo>
                            <a:lnTo>
                              <a:pt x="0" y="162"/>
                            </a:lnTo>
                            <a:lnTo>
                              <a:pt x="3" y="182"/>
                            </a:lnTo>
                            <a:lnTo>
                              <a:pt x="11" y="197"/>
                            </a:lnTo>
                            <a:lnTo>
                              <a:pt x="27" y="203"/>
                            </a:lnTo>
                            <a:lnTo>
                              <a:pt x="45" y="209"/>
                            </a:lnTo>
                            <a:lnTo>
                              <a:pt x="66" y="210"/>
                            </a:lnTo>
                            <a:lnTo>
                              <a:pt x="94" y="206"/>
                            </a:lnTo>
                            <a:lnTo>
                              <a:pt x="122" y="194"/>
                            </a:lnTo>
                            <a:lnTo>
                              <a:pt x="150" y="179"/>
                            </a:lnTo>
                            <a:lnTo>
                              <a:pt x="178" y="156"/>
                            </a:lnTo>
                            <a:lnTo>
                              <a:pt x="201" y="133"/>
                            </a:lnTo>
                            <a:lnTo>
                              <a:pt x="221" y="108"/>
                            </a:lnTo>
                            <a:lnTo>
                              <a:pt x="236" y="83"/>
                            </a:lnTo>
                            <a:lnTo>
                              <a:pt x="242" y="59"/>
                            </a:lnTo>
                            <a:lnTo>
                              <a:pt x="244" y="34"/>
                            </a:lnTo>
                            <a:lnTo>
                              <a:pt x="238" y="16"/>
                            </a:lnTo>
                            <a:close/>
                          </a:path>
                        </a:pathLst>
                      </a:custGeom>
                      <a:solidFill>
                        <a:srgbClr val="A000A0"/>
                      </a:solidFill>
                      <a:ln w="3175">
                        <a:solidFill>
                          <a:srgbClr val="200020"/>
                        </a:solidFill>
                        <a:round/>
                        <a:headEnd/>
                        <a:tailEnd/>
                      </a:ln>
                    </p:spPr>
                    <p:txBody>
                      <a:bodyPr/>
                      <a:lstStyle/>
                      <a:p>
                        <a:endParaRPr lang="cs-CZ"/>
                      </a:p>
                    </p:txBody>
                  </p:sp>
                  <p:sp>
                    <p:nvSpPr>
                      <p:cNvPr id="11412" name="Freeform 206"/>
                      <p:cNvSpPr>
                        <a:spLocks/>
                      </p:cNvSpPr>
                      <p:nvPr/>
                    </p:nvSpPr>
                    <p:spPr bwMode="auto">
                      <a:xfrm>
                        <a:off x="2118" y="1669"/>
                        <a:ext cx="37" cy="31"/>
                      </a:xfrm>
                      <a:custGeom>
                        <a:avLst/>
                        <a:gdLst>
                          <a:gd name="T0" fmla="*/ 7 w 182"/>
                          <a:gd name="T1" fmla="*/ 0 h 155"/>
                          <a:gd name="T2" fmla="*/ 7 w 182"/>
                          <a:gd name="T3" fmla="*/ 0 h 155"/>
                          <a:gd name="T4" fmla="*/ 6 w 182"/>
                          <a:gd name="T5" fmla="*/ 0 h 155"/>
                          <a:gd name="T6" fmla="*/ 6 w 182"/>
                          <a:gd name="T7" fmla="*/ 0 h 155"/>
                          <a:gd name="T8" fmla="*/ 5 w 182"/>
                          <a:gd name="T9" fmla="*/ 0 h 155"/>
                          <a:gd name="T10" fmla="*/ 4 w 182"/>
                          <a:gd name="T11" fmla="*/ 0 h 155"/>
                          <a:gd name="T12" fmla="*/ 4 w 182"/>
                          <a:gd name="T13" fmla="*/ 0 h 155"/>
                          <a:gd name="T14" fmla="*/ 3 w 182"/>
                          <a:gd name="T15" fmla="*/ 1 h 155"/>
                          <a:gd name="T16" fmla="*/ 2 w 182"/>
                          <a:gd name="T17" fmla="*/ 1 h 155"/>
                          <a:gd name="T18" fmla="*/ 2 w 182"/>
                          <a:gd name="T19" fmla="*/ 2 h 155"/>
                          <a:gd name="T20" fmla="*/ 1 w 182"/>
                          <a:gd name="T21" fmla="*/ 2 h 155"/>
                          <a:gd name="T22" fmla="*/ 1 w 182"/>
                          <a:gd name="T23" fmla="*/ 3 h 155"/>
                          <a:gd name="T24" fmla="*/ 0 w 182"/>
                          <a:gd name="T25" fmla="*/ 4 h 155"/>
                          <a:gd name="T26" fmla="*/ 0 w 182"/>
                          <a:gd name="T27" fmla="*/ 4 h 155"/>
                          <a:gd name="T28" fmla="*/ 0 w 182"/>
                          <a:gd name="T29" fmla="*/ 5 h 155"/>
                          <a:gd name="T30" fmla="*/ 0 w 182"/>
                          <a:gd name="T31" fmla="*/ 5 h 155"/>
                          <a:gd name="T32" fmla="*/ 0 w 182"/>
                          <a:gd name="T33" fmla="*/ 6 h 155"/>
                          <a:gd name="T34" fmla="*/ 1 w 182"/>
                          <a:gd name="T35" fmla="*/ 6 h 155"/>
                          <a:gd name="T36" fmla="*/ 1 w 182"/>
                          <a:gd name="T37" fmla="*/ 6 h 155"/>
                          <a:gd name="T38" fmla="*/ 2 w 182"/>
                          <a:gd name="T39" fmla="*/ 6 h 155"/>
                          <a:gd name="T40" fmla="*/ 3 w 182"/>
                          <a:gd name="T41" fmla="*/ 6 h 155"/>
                          <a:gd name="T42" fmla="*/ 4 w 182"/>
                          <a:gd name="T43" fmla="*/ 6 h 155"/>
                          <a:gd name="T44" fmla="*/ 5 w 182"/>
                          <a:gd name="T45" fmla="*/ 5 h 155"/>
                          <a:gd name="T46" fmla="*/ 5 w 182"/>
                          <a:gd name="T47" fmla="*/ 5 h 155"/>
                          <a:gd name="T48" fmla="*/ 6 w 182"/>
                          <a:gd name="T49" fmla="*/ 4 h 155"/>
                          <a:gd name="T50" fmla="*/ 7 w 182"/>
                          <a:gd name="T51" fmla="*/ 3 h 155"/>
                          <a:gd name="T52" fmla="*/ 7 w 182"/>
                          <a:gd name="T53" fmla="*/ 2 h 155"/>
                          <a:gd name="T54" fmla="*/ 8 w 182"/>
                          <a:gd name="T55" fmla="*/ 2 h 155"/>
                          <a:gd name="T56" fmla="*/ 8 w 182"/>
                          <a:gd name="T57" fmla="*/ 1 h 155"/>
                          <a:gd name="T58" fmla="*/ 7 w 182"/>
                          <a:gd name="T59" fmla="*/ 0 h 15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82"/>
                          <a:gd name="T91" fmla="*/ 0 h 155"/>
                          <a:gd name="T92" fmla="*/ 182 w 182"/>
                          <a:gd name="T93" fmla="*/ 155 h 15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82" h="155">
                            <a:moveTo>
                              <a:pt x="178" y="11"/>
                            </a:moveTo>
                            <a:lnTo>
                              <a:pt x="167" y="4"/>
                            </a:lnTo>
                            <a:lnTo>
                              <a:pt x="152" y="0"/>
                            </a:lnTo>
                            <a:lnTo>
                              <a:pt x="137" y="0"/>
                            </a:lnTo>
                            <a:lnTo>
                              <a:pt x="124" y="0"/>
                            </a:lnTo>
                            <a:lnTo>
                              <a:pt x="108" y="4"/>
                            </a:lnTo>
                            <a:lnTo>
                              <a:pt x="91" y="9"/>
                            </a:lnTo>
                            <a:lnTo>
                              <a:pt x="76" y="18"/>
                            </a:lnTo>
                            <a:lnTo>
                              <a:pt x="60" y="27"/>
                            </a:lnTo>
                            <a:lnTo>
                              <a:pt x="42" y="39"/>
                            </a:lnTo>
                            <a:lnTo>
                              <a:pt x="25" y="57"/>
                            </a:lnTo>
                            <a:lnTo>
                              <a:pt x="15" y="74"/>
                            </a:lnTo>
                            <a:lnTo>
                              <a:pt x="9" y="89"/>
                            </a:lnTo>
                            <a:lnTo>
                              <a:pt x="3" y="104"/>
                            </a:lnTo>
                            <a:lnTo>
                              <a:pt x="0" y="120"/>
                            </a:lnTo>
                            <a:lnTo>
                              <a:pt x="2" y="134"/>
                            </a:lnTo>
                            <a:lnTo>
                              <a:pt x="9" y="147"/>
                            </a:lnTo>
                            <a:lnTo>
                              <a:pt x="21" y="151"/>
                            </a:lnTo>
                            <a:lnTo>
                              <a:pt x="33" y="155"/>
                            </a:lnTo>
                            <a:lnTo>
                              <a:pt x="49" y="155"/>
                            </a:lnTo>
                            <a:lnTo>
                              <a:pt x="70" y="153"/>
                            </a:lnTo>
                            <a:lnTo>
                              <a:pt x="91" y="144"/>
                            </a:lnTo>
                            <a:lnTo>
                              <a:pt x="113" y="132"/>
                            </a:lnTo>
                            <a:lnTo>
                              <a:pt x="133" y="116"/>
                            </a:lnTo>
                            <a:lnTo>
                              <a:pt x="151" y="99"/>
                            </a:lnTo>
                            <a:lnTo>
                              <a:pt x="165" y="80"/>
                            </a:lnTo>
                            <a:lnTo>
                              <a:pt x="177" y="62"/>
                            </a:lnTo>
                            <a:lnTo>
                              <a:pt x="181" y="43"/>
                            </a:lnTo>
                            <a:lnTo>
                              <a:pt x="182" y="25"/>
                            </a:lnTo>
                            <a:lnTo>
                              <a:pt x="178" y="11"/>
                            </a:lnTo>
                            <a:close/>
                          </a:path>
                        </a:pathLst>
                      </a:custGeom>
                      <a:solidFill>
                        <a:srgbClr val="600060"/>
                      </a:solidFill>
                      <a:ln w="3175">
                        <a:solidFill>
                          <a:srgbClr val="200020"/>
                        </a:solidFill>
                        <a:round/>
                        <a:headEnd/>
                        <a:tailEnd/>
                      </a:ln>
                    </p:spPr>
                    <p:txBody>
                      <a:bodyPr/>
                      <a:lstStyle/>
                      <a:p>
                        <a:endParaRPr lang="cs-CZ"/>
                      </a:p>
                    </p:txBody>
                  </p:sp>
                </p:grpSp>
              </p:grpSp>
            </p:grpSp>
            <p:grpSp>
              <p:nvGrpSpPr>
                <p:cNvPr id="11436" name="Group 207"/>
                <p:cNvGrpSpPr>
                  <a:grpSpLocks/>
                </p:cNvGrpSpPr>
                <p:nvPr/>
              </p:nvGrpSpPr>
              <p:grpSpPr bwMode="auto">
                <a:xfrm>
                  <a:off x="2072" y="1578"/>
                  <a:ext cx="215" cy="151"/>
                  <a:chOff x="2072" y="1578"/>
                  <a:chExt cx="215" cy="151"/>
                </a:xfrm>
              </p:grpSpPr>
              <p:grpSp>
                <p:nvGrpSpPr>
                  <p:cNvPr id="11441" name="Group 208"/>
                  <p:cNvGrpSpPr>
                    <a:grpSpLocks/>
                  </p:cNvGrpSpPr>
                  <p:nvPr/>
                </p:nvGrpSpPr>
                <p:grpSpPr bwMode="auto">
                  <a:xfrm>
                    <a:off x="2072" y="1578"/>
                    <a:ext cx="215" cy="140"/>
                    <a:chOff x="2072" y="1578"/>
                    <a:chExt cx="215" cy="140"/>
                  </a:xfrm>
                </p:grpSpPr>
                <p:sp>
                  <p:nvSpPr>
                    <p:cNvPr id="11401" name="Freeform 209"/>
                    <p:cNvSpPr>
                      <a:spLocks/>
                    </p:cNvSpPr>
                    <p:nvPr/>
                  </p:nvSpPr>
                  <p:spPr bwMode="auto">
                    <a:xfrm>
                      <a:off x="2072" y="1578"/>
                      <a:ext cx="215" cy="140"/>
                    </a:xfrm>
                    <a:custGeom>
                      <a:avLst/>
                      <a:gdLst>
                        <a:gd name="T0" fmla="*/ 29 w 1073"/>
                        <a:gd name="T1" fmla="*/ 0 h 702"/>
                        <a:gd name="T2" fmla="*/ 32 w 1073"/>
                        <a:gd name="T3" fmla="*/ 0 h 702"/>
                        <a:gd name="T4" fmla="*/ 35 w 1073"/>
                        <a:gd name="T5" fmla="*/ 0 h 702"/>
                        <a:gd name="T6" fmla="*/ 38 w 1073"/>
                        <a:gd name="T7" fmla="*/ 0 h 702"/>
                        <a:gd name="T8" fmla="*/ 40 w 1073"/>
                        <a:gd name="T9" fmla="*/ 1 h 702"/>
                        <a:gd name="T10" fmla="*/ 41 w 1073"/>
                        <a:gd name="T11" fmla="*/ 1 h 702"/>
                        <a:gd name="T12" fmla="*/ 42 w 1073"/>
                        <a:gd name="T13" fmla="*/ 2 h 702"/>
                        <a:gd name="T14" fmla="*/ 43 w 1073"/>
                        <a:gd name="T15" fmla="*/ 3 h 702"/>
                        <a:gd name="T16" fmla="*/ 43 w 1073"/>
                        <a:gd name="T17" fmla="*/ 5 h 702"/>
                        <a:gd name="T18" fmla="*/ 43 w 1073"/>
                        <a:gd name="T19" fmla="*/ 6 h 702"/>
                        <a:gd name="T20" fmla="*/ 42 w 1073"/>
                        <a:gd name="T21" fmla="*/ 7 h 702"/>
                        <a:gd name="T22" fmla="*/ 41 w 1073"/>
                        <a:gd name="T23" fmla="*/ 7 h 702"/>
                        <a:gd name="T24" fmla="*/ 39 w 1073"/>
                        <a:gd name="T25" fmla="*/ 7 h 702"/>
                        <a:gd name="T26" fmla="*/ 37 w 1073"/>
                        <a:gd name="T27" fmla="*/ 7 h 702"/>
                        <a:gd name="T28" fmla="*/ 36 w 1073"/>
                        <a:gd name="T29" fmla="*/ 8 h 702"/>
                        <a:gd name="T30" fmla="*/ 33 w 1073"/>
                        <a:gd name="T31" fmla="*/ 7 h 702"/>
                        <a:gd name="T32" fmla="*/ 31 w 1073"/>
                        <a:gd name="T33" fmla="*/ 7 h 702"/>
                        <a:gd name="T34" fmla="*/ 29 w 1073"/>
                        <a:gd name="T35" fmla="*/ 8 h 702"/>
                        <a:gd name="T36" fmla="*/ 26 w 1073"/>
                        <a:gd name="T37" fmla="*/ 8 h 702"/>
                        <a:gd name="T38" fmla="*/ 24 w 1073"/>
                        <a:gd name="T39" fmla="*/ 9 h 702"/>
                        <a:gd name="T40" fmla="*/ 22 w 1073"/>
                        <a:gd name="T41" fmla="*/ 9 h 702"/>
                        <a:gd name="T42" fmla="*/ 20 w 1073"/>
                        <a:gd name="T43" fmla="*/ 10 h 702"/>
                        <a:gd name="T44" fmla="*/ 18 w 1073"/>
                        <a:gd name="T45" fmla="*/ 11 h 702"/>
                        <a:gd name="T46" fmla="*/ 16 w 1073"/>
                        <a:gd name="T47" fmla="*/ 12 h 702"/>
                        <a:gd name="T48" fmla="*/ 15 w 1073"/>
                        <a:gd name="T49" fmla="*/ 14 h 702"/>
                        <a:gd name="T50" fmla="*/ 13 w 1073"/>
                        <a:gd name="T51" fmla="*/ 15 h 702"/>
                        <a:gd name="T52" fmla="*/ 12 w 1073"/>
                        <a:gd name="T53" fmla="*/ 17 h 702"/>
                        <a:gd name="T54" fmla="*/ 11 w 1073"/>
                        <a:gd name="T55" fmla="*/ 19 h 702"/>
                        <a:gd name="T56" fmla="*/ 11 w 1073"/>
                        <a:gd name="T57" fmla="*/ 21 h 702"/>
                        <a:gd name="T58" fmla="*/ 10 w 1073"/>
                        <a:gd name="T59" fmla="*/ 22 h 702"/>
                        <a:gd name="T60" fmla="*/ 10 w 1073"/>
                        <a:gd name="T61" fmla="*/ 25 h 702"/>
                        <a:gd name="T62" fmla="*/ 10 w 1073"/>
                        <a:gd name="T63" fmla="*/ 27 h 702"/>
                        <a:gd name="T64" fmla="*/ 0 w 1073"/>
                        <a:gd name="T65" fmla="*/ 28 h 702"/>
                        <a:gd name="T66" fmla="*/ 0 w 1073"/>
                        <a:gd name="T67" fmla="*/ 26 h 702"/>
                        <a:gd name="T68" fmla="*/ 0 w 1073"/>
                        <a:gd name="T69" fmla="*/ 23 h 702"/>
                        <a:gd name="T70" fmla="*/ 0 w 1073"/>
                        <a:gd name="T71" fmla="*/ 21 h 702"/>
                        <a:gd name="T72" fmla="*/ 1 w 1073"/>
                        <a:gd name="T73" fmla="*/ 19 h 702"/>
                        <a:gd name="T74" fmla="*/ 2 w 1073"/>
                        <a:gd name="T75" fmla="*/ 17 h 702"/>
                        <a:gd name="T76" fmla="*/ 2 w 1073"/>
                        <a:gd name="T77" fmla="*/ 15 h 702"/>
                        <a:gd name="T78" fmla="*/ 3 w 1073"/>
                        <a:gd name="T79" fmla="*/ 14 h 702"/>
                        <a:gd name="T80" fmla="*/ 5 w 1073"/>
                        <a:gd name="T81" fmla="*/ 12 h 702"/>
                        <a:gd name="T82" fmla="*/ 6 w 1073"/>
                        <a:gd name="T83" fmla="*/ 10 h 702"/>
                        <a:gd name="T84" fmla="*/ 8 w 1073"/>
                        <a:gd name="T85" fmla="*/ 8 h 702"/>
                        <a:gd name="T86" fmla="*/ 10 w 1073"/>
                        <a:gd name="T87" fmla="*/ 6 h 702"/>
                        <a:gd name="T88" fmla="*/ 12 w 1073"/>
                        <a:gd name="T89" fmla="*/ 5 h 702"/>
                        <a:gd name="T90" fmla="*/ 14 w 1073"/>
                        <a:gd name="T91" fmla="*/ 4 h 702"/>
                        <a:gd name="T92" fmla="*/ 15 w 1073"/>
                        <a:gd name="T93" fmla="*/ 3 h 702"/>
                        <a:gd name="T94" fmla="*/ 18 w 1073"/>
                        <a:gd name="T95" fmla="*/ 2 h 702"/>
                        <a:gd name="T96" fmla="*/ 20 w 1073"/>
                        <a:gd name="T97" fmla="*/ 1 h 702"/>
                        <a:gd name="T98" fmla="*/ 23 w 1073"/>
                        <a:gd name="T99" fmla="*/ 1 h 702"/>
                        <a:gd name="T100" fmla="*/ 26 w 1073"/>
                        <a:gd name="T101" fmla="*/ 0 h 7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73"/>
                        <a:gd name="T154" fmla="*/ 0 h 702"/>
                        <a:gd name="T155" fmla="*/ 1073 w 1073"/>
                        <a:gd name="T156" fmla="*/ 702 h 70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73" h="702">
                          <a:moveTo>
                            <a:pt x="680" y="5"/>
                          </a:moveTo>
                          <a:lnTo>
                            <a:pt x="713" y="1"/>
                          </a:lnTo>
                          <a:lnTo>
                            <a:pt x="751" y="0"/>
                          </a:lnTo>
                          <a:lnTo>
                            <a:pt x="789" y="1"/>
                          </a:lnTo>
                          <a:lnTo>
                            <a:pt x="835" y="4"/>
                          </a:lnTo>
                          <a:lnTo>
                            <a:pt x="876" y="6"/>
                          </a:lnTo>
                          <a:lnTo>
                            <a:pt x="911" y="8"/>
                          </a:lnTo>
                          <a:lnTo>
                            <a:pt x="947" y="11"/>
                          </a:lnTo>
                          <a:lnTo>
                            <a:pt x="975" y="14"/>
                          </a:lnTo>
                          <a:lnTo>
                            <a:pt x="999" y="20"/>
                          </a:lnTo>
                          <a:lnTo>
                            <a:pt x="1019" y="27"/>
                          </a:lnTo>
                          <a:lnTo>
                            <a:pt x="1035" y="37"/>
                          </a:lnTo>
                          <a:lnTo>
                            <a:pt x="1046" y="46"/>
                          </a:lnTo>
                          <a:lnTo>
                            <a:pt x="1058" y="58"/>
                          </a:lnTo>
                          <a:lnTo>
                            <a:pt x="1065" y="69"/>
                          </a:lnTo>
                          <a:lnTo>
                            <a:pt x="1070" y="87"/>
                          </a:lnTo>
                          <a:lnTo>
                            <a:pt x="1073" y="102"/>
                          </a:lnTo>
                          <a:lnTo>
                            <a:pt x="1072" y="122"/>
                          </a:lnTo>
                          <a:lnTo>
                            <a:pt x="1067" y="142"/>
                          </a:lnTo>
                          <a:lnTo>
                            <a:pt x="1062" y="155"/>
                          </a:lnTo>
                          <a:lnTo>
                            <a:pt x="1054" y="167"/>
                          </a:lnTo>
                          <a:lnTo>
                            <a:pt x="1043" y="175"/>
                          </a:lnTo>
                          <a:lnTo>
                            <a:pt x="1034" y="181"/>
                          </a:lnTo>
                          <a:lnTo>
                            <a:pt x="1024" y="186"/>
                          </a:lnTo>
                          <a:lnTo>
                            <a:pt x="1008" y="188"/>
                          </a:lnTo>
                          <a:lnTo>
                            <a:pt x="985" y="187"/>
                          </a:lnTo>
                          <a:lnTo>
                            <a:pt x="961" y="186"/>
                          </a:lnTo>
                          <a:lnTo>
                            <a:pt x="935" y="188"/>
                          </a:lnTo>
                          <a:lnTo>
                            <a:pt x="913" y="189"/>
                          </a:lnTo>
                          <a:lnTo>
                            <a:pt x="886" y="190"/>
                          </a:lnTo>
                          <a:lnTo>
                            <a:pt x="860" y="190"/>
                          </a:lnTo>
                          <a:lnTo>
                            <a:pt x="832" y="188"/>
                          </a:lnTo>
                          <a:lnTo>
                            <a:pt x="801" y="188"/>
                          </a:lnTo>
                          <a:lnTo>
                            <a:pt x="771" y="186"/>
                          </a:lnTo>
                          <a:lnTo>
                            <a:pt x="745" y="188"/>
                          </a:lnTo>
                          <a:lnTo>
                            <a:pt x="714" y="190"/>
                          </a:lnTo>
                          <a:lnTo>
                            <a:pt x="682" y="192"/>
                          </a:lnTo>
                          <a:lnTo>
                            <a:pt x="655" y="198"/>
                          </a:lnTo>
                          <a:lnTo>
                            <a:pt x="627" y="207"/>
                          </a:lnTo>
                          <a:lnTo>
                            <a:pt x="600" y="216"/>
                          </a:lnTo>
                          <a:lnTo>
                            <a:pt x="570" y="227"/>
                          </a:lnTo>
                          <a:lnTo>
                            <a:pt x="541" y="238"/>
                          </a:lnTo>
                          <a:lnTo>
                            <a:pt x="517" y="248"/>
                          </a:lnTo>
                          <a:lnTo>
                            <a:pt x="489" y="259"/>
                          </a:lnTo>
                          <a:lnTo>
                            <a:pt x="467" y="272"/>
                          </a:lnTo>
                          <a:lnTo>
                            <a:pt x="447" y="283"/>
                          </a:lnTo>
                          <a:lnTo>
                            <a:pt x="426" y="295"/>
                          </a:lnTo>
                          <a:lnTo>
                            <a:pt x="404" y="308"/>
                          </a:lnTo>
                          <a:lnTo>
                            <a:pt x="387" y="324"/>
                          </a:lnTo>
                          <a:lnTo>
                            <a:pt x="366" y="346"/>
                          </a:lnTo>
                          <a:lnTo>
                            <a:pt x="350" y="365"/>
                          </a:lnTo>
                          <a:lnTo>
                            <a:pt x="335" y="381"/>
                          </a:lnTo>
                          <a:lnTo>
                            <a:pt x="319" y="403"/>
                          </a:lnTo>
                          <a:lnTo>
                            <a:pt x="307" y="424"/>
                          </a:lnTo>
                          <a:lnTo>
                            <a:pt x="295" y="448"/>
                          </a:lnTo>
                          <a:lnTo>
                            <a:pt x="283" y="470"/>
                          </a:lnTo>
                          <a:lnTo>
                            <a:pt x="273" y="494"/>
                          </a:lnTo>
                          <a:lnTo>
                            <a:pt x="268" y="517"/>
                          </a:lnTo>
                          <a:lnTo>
                            <a:pt x="262" y="539"/>
                          </a:lnTo>
                          <a:lnTo>
                            <a:pt x="258" y="564"/>
                          </a:lnTo>
                          <a:lnTo>
                            <a:pt x="255" y="587"/>
                          </a:lnTo>
                          <a:lnTo>
                            <a:pt x="252" y="617"/>
                          </a:lnTo>
                          <a:lnTo>
                            <a:pt x="251" y="645"/>
                          </a:lnTo>
                          <a:lnTo>
                            <a:pt x="250" y="672"/>
                          </a:lnTo>
                          <a:lnTo>
                            <a:pt x="248" y="702"/>
                          </a:lnTo>
                          <a:lnTo>
                            <a:pt x="5" y="700"/>
                          </a:lnTo>
                          <a:lnTo>
                            <a:pt x="1" y="675"/>
                          </a:lnTo>
                          <a:lnTo>
                            <a:pt x="0" y="651"/>
                          </a:lnTo>
                          <a:lnTo>
                            <a:pt x="2" y="623"/>
                          </a:lnTo>
                          <a:lnTo>
                            <a:pt x="5" y="589"/>
                          </a:lnTo>
                          <a:lnTo>
                            <a:pt x="8" y="558"/>
                          </a:lnTo>
                          <a:lnTo>
                            <a:pt x="11" y="533"/>
                          </a:lnTo>
                          <a:lnTo>
                            <a:pt x="17" y="509"/>
                          </a:lnTo>
                          <a:lnTo>
                            <a:pt x="23" y="485"/>
                          </a:lnTo>
                          <a:lnTo>
                            <a:pt x="33" y="457"/>
                          </a:lnTo>
                          <a:lnTo>
                            <a:pt x="42" y="430"/>
                          </a:lnTo>
                          <a:lnTo>
                            <a:pt x="51" y="407"/>
                          </a:lnTo>
                          <a:lnTo>
                            <a:pt x="62" y="384"/>
                          </a:lnTo>
                          <a:lnTo>
                            <a:pt x="73" y="360"/>
                          </a:lnTo>
                          <a:lnTo>
                            <a:pt x="86" y="339"/>
                          </a:lnTo>
                          <a:lnTo>
                            <a:pt x="100" y="315"/>
                          </a:lnTo>
                          <a:lnTo>
                            <a:pt x="117" y="290"/>
                          </a:lnTo>
                          <a:lnTo>
                            <a:pt x="134" y="265"/>
                          </a:lnTo>
                          <a:lnTo>
                            <a:pt x="151" y="244"/>
                          </a:lnTo>
                          <a:lnTo>
                            <a:pt x="170" y="219"/>
                          </a:lnTo>
                          <a:lnTo>
                            <a:pt x="190" y="200"/>
                          </a:lnTo>
                          <a:lnTo>
                            <a:pt x="215" y="179"/>
                          </a:lnTo>
                          <a:lnTo>
                            <a:pt x="240" y="159"/>
                          </a:lnTo>
                          <a:lnTo>
                            <a:pt x="266" y="137"/>
                          </a:lnTo>
                          <a:lnTo>
                            <a:pt x="291" y="120"/>
                          </a:lnTo>
                          <a:lnTo>
                            <a:pt x="315" y="103"/>
                          </a:lnTo>
                          <a:lnTo>
                            <a:pt x="338" y="90"/>
                          </a:lnTo>
                          <a:lnTo>
                            <a:pt x="362" y="77"/>
                          </a:lnTo>
                          <a:lnTo>
                            <a:pt x="384" y="64"/>
                          </a:lnTo>
                          <a:lnTo>
                            <a:pt x="410" y="52"/>
                          </a:lnTo>
                          <a:lnTo>
                            <a:pt x="438" y="43"/>
                          </a:lnTo>
                          <a:lnTo>
                            <a:pt x="469" y="36"/>
                          </a:lnTo>
                          <a:lnTo>
                            <a:pt x="501" y="29"/>
                          </a:lnTo>
                          <a:lnTo>
                            <a:pt x="533" y="24"/>
                          </a:lnTo>
                          <a:lnTo>
                            <a:pt x="572" y="19"/>
                          </a:lnTo>
                          <a:lnTo>
                            <a:pt x="611" y="14"/>
                          </a:lnTo>
                          <a:lnTo>
                            <a:pt x="645" y="9"/>
                          </a:lnTo>
                          <a:lnTo>
                            <a:pt x="680" y="5"/>
                          </a:lnTo>
                          <a:close/>
                        </a:path>
                      </a:pathLst>
                    </a:custGeom>
                    <a:solidFill>
                      <a:srgbClr val="800080"/>
                    </a:solidFill>
                    <a:ln w="9525">
                      <a:noFill/>
                      <a:round/>
                      <a:headEnd/>
                      <a:tailEnd/>
                    </a:ln>
                  </p:spPr>
                  <p:txBody>
                    <a:bodyPr/>
                    <a:lstStyle/>
                    <a:p>
                      <a:endParaRPr lang="cs-CZ"/>
                    </a:p>
                  </p:txBody>
                </p:sp>
                <p:grpSp>
                  <p:nvGrpSpPr>
                    <p:cNvPr id="11442" name="Group 210"/>
                    <p:cNvGrpSpPr>
                      <a:grpSpLocks/>
                    </p:cNvGrpSpPr>
                    <p:nvPr/>
                  </p:nvGrpSpPr>
                  <p:grpSpPr bwMode="auto">
                    <a:xfrm>
                      <a:off x="2089" y="1587"/>
                      <a:ext cx="198" cy="131"/>
                      <a:chOff x="2089" y="1587"/>
                      <a:chExt cx="198" cy="131"/>
                    </a:xfrm>
                  </p:grpSpPr>
                  <p:grpSp>
                    <p:nvGrpSpPr>
                      <p:cNvPr id="11451" name="Group 211"/>
                      <p:cNvGrpSpPr>
                        <a:grpSpLocks/>
                      </p:cNvGrpSpPr>
                      <p:nvPr/>
                    </p:nvGrpSpPr>
                    <p:grpSpPr bwMode="auto">
                      <a:xfrm>
                        <a:off x="2110" y="1599"/>
                        <a:ext cx="177" cy="119"/>
                        <a:chOff x="2110" y="1599"/>
                        <a:chExt cx="177" cy="119"/>
                      </a:xfrm>
                    </p:grpSpPr>
                    <p:sp>
                      <p:nvSpPr>
                        <p:cNvPr id="11405" name="Freeform 212"/>
                        <p:cNvSpPr>
                          <a:spLocks/>
                        </p:cNvSpPr>
                        <p:nvPr/>
                      </p:nvSpPr>
                      <p:spPr bwMode="auto">
                        <a:xfrm>
                          <a:off x="2110" y="1599"/>
                          <a:ext cx="177" cy="111"/>
                        </a:xfrm>
                        <a:custGeom>
                          <a:avLst/>
                          <a:gdLst>
                            <a:gd name="T0" fmla="*/ 19 w 883"/>
                            <a:gd name="T1" fmla="*/ 0 h 559"/>
                            <a:gd name="T2" fmla="*/ 21 w 883"/>
                            <a:gd name="T3" fmla="*/ 0 h 559"/>
                            <a:gd name="T4" fmla="*/ 23 w 883"/>
                            <a:gd name="T5" fmla="*/ 0 h 559"/>
                            <a:gd name="T6" fmla="*/ 26 w 883"/>
                            <a:gd name="T7" fmla="*/ 0 h 559"/>
                            <a:gd name="T8" fmla="*/ 28 w 883"/>
                            <a:gd name="T9" fmla="*/ 0 h 559"/>
                            <a:gd name="T10" fmla="*/ 30 w 883"/>
                            <a:gd name="T11" fmla="*/ 0 h 559"/>
                            <a:gd name="T12" fmla="*/ 33 w 883"/>
                            <a:gd name="T13" fmla="*/ 0 h 559"/>
                            <a:gd name="T14" fmla="*/ 35 w 883"/>
                            <a:gd name="T15" fmla="*/ 0 h 559"/>
                            <a:gd name="T16" fmla="*/ 35 w 883"/>
                            <a:gd name="T17" fmla="*/ 1 h 559"/>
                            <a:gd name="T18" fmla="*/ 35 w 883"/>
                            <a:gd name="T19" fmla="*/ 2 h 559"/>
                            <a:gd name="T20" fmla="*/ 32 w 883"/>
                            <a:gd name="T21" fmla="*/ 2 h 559"/>
                            <a:gd name="T22" fmla="*/ 30 w 883"/>
                            <a:gd name="T23" fmla="*/ 2 h 559"/>
                            <a:gd name="T24" fmla="*/ 28 w 883"/>
                            <a:gd name="T25" fmla="*/ 2 h 559"/>
                            <a:gd name="T26" fmla="*/ 26 w 883"/>
                            <a:gd name="T27" fmla="*/ 2 h 559"/>
                            <a:gd name="T28" fmla="*/ 24 w 883"/>
                            <a:gd name="T29" fmla="*/ 2 h 559"/>
                            <a:gd name="T30" fmla="*/ 21 w 883"/>
                            <a:gd name="T31" fmla="*/ 2 h 559"/>
                            <a:gd name="T32" fmla="*/ 19 w 883"/>
                            <a:gd name="T33" fmla="*/ 2 h 559"/>
                            <a:gd name="T34" fmla="*/ 17 w 883"/>
                            <a:gd name="T35" fmla="*/ 3 h 559"/>
                            <a:gd name="T36" fmla="*/ 14 w 883"/>
                            <a:gd name="T37" fmla="*/ 3 h 559"/>
                            <a:gd name="T38" fmla="*/ 12 w 883"/>
                            <a:gd name="T39" fmla="*/ 4 h 559"/>
                            <a:gd name="T40" fmla="*/ 10 w 883"/>
                            <a:gd name="T41" fmla="*/ 5 h 559"/>
                            <a:gd name="T42" fmla="*/ 9 w 883"/>
                            <a:gd name="T43" fmla="*/ 6 h 559"/>
                            <a:gd name="T44" fmla="*/ 7 w 883"/>
                            <a:gd name="T45" fmla="*/ 7 h 559"/>
                            <a:gd name="T46" fmla="*/ 6 w 883"/>
                            <a:gd name="T47" fmla="*/ 9 h 559"/>
                            <a:gd name="T48" fmla="*/ 4 w 883"/>
                            <a:gd name="T49" fmla="*/ 10 h 559"/>
                            <a:gd name="T50" fmla="*/ 3 w 883"/>
                            <a:gd name="T51" fmla="*/ 12 h 559"/>
                            <a:gd name="T52" fmla="*/ 2 w 883"/>
                            <a:gd name="T53" fmla="*/ 14 h 559"/>
                            <a:gd name="T54" fmla="*/ 2 w 883"/>
                            <a:gd name="T55" fmla="*/ 16 h 559"/>
                            <a:gd name="T56" fmla="*/ 2 w 883"/>
                            <a:gd name="T57" fmla="*/ 17 h 559"/>
                            <a:gd name="T58" fmla="*/ 2 w 883"/>
                            <a:gd name="T59" fmla="*/ 20 h 559"/>
                            <a:gd name="T60" fmla="*/ 1 w 883"/>
                            <a:gd name="T61" fmla="*/ 22 h 559"/>
                            <a:gd name="T62" fmla="*/ 0 w 883"/>
                            <a:gd name="T63" fmla="*/ 21 h 559"/>
                            <a:gd name="T64" fmla="*/ 0 w 883"/>
                            <a:gd name="T65" fmla="*/ 19 h 559"/>
                            <a:gd name="T66" fmla="*/ 0 w 883"/>
                            <a:gd name="T67" fmla="*/ 16 h 559"/>
                            <a:gd name="T68" fmla="*/ 1 w 883"/>
                            <a:gd name="T69" fmla="*/ 14 h 559"/>
                            <a:gd name="T70" fmla="*/ 1 w 883"/>
                            <a:gd name="T71" fmla="*/ 12 h 559"/>
                            <a:gd name="T72" fmla="*/ 2 w 883"/>
                            <a:gd name="T73" fmla="*/ 10 h 559"/>
                            <a:gd name="T74" fmla="*/ 3 w 883"/>
                            <a:gd name="T75" fmla="*/ 9 h 559"/>
                            <a:gd name="T76" fmla="*/ 5 w 883"/>
                            <a:gd name="T77" fmla="*/ 7 h 559"/>
                            <a:gd name="T78" fmla="*/ 7 w 883"/>
                            <a:gd name="T79" fmla="*/ 5 h 559"/>
                            <a:gd name="T80" fmla="*/ 8 w 883"/>
                            <a:gd name="T81" fmla="*/ 4 h 559"/>
                            <a:gd name="T82" fmla="*/ 11 w 883"/>
                            <a:gd name="T83" fmla="*/ 3 h 559"/>
                            <a:gd name="T84" fmla="*/ 13 w 883"/>
                            <a:gd name="T85" fmla="*/ 2 h 559"/>
                            <a:gd name="T86" fmla="*/ 16 w 883"/>
                            <a:gd name="T87" fmla="*/ 1 h 559"/>
                            <a:gd name="T88" fmla="*/ 18 w 883"/>
                            <a:gd name="T89" fmla="*/ 0 h 5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83"/>
                            <a:gd name="T136" fmla="*/ 0 h 559"/>
                            <a:gd name="T137" fmla="*/ 883 w 883"/>
                            <a:gd name="T138" fmla="*/ 559 h 5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83" h="559">
                              <a:moveTo>
                                <a:pt x="450" y="11"/>
                              </a:moveTo>
                              <a:lnTo>
                                <a:pt x="463" y="8"/>
                              </a:lnTo>
                              <a:lnTo>
                                <a:pt x="490" y="5"/>
                              </a:lnTo>
                              <a:lnTo>
                                <a:pt x="522" y="3"/>
                              </a:lnTo>
                              <a:lnTo>
                                <a:pt x="552" y="1"/>
                              </a:lnTo>
                              <a:lnTo>
                                <a:pt x="580" y="2"/>
                              </a:lnTo>
                              <a:lnTo>
                                <a:pt x="610" y="3"/>
                              </a:lnTo>
                              <a:lnTo>
                                <a:pt x="641" y="4"/>
                              </a:lnTo>
                              <a:lnTo>
                                <a:pt x="669" y="6"/>
                              </a:lnTo>
                              <a:lnTo>
                                <a:pt x="699" y="4"/>
                              </a:lnTo>
                              <a:lnTo>
                                <a:pt x="727" y="3"/>
                              </a:lnTo>
                              <a:lnTo>
                                <a:pt x="760" y="1"/>
                              </a:lnTo>
                              <a:lnTo>
                                <a:pt x="791" y="0"/>
                              </a:lnTo>
                              <a:lnTo>
                                <a:pt x="816" y="1"/>
                              </a:lnTo>
                              <a:lnTo>
                                <a:pt x="840" y="2"/>
                              </a:lnTo>
                              <a:lnTo>
                                <a:pt x="866" y="3"/>
                              </a:lnTo>
                              <a:lnTo>
                                <a:pt x="883" y="6"/>
                              </a:lnTo>
                              <a:lnTo>
                                <a:pt x="881" y="20"/>
                              </a:lnTo>
                              <a:lnTo>
                                <a:pt x="878" y="32"/>
                              </a:lnTo>
                              <a:lnTo>
                                <a:pt x="875" y="43"/>
                              </a:lnTo>
                              <a:lnTo>
                                <a:pt x="811" y="44"/>
                              </a:lnTo>
                              <a:lnTo>
                                <a:pt x="795" y="46"/>
                              </a:lnTo>
                              <a:lnTo>
                                <a:pt x="773" y="45"/>
                              </a:lnTo>
                              <a:lnTo>
                                <a:pt x="748" y="44"/>
                              </a:lnTo>
                              <a:lnTo>
                                <a:pt x="723" y="46"/>
                              </a:lnTo>
                              <a:lnTo>
                                <a:pt x="700" y="48"/>
                              </a:lnTo>
                              <a:lnTo>
                                <a:pt x="673" y="49"/>
                              </a:lnTo>
                              <a:lnTo>
                                <a:pt x="649" y="49"/>
                              </a:lnTo>
                              <a:lnTo>
                                <a:pt x="620" y="46"/>
                              </a:lnTo>
                              <a:lnTo>
                                <a:pt x="589" y="46"/>
                              </a:lnTo>
                              <a:lnTo>
                                <a:pt x="560" y="44"/>
                              </a:lnTo>
                              <a:lnTo>
                                <a:pt x="532" y="46"/>
                              </a:lnTo>
                              <a:lnTo>
                                <a:pt x="502" y="49"/>
                              </a:lnTo>
                              <a:lnTo>
                                <a:pt x="470" y="51"/>
                              </a:lnTo>
                              <a:lnTo>
                                <a:pt x="442" y="57"/>
                              </a:lnTo>
                              <a:lnTo>
                                <a:pt x="415" y="66"/>
                              </a:lnTo>
                              <a:lnTo>
                                <a:pt x="387" y="75"/>
                              </a:lnTo>
                              <a:lnTo>
                                <a:pt x="357" y="86"/>
                              </a:lnTo>
                              <a:lnTo>
                                <a:pt x="329" y="96"/>
                              </a:lnTo>
                              <a:lnTo>
                                <a:pt x="304" y="106"/>
                              </a:lnTo>
                              <a:lnTo>
                                <a:pt x="277" y="117"/>
                              </a:lnTo>
                              <a:lnTo>
                                <a:pt x="255" y="130"/>
                              </a:lnTo>
                              <a:lnTo>
                                <a:pt x="235" y="140"/>
                              </a:lnTo>
                              <a:lnTo>
                                <a:pt x="214" y="152"/>
                              </a:lnTo>
                              <a:lnTo>
                                <a:pt x="193" y="165"/>
                              </a:lnTo>
                              <a:lnTo>
                                <a:pt x="175" y="181"/>
                              </a:lnTo>
                              <a:lnTo>
                                <a:pt x="155" y="203"/>
                              </a:lnTo>
                              <a:lnTo>
                                <a:pt x="139" y="222"/>
                              </a:lnTo>
                              <a:lnTo>
                                <a:pt x="123" y="238"/>
                              </a:lnTo>
                              <a:lnTo>
                                <a:pt x="108" y="260"/>
                              </a:lnTo>
                              <a:lnTo>
                                <a:pt x="96" y="281"/>
                              </a:lnTo>
                              <a:lnTo>
                                <a:pt x="83" y="305"/>
                              </a:lnTo>
                              <a:lnTo>
                                <a:pt x="71" y="328"/>
                              </a:lnTo>
                              <a:lnTo>
                                <a:pt x="62" y="351"/>
                              </a:lnTo>
                              <a:lnTo>
                                <a:pt x="56" y="375"/>
                              </a:lnTo>
                              <a:lnTo>
                                <a:pt x="50" y="398"/>
                              </a:lnTo>
                              <a:lnTo>
                                <a:pt x="45" y="421"/>
                              </a:lnTo>
                              <a:lnTo>
                                <a:pt x="42" y="444"/>
                              </a:lnTo>
                              <a:lnTo>
                                <a:pt x="39" y="474"/>
                              </a:lnTo>
                              <a:lnTo>
                                <a:pt x="38" y="502"/>
                              </a:lnTo>
                              <a:lnTo>
                                <a:pt x="37" y="529"/>
                              </a:lnTo>
                              <a:lnTo>
                                <a:pt x="35" y="559"/>
                              </a:lnTo>
                              <a:lnTo>
                                <a:pt x="8" y="553"/>
                              </a:lnTo>
                              <a:lnTo>
                                <a:pt x="5" y="525"/>
                              </a:lnTo>
                              <a:lnTo>
                                <a:pt x="3" y="501"/>
                              </a:lnTo>
                              <a:lnTo>
                                <a:pt x="0" y="475"/>
                              </a:lnTo>
                              <a:lnTo>
                                <a:pt x="1" y="444"/>
                              </a:lnTo>
                              <a:lnTo>
                                <a:pt x="4" y="415"/>
                              </a:lnTo>
                              <a:lnTo>
                                <a:pt x="10" y="380"/>
                              </a:lnTo>
                              <a:lnTo>
                                <a:pt x="15" y="355"/>
                              </a:lnTo>
                              <a:lnTo>
                                <a:pt x="23" y="329"/>
                              </a:lnTo>
                              <a:lnTo>
                                <a:pt x="31" y="305"/>
                              </a:lnTo>
                              <a:lnTo>
                                <a:pt x="41" y="283"/>
                              </a:lnTo>
                              <a:lnTo>
                                <a:pt x="54" y="262"/>
                              </a:lnTo>
                              <a:lnTo>
                                <a:pt x="68" y="238"/>
                              </a:lnTo>
                              <a:lnTo>
                                <a:pt x="85" y="215"/>
                              </a:lnTo>
                              <a:lnTo>
                                <a:pt x="103" y="193"/>
                              </a:lnTo>
                              <a:lnTo>
                                <a:pt x="122" y="173"/>
                              </a:lnTo>
                              <a:lnTo>
                                <a:pt x="142" y="151"/>
                              </a:lnTo>
                              <a:lnTo>
                                <a:pt x="163" y="132"/>
                              </a:lnTo>
                              <a:lnTo>
                                <a:pt x="186" y="114"/>
                              </a:lnTo>
                              <a:lnTo>
                                <a:pt x="211" y="99"/>
                              </a:lnTo>
                              <a:lnTo>
                                <a:pt x="239" y="85"/>
                              </a:lnTo>
                              <a:lnTo>
                                <a:pt x="270" y="69"/>
                              </a:lnTo>
                              <a:lnTo>
                                <a:pt x="300" y="59"/>
                              </a:lnTo>
                              <a:lnTo>
                                <a:pt x="332" y="46"/>
                              </a:lnTo>
                              <a:lnTo>
                                <a:pt x="367" y="34"/>
                              </a:lnTo>
                              <a:lnTo>
                                <a:pt x="396" y="24"/>
                              </a:lnTo>
                              <a:lnTo>
                                <a:pt x="426" y="16"/>
                              </a:lnTo>
                              <a:lnTo>
                                <a:pt x="450" y="11"/>
                              </a:lnTo>
                              <a:close/>
                            </a:path>
                          </a:pathLst>
                        </a:custGeom>
                        <a:solidFill>
                          <a:srgbClr val="C000C0"/>
                        </a:solidFill>
                        <a:ln w="9525">
                          <a:noFill/>
                          <a:round/>
                          <a:headEnd/>
                          <a:tailEnd/>
                        </a:ln>
                      </p:spPr>
                      <p:txBody>
                        <a:bodyPr/>
                        <a:lstStyle/>
                        <a:p>
                          <a:endParaRPr lang="cs-CZ"/>
                        </a:p>
                      </p:txBody>
                    </p:sp>
                    <p:sp>
                      <p:nvSpPr>
                        <p:cNvPr id="11406" name="Freeform 213"/>
                        <p:cNvSpPr>
                          <a:spLocks/>
                        </p:cNvSpPr>
                        <p:nvPr/>
                      </p:nvSpPr>
                      <p:spPr bwMode="auto">
                        <a:xfrm>
                          <a:off x="2115" y="1606"/>
                          <a:ext cx="170" cy="112"/>
                        </a:xfrm>
                        <a:custGeom>
                          <a:avLst/>
                          <a:gdLst>
                            <a:gd name="T0" fmla="*/ 18 w 854"/>
                            <a:gd name="T1" fmla="*/ 0 h 560"/>
                            <a:gd name="T2" fmla="*/ 21 w 854"/>
                            <a:gd name="T3" fmla="*/ 0 h 560"/>
                            <a:gd name="T4" fmla="*/ 23 w 854"/>
                            <a:gd name="T5" fmla="*/ 0 h 560"/>
                            <a:gd name="T6" fmla="*/ 25 w 854"/>
                            <a:gd name="T7" fmla="*/ 0 h 560"/>
                            <a:gd name="T8" fmla="*/ 28 w 854"/>
                            <a:gd name="T9" fmla="*/ 0 h 560"/>
                            <a:gd name="T10" fmla="*/ 30 w 854"/>
                            <a:gd name="T11" fmla="*/ 0 h 560"/>
                            <a:gd name="T12" fmla="*/ 32 w 854"/>
                            <a:gd name="T13" fmla="*/ 0 h 560"/>
                            <a:gd name="T14" fmla="*/ 34 w 854"/>
                            <a:gd name="T15" fmla="*/ 0 h 560"/>
                            <a:gd name="T16" fmla="*/ 33 w 854"/>
                            <a:gd name="T17" fmla="*/ 1 h 560"/>
                            <a:gd name="T18" fmla="*/ 32 w 854"/>
                            <a:gd name="T19" fmla="*/ 2 h 560"/>
                            <a:gd name="T20" fmla="*/ 31 w 854"/>
                            <a:gd name="T21" fmla="*/ 2 h 560"/>
                            <a:gd name="T22" fmla="*/ 30 w 854"/>
                            <a:gd name="T23" fmla="*/ 2 h 560"/>
                            <a:gd name="T24" fmla="*/ 28 w 854"/>
                            <a:gd name="T25" fmla="*/ 2 h 560"/>
                            <a:gd name="T26" fmla="*/ 26 w 854"/>
                            <a:gd name="T27" fmla="*/ 2 h 560"/>
                            <a:gd name="T28" fmla="*/ 23 w 854"/>
                            <a:gd name="T29" fmla="*/ 2 h 560"/>
                            <a:gd name="T30" fmla="*/ 21 w 854"/>
                            <a:gd name="T31" fmla="*/ 2 h 560"/>
                            <a:gd name="T32" fmla="*/ 19 w 854"/>
                            <a:gd name="T33" fmla="*/ 2 h 560"/>
                            <a:gd name="T34" fmla="*/ 16 w 854"/>
                            <a:gd name="T35" fmla="*/ 3 h 560"/>
                            <a:gd name="T36" fmla="*/ 14 w 854"/>
                            <a:gd name="T37" fmla="*/ 3 h 560"/>
                            <a:gd name="T38" fmla="*/ 12 w 854"/>
                            <a:gd name="T39" fmla="*/ 4 h 560"/>
                            <a:gd name="T40" fmla="*/ 10 w 854"/>
                            <a:gd name="T41" fmla="*/ 5 h 560"/>
                            <a:gd name="T42" fmla="*/ 9 w 854"/>
                            <a:gd name="T43" fmla="*/ 6 h 560"/>
                            <a:gd name="T44" fmla="*/ 7 w 854"/>
                            <a:gd name="T45" fmla="*/ 7 h 560"/>
                            <a:gd name="T46" fmla="*/ 5 w 854"/>
                            <a:gd name="T47" fmla="*/ 9 h 560"/>
                            <a:gd name="T48" fmla="*/ 4 w 854"/>
                            <a:gd name="T49" fmla="*/ 10 h 560"/>
                            <a:gd name="T50" fmla="*/ 3 w 854"/>
                            <a:gd name="T51" fmla="*/ 12 h 560"/>
                            <a:gd name="T52" fmla="*/ 2 w 854"/>
                            <a:gd name="T53" fmla="*/ 14 h 560"/>
                            <a:gd name="T54" fmla="*/ 2 w 854"/>
                            <a:gd name="T55" fmla="*/ 16 h 560"/>
                            <a:gd name="T56" fmla="*/ 2 w 854"/>
                            <a:gd name="T57" fmla="*/ 18 h 560"/>
                            <a:gd name="T58" fmla="*/ 2 w 854"/>
                            <a:gd name="T59" fmla="*/ 20 h 560"/>
                            <a:gd name="T60" fmla="*/ 1 w 854"/>
                            <a:gd name="T61" fmla="*/ 22 h 560"/>
                            <a:gd name="T62" fmla="*/ 0 w 854"/>
                            <a:gd name="T63" fmla="*/ 21 h 560"/>
                            <a:gd name="T64" fmla="*/ 0 w 854"/>
                            <a:gd name="T65" fmla="*/ 19 h 560"/>
                            <a:gd name="T66" fmla="*/ 0 w 854"/>
                            <a:gd name="T67" fmla="*/ 17 h 560"/>
                            <a:gd name="T68" fmla="*/ 1 w 854"/>
                            <a:gd name="T69" fmla="*/ 14 h 560"/>
                            <a:gd name="T70" fmla="*/ 1 w 854"/>
                            <a:gd name="T71" fmla="*/ 12 h 560"/>
                            <a:gd name="T72" fmla="*/ 2 w 854"/>
                            <a:gd name="T73" fmla="*/ 11 h 560"/>
                            <a:gd name="T74" fmla="*/ 3 w 854"/>
                            <a:gd name="T75" fmla="*/ 9 h 560"/>
                            <a:gd name="T76" fmla="*/ 5 w 854"/>
                            <a:gd name="T77" fmla="*/ 7 h 560"/>
                            <a:gd name="T78" fmla="*/ 6 w 854"/>
                            <a:gd name="T79" fmla="*/ 5 h 560"/>
                            <a:gd name="T80" fmla="*/ 8 w 854"/>
                            <a:gd name="T81" fmla="*/ 4 h 560"/>
                            <a:gd name="T82" fmla="*/ 11 w 854"/>
                            <a:gd name="T83" fmla="*/ 3 h 560"/>
                            <a:gd name="T84" fmla="*/ 13 w 854"/>
                            <a:gd name="T85" fmla="*/ 2 h 560"/>
                            <a:gd name="T86" fmla="*/ 16 w 854"/>
                            <a:gd name="T87" fmla="*/ 1 h 560"/>
                            <a:gd name="T88" fmla="*/ 18 w 854"/>
                            <a:gd name="T89" fmla="*/ 0 h 5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54"/>
                            <a:gd name="T136" fmla="*/ 0 h 560"/>
                            <a:gd name="T137" fmla="*/ 854 w 854"/>
                            <a:gd name="T138" fmla="*/ 560 h 56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54" h="560">
                              <a:moveTo>
                                <a:pt x="450" y="12"/>
                              </a:moveTo>
                              <a:lnTo>
                                <a:pt x="462" y="8"/>
                              </a:lnTo>
                              <a:lnTo>
                                <a:pt x="490" y="6"/>
                              </a:lnTo>
                              <a:lnTo>
                                <a:pt x="522" y="4"/>
                              </a:lnTo>
                              <a:lnTo>
                                <a:pt x="550" y="2"/>
                              </a:lnTo>
                              <a:lnTo>
                                <a:pt x="580" y="3"/>
                              </a:lnTo>
                              <a:lnTo>
                                <a:pt x="610" y="4"/>
                              </a:lnTo>
                              <a:lnTo>
                                <a:pt x="640" y="5"/>
                              </a:lnTo>
                              <a:lnTo>
                                <a:pt x="669" y="7"/>
                              </a:lnTo>
                              <a:lnTo>
                                <a:pt x="698" y="5"/>
                              </a:lnTo>
                              <a:lnTo>
                                <a:pt x="726" y="4"/>
                              </a:lnTo>
                              <a:lnTo>
                                <a:pt x="760" y="2"/>
                              </a:lnTo>
                              <a:lnTo>
                                <a:pt x="791" y="1"/>
                              </a:lnTo>
                              <a:lnTo>
                                <a:pt x="815" y="2"/>
                              </a:lnTo>
                              <a:lnTo>
                                <a:pt x="840" y="3"/>
                              </a:lnTo>
                              <a:lnTo>
                                <a:pt x="854" y="0"/>
                              </a:lnTo>
                              <a:lnTo>
                                <a:pt x="849" y="13"/>
                              </a:lnTo>
                              <a:lnTo>
                                <a:pt x="841" y="25"/>
                              </a:lnTo>
                              <a:lnTo>
                                <a:pt x="830" y="34"/>
                              </a:lnTo>
                              <a:lnTo>
                                <a:pt x="821" y="40"/>
                              </a:lnTo>
                              <a:lnTo>
                                <a:pt x="811" y="45"/>
                              </a:lnTo>
                              <a:lnTo>
                                <a:pt x="795" y="47"/>
                              </a:lnTo>
                              <a:lnTo>
                                <a:pt x="772" y="46"/>
                              </a:lnTo>
                              <a:lnTo>
                                <a:pt x="748" y="45"/>
                              </a:lnTo>
                              <a:lnTo>
                                <a:pt x="722" y="47"/>
                              </a:lnTo>
                              <a:lnTo>
                                <a:pt x="700" y="48"/>
                              </a:lnTo>
                              <a:lnTo>
                                <a:pt x="673" y="50"/>
                              </a:lnTo>
                              <a:lnTo>
                                <a:pt x="647" y="50"/>
                              </a:lnTo>
                              <a:lnTo>
                                <a:pt x="620" y="47"/>
                              </a:lnTo>
                              <a:lnTo>
                                <a:pt x="588" y="47"/>
                              </a:lnTo>
                              <a:lnTo>
                                <a:pt x="558" y="45"/>
                              </a:lnTo>
                              <a:lnTo>
                                <a:pt x="532" y="47"/>
                              </a:lnTo>
                              <a:lnTo>
                                <a:pt x="501" y="50"/>
                              </a:lnTo>
                              <a:lnTo>
                                <a:pt x="469" y="51"/>
                              </a:lnTo>
                              <a:lnTo>
                                <a:pt x="442" y="57"/>
                              </a:lnTo>
                              <a:lnTo>
                                <a:pt x="414" y="66"/>
                              </a:lnTo>
                              <a:lnTo>
                                <a:pt x="387" y="75"/>
                              </a:lnTo>
                              <a:lnTo>
                                <a:pt x="357" y="86"/>
                              </a:lnTo>
                              <a:lnTo>
                                <a:pt x="328" y="97"/>
                              </a:lnTo>
                              <a:lnTo>
                                <a:pt x="304" y="107"/>
                              </a:lnTo>
                              <a:lnTo>
                                <a:pt x="276" y="118"/>
                              </a:lnTo>
                              <a:lnTo>
                                <a:pt x="254" y="131"/>
                              </a:lnTo>
                              <a:lnTo>
                                <a:pt x="234" y="141"/>
                              </a:lnTo>
                              <a:lnTo>
                                <a:pt x="214" y="153"/>
                              </a:lnTo>
                              <a:lnTo>
                                <a:pt x="192" y="166"/>
                              </a:lnTo>
                              <a:lnTo>
                                <a:pt x="175" y="182"/>
                              </a:lnTo>
                              <a:lnTo>
                                <a:pt x="154" y="204"/>
                              </a:lnTo>
                              <a:lnTo>
                                <a:pt x="138" y="223"/>
                              </a:lnTo>
                              <a:lnTo>
                                <a:pt x="123" y="239"/>
                              </a:lnTo>
                              <a:lnTo>
                                <a:pt x="107" y="261"/>
                              </a:lnTo>
                              <a:lnTo>
                                <a:pt x="95" y="282"/>
                              </a:lnTo>
                              <a:lnTo>
                                <a:pt x="83" y="306"/>
                              </a:lnTo>
                              <a:lnTo>
                                <a:pt x="71" y="328"/>
                              </a:lnTo>
                              <a:lnTo>
                                <a:pt x="61" y="352"/>
                              </a:lnTo>
                              <a:lnTo>
                                <a:pt x="55" y="375"/>
                              </a:lnTo>
                              <a:lnTo>
                                <a:pt x="49" y="398"/>
                              </a:lnTo>
                              <a:lnTo>
                                <a:pt x="45" y="422"/>
                              </a:lnTo>
                              <a:lnTo>
                                <a:pt x="42" y="445"/>
                              </a:lnTo>
                              <a:lnTo>
                                <a:pt x="39" y="475"/>
                              </a:lnTo>
                              <a:lnTo>
                                <a:pt x="38" y="503"/>
                              </a:lnTo>
                              <a:lnTo>
                                <a:pt x="37" y="530"/>
                              </a:lnTo>
                              <a:lnTo>
                                <a:pt x="35" y="560"/>
                              </a:lnTo>
                              <a:lnTo>
                                <a:pt x="7" y="554"/>
                              </a:lnTo>
                              <a:lnTo>
                                <a:pt x="4" y="526"/>
                              </a:lnTo>
                              <a:lnTo>
                                <a:pt x="2" y="502"/>
                              </a:lnTo>
                              <a:lnTo>
                                <a:pt x="0" y="476"/>
                              </a:lnTo>
                              <a:lnTo>
                                <a:pt x="1" y="445"/>
                              </a:lnTo>
                              <a:lnTo>
                                <a:pt x="3" y="416"/>
                              </a:lnTo>
                              <a:lnTo>
                                <a:pt x="9" y="380"/>
                              </a:lnTo>
                              <a:lnTo>
                                <a:pt x="14" y="356"/>
                              </a:lnTo>
                              <a:lnTo>
                                <a:pt x="22" y="330"/>
                              </a:lnTo>
                              <a:lnTo>
                                <a:pt x="31" y="306"/>
                              </a:lnTo>
                              <a:lnTo>
                                <a:pt x="41" y="284"/>
                              </a:lnTo>
                              <a:lnTo>
                                <a:pt x="53" y="263"/>
                              </a:lnTo>
                              <a:lnTo>
                                <a:pt x="67" y="239"/>
                              </a:lnTo>
                              <a:lnTo>
                                <a:pt x="85" y="216"/>
                              </a:lnTo>
                              <a:lnTo>
                                <a:pt x="102" y="194"/>
                              </a:lnTo>
                              <a:lnTo>
                                <a:pt x="122" y="174"/>
                              </a:lnTo>
                              <a:lnTo>
                                <a:pt x="141" y="152"/>
                              </a:lnTo>
                              <a:lnTo>
                                <a:pt x="163" y="133"/>
                              </a:lnTo>
                              <a:lnTo>
                                <a:pt x="185" y="115"/>
                              </a:lnTo>
                              <a:lnTo>
                                <a:pt x="211" y="100"/>
                              </a:lnTo>
                              <a:lnTo>
                                <a:pt x="237" y="85"/>
                              </a:lnTo>
                              <a:lnTo>
                                <a:pt x="270" y="69"/>
                              </a:lnTo>
                              <a:lnTo>
                                <a:pt x="300" y="59"/>
                              </a:lnTo>
                              <a:lnTo>
                                <a:pt x="331" y="47"/>
                              </a:lnTo>
                              <a:lnTo>
                                <a:pt x="366" y="35"/>
                              </a:lnTo>
                              <a:lnTo>
                                <a:pt x="396" y="25"/>
                              </a:lnTo>
                              <a:lnTo>
                                <a:pt x="425" y="17"/>
                              </a:lnTo>
                              <a:lnTo>
                                <a:pt x="450" y="12"/>
                              </a:lnTo>
                              <a:close/>
                            </a:path>
                          </a:pathLst>
                        </a:custGeom>
                        <a:solidFill>
                          <a:srgbClr val="600060"/>
                        </a:solidFill>
                        <a:ln w="9525">
                          <a:noFill/>
                          <a:round/>
                          <a:headEnd/>
                          <a:tailEnd/>
                        </a:ln>
                      </p:spPr>
                      <p:txBody>
                        <a:bodyPr/>
                        <a:lstStyle/>
                        <a:p>
                          <a:endParaRPr lang="cs-CZ"/>
                        </a:p>
                      </p:txBody>
                    </p:sp>
                  </p:grpSp>
                  <p:sp>
                    <p:nvSpPr>
                      <p:cNvPr id="11404" name="Freeform 214"/>
                      <p:cNvSpPr>
                        <a:spLocks/>
                      </p:cNvSpPr>
                      <p:nvPr/>
                    </p:nvSpPr>
                    <p:spPr bwMode="auto">
                      <a:xfrm>
                        <a:off x="2089" y="1587"/>
                        <a:ext cx="180" cy="109"/>
                      </a:xfrm>
                      <a:custGeom>
                        <a:avLst/>
                        <a:gdLst>
                          <a:gd name="T0" fmla="*/ 36 w 901"/>
                          <a:gd name="T1" fmla="*/ 0 h 544"/>
                          <a:gd name="T2" fmla="*/ 35 w 901"/>
                          <a:gd name="T3" fmla="*/ 0 h 544"/>
                          <a:gd name="T4" fmla="*/ 33 w 901"/>
                          <a:gd name="T5" fmla="*/ 0 h 544"/>
                          <a:gd name="T6" fmla="*/ 32 w 901"/>
                          <a:gd name="T7" fmla="*/ 0 h 544"/>
                          <a:gd name="T8" fmla="*/ 30 w 901"/>
                          <a:gd name="T9" fmla="*/ 0 h 544"/>
                          <a:gd name="T10" fmla="*/ 28 w 901"/>
                          <a:gd name="T11" fmla="*/ 0 h 544"/>
                          <a:gd name="T12" fmla="*/ 26 w 901"/>
                          <a:gd name="T13" fmla="*/ 0 h 544"/>
                          <a:gd name="T14" fmla="*/ 25 w 901"/>
                          <a:gd name="T15" fmla="*/ 0 h 544"/>
                          <a:gd name="T16" fmla="*/ 23 w 901"/>
                          <a:gd name="T17" fmla="*/ 0 h 544"/>
                          <a:gd name="T18" fmla="*/ 21 w 901"/>
                          <a:gd name="T19" fmla="*/ 0 h 544"/>
                          <a:gd name="T20" fmla="*/ 20 w 901"/>
                          <a:gd name="T21" fmla="*/ 1 h 544"/>
                          <a:gd name="T22" fmla="*/ 18 w 901"/>
                          <a:gd name="T23" fmla="*/ 1 h 544"/>
                          <a:gd name="T24" fmla="*/ 17 w 901"/>
                          <a:gd name="T25" fmla="*/ 1 h 544"/>
                          <a:gd name="T26" fmla="*/ 16 w 901"/>
                          <a:gd name="T27" fmla="*/ 1 h 544"/>
                          <a:gd name="T28" fmla="*/ 15 w 901"/>
                          <a:gd name="T29" fmla="*/ 2 h 544"/>
                          <a:gd name="T30" fmla="*/ 14 w 901"/>
                          <a:gd name="T31" fmla="*/ 2 h 544"/>
                          <a:gd name="T32" fmla="*/ 13 w 901"/>
                          <a:gd name="T33" fmla="*/ 3 h 544"/>
                          <a:gd name="T34" fmla="*/ 12 w 901"/>
                          <a:gd name="T35" fmla="*/ 3 h 544"/>
                          <a:gd name="T36" fmla="*/ 11 w 901"/>
                          <a:gd name="T37" fmla="*/ 4 h 544"/>
                          <a:gd name="T38" fmla="*/ 10 w 901"/>
                          <a:gd name="T39" fmla="*/ 4 h 544"/>
                          <a:gd name="T40" fmla="*/ 9 w 901"/>
                          <a:gd name="T41" fmla="*/ 5 h 544"/>
                          <a:gd name="T42" fmla="*/ 8 w 901"/>
                          <a:gd name="T43" fmla="*/ 6 h 544"/>
                          <a:gd name="T44" fmla="*/ 7 w 901"/>
                          <a:gd name="T45" fmla="*/ 6 h 544"/>
                          <a:gd name="T46" fmla="*/ 7 w 901"/>
                          <a:gd name="T47" fmla="*/ 7 h 544"/>
                          <a:gd name="T48" fmla="*/ 6 w 901"/>
                          <a:gd name="T49" fmla="*/ 8 h 544"/>
                          <a:gd name="T50" fmla="*/ 5 w 901"/>
                          <a:gd name="T51" fmla="*/ 8 h 544"/>
                          <a:gd name="T52" fmla="*/ 4 w 901"/>
                          <a:gd name="T53" fmla="*/ 9 h 544"/>
                          <a:gd name="T54" fmla="*/ 4 w 901"/>
                          <a:gd name="T55" fmla="*/ 10 h 544"/>
                          <a:gd name="T56" fmla="*/ 3 w 901"/>
                          <a:gd name="T57" fmla="*/ 11 h 544"/>
                          <a:gd name="T58" fmla="*/ 3 w 901"/>
                          <a:gd name="T59" fmla="*/ 12 h 544"/>
                          <a:gd name="T60" fmla="*/ 2 w 901"/>
                          <a:gd name="T61" fmla="*/ 13 h 544"/>
                          <a:gd name="T62" fmla="*/ 2 w 901"/>
                          <a:gd name="T63" fmla="*/ 14 h 544"/>
                          <a:gd name="T64" fmla="*/ 1 w 901"/>
                          <a:gd name="T65" fmla="*/ 15 h 544"/>
                          <a:gd name="T66" fmla="*/ 1 w 901"/>
                          <a:gd name="T67" fmla="*/ 16 h 544"/>
                          <a:gd name="T68" fmla="*/ 1 w 901"/>
                          <a:gd name="T69" fmla="*/ 17 h 544"/>
                          <a:gd name="T70" fmla="*/ 0 w 901"/>
                          <a:gd name="T71" fmla="*/ 18 h 544"/>
                          <a:gd name="T72" fmla="*/ 0 w 901"/>
                          <a:gd name="T73" fmla="*/ 19 h 544"/>
                          <a:gd name="T74" fmla="*/ 0 w 901"/>
                          <a:gd name="T75" fmla="*/ 20 h 544"/>
                          <a:gd name="T76" fmla="*/ 0 w 901"/>
                          <a:gd name="T77" fmla="*/ 22 h 54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01"/>
                          <a:gd name="T118" fmla="*/ 0 h 544"/>
                          <a:gd name="T119" fmla="*/ 901 w 901"/>
                          <a:gd name="T120" fmla="*/ 544 h 54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01" h="544">
                            <a:moveTo>
                              <a:pt x="901" y="6"/>
                            </a:moveTo>
                            <a:lnTo>
                              <a:pt x="865" y="3"/>
                            </a:lnTo>
                            <a:lnTo>
                              <a:pt x="836" y="2"/>
                            </a:lnTo>
                            <a:lnTo>
                              <a:pt x="796" y="1"/>
                            </a:lnTo>
                            <a:lnTo>
                              <a:pt x="756" y="0"/>
                            </a:lnTo>
                            <a:lnTo>
                              <a:pt x="709" y="1"/>
                            </a:lnTo>
                            <a:lnTo>
                              <a:pt x="660" y="2"/>
                            </a:lnTo>
                            <a:lnTo>
                              <a:pt x="615" y="4"/>
                            </a:lnTo>
                            <a:lnTo>
                              <a:pt x="578" y="7"/>
                            </a:lnTo>
                            <a:lnTo>
                              <a:pt x="536" y="12"/>
                            </a:lnTo>
                            <a:lnTo>
                              <a:pt x="490" y="18"/>
                            </a:lnTo>
                            <a:lnTo>
                              <a:pt x="461" y="24"/>
                            </a:lnTo>
                            <a:lnTo>
                              <a:pt x="437" y="31"/>
                            </a:lnTo>
                            <a:lnTo>
                              <a:pt x="411" y="37"/>
                            </a:lnTo>
                            <a:lnTo>
                              <a:pt x="385" y="45"/>
                            </a:lnTo>
                            <a:lnTo>
                              <a:pt x="357" y="55"/>
                            </a:lnTo>
                            <a:lnTo>
                              <a:pt x="326" y="70"/>
                            </a:lnTo>
                            <a:lnTo>
                              <a:pt x="299" y="82"/>
                            </a:lnTo>
                            <a:lnTo>
                              <a:pt x="274" y="94"/>
                            </a:lnTo>
                            <a:lnTo>
                              <a:pt x="254" y="107"/>
                            </a:lnTo>
                            <a:lnTo>
                              <a:pt x="233" y="123"/>
                            </a:lnTo>
                            <a:lnTo>
                              <a:pt x="212" y="139"/>
                            </a:lnTo>
                            <a:lnTo>
                              <a:pt x="186" y="160"/>
                            </a:lnTo>
                            <a:lnTo>
                              <a:pt x="163" y="180"/>
                            </a:lnTo>
                            <a:lnTo>
                              <a:pt x="146" y="196"/>
                            </a:lnTo>
                            <a:lnTo>
                              <a:pt x="130" y="212"/>
                            </a:lnTo>
                            <a:lnTo>
                              <a:pt x="112" y="231"/>
                            </a:lnTo>
                            <a:lnTo>
                              <a:pt x="96" y="246"/>
                            </a:lnTo>
                            <a:lnTo>
                              <a:pt x="81" y="266"/>
                            </a:lnTo>
                            <a:lnTo>
                              <a:pt x="69" y="287"/>
                            </a:lnTo>
                            <a:lnTo>
                              <a:pt x="56" y="315"/>
                            </a:lnTo>
                            <a:lnTo>
                              <a:pt x="43" y="343"/>
                            </a:lnTo>
                            <a:lnTo>
                              <a:pt x="33" y="369"/>
                            </a:lnTo>
                            <a:lnTo>
                              <a:pt x="24" y="394"/>
                            </a:lnTo>
                            <a:lnTo>
                              <a:pt x="17" y="419"/>
                            </a:lnTo>
                            <a:lnTo>
                              <a:pt x="9" y="451"/>
                            </a:lnTo>
                            <a:lnTo>
                              <a:pt x="5" y="480"/>
                            </a:lnTo>
                            <a:lnTo>
                              <a:pt x="1" y="509"/>
                            </a:lnTo>
                            <a:lnTo>
                              <a:pt x="0" y="544"/>
                            </a:lnTo>
                          </a:path>
                        </a:pathLst>
                      </a:custGeom>
                      <a:noFill/>
                      <a:ln w="4763">
                        <a:solidFill>
                          <a:srgbClr val="FFC0FF"/>
                        </a:solidFill>
                        <a:round/>
                        <a:headEnd/>
                        <a:tailEnd/>
                      </a:ln>
                    </p:spPr>
                    <p:txBody>
                      <a:bodyPr/>
                      <a:lstStyle/>
                      <a:p>
                        <a:endParaRPr lang="cs-CZ"/>
                      </a:p>
                    </p:txBody>
                  </p:sp>
                </p:grpSp>
              </p:grpSp>
              <p:grpSp>
                <p:nvGrpSpPr>
                  <p:cNvPr id="11452" name="Group 215"/>
                  <p:cNvGrpSpPr>
                    <a:grpSpLocks/>
                  </p:cNvGrpSpPr>
                  <p:nvPr/>
                </p:nvGrpSpPr>
                <p:grpSpPr bwMode="auto">
                  <a:xfrm>
                    <a:off x="2073" y="1705"/>
                    <a:ext cx="48" cy="24"/>
                    <a:chOff x="2073" y="1705"/>
                    <a:chExt cx="48" cy="24"/>
                  </a:xfrm>
                </p:grpSpPr>
                <p:sp>
                  <p:nvSpPr>
                    <p:cNvPr id="11399" name="Oval 216"/>
                    <p:cNvSpPr>
                      <a:spLocks noChangeArrowheads="1"/>
                    </p:cNvSpPr>
                    <p:nvPr/>
                  </p:nvSpPr>
                  <p:spPr bwMode="auto">
                    <a:xfrm>
                      <a:off x="2073" y="1705"/>
                      <a:ext cx="48" cy="24"/>
                    </a:xfrm>
                    <a:prstGeom prst="ellipse">
                      <a:avLst/>
                    </a:prstGeom>
                    <a:solidFill>
                      <a:srgbClr val="FF00FF"/>
                    </a:solidFill>
                    <a:ln w="3175">
                      <a:solidFill>
                        <a:srgbClr val="400040"/>
                      </a:solidFill>
                      <a:round/>
                      <a:headEnd/>
                      <a:tailEnd/>
                    </a:ln>
                  </p:spPr>
                  <p:txBody>
                    <a:bodyPr/>
                    <a:lstStyle/>
                    <a:p>
                      <a:endParaRPr lang="en-US"/>
                    </a:p>
                  </p:txBody>
                </p:sp>
                <p:sp>
                  <p:nvSpPr>
                    <p:cNvPr id="11400" name="Oval 217"/>
                    <p:cNvSpPr>
                      <a:spLocks noChangeArrowheads="1"/>
                    </p:cNvSpPr>
                    <p:nvPr/>
                  </p:nvSpPr>
                  <p:spPr bwMode="auto">
                    <a:xfrm>
                      <a:off x="2077" y="1708"/>
                      <a:ext cx="39" cy="18"/>
                    </a:xfrm>
                    <a:prstGeom prst="ellipse">
                      <a:avLst/>
                    </a:prstGeom>
                    <a:solidFill>
                      <a:srgbClr val="600060"/>
                    </a:solidFill>
                    <a:ln w="3175">
                      <a:solidFill>
                        <a:srgbClr val="400040"/>
                      </a:solidFill>
                      <a:round/>
                      <a:headEnd/>
                      <a:tailEnd/>
                    </a:ln>
                  </p:spPr>
                  <p:txBody>
                    <a:bodyPr/>
                    <a:lstStyle/>
                    <a:p>
                      <a:endParaRPr lang="en-US"/>
                    </a:p>
                  </p:txBody>
                </p:sp>
              </p:grpSp>
            </p:grpSp>
          </p:grpSp>
        </p:grpSp>
        <p:grpSp>
          <p:nvGrpSpPr>
            <p:cNvPr id="11453" name="Group 218"/>
            <p:cNvGrpSpPr>
              <a:grpSpLocks/>
            </p:cNvGrpSpPr>
            <p:nvPr/>
          </p:nvGrpSpPr>
          <p:grpSpPr bwMode="auto">
            <a:xfrm>
              <a:off x="2009" y="1688"/>
              <a:ext cx="82" cy="250"/>
              <a:chOff x="2009" y="1688"/>
              <a:chExt cx="82" cy="250"/>
            </a:xfrm>
          </p:grpSpPr>
          <p:grpSp>
            <p:nvGrpSpPr>
              <p:cNvPr id="11454" name="Group 219"/>
              <p:cNvGrpSpPr>
                <a:grpSpLocks/>
              </p:cNvGrpSpPr>
              <p:nvPr/>
            </p:nvGrpSpPr>
            <p:grpSpPr bwMode="auto">
              <a:xfrm>
                <a:off x="2009" y="1698"/>
                <a:ext cx="82" cy="240"/>
                <a:chOff x="2009" y="1698"/>
                <a:chExt cx="82" cy="240"/>
              </a:xfrm>
            </p:grpSpPr>
            <p:sp>
              <p:nvSpPr>
                <p:cNvPr id="11385" name="Freeform 220"/>
                <p:cNvSpPr>
                  <a:spLocks/>
                </p:cNvSpPr>
                <p:nvPr/>
              </p:nvSpPr>
              <p:spPr bwMode="auto">
                <a:xfrm>
                  <a:off x="2009" y="1698"/>
                  <a:ext cx="82" cy="240"/>
                </a:xfrm>
                <a:custGeom>
                  <a:avLst/>
                  <a:gdLst>
                    <a:gd name="T0" fmla="*/ 0 w 410"/>
                    <a:gd name="T1" fmla="*/ 1 h 1199"/>
                    <a:gd name="T2" fmla="*/ 0 w 410"/>
                    <a:gd name="T3" fmla="*/ 3 h 1199"/>
                    <a:gd name="T4" fmla="*/ 1 w 410"/>
                    <a:gd name="T5" fmla="*/ 6 h 1199"/>
                    <a:gd name="T6" fmla="*/ 2 w 410"/>
                    <a:gd name="T7" fmla="*/ 10 h 1199"/>
                    <a:gd name="T8" fmla="*/ 2 w 410"/>
                    <a:gd name="T9" fmla="*/ 13 h 1199"/>
                    <a:gd name="T10" fmla="*/ 3 w 410"/>
                    <a:gd name="T11" fmla="*/ 16 h 1199"/>
                    <a:gd name="T12" fmla="*/ 4 w 410"/>
                    <a:gd name="T13" fmla="*/ 20 h 1199"/>
                    <a:gd name="T14" fmla="*/ 4 w 410"/>
                    <a:gd name="T15" fmla="*/ 22 h 1199"/>
                    <a:gd name="T16" fmla="*/ 4 w 410"/>
                    <a:gd name="T17" fmla="*/ 25 h 1199"/>
                    <a:gd name="T18" fmla="*/ 5 w 410"/>
                    <a:gd name="T19" fmla="*/ 29 h 1199"/>
                    <a:gd name="T20" fmla="*/ 5 w 410"/>
                    <a:gd name="T21" fmla="*/ 32 h 1199"/>
                    <a:gd name="T22" fmla="*/ 5 w 410"/>
                    <a:gd name="T23" fmla="*/ 36 h 1199"/>
                    <a:gd name="T24" fmla="*/ 5 w 410"/>
                    <a:gd name="T25" fmla="*/ 39 h 1199"/>
                    <a:gd name="T26" fmla="*/ 5 w 410"/>
                    <a:gd name="T27" fmla="*/ 42 h 1199"/>
                    <a:gd name="T28" fmla="*/ 5 w 410"/>
                    <a:gd name="T29" fmla="*/ 44 h 1199"/>
                    <a:gd name="T30" fmla="*/ 6 w 410"/>
                    <a:gd name="T31" fmla="*/ 46 h 1199"/>
                    <a:gd name="T32" fmla="*/ 6 w 410"/>
                    <a:gd name="T33" fmla="*/ 47 h 1199"/>
                    <a:gd name="T34" fmla="*/ 8 w 410"/>
                    <a:gd name="T35" fmla="*/ 47 h 1199"/>
                    <a:gd name="T36" fmla="*/ 10 w 410"/>
                    <a:gd name="T37" fmla="*/ 48 h 1199"/>
                    <a:gd name="T38" fmla="*/ 12 w 410"/>
                    <a:gd name="T39" fmla="*/ 48 h 1199"/>
                    <a:gd name="T40" fmla="*/ 13 w 410"/>
                    <a:gd name="T41" fmla="*/ 48 h 1199"/>
                    <a:gd name="T42" fmla="*/ 15 w 410"/>
                    <a:gd name="T43" fmla="*/ 48 h 1199"/>
                    <a:gd name="T44" fmla="*/ 16 w 410"/>
                    <a:gd name="T45" fmla="*/ 47 h 1199"/>
                    <a:gd name="T46" fmla="*/ 16 w 410"/>
                    <a:gd name="T47" fmla="*/ 46 h 1199"/>
                    <a:gd name="T48" fmla="*/ 16 w 410"/>
                    <a:gd name="T49" fmla="*/ 44 h 1199"/>
                    <a:gd name="T50" fmla="*/ 16 w 410"/>
                    <a:gd name="T51" fmla="*/ 41 h 1199"/>
                    <a:gd name="T52" fmla="*/ 16 w 410"/>
                    <a:gd name="T53" fmla="*/ 39 h 1199"/>
                    <a:gd name="T54" fmla="*/ 16 w 410"/>
                    <a:gd name="T55" fmla="*/ 36 h 1199"/>
                    <a:gd name="T56" fmla="*/ 16 w 410"/>
                    <a:gd name="T57" fmla="*/ 34 h 1199"/>
                    <a:gd name="T58" fmla="*/ 16 w 410"/>
                    <a:gd name="T59" fmla="*/ 31 h 1199"/>
                    <a:gd name="T60" fmla="*/ 16 w 410"/>
                    <a:gd name="T61" fmla="*/ 29 h 1199"/>
                    <a:gd name="T62" fmla="*/ 15 w 410"/>
                    <a:gd name="T63" fmla="*/ 26 h 1199"/>
                    <a:gd name="T64" fmla="*/ 15 w 410"/>
                    <a:gd name="T65" fmla="*/ 22 h 1199"/>
                    <a:gd name="T66" fmla="*/ 15 w 410"/>
                    <a:gd name="T67" fmla="*/ 19 h 1199"/>
                    <a:gd name="T68" fmla="*/ 14 w 410"/>
                    <a:gd name="T69" fmla="*/ 17 h 1199"/>
                    <a:gd name="T70" fmla="*/ 14 w 410"/>
                    <a:gd name="T71" fmla="*/ 14 h 1199"/>
                    <a:gd name="T72" fmla="*/ 13 w 410"/>
                    <a:gd name="T73" fmla="*/ 11 h 1199"/>
                    <a:gd name="T74" fmla="*/ 13 w 410"/>
                    <a:gd name="T75" fmla="*/ 8 h 1199"/>
                    <a:gd name="T76" fmla="*/ 12 w 410"/>
                    <a:gd name="T77" fmla="*/ 3 h 1199"/>
                    <a:gd name="T78" fmla="*/ 11 w 410"/>
                    <a:gd name="T79" fmla="*/ 0 h 119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10"/>
                    <a:gd name="T121" fmla="*/ 0 h 1199"/>
                    <a:gd name="T122" fmla="*/ 410 w 410"/>
                    <a:gd name="T123" fmla="*/ 1199 h 119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10" h="1199">
                      <a:moveTo>
                        <a:pt x="270" y="0"/>
                      </a:moveTo>
                      <a:lnTo>
                        <a:pt x="0" y="18"/>
                      </a:lnTo>
                      <a:lnTo>
                        <a:pt x="3" y="47"/>
                      </a:lnTo>
                      <a:lnTo>
                        <a:pt x="9" y="79"/>
                      </a:lnTo>
                      <a:lnTo>
                        <a:pt x="16" y="113"/>
                      </a:lnTo>
                      <a:lnTo>
                        <a:pt x="22" y="152"/>
                      </a:lnTo>
                      <a:lnTo>
                        <a:pt x="31" y="198"/>
                      </a:lnTo>
                      <a:lnTo>
                        <a:pt x="41" y="242"/>
                      </a:lnTo>
                      <a:lnTo>
                        <a:pt x="49" y="279"/>
                      </a:lnTo>
                      <a:lnTo>
                        <a:pt x="58" y="315"/>
                      </a:lnTo>
                      <a:lnTo>
                        <a:pt x="66" y="354"/>
                      </a:lnTo>
                      <a:lnTo>
                        <a:pt x="75" y="397"/>
                      </a:lnTo>
                      <a:lnTo>
                        <a:pt x="83" y="442"/>
                      </a:lnTo>
                      <a:lnTo>
                        <a:pt x="92" y="490"/>
                      </a:lnTo>
                      <a:lnTo>
                        <a:pt x="97" y="517"/>
                      </a:lnTo>
                      <a:lnTo>
                        <a:pt x="101" y="552"/>
                      </a:lnTo>
                      <a:lnTo>
                        <a:pt x="106" y="593"/>
                      </a:lnTo>
                      <a:lnTo>
                        <a:pt x="110" y="631"/>
                      </a:lnTo>
                      <a:lnTo>
                        <a:pt x="117" y="679"/>
                      </a:lnTo>
                      <a:lnTo>
                        <a:pt x="123" y="729"/>
                      </a:lnTo>
                      <a:lnTo>
                        <a:pt x="127" y="769"/>
                      </a:lnTo>
                      <a:lnTo>
                        <a:pt x="128" y="809"/>
                      </a:lnTo>
                      <a:lnTo>
                        <a:pt x="130" y="843"/>
                      </a:lnTo>
                      <a:lnTo>
                        <a:pt x="133" y="887"/>
                      </a:lnTo>
                      <a:lnTo>
                        <a:pt x="135" y="932"/>
                      </a:lnTo>
                      <a:lnTo>
                        <a:pt x="133" y="974"/>
                      </a:lnTo>
                      <a:lnTo>
                        <a:pt x="134" y="1024"/>
                      </a:lnTo>
                      <a:lnTo>
                        <a:pt x="136" y="1054"/>
                      </a:lnTo>
                      <a:lnTo>
                        <a:pt x="134" y="1079"/>
                      </a:lnTo>
                      <a:lnTo>
                        <a:pt x="132" y="1110"/>
                      </a:lnTo>
                      <a:lnTo>
                        <a:pt x="133" y="1131"/>
                      </a:lnTo>
                      <a:lnTo>
                        <a:pt x="138" y="1145"/>
                      </a:lnTo>
                      <a:lnTo>
                        <a:pt x="146" y="1159"/>
                      </a:lnTo>
                      <a:lnTo>
                        <a:pt x="158" y="1170"/>
                      </a:lnTo>
                      <a:lnTo>
                        <a:pt x="175" y="1178"/>
                      </a:lnTo>
                      <a:lnTo>
                        <a:pt x="191" y="1183"/>
                      </a:lnTo>
                      <a:lnTo>
                        <a:pt x="212" y="1190"/>
                      </a:lnTo>
                      <a:lnTo>
                        <a:pt x="240" y="1195"/>
                      </a:lnTo>
                      <a:lnTo>
                        <a:pt x="266" y="1196"/>
                      </a:lnTo>
                      <a:lnTo>
                        <a:pt x="292" y="1198"/>
                      </a:lnTo>
                      <a:lnTo>
                        <a:pt x="315" y="1199"/>
                      </a:lnTo>
                      <a:lnTo>
                        <a:pt x="336" y="1197"/>
                      </a:lnTo>
                      <a:lnTo>
                        <a:pt x="354" y="1194"/>
                      </a:lnTo>
                      <a:lnTo>
                        <a:pt x="373" y="1187"/>
                      </a:lnTo>
                      <a:lnTo>
                        <a:pt x="385" y="1180"/>
                      </a:lnTo>
                      <a:lnTo>
                        <a:pt x="396" y="1173"/>
                      </a:lnTo>
                      <a:lnTo>
                        <a:pt x="404" y="1164"/>
                      </a:lnTo>
                      <a:lnTo>
                        <a:pt x="406" y="1154"/>
                      </a:lnTo>
                      <a:lnTo>
                        <a:pt x="404" y="1123"/>
                      </a:lnTo>
                      <a:lnTo>
                        <a:pt x="402" y="1093"/>
                      </a:lnTo>
                      <a:lnTo>
                        <a:pt x="404" y="1053"/>
                      </a:lnTo>
                      <a:lnTo>
                        <a:pt x="407" y="1022"/>
                      </a:lnTo>
                      <a:lnTo>
                        <a:pt x="410" y="995"/>
                      </a:lnTo>
                      <a:lnTo>
                        <a:pt x="408" y="968"/>
                      </a:lnTo>
                      <a:lnTo>
                        <a:pt x="406" y="932"/>
                      </a:lnTo>
                      <a:lnTo>
                        <a:pt x="405" y="906"/>
                      </a:lnTo>
                      <a:lnTo>
                        <a:pt x="403" y="878"/>
                      </a:lnTo>
                      <a:lnTo>
                        <a:pt x="398" y="851"/>
                      </a:lnTo>
                      <a:lnTo>
                        <a:pt x="393" y="821"/>
                      </a:lnTo>
                      <a:lnTo>
                        <a:pt x="392" y="785"/>
                      </a:lnTo>
                      <a:lnTo>
                        <a:pt x="390" y="756"/>
                      </a:lnTo>
                      <a:lnTo>
                        <a:pt x="389" y="719"/>
                      </a:lnTo>
                      <a:lnTo>
                        <a:pt x="387" y="681"/>
                      </a:lnTo>
                      <a:lnTo>
                        <a:pt x="384" y="642"/>
                      </a:lnTo>
                      <a:lnTo>
                        <a:pt x="379" y="598"/>
                      </a:lnTo>
                      <a:lnTo>
                        <a:pt x="375" y="556"/>
                      </a:lnTo>
                      <a:lnTo>
                        <a:pt x="371" y="517"/>
                      </a:lnTo>
                      <a:lnTo>
                        <a:pt x="367" y="487"/>
                      </a:lnTo>
                      <a:lnTo>
                        <a:pt x="362" y="454"/>
                      </a:lnTo>
                      <a:lnTo>
                        <a:pt x="358" y="422"/>
                      </a:lnTo>
                      <a:lnTo>
                        <a:pt x="353" y="387"/>
                      </a:lnTo>
                      <a:lnTo>
                        <a:pt x="347" y="351"/>
                      </a:lnTo>
                      <a:lnTo>
                        <a:pt x="341" y="311"/>
                      </a:lnTo>
                      <a:lnTo>
                        <a:pt x="335" y="276"/>
                      </a:lnTo>
                      <a:lnTo>
                        <a:pt x="325" y="232"/>
                      </a:lnTo>
                      <a:lnTo>
                        <a:pt x="316" y="190"/>
                      </a:lnTo>
                      <a:lnTo>
                        <a:pt x="307" y="137"/>
                      </a:lnTo>
                      <a:lnTo>
                        <a:pt x="294" y="81"/>
                      </a:lnTo>
                      <a:lnTo>
                        <a:pt x="283" y="37"/>
                      </a:lnTo>
                      <a:lnTo>
                        <a:pt x="270" y="0"/>
                      </a:lnTo>
                      <a:close/>
                    </a:path>
                  </a:pathLst>
                </a:custGeom>
                <a:solidFill>
                  <a:srgbClr val="0000A0"/>
                </a:solidFill>
                <a:ln w="9525">
                  <a:noFill/>
                  <a:round/>
                  <a:headEnd/>
                  <a:tailEnd/>
                </a:ln>
              </p:spPr>
              <p:txBody>
                <a:bodyPr/>
                <a:lstStyle/>
                <a:p>
                  <a:endParaRPr lang="cs-CZ"/>
                </a:p>
              </p:txBody>
            </p:sp>
            <p:grpSp>
              <p:nvGrpSpPr>
                <p:cNvPr id="11455" name="Group 221"/>
                <p:cNvGrpSpPr>
                  <a:grpSpLocks/>
                </p:cNvGrpSpPr>
                <p:nvPr/>
              </p:nvGrpSpPr>
              <p:grpSpPr bwMode="auto">
                <a:xfrm>
                  <a:off x="2009" y="1698"/>
                  <a:ext cx="82" cy="239"/>
                  <a:chOff x="2009" y="1698"/>
                  <a:chExt cx="82" cy="239"/>
                </a:xfrm>
              </p:grpSpPr>
              <p:grpSp>
                <p:nvGrpSpPr>
                  <p:cNvPr id="11456" name="Group 222"/>
                  <p:cNvGrpSpPr>
                    <a:grpSpLocks/>
                  </p:cNvGrpSpPr>
                  <p:nvPr/>
                </p:nvGrpSpPr>
                <p:grpSpPr bwMode="auto">
                  <a:xfrm>
                    <a:off x="2009" y="1698"/>
                    <a:ext cx="82" cy="239"/>
                    <a:chOff x="2009" y="1698"/>
                    <a:chExt cx="82" cy="239"/>
                  </a:xfrm>
                </p:grpSpPr>
                <p:grpSp>
                  <p:nvGrpSpPr>
                    <p:cNvPr id="11460" name="Group 223"/>
                    <p:cNvGrpSpPr>
                      <a:grpSpLocks/>
                    </p:cNvGrpSpPr>
                    <p:nvPr/>
                  </p:nvGrpSpPr>
                  <p:grpSpPr bwMode="auto">
                    <a:xfrm>
                      <a:off x="2009" y="1698"/>
                      <a:ext cx="82" cy="239"/>
                      <a:chOff x="2009" y="1698"/>
                      <a:chExt cx="82" cy="239"/>
                    </a:xfrm>
                  </p:grpSpPr>
                  <p:sp>
                    <p:nvSpPr>
                      <p:cNvPr id="11391" name="Freeform 224"/>
                      <p:cNvSpPr>
                        <a:spLocks/>
                      </p:cNvSpPr>
                      <p:nvPr/>
                    </p:nvSpPr>
                    <p:spPr bwMode="auto">
                      <a:xfrm>
                        <a:off x="2009" y="1702"/>
                        <a:ext cx="36" cy="230"/>
                      </a:xfrm>
                      <a:custGeom>
                        <a:avLst/>
                        <a:gdLst>
                          <a:gd name="T0" fmla="*/ 2 w 181"/>
                          <a:gd name="T1" fmla="*/ 3 h 1152"/>
                          <a:gd name="T2" fmla="*/ 2 w 181"/>
                          <a:gd name="T3" fmla="*/ 1 h 1152"/>
                          <a:gd name="T4" fmla="*/ 0 w 181"/>
                          <a:gd name="T5" fmla="*/ 0 h 1152"/>
                          <a:gd name="T6" fmla="*/ 0 w 181"/>
                          <a:gd name="T7" fmla="*/ 1 h 1152"/>
                          <a:gd name="T8" fmla="*/ 0 w 181"/>
                          <a:gd name="T9" fmla="*/ 2 h 1152"/>
                          <a:gd name="T10" fmla="*/ 1 w 181"/>
                          <a:gd name="T11" fmla="*/ 4 h 1152"/>
                          <a:gd name="T12" fmla="*/ 1 w 181"/>
                          <a:gd name="T13" fmla="*/ 5 h 1152"/>
                          <a:gd name="T14" fmla="*/ 1 w 181"/>
                          <a:gd name="T15" fmla="*/ 7 h 1152"/>
                          <a:gd name="T16" fmla="*/ 2 w 181"/>
                          <a:gd name="T17" fmla="*/ 9 h 1152"/>
                          <a:gd name="T18" fmla="*/ 2 w 181"/>
                          <a:gd name="T19" fmla="*/ 10 h 1152"/>
                          <a:gd name="T20" fmla="*/ 2 w 181"/>
                          <a:gd name="T21" fmla="*/ 12 h 1152"/>
                          <a:gd name="T22" fmla="*/ 3 w 181"/>
                          <a:gd name="T23" fmla="*/ 13 h 1152"/>
                          <a:gd name="T24" fmla="*/ 3 w 181"/>
                          <a:gd name="T25" fmla="*/ 15 h 1152"/>
                          <a:gd name="T26" fmla="*/ 3 w 181"/>
                          <a:gd name="T27" fmla="*/ 17 h 1152"/>
                          <a:gd name="T28" fmla="*/ 4 w 181"/>
                          <a:gd name="T29" fmla="*/ 19 h 1152"/>
                          <a:gd name="T30" fmla="*/ 4 w 181"/>
                          <a:gd name="T31" fmla="*/ 20 h 1152"/>
                          <a:gd name="T32" fmla="*/ 4 w 181"/>
                          <a:gd name="T33" fmla="*/ 21 h 1152"/>
                          <a:gd name="T34" fmla="*/ 4 w 181"/>
                          <a:gd name="T35" fmla="*/ 23 h 1152"/>
                          <a:gd name="T36" fmla="*/ 4 w 181"/>
                          <a:gd name="T37" fmla="*/ 24 h 1152"/>
                          <a:gd name="T38" fmla="*/ 5 w 181"/>
                          <a:gd name="T39" fmla="*/ 26 h 1152"/>
                          <a:gd name="T40" fmla="*/ 5 w 181"/>
                          <a:gd name="T41" fmla="*/ 28 h 1152"/>
                          <a:gd name="T42" fmla="*/ 5 w 181"/>
                          <a:gd name="T43" fmla="*/ 30 h 1152"/>
                          <a:gd name="T44" fmla="*/ 5 w 181"/>
                          <a:gd name="T45" fmla="*/ 32 h 1152"/>
                          <a:gd name="T46" fmla="*/ 5 w 181"/>
                          <a:gd name="T47" fmla="*/ 33 h 1152"/>
                          <a:gd name="T48" fmla="*/ 5 w 181"/>
                          <a:gd name="T49" fmla="*/ 35 h 1152"/>
                          <a:gd name="T50" fmla="*/ 5 w 181"/>
                          <a:gd name="T51" fmla="*/ 36 h 1152"/>
                          <a:gd name="T52" fmla="*/ 5 w 181"/>
                          <a:gd name="T53" fmla="*/ 38 h 1152"/>
                          <a:gd name="T54" fmla="*/ 5 w 181"/>
                          <a:gd name="T55" fmla="*/ 40 h 1152"/>
                          <a:gd name="T56" fmla="*/ 5 w 181"/>
                          <a:gd name="T57" fmla="*/ 41 h 1152"/>
                          <a:gd name="T58" fmla="*/ 5 w 181"/>
                          <a:gd name="T59" fmla="*/ 42 h 1152"/>
                          <a:gd name="T60" fmla="*/ 5 w 181"/>
                          <a:gd name="T61" fmla="*/ 44 h 1152"/>
                          <a:gd name="T62" fmla="*/ 5 w 181"/>
                          <a:gd name="T63" fmla="*/ 44 h 1152"/>
                          <a:gd name="T64" fmla="*/ 5 w 181"/>
                          <a:gd name="T65" fmla="*/ 45 h 1152"/>
                          <a:gd name="T66" fmla="*/ 6 w 181"/>
                          <a:gd name="T67" fmla="*/ 46 h 1152"/>
                          <a:gd name="T68" fmla="*/ 6 w 181"/>
                          <a:gd name="T69" fmla="*/ 46 h 1152"/>
                          <a:gd name="T70" fmla="*/ 6 w 181"/>
                          <a:gd name="T71" fmla="*/ 45 h 1152"/>
                          <a:gd name="T72" fmla="*/ 7 w 181"/>
                          <a:gd name="T73" fmla="*/ 43 h 1152"/>
                          <a:gd name="T74" fmla="*/ 7 w 181"/>
                          <a:gd name="T75" fmla="*/ 42 h 1152"/>
                          <a:gd name="T76" fmla="*/ 7 w 181"/>
                          <a:gd name="T77" fmla="*/ 40 h 1152"/>
                          <a:gd name="T78" fmla="*/ 7 w 181"/>
                          <a:gd name="T79" fmla="*/ 38 h 1152"/>
                          <a:gd name="T80" fmla="*/ 7 w 181"/>
                          <a:gd name="T81" fmla="*/ 36 h 1152"/>
                          <a:gd name="T82" fmla="*/ 7 w 181"/>
                          <a:gd name="T83" fmla="*/ 34 h 1152"/>
                          <a:gd name="T84" fmla="*/ 7 w 181"/>
                          <a:gd name="T85" fmla="*/ 32 h 1152"/>
                          <a:gd name="T86" fmla="*/ 7 w 181"/>
                          <a:gd name="T87" fmla="*/ 29 h 1152"/>
                          <a:gd name="T88" fmla="*/ 6 w 181"/>
                          <a:gd name="T89" fmla="*/ 27 h 1152"/>
                          <a:gd name="T90" fmla="*/ 6 w 181"/>
                          <a:gd name="T91" fmla="*/ 25 h 1152"/>
                          <a:gd name="T92" fmla="*/ 6 w 181"/>
                          <a:gd name="T93" fmla="*/ 24 h 1152"/>
                          <a:gd name="T94" fmla="*/ 6 w 181"/>
                          <a:gd name="T95" fmla="*/ 22 h 1152"/>
                          <a:gd name="T96" fmla="*/ 6 w 181"/>
                          <a:gd name="T97" fmla="*/ 20 h 1152"/>
                          <a:gd name="T98" fmla="*/ 6 w 181"/>
                          <a:gd name="T99" fmla="*/ 19 h 1152"/>
                          <a:gd name="T100" fmla="*/ 6 w 181"/>
                          <a:gd name="T101" fmla="*/ 17 h 1152"/>
                          <a:gd name="T102" fmla="*/ 5 w 181"/>
                          <a:gd name="T103" fmla="*/ 15 h 1152"/>
                          <a:gd name="T104" fmla="*/ 5 w 181"/>
                          <a:gd name="T105" fmla="*/ 14 h 1152"/>
                          <a:gd name="T106" fmla="*/ 4 w 181"/>
                          <a:gd name="T107" fmla="*/ 12 h 1152"/>
                          <a:gd name="T108" fmla="*/ 4 w 181"/>
                          <a:gd name="T109" fmla="*/ 11 h 1152"/>
                          <a:gd name="T110" fmla="*/ 4 w 181"/>
                          <a:gd name="T111" fmla="*/ 9 h 1152"/>
                          <a:gd name="T112" fmla="*/ 4 w 181"/>
                          <a:gd name="T113" fmla="*/ 8 h 1152"/>
                          <a:gd name="T114" fmla="*/ 3 w 181"/>
                          <a:gd name="T115" fmla="*/ 6 h 1152"/>
                          <a:gd name="T116" fmla="*/ 3 w 181"/>
                          <a:gd name="T117" fmla="*/ 5 h 1152"/>
                          <a:gd name="T118" fmla="*/ 2 w 181"/>
                          <a:gd name="T119" fmla="*/ 3 h 115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1"/>
                          <a:gd name="T181" fmla="*/ 0 h 1152"/>
                          <a:gd name="T182" fmla="*/ 181 w 181"/>
                          <a:gd name="T183" fmla="*/ 1152 h 115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1" h="1152">
                            <a:moveTo>
                              <a:pt x="55" y="70"/>
                            </a:moveTo>
                            <a:lnTo>
                              <a:pt x="41" y="28"/>
                            </a:lnTo>
                            <a:lnTo>
                              <a:pt x="0" y="0"/>
                            </a:lnTo>
                            <a:lnTo>
                              <a:pt x="3" y="29"/>
                            </a:lnTo>
                            <a:lnTo>
                              <a:pt x="9" y="61"/>
                            </a:lnTo>
                            <a:lnTo>
                              <a:pt x="16" y="95"/>
                            </a:lnTo>
                            <a:lnTo>
                              <a:pt x="22" y="134"/>
                            </a:lnTo>
                            <a:lnTo>
                              <a:pt x="31" y="180"/>
                            </a:lnTo>
                            <a:lnTo>
                              <a:pt x="41" y="224"/>
                            </a:lnTo>
                            <a:lnTo>
                              <a:pt x="48" y="261"/>
                            </a:lnTo>
                            <a:lnTo>
                              <a:pt x="56" y="297"/>
                            </a:lnTo>
                            <a:lnTo>
                              <a:pt x="65" y="336"/>
                            </a:lnTo>
                            <a:lnTo>
                              <a:pt x="74" y="379"/>
                            </a:lnTo>
                            <a:lnTo>
                              <a:pt x="82" y="424"/>
                            </a:lnTo>
                            <a:lnTo>
                              <a:pt x="91" y="472"/>
                            </a:lnTo>
                            <a:lnTo>
                              <a:pt x="96" y="499"/>
                            </a:lnTo>
                            <a:lnTo>
                              <a:pt x="100" y="534"/>
                            </a:lnTo>
                            <a:lnTo>
                              <a:pt x="106" y="575"/>
                            </a:lnTo>
                            <a:lnTo>
                              <a:pt x="110" y="613"/>
                            </a:lnTo>
                            <a:lnTo>
                              <a:pt x="117" y="661"/>
                            </a:lnTo>
                            <a:lnTo>
                              <a:pt x="123" y="711"/>
                            </a:lnTo>
                            <a:lnTo>
                              <a:pt x="127" y="751"/>
                            </a:lnTo>
                            <a:lnTo>
                              <a:pt x="128" y="791"/>
                            </a:lnTo>
                            <a:lnTo>
                              <a:pt x="130" y="825"/>
                            </a:lnTo>
                            <a:lnTo>
                              <a:pt x="133" y="868"/>
                            </a:lnTo>
                            <a:lnTo>
                              <a:pt x="135" y="914"/>
                            </a:lnTo>
                            <a:lnTo>
                              <a:pt x="133" y="956"/>
                            </a:lnTo>
                            <a:lnTo>
                              <a:pt x="134" y="1006"/>
                            </a:lnTo>
                            <a:lnTo>
                              <a:pt x="136" y="1036"/>
                            </a:lnTo>
                            <a:lnTo>
                              <a:pt x="134" y="1061"/>
                            </a:lnTo>
                            <a:lnTo>
                              <a:pt x="132" y="1091"/>
                            </a:lnTo>
                            <a:lnTo>
                              <a:pt x="133" y="1113"/>
                            </a:lnTo>
                            <a:lnTo>
                              <a:pt x="137" y="1127"/>
                            </a:lnTo>
                            <a:lnTo>
                              <a:pt x="145" y="1141"/>
                            </a:lnTo>
                            <a:lnTo>
                              <a:pt x="157" y="1152"/>
                            </a:lnTo>
                            <a:lnTo>
                              <a:pt x="163" y="1122"/>
                            </a:lnTo>
                            <a:lnTo>
                              <a:pt x="166" y="1088"/>
                            </a:lnTo>
                            <a:lnTo>
                              <a:pt x="169" y="1051"/>
                            </a:lnTo>
                            <a:lnTo>
                              <a:pt x="173" y="1008"/>
                            </a:lnTo>
                            <a:lnTo>
                              <a:pt x="178" y="956"/>
                            </a:lnTo>
                            <a:lnTo>
                              <a:pt x="181" y="896"/>
                            </a:lnTo>
                            <a:lnTo>
                              <a:pt x="176" y="843"/>
                            </a:lnTo>
                            <a:lnTo>
                              <a:pt x="175" y="789"/>
                            </a:lnTo>
                            <a:lnTo>
                              <a:pt x="169" y="731"/>
                            </a:lnTo>
                            <a:lnTo>
                              <a:pt x="163" y="681"/>
                            </a:lnTo>
                            <a:lnTo>
                              <a:pt x="158" y="633"/>
                            </a:lnTo>
                            <a:lnTo>
                              <a:pt x="154" y="590"/>
                            </a:lnTo>
                            <a:lnTo>
                              <a:pt x="151" y="548"/>
                            </a:lnTo>
                            <a:lnTo>
                              <a:pt x="148" y="511"/>
                            </a:lnTo>
                            <a:lnTo>
                              <a:pt x="145" y="472"/>
                            </a:lnTo>
                            <a:lnTo>
                              <a:pt x="139" y="429"/>
                            </a:lnTo>
                            <a:lnTo>
                              <a:pt x="134" y="382"/>
                            </a:lnTo>
                            <a:lnTo>
                              <a:pt x="122" y="342"/>
                            </a:lnTo>
                            <a:lnTo>
                              <a:pt x="111" y="300"/>
                            </a:lnTo>
                            <a:lnTo>
                              <a:pt x="100" y="266"/>
                            </a:lnTo>
                            <a:lnTo>
                              <a:pt x="94" y="232"/>
                            </a:lnTo>
                            <a:lnTo>
                              <a:pt x="88" y="194"/>
                            </a:lnTo>
                            <a:lnTo>
                              <a:pt x="83" y="156"/>
                            </a:lnTo>
                            <a:lnTo>
                              <a:pt x="70" y="113"/>
                            </a:lnTo>
                            <a:lnTo>
                              <a:pt x="55" y="70"/>
                            </a:lnTo>
                            <a:close/>
                          </a:path>
                        </a:pathLst>
                      </a:custGeom>
                      <a:solidFill>
                        <a:srgbClr val="000040"/>
                      </a:solidFill>
                      <a:ln w="9525">
                        <a:noFill/>
                        <a:round/>
                        <a:headEnd/>
                        <a:tailEnd/>
                      </a:ln>
                    </p:spPr>
                    <p:txBody>
                      <a:bodyPr/>
                      <a:lstStyle/>
                      <a:p>
                        <a:endParaRPr lang="cs-CZ"/>
                      </a:p>
                    </p:txBody>
                  </p:sp>
                  <p:sp>
                    <p:nvSpPr>
                      <p:cNvPr id="11392" name="Freeform 225"/>
                      <p:cNvSpPr>
                        <a:spLocks/>
                      </p:cNvSpPr>
                      <p:nvPr/>
                    </p:nvSpPr>
                    <p:spPr bwMode="auto">
                      <a:xfrm>
                        <a:off x="2054" y="1698"/>
                        <a:ext cx="37" cy="239"/>
                      </a:xfrm>
                      <a:custGeom>
                        <a:avLst/>
                        <a:gdLst>
                          <a:gd name="T0" fmla="*/ 0 w 188"/>
                          <a:gd name="T1" fmla="*/ 2 h 1194"/>
                          <a:gd name="T2" fmla="*/ 1 w 188"/>
                          <a:gd name="T3" fmla="*/ 3 h 1194"/>
                          <a:gd name="T4" fmla="*/ 2 w 188"/>
                          <a:gd name="T5" fmla="*/ 6 h 1194"/>
                          <a:gd name="T6" fmla="*/ 2 w 188"/>
                          <a:gd name="T7" fmla="*/ 10 h 1194"/>
                          <a:gd name="T8" fmla="*/ 3 w 188"/>
                          <a:gd name="T9" fmla="*/ 13 h 1194"/>
                          <a:gd name="T10" fmla="*/ 4 w 188"/>
                          <a:gd name="T11" fmla="*/ 17 h 1194"/>
                          <a:gd name="T12" fmla="*/ 4 w 188"/>
                          <a:gd name="T13" fmla="*/ 21 h 1194"/>
                          <a:gd name="T14" fmla="*/ 4 w 188"/>
                          <a:gd name="T15" fmla="*/ 24 h 1194"/>
                          <a:gd name="T16" fmla="*/ 5 w 188"/>
                          <a:gd name="T17" fmla="*/ 28 h 1194"/>
                          <a:gd name="T18" fmla="*/ 5 w 188"/>
                          <a:gd name="T19" fmla="*/ 33 h 1194"/>
                          <a:gd name="T20" fmla="*/ 6 w 188"/>
                          <a:gd name="T21" fmla="*/ 37 h 1194"/>
                          <a:gd name="T22" fmla="*/ 6 w 188"/>
                          <a:gd name="T23" fmla="*/ 41 h 1194"/>
                          <a:gd name="T24" fmla="*/ 5 w 188"/>
                          <a:gd name="T25" fmla="*/ 45 h 1194"/>
                          <a:gd name="T26" fmla="*/ 5 w 188"/>
                          <a:gd name="T27" fmla="*/ 48 h 1194"/>
                          <a:gd name="T28" fmla="*/ 6 w 188"/>
                          <a:gd name="T29" fmla="*/ 47 h 1194"/>
                          <a:gd name="T30" fmla="*/ 7 w 188"/>
                          <a:gd name="T31" fmla="*/ 47 h 1194"/>
                          <a:gd name="T32" fmla="*/ 7 w 188"/>
                          <a:gd name="T33" fmla="*/ 45 h 1194"/>
                          <a:gd name="T34" fmla="*/ 7 w 188"/>
                          <a:gd name="T35" fmla="*/ 42 h 1194"/>
                          <a:gd name="T36" fmla="*/ 7 w 188"/>
                          <a:gd name="T37" fmla="*/ 40 h 1194"/>
                          <a:gd name="T38" fmla="*/ 7 w 188"/>
                          <a:gd name="T39" fmla="*/ 37 h 1194"/>
                          <a:gd name="T40" fmla="*/ 7 w 188"/>
                          <a:gd name="T41" fmla="*/ 35 h 1194"/>
                          <a:gd name="T42" fmla="*/ 7 w 188"/>
                          <a:gd name="T43" fmla="*/ 33 h 1194"/>
                          <a:gd name="T44" fmla="*/ 6 w 188"/>
                          <a:gd name="T45" fmla="*/ 30 h 1194"/>
                          <a:gd name="T46" fmla="*/ 6 w 188"/>
                          <a:gd name="T47" fmla="*/ 27 h 1194"/>
                          <a:gd name="T48" fmla="*/ 6 w 188"/>
                          <a:gd name="T49" fmla="*/ 24 h 1194"/>
                          <a:gd name="T50" fmla="*/ 6 w 188"/>
                          <a:gd name="T51" fmla="*/ 21 h 1194"/>
                          <a:gd name="T52" fmla="*/ 6 w 188"/>
                          <a:gd name="T53" fmla="*/ 18 h 1194"/>
                          <a:gd name="T54" fmla="*/ 5 w 188"/>
                          <a:gd name="T55" fmla="*/ 15 h 1194"/>
                          <a:gd name="T56" fmla="*/ 5 w 188"/>
                          <a:gd name="T57" fmla="*/ 12 h 1194"/>
                          <a:gd name="T58" fmla="*/ 4 w 188"/>
                          <a:gd name="T59" fmla="*/ 9 h 1194"/>
                          <a:gd name="T60" fmla="*/ 3 w 188"/>
                          <a:gd name="T61" fmla="*/ 5 h 1194"/>
                          <a:gd name="T62" fmla="*/ 2 w 188"/>
                          <a:gd name="T63" fmla="*/ 1 h 119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8"/>
                          <a:gd name="T97" fmla="*/ 0 h 1194"/>
                          <a:gd name="T98" fmla="*/ 188 w 188"/>
                          <a:gd name="T99" fmla="*/ 1194 h 119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8" h="1194">
                            <a:moveTo>
                              <a:pt x="48" y="0"/>
                            </a:moveTo>
                            <a:lnTo>
                              <a:pt x="0" y="38"/>
                            </a:lnTo>
                            <a:lnTo>
                              <a:pt x="17" y="57"/>
                            </a:lnTo>
                            <a:lnTo>
                              <a:pt x="29" y="78"/>
                            </a:lnTo>
                            <a:lnTo>
                              <a:pt x="35" y="106"/>
                            </a:lnTo>
                            <a:lnTo>
                              <a:pt x="41" y="148"/>
                            </a:lnTo>
                            <a:lnTo>
                              <a:pt x="49" y="188"/>
                            </a:lnTo>
                            <a:lnTo>
                              <a:pt x="61" y="240"/>
                            </a:lnTo>
                            <a:lnTo>
                              <a:pt x="70" y="290"/>
                            </a:lnTo>
                            <a:lnTo>
                              <a:pt x="79" y="334"/>
                            </a:lnTo>
                            <a:lnTo>
                              <a:pt x="85" y="383"/>
                            </a:lnTo>
                            <a:lnTo>
                              <a:pt x="92" y="427"/>
                            </a:lnTo>
                            <a:lnTo>
                              <a:pt x="101" y="476"/>
                            </a:lnTo>
                            <a:lnTo>
                              <a:pt x="111" y="516"/>
                            </a:lnTo>
                            <a:lnTo>
                              <a:pt x="117" y="564"/>
                            </a:lnTo>
                            <a:lnTo>
                              <a:pt x="113" y="610"/>
                            </a:lnTo>
                            <a:lnTo>
                              <a:pt x="117" y="651"/>
                            </a:lnTo>
                            <a:lnTo>
                              <a:pt x="120" y="703"/>
                            </a:lnTo>
                            <a:lnTo>
                              <a:pt x="122" y="762"/>
                            </a:lnTo>
                            <a:lnTo>
                              <a:pt x="126" y="825"/>
                            </a:lnTo>
                            <a:lnTo>
                              <a:pt x="134" y="886"/>
                            </a:lnTo>
                            <a:lnTo>
                              <a:pt x="140" y="928"/>
                            </a:lnTo>
                            <a:lnTo>
                              <a:pt x="140" y="968"/>
                            </a:lnTo>
                            <a:lnTo>
                              <a:pt x="142" y="1017"/>
                            </a:lnTo>
                            <a:lnTo>
                              <a:pt x="138" y="1073"/>
                            </a:lnTo>
                            <a:lnTo>
                              <a:pt x="137" y="1119"/>
                            </a:lnTo>
                            <a:lnTo>
                              <a:pt x="132" y="1160"/>
                            </a:lnTo>
                            <a:lnTo>
                              <a:pt x="133" y="1194"/>
                            </a:lnTo>
                            <a:lnTo>
                              <a:pt x="151" y="1187"/>
                            </a:lnTo>
                            <a:lnTo>
                              <a:pt x="163" y="1180"/>
                            </a:lnTo>
                            <a:lnTo>
                              <a:pt x="174" y="1173"/>
                            </a:lnTo>
                            <a:lnTo>
                              <a:pt x="182" y="1164"/>
                            </a:lnTo>
                            <a:lnTo>
                              <a:pt x="184" y="1154"/>
                            </a:lnTo>
                            <a:lnTo>
                              <a:pt x="182" y="1123"/>
                            </a:lnTo>
                            <a:lnTo>
                              <a:pt x="180" y="1093"/>
                            </a:lnTo>
                            <a:lnTo>
                              <a:pt x="182" y="1053"/>
                            </a:lnTo>
                            <a:lnTo>
                              <a:pt x="185" y="1022"/>
                            </a:lnTo>
                            <a:lnTo>
                              <a:pt x="188" y="995"/>
                            </a:lnTo>
                            <a:lnTo>
                              <a:pt x="186" y="968"/>
                            </a:lnTo>
                            <a:lnTo>
                              <a:pt x="184" y="932"/>
                            </a:lnTo>
                            <a:lnTo>
                              <a:pt x="183" y="906"/>
                            </a:lnTo>
                            <a:lnTo>
                              <a:pt x="181" y="878"/>
                            </a:lnTo>
                            <a:lnTo>
                              <a:pt x="176" y="851"/>
                            </a:lnTo>
                            <a:lnTo>
                              <a:pt x="171" y="821"/>
                            </a:lnTo>
                            <a:lnTo>
                              <a:pt x="170" y="785"/>
                            </a:lnTo>
                            <a:lnTo>
                              <a:pt x="168" y="756"/>
                            </a:lnTo>
                            <a:lnTo>
                              <a:pt x="167" y="719"/>
                            </a:lnTo>
                            <a:lnTo>
                              <a:pt x="165" y="681"/>
                            </a:lnTo>
                            <a:lnTo>
                              <a:pt x="162" y="642"/>
                            </a:lnTo>
                            <a:lnTo>
                              <a:pt x="157" y="598"/>
                            </a:lnTo>
                            <a:lnTo>
                              <a:pt x="153" y="556"/>
                            </a:lnTo>
                            <a:lnTo>
                              <a:pt x="150" y="517"/>
                            </a:lnTo>
                            <a:lnTo>
                              <a:pt x="145" y="487"/>
                            </a:lnTo>
                            <a:lnTo>
                              <a:pt x="141" y="454"/>
                            </a:lnTo>
                            <a:lnTo>
                              <a:pt x="137" y="422"/>
                            </a:lnTo>
                            <a:lnTo>
                              <a:pt x="132" y="387"/>
                            </a:lnTo>
                            <a:lnTo>
                              <a:pt x="126" y="351"/>
                            </a:lnTo>
                            <a:lnTo>
                              <a:pt x="120" y="311"/>
                            </a:lnTo>
                            <a:lnTo>
                              <a:pt x="114" y="276"/>
                            </a:lnTo>
                            <a:lnTo>
                              <a:pt x="105" y="232"/>
                            </a:lnTo>
                            <a:lnTo>
                              <a:pt x="95" y="190"/>
                            </a:lnTo>
                            <a:lnTo>
                              <a:pt x="85" y="137"/>
                            </a:lnTo>
                            <a:lnTo>
                              <a:pt x="72" y="81"/>
                            </a:lnTo>
                            <a:lnTo>
                              <a:pt x="61" y="37"/>
                            </a:lnTo>
                            <a:lnTo>
                              <a:pt x="48" y="0"/>
                            </a:lnTo>
                            <a:close/>
                          </a:path>
                        </a:pathLst>
                      </a:custGeom>
                      <a:solidFill>
                        <a:srgbClr val="000040"/>
                      </a:solidFill>
                      <a:ln w="9525">
                        <a:noFill/>
                        <a:round/>
                        <a:headEnd/>
                        <a:tailEnd/>
                      </a:ln>
                    </p:spPr>
                    <p:txBody>
                      <a:bodyPr/>
                      <a:lstStyle/>
                      <a:p>
                        <a:endParaRPr lang="cs-CZ"/>
                      </a:p>
                    </p:txBody>
                  </p:sp>
                </p:grpSp>
                <p:sp>
                  <p:nvSpPr>
                    <p:cNvPr id="11390" name="Freeform 226"/>
                    <p:cNvSpPr>
                      <a:spLocks/>
                    </p:cNvSpPr>
                    <p:nvPr/>
                  </p:nvSpPr>
                  <p:spPr bwMode="auto">
                    <a:xfrm>
                      <a:off x="2017" y="1707"/>
                      <a:ext cx="41" cy="230"/>
                    </a:xfrm>
                    <a:custGeom>
                      <a:avLst/>
                      <a:gdLst>
                        <a:gd name="T0" fmla="*/ 0 w 206"/>
                        <a:gd name="T1" fmla="*/ 0 h 1149"/>
                        <a:gd name="T2" fmla="*/ 3 w 206"/>
                        <a:gd name="T3" fmla="*/ 2 h 1149"/>
                        <a:gd name="T4" fmla="*/ 4 w 206"/>
                        <a:gd name="T5" fmla="*/ 4 h 1149"/>
                        <a:gd name="T6" fmla="*/ 4 w 206"/>
                        <a:gd name="T7" fmla="*/ 6 h 1149"/>
                        <a:gd name="T8" fmla="*/ 5 w 206"/>
                        <a:gd name="T9" fmla="*/ 9 h 1149"/>
                        <a:gd name="T10" fmla="*/ 5 w 206"/>
                        <a:gd name="T11" fmla="*/ 11 h 1149"/>
                        <a:gd name="T12" fmla="*/ 6 w 206"/>
                        <a:gd name="T13" fmla="*/ 14 h 1149"/>
                        <a:gd name="T14" fmla="*/ 6 w 206"/>
                        <a:gd name="T15" fmla="*/ 16 h 1149"/>
                        <a:gd name="T16" fmla="*/ 7 w 206"/>
                        <a:gd name="T17" fmla="*/ 18 h 1149"/>
                        <a:gd name="T18" fmla="*/ 7 w 206"/>
                        <a:gd name="T19" fmla="*/ 20 h 1149"/>
                        <a:gd name="T20" fmla="*/ 7 w 206"/>
                        <a:gd name="T21" fmla="*/ 23 h 1149"/>
                        <a:gd name="T22" fmla="*/ 8 w 206"/>
                        <a:gd name="T23" fmla="*/ 26 h 1149"/>
                        <a:gd name="T24" fmla="*/ 8 w 206"/>
                        <a:gd name="T25" fmla="*/ 28 h 1149"/>
                        <a:gd name="T26" fmla="*/ 8 w 206"/>
                        <a:gd name="T27" fmla="*/ 32 h 1149"/>
                        <a:gd name="T28" fmla="*/ 8 w 206"/>
                        <a:gd name="T29" fmla="*/ 35 h 1149"/>
                        <a:gd name="T30" fmla="*/ 8 w 206"/>
                        <a:gd name="T31" fmla="*/ 38 h 1149"/>
                        <a:gd name="T32" fmla="*/ 8 w 206"/>
                        <a:gd name="T33" fmla="*/ 41 h 1149"/>
                        <a:gd name="T34" fmla="*/ 8 w 206"/>
                        <a:gd name="T35" fmla="*/ 43 h 1149"/>
                        <a:gd name="T36" fmla="*/ 8 w 206"/>
                        <a:gd name="T37" fmla="*/ 45 h 1149"/>
                        <a:gd name="T38" fmla="*/ 8 w 206"/>
                        <a:gd name="T39" fmla="*/ 46 h 1149"/>
                        <a:gd name="T40" fmla="*/ 6 w 206"/>
                        <a:gd name="T41" fmla="*/ 46 h 1149"/>
                        <a:gd name="T42" fmla="*/ 5 w 206"/>
                        <a:gd name="T43" fmla="*/ 45 h 1149"/>
                        <a:gd name="T44" fmla="*/ 5 w 206"/>
                        <a:gd name="T45" fmla="*/ 42 h 1149"/>
                        <a:gd name="T46" fmla="*/ 5 w 206"/>
                        <a:gd name="T47" fmla="*/ 39 h 1149"/>
                        <a:gd name="T48" fmla="*/ 6 w 206"/>
                        <a:gd name="T49" fmla="*/ 35 h 1149"/>
                        <a:gd name="T50" fmla="*/ 5 w 206"/>
                        <a:gd name="T51" fmla="*/ 30 h 1149"/>
                        <a:gd name="T52" fmla="*/ 5 w 206"/>
                        <a:gd name="T53" fmla="*/ 26 h 1149"/>
                        <a:gd name="T54" fmla="*/ 5 w 206"/>
                        <a:gd name="T55" fmla="*/ 22 h 1149"/>
                        <a:gd name="T56" fmla="*/ 4 w 206"/>
                        <a:gd name="T57" fmla="*/ 19 h 1149"/>
                        <a:gd name="T58" fmla="*/ 4 w 206"/>
                        <a:gd name="T59" fmla="*/ 16 h 1149"/>
                        <a:gd name="T60" fmla="*/ 3 w 206"/>
                        <a:gd name="T61" fmla="*/ 13 h 1149"/>
                        <a:gd name="T62" fmla="*/ 2 w 206"/>
                        <a:gd name="T63" fmla="*/ 10 h 1149"/>
                        <a:gd name="T64" fmla="*/ 2 w 206"/>
                        <a:gd name="T65" fmla="*/ 7 h 1149"/>
                        <a:gd name="T66" fmla="*/ 1 w 206"/>
                        <a:gd name="T67" fmla="*/ 3 h 11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6"/>
                        <a:gd name="T103" fmla="*/ 0 h 1149"/>
                        <a:gd name="T104" fmla="*/ 206 w 206"/>
                        <a:gd name="T105" fmla="*/ 1149 h 11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6" h="1149">
                          <a:moveTo>
                            <a:pt x="15" y="42"/>
                          </a:moveTo>
                          <a:lnTo>
                            <a:pt x="0" y="0"/>
                          </a:lnTo>
                          <a:lnTo>
                            <a:pt x="73" y="28"/>
                          </a:lnTo>
                          <a:lnTo>
                            <a:pt x="77" y="57"/>
                          </a:lnTo>
                          <a:lnTo>
                            <a:pt x="82" y="82"/>
                          </a:lnTo>
                          <a:lnTo>
                            <a:pt x="90" y="111"/>
                          </a:lnTo>
                          <a:lnTo>
                            <a:pt x="98" y="133"/>
                          </a:lnTo>
                          <a:lnTo>
                            <a:pt x="108" y="159"/>
                          </a:lnTo>
                          <a:lnTo>
                            <a:pt x="118" y="189"/>
                          </a:lnTo>
                          <a:lnTo>
                            <a:pt x="124" y="217"/>
                          </a:lnTo>
                          <a:lnTo>
                            <a:pt x="129" y="249"/>
                          </a:lnTo>
                          <a:lnTo>
                            <a:pt x="135" y="281"/>
                          </a:lnTo>
                          <a:lnTo>
                            <a:pt x="140" y="316"/>
                          </a:lnTo>
                          <a:lnTo>
                            <a:pt x="149" y="351"/>
                          </a:lnTo>
                          <a:lnTo>
                            <a:pt x="155" y="376"/>
                          </a:lnTo>
                          <a:lnTo>
                            <a:pt x="163" y="407"/>
                          </a:lnTo>
                          <a:lnTo>
                            <a:pt x="169" y="429"/>
                          </a:lnTo>
                          <a:lnTo>
                            <a:pt x="174" y="452"/>
                          </a:lnTo>
                          <a:lnTo>
                            <a:pt x="176" y="479"/>
                          </a:lnTo>
                          <a:lnTo>
                            <a:pt x="178" y="505"/>
                          </a:lnTo>
                          <a:lnTo>
                            <a:pt x="180" y="535"/>
                          </a:lnTo>
                          <a:lnTo>
                            <a:pt x="185" y="574"/>
                          </a:lnTo>
                          <a:lnTo>
                            <a:pt x="189" y="608"/>
                          </a:lnTo>
                          <a:lnTo>
                            <a:pt x="193" y="644"/>
                          </a:lnTo>
                          <a:lnTo>
                            <a:pt x="199" y="678"/>
                          </a:lnTo>
                          <a:lnTo>
                            <a:pt x="201" y="708"/>
                          </a:lnTo>
                          <a:lnTo>
                            <a:pt x="204" y="759"/>
                          </a:lnTo>
                          <a:lnTo>
                            <a:pt x="205" y="795"/>
                          </a:lnTo>
                          <a:lnTo>
                            <a:pt x="205" y="837"/>
                          </a:lnTo>
                          <a:lnTo>
                            <a:pt x="206" y="864"/>
                          </a:lnTo>
                          <a:lnTo>
                            <a:pt x="205" y="900"/>
                          </a:lnTo>
                          <a:lnTo>
                            <a:pt x="203" y="942"/>
                          </a:lnTo>
                          <a:lnTo>
                            <a:pt x="200" y="976"/>
                          </a:lnTo>
                          <a:lnTo>
                            <a:pt x="202" y="1017"/>
                          </a:lnTo>
                          <a:lnTo>
                            <a:pt x="203" y="1055"/>
                          </a:lnTo>
                          <a:lnTo>
                            <a:pt x="199" y="1079"/>
                          </a:lnTo>
                          <a:lnTo>
                            <a:pt x="195" y="1102"/>
                          </a:lnTo>
                          <a:lnTo>
                            <a:pt x="191" y="1117"/>
                          </a:lnTo>
                          <a:lnTo>
                            <a:pt x="192" y="1134"/>
                          </a:lnTo>
                          <a:lnTo>
                            <a:pt x="197" y="1149"/>
                          </a:lnTo>
                          <a:lnTo>
                            <a:pt x="169" y="1145"/>
                          </a:lnTo>
                          <a:lnTo>
                            <a:pt x="153" y="1138"/>
                          </a:lnTo>
                          <a:lnTo>
                            <a:pt x="134" y="1132"/>
                          </a:lnTo>
                          <a:lnTo>
                            <a:pt x="117" y="1124"/>
                          </a:lnTo>
                          <a:lnTo>
                            <a:pt x="123" y="1094"/>
                          </a:lnTo>
                          <a:lnTo>
                            <a:pt x="126" y="1060"/>
                          </a:lnTo>
                          <a:lnTo>
                            <a:pt x="129" y="1024"/>
                          </a:lnTo>
                          <a:lnTo>
                            <a:pt x="133" y="980"/>
                          </a:lnTo>
                          <a:lnTo>
                            <a:pt x="138" y="928"/>
                          </a:lnTo>
                          <a:lnTo>
                            <a:pt x="141" y="868"/>
                          </a:lnTo>
                          <a:lnTo>
                            <a:pt x="136" y="815"/>
                          </a:lnTo>
                          <a:lnTo>
                            <a:pt x="135" y="761"/>
                          </a:lnTo>
                          <a:lnTo>
                            <a:pt x="129" y="704"/>
                          </a:lnTo>
                          <a:lnTo>
                            <a:pt x="123" y="653"/>
                          </a:lnTo>
                          <a:lnTo>
                            <a:pt x="118" y="605"/>
                          </a:lnTo>
                          <a:lnTo>
                            <a:pt x="114" y="562"/>
                          </a:lnTo>
                          <a:lnTo>
                            <a:pt x="111" y="520"/>
                          </a:lnTo>
                          <a:lnTo>
                            <a:pt x="108" y="483"/>
                          </a:lnTo>
                          <a:lnTo>
                            <a:pt x="105" y="444"/>
                          </a:lnTo>
                          <a:lnTo>
                            <a:pt x="99" y="401"/>
                          </a:lnTo>
                          <a:lnTo>
                            <a:pt x="93" y="354"/>
                          </a:lnTo>
                          <a:lnTo>
                            <a:pt x="81" y="314"/>
                          </a:lnTo>
                          <a:lnTo>
                            <a:pt x="70" y="273"/>
                          </a:lnTo>
                          <a:lnTo>
                            <a:pt x="59" y="238"/>
                          </a:lnTo>
                          <a:lnTo>
                            <a:pt x="53" y="204"/>
                          </a:lnTo>
                          <a:lnTo>
                            <a:pt x="48" y="166"/>
                          </a:lnTo>
                          <a:lnTo>
                            <a:pt x="43" y="128"/>
                          </a:lnTo>
                          <a:lnTo>
                            <a:pt x="30" y="85"/>
                          </a:lnTo>
                          <a:lnTo>
                            <a:pt x="15" y="42"/>
                          </a:lnTo>
                          <a:close/>
                        </a:path>
                      </a:pathLst>
                    </a:custGeom>
                    <a:solidFill>
                      <a:srgbClr val="4040FF"/>
                    </a:solidFill>
                    <a:ln w="9525">
                      <a:noFill/>
                      <a:round/>
                      <a:headEnd/>
                      <a:tailEnd/>
                    </a:ln>
                  </p:spPr>
                  <p:txBody>
                    <a:bodyPr/>
                    <a:lstStyle/>
                    <a:p>
                      <a:endParaRPr lang="cs-CZ"/>
                    </a:p>
                  </p:txBody>
                </p:sp>
              </p:grpSp>
              <p:sp>
                <p:nvSpPr>
                  <p:cNvPr id="11388" name="Freeform 227"/>
                  <p:cNvSpPr>
                    <a:spLocks/>
                  </p:cNvSpPr>
                  <p:nvPr/>
                </p:nvSpPr>
                <p:spPr bwMode="auto">
                  <a:xfrm>
                    <a:off x="2046" y="1715"/>
                    <a:ext cx="27" cy="207"/>
                  </a:xfrm>
                  <a:custGeom>
                    <a:avLst/>
                    <a:gdLst>
                      <a:gd name="T0" fmla="*/ 0 w 138"/>
                      <a:gd name="T1" fmla="*/ 0 h 1036"/>
                      <a:gd name="T2" fmla="*/ 1 w 138"/>
                      <a:gd name="T3" fmla="*/ 1 h 1036"/>
                      <a:gd name="T4" fmla="*/ 1 w 138"/>
                      <a:gd name="T5" fmla="*/ 3 h 1036"/>
                      <a:gd name="T6" fmla="*/ 1 w 138"/>
                      <a:gd name="T7" fmla="*/ 4 h 1036"/>
                      <a:gd name="T8" fmla="*/ 2 w 138"/>
                      <a:gd name="T9" fmla="*/ 5 h 1036"/>
                      <a:gd name="T10" fmla="*/ 2 w 138"/>
                      <a:gd name="T11" fmla="*/ 7 h 1036"/>
                      <a:gd name="T12" fmla="*/ 2 w 138"/>
                      <a:gd name="T13" fmla="*/ 8 h 1036"/>
                      <a:gd name="T14" fmla="*/ 3 w 138"/>
                      <a:gd name="T15" fmla="*/ 10 h 1036"/>
                      <a:gd name="T16" fmla="*/ 3 w 138"/>
                      <a:gd name="T17" fmla="*/ 12 h 1036"/>
                      <a:gd name="T18" fmla="*/ 3 w 138"/>
                      <a:gd name="T19" fmla="*/ 14 h 1036"/>
                      <a:gd name="T20" fmla="*/ 4 w 138"/>
                      <a:gd name="T21" fmla="*/ 16 h 1036"/>
                      <a:gd name="T22" fmla="*/ 4 w 138"/>
                      <a:gd name="T23" fmla="*/ 17 h 1036"/>
                      <a:gd name="T24" fmla="*/ 4 w 138"/>
                      <a:gd name="T25" fmla="*/ 19 h 1036"/>
                      <a:gd name="T26" fmla="*/ 4 w 138"/>
                      <a:gd name="T27" fmla="*/ 21 h 1036"/>
                      <a:gd name="T28" fmla="*/ 4 w 138"/>
                      <a:gd name="T29" fmla="*/ 23 h 1036"/>
                      <a:gd name="T30" fmla="*/ 4 w 138"/>
                      <a:gd name="T31" fmla="*/ 25 h 1036"/>
                      <a:gd name="T32" fmla="*/ 4 w 138"/>
                      <a:gd name="T33" fmla="*/ 27 h 1036"/>
                      <a:gd name="T34" fmla="*/ 5 w 138"/>
                      <a:gd name="T35" fmla="*/ 29 h 1036"/>
                      <a:gd name="T36" fmla="*/ 5 w 138"/>
                      <a:gd name="T37" fmla="*/ 31 h 1036"/>
                      <a:gd name="T38" fmla="*/ 5 w 138"/>
                      <a:gd name="T39" fmla="*/ 33 h 1036"/>
                      <a:gd name="T40" fmla="*/ 5 w 138"/>
                      <a:gd name="T41" fmla="*/ 34 h 1036"/>
                      <a:gd name="T42" fmla="*/ 5 w 138"/>
                      <a:gd name="T43" fmla="*/ 36 h 1036"/>
                      <a:gd name="T44" fmla="*/ 5 w 138"/>
                      <a:gd name="T45" fmla="*/ 38 h 1036"/>
                      <a:gd name="T46" fmla="*/ 5 w 138"/>
                      <a:gd name="T47" fmla="*/ 39 h 1036"/>
                      <a:gd name="T48" fmla="*/ 5 w 138"/>
                      <a:gd name="T49" fmla="*/ 41 h 10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8"/>
                      <a:gd name="T76" fmla="*/ 0 h 1036"/>
                      <a:gd name="T77" fmla="*/ 138 w 138"/>
                      <a:gd name="T78" fmla="*/ 1036 h 10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8" h="1036">
                        <a:moveTo>
                          <a:pt x="0" y="0"/>
                        </a:moveTo>
                        <a:lnTo>
                          <a:pt x="13" y="33"/>
                        </a:lnTo>
                        <a:lnTo>
                          <a:pt x="26" y="64"/>
                        </a:lnTo>
                        <a:lnTo>
                          <a:pt x="37" y="97"/>
                        </a:lnTo>
                        <a:lnTo>
                          <a:pt x="47" y="134"/>
                        </a:lnTo>
                        <a:lnTo>
                          <a:pt x="55" y="168"/>
                        </a:lnTo>
                        <a:lnTo>
                          <a:pt x="63" y="203"/>
                        </a:lnTo>
                        <a:lnTo>
                          <a:pt x="71" y="246"/>
                        </a:lnTo>
                        <a:lnTo>
                          <a:pt x="79" y="298"/>
                        </a:lnTo>
                        <a:lnTo>
                          <a:pt x="88" y="352"/>
                        </a:lnTo>
                        <a:lnTo>
                          <a:pt x="94" y="388"/>
                        </a:lnTo>
                        <a:lnTo>
                          <a:pt x="102" y="434"/>
                        </a:lnTo>
                        <a:lnTo>
                          <a:pt x="108" y="479"/>
                        </a:lnTo>
                        <a:lnTo>
                          <a:pt x="111" y="522"/>
                        </a:lnTo>
                        <a:lnTo>
                          <a:pt x="114" y="569"/>
                        </a:lnTo>
                        <a:lnTo>
                          <a:pt x="117" y="616"/>
                        </a:lnTo>
                        <a:lnTo>
                          <a:pt x="120" y="671"/>
                        </a:lnTo>
                        <a:lnTo>
                          <a:pt x="124" y="722"/>
                        </a:lnTo>
                        <a:lnTo>
                          <a:pt x="128" y="777"/>
                        </a:lnTo>
                        <a:lnTo>
                          <a:pt x="131" y="818"/>
                        </a:lnTo>
                        <a:lnTo>
                          <a:pt x="136" y="854"/>
                        </a:lnTo>
                        <a:lnTo>
                          <a:pt x="138" y="898"/>
                        </a:lnTo>
                        <a:lnTo>
                          <a:pt x="137" y="942"/>
                        </a:lnTo>
                        <a:lnTo>
                          <a:pt x="135" y="986"/>
                        </a:lnTo>
                        <a:lnTo>
                          <a:pt x="133" y="1036"/>
                        </a:lnTo>
                      </a:path>
                    </a:pathLst>
                  </a:custGeom>
                  <a:noFill/>
                  <a:ln w="4763">
                    <a:solidFill>
                      <a:srgbClr val="C0C0FF"/>
                    </a:solidFill>
                    <a:round/>
                    <a:headEnd/>
                    <a:tailEnd/>
                  </a:ln>
                </p:spPr>
                <p:txBody>
                  <a:bodyPr/>
                  <a:lstStyle/>
                  <a:p>
                    <a:endParaRPr lang="cs-CZ"/>
                  </a:p>
                </p:txBody>
              </p:sp>
            </p:grpSp>
          </p:grpSp>
          <p:grpSp>
            <p:nvGrpSpPr>
              <p:cNvPr id="11461" name="Group 228"/>
              <p:cNvGrpSpPr>
                <a:grpSpLocks/>
              </p:cNvGrpSpPr>
              <p:nvPr/>
            </p:nvGrpSpPr>
            <p:grpSpPr bwMode="auto">
              <a:xfrm>
                <a:off x="2010" y="1688"/>
                <a:ext cx="53" cy="26"/>
                <a:chOff x="2010" y="1688"/>
                <a:chExt cx="53" cy="26"/>
              </a:xfrm>
            </p:grpSpPr>
            <p:sp>
              <p:nvSpPr>
                <p:cNvPr id="11382" name="Oval 229"/>
                <p:cNvSpPr>
                  <a:spLocks noChangeArrowheads="1"/>
                </p:cNvSpPr>
                <p:nvPr/>
              </p:nvSpPr>
              <p:spPr bwMode="auto">
                <a:xfrm>
                  <a:off x="2010" y="1688"/>
                  <a:ext cx="53" cy="26"/>
                </a:xfrm>
                <a:prstGeom prst="ellipse">
                  <a:avLst/>
                </a:prstGeom>
                <a:solidFill>
                  <a:srgbClr val="4040FF"/>
                </a:solidFill>
                <a:ln w="3175">
                  <a:solidFill>
                    <a:srgbClr val="000020"/>
                  </a:solidFill>
                  <a:round/>
                  <a:headEnd/>
                  <a:tailEnd/>
                </a:ln>
              </p:spPr>
              <p:txBody>
                <a:bodyPr/>
                <a:lstStyle/>
                <a:p>
                  <a:endParaRPr lang="en-US"/>
                </a:p>
              </p:txBody>
            </p:sp>
            <p:sp>
              <p:nvSpPr>
                <p:cNvPr id="11383" name="Oval 230"/>
                <p:cNvSpPr>
                  <a:spLocks noChangeArrowheads="1"/>
                </p:cNvSpPr>
                <p:nvPr/>
              </p:nvSpPr>
              <p:spPr bwMode="auto">
                <a:xfrm>
                  <a:off x="2016" y="1691"/>
                  <a:ext cx="41" cy="20"/>
                </a:xfrm>
                <a:prstGeom prst="ellipse">
                  <a:avLst/>
                </a:prstGeom>
                <a:solidFill>
                  <a:srgbClr val="000080"/>
                </a:solidFill>
                <a:ln w="3175">
                  <a:solidFill>
                    <a:srgbClr val="000020"/>
                  </a:solidFill>
                  <a:round/>
                  <a:headEnd/>
                  <a:tailEnd/>
                </a:ln>
              </p:spPr>
              <p:txBody>
                <a:bodyPr/>
                <a:lstStyle/>
                <a:p>
                  <a:endParaRPr lang="en-US"/>
                </a:p>
              </p:txBody>
            </p:sp>
            <p:sp>
              <p:nvSpPr>
                <p:cNvPr id="11384" name="Oval 231"/>
                <p:cNvSpPr>
                  <a:spLocks noChangeArrowheads="1"/>
                </p:cNvSpPr>
                <p:nvPr/>
              </p:nvSpPr>
              <p:spPr bwMode="auto">
                <a:xfrm>
                  <a:off x="2018" y="1693"/>
                  <a:ext cx="35" cy="15"/>
                </a:xfrm>
                <a:prstGeom prst="ellipse">
                  <a:avLst/>
                </a:prstGeom>
                <a:solidFill>
                  <a:srgbClr val="400040"/>
                </a:solidFill>
                <a:ln w="3175">
                  <a:solidFill>
                    <a:srgbClr val="000020"/>
                  </a:solidFill>
                  <a:round/>
                  <a:headEnd/>
                  <a:tailEnd/>
                </a:ln>
              </p:spPr>
              <p:txBody>
                <a:bodyPr/>
                <a:lstStyle/>
                <a:p>
                  <a:endParaRPr lang="en-US"/>
                </a:p>
              </p:txBody>
            </p:sp>
          </p:grpSp>
        </p:grpSp>
      </p:grpSp>
      <p:sp>
        <p:nvSpPr>
          <p:cNvPr id="11286" name="Text Box 232"/>
          <p:cNvSpPr txBox="1">
            <a:spLocks noChangeArrowheads="1"/>
          </p:cNvSpPr>
          <p:nvPr/>
        </p:nvSpPr>
        <p:spPr bwMode="auto">
          <a:xfrm>
            <a:off x="1752601" y="4568826"/>
            <a:ext cx="784225" cy="581025"/>
          </a:xfrm>
          <a:prstGeom prst="rect">
            <a:avLst/>
          </a:prstGeom>
          <a:noFill/>
          <a:ln w="9525">
            <a:noFill/>
            <a:miter lim="800000"/>
            <a:headEnd/>
            <a:tailEnd/>
          </a:ln>
        </p:spPr>
        <p:txBody>
          <a:bodyPr wrap="none">
            <a:spAutoFit/>
          </a:bodyPr>
          <a:lstStyle/>
          <a:p>
            <a:pPr algn="ctr" eaLnBrk="0" hangingPunct="0"/>
            <a:r>
              <a:rPr lang="cs-CZ" sz="1600" i="1" dirty="0">
                <a:latin typeface="Times New Roman" pitchFamily="18" charset="0"/>
              </a:rPr>
              <a:t>Atria </a:t>
            </a:r>
          </a:p>
          <a:p>
            <a:pPr algn="ctr" eaLnBrk="0" hangingPunct="0"/>
            <a:r>
              <a:rPr lang="cs-CZ" sz="1600" i="1" dirty="0">
                <a:latin typeface="Times New Roman" pitchFamily="18" charset="0"/>
              </a:rPr>
              <a:t>srdeční</a:t>
            </a:r>
            <a:endParaRPr lang="cs-CZ" sz="1600" dirty="0">
              <a:latin typeface="Times New Roman" pitchFamily="18" charset="0"/>
            </a:endParaRPr>
          </a:p>
        </p:txBody>
      </p:sp>
      <p:sp>
        <p:nvSpPr>
          <p:cNvPr id="11287" name="Text Box 233"/>
          <p:cNvSpPr txBox="1">
            <a:spLocks noChangeArrowheads="1"/>
          </p:cNvSpPr>
          <p:nvPr/>
        </p:nvSpPr>
        <p:spPr bwMode="auto">
          <a:xfrm>
            <a:off x="4152534" y="4511676"/>
            <a:ext cx="1848584" cy="584775"/>
          </a:xfrm>
          <a:prstGeom prst="rect">
            <a:avLst/>
          </a:prstGeom>
          <a:noFill/>
          <a:ln w="9525">
            <a:noFill/>
            <a:miter lim="800000"/>
            <a:headEnd/>
            <a:tailEnd/>
          </a:ln>
        </p:spPr>
        <p:txBody>
          <a:bodyPr wrap="none">
            <a:spAutoFit/>
          </a:bodyPr>
          <a:lstStyle/>
          <a:p>
            <a:pPr algn="ctr" eaLnBrk="0" hangingPunct="0"/>
            <a:r>
              <a:rPr lang="cs-CZ" sz="1600" b="1" i="1" dirty="0">
                <a:latin typeface="Times New Roman" pitchFamily="18" charset="0"/>
              </a:rPr>
              <a:t>Atriální </a:t>
            </a:r>
          </a:p>
          <a:p>
            <a:pPr algn="ctr" eaLnBrk="0" hangingPunct="0"/>
            <a:r>
              <a:rPr lang="cs-CZ" sz="1600" b="1" i="1" dirty="0" err="1">
                <a:latin typeface="Times New Roman" pitchFamily="18" charset="0"/>
              </a:rPr>
              <a:t>natriuretický</a:t>
            </a:r>
            <a:r>
              <a:rPr lang="cs-CZ" sz="1600" b="1" i="1" dirty="0">
                <a:latin typeface="Times New Roman" pitchFamily="18" charset="0"/>
              </a:rPr>
              <a:t> peptid</a:t>
            </a:r>
            <a:endParaRPr lang="cs-CZ" sz="1600" dirty="0">
              <a:latin typeface="Times New Roman" pitchFamily="18" charset="0"/>
            </a:endParaRPr>
          </a:p>
        </p:txBody>
      </p:sp>
      <p:grpSp>
        <p:nvGrpSpPr>
          <p:cNvPr id="11462" name="Group 234"/>
          <p:cNvGrpSpPr>
            <a:grpSpLocks/>
          </p:cNvGrpSpPr>
          <p:nvPr/>
        </p:nvGrpSpPr>
        <p:grpSpPr bwMode="auto">
          <a:xfrm>
            <a:off x="6956426" y="3668714"/>
            <a:ext cx="773113" cy="1620837"/>
            <a:chOff x="1627" y="1343"/>
            <a:chExt cx="943" cy="2225"/>
          </a:xfrm>
        </p:grpSpPr>
        <p:sp>
          <p:nvSpPr>
            <p:cNvPr id="11349" name="Freeform 235"/>
            <p:cNvSpPr>
              <a:spLocks/>
            </p:cNvSpPr>
            <p:nvPr/>
          </p:nvSpPr>
          <p:spPr bwMode="auto">
            <a:xfrm>
              <a:off x="2131" y="2273"/>
              <a:ext cx="163" cy="217"/>
            </a:xfrm>
            <a:custGeom>
              <a:avLst/>
              <a:gdLst>
                <a:gd name="T0" fmla="*/ 60 w 326"/>
                <a:gd name="T1" fmla="*/ 1 h 434"/>
                <a:gd name="T2" fmla="*/ 69 w 326"/>
                <a:gd name="T3" fmla="*/ 0 h 434"/>
                <a:gd name="T4" fmla="*/ 75 w 326"/>
                <a:gd name="T5" fmla="*/ 3 h 434"/>
                <a:gd name="T6" fmla="*/ 79 w 326"/>
                <a:gd name="T7" fmla="*/ 9 h 434"/>
                <a:gd name="T8" fmla="*/ 81 w 326"/>
                <a:gd name="T9" fmla="*/ 17 h 434"/>
                <a:gd name="T10" fmla="*/ 82 w 326"/>
                <a:gd name="T11" fmla="*/ 23 h 434"/>
                <a:gd name="T12" fmla="*/ 82 w 326"/>
                <a:gd name="T13" fmla="*/ 31 h 434"/>
                <a:gd name="T14" fmla="*/ 81 w 326"/>
                <a:gd name="T15" fmla="*/ 41 h 434"/>
                <a:gd name="T16" fmla="*/ 79 w 326"/>
                <a:gd name="T17" fmla="*/ 49 h 434"/>
                <a:gd name="T18" fmla="*/ 77 w 326"/>
                <a:gd name="T19" fmla="*/ 58 h 434"/>
                <a:gd name="T20" fmla="*/ 74 w 326"/>
                <a:gd name="T21" fmla="*/ 66 h 434"/>
                <a:gd name="T22" fmla="*/ 70 w 326"/>
                <a:gd name="T23" fmla="*/ 75 h 434"/>
                <a:gd name="T24" fmla="*/ 66 w 326"/>
                <a:gd name="T25" fmla="*/ 83 h 434"/>
                <a:gd name="T26" fmla="*/ 61 w 326"/>
                <a:gd name="T27" fmla="*/ 90 h 434"/>
                <a:gd name="T28" fmla="*/ 54 w 326"/>
                <a:gd name="T29" fmla="*/ 97 h 434"/>
                <a:gd name="T30" fmla="*/ 46 w 326"/>
                <a:gd name="T31" fmla="*/ 104 h 434"/>
                <a:gd name="T32" fmla="*/ 39 w 326"/>
                <a:gd name="T33" fmla="*/ 105 h 434"/>
                <a:gd name="T34" fmla="*/ 31 w 326"/>
                <a:gd name="T35" fmla="*/ 108 h 434"/>
                <a:gd name="T36" fmla="*/ 24 w 326"/>
                <a:gd name="T37" fmla="*/ 109 h 434"/>
                <a:gd name="T38" fmla="*/ 17 w 326"/>
                <a:gd name="T39" fmla="*/ 106 h 434"/>
                <a:gd name="T40" fmla="*/ 7 w 326"/>
                <a:gd name="T41" fmla="*/ 99 h 434"/>
                <a:gd name="T42" fmla="*/ 3 w 326"/>
                <a:gd name="T43" fmla="*/ 94 h 434"/>
                <a:gd name="T44" fmla="*/ 1 w 326"/>
                <a:gd name="T45" fmla="*/ 88 h 434"/>
                <a:gd name="T46" fmla="*/ 0 w 326"/>
                <a:gd name="T47" fmla="*/ 78 h 434"/>
                <a:gd name="T48" fmla="*/ 3 w 326"/>
                <a:gd name="T49" fmla="*/ 67 h 434"/>
                <a:gd name="T50" fmla="*/ 5 w 326"/>
                <a:gd name="T51" fmla="*/ 58 h 434"/>
                <a:gd name="T52" fmla="*/ 9 w 326"/>
                <a:gd name="T53" fmla="*/ 52 h 434"/>
                <a:gd name="T54" fmla="*/ 17 w 326"/>
                <a:gd name="T55" fmla="*/ 42 h 434"/>
                <a:gd name="T56" fmla="*/ 23 w 326"/>
                <a:gd name="T57" fmla="*/ 39 h 434"/>
                <a:gd name="T58" fmla="*/ 30 w 326"/>
                <a:gd name="T59" fmla="*/ 37 h 434"/>
                <a:gd name="T60" fmla="*/ 44 w 326"/>
                <a:gd name="T61" fmla="*/ 20 h 434"/>
                <a:gd name="T62" fmla="*/ 49 w 326"/>
                <a:gd name="T63" fmla="*/ 11 h 434"/>
                <a:gd name="T64" fmla="*/ 54 w 326"/>
                <a:gd name="T65" fmla="*/ 6 h 434"/>
                <a:gd name="T66" fmla="*/ 60 w 326"/>
                <a:gd name="T67" fmla="*/ 1 h 4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6"/>
                <a:gd name="T103" fmla="*/ 0 h 434"/>
                <a:gd name="T104" fmla="*/ 326 w 326"/>
                <a:gd name="T105" fmla="*/ 434 h 43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6" h="434">
                  <a:moveTo>
                    <a:pt x="240" y="3"/>
                  </a:moveTo>
                  <a:lnTo>
                    <a:pt x="273" y="0"/>
                  </a:lnTo>
                  <a:lnTo>
                    <a:pt x="297" y="13"/>
                  </a:lnTo>
                  <a:lnTo>
                    <a:pt x="313" y="34"/>
                  </a:lnTo>
                  <a:lnTo>
                    <a:pt x="323" y="65"/>
                  </a:lnTo>
                  <a:lnTo>
                    <a:pt x="326" y="89"/>
                  </a:lnTo>
                  <a:lnTo>
                    <a:pt x="326" y="126"/>
                  </a:lnTo>
                  <a:lnTo>
                    <a:pt x="321" y="164"/>
                  </a:lnTo>
                  <a:lnTo>
                    <a:pt x="316" y="195"/>
                  </a:lnTo>
                  <a:lnTo>
                    <a:pt x="307" y="232"/>
                  </a:lnTo>
                  <a:lnTo>
                    <a:pt x="294" y="261"/>
                  </a:lnTo>
                  <a:lnTo>
                    <a:pt x="277" y="299"/>
                  </a:lnTo>
                  <a:lnTo>
                    <a:pt x="263" y="331"/>
                  </a:lnTo>
                  <a:lnTo>
                    <a:pt x="245" y="359"/>
                  </a:lnTo>
                  <a:lnTo>
                    <a:pt x="219" y="385"/>
                  </a:lnTo>
                  <a:lnTo>
                    <a:pt x="187" y="413"/>
                  </a:lnTo>
                  <a:lnTo>
                    <a:pt x="156" y="419"/>
                  </a:lnTo>
                  <a:lnTo>
                    <a:pt x="126" y="429"/>
                  </a:lnTo>
                  <a:lnTo>
                    <a:pt x="99" y="434"/>
                  </a:lnTo>
                  <a:lnTo>
                    <a:pt x="65" y="424"/>
                  </a:lnTo>
                  <a:lnTo>
                    <a:pt x="31" y="395"/>
                  </a:lnTo>
                  <a:lnTo>
                    <a:pt x="11" y="374"/>
                  </a:lnTo>
                  <a:lnTo>
                    <a:pt x="5" y="349"/>
                  </a:lnTo>
                  <a:lnTo>
                    <a:pt x="0" y="310"/>
                  </a:lnTo>
                  <a:lnTo>
                    <a:pt x="9" y="266"/>
                  </a:lnTo>
                  <a:lnTo>
                    <a:pt x="21" y="234"/>
                  </a:lnTo>
                  <a:lnTo>
                    <a:pt x="34" y="208"/>
                  </a:lnTo>
                  <a:lnTo>
                    <a:pt x="66" y="166"/>
                  </a:lnTo>
                  <a:lnTo>
                    <a:pt x="94" y="154"/>
                  </a:lnTo>
                  <a:lnTo>
                    <a:pt x="122" y="146"/>
                  </a:lnTo>
                  <a:lnTo>
                    <a:pt x="177" y="78"/>
                  </a:lnTo>
                  <a:lnTo>
                    <a:pt x="196" y="44"/>
                  </a:lnTo>
                  <a:lnTo>
                    <a:pt x="216" y="22"/>
                  </a:lnTo>
                  <a:lnTo>
                    <a:pt x="240" y="3"/>
                  </a:lnTo>
                  <a:close/>
                </a:path>
              </a:pathLst>
            </a:custGeom>
            <a:solidFill>
              <a:srgbClr val="DFDFDF"/>
            </a:solidFill>
            <a:ln w="9525">
              <a:noFill/>
              <a:round/>
              <a:headEnd/>
              <a:tailEnd/>
            </a:ln>
          </p:spPr>
          <p:txBody>
            <a:bodyPr/>
            <a:lstStyle/>
            <a:p>
              <a:endParaRPr lang="cs-CZ"/>
            </a:p>
          </p:txBody>
        </p:sp>
        <p:sp>
          <p:nvSpPr>
            <p:cNvPr id="11350" name="Freeform 236"/>
            <p:cNvSpPr>
              <a:spLocks/>
            </p:cNvSpPr>
            <p:nvPr/>
          </p:nvSpPr>
          <p:spPr bwMode="auto">
            <a:xfrm>
              <a:off x="2158" y="2394"/>
              <a:ext cx="159" cy="157"/>
            </a:xfrm>
            <a:custGeom>
              <a:avLst/>
              <a:gdLst>
                <a:gd name="T0" fmla="*/ 69 w 317"/>
                <a:gd name="T1" fmla="*/ 2 h 314"/>
                <a:gd name="T2" fmla="*/ 75 w 317"/>
                <a:gd name="T3" fmla="*/ 0 h 314"/>
                <a:gd name="T4" fmla="*/ 78 w 317"/>
                <a:gd name="T5" fmla="*/ 2 h 314"/>
                <a:gd name="T6" fmla="*/ 79 w 317"/>
                <a:gd name="T7" fmla="*/ 9 h 314"/>
                <a:gd name="T8" fmla="*/ 79 w 317"/>
                <a:gd name="T9" fmla="*/ 13 h 314"/>
                <a:gd name="T10" fmla="*/ 80 w 317"/>
                <a:gd name="T11" fmla="*/ 20 h 314"/>
                <a:gd name="T12" fmla="*/ 80 w 317"/>
                <a:gd name="T13" fmla="*/ 26 h 314"/>
                <a:gd name="T14" fmla="*/ 80 w 317"/>
                <a:gd name="T15" fmla="*/ 33 h 314"/>
                <a:gd name="T16" fmla="*/ 80 w 317"/>
                <a:gd name="T17" fmla="*/ 41 h 314"/>
                <a:gd name="T18" fmla="*/ 79 w 317"/>
                <a:gd name="T19" fmla="*/ 48 h 314"/>
                <a:gd name="T20" fmla="*/ 77 w 317"/>
                <a:gd name="T21" fmla="*/ 56 h 314"/>
                <a:gd name="T22" fmla="*/ 73 w 317"/>
                <a:gd name="T23" fmla="*/ 62 h 314"/>
                <a:gd name="T24" fmla="*/ 67 w 317"/>
                <a:gd name="T25" fmla="*/ 68 h 314"/>
                <a:gd name="T26" fmla="*/ 60 w 317"/>
                <a:gd name="T27" fmla="*/ 73 h 314"/>
                <a:gd name="T28" fmla="*/ 49 w 317"/>
                <a:gd name="T29" fmla="*/ 76 h 314"/>
                <a:gd name="T30" fmla="*/ 39 w 317"/>
                <a:gd name="T31" fmla="*/ 78 h 314"/>
                <a:gd name="T32" fmla="*/ 29 w 317"/>
                <a:gd name="T33" fmla="*/ 79 h 314"/>
                <a:gd name="T34" fmla="*/ 18 w 317"/>
                <a:gd name="T35" fmla="*/ 78 h 314"/>
                <a:gd name="T36" fmla="*/ 11 w 317"/>
                <a:gd name="T37" fmla="*/ 76 h 314"/>
                <a:gd name="T38" fmla="*/ 4 w 317"/>
                <a:gd name="T39" fmla="*/ 75 h 314"/>
                <a:gd name="T40" fmla="*/ 0 w 317"/>
                <a:gd name="T41" fmla="*/ 72 h 314"/>
                <a:gd name="T42" fmla="*/ 1 w 317"/>
                <a:gd name="T43" fmla="*/ 67 h 314"/>
                <a:gd name="T44" fmla="*/ 5 w 317"/>
                <a:gd name="T45" fmla="*/ 63 h 314"/>
                <a:gd name="T46" fmla="*/ 13 w 317"/>
                <a:gd name="T47" fmla="*/ 61 h 314"/>
                <a:gd name="T48" fmla="*/ 22 w 317"/>
                <a:gd name="T49" fmla="*/ 56 h 314"/>
                <a:gd name="T50" fmla="*/ 32 w 317"/>
                <a:gd name="T51" fmla="*/ 52 h 314"/>
                <a:gd name="T52" fmla="*/ 42 w 317"/>
                <a:gd name="T53" fmla="*/ 44 h 314"/>
                <a:gd name="T54" fmla="*/ 49 w 317"/>
                <a:gd name="T55" fmla="*/ 39 h 314"/>
                <a:gd name="T56" fmla="*/ 53 w 317"/>
                <a:gd name="T57" fmla="*/ 34 h 314"/>
                <a:gd name="T58" fmla="*/ 57 w 317"/>
                <a:gd name="T59" fmla="*/ 26 h 314"/>
                <a:gd name="T60" fmla="*/ 60 w 317"/>
                <a:gd name="T61" fmla="*/ 19 h 314"/>
                <a:gd name="T62" fmla="*/ 62 w 317"/>
                <a:gd name="T63" fmla="*/ 10 h 314"/>
                <a:gd name="T64" fmla="*/ 66 w 317"/>
                <a:gd name="T65" fmla="*/ 5 h 314"/>
                <a:gd name="T66" fmla="*/ 69 w 317"/>
                <a:gd name="T67" fmla="*/ 2 h 31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7"/>
                <a:gd name="T103" fmla="*/ 0 h 314"/>
                <a:gd name="T104" fmla="*/ 317 w 317"/>
                <a:gd name="T105" fmla="*/ 314 h 31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7" h="314">
                  <a:moveTo>
                    <a:pt x="276" y="8"/>
                  </a:moveTo>
                  <a:lnTo>
                    <a:pt x="297" y="0"/>
                  </a:lnTo>
                  <a:lnTo>
                    <a:pt x="309" y="11"/>
                  </a:lnTo>
                  <a:lnTo>
                    <a:pt x="315" y="34"/>
                  </a:lnTo>
                  <a:lnTo>
                    <a:pt x="315" y="55"/>
                  </a:lnTo>
                  <a:lnTo>
                    <a:pt x="317" y="83"/>
                  </a:lnTo>
                  <a:lnTo>
                    <a:pt x="317" y="104"/>
                  </a:lnTo>
                  <a:lnTo>
                    <a:pt x="317" y="132"/>
                  </a:lnTo>
                  <a:lnTo>
                    <a:pt x="317" y="166"/>
                  </a:lnTo>
                  <a:lnTo>
                    <a:pt x="315" y="195"/>
                  </a:lnTo>
                  <a:lnTo>
                    <a:pt x="307" y="224"/>
                  </a:lnTo>
                  <a:lnTo>
                    <a:pt x="292" y="250"/>
                  </a:lnTo>
                  <a:lnTo>
                    <a:pt x="268" y="272"/>
                  </a:lnTo>
                  <a:lnTo>
                    <a:pt x="240" y="289"/>
                  </a:lnTo>
                  <a:lnTo>
                    <a:pt x="195" y="304"/>
                  </a:lnTo>
                  <a:lnTo>
                    <a:pt x="154" y="311"/>
                  </a:lnTo>
                  <a:lnTo>
                    <a:pt x="115" y="314"/>
                  </a:lnTo>
                  <a:lnTo>
                    <a:pt x="71" y="311"/>
                  </a:lnTo>
                  <a:lnTo>
                    <a:pt x="41" y="304"/>
                  </a:lnTo>
                  <a:lnTo>
                    <a:pt x="15" y="299"/>
                  </a:lnTo>
                  <a:lnTo>
                    <a:pt x="0" y="286"/>
                  </a:lnTo>
                  <a:lnTo>
                    <a:pt x="2" y="268"/>
                  </a:lnTo>
                  <a:lnTo>
                    <a:pt x="19" y="254"/>
                  </a:lnTo>
                  <a:lnTo>
                    <a:pt x="52" y="244"/>
                  </a:lnTo>
                  <a:lnTo>
                    <a:pt x="88" y="226"/>
                  </a:lnTo>
                  <a:lnTo>
                    <a:pt x="125" y="211"/>
                  </a:lnTo>
                  <a:lnTo>
                    <a:pt x="166" y="179"/>
                  </a:lnTo>
                  <a:lnTo>
                    <a:pt x="193" y="153"/>
                  </a:lnTo>
                  <a:lnTo>
                    <a:pt x="209" y="133"/>
                  </a:lnTo>
                  <a:lnTo>
                    <a:pt x="226" y="104"/>
                  </a:lnTo>
                  <a:lnTo>
                    <a:pt x="239" y="73"/>
                  </a:lnTo>
                  <a:lnTo>
                    <a:pt x="248" y="41"/>
                  </a:lnTo>
                  <a:lnTo>
                    <a:pt x="261" y="21"/>
                  </a:lnTo>
                  <a:lnTo>
                    <a:pt x="276" y="8"/>
                  </a:lnTo>
                  <a:close/>
                </a:path>
              </a:pathLst>
            </a:custGeom>
            <a:solidFill>
              <a:srgbClr val="DFDFDF"/>
            </a:solidFill>
            <a:ln w="9525">
              <a:noFill/>
              <a:round/>
              <a:headEnd/>
              <a:tailEnd/>
            </a:ln>
          </p:spPr>
          <p:txBody>
            <a:bodyPr/>
            <a:lstStyle/>
            <a:p>
              <a:endParaRPr lang="cs-CZ"/>
            </a:p>
          </p:txBody>
        </p:sp>
        <p:sp>
          <p:nvSpPr>
            <p:cNvPr id="11351" name="Freeform 237"/>
            <p:cNvSpPr>
              <a:spLocks/>
            </p:cNvSpPr>
            <p:nvPr/>
          </p:nvSpPr>
          <p:spPr bwMode="auto">
            <a:xfrm>
              <a:off x="1906" y="2278"/>
              <a:ext cx="163" cy="217"/>
            </a:xfrm>
            <a:custGeom>
              <a:avLst/>
              <a:gdLst>
                <a:gd name="T0" fmla="*/ 21 w 326"/>
                <a:gd name="T1" fmla="*/ 1 h 435"/>
                <a:gd name="T2" fmla="*/ 13 w 326"/>
                <a:gd name="T3" fmla="*/ 0 h 435"/>
                <a:gd name="T4" fmla="*/ 7 w 326"/>
                <a:gd name="T5" fmla="*/ 3 h 435"/>
                <a:gd name="T6" fmla="*/ 3 w 326"/>
                <a:gd name="T7" fmla="*/ 8 h 435"/>
                <a:gd name="T8" fmla="*/ 1 w 326"/>
                <a:gd name="T9" fmla="*/ 16 h 435"/>
                <a:gd name="T10" fmla="*/ 0 w 326"/>
                <a:gd name="T11" fmla="*/ 22 h 435"/>
                <a:gd name="T12" fmla="*/ 0 w 326"/>
                <a:gd name="T13" fmla="*/ 31 h 435"/>
                <a:gd name="T14" fmla="*/ 1 w 326"/>
                <a:gd name="T15" fmla="*/ 41 h 435"/>
                <a:gd name="T16" fmla="*/ 3 w 326"/>
                <a:gd name="T17" fmla="*/ 49 h 435"/>
                <a:gd name="T18" fmla="*/ 5 w 326"/>
                <a:gd name="T19" fmla="*/ 58 h 435"/>
                <a:gd name="T20" fmla="*/ 8 w 326"/>
                <a:gd name="T21" fmla="*/ 65 h 435"/>
                <a:gd name="T22" fmla="*/ 12 w 326"/>
                <a:gd name="T23" fmla="*/ 75 h 435"/>
                <a:gd name="T24" fmla="*/ 15 w 326"/>
                <a:gd name="T25" fmla="*/ 83 h 435"/>
                <a:gd name="T26" fmla="*/ 20 w 326"/>
                <a:gd name="T27" fmla="*/ 90 h 435"/>
                <a:gd name="T28" fmla="*/ 26 w 326"/>
                <a:gd name="T29" fmla="*/ 96 h 435"/>
                <a:gd name="T30" fmla="*/ 35 w 326"/>
                <a:gd name="T31" fmla="*/ 103 h 435"/>
                <a:gd name="T32" fmla="*/ 42 w 326"/>
                <a:gd name="T33" fmla="*/ 105 h 435"/>
                <a:gd name="T34" fmla="*/ 49 w 326"/>
                <a:gd name="T35" fmla="*/ 107 h 435"/>
                <a:gd name="T36" fmla="*/ 56 w 326"/>
                <a:gd name="T37" fmla="*/ 108 h 435"/>
                <a:gd name="T38" fmla="*/ 66 w 326"/>
                <a:gd name="T39" fmla="*/ 106 h 435"/>
                <a:gd name="T40" fmla="*/ 74 w 326"/>
                <a:gd name="T41" fmla="*/ 99 h 435"/>
                <a:gd name="T42" fmla="*/ 79 w 326"/>
                <a:gd name="T43" fmla="*/ 93 h 435"/>
                <a:gd name="T44" fmla="*/ 81 w 326"/>
                <a:gd name="T45" fmla="*/ 87 h 435"/>
                <a:gd name="T46" fmla="*/ 82 w 326"/>
                <a:gd name="T47" fmla="*/ 77 h 435"/>
                <a:gd name="T48" fmla="*/ 79 w 326"/>
                <a:gd name="T49" fmla="*/ 66 h 435"/>
                <a:gd name="T50" fmla="*/ 77 w 326"/>
                <a:gd name="T51" fmla="*/ 58 h 435"/>
                <a:gd name="T52" fmla="*/ 73 w 326"/>
                <a:gd name="T53" fmla="*/ 52 h 435"/>
                <a:gd name="T54" fmla="*/ 65 w 326"/>
                <a:gd name="T55" fmla="*/ 41 h 435"/>
                <a:gd name="T56" fmla="*/ 58 w 326"/>
                <a:gd name="T57" fmla="*/ 38 h 435"/>
                <a:gd name="T58" fmla="*/ 51 w 326"/>
                <a:gd name="T59" fmla="*/ 36 h 435"/>
                <a:gd name="T60" fmla="*/ 38 w 326"/>
                <a:gd name="T61" fmla="*/ 19 h 435"/>
                <a:gd name="T62" fmla="*/ 33 w 326"/>
                <a:gd name="T63" fmla="*/ 11 h 435"/>
                <a:gd name="T64" fmla="*/ 27 w 326"/>
                <a:gd name="T65" fmla="*/ 5 h 435"/>
                <a:gd name="T66" fmla="*/ 21 w 326"/>
                <a:gd name="T67" fmla="*/ 1 h 43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6"/>
                <a:gd name="T103" fmla="*/ 0 h 435"/>
                <a:gd name="T104" fmla="*/ 326 w 326"/>
                <a:gd name="T105" fmla="*/ 435 h 43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6" h="435">
                  <a:moveTo>
                    <a:pt x="86" y="4"/>
                  </a:moveTo>
                  <a:lnTo>
                    <a:pt x="53" y="0"/>
                  </a:lnTo>
                  <a:lnTo>
                    <a:pt x="29" y="13"/>
                  </a:lnTo>
                  <a:lnTo>
                    <a:pt x="13" y="35"/>
                  </a:lnTo>
                  <a:lnTo>
                    <a:pt x="3" y="65"/>
                  </a:lnTo>
                  <a:lnTo>
                    <a:pt x="0" y="90"/>
                  </a:lnTo>
                  <a:lnTo>
                    <a:pt x="0" y="127"/>
                  </a:lnTo>
                  <a:lnTo>
                    <a:pt x="5" y="165"/>
                  </a:lnTo>
                  <a:lnTo>
                    <a:pt x="9" y="196"/>
                  </a:lnTo>
                  <a:lnTo>
                    <a:pt x="19" y="233"/>
                  </a:lnTo>
                  <a:lnTo>
                    <a:pt x="32" y="262"/>
                  </a:lnTo>
                  <a:lnTo>
                    <a:pt x="48" y="300"/>
                  </a:lnTo>
                  <a:lnTo>
                    <a:pt x="63" y="332"/>
                  </a:lnTo>
                  <a:lnTo>
                    <a:pt x="81" y="360"/>
                  </a:lnTo>
                  <a:lnTo>
                    <a:pt x="107" y="386"/>
                  </a:lnTo>
                  <a:lnTo>
                    <a:pt x="139" y="413"/>
                  </a:lnTo>
                  <a:lnTo>
                    <a:pt x="170" y="420"/>
                  </a:lnTo>
                  <a:lnTo>
                    <a:pt x="199" y="430"/>
                  </a:lnTo>
                  <a:lnTo>
                    <a:pt x="227" y="435"/>
                  </a:lnTo>
                  <a:lnTo>
                    <a:pt x="261" y="425"/>
                  </a:lnTo>
                  <a:lnTo>
                    <a:pt x="295" y="396"/>
                  </a:lnTo>
                  <a:lnTo>
                    <a:pt x="315" y="374"/>
                  </a:lnTo>
                  <a:lnTo>
                    <a:pt x="321" y="350"/>
                  </a:lnTo>
                  <a:lnTo>
                    <a:pt x="326" y="311"/>
                  </a:lnTo>
                  <a:lnTo>
                    <a:pt x="316" y="267"/>
                  </a:lnTo>
                  <a:lnTo>
                    <a:pt x="305" y="235"/>
                  </a:lnTo>
                  <a:lnTo>
                    <a:pt x="292" y="209"/>
                  </a:lnTo>
                  <a:lnTo>
                    <a:pt x="260" y="166"/>
                  </a:lnTo>
                  <a:lnTo>
                    <a:pt x="232" y="155"/>
                  </a:lnTo>
                  <a:lnTo>
                    <a:pt x="204" y="147"/>
                  </a:lnTo>
                  <a:lnTo>
                    <a:pt x="149" y="78"/>
                  </a:lnTo>
                  <a:lnTo>
                    <a:pt x="130" y="44"/>
                  </a:lnTo>
                  <a:lnTo>
                    <a:pt x="110" y="23"/>
                  </a:lnTo>
                  <a:lnTo>
                    <a:pt x="86" y="4"/>
                  </a:lnTo>
                  <a:close/>
                </a:path>
              </a:pathLst>
            </a:custGeom>
            <a:solidFill>
              <a:srgbClr val="DFDFDF"/>
            </a:solidFill>
            <a:ln w="9525">
              <a:noFill/>
              <a:round/>
              <a:headEnd/>
              <a:tailEnd/>
            </a:ln>
          </p:spPr>
          <p:txBody>
            <a:bodyPr/>
            <a:lstStyle/>
            <a:p>
              <a:endParaRPr lang="cs-CZ"/>
            </a:p>
          </p:txBody>
        </p:sp>
        <p:sp>
          <p:nvSpPr>
            <p:cNvPr id="11352" name="Freeform 238"/>
            <p:cNvSpPr>
              <a:spLocks/>
            </p:cNvSpPr>
            <p:nvPr/>
          </p:nvSpPr>
          <p:spPr bwMode="auto">
            <a:xfrm>
              <a:off x="1883" y="2399"/>
              <a:ext cx="158" cy="157"/>
            </a:xfrm>
            <a:custGeom>
              <a:avLst/>
              <a:gdLst>
                <a:gd name="T0" fmla="*/ 10 w 317"/>
                <a:gd name="T1" fmla="*/ 2 h 314"/>
                <a:gd name="T2" fmla="*/ 5 w 317"/>
                <a:gd name="T3" fmla="*/ 0 h 314"/>
                <a:gd name="T4" fmla="*/ 2 w 317"/>
                <a:gd name="T5" fmla="*/ 2 h 314"/>
                <a:gd name="T6" fmla="*/ 0 w 317"/>
                <a:gd name="T7" fmla="*/ 9 h 314"/>
                <a:gd name="T8" fmla="*/ 0 w 317"/>
                <a:gd name="T9" fmla="*/ 13 h 314"/>
                <a:gd name="T10" fmla="*/ 0 w 317"/>
                <a:gd name="T11" fmla="*/ 20 h 314"/>
                <a:gd name="T12" fmla="*/ 0 w 317"/>
                <a:gd name="T13" fmla="*/ 26 h 314"/>
                <a:gd name="T14" fmla="*/ 0 w 317"/>
                <a:gd name="T15" fmla="*/ 33 h 314"/>
                <a:gd name="T16" fmla="*/ 0 w 317"/>
                <a:gd name="T17" fmla="*/ 41 h 314"/>
                <a:gd name="T18" fmla="*/ 0 w 317"/>
                <a:gd name="T19" fmla="*/ 48 h 314"/>
                <a:gd name="T20" fmla="*/ 2 w 317"/>
                <a:gd name="T21" fmla="*/ 56 h 314"/>
                <a:gd name="T22" fmla="*/ 6 w 317"/>
                <a:gd name="T23" fmla="*/ 62 h 314"/>
                <a:gd name="T24" fmla="*/ 12 w 317"/>
                <a:gd name="T25" fmla="*/ 68 h 314"/>
                <a:gd name="T26" fmla="*/ 19 w 317"/>
                <a:gd name="T27" fmla="*/ 73 h 314"/>
                <a:gd name="T28" fmla="*/ 30 w 317"/>
                <a:gd name="T29" fmla="*/ 76 h 314"/>
                <a:gd name="T30" fmla="*/ 40 w 317"/>
                <a:gd name="T31" fmla="*/ 78 h 314"/>
                <a:gd name="T32" fmla="*/ 50 w 317"/>
                <a:gd name="T33" fmla="*/ 79 h 314"/>
                <a:gd name="T34" fmla="*/ 61 w 317"/>
                <a:gd name="T35" fmla="*/ 78 h 314"/>
                <a:gd name="T36" fmla="*/ 69 w 317"/>
                <a:gd name="T37" fmla="*/ 76 h 314"/>
                <a:gd name="T38" fmla="*/ 75 w 317"/>
                <a:gd name="T39" fmla="*/ 75 h 314"/>
                <a:gd name="T40" fmla="*/ 79 w 317"/>
                <a:gd name="T41" fmla="*/ 72 h 314"/>
                <a:gd name="T42" fmla="*/ 78 w 317"/>
                <a:gd name="T43" fmla="*/ 67 h 314"/>
                <a:gd name="T44" fmla="*/ 74 w 317"/>
                <a:gd name="T45" fmla="*/ 63 h 314"/>
                <a:gd name="T46" fmla="*/ 66 w 317"/>
                <a:gd name="T47" fmla="*/ 61 h 314"/>
                <a:gd name="T48" fmla="*/ 57 w 317"/>
                <a:gd name="T49" fmla="*/ 56 h 314"/>
                <a:gd name="T50" fmla="*/ 48 w 317"/>
                <a:gd name="T51" fmla="*/ 52 h 314"/>
                <a:gd name="T52" fmla="*/ 37 w 317"/>
                <a:gd name="T53" fmla="*/ 44 h 314"/>
                <a:gd name="T54" fmla="*/ 31 w 317"/>
                <a:gd name="T55" fmla="*/ 39 h 314"/>
                <a:gd name="T56" fmla="*/ 26 w 317"/>
                <a:gd name="T57" fmla="*/ 34 h 314"/>
                <a:gd name="T58" fmla="*/ 22 w 317"/>
                <a:gd name="T59" fmla="*/ 26 h 314"/>
                <a:gd name="T60" fmla="*/ 19 w 317"/>
                <a:gd name="T61" fmla="*/ 19 h 314"/>
                <a:gd name="T62" fmla="*/ 17 w 317"/>
                <a:gd name="T63" fmla="*/ 10 h 314"/>
                <a:gd name="T64" fmla="*/ 13 w 317"/>
                <a:gd name="T65" fmla="*/ 5 h 314"/>
                <a:gd name="T66" fmla="*/ 10 w 317"/>
                <a:gd name="T67" fmla="*/ 2 h 31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7"/>
                <a:gd name="T103" fmla="*/ 0 h 314"/>
                <a:gd name="T104" fmla="*/ 317 w 317"/>
                <a:gd name="T105" fmla="*/ 314 h 31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7" h="314">
                  <a:moveTo>
                    <a:pt x="41" y="8"/>
                  </a:moveTo>
                  <a:lnTo>
                    <a:pt x="20" y="0"/>
                  </a:lnTo>
                  <a:lnTo>
                    <a:pt x="8" y="11"/>
                  </a:lnTo>
                  <a:lnTo>
                    <a:pt x="2" y="34"/>
                  </a:lnTo>
                  <a:lnTo>
                    <a:pt x="2" y="55"/>
                  </a:lnTo>
                  <a:lnTo>
                    <a:pt x="0" y="83"/>
                  </a:lnTo>
                  <a:lnTo>
                    <a:pt x="0" y="104"/>
                  </a:lnTo>
                  <a:lnTo>
                    <a:pt x="0" y="131"/>
                  </a:lnTo>
                  <a:lnTo>
                    <a:pt x="0" y="166"/>
                  </a:lnTo>
                  <a:lnTo>
                    <a:pt x="2" y="195"/>
                  </a:lnTo>
                  <a:lnTo>
                    <a:pt x="10" y="224"/>
                  </a:lnTo>
                  <a:lnTo>
                    <a:pt x="25" y="250"/>
                  </a:lnTo>
                  <a:lnTo>
                    <a:pt x="49" y="271"/>
                  </a:lnTo>
                  <a:lnTo>
                    <a:pt x="77" y="289"/>
                  </a:lnTo>
                  <a:lnTo>
                    <a:pt x="122" y="304"/>
                  </a:lnTo>
                  <a:lnTo>
                    <a:pt x="163" y="310"/>
                  </a:lnTo>
                  <a:lnTo>
                    <a:pt x="202" y="314"/>
                  </a:lnTo>
                  <a:lnTo>
                    <a:pt x="245" y="310"/>
                  </a:lnTo>
                  <a:lnTo>
                    <a:pt x="276" y="304"/>
                  </a:lnTo>
                  <a:lnTo>
                    <a:pt x="302" y="299"/>
                  </a:lnTo>
                  <a:lnTo>
                    <a:pt x="317" y="286"/>
                  </a:lnTo>
                  <a:lnTo>
                    <a:pt x="315" y="268"/>
                  </a:lnTo>
                  <a:lnTo>
                    <a:pt x="297" y="253"/>
                  </a:lnTo>
                  <a:lnTo>
                    <a:pt x="265" y="244"/>
                  </a:lnTo>
                  <a:lnTo>
                    <a:pt x="229" y="226"/>
                  </a:lnTo>
                  <a:lnTo>
                    <a:pt x="192" y="211"/>
                  </a:lnTo>
                  <a:lnTo>
                    <a:pt x="151" y="179"/>
                  </a:lnTo>
                  <a:lnTo>
                    <a:pt x="124" y="153"/>
                  </a:lnTo>
                  <a:lnTo>
                    <a:pt x="107" y="133"/>
                  </a:lnTo>
                  <a:lnTo>
                    <a:pt x="91" y="104"/>
                  </a:lnTo>
                  <a:lnTo>
                    <a:pt x="78" y="73"/>
                  </a:lnTo>
                  <a:lnTo>
                    <a:pt x="68" y="40"/>
                  </a:lnTo>
                  <a:lnTo>
                    <a:pt x="55" y="21"/>
                  </a:lnTo>
                  <a:lnTo>
                    <a:pt x="41" y="8"/>
                  </a:lnTo>
                  <a:close/>
                </a:path>
              </a:pathLst>
            </a:custGeom>
            <a:solidFill>
              <a:srgbClr val="DFDFDF"/>
            </a:solidFill>
            <a:ln w="9525">
              <a:noFill/>
              <a:round/>
              <a:headEnd/>
              <a:tailEnd/>
            </a:ln>
          </p:spPr>
          <p:txBody>
            <a:bodyPr/>
            <a:lstStyle/>
            <a:p>
              <a:endParaRPr lang="cs-CZ"/>
            </a:p>
          </p:txBody>
        </p:sp>
        <p:sp>
          <p:nvSpPr>
            <p:cNvPr id="11353" name="Freeform 239"/>
            <p:cNvSpPr>
              <a:spLocks/>
            </p:cNvSpPr>
            <p:nvPr/>
          </p:nvSpPr>
          <p:spPr bwMode="auto">
            <a:xfrm>
              <a:off x="2148" y="2341"/>
              <a:ext cx="48" cy="50"/>
            </a:xfrm>
            <a:custGeom>
              <a:avLst/>
              <a:gdLst>
                <a:gd name="T0" fmla="*/ 0 w 96"/>
                <a:gd name="T1" fmla="*/ 0 h 99"/>
                <a:gd name="T2" fmla="*/ 5 w 96"/>
                <a:gd name="T3" fmla="*/ 2 h 99"/>
                <a:gd name="T4" fmla="*/ 6 w 96"/>
                <a:gd name="T5" fmla="*/ 4 h 99"/>
                <a:gd name="T6" fmla="*/ 10 w 96"/>
                <a:gd name="T7" fmla="*/ 7 h 99"/>
                <a:gd name="T8" fmla="*/ 12 w 96"/>
                <a:gd name="T9" fmla="*/ 9 h 99"/>
                <a:gd name="T10" fmla="*/ 13 w 96"/>
                <a:gd name="T11" fmla="*/ 11 h 99"/>
                <a:gd name="T12" fmla="*/ 17 w 96"/>
                <a:gd name="T13" fmla="*/ 15 h 99"/>
                <a:gd name="T14" fmla="*/ 19 w 96"/>
                <a:gd name="T15" fmla="*/ 18 h 99"/>
                <a:gd name="T16" fmla="*/ 21 w 96"/>
                <a:gd name="T17" fmla="*/ 20 h 99"/>
                <a:gd name="T18" fmla="*/ 23 w 96"/>
                <a:gd name="T19" fmla="*/ 22 h 99"/>
                <a:gd name="T20" fmla="*/ 24 w 96"/>
                <a:gd name="T21" fmla="*/ 24 h 99"/>
                <a:gd name="T22" fmla="*/ 24 w 96"/>
                <a:gd name="T23" fmla="*/ 25 h 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6"/>
                <a:gd name="T37" fmla="*/ 0 h 99"/>
                <a:gd name="T38" fmla="*/ 96 w 96"/>
                <a:gd name="T39" fmla="*/ 99 h 9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6" h="99">
                  <a:moveTo>
                    <a:pt x="0" y="0"/>
                  </a:moveTo>
                  <a:lnTo>
                    <a:pt x="19" y="7"/>
                  </a:lnTo>
                  <a:lnTo>
                    <a:pt x="27" y="13"/>
                  </a:lnTo>
                  <a:lnTo>
                    <a:pt x="39" y="26"/>
                  </a:lnTo>
                  <a:lnTo>
                    <a:pt x="49" y="34"/>
                  </a:lnTo>
                  <a:lnTo>
                    <a:pt x="53" y="43"/>
                  </a:lnTo>
                  <a:lnTo>
                    <a:pt x="65" y="59"/>
                  </a:lnTo>
                  <a:lnTo>
                    <a:pt x="75" y="70"/>
                  </a:lnTo>
                  <a:lnTo>
                    <a:pt x="83" y="78"/>
                  </a:lnTo>
                  <a:lnTo>
                    <a:pt x="89" y="86"/>
                  </a:lnTo>
                  <a:lnTo>
                    <a:pt x="94" y="95"/>
                  </a:lnTo>
                  <a:lnTo>
                    <a:pt x="96" y="99"/>
                  </a:lnTo>
                </a:path>
              </a:pathLst>
            </a:custGeom>
            <a:noFill/>
            <a:ln w="9525">
              <a:solidFill>
                <a:srgbClr val="7F3F00"/>
              </a:solidFill>
              <a:round/>
              <a:headEnd/>
              <a:tailEnd/>
            </a:ln>
          </p:spPr>
          <p:txBody>
            <a:bodyPr/>
            <a:lstStyle/>
            <a:p>
              <a:endParaRPr lang="cs-CZ"/>
            </a:p>
          </p:txBody>
        </p:sp>
        <p:sp>
          <p:nvSpPr>
            <p:cNvPr id="11354" name="Freeform 240"/>
            <p:cNvSpPr>
              <a:spLocks/>
            </p:cNvSpPr>
            <p:nvPr/>
          </p:nvSpPr>
          <p:spPr bwMode="auto">
            <a:xfrm>
              <a:off x="2067" y="2307"/>
              <a:ext cx="39" cy="9"/>
            </a:xfrm>
            <a:custGeom>
              <a:avLst/>
              <a:gdLst>
                <a:gd name="T0" fmla="*/ 20 w 76"/>
                <a:gd name="T1" fmla="*/ 1 h 18"/>
                <a:gd name="T2" fmla="*/ 14 w 76"/>
                <a:gd name="T3" fmla="*/ 0 h 18"/>
                <a:gd name="T4" fmla="*/ 9 w 76"/>
                <a:gd name="T5" fmla="*/ 0 h 18"/>
                <a:gd name="T6" fmla="*/ 6 w 76"/>
                <a:gd name="T7" fmla="*/ 0 h 18"/>
                <a:gd name="T8" fmla="*/ 3 w 76"/>
                <a:gd name="T9" fmla="*/ 1 h 18"/>
                <a:gd name="T10" fmla="*/ 2 w 76"/>
                <a:gd name="T11" fmla="*/ 2 h 18"/>
                <a:gd name="T12" fmla="*/ 0 w 76"/>
                <a:gd name="T13" fmla="*/ 5 h 18"/>
                <a:gd name="T14" fmla="*/ 0 60000 65536"/>
                <a:gd name="T15" fmla="*/ 0 60000 65536"/>
                <a:gd name="T16" fmla="*/ 0 60000 65536"/>
                <a:gd name="T17" fmla="*/ 0 60000 65536"/>
                <a:gd name="T18" fmla="*/ 0 60000 65536"/>
                <a:gd name="T19" fmla="*/ 0 60000 65536"/>
                <a:gd name="T20" fmla="*/ 0 60000 65536"/>
                <a:gd name="T21" fmla="*/ 0 w 76"/>
                <a:gd name="T22" fmla="*/ 0 h 18"/>
                <a:gd name="T23" fmla="*/ 76 w 76"/>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18">
                  <a:moveTo>
                    <a:pt x="76" y="6"/>
                  </a:moveTo>
                  <a:lnTo>
                    <a:pt x="54" y="0"/>
                  </a:lnTo>
                  <a:lnTo>
                    <a:pt x="34" y="0"/>
                  </a:lnTo>
                  <a:lnTo>
                    <a:pt x="24" y="0"/>
                  </a:lnTo>
                  <a:lnTo>
                    <a:pt x="10" y="5"/>
                  </a:lnTo>
                  <a:lnTo>
                    <a:pt x="5" y="11"/>
                  </a:lnTo>
                  <a:lnTo>
                    <a:pt x="0" y="18"/>
                  </a:lnTo>
                </a:path>
              </a:pathLst>
            </a:custGeom>
            <a:noFill/>
            <a:ln w="9525">
              <a:solidFill>
                <a:srgbClr val="7F3F00"/>
              </a:solidFill>
              <a:round/>
              <a:headEnd/>
              <a:tailEnd/>
            </a:ln>
          </p:spPr>
          <p:txBody>
            <a:bodyPr/>
            <a:lstStyle/>
            <a:p>
              <a:endParaRPr lang="cs-CZ"/>
            </a:p>
          </p:txBody>
        </p:sp>
        <p:sp>
          <p:nvSpPr>
            <p:cNvPr id="11355" name="Freeform 241"/>
            <p:cNvSpPr>
              <a:spLocks/>
            </p:cNvSpPr>
            <p:nvPr/>
          </p:nvSpPr>
          <p:spPr bwMode="auto">
            <a:xfrm>
              <a:off x="2059" y="2360"/>
              <a:ext cx="25" cy="8"/>
            </a:xfrm>
            <a:custGeom>
              <a:avLst/>
              <a:gdLst>
                <a:gd name="T0" fmla="*/ 0 w 50"/>
                <a:gd name="T1" fmla="*/ 4 h 16"/>
                <a:gd name="T2" fmla="*/ 2 w 50"/>
                <a:gd name="T3" fmla="*/ 1 h 16"/>
                <a:gd name="T4" fmla="*/ 3 w 50"/>
                <a:gd name="T5" fmla="*/ 1 h 16"/>
                <a:gd name="T6" fmla="*/ 7 w 50"/>
                <a:gd name="T7" fmla="*/ 0 h 16"/>
                <a:gd name="T8" fmla="*/ 11 w 50"/>
                <a:gd name="T9" fmla="*/ 1 h 16"/>
                <a:gd name="T10" fmla="*/ 13 w 50"/>
                <a:gd name="T11" fmla="*/ 2 h 16"/>
                <a:gd name="T12" fmla="*/ 0 60000 65536"/>
                <a:gd name="T13" fmla="*/ 0 60000 65536"/>
                <a:gd name="T14" fmla="*/ 0 60000 65536"/>
                <a:gd name="T15" fmla="*/ 0 60000 65536"/>
                <a:gd name="T16" fmla="*/ 0 60000 65536"/>
                <a:gd name="T17" fmla="*/ 0 60000 65536"/>
                <a:gd name="T18" fmla="*/ 0 w 50"/>
                <a:gd name="T19" fmla="*/ 0 h 16"/>
                <a:gd name="T20" fmla="*/ 50 w 50"/>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50" h="16">
                  <a:moveTo>
                    <a:pt x="0" y="16"/>
                  </a:moveTo>
                  <a:lnTo>
                    <a:pt x="5" y="6"/>
                  </a:lnTo>
                  <a:lnTo>
                    <a:pt x="15" y="1"/>
                  </a:lnTo>
                  <a:lnTo>
                    <a:pt x="28" y="0"/>
                  </a:lnTo>
                  <a:lnTo>
                    <a:pt x="42" y="3"/>
                  </a:lnTo>
                  <a:lnTo>
                    <a:pt x="50" y="11"/>
                  </a:lnTo>
                </a:path>
              </a:pathLst>
            </a:custGeom>
            <a:noFill/>
            <a:ln w="9525">
              <a:solidFill>
                <a:srgbClr val="7F3F00"/>
              </a:solidFill>
              <a:round/>
              <a:headEnd/>
              <a:tailEnd/>
            </a:ln>
          </p:spPr>
          <p:txBody>
            <a:bodyPr/>
            <a:lstStyle/>
            <a:p>
              <a:endParaRPr lang="cs-CZ"/>
            </a:p>
          </p:txBody>
        </p:sp>
        <p:sp>
          <p:nvSpPr>
            <p:cNvPr id="11356" name="Freeform 242"/>
            <p:cNvSpPr>
              <a:spLocks/>
            </p:cNvSpPr>
            <p:nvPr/>
          </p:nvSpPr>
          <p:spPr bwMode="auto">
            <a:xfrm>
              <a:off x="2056" y="2367"/>
              <a:ext cx="7" cy="5"/>
            </a:xfrm>
            <a:custGeom>
              <a:avLst/>
              <a:gdLst>
                <a:gd name="T0" fmla="*/ 0 w 15"/>
                <a:gd name="T1" fmla="*/ 0 h 10"/>
                <a:gd name="T2" fmla="*/ 1 w 15"/>
                <a:gd name="T3" fmla="*/ 1 h 10"/>
                <a:gd name="T4" fmla="*/ 3 w 15"/>
                <a:gd name="T5" fmla="*/ 3 h 10"/>
                <a:gd name="T6" fmla="*/ 0 w 15"/>
                <a:gd name="T7" fmla="*/ 0 h 10"/>
                <a:gd name="T8" fmla="*/ 0 60000 65536"/>
                <a:gd name="T9" fmla="*/ 0 60000 65536"/>
                <a:gd name="T10" fmla="*/ 0 60000 65536"/>
                <a:gd name="T11" fmla="*/ 0 60000 65536"/>
                <a:gd name="T12" fmla="*/ 0 w 15"/>
                <a:gd name="T13" fmla="*/ 0 h 10"/>
                <a:gd name="T14" fmla="*/ 15 w 15"/>
                <a:gd name="T15" fmla="*/ 10 h 10"/>
              </a:gdLst>
              <a:ahLst/>
              <a:cxnLst>
                <a:cxn ang="T8">
                  <a:pos x="T0" y="T1"/>
                </a:cxn>
                <a:cxn ang="T9">
                  <a:pos x="T2" y="T3"/>
                </a:cxn>
                <a:cxn ang="T10">
                  <a:pos x="T4" y="T5"/>
                </a:cxn>
                <a:cxn ang="T11">
                  <a:pos x="T6" y="T7"/>
                </a:cxn>
              </a:cxnLst>
              <a:rect l="T12" t="T13" r="T14" b="T15"/>
              <a:pathLst>
                <a:path w="15" h="10">
                  <a:moveTo>
                    <a:pt x="0" y="0"/>
                  </a:moveTo>
                  <a:lnTo>
                    <a:pt x="5" y="4"/>
                  </a:lnTo>
                  <a:lnTo>
                    <a:pt x="15" y="10"/>
                  </a:lnTo>
                  <a:lnTo>
                    <a:pt x="0" y="0"/>
                  </a:lnTo>
                  <a:close/>
                </a:path>
              </a:pathLst>
            </a:custGeom>
            <a:solidFill>
              <a:srgbClr val="FFFFFF"/>
            </a:solidFill>
            <a:ln w="9525">
              <a:solidFill>
                <a:srgbClr val="7F3F00"/>
              </a:solidFill>
              <a:round/>
              <a:headEnd/>
              <a:tailEnd/>
            </a:ln>
          </p:spPr>
          <p:txBody>
            <a:bodyPr/>
            <a:lstStyle/>
            <a:p>
              <a:endParaRPr lang="cs-CZ"/>
            </a:p>
          </p:txBody>
        </p:sp>
        <p:sp>
          <p:nvSpPr>
            <p:cNvPr id="11357" name="Freeform 243"/>
            <p:cNvSpPr>
              <a:spLocks/>
            </p:cNvSpPr>
            <p:nvPr/>
          </p:nvSpPr>
          <p:spPr bwMode="auto">
            <a:xfrm>
              <a:off x="1931" y="2301"/>
              <a:ext cx="176" cy="1267"/>
            </a:xfrm>
            <a:custGeom>
              <a:avLst/>
              <a:gdLst>
                <a:gd name="T0" fmla="*/ 63 w 353"/>
                <a:gd name="T1" fmla="*/ 17 h 2533"/>
                <a:gd name="T2" fmla="*/ 32 w 353"/>
                <a:gd name="T3" fmla="*/ 49 h 2533"/>
                <a:gd name="T4" fmla="*/ 21 w 353"/>
                <a:gd name="T5" fmla="*/ 75 h 2533"/>
                <a:gd name="T6" fmla="*/ 17 w 353"/>
                <a:gd name="T7" fmla="*/ 113 h 2533"/>
                <a:gd name="T8" fmla="*/ 17 w 353"/>
                <a:gd name="T9" fmla="*/ 162 h 2533"/>
                <a:gd name="T10" fmla="*/ 22 w 353"/>
                <a:gd name="T11" fmla="*/ 244 h 2533"/>
                <a:gd name="T12" fmla="*/ 24 w 353"/>
                <a:gd name="T13" fmla="*/ 293 h 2533"/>
                <a:gd name="T14" fmla="*/ 24 w 353"/>
                <a:gd name="T15" fmla="*/ 296 h 2533"/>
                <a:gd name="T16" fmla="*/ 26 w 353"/>
                <a:gd name="T17" fmla="*/ 178 h 2533"/>
                <a:gd name="T18" fmla="*/ 25 w 353"/>
                <a:gd name="T19" fmla="*/ 128 h 2533"/>
                <a:gd name="T20" fmla="*/ 31 w 353"/>
                <a:gd name="T21" fmla="*/ 104 h 2533"/>
                <a:gd name="T22" fmla="*/ 46 w 353"/>
                <a:gd name="T23" fmla="*/ 139 h 2533"/>
                <a:gd name="T24" fmla="*/ 49 w 353"/>
                <a:gd name="T25" fmla="*/ 182 h 2533"/>
                <a:gd name="T26" fmla="*/ 46 w 353"/>
                <a:gd name="T27" fmla="*/ 314 h 2533"/>
                <a:gd name="T28" fmla="*/ 33 w 353"/>
                <a:gd name="T29" fmla="*/ 361 h 2533"/>
                <a:gd name="T30" fmla="*/ 15 w 353"/>
                <a:gd name="T31" fmla="*/ 392 h 2533"/>
                <a:gd name="T32" fmla="*/ 2 w 353"/>
                <a:gd name="T33" fmla="*/ 413 h 2533"/>
                <a:gd name="T34" fmla="*/ 0 w 353"/>
                <a:gd name="T35" fmla="*/ 437 h 2533"/>
                <a:gd name="T36" fmla="*/ 12 w 353"/>
                <a:gd name="T37" fmla="*/ 473 h 2533"/>
                <a:gd name="T38" fmla="*/ 22 w 353"/>
                <a:gd name="T39" fmla="*/ 496 h 2533"/>
                <a:gd name="T40" fmla="*/ 20 w 353"/>
                <a:gd name="T41" fmla="*/ 543 h 2533"/>
                <a:gd name="T42" fmla="*/ 31 w 353"/>
                <a:gd name="T43" fmla="*/ 577 h 2533"/>
                <a:gd name="T44" fmla="*/ 19 w 353"/>
                <a:gd name="T45" fmla="*/ 603 h 2533"/>
                <a:gd name="T46" fmla="*/ 32 w 353"/>
                <a:gd name="T47" fmla="*/ 585 h 2533"/>
                <a:gd name="T48" fmla="*/ 32 w 353"/>
                <a:gd name="T49" fmla="*/ 600 h 2533"/>
                <a:gd name="T50" fmla="*/ 13 w 353"/>
                <a:gd name="T51" fmla="*/ 616 h 2533"/>
                <a:gd name="T52" fmla="*/ 24 w 353"/>
                <a:gd name="T53" fmla="*/ 615 h 2533"/>
                <a:gd name="T54" fmla="*/ 35 w 353"/>
                <a:gd name="T55" fmla="*/ 600 h 2533"/>
                <a:gd name="T56" fmla="*/ 41 w 353"/>
                <a:gd name="T57" fmla="*/ 608 h 2533"/>
                <a:gd name="T58" fmla="*/ 55 w 353"/>
                <a:gd name="T59" fmla="*/ 634 h 2533"/>
                <a:gd name="T60" fmla="*/ 35 w 353"/>
                <a:gd name="T61" fmla="*/ 577 h 2533"/>
                <a:gd name="T62" fmla="*/ 24 w 353"/>
                <a:gd name="T63" fmla="*/ 541 h 2533"/>
                <a:gd name="T64" fmla="*/ 26 w 353"/>
                <a:gd name="T65" fmla="*/ 496 h 2533"/>
                <a:gd name="T66" fmla="*/ 17 w 353"/>
                <a:gd name="T67" fmla="*/ 474 h 2533"/>
                <a:gd name="T68" fmla="*/ 7 w 353"/>
                <a:gd name="T69" fmla="*/ 446 h 2533"/>
                <a:gd name="T70" fmla="*/ 7 w 353"/>
                <a:gd name="T71" fmla="*/ 417 h 2533"/>
                <a:gd name="T72" fmla="*/ 15 w 353"/>
                <a:gd name="T73" fmla="*/ 399 h 2533"/>
                <a:gd name="T74" fmla="*/ 34 w 353"/>
                <a:gd name="T75" fmla="*/ 441 h 2533"/>
                <a:gd name="T76" fmla="*/ 21 w 353"/>
                <a:gd name="T77" fmla="*/ 452 h 2533"/>
                <a:gd name="T78" fmla="*/ 25 w 353"/>
                <a:gd name="T79" fmla="*/ 451 h 2533"/>
                <a:gd name="T80" fmla="*/ 34 w 353"/>
                <a:gd name="T81" fmla="*/ 449 h 2533"/>
                <a:gd name="T82" fmla="*/ 40 w 353"/>
                <a:gd name="T83" fmla="*/ 571 h 2533"/>
                <a:gd name="T84" fmla="*/ 46 w 353"/>
                <a:gd name="T85" fmla="*/ 547 h 2533"/>
                <a:gd name="T86" fmla="*/ 41 w 353"/>
                <a:gd name="T87" fmla="*/ 485 h 2533"/>
                <a:gd name="T88" fmla="*/ 39 w 353"/>
                <a:gd name="T89" fmla="*/ 385 h 2533"/>
                <a:gd name="T90" fmla="*/ 46 w 353"/>
                <a:gd name="T91" fmla="*/ 338 h 2533"/>
                <a:gd name="T92" fmla="*/ 54 w 353"/>
                <a:gd name="T93" fmla="*/ 247 h 2533"/>
                <a:gd name="T94" fmla="*/ 55 w 353"/>
                <a:gd name="T95" fmla="*/ 152 h 2533"/>
                <a:gd name="T96" fmla="*/ 49 w 353"/>
                <a:gd name="T97" fmla="*/ 123 h 2533"/>
                <a:gd name="T98" fmla="*/ 32 w 353"/>
                <a:gd name="T99" fmla="*/ 89 h 2533"/>
                <a:gd name="T100" fmla="*/ 37 w 353"/>
                <a:gd name="T101" fmla="*/ 62 h 2533"/>
                <a:gd name="T102" fmla="*/ 57 w 353"/>
                <a:gd name="T103" fmla="*/ 36 h 2533"/>
                <a:gd name="T104" fmla="*/ 88 w 353"/>
                <a:gd name="T105" fmla="*/ 0 h 253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53"/>
                <a:gd name="T160" fmla="*/ 0 h 2533"/>
                <a:gd name="T161" fmla="*/ 353 w 353"/>
                <a:gd name="T162" fmla="*/ 2533 h 253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53" h="2533">
                  <a:moveTo>
                    <a:pt x="353" y="0"/>
                  </a:moveTo>
                  <a:lnTo>
                    <a:pt x="309" y="27"/>
                  </a:lnTo>
                  <a:lnTo>
                    <a:pt x="279" y="48"/>
                  </a:lnTo>
                  <a:lnTo>
                    <a:pt x="252" y="68"/>
                  </a:lnTo>
                  <a:lnTo>
                    <a:pt x="223" y="89"/>
                  </a:lnTo>
                  <a:lnTo>
                    <a:pt x="185" y="122"/>
                  </a:lnTo>
                  <a:lnTo>
                    <a:pt x="154" y="157"/>
                  </a:lnTo>
                  <a:lnTo>
                    <a:pt x="130" y="193"/>
                  </a:lnTo>
                  <a:lnTo>
                    <a:pt x="117" y="211"/>
                  </a:lnTo>
                  <a:lnTo>
                    <a:pt x="104" y="237"/>
                  </a:lnTo>
                  <a:lnTo>
                    <a:pt x="94" y="265"/>
                  </a:lnTo>
                  <a:lnTo>
                    <a:pt x="84" y="297"/>
                  </a:lnTo>
                  <a:lnTo>
                    <a:pt x="80" y="326"/>
                  </a:lnTo>
                  <a:lnTo>
                    <a:pt x="75" y="362"/>
                  </a:lnTo>
                  <a:lnTo>
                    <a:pt x="73" y="400"/>
                  </a:lnTo>
                  <a:lnTo>
                    <a:pt x="70" y="450"/>
                  </a:lnTo>
                  <a:lnTo>
                    <a:pt x="68" y="499"/>
                  </a:lnTo>
                  <a:lnTo>
                    <a:pt x="68" y="549"/>
                  </a:lnTo>
                  <a:lnTo>
                    <a:pt x="68" y="579"/>
                  </a:lnTo>
                  <a:lnTo>
                    <a:pt x="71" y="647"/>
                  </a:lnTo>
                  <a:lnTo>
                    <a:pt x="75" y="714"/>
                  </a:lnTo>
                  <a:lnTo>
                    <a:pt x="80" y="785"/>
                  </a:lnTo>
                  <a:lnTo>
                    <a:pt x="86" y="904"/>
                  </a:lnTo>
                  <a:lnTo>
                    <a:pt x="91" y="975"/>
                  </a:lnTo>
                  <a:lnTo>
                    <a:pt x="94" y="1036"/>
                  </a:lnTo>
                  <a:lnTo>
                    <a:pt x="96" y="1166"/>
                  </a:lnTo>
                  <a:lnTo>
                    <a:pt x="60" y="1198"/>
                  </a:lnTo>
                  <a:lnTo>
                    <a:pt x="96" y="1171"/>
                  </a:lnTo>
                  <a:lnTo>
                    <a:pt x="63" y="1211"/>
                  </a:lnTo>
                  <a:lnTo>
                    <a:pt x="94" y="1177"/>
                  </a:lnTo>
                  <a:lnTo>
                    <a:pt x="78" y="1218"/>
                  </a:lnTo>
                  <a:lnTo>
                    <a:pt x="96" y="1184"/>
                  </a:lnTo>
                  <a:lnTo>
                    <a:pt x="96" y="1244"/>
                  </a:lnTo>
                  <a:lnTo>
                    <a:pt x="115" y="956"/>
                  </a:lnTo>
                  <a:lnTo>
                    <a:pt x="109" y="787"/>
                  </a:lnTo>
                  <a:lnTo>
                    <a:pt x="104" y="709"/>
                  </a:lnTo>
                  <a:lnTo>
                    <a:pt x="101" y="653"/>
                  </a:lnTo>
                  <a:lnTo>
                    <a:pt x="101" y="600"/>
                  </a:lnTo>
                  <a:lnTo>
                    <a:pt x="101" y="551"/>
                  </a:lnTo>
                  <a:lnTo>
                    <a:pt x="101" y="509"/>
                  </a:lnTo>
                  <a:lnTo>
                    <a:pt x="104" y="473"/>
                  </a:lnTo>
                  <a:lnTo>
                    <a:pt x="106" y="435"/>
                  </a:lnTo>
                  <a:lnTo>
                    <a:pt x="110" y="392"/>
                  </a:lnTo>
                  <a:lnTo>
                    <a:pt x="127" y="413"/>
                  </a:lnTo>
                  <a:lnTo>
                    <a:pt x="148" y="455"/>
                  </a:lnTo>
                  <a:lnTo>
                    <a:pt x="162" y="489"/>
                  </a:lnTo>
                  <a:lnTo>
                    <a:pt x="175" y="522"/>
                  </a:lnTo>
                  <a:lnTo>
                    <a:pt x="185" y="554"/>
                  </a:lnTo>
                  <a:lnTo>
                    <a:pt x="192" y="579"/>
                  </a:lnTo>
                  <a:lnTo>
                    <a:pt x="195" y="609"/>
                  </a:lnTo>
                  <a:lnTo>
                    <a:pt x="198" y="639"/>
                  </a:lnTo>
                  <a:lnTo>
                    <a:pt x="198" y="725"/>
                  </a:lnTo>
                  <a:lnTo>
                    <a:pt x="197" y="792"/>
                  </a:lnTo>
                  <a:lnTo>
                    <a:pt x="195" y="941"/>
                  </a:lnTo>
                  <a:lnTo>
                    <a:pt x="190" y="1182"/>
                  </a:lnTo>
                  <a:lnTo>
                    <a:pt x="184" y="1253"/>
                  </a:lnTo>
                  <a:lnTo>
                    <a:pt x="175" y="1296"/>
                  </a:lnTo>
                  <a:lnTo>
                    <a:pt x="164" y="1349"/>
                  </a:lnTo>
                  <a:lnTo>
                    <a:pt x="161" y="1362"/>
                  </a:lnTo>
                  <a:lnTo>
                    <a:pt x="135" y="1442"/>
                  </a:lnTo>
                  <a:lnTo>
                    <a:pt x="123" y="1507"/>
                  </a:lnTo>
                  <a:lnTo>
                    <a:pt x="107" y="1528"/>
                  </a:lnTo>
                  <a:lnTo>
                    <a:pt x="88" y="1545"/>
                  </a:lnTo>
                  <a:lnTo>
                    <a:pt x="62" y="1566"/>
                  </a:lnTo>
                  <a:lnTo>
                    <a:pt x="45" y="1585"/>
                  </a:lnTo>
                  <a:lnTo>
                    <a:pt x="29" y="1605"/>
                  </a:lnTo>
                  <a:lnTo>
                    <a:pt x="18" y="1624"/>
                  </a:lnTo>
                  <a:lnTo>
                    <a:pt x="10" y="1649"/>
                  </a:lnTo>
                  <a:lnTo>
                    <a:pt x="5" y="1668"/>
                  </a:lnTo>
                  <a:lnTo>
                    <a:pt x="2" y="1691"/>
                  </a:lnTo>
                  <a:lnTo>
                    <a:pt x="0" y="1722"/>
                  </a:lnTo>
                  <a:lnTo>
                    <a:pt x="2" y="1746"/>
                  </a:lnTo>
                  <a:lnTo>
                    <a:pt x="8" y="1782"/>
                  </a:lnTo>
                  <a:lnTo>
                    <a:pt x="16" y="1813"/>
                  </a:lnTo>
                  <a:lnTo>
                    <a:pt x="31" y="1849"/>
                  </a:lnTo>
                  <a:lnTo>
                    <a:pt x="50" y="1891"/>
                  </a:lnTo>
                  <a:lnTo>
                    <a:pt x="62" y="1915"/>
                  </a:lnTo>
                  <a:lnTo>
                    <a:pt x="73" y="1941"/>
                  </a:lnTo>
                  <a:lnTo>
                    <a:pt x="84" y="1961"/>
                  </a:lnTo>
                  <a:lnTo>
                    <a:pt x="89" y="1984"/>
                  </a:lnTo>
                  <a:lnTo>
                    <a:pt x="91" y="2010"/>
                  </a:lnTo>
                  <a:lnTo>
                    <a:pt x="89" y="2037"/>
                  </a:lnTo>
                  <a:lnTo>
                    <a:pt x="84" y="2156"/>
                  </a:lnTo>
                  <a:lnTo>
                    <a:pt x="83" y="2171"/>
                  </a:lnTo>
                  <a:lnTo>
                    <a:pt x="88" y="2189"/>
                  </a:lnTo>
                  <a:lnTo>
                    <a:pt x="93" y="2203"/>
                  </a:lnTo>
                  <a:lnTo>
                    <a:pt x="125" y="2299"/>
                  </a:lnTo>
                  <a:lnTo>
                    <a:pt x="127" y="2307"/>
                  </a:lnTo>
                  <a:lnTo>
                    <a:pt x="122" y="2330"/>
                  </a:lnTo>
                  <a:lnTo>
                    <a:pt x="115" y="2350"/>
                  </a:lnTo>
                  <a:lnTo>
                    <a:pt x="107" y="2364"/>
                  </a:lnTo>
                  <a:lnTo>
                    <a:pt x="76" y="2411"/>
                  </a:lnTo>
                  <a:lnTo>
                    <a:pt x="97" y="2389"/>
                  </a:lnTo>
                  <a:lnTo>
                    <a:pt x="112" y="2369"/>
                  </a:lnTo>
                  <a:lnTo>
                    <a:pt x="122" y="2355"/>
                  </a:lnTo>
                  <a:lnTo>
                    <a:pt x="128" y="2338"/>
                  </a:lnTo>
                  <a:lnTo>
                    <a:pt x="132" y="2322"/>
                  </a:lnTo>
                  <a:lnTo>
                    <a:pt x="143" y="2359"/>
                  </a:lnTo>
                  <a:lnTo>
                    <a:pt x="140" y="2376"/>
                  </a:lnTo>
                  <a:lnTo>
                    <a:pt x="128" y="2397"/>
                  </a:lnTo>
                  <a:lnTo>
                    <a:pt x="120" y="2408"/>
                  </a:lnTo>
                  <a:lnTo>
                    <a:pt x="110" y="2420"/>
                  </a:lnTo>
                  <a:lnTo>
                    <a:pt x="96" y="2433"/>
                  </a:lnTo>
                  <a:lnTo>
                    <a:pt x="55" y="2462"/>
                  </a:lnTo>
                  <a:lnTo>
                    <a:pt x="89" y="2441"/>
                  </a:lnTo>
                  <a:lnTo>
                    <a:pt x="94" y="2449"/>
                  </a:lnTo>
                  <a:lnTo>
                    <a:pt x="93" y="2486"/>
                  </a:lnTo>
                  <a:lnTo>
                    <a:pt x="99" y="2459"/>
                  </a:lnTo>
                  <a:lnTo>
                    <a:pt x="96" y="2439"/>
                  </a:lnTo>
                  <a:lnTo>
                    <a:pt x="114" y="2428"/>
                  </a:lnTo>
                  <a:lnTo>
                    <a:pt x="132" y="2410"/>
                  </a:lnTo>
                  <a:lnTo>
                    <a:pt x="141" y="2397"/>
                  </a:lnTo>
                  <a:lnTo>
                    <a:pt x="151" y="2376"/>
                  </a:lnTo>
                  <a:lnTo>
                    <a:pt x="159" y="2390"/>
                  </a:lnTo>
                  <a:lnTo>
                    <a:pt x="171" y="2416"/>
                  </a:lnTo>
                  <a:lnTo>
                    <a:pt x="164" y="2429"/>
                  </a:lnTo>
                  <a:lnTo>
                    <a:pt x="145" y="2447"/>
                  </a:lnTo>
                  <a:lnTo>
                    <a:pt x="161" y="2439"/>
                  </a:lnTo>
                  <a:lnTo>
                    <a:pt x="174" y="2428"/>
                  </a:lnTo>
                  <a:lnTo>
                    <a:pt x="221" y="2533"/>
                  </a:lnTo>
                  <a:lnTo>
                    <a:pt x="167" y="2384"/>
                  </a:lnTo>
                  <a:lnTo>
                    <a:pt x="149" y="2342"/>
                  </a:lnTo>
                  <a:lnTo>
                    <a:pt x="143" y="2325"/>
                  </a:lnTo>
                  <a:lnTo>
                    <a:pt x="140" y="2307"/>
                  </a:lnTo>
                  <a:lnTo>
                    <a:pt x="130" y="2276"/>
                  </a:lnTo>
                  <a:lnTo>
                    <a:pt x="107" y="2205"/>
                  </a:lnTo>
                  <a:lnTo>
                    <a:pt x="101" y="2181"/>
                  </a:lnTo>
                  <a:lnTo>
                    <a:pt x="97" y="2163"/>
                  </a:lnTo>
                  <a:lnTo>
                    <a:pt x="97" y="2146"/>
                  </a:lnTo>
                  <a:lnTo>
                    <a:pt x="107" y="2033"/>
                  </a:lnTo>
                  <a:lnTo>
                    <a:pt x="110" y="2008"/>
                  </a:lnTo>
                  <a:lnTo>
                    <a:pt x="107" y="1984"/>
                  </a:lnTo>
                  <a:lnTo>
                    <a:pt x="104" y="1961"/>
                  </a:lnTo>
                  <a:lnTo>
                    <a:pt x="96" y="1943"/>
                  </a:lnTo>
                  <a:lnTo>
                    <a:pt x="83" y="1915"/>
                  </a:lnTo>
                  <a:lnTo>
                    <a:pt x="71" y="1893"/>
                  </a:lnTo>
                  <a:lnTo>
                    <a:pt x="58" y="1867"/>
                  </a:lnTo>
                  <a:lnTo>
                    <a:pt x="45" y="1834"/>
                  </a:lnTo>
                  <a:lnTo>
                    <a:pt x="34" y="1808"/>
                  </a:lnTo>
                  <a:lnTo>
                    <a:pt x="28" y="1782"/>
                  </a:lnTo>
                  <a:lnTo>
                    <a:pt x="21" y="1745"/>
                  </a:lnTo>
                  <a:lnTo>
                    <a:pt x="21" y="1717"/>
                  </a:lnTo>
                  <a:lnTo>
                    <a:pt x="23" y="1691"/>
                  </a:lnTo>
                  <a:lnTo>
                    <a:pt x="28" y="1667"/>
                  </a:lnTo>
                  <a:lnTo>
                    <a:pt x="32" y="1645"/>
                  </a:lnTo>
                  <a:lnTo>
                    <a:pt x="41" y="1628"/>
                  </a:lnTo>
                  <a:lnTo>
                    <a:pt x="52" y="1610"/>
                  </a:lnTo>
                  <a:lnTo>
                    <a:pt x="63" y="1595"/>
                  </a:lnTo>
                  <a:lnTo>
                    <a:pt x="83" y="1579"/>
                  </a:lnTo>
                  <a:lnTo>
                    <a:pt x="104" y="1561"/>
                  </a:lnTo>
                  <a:lnTo>
                    <a:pt x="128" y="1538"/>
                  </a:lnTo>
                  <a:lnTo>
                    <a:pt x="136" y="1761"/>
                  </a:lnTo>
                  <a:lnTo>
                    <a:pt x="120" y="1771"/>
                  </a:lnTo>
                  <a:lnTo>
                    <a:pt x="107" y="1780"/>
                  </a:lnTo>
                  <a:lnTo>
                    <a:pt x="96" y="1793"/>
                  </a:lnTo>
                  <a:lnTo>
                    <a:pt x="86" y="1808"/>
                  </a:lnTo>
                  <a:lnTo>
                    <a:pt x="78" y="1828"/>
                  </a:lnTo>
                  <a:lnTo>
                    <a:pt x="70" y="1858"/>
                  </a:lnTo>
                  <a:lnTo>
                    <a:pt x="88" y="1824"/>
                  </a:lnTo>
                  <a:lnTo>
                    <a:pt x="102" y="1803"/>
                  </a:lnTo>
                  <a:lnTo>
                    <a:pt x="117" y="1789"/>
                  </a:lnTo>
                  <a:lnTo>
                    <a:pt x="130" y="1780"/>
                  </a:lnTo>
                  <a:lnTo>
                    <a:pt x="140" y="1777"/>
                  </a:lnTo>
                  <a:lnTo>
                    <a:pt x="136" y="1795"/>
                  </a:lnTo>
                  <a:lnTo>
                    <a:pt x="154" y="2145"/>
                  </a:lnTo>
                  <a:lnTo>
                    <a:pt x="154" y="2174"/>
                  </a:lnTo>
                  <a:lnTo>
                    <a:pt x="156" y="2213"/>
                  </a:lnTo>
                  <a:lnTo>
                    <a:pt x="161" y="2281"/>
                  </a:lnTo>
                  <a:lnTo>
                    <a:pt x="171" y="2350"/>
                  </a:lnTo>
                  <a:lnTo>
                    <a:pt x="166" y="2215"/>
                  </a:lnTo>
                  <a:lnTo>
                    <a:pt x="171" y="2185"/>
                  </a:lnTo>
                  <a:lnTo>
                    <a:pt x="185" y="2187"/>
                  </a:lnTo>
                  <a:lnTo>
                    <a:pt x="167" y="2179"/>
                  </a:lnTo>
                  <a:lnTo>
                    <a:pt x="167" y="2141"/>
                  </a:lnTo>
                  <a:lnTo>
                    <a:pt x="161" y="1954"/>
                  </a:lnTo>
                  <a:lnTo>
                    <a:pt x="164" y="1937"/>
                  </a:lnTo>
                  <a:lnTo>
                    <a:pt x="192" y="1937"/>
                  </a:lnTo>
                  <a:lnTo>
                    <a:pt x="161" y="1930"/>
                  </a:lnTo>
                  <a:lnTo>
                    <a:pt x="154" y="1639"/>
                  </a:lnTo>
                  <a:lnTo>
                    <a:pt x="156" y="1538"/>
                  </a:lnTo>
                  <a:lnTo>
                    <a:pt x="153" y="1497"/>
                  </a:lnTo>
                  <a:lnTo>
                    <a:pt x="159" y="1436"/>
                  </a:lnTo>
                  <a:lnTo>
                    <a:pt x="182" y="1366"/>
                  </a:lnTo>
                  <a:lnTo>
                    <a:pt x="187" y="1351"/>
                  </a:lnTo>
                  <a:lnTo>
                    <a:pt x="200" y="1289"/>
                  </a:lnTo>
                  <a:lnTo>
                    <a:pt x="206" y="1249"/>
                  </a:lnTo>
                  <a:lnTo>
                    <a:pt x="213" y="1193"/>
                  </a:lnTo>
                  <a:lnTo>
                    <a:pt x="218" y="985"/>
                  </a:lnTo>
                  <a:lnTo>
                    <a:pt x="223" y="795"/>
                  </a:lnTo>
                  <a:lnTo>
                    <a:pt x="223" y="738"/>
                  </a:lnTo>
                  <a:lnTo>
                    <a:pt x="224" y="642"/>
                  </a:lnTo>
                  <a:lnTo>
                    <a:pt x="223" y="608"/>
                  </a:lnTo>
                  <a:lnTo>
                    <a:pt x="219" y="575"/>
                  </a:lnTo>
                  <a:lnTo>
                    <a:pt x="213" y="543"/>
                  </a:lnTo>
                  <a:lnTo>
                    <a:pt x="206" y="518"/>
                  </a:lnTo>
                  <a:lnTo>
                    <a:pt x="198" y="492"/>
                  </a:lnTo>
                  <a:lnTo>
                    <a:pt x="184" y="457"/>
                  </a:lnTo>
                  <a:lnTo>
                    <a:pt x="164" y="416"/>
                  </a:lnTo>
                  <a:lnTo>
                    <a:pt x="146" y="383"/>
                  </a:lnTo>
                  <a:lnTo>
                    <a:pt x="130" y="356"/>
                  </a:lnTo>
                  <a:lnTo>
                    <a:pt x="125" y="326"/>
                  </a:lnTo>
                  <a:lnTo>
                    <a:pt x="127" y="304"/>
                  </a:lnTo>
                  <a:lnTo>
                    <a:pt x="135" y="281"/>
                  </a:lnTo>
                  <a:lnTo>
                    <a:pt x="148" y="248"/>
                  </a:lnTo>
                  <a:lnTo>
                    <a:pt x="161" y="226"/>
                  </a:lnTo>
                  <a:lnTo>
                    <a:pt x="174" y="206"/>
                  </a:lnTo>
                  <a:lnTo>
                    <a:pt x="200" y="172"/>
                  </a:lnTo>
                  <a:lnTo>
                    <a:pt x="231" y="141"/>
                  </a:lnTo>
                  <a:lnTo>
                    <a:pt x="270" y="112"/>
                  </a:lnTo>
                  <a:lnTo>
                    <a:pt x="304" y="87"/>
                  </a:lnTo>
                  <a:lnTo>
                    <a:pt x="348" y="56"/>
                  </a:lnTo>
                  <a:lnTo>
                    <a:pt x="353" y="0"/>
                  </a:lnTo>
                  <a:close/>
                </a:path>
              </a:pathLst>
            </a:custGeom>
            <a:solidFill>
              <a:srgbClr val="0000FF"/>
            </a:solidFill>
            <a:ln w="9525">
              <a:noFill/>
              <a:round/>
              <a:headEnd/>
              <a:tailEnd/>
            </a:ln>
          </p:spPr>
          <p:txBody>
            <a:bodyPr/>
            <a:lstStyle/>
            <a:p>
              <a:endParaRPr lang="cs-CZ"/>
            </a:p>
          </p:txBody>
        </p:sp>
        <p:sp>
          <p:nvSpPr>
            <p:cNvPr id="11358" name="Freeform 244"/>
            <p:cNvSpPr>
              <a:spLocks/>
            </p:cNvSpPr>
            <p:nvPr/>
          </p:nvSpPr>
          <p:spPr bwMode="auto">
            <a:xfrm>
              <a:off x="1899" y="2541"/>
              <a:ext cx="74" cy="354"/>
            </a:xfrm>
            <a:custGeom>
              <a:avLst/>
              <a:gdLst>
                <a:gd name="T0" fmla="*/ 28 w 149"/>
                <a:gd name="T1" fmla="*/ 6 h 708"/>
                <a:gd name="T2" fmla="*/ 21 w 149"/>
                <a:gd name="T3" fmla="*/ 12 h 708"/>
                <a:gd name="T4" fmla="*/ 14 w 149"/>
                <a:gd name="T5" fmla="*/ 22 h 708"/>
                <a:gd name="T6" fmla="*/ 9 w 149"/>
                <a:gd name="T7" fmla="*/ 33 h 708"/>
                <a:gd name="T8" fmla="*/ 4 w 149"/>
                <a:gd name="T9" fmla="*/ 42 h 708"/>
                <a:gd name="T10" fmla="*/ 1 w 149"/>
                <a:gd name="T11" fmla="*/ 51 h 708"/>
                <a:gd name="T12" fmla="*/ 0 w 149"/>
                <a:gd name="T13" fmla="*/ 62 h 708"/>
                <a:gd name="T14" fmla="*/ 2 w 149"/>
                <a:gd name="T15" fmla="*/ 83 h 708"/>
                <a:gd name="T16" fmla="*/ 2 w 149"/>
                <a:gd name="T17" fmla="*/ 62 h 708"/>
                <a:gd name="T18" fmla="*/ 3 w 149"/>
                <a:gd name="T19" fmla="*/ 51 h 708"/>
                <a:gd name="T20" fmla="*/ 8 w 149"/>
                <a:gd name="T21" fmla="*/ 42 h 708"/>
                <a:gd name="T22" fmla="*/ 8 w 149"/>
                <a:gd name="T23" fmla="*/ 49 h 708"/>
                <a:gd name="T24" fmla="*/ 7 w 149"/>
                <a:gd name="T25" fmla="*/ 64 h 708"/>
                <a:gd name="T26" fmla="*/ 7 w 149"/>
                <a:gd name="T27" fmla="*/ 91 h 708"/>
                <a:gd name="T28" fmla="*/ 8 w 149"/>
                <a:gd name="T29" fmla="*/ 109 h 708"/>
                <a:gd name="T30" fmla="*/ 9 w 149"/>
                <a:gd name="T31" fmla="*/ 120 h 708"/>
                <a:gd name="T32" fmla="*/ 11 w 149"/>
                <a:gd name="T33" fmla="*/ 152 h 708"/>
                <a:gd name="T34" fmla="*/ 13 w 149"/>
                <a:gd name="T35" fmla="*/ 127 h 708"/>
                <a:gd name="T36" fmla="*/ 11 w 149"/>
                <a:gd name="T37" fmla="*/ 116 h 708"/>
                <a:gd name="T38" fmla="*/ 16 w 149"/>
                <a:gd name="T39" fmla="*/ 123 h 708"/>
                <a:gd name="T40" fmla="*/ 23 w 149"/>
                <a:gd name="T41" fmla="*/ 141 h 708"/>
                <a:gd name="T42" fmla="*/ 24 w 149"/>
                <a:gd name="T43" fmla="*/ 156 h 708"/>
                <a:gd name="T44" fmla="*/ 27 w 149"/>
                <a:gd name="T45" fmla="*/ 177 h 708"/>
                <a:gd name="T46" fmla="*/ 26 w 149"/>
                <a:gd name="T47" fmla="*/ 151 h 708"/>
                <a:gd name="T48" fmla="*/ 26 w 149"/>
                <a:gd name="T49" fmla="*/ 140 h 708"/>
                <a:gd name="T50" fmla="*/ 24 w 149"/>
                <a:gd name="T51" fmla="*/ 133 h 708"/>
                <a:gd name="T52" fmla="*/ 20 w 149"/>
                <a:gd name="T53" fmla="*/ 121 h 708"/>
                <a:gd name="T54" fmla="*/ 13 w 149"/>
                <a:gd name="T55" fmla="*/ 106 h 708"/>
                <a:gd name="T56" fmla="*/ 12 w 149"/>
                <a:gd name="T57" fmla="*/ 90 h 708"/>
                <a:gd name="T58" fmla="*/ 11 w 149"/>
                <a:gd name="T59" fmla="*/ 66 h 708"/>
                <a:gd name="T60" fmla="*/ 13 w 149"/>
                <a:gd name="T61" fmla="*/ 45 h 708"/>
                <a:gd name="T62" fmla="*/ 18 w 149"/>
                <a:gd name="T63" fmla="*/ 29 h 708"/>
                <a:gd name="T64" fmla="*/ 26 w 149"/>
                <a:gd name="T65" fmla="*/ 18 h 708"/>
                <a:gd name="T66" fmla="*/ 37 w 149"/>
                <a:gd name="T67" fmla="*/ 9 h 7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9"/>
                <a:gd name="T103" fmla="*/ 0 h 708"/>
                <a:gd name="T104" fmla="*/ 149 w 149"/>
                <a:gd name="T105" fmla="*/ 708 h 7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9" h="708">
                  <a:moveTo>
                    <a:pt x="146" y="0"/>
                  </a:moveTo>
                  <a:lnTo>
                    <a:pt x="115" y="21"/>
                  </a:lnTo>
                  <a:lnTo>
                    <a:pt x="99" y="36"/>
                  </a:lnTo>
                  <a:lnTo>
                    <a:pt x="84" y="49"/>
                  </a:lnTo>
                  <a:lnTo>
                    <a:pt x="71" y="67"/>
                  </a:lnTo>
                  <a:lnTo>
                    <a:pt x="59" y="88"/>
                  </a:lnTo>
                  <a:lnTo>
                    <a:pt x="49" y="111"/>
                  </a:lnTo>
                  <a:lnTo>
                    <a:pt x="39" y="132"/>
                  </a:lnTo>
                  <a:lnTo>
                    <a:pt x="28" y="152"/>
                  </a:lnTo>
                  <a:lnTo>
                    <a:pt x="18" y="166"/>
                  </a:lnTo>
                  <a:lnTo>
                    <a:pt x="10" y="184"/>
                  </a:lnTo>
                  <a:lnTo>
                    <a:pt x="5" y="204"/>
                  </a:lnTo>
                  <a:lnTo>
                    <a:pt x="2" y="226"/>
                  </a:lnTo>
                  <a:lnTo>
                    <a:pt x="0" y="249"/>
                  </a:lnTo>
                  <a:lnTo>
                    <a:pt x="2" y="272"/>
                  </a:lnTo>
                  <a:lnTo>
                    <a:pt x="10" y="329"/>
                  </a:lnTo>
                  <a:lnTo>
                    <a:pt x="8" y="270"/>
                  </a:lnTo>
                  <a:lnTo>
                    <a:pt x="8" y="249"/>
                  </a:lnTo>
                  <a:lnTo>
                    <a:pt x="11" y="223"/>
                  </a:lnTo>
                  <a:lnTo>
                    <a:pt x="15" y="204"/>
                  </a:lnTo>
                  <a:lnTo>
                    <a:pt x="23" y="181"/>
                  </a:lnTo>
                  <a:lnTo>
                    <a:pt x="34" y="165"/>
                  </a:lnTo>
                  <a:lnTo>
                    <a:pt x="42" y="155"/>
                  </a:lnTo>
                  <a:lnTo>
                    <a:pt x="34" y="199"/>
                  </a:lnTo>
                  <a:lnTo>
                    <a:pt x="33" y="220"/>
                  </a:lnTo>
                  <a:lnTo>
                    <a:pt x="28" y="256"/>
                  </a:lnTo>
                  <a:lnTo>
                    <a:pt x="29" y="313"/>
                  </a:lnTo>
                  <a:lnTo>
                    <a:pt x="31" y="365"/>
                  </a:lnTo>
                  <a:lnTo>
                    <a:pt x="33" y="407"/>
                  </a:lnTo>
                  <a:lnTo>
                    <a:pt x="33" y="438"/>
                  </a:lnTo>
                  <a:lnTo>
                    <a:pt x="34" y="461"/>
                  </a:lnTo>
                  <a:lnTo>
                    <a:pt x="36" y="483"/>
                  </a:lnTo>
                  <a:lnTo>
                    <a:pt x="42" y="508"/>
                  </a:lnTo>
                  <a:lnTo>
                    <a:pt x="47" y="605"/>
                  </a:lnTo>
                  <a:lnTo>
                    <a:pt x="54" y="545"/>
                  </a:lnTo>
                  <a:lnTo>
                    <a:pt x="54" y="511"/>
                  </a:lnTo>
                  <a:lnTo>
                    <a:pt x="50" y="490"/>
                  </a:lnTo>
                  <a:lnTo>
                    <a:pt x="47" y="467"/>
                  </a:lnTo>
                  <a:lnTo>
                    <a:pt x="47" y="443"/>
                  </a:lnTo>
                  <a:lnTo>
                    <a:pt x="67" y="492"/>
                  </a:lnTo>
                  <a:lnTo>
                    <a:pt x="86" y="537"/>
                  </a:lnTo>
                  <a:lnTo>
                    <a:pt x="93" y="561"/>
                  </a:lnTo>
                  <a:lnTo>
                    <a:pt x="97" y="592"/>
                  </a:lnTo>
                  <a:lnTo>
                    <a:pt x="99" y="623"/>
                  </a:lnTo>
                  <a:lnTo>
                    <a:pt x="101" y="649"/>
                  </a:lnTo>
                  <a:lnTo>
                    <a:pt x="110" y="708"/>
                  </a:lnTo>
                  <a:lnTo>
                    <a:pt x="106" y="633"/>
                  </a:lnTo>
                  <a:lnTo>
                    <a:pt x="106" y="604"/>
                  </a:lnTo>
                  <a:lnTo>
                    <a:pt x="106" y="581"/>
                  </a:lnTo>
                  <a:lnTo>
                    <a:pt x="104" y="560"/>
                  </a:lnTo>
                  <a:lnTo>
                    <a:pt x="99" y="544"/>
                  </a:lnTo>
                  <a:lnTo>
                    <a:pt x="96" y="529"/>
                  </a:lnTo>
                  <a:lnTo>
                    <a:pt x="89" y="513"/>
                  </a:lnTo>
                  <a:lnTo>
                    <a:pt x="80" y="487"/>
                  </a:lnTo>
                  <a:lnTo>
                    <a:pt x="62" y="446"/>
                  </a:lnTo>
                  <a:lnTo>
                    <a:pt x="55" y="425"/>
                  </a:lnTo>
                  <a:lnTo>
                    <a:pt x="52" y="409"/>
                  </a:lnTo>
                  <a:lnTo>
                    <a:pt x="49" y="361"/>
                  </a:lnTo>
                  <a:lnTo>
                    <a:pt x="47" y="301"/>
                  </a:lnTo>
                  <a:lnTo>
                    <a:pt x="47" y="264"/>
                  </a:lnTo>
                  <a:lnTo>
                    <a:pt x="50" y="220"/>
                  </a:lnTo>
                  <a:lnTo>
                    <a:pt x="55" y="182"/>
                  </a:lnTo>
                  <a:lnTo>
                    <a:pt x="65" y="143"/>
                  </a:lnTo>
                  <a:lnTo>
                    <a:pt x="75" y="116"/>
                  </a:lnTo>
                  <a:lnTo>
                    <a:pt x="89" y="87"/>
                  </a:lnTo>
                  <a:lnTo>
                    <a:pt x="104" y="69"/>
                  </a:lnTo>
                  <a:lnTo>
                    <a:pt x="123" y="51"/>
                  </a:lnTo>
                  <a:lnTo>
                    <a:pt x="149" y="33"/>
                  </a:lnTo>
                  <a:lnTo>
                    <a:pt x="146" y="0"/>
                  </a:lnTo>
                  <a:close/>
                </a:path>
              </a:pathLst>
            </a:custGeom>
            <a:solidFill>
              <a:srgbClr val="0000FF"/>
            </a:solidFill>
            <a:ln w="9525">
              <a:noFill/>
              <a:round/>
              <a:headEnd/>
              <a:tailEnd/>
            </a:ln>
          </p:spPr>
          <p:txBody>
            <a:bodyPr/>
            <a:lstStyle/>
            <a:p>
              <a:endParaRPr lang="cs-CZ"/>
            </a:p>
          </p:txBody>
        </p:sp>
        <p:sp>
          <p:nvSpPr>
            <p:cNvPr id="11359" name="Freeform 245"/>
            <p:cNvSpPr>
              <a:spLocks/>
            </p:cNvSpPr>
            <p:nvPr/>
          </p:nvSpPr>
          <p:spPr bwMode="auto">
            <a:xfrm>
              <a:off x="2093" y="2296"/>
              <a:ext cx="176" cy="1267"/>
            </a:xfrm>
            <a:custGeom>
              <a:avLst/>
              <a:gdLst>
                <a:gd name="T0" fmla="*/ 25 w 353"/>
                <a:gd name="T1" fmla="*/ 17 h 2534"/>
                <a:gd name="T2" fmla="*/ 55 w 353"/>
                <a:gd name="T3" fmla="*/ 48 h 2534"/>
                <a:gd name="T4" fmla="*/ 67 w 353"/>
                <a:gd name="T5" fmla="*/ 75 h 2534"/>
                <a:gd name="T6" fmla="*/ 70 w 353"/>
                <a:gd name="T7" fmla="*/ 112 h 2534"/>
                <a:gd name="T8" fmla="*/ 70 w 353"/>
                <a:gd name="T9" fmla="*/ 161 h 2534"/>
                <a:gd name="T10" fmla="*/ 65 w 353"/>
                <a:gd name="T11" fmla="*/ 244 h 2534"/>
                <a:gd name="T12" fmla="*/ 64 w 353"/>
                <a:gd name="T13" fmla="*/ 293 h 2534"/>
                <a:gd name="T14" fmla="*/ 64 w 353"/>
                <a:gd name="T15" fmla="*/ 296 h 2534"/>
                <a:gd name="T16" fmla="*/ 62 w 353"/>
                <a:gd name="T17" fmla="*/ 177 h 2534"/>
                <a:gd name="T18" fmla="*/ 63 w 353"/>
                <a:gd name="T19" fmla="*/ 127 h 2534"/>
                <a:gd name="T20" fmla="*/ 56 w 353"/>
                <a:gd name="T21" fmla="*/ 103 h 2534"/>
                <a:gd name="T22" fmla="*/ 42 w 353"/>
                <a:gd name="T23" fmla="*/ 139 h 2534"/>
                <a:gd name="T24" fmla="*/ 38 w 353"/>
                <a:gd name="T25" fmla="*/ 181 h 2534"/>
                <a:gd name="T26" fmla="*/ 42 w 353"/>
                <a:gd name="T27" fmla="*/ 314 h 2534"/>
                <a:gd name="T28" fmla="*/ 54 w 353"/>
                <a:gd name="T29" fmla="*/ 360 h 2534"/>
                <a:gd name="T30" fmla="*/ 72 w 353"/>
                <a:gd name="T31" fmla="*/ 391 h 2534"/>
                <a:gd name="T32" fmla="*/ 85 w 353"/>
                <a:gd name="T33" fmla="*/ 412 h 2534"/>
                <a:gd name="T34" fmla="*/ 87 w 353"/>
                <a:gd name="T35" fmla="*/ 436 h 2534"/>
                <a:gd name="T36" fmla="*/ 75 w 353"/>
                <a:gd name="T37" fmla="*/ 472 h 2534"/>
                <a:gd name="T38" fmla="*/ 66 w 353"/>
                <a:gd name="T39" fmla="*/ 496 h 2534"/>
                <a:gd name="T40" fmla="*/ 67 w 353"/>
                <a:gd name="T41" fmla="*/ 543 h 2534"/>
                <a:gd name="T42" fmla="*/ 56 w 353"/>
                <a:gd name="T43" fmla="*/ 577 h 2534"/>
                <a:gd name="T44" fmla="*/ 69 w 353"/>
                <a:gd name="T45" fmla="*/ 603 h 2534"/>
                <a:gd name="T46" fmla="*/ 56 w 353"/>
                <a:gd name="T47" fmla="*/ 585 h 2534"/>
                <a:gd name="T48" fmla="*/ 56 w 353"/>
                <a:gd name="T49" fmla="*/ 600 h 2534"/>
                <a:gd name="T50" fmla="*/ 74 w 353"/>
                <a:gd name="T51" fmla="*/ 616 h 2534"/>
                <a:gd name="T52" fmla="*/ 63 w 353"/>
                <a:gd name="T53" fmla="*/ 615 h 2534"/>
                <a:gd name="T54" fmla="*/ 53 w 353"/>
                <a:gd name="T55" fmla="*/ 600 h 2534"/>
                <a:gd name="T56" fmla="*/ 47 w 353"/>
                <a:gd name="T57" fmla="*/ 608 h 2534"/>
                <a:gd name="T58" fmla="*/ 33 w 353"/>
                <a:gd name="T59" fmla="*/ 634 h 2534"/>
                <a:gd name="T60" fmla="*/ 53 w 353"/>
                <a:gd name="T61" fmla="*/ 577 h 2534"/>
                <a:gd name="T62" fmla="*/ 63 w 353"/>
                <a:gd name="T63" fmla="*/ 541 h 2534"/>
                <a:gd name="T64" fmla="*/ 61 w 353"/>
                <a:gd name="T65" fmla="*/ 496 h 2534"/>
                <a:gd name="T66" fmla="*/ 70 w 353"/>
                <a:gd name="T67" fmla="*/ 473 h 2534"/>
                <a:gd name="T68" fmla="*/ 81 w 353"/>
                <a:gd name="T69" fmla="*/ 445 h 2534"/>
                <a:gd name="T70" fmla="*/ 81 w 353"/>
                <a:gd name="T71" fmla="*/ 416 h 2534"/>
                <a:gd name="T72" fmla="*/ 72 w 353"/>
                <a:gd name="T73" fmla="*/ 398 h 2534"/>
                <a:gd name="T74" fmla="*/ 54 w 353"/>
                <a:gd name="T75" fmla="*/ 440 h 2534"/>
                <a:gd name="T76" fmla="*/ 66 w 353"/>
                <a:gd name="T77" fmla="*/ 452 h 2534"/>
                <a:gd name="T78" fmla="*/ 62 w 353"/>
                <a:gd name="T79" fmla="*/ 450 h 2534"/>
                <a:gd name="T80" fmla="*/ 54 w 353"/>
                <a:gd name="T81" fmla="*/ 448 h 2534"/>
                <a:gd name="T82" fmla="*/ 48 w 353"/>
                <a:gd name="T83" fmla="*/ 571 h 2534"/>
                <a:gd name="T84" fmla="*/ 42 w 353"/>
                <a:gd name="T85" fmla="*/ 547 h 2534"/>
                <a:gd name="T86" fmla="*/ 47 w 353"/>
                <a:gd name="T87" fmla="*/ 484 h 2534"/>
                <a:gd name="T88" fmla="*/ 49 w 353"/>
                <a:gd name="T89" fmla="*/ 384 h 2534"/>
                <a:gd name="T90" fmla="*/ 41 w 353"/>
                <a:gd name="T91" fmla="*/ 337 h 2534"/>
                <a:gd name="T92" fmla="*/ 33 w 353"/>
                <a:gd name="T93" fmla="*/ 246 h 2534"/>
                <a:gd name="T94" fmla="*/ 32 w 353"/>
                <a:gd name="T95" fmla="*/ 152 h 2534"/>
                <a:gd name="T96" fmla="*/ 38 w 353"/>
                <a:gd name="T97" fmla="*/ 123 h 2534"/>
                <a:gd name="T98" fmla="*/ 55 w 353"/>
                <a:gd name="T99" fmla="*/ 89 h 2534"/>
                <a:gd name="T100" fmla="*/ 51 w 353"/>
                <a:gd name="T101" fmla="*/ 62 h 2534"/>
                <a:gd name="T102" fmla="*/ 30 w 353"/>
                <a:gd name="T103" fmla="*/ 36 h 2534"/>
                <a:gd name="T104" fmla="*/ 0 w 353"/>
                <a:gd name="T105" fmla="*/ 0 h 25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53"/>
                <a:gd name="T160" fmla="*/ 0 h 2534"/>
                <a:gd name="T161" fmla="*/ 353 w 353"/>
                <a:gd name="T162" fmla="*/ 2534 h 25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53" h="2534">
                  <a:moveTo>
                    <a:pt x="0" y="0"/>
                  </a:moveTo>
                  <a:lnTo>
                    <a:pt x="44" y="27"/>
                  </a:lnTo>
                  <a:lnTo>
                    <a:pt x="73" y="49"/>
                  </a:lnTo>
                  <a:lnTo>
                    <a:pt x="101" y="68"/>
                  </a:lnTo>
                  <a:lnTo>
                    <a:pt x="130" y="89"/>
                  </a:lnTo>
                  <a:lnTo>
                    <a:pt x="168" y="122"/>
                  </a:lnTo>
                  <a:lnTo>
                    <a:pt x="199" y="158"/>
                  </a:lnTo>
                  <a:lnTo>
                    <a:pt x="223" y="193"/>
                  </a:lnTo>
                  <a:lnTo>
                    <a:pt x="236" y="211"/>
                  </a:lnTo>
                  <a:lnTo>
                    <a:pt x="249" y="237"/>
                  </a:lnTo>
                  <a:lnTo>
                    <a:pt x="259" y="265"/>
                  </a:lnTo>
                  <a:lnTo>
                    <a:pt x="268" y="297"/>
                  </a:lnTo>
                  <a:lnTo>
                    <a:pt x="273" y="327"/>
                  </a:lnTo>
                  <a:lnTo>
                    <a:pt x="278" y="362"/>
                  </a:lnTo>
                  <a:lnTo>
                    <a:pt x="280" y="400"/>
                  </a:lnTo>
                  <a:lnTo>
                    <a:pt x="283" y="450"/>
                  </a:lnTo>
                  <a:lnTo>
                    <a:pt x="285" y="499"/>
                  </a:lnTo>
                  <a:lnTo>
                    <a:pt x="285" y="550"/>
                  </a:lnTo>
                  <a:lnTo>
                    <a:pt x="285" y="579"/>
                  </a:lnTo>
                  <a:lnTo>
                    <a:pt x="281" y="647"/>
                  </a:lnTo>
                  <a:lnTo>
                    <a:pt x="278" y="714"/>
                  </a:lnTo>
                  <a:lnTo>
                    <a:pt x="273" y="785"/>
                  </a:lnTo>
                  <a:lnTo>
                    <a:pt x="267" y="904"/>
                  </a:lnTo>
                  <a:lnTo>
                    <a:pt x="262" y="976"/>
                  </a:lnTo>
                  <a:lnTo>
                    <a:pt x="259" y="1036"/>
                  </a:lnTo>
                  <a:lnTo>
                    <a:pt x="257" y="1166"/>
                  </a:lnTo>
                  <a:lnTo>
                    <a:pt x="293" y="1198"/>
                  </a:lnTo>
                  <a:lnTo>
                    <a:pt x="257" y="1171"/>
                  </a:lnTo>
                  <a:lnTo>
                    <a:pt x="290" y="1211"/>
                  </a:lnTo>
                  <a:lnTo>
                    <a:pt x="259" y="1177"/>
                  </a:lnTo>
                  <a:lnTo>
                    <a:pt x="275" y="1218"/>
                  </a:lnTo>
                  <a:lnTo>
                    <a:pt x="257" y="1184"/>
                  </a:lnTo>
                  <a:lnTo>
                    <a:pt x="257" y="1244"/>
                  </a:lnTo>
                  <a:lnTo>
                    <a:pt x="238" y="956"/>
                  </a:lnTo>
                  <a:lnTo>
                    <a:pt x="244" y="787"/>
                  </a:lnTo>
                  <a:lnTo>
                    <a:pt x="249" y="709"/>
                  </a:lnTo>
                  <a:lnTo>
                    <a:pt x="252" y="654"/>
                  </a:lnTo>
                  <a:lnTo>
                    <a:pt x="252" y="600"/>
                  </a:lnTo>
                  <a:lnTo>
                    <a:pt x="252" y="551"/>
                  </a:lnTo>
                  <a:lnTo>
                    <a:pt x="252" y="509"/>
                  </a:lnTo>
                  <a:lnTo>
                    <a:pt x="249" y="473"/>
                  </a:lnTo>
                  <a:lnTo>
                    <a:pt x="247" y="436"/>
                  </a:lnTo>
                  <a:lnTo>
                    <a:pt x="242" y="392"/>
                  </a:lnTo>
                  <a:lnTo>
                    <a:pt x="226" y="413"/>
                  </a:lnTo>
                  <a:lnTo>
                    <a:pt x="205" y="455"/>
                  </a:lnTo>
                  <a:lnTo>
                    <a:pt x="190" y="489"/>
                  </a:lnTo>
                  <a:lnTo>
                    <a:pt x="177" y="522"/>
                  </a:lnTo>
                  <a:lnTo>
                    <a:pt x="168" y="554"/>
                  </a:lnTo>
                  <a:lnTo>
                    <a:pt x="161" y="579"/>
                  </a:lnTo>
                  <a:lnTo>
                    <a:pt x="158" y="610"/>
                  </a:lnTo>
                  <a:lnTo>
                    <a:pt x="155" y="639"/>
                  </a:lnTo>
                  <a:lnTo>
                    <a:pt x="155" y="725"/>
                  </a:lnTo>
                  <a:lnTo>
                    <a:pt x="156" y="792"/>
                  </a:lnTo>
                  <a:lnTo>
                    <a:pt x="158" y="941"/>
                  </a:lnTo>
                  <a:lnTo>
                    <a:pt x="163" y="1182"/>
                  </a:lnTo>
                  <a:lnTo>
                    <a:pt x="169" y="1254"/>
                  </a:lnTo>
                  <a:lnTo>
                    <a:pt x="177" y="1296"/>
                  </a:lnTo>
                  <a:lnTo>
                    <a:pt x="189" y="1350"/>
                  </a:lnTo>
                  <a:lnTo>
                    <a:pt x="192" y="1363"/>
                  </a:lnTo>
                  <a:lnTo>
                    <a:pt x="218" y="1442"/>
                  </a:lnTo>
                  <a:lnTo>
                    <a:pt x="229" y="1507"/>
                  </a:lnTo>
                  <a:lnTo>
                    <a:pt x="246" y="1529"/>
                  </a:lnTo>
                  <a:lnTo>
                    <a:pt x="265" y="1545"/>
                  </a:lnTo>
                  <a:lnTo>
                    <a:pt x="291" y="1566"/>
                  </a:lnTo>
                  <a:lnTo>
                    <a:pt x="307" y="1586"/>
                  </a:lnTo>
                  <a:lnTo>
                    <a:pt x="324" y="1605"/>
                  </a:lnTo>
                  <a:lnTo>
                    <a:pt x="335" y="1625"/>
                  </a:lnTo>
                  <a:lnTo>
                    <a:pt x="343" y="1649"/>
                  </a:lnTo>
                  <a:lnTo>
                    <a:pt x="348" y="1668"/>
                  </a:lnTo>
                  <a:lnTo>
                    <a:pt x="351" y="1691"/>
                  </a:lnTo>
                  <a:lnTo>
                    <a:pt x="353" y="1722"/>
                  </a:lnTo>
                  <a:lnTo>
                    <a:pt x="351" y="1747"/>
                  </a:lnTo>
                  <a:lnTo>
                    <a:pt x="345" y="1782"/>
                  </a:lnTo>
                  <a:lnTo>
                    <a:pt x="337" y="1813"/>
                  </a:lnTo>
                  <a:lnTo>
                    <a:pt x="322" y="1849"/>
                  </a:lnTo>
                  <a:lnTo>
                    <a:pt x="303" y="1891"/>
                  </a:lnTo>
                  <a:lnTo>
                    <a:pt x="291" y="1916"/>
                  </a:lnTo>
                  <a:lnTo>
                    <a:pt x="280" y="1942"/>
                  </a:lnTo>
                  <a:lnTo>
                    <a:pt x="268" y="1961"/>
                  </a:lnTo>
                  <a:lnTo>
                    <a:pt x="264" y="1984"/>
                  </a:lnTo>
                  <a:lnTo>
                    <a:pt x="262" y="2010"/>
                  </a:lnTo>
                  <a:lnTo>
                    <a:pt x="264" y="2038"/>
                  </a:lnTo>
                  <a:lnTo>
                    <a:pt x="268" y="2156"/>
                  </a:lnTo>
                  <a:lnTo>
                    <a:pt x="270" y="2171"/>
                  </a:lnTo>
                  <a:lnTo>
                    <a:pt x="265" y="2189"/>
                  </a:lnTo>
                  <a:lnTo>
                    <a:pt x="260" y="2204"/>
                  </a:lnTo>
                  <a:lnTo>
                    <a:pt x="228" y="2299"/>
                  </a:lnTo>
                  <a:lnTo>
                    <a:pt x="226" y="2308"/>
                  </a:lnTo>
                  <a:lnTo>
                    <a:pt x="231" y="2330"/>
                  </a:lnTo>
                  <a:lnTo>
                    <a:pt x="238" y="2350"/>
                  </a:lnTo>
                  <a:lnTo>
                    <a:pt x="246" y="2365"/>
                  </a:lnTo>
                  <a:lnTo>
                    <a:pt x="277" y="2412"/>
                  </a:lnTo>
                  <a:lnTo>
                    <a:pt x="255" y="2389"/>
                  </a:lnTo>
                  <a:lnTo>
                    <a:pt x="241" y="2369"/>
                  </a:lnTo>
                  <a:lnTo>
                    <a:pt x="231" y="2355"/>
                  </a:lnTo>
                  <a:lnTo>
                    <a:pt x="225" y="2339"/>
                  </a:lnTo>
                  <a:lnTo>
                    <a:pt x="221" y="2322"/>
                  </a:lnTo>
                  <a:lnTo>
                    <a:pt x="210" y="2360"/>
                  </a:lnTo>
                  <a:lnTo>
                    <a:pt x="213" y="2376"/>
                  </a:lnTo>
                  <a:lnTo>
                    <a:pt x="225" y="2397"/>
                  </a:lnTo>
                  <a:lnTo>
                    <a:pt x="233" y="2408"/>
                  </a:lnTo>
                  <a:lnTo>
                    <a:pt x="242" y="2420"/>
                  </a:lnTo>
                  <a:lnTo>
                    <a:pt x="257" y="2433"/>
                  </a:lnTo>
                  <a:lnTo>
                    <a:pt x="298" y="2462"/>
                  </a:lnTo>
                  <a:lnTo>
                    <a:pt x="264" y="2441"/>
                  </a:lnTo>
                  <a:lnTo>
                    <a:pt x="259" y="2449"/>
                  </a:lnTo>
                  <a:lnTo>
                    <a:pt x="260" y="2487"/>
                  </a:lnTo>
                  <a:lnTo>
                    <a:pt x="254" y="2459"/>
                  </a:lnTo>
                  <a:lnTo>
                    <a:pt x="257" y="2439"/>
                  </a:lnTo>
                  <a:lnTo>
                    <a:pt x="239" y="2428"/>
                  </a:lnTo>
                  <a:lnTo>
                    <a:pt x="221" y="2410"/>
                  </a:lnTo>
                  <a:lnTo>
                    <a:pt x="212" y="2397"/>
                  </a:lnTo>
                  <a:lnTo>
                    <a:pt x="202" y="2376"/>
                  </a:lnTo>
                  <a:lnTo>
                    <a:pt x="194" y="2391"/>
                  </a:lnTo>
                  <a:lnTo>
                    <a:pt x="182" y="2417"/>
                  </a:lnTo>
                  <a:lnTo>
                    <a:pt x="189" y="2430"/>
                  </a:lnTo>
                  <a:lnTo>
                    <a:pt x="208" y="2447"/>
                  </a:lnTo>
                  <a:lnTo>
                    <a:pt x="192" y="2439"/>
                  </a:lnTo>
                  <a:lnTo>
                    <a:pt x="179" y="2428"/>
                  </a:lnTo>
                  <a:lnTo>
                    <a:pt x="132" y="2534"/>
                  </a:lnTo>
                  <a:lnTo>
                    <a:pt x="186" y="2384"/>
                  </a:lnTo>
                  <a:lnTo>
                    <a:pt x="203" y="2342"/>
                  </a:lnTo>
                  <a:lnTo>
                    <a:pt x="210" y="2326"/>
                  </a:lnTo>
                  <a:lnTo>
                    <a:pt x="213" y="2308"/>
                  </a:lnTo>
                  <a:lnTo>
                    <a:pt x="223" y="2277"/>
                  </a:lnTo>
                  <a:lnTo>
                    <a:pt x="246" y="2205"/>
                  </a:lnTo>
                  <a:lnTo>
                    <a:pt x="252" y="2181"/>
                  </a:lnTo>
                  <a:lnTo>
                    <a:pt x="255" y="2163"/>
                  </a:lnTo>
                  <a:lnTo>
                    <a:pt x="255" y="2147"/>
                  </a:lnTo>
                  <a:lnTo>
                    <a:pt x="246" y="2033"/>
                  </a:lnTo>
                  <a:lnTo>
                    <a:pt x="242" y="2008"/>
                  </a:lnTo>
                  <a:lnTo>
                    <a:pt x="246" y="1984"/>
                  </a:lnTo>
                  <a:lnTo>
                    <a:pt x="249" y="1961"/>
                  </a:lnTo>
                  <a:lnTo>
                    <a:pt x="257" y="1943"/>
                  </a:lnTo>
                  <a:lnTo>
                    <a:pt x="270" y="1916"/>
                  </a:lnTo>
                  <a:lnTo>
                    <a:pt x="281" y="1893"/>
                  </a:lnTo>
                  <a:lnTo>
                    <a:pt x="294" y="1867"/>
                  </a:lnTo>
                  <a:lnTo>
                    <a:pt x="307" y="1834"/>
                  </a:lnTo>
                  <a:lnTo>
                    <a:pt x="319" y="1808"/>
                  </a:lnTo>
                  <a:lnTo>
                    <a:pt x="325" y="1782"/>
                  </a:lnTo>
                  <a:lnTo>
                    <a:pt x="332" y="1745"/>
                  </a:lnTo>
                  <a:lnTo>
                    <a:pt x="332" y="1717"/>
                  </a:lnTo>
                  <a:lnTo>
                    <a:pt x="330" y="1691"/>
                  </a:lnTo>
                  <a:lnTo>
                    <a:pt x="325" y="1667"/>
                  </a:lnTo>
                  <a:lnTo>
                    <a:pt x="320" y="1646"/>
                  </a:lnTo>
                  <a:lnTo>
                    <a:pt x="312" y="1628"/>
                  </a:lnTo>
                  <a:lnTo>
                    <a:pt x="301" y="1610"/>
                  </a:lnTo>
                  <a:lnTo>
                    <a:pt x="290" y="1595"/>
                  </a:lnTo>
                  <a:lnTo>
                    <a:pt x="270" y="1579"/>
                  </a:lnTo>
                  <a:lnTo>
                    <a:pt x="249" y="1561"/>
                  </a:lnTo>
                  <a:lnTo>
                    <a:pt x="225" y="1538"/>
                  </a:lnTo>
                  <a:lnTo>
                    <a:pt x="216" y="1761"/>
                  </a:lnTo>
                  <a:lnTo>
                    <a:pt x="233" y="1771"/>
                  </a:lnTo>
                  <a:lnTo>
                    <a:pt x="246" y="1781"/>
                  </a:lnTo>
                  <a:lnTo>
                    <a:pt x="257" y="1794"/>
                  </a:lnTo>
                  <a:lnTo>
                    <a:pt x="267" y="1808"/>
                  </a:lnTo>
                  <a:lnTo>
                    <a:pt x="275" y="1828"/>
                  </a:lnTo>
                  <a:lnTo>
                    <a:pt x="283" y="1859"/>
                  </a:lnTo>
                  <a:lnTo>
                    <a:pt x="265" y="1825"/>
                  </a:lnTo>
                  <a:lnTo>
                    <a:pt x="251" y="1803"/>
                  </a:lnTo>
                  <a:lnTo>
                    <a:pt x="236" y="1789"/>
                  </a:lnTo>
                  <a:lnTo>
                    <a:pt x="223" y="1781"/>
                  </a:lnTo>
                  <a:lnTo>
                    <a:pt x="213" y="1777"/>
                  </a:lnTo>
                  <a:lnTo>
                    <a:pt x="216" y="1795"/>
                  </a:lnTo>
                  <a:lnTo>
                    <a:pt x="199" y="2145"/>
                  </a:lnTo>
                  <a:lnTo>
                    <a:pt x="199" y="2174"/>
                  </a:lnTo>
                  <a:lnTo>
                    <a:pt x="197" y="2213"/>
                  </a:lnTo>
                  <a:lnTo>
                    <a:pt x="192" y="2282"/>
                  </a:lnTo>
                  <a:lnTo>
                    <a:pt x="182" y="2350"/>
                  </a:lnTo>
                  <a:lnTo>
                    <a:pt x="187" y="2215"/>
                  </a:lnTo>
                  <a:lnTo>
                    <a:pt x="182" y="2186"/>
                  </a:lnTo>
                  <a:lnTo>
                    <a:pt x="168" y="2187"/>
                  </a:lnTo>
                  <a:lnTo>
                    <a:pt x="186" y="2179"/>
                  </a:lnTo>
                  <a:lnTo>
                    <a:pt x="186" y="2142"/>
                  </a:lnTo>
                  <a:lnTo>
                    <a:pt x="192" y="1955"/>
                  </a:lnTo>
                  <a:lnTo>
                    <a:pt x="189" y="1937"/>
                  </a:lnTo>
                  <a:lnTo>
                    <a:pt x="161" y="1937"/>
                  </a:lnTo>
                  <a:lnTo>
                    <a:pt x="192" y="1930"/>
                  </a:lnTo>
                  <a:lnTo>
                    <a:pt x="199" y="1639"/>
                  </a:lnTo>
                  <a:lnTo>
                    <a:pt x="197" y="1538"/>
                  </a:lnTo>
                  <a:lnTo>
                    <a:pt x="200" y="1498"/>
                  </a:lnTo>
                  <a:lnTo>
                    <a:pt x="194" y="1436"/>
                  </a:lnTo>
                  <a:lnTo>
                    <a:pt x="171" y="1366"/>
                  </a:lnTo>
                  <a:lnTo>
                    <a:pt x="166" y="1351"/>
                  </a:lnTo>
                  <a:lnTo>
                    <a:pt x="153" y="1290"/>
                  </a:lnTo>
                  <a:lnTo>
                    <a:pt x="147" y="1249"/>
                  </a:lnTo>
                  <a:lnTo>
                    <a:pt x="140" y="1194"/>
                  </a:lnTo>
                  <a:lnTo>
                    <a:pt x="135" y="985"/>
                  </a:lnTo>
                  <a:lnTo>
                    <a:pt x="130" y="795"/>
                  </a:lnTo>
                  <a:lnTo>
                    <a:pt x="130" y="738"/>
                  </a:lnTo>
                  <a:lnTo>
                    <a:pt x="129" y="642"/>
                  </a:lnTo>
                  <a:lnTo>
                    <a:pt x="130" y="608"/>
                  </a:lnTo>
                  <a:lnTo>
                    <a:pt x="134" y="576"/>
                  </a:lnTo>
                  <a:lnTo>
                    <a:pt x="140" y="543"/>
                  </a:lnTo>
                  <a:lnTo>
                    <a:pt x="147" y="519"/>
                  </a:lnTo>
                  <a:lnTo>
                    <a:pt x="155" y="493"/>
                  </a:lnTo>
                  <a:lnTo>
                    <a:pt x="169" y="457"/>
                  </a:lnTo>
                  <a:lnTo>
                    <a:pt x="189" y="416"/>
                  </a:lnTo>
                  <a:lnTo>
                    <a:pt x="207" y="384"/>
                  </a:lnTo>
                  <a:lnTo>
                    <a:pt x="223" y="356"/>
                  </a:lnTo>
                  <a:lnTo>
                    <a:pt x="228" y="327"/>
                  </a:lnTo>
                  <a:lnTo>
                    <a:pt x="226" y="304"/>
                  </a:lnTo>
                  <a:lnTo>
                    <a:pt x="218" y="281"/>
                  </a:lnTo>
                  <a:lnTo>
                    <a:pt x="205" y="249"/>
                  </a:lnTo>
                  <a:lnTo>
                    <a:pt x="192" y="226"/>
                  </a:lnTo>
                  <a:lnTo>
                    <a:pt x="179" y="206"/>
                  </a:lnTo>
                  <a:lnTo>
                    <a:pt x="153" y="172"/>
                  </a:lnTo>
                  <a:lnTo>
                    <a:pt x="122" y="141"/>
                  </a:lnTo>
                  <a:lnTo>
                    <a:pt x="83" y="112"/>
                  </a:lnTo>
                  <a:lnTo>
                    <a:pt x="49" y="88"/>
                  </a:lnTo>
                  <a:lnTo>
                    <a:pt x="5" y="57"/>
                  </a:lnTo>
                  <a:lnTo>
                    <a:pt x="0" y="0"/>
                  </a:lnTo>
                  <a:close/>
                </a:path>
              </a:pathLst>
            </a:custGeom>
            <a:solidFill>
              <a:srgbClr val="FF0000"/>
            </a:solidFill>
            <a:ln w="9525">
              <a:noFill/>
              <a:round/>
              <a:headEnd/>
              <a:tailEnd/>
            </a:ln>
          </p:spPr>
          <p:txBody>
            <a:bodyPr/>
            <a:lstStyle/>
            <a:p>
              <a:endParaRPr lang="cs-CZ"/>
            </a:p>
          </p:txBody>
        </p:sp>
        <p:sp>
          <p:nvSpPr>
            <p:cNvPr id="11360" name="Freeform 246"/>
            <p:cNvSpPr>
              <a:spLocks/>
            </p:cNvSpPr>
            <p:nvPr/>
          </p:nvSpPr>
          <p:spPr bwMode="auto">
            <a:xfrm>
              <a:off x="2227" y="2536"/>
              <a:ext cx="74" cy="354"/>
            </a:xfrm>
            <a:custGeom>
              <a:avLst/>
              <a:gdLst>
                <a:gd name="T0" fmla="*/ 8 w 150"/>
                <a:gd name="T1" fmla="*/ 6 h 707"/>
                <a:gd name="T2" fmla="*/ 16 w 150"/>
                <a:gd name="T3" fmla="*/ 12 h 707"/>
                <a:gd name="T4" fmla="*/ 22 w 150"/>
                <a:gd name="T5" fmla="*/ 22 h 707"/>
                <a:gd name="T6" fmla="*/ 27 w 150"/>
                <a:gd name="T7" fmla="*/ 33 h 707"/>
                <a:gd name="T8" fmla="*/ 32 w 150"/>
                <a:gd name="T9" fmla="*/ 42 h 707"/>
                <a:gd name="T10" fmla="*/ 36 w 150"/>
                <a:gd name="T11" fmla="*/ 51 h 707"/>
                <a:gd name="T12" fmla="*/ 37 w 150"/>
                <a:gd name="T13" fmla="*/ 62 h 707"/>
                <a:gd name="T14" fmla="*/ 34 w 150"/>
                <a:gd name="T15" fmla="*/ 82 h 707"/>
                <a:gd name="T16" fmla="*/ 35 w 150"/>
                <a:gd name="T17" fmla="*/ 62 h 707"/>
                <a:gd name="T18" fmla="*/ 33 w 150"/>
                <a:gd name="T19" fmla="*/ 51 h 707"/>
                <a:gd name="T20" fmla="*/ 28 w 150"/>
                <a:gd name="T21" fmla="*/ 41 h 707"/>
                <a:gd name="T22" fmla="*/ 28 w 150"/>
                <a:gd name="T23" fmla="*/ 50 h 707"/>
                <a:gd name="T24" fmla="*/ 30 w 150"/>
                <a:gd name="T25" fmla="*/ 64 h 707"/>
                <a:gd name="T26" fmla="*/ 29 w 150"/>
                <a:gd name="T27" fmla="*/ 91 h 707"/>
                <a:gd name="T28" fmla="*/ 29 w 150"/>
                <a:gd name="T29" fmla="*/ 110 h 707"/>
                <a:gd name="T30" fmla="*/ 28 w 150"/>
                <a:gd name="T31" fmla="*/ 121 h 707"/>
                <a:gd name="T32" fmla="*/ 25 w 150"/>
                <a:gd name="T33" fmla="*/ 152 h 707"/>
                <a:gd name="T34" fmla="*/ 23 w 150"/>
                <a:gd name="T35" fmla="*/ 128 h 707"/>
                <a:gd name="T36" fmla="*/ 25 w 150"/>
                <a:gd name="T37" fmla="*/ 117 h 707"/>
                <a:gd name="T38" fmla="*/ 20 w 150"/>
                <a:gd name="T39" fmla="*/ 123 h 707"/>
                <a:gd name="T40" fmla="*/ 14 w 150"/>
                <a:gd name="T41" fmla="*/ 141 h 707"/>
                <a:gd name="T42" fmla="*/ 12 w 150"/>
                <a:gd name="T43" fmla="*/ 156 h 707"/>
                <a:gd name="T44" fmla="*/ 9 w 150"/>
                <a:gd name="T45" fmla="*/ 177 h 707"/>
                <a:gd name="T46" fmla="*/ 11 w 150"/>
                <a:gd name="T47" fmla="*/ 151 h 707"/>
                <a:gd name="T48" fmla="*/ 11 w 150"/>
                <a:gd name="T49" fmla="*/ 140 h 707"/>
                <a:gd name="T50" fmla="*/ 13 w 150"/>
                <a:gd name="T51" fmla="*/ 132 h 707"/>
                <a:gd name="T52" fmla="*/ 17 w 150"/>
                <a:gd name="T53" fmla="*/ 122 h 707"/>
                <a:gd name="T54" fmla="*/ 23 w 150"/>
                <a:gd name="T55" fmla="*/ 106 h 707"/>
                <a:gd name="T56" fmla="*/ 25 w 150"/>
                <a:gd name="T57" fmla="*/ 91 h 707"/>
                <a:gd name="T58" fmla="*/ 25 w 150"/>
                <a:gd name="T59" fmla="*/ 66 h 707"/>
                <a:gd name="T60" fmla="*/ 23 w 150"/>
                <a:gd name="T61" fmla="*/ 46 h 707"/>
                <a:gd name="T62" fmla="*/ 18 w 150"/>
                <a:gd name="T63" fmla="*/ 29 h 707"/>
                <a:gd name="T64" fmla="*/ 11 w 150"/>
                <a:gd name="T65" fmla="*/ 17 h 707"/>
                <a:gd name="T66" fmla="*/ 0 w 150"/>
                <a:gd name="T67" fmla="*/ 8 h 70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0"/>
                <a:gd name="T103" fmla="*/ 0 h 707"/>
                <a:gd name="T104" fmla="*/ 150 w 150"/>
                <a:gd name="T105" fmla="*/ 707 h 70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0" h="707">
                  <a:moveTo>
                    <a:pt x="4" y="0"/>
                  </a:moveTo>
                  <a:lnTo>
                    <a:pt x="35" y="21"/>
                  </a:lnTo>
                  <a:lnTo>
                    <a:pt x="51" y="35"/>
                  </a:lnTo>
                  <a:lnTo>
                    <a:pt x="65" y="48"/>
                  </a:lnTo>
                  <a:lnTo>
                    <a:pt x="78" y="66"/>
                  </a:lnTo>
                  <a:lnTo>
                    <a:pt x="91" y="87"/>
                  </a:lnTo>
                  <a:lnTo>
                    <a:pt x="101" y="110"/>
                  </a:lnTo>
                  <a:lnTo>
                    <a:pt x="111" y="131"/>
                  </a:lnTo>
                  <a:lnTo>
                    <a:pt x="122" y="151"/>
                  </a:lnTo>
                  <a:lnTo>
                    <a:pt x="132" y="165"/>
                  </a:lnTo>
                  <a:lnTo>
                    <a:pt x="140" y="183"/>
                  </a:lnTo>
                  <a:lnTo>
                    <a:pt x="145" y="203"/>
                  </a:lnTo>
                  <a:lnTo>
                    <a:pt x="148" y="226"/>
                  </a:lnTo>
                  <a:lnTo>
                    <a:pt x="150" y="248"/>
                  </a:lnTo>
                  <a:lnTo>
                    <a:pt x="148" y="271"/>
                  </a:lnTo>
                  <a:lnTo>
                    <a:pt x="140" y="328"/>
                  </a:lnTo>
                  <a:lnTo>
                    <a:pt x="142" y="270"/>
                  </a:lnTo>
                  <a:lnTo>
                    <a:pt x="142" y="248"/>
                  </a:lnTo>
                  <a:lnTo>
                    <a:pt x="138" y="222"/>
                  </a:lnTo>
                  <a:lnTo>
                    <a:pt x="135" y="203"/>
                  </a:lnTo>
                  <a:lnTo>
                    <a:pt x="127" y="180"/>
                  </a:lnTo>
                  <a:lnTo>
                    <a:pt x="116" y="164"/>
                  </a:lnTo>
                  <a:lnTo>
                    <a:pt x="108" y="154"/>
                  </a:lnTo>
                  <a:lnTo>
                    <a:pt x="116" y="198"/>
                  </a:lnTo>
                  <a:lnTo>
                    <a:pt x="117" y="219"/>
                  </a:lnTo>
                  <a:lnTo>
                    <a:pt x="122" y="255"/>
                  </a:lnTo>
                  <a:lnTo>
                    <a:pt x="121" y="312"/>
                  </a:lnTo>
                  <a:lnTo>
                    <a:pt x="119" y="364"/>
                  </a:lnTo>
                  <a:lnTo>
                    <a:pt x="117" y="406"/>
                  </a:lnTo>
                  <a:lnTo>
                    <a:pt x="117" y="437"/>
                  </a:lnTo>
                  <a:lnTo>
                    <a:pt x="116" y="460"/>
                  </a:lnTo>
                  <a:lnTo>
                    <a:pt x="114" y="483"/>
                  </a:lnTo>
                  <a:lnTo>
                    <a:pt x="108" y="507"/>
                  </a:lnTo>
                  <a:lnTo>
                    <a:pt x="103" y="605"/>
                  </a:lnTo>
                  <a:lnTo>
                    <a:pt x="96" y="544"/>
                  </a:lnTo>
                  <a:lnTo>
                    <a:pt x="96" y="510"/>
                  </a:lnTo>
                  <a:lnTo>
                    <a:pt x="99" y="489"/>
                  </a:lnTo>
                  <a:lnTo>
                    <a:pt x="103" y="466"/>
                  </a:lnTo>
                  <a:lnTo>
                    <a:pt x="103" y="442"/>
                  </a:lnTo>
                  <a:lnTo>
                    <a:pt x="83" y="491"/>
                  </a:lnTo>
                  <a:lnTo>
                    <a:pt x="64" y="536"/>
                  </a:lnTo>
                  <a:lnTo>
                    <a:pt x="57" y="561"/>
                  </a:lnTo>
                  <a:lnTo>
                    <a:pt x="52" y="592"/>
                  </a:lnTo>
                  <a:lnTo>
                    <a:pt x="51" y="622"/>
                  </a:lnTo>
                  <a:lnTo>
                    <a:pt x="49" y="649"/>
                  </a:lnTo>
                  <a:lnTo>
                    <a:pt x="39" y="707"/>
                  </a:lnTo>
                  <a:lnTo>
                    <a:pt x="44" y="632"/>
                  </a:lnTo>
                  <a:lnTo>
                    <a:pt x="44" y="603"/>
                  </a:lnTo>
                  <a:lnTo>
                    <a:pt x="44" y="580"/>
                  </a:lnTo>
                  <a:lnTo>
                    <a:pt x="46" y="559"/>
                  </a:lnTo>
                  <a:lnTo>
                    <a:pt x="51" y="543"/>
                  </a:lnTo>
                  <a:lnTo>
                    <a:pt x="54" y="528"/>
                  </a:lnTo>
                  <a:lnTo>
                    <a:pt x="61" y="512"/>
                  </a:lnTo>
                  <a:lnTo>
                    <a:pt x="70" y="486"/>
                  </a:lnTo>
                  <a:lnTo>
                    <a:pt x="88" y="445"/>
                  </a:lnTo>
                  <a:lnTo>
                    <a:pt x="95" y="424"/>
                  </a:lnTo>
                  <a:lnTo>
                    <a:pt x="98" y="408"/>
                  </a:lnTo>
                  <a:lnTo>
                    <a:pt x="101" y="361"/>
                  </a:lnTo>
                  <a:lnTo>
                    <a:pt x="103" y="300"/>
                  </a:lnTo>
                  <a:lnTo>
                    <a:pt x="103" y="263"/>
                  </a:lnTo>
                  <a:lnTo>
                    <a:pt x="99" y="219"/>
                  </a:lnTo>
                  <a:lnTo>
                    <a:pt x="95" y="182"/>
                  </a:lnTo>
                  <a:lnTo>
                    <a:pt x="85" y="143"/>
                  </a:lnTo>
                  <a:lnTo>
                    <a:pt x="75" y="115"/>
                  </a:lnTo>
                  <a:lnTo>
                    <a:pt x="61" y="86"/>
                  </a:lnTo>
                  <a:lnTo>
                    <a:pt x="46" y="68"/>
                  </a:lnTo>
                  <a:lnTo>
                    <a:pt x="26" y="50"/>
                  </a:lnTo>
                  <a:lnTo>
                    <a:pt x="0" y="32"/>
                  </a:lnTo>
                  <a:lnTo>
                    <a:pt x="4" y="0"/>
                  </a:lnTo>
                  <a:close/>
                </a:path>
              </a:pathLst>
            </a:custGeom>
            <a:solidFill>
              <a:srgbClr val="FF0000"/>
            </a:solidFill>
            <a:ln w="9525">
              <a:noFill/>
              <a:round/>
              <a:headEnd/>
              <a:tailEnd/>
            </a:ln>
          </p:spPr>
          <p:txBody>
            <a:bodyPr/>
            <a:lstStyle/>
            <a:p>
              <a:endParaRPr lang="cs-CZ"/>
            </a:p>
          </p:txBody>
        </p:sp>
        <p:sp>
          <p:nvSpPr>
            <p:cNvPr id="11361" name="Freeform 247"/>
            <p:cNvSpPr>
              <a:spLocks/>
            </p:cNvSpPr>
            <p:nvPr/>
          </p:nvSpPr>
          <p:spPr bwMode="auto">
            <a:xfrm>
              <a:off x="2039" y="1723"/>
              <a:ext cx="104" cy="616"/>
            </a:xfrm>
            <a:custGeom>
              <a:avLst/>
              <a:gdLst>
                <a:gd name="T0" fmla="*/ 26 w 208"/>
                <a:gd name="T1" fmla="*/ 13 h 1231"/>
                <a:gd name="T2" fmla="*/ 26 w 208"/>
                <a:gd name="T3" fmla="*/ 91 h 1231"/>
                <a:gd name="T4" fmla="*/ 24 w 208"/>
                <a:gd name="T5" fmla="*/ 142 h 1231"/>
                <a:gd name="T6" fmla="*/ 19 w 208"/>
                <a:gd name="T7" fmla="*/ 146 h 1231"/>
                <a:gd name="T8" fmla="*/ 15 w 208"/>
                <a:gd name="T9" fmla="*/ 147 h 1231"/>
                <a:gd name="T10" fmla="*/ 13 w 208"/>
                <a:gd name="T11" fmla="*/ 146 h 1231"/>
                <a:gd name="T12" fmla="*/ 11 w 208"/>
                <a:gd name="T13" fmla="*/ 144 h 1231"/>
                <a:gd name="T14" fmla="*/ 6 w 208"/>
                <a:gd name="T15" fmla="*/ 138 h 1231"/>
                <a:gd name="T16" fmla="*/ 0 w 208"/>
                <a:gd name="T17" fmla="*/ 142 h 1231"/>
                <a:gd name="T18" fmla="*/ 6 w 208"/>
                <a:gd name="T19" fmla="*/ 149 h 1231"/>
                <a:gd name="T20" fmla="*/ 9 w 208"/>
                <a:gd name="T21" fmla="*/ 151 h 1231"/>
                <a:gd name="T22" fmla="*/ 12 w 208"/>
                <a:gd name="T23" fmla="*/ 153 h 1231"/>
                <a:gd name="T24" fmla="*/ 14 w 208"/>
                <a:gd name="T25" fmla="*/ 154 h 1231"/>
                <a:gd name="T26" fmla="*/ 18 w 208"/>
                <a:gd name="T27" fmla="*/ 154 h 1231"/>
                <a:gd name="T28" fmla="*/ 21 w 208"/>
                <a:gd name="T29" fmla="*/ 153 h 1231"/>
                <a:gd name="T30" fmla="*/ 24 w 208"/>
                <a:gd name="T31" fmla="*/ 152 h 1231"/>
                <a:gd name="T32" fmla="*/ 24 w 208"/>
                <a:gd name="T33" fmla="*/ 157 h 1231"/>
                <a:gd name="T34" fmla="*/ 6 w 208"/>
                <a:gd name="T35" fmla="*/ 157 h 1231"/>
                <a:gd name="T36" fmla="*/ 6 w 208"/>
                <a:gd name="T37" fmla="*/ 163 h 1231"/>
                <a:gd name="T38" fmla="*/ 23 w 208"/>
                <a:gd name="T39" fmla="*/ 163 h 1231"/>
                <a:gd name="T40" fmla="*/ 23 w 208"/>
                <a:gd name="T41" fmla="*/ 207 h 1231"/>
                <a:gd name="T42" fmla="*/ 23 w 208"/>
                <a:gd name="T43" fmla="*/ 306 h 1231"/>
                <a:gd name="T44" fmla="*/ 37 w 208"/>
                <a:gd name="T45" fmla="*/ 308 h 1231"/>
                <a:gd name="T46" fmla="*/ 37 w 208"/>
                <a:gd name="T47" fmla="*/ 278 h 1231"/>
                <a:gd name="T48" fmla="*/ 38 w 208"/>
                <a:gd name="T49" fmla="*/ 209 h 1231"/>
                <a:gd name="T50" fmla="*/ 49 w 208"/>
                <a:gd name="T51" fmla="*/ 225 h 1231"/>
                <a:gd name="T52" fmla="*/ 52 w 208"/>
                <a:gd name="T53" fmla="*/ 218 h 1231"/>
                <a:gd name="T54" fmla="*/ 38 w 208"/>
                <a:gd name="T55" fmla="*/ 201 h 1231"/>
                <a:gd name="T56" fmla="*/ 38 w 208"/>
                <a:gd name="T57" fmla="*/ 163 h 1231"/>
                <a:gd name="T58" fmla="*/ 46 w 208"/>
                <a:gd name="T59" fmla="*/ 163 h 1231"/>
                <a:gd name="T60" fmla="*/ 45 w 208"/>
                <a:gd name="T61" fmla="*/ 157 h 1231"/>
                <a:gd name="T62" fmla="*/ 37 w 208"/>
                <a:gd name="T63" fmla="*/ 156 h 1231"/>
                <a:gd name="T64" fmla="*/ 38 w 208"/>
                <a:gd name="T65" fmla="*/ 80 h 1231"/>
                <a:gd name="T66" fmla="*/ 38 w 208"/>
                <a:gd name="T67" fmla="*/ 0 h 1231"/>
                <a:gd name="T68" fmla="*/ 26 w 208"/>
                <a:gd name="T69" fmla="*/ 13 h 12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8"/>
                <a:gd name="T106" fmla="*/ 0 h 1231"/>
                <a:gd name="T107" fmla="*/ 208 w 208"/>
                <a:gd name="T108" fmla="*/ 1231 h 12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8" h="1231">
                  <a:moveTo>
                    <a:pt x="101" y="49"/>
                  </a:moveTo>
                  <a:lnTo>
                    <a:pt x="101" y="363"/>
                  </a:lnTo>
                  <a:lnTo>
                    <a:pt x="93" y="568"/>
                  </a:lnTo>
                  <a:lnTo>
                    <a:pt x="76" y="582"/>
                  </a:lnTo>
                  <a:lnTo>
                    <a:pt x="60" y="586"/>
                  </a:lnTo>
                  <a:lnTo>
                    <a:pt x="50" y="581"/>
                  </a:lnTo>
                  <a:lnTo>
                    <a:pt x="44" y="574"/>
                  </a:lnTo>
                  <a:lnTo>
                    <a:pt x="23" y="550"/>
                  </a:lnTo>
                  <a:lnTo>
                    <a:pt x="0" y="565"/>
                  </a:lnTo>
                  <a:lnTo>
                    <a:pt x="21" y="594"/>
                  </a:lnTo>
                  <a:lnTo>
                    <a:pt x="33" y="604"/>
                  </a:lnTo>
                  <a:lnTo>
                    <a:pt x="46" y="610"/>
                  </a:lnTo>
                  <a:lnTo>
                    <a:pt x="57" y="613"/>
                  </a:lnTo>
                  <a:lnTo>
                    <a:pt x="70" y="615"/>
                  </a:lnTo>
                  <a:lnTo>
                    <a:pt x="81" y="612"/>
                  </a:lnTo>
                  <a:lnTo>
                    <a:pt x="93" y="605"/>
                  </a:lnTo>
                  <a:lnTo>
                    <a:pt x="93" y="625"/>
                  </a:lnTo>
                  <a:lnTo>
                    <a:pt x="23" y="625"/>
                  </a:lnTo>
                  <a:lnTo>
                    <a:pt x="21" y="651"/>
                  </a:lnTo>
                  <a:lnTo>
                    <a:pt x="91" y="651"/>
                  </a:lnTo>
                  <a:lnTo>
                    <a:pt x="91" y="825"/>
                  </a:lnTo>
                  <a:lnTo>
                    <a:pt x="91" y="1222"/>
                  </a:lnTo>
                  <a:lnTo>
                    <a:pt x="145" y="1231"/>
                  </a:lnTo>
                  <a:lnTo>
                    <a:pt x="145" y="1109"/>
                  </a:lnTo>
                  <a:lnTo>
                    <a:pt x="150" y="836"/>
                  </a:lnTo>
                  <a:lnTo>
                    <a:pt x="193" y="900"/>
                  </a:lnTo>
                  <a:lnTo>
                    <a:pt x="208" y="870"/>
                  </a:lnTo>
                  <a:lnTo>
                    <a:pt x="151" y="804"/>
                  </a:lnTo>
                  <a:lnTo>
                    <a:pt x="151" y="652"/>
                  </a:lnTo>
                  <a:lnTo>
                    <a:pt x="182" y="649"/>
                  </a:lnTo>
                  <a:lnTo>
                    <a:pt x="177" y="625"/>
                  </a:lnTo>
                  <a:lnTo>
                    <a:pt x="148" y="623"/>
                  </a:lnTo>
                  <a:lnTo>
                    <a:pt x="150" y="319"/>
                  </a:lnTo>
                  <a:lnTo>
                    <a:pt x="150" y="0"/>
                  </a:lnTo>
                  <a:lnTo>
                    <a:pt x="101" y="49"/>
                  </a:lnTo>
                  <a:close/>
                </a:path>
              </a:pathLst>
            </a:custGeom>
            <a:solidFill>
              <a:srgbClr val="FF0000"/>
            </a:solidFill>
            <a:ln w="9525">
              <a:noFill/>
              <a:round/>
              <a:headEnd/>
              <a:tailEnd/>
            </a:ln>
          </p:spPr>
          <p:txBody>
            <a:bodyPr/>
            <a:lstStyle/>
            <a:p>
              <a:endParaRPr lang="cs-CZ"/>
            </a:p>
          </p:txBody>
        </p:sp>
        <p:sp>
          <p:nvSpPr>
            <p:cNvPr id="11362" name="Freeform 248"/>
            <p:cNvSpPr>
              <a:spLocks/>
            </p:cNvSpPr>
            <p:nvPr/>
          </p:nvSpPr>
          <p:spPr bwMode="auto">
            <a:xfrm>
              <a:off x="2115" y="1343"/>
              <a:ext cx="59" cy="357"/>
            </a:xfrm>
            <a:custGeom>
              <a:avLst/>
              <a:gdLst>
                <a:gd name="T0" fmla="*/ 0 w 117"/>
                <a:gd name="T1" fmla="*/ 175 h 714"/>
                <a:gd name="T2" fmla="*/ 2 w 117"/>
                <a:gd name="T3" fmla="*/ 159 h 714"/>
                <a:gd name="T4" fmla="*/ 2 w 117"/>
                <a:gd name="T5" fmla="*/ 145 h 714"/>
                <a:gd name="T6" fmla="*/ 5 w 117"/>
                <a:gd name="T7" fmla="*/ 121 h 714"/>
                <a:gd name="T8" fmla="*/ 6 w 117"/>
                <a:gd name="T9" fmla="*/ 110 h 714"/>
                <a:gd name="T10" fmla="*/ 8 w 117"/>
                <a:gd name="T11" fmla="*/ 100 h 714"/>
                <a:gd name="T12" fmla="*/ 11 w 117"/>
                <a:gd name="T13" fmla="*/ 84 h 714"/>
                <a:gd name="T14" fmla="*/ 12 w 117"/>
                <a:gd name="T15" fmla="*/ 75 h 714"/>
                <a:gd name="T16" fmla="*/ 12 w 117"/>
                <a:gd name="T17" fmla="*/ 67 h 714"/>
                <a:gd name="T18" fmla="*/ 13 w 117"/>
                <a:gd name="T19" fmla="*/ 51 h 714"/>
                <a:gd name="T20" fmla="*/ 12 w 117"/>
                <a:gd name="T21" fmla="*/ 43 h 714"/>
                <a:gd name="T22" fmla="*/ 11 w 117"/>
                <a:gd name="T23" fmla="*/ 35 h 714"/>
                <a:gd name="T24" fmla="*/ 10 w 117"/>
                <a:gd name="T25" fmla="*/ 29 h 714"/>
                <a:gd name="T26" fmla="*/ 8 w 117"/>
                <a:gd name="T27" fmla="*/ 24 h 714"/>
                <a:gd name="T28" fmla="*/ 3 w 117"/>
                <a:gd name="T29" fmla="*/ 14 h 714"/>
                <a:gd name="T30" fmla="*/ 0 w 117"/>
                <a:gd name="T31" fmla="*/ 10 h 714"/>
                <a:gd name="T32" fmla="*/ 5 w 117"/>
                <a:gd name="T33" fmla="*/ 17 h 714"/>
                <a:gd name="T34" fmla="*/ 8 w 117"/>
                <a:gd name="T35" fmla="*/ 22 h 714"/>
                <a:gd name="T36" fmla="*/ 10 w 117"/>
                <a:gd name="T37" fmla="*/ 23 h 714"/>
                <a:gd name="T38" fmla="*/ 12 w 117"/>
                <a:gd name="T39" fmla="*/ 22 h 714"/>
                <a:gd name="T40" fmla="*/ 16 w 117"/>
                <a:gd name="T41" fmla="*/ 13 h 714"/>
                <a:gd name="T42" fmla="*/ 19 w 117"/>
                <a:gd name="T43" fmla="*/ 9 h 714"/>
                <a:gd name="T44" fmla="*/ 21 w 117"/>
                <a:gd name="T45" fmla="*/ 6 h 714"/>
                <a:gd name="T46" fmla="*/ 30 w 117"/>
                <a:gd name="T47" fmla="*/ 0 h 714"/>
                <a:gd name="T48" fmla="*/ 22 w 117"/>
                <a:gd name="T49" fmla="*/ 6 h 714"/>
                <a:gd name="T50" fmla="*/ 19 w 117"/>
                <a:gd name="T51" fmla="*/ 11 h 714"/>
                <a:gd name="T52" fmla="*/ 16 w 117"/>
                <a:gd name="T53" fmla="*/ 17 h 714"/>
                <a:gd name="T54" fmla="*/ 15 w 117"/>
                <a:gd name="T55" fmla="*/ 22 h 714"/>
                <a:gd name="T56" fmla="*/ 14 w 117"/>
                <a:gd name="T57" fmla="*/ 29 h 714"/>
                <a:gd name="T58" fmla="*/ 15 w 117"/>
                <a:gd name="T59" fmla="*/ 36 h 714"/>
                <a:gd name="T60" fmla="*/ 15 w 117"/>
                <a:gd name="T61" fmla="*/ 45 h 714"/>
                <a:gd name="T62" fmla="*/ 16 w 117"/>
                <a:gd name="T63" fmla="*/ 59 h 714"/>
                <a:gd name="T64" fmla="*/ 16 w 117"/>
                <a:gd name="T65" fmla="*/ 69 h 714"/>
                <a:gd name="T66" fmla="*/ 16 w 117"/>
                <a:gd name="T67" fmla="*/ 78 h 714"/>
                <a:gd name="T68" fmla="*/ 16 w 117"/>
                <a:gd name="T69" fmla="*/ 86 h 714"/>
                <a:gd name="T70" fmla="*/ 15 w 117"/>
                <a:gd name="T71" fmla="*/ 99 h 714"/>
                <a:gd name="T72" fmla="*/ 13 w 117"/>
                <a:gd name="T73" fmla="*/ 112 h 714"/>
                <a:gd name="T74" fmla="*/ 11 w 117"/>
                <a:gd name="T75" fmla="*/ 127 h 714"/>
                <a:gd name="T76" fmla="*/ 9 w 117"/>
                <a:gd name="T77" fmla="*/ 145 h 714"/>
                <a:gd name="T78" fmla="*/ 8 w 117"/>
                <a:gd name="T79" fmla="*/ 158 h 714"/>
                <a:gd name="T80" fmla="*/ 8 w 117"/>
                <a:gd name="T81" fmla="*/ 172 h 714"/>
                <a:gd name="T82" fmla="*/ 7 w 117"/>
                <a:gd name="T83" fmla="*/ 179 h 714"/>
                <a:gd name="T84" fmla="*/ 0 w 117"/>
                <a:gd name="T85" fmla="*/ 175 h 7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7"/>
                <a:gd name="T130" fmla="*/ 0 h 714"/>
                <a:gd name="T131" fmla="*/ 117 w 117"/>
                <a:gd name="T132" fmla="*/ 714 h 7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7" h="714">
                  <a:moveTo>
                    <a:pt x="0" y="699"/>
                  </a:moveTo>
                  <a:lnTo>
                    <a:pt x="5" y="636"/>
                  </a:lnTo>
                  <a:lnTo>
                    <a:pt x="8" y="577"/>
                  </a:lnTo>
                  <a:lnTo>
                    <a:pt x="18" y="484"/>
                  </a:lnTo>
                  <a:lnTo>
                    <a:pt x="23" y="440"/>
                  </a:lnTo>
                  <a:lnTo>
                    <a:pt x="29" y="401"/>
                  </a:lnTo>
                  <a:lnTo>
                    <a:pt x="42" y="336"/>
                  </a:lnTo>
                  <a:lnTo>
                    <a:pt x="47" y="299"/>
                  </a:lnTo>
                  <a:lnTo>
                    <a:pt x="47" y="268"/>
                  </a:lnTo>
                  <a:lnTo>
                    <a:pt x="49" y="206"/>
                  </a:lnTo>
                  <a:lnTo>
                    <a:pt x="45" y="172"/>
                  </a:lnTo>
                  <a:lnTo>
                    <a:pt x="44" y="140"/>
                  </a:lnTo>
                  <a:lnTo>
                    <a:pt x="39" y="118"/>
                  </a:lnTo>
                  <a:lnTo>
                    <a:pt x="29" y="99"/>
                  </a:lnTo>
                  <a:lnTo>
                    <a:pt x="10" y="58"/>
                  </a:lnTo>
                  <a:lnTo>
                    <a:pt x="0" y="39"/>
                  </a:lnTo>
                  <a:lnTo>
                    <a:pt x="19" y="68"/>
                  </a:lnTo>
                  <a:lnTo>
                    <a:pt x="29" y="88"/>
                  </a:lnTo>
                  <a:lnTo>
                    <a:pt x="39" y="94"/>
                  </a:lnTo>
                  <a:lnTo>
                    <a:pt x="47" y="86"/>
                  </a:lnTo>
                  <a:lnTo>
                    <a:pt x="63" y="52"/>
                  </a:lnTo>
                  <a:lnTo>
                    <a:pt x="73" y="35"/>
                  </a:lnTo>
                  <a:lnTo>
                    <a:pt x="84" y="21"/>
                  </a:lnTo>
                  <a:lnTo>
                    <a:pt x="117" y="0"/>
                  </a:lnTo>
                  <a:lnTo>
                    <a:pt x="86" y="26"/>
                  </a:lnTo>
                  <a:lnTo>
                    <a:pt x="75" y="42"/>
                  </a:lnTo>
                  <a:lnTo>
                    <a:pt x="63" y="68"/>
                  </a:lnTo>
                  <a:lnTo>
                    <a:pt x="58" y="89"/>
                  </a:lnTo>
                  <a:lnTo>
                    <a:pt x="55" y="117"/>
                  </a:lnTo>
                  <a:lnTo>
                    <a:pt x="58" y="143"/>
                  </a:lnTo>
                  <a:lnTo>
                    <a:pt x="60" y="177"/>
                  </a:lnTo>
                  <a:lnTo>
                    <a:pt x="63" y="236"/>
                  </a:lnTo>
                  <a:lnTo>
                    <a:pt x="63" y="273"/>
                  </a:lnTo>
                  <a:lnTo>
                    <a:pt x="63" y="309"/>
                  </a:lnTo>
                  <a:lnTo>
                    <a:pt x="62" y="343"/>
                  </a:lnTo>
                  <a:lnTo>
                    <a:pt x="57" y="397"/>
                  </a:lnTo>
                  <a:lnTo>
                    <a:pt x="49" y="450"/>
                  </a:lnTo>
                  <a:lnTo>
                    <a:pt x="42" y="509"/>
                  </a:lnTo>
                  <a:lnTo>
                    <a:pt x="34" y="577"/>
                  </a:lnTo>
                  <a:lnTo>
                    <a:pt x="32" y="629"/>
                  </a:lnTo>
                  <a:lnTo>
                    <a:pt x="29" y="688"/>
                  </a:lnTo>
                  <a:lnTo>
                    <a:pt x="27" y="714"/>
                  </a:lnTo>
                  <a:lnTo>
                    <a:pt x="0" y="699"/>
                  </a:lnTo>
                  <a:close/>
                </a:path>
              </a:pathLst>
            </a:custGeom>
            <a:solidFill>
              <a:srgbClr val="0000FF"/>
            </a:solidFill>
            <a:ln w="9525">
              <a:noFill/>
              <a:round/>
              <a:headEnd/>
              <a:tailEnd/>
            </a:ln>
          </p:spPr>
          <p:txBody>
            <a:bodyPr/>
            <a:lstStyle/>
            <a:p>
              <a:endParaRPr lang="cs-CZ"/>
            </a:p>
          </p:txBody>
        </p:sp>
        <p:sp>
          <p:nvSpPr>
            <p:cNvPr id="11363" name="Freeform 249"/>
            <p:cNvSpPr>
              <a:spLocks/>
            </p:cNvSpPr>
            <p:nvPr/>
          </p:nvSpPr>
          <p:spPr bwMode="auto">
            <a:xfrm>
              <a:off x="2154" y="2933"/>
              <a:ext cx="102" cy="105"/>
            </a:xfrm>
            <a:custGeom>
              <a:avLst/>
              <a:gdLst>
                <a:gd name="T0" fmla="*/ 6 w 205"/>
                <a:gd name="T1" fmla="*/ 0 h 210"/>
                <a:gd name="T2" fmla="*/ 14 w 205"/>
                <a:gd name="T3" fmla="*/ 11 h 210"/>
                <a:gd name="T4" fmla="*/ 20 w 205"/>
                <a:gd name="T5" fmla="*/ 13 h 210"/>
                <a:gd name="T6" fmla="*/ 24 w 205"/>
                <a:gd name="T7" fmla="*/ 13 h 210"/>
                <a:gd name="T8" fmla="*/ 29 w 205"/>
                <a:gd name="T9" fmla="*/ 13 h 210"/>
                <a:gd name="T10" fmla="*/ 33 w 205"/>
                <a:gd name="T11" fmla="*/ 11 h 210"/>
                <a:gd name="T12" fmla="*/ 39 w 205"/>
                <a:gd name="T13" fmla="*/ 9 h 210"/>
                <a:gd name="T14" fmla="*/ 42 w 205"/>
                <a:gd name="T15" fmla="*/ 9 h 210"/>
                <a:gd name="T16" fmla="*/ 45 w 205"/>
                <a:gd name="T17" fmla="*/ 11 h 210"/>
                <a:gd name="T18" fmla="*/ 48 w 205"/>
                <a:gd name="T19" fmla="*/ 13 h 210"/>
                <a:gd name="T20" fmla="*/ 50 w 205"/>
                <a:gd name="T21" fmla="*/ 16 h 210"/>
                <a:gd name="T22" fmla="*/ 50 w 205"/>
                <a:gd name="T23" fmla="*/ 20 h 210"/>
                <a:gd name="T24" fmla="*/ 51 w 205"/>
                <a:gd name="T25" fmla="*/ 24 h 210"/>
                <a:gd name="T26" fmla="*/ 50 w 205"/>
                <a:gd name="T27" fmla="*/ 27 h 210"/>
                <a:gd name="T28" fmla="*/ 48 w 205"/>
                <a:gd name="T29" fmla="*/ 30 h 210"/>
                <a:gd name="T30" fmla="*/ 45 w 205"/>
                <a:gd name="T31" fmla="*/ 33 h 210"/>
                <a:gd name="T32" fmla="*/ 40 w 205"/>
                <a:gd name="T33" fmla="*/ 35 h 210"/>
                <a:gd name="T34" fmla="*/ 35 w 205"/>
                <a:gd name="T35" fmla="*/ 35 h 210"/>
                <a:gd name="T36" fmla="*/ 31 w 205"/>
                <a:gd name="T37" fmla="*/ 31 h 210"/>
                <a:gd name="T38" fmla="*/ 30 w 205"/>
                <a:gd name="T39" fmla="*/ 29 h 210"/>
                <a:gd name="T40" fmla="*/ 29 w 205"/>
                <a:gd name="T41" fmla="*/ 22 h 210"/>
                <a:gd name="T42" fmla="*/ 29 w 205"/>
                <a:gd name="T43" fmla="*/ 31 h 210"/>
                <a:gd name="T44" fmla="*/ 28 w 205"/>
                <a:gd name="T45" fmla="*/ 35 h 210"/>
                <a:gd name="T46" fmla="*/ 33 w 205"/>
                <a:gd name="T47" fmla="*/ 34 h 210"/>
                <a:gd name="T48" fmla="*/ 39 w 205"/>
                <a:gd name="T49" fmla="*/ 36 h 210"/>
                <a:gd name="T50" fmla="*/ 43 w 205"/>
                <a:gd name="T51" fmla="*/ 40 h 210"/>
                <a:gd name="T52" fmla="*/ 45 w 205"/>
                <a:gd name="T53" fmla="*/ 46 h 210"/>
                <a:gd name="T54" fmla="*/ 45 w 205"/>
                <a:gd name="T55" fmla="*/ 50 h 210"/>
                <a:gd name="T56" fmla="*/ 42 w 205"/>
                <a:gd name="T57" fmla="*/ 53 h 210"/>
                <a:gd name="T58" fmla="*/ 38 w 205"/>
                <a:gd name="T59" fmla="*/ 53 h 210"/>
                <a:gd name="T60" fmla="*/ 33 w 205"/>
                <a:gd name="T61" fmla="*/ 51 h 210"/>
                <a:gd name="T62" fmla="*/ 26 w 205"/>
                <a:gd name="T63" fmla="*/ 49 h 210"/>
                <a:gd name="T64" fmla="*/ 21 w 205"/>
                <a:gd name="T65" fmla="*/ 48 h 210"/>
                <a:gd name="T66" fmla="*/ 15 w 205"/>
                <a:gd name="T67" fmla="*/ 48 h 210"/>
                <a:gd name="T68" fmla="*/ 9 w 205"/>
                <a:gd name="T69" fmla="*/ 47 h 210"/>
                <a:gd name="T70" fmla="*/ 5 w 205"/>
                <a:gd name="T71" fmla="*/ 46 h 210"/>
                <a:gd name="T72" fmla="*/ 2 w 205"/>
                <a:gd name="T73" fmla="*/ 44 h 210"/>
                <a:gd name="T74" fmla="*/ 0 w 205"/>
                <a:gd name="T75" fmla="*/ 39 h 210"/>
                <a:gd name="T76" fmla="*/ 0 w 205"/>
                <a:gd name="T77" fmla="*/ 35 h 210"/>
                <a:gd name="T78" fmla="*/ 1 w 205"/>
                <a:gd name="T79" fmla="*/ 28 h 210"/>
                <a:gd name="T80" fmla="*/ 1 w 205"/>
                <a:gd name="T81" fmla="*/ 21 h 210"/>
                <a:gd name="T82" fmla="*/ 0 w 205"/>
                <a:gd name="T83" fmla="*/ 13 h 210"/>
                <a:gd name="T84" fmla="*/ 1 w 205"/>
                <a:gd name="T85" fmla="*/ 6 h 210"/>
                <a:gd name="T86" fmla="*/ 0 w 205"/>
                <a:gd name="T87" fmla="*/ 13 h 210"/>
                <a:gd name="T88" fmla="*/ 2 w 205"/>
                <a:gd name="T89" fmla="*/ 20 h 210"/>
                <a:gd name="T90" fmla="*/ 2 w 205"/>
                <a:gd name="T91" fmla="*/ 25 h 210"/>
                <a:gd name="T92" fmla="*/ 3 w 205"/>
                <a:gd name="T93" fmla="*/ 27 h 210"/>
                <a:gd name="T94" fmla="*/ 5 w 205"/>
                <a:gd name="T95" fmla="*/ 29 h 210"/>
                <a:gd name="T96" fmla="*/ 9 w 205"/>
                <a:gd name="T97" fmla="*/ 29 h 210"/>
                <a:gd name="T98" fmla="*/ 14 w 205"/>
                <a:gd name="T99" fmla="*/ 29 h 210"/>
                <a:gd name="T100" fmla="*/ 19 w 205"/>
                <a:gd name="T101" fmla="*/ 27 h 2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5"/>
                <a:gd name="T154" fmla="*/ 0 h 210"/>
                <a:gd name="T155" fmla="*/ 205 w 205"/>
                <a:gd name="T156" fmla="*/ 210 h 21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5" h="210">
                  <a:moveTo>
                    <a:pt x="26" y="0"/>
                  </a:moveTo>
                  <a:lnTo>
                    <a:pt x="59" y="44"/>
                  </a:lnTo>
                  <a:lnTo>
                    <a:pt x="80" y="51"/>
                  </a:lnTo>
                  <a:lnTo>
                    <a:pt x="98" y="54"/>
                  </a:lnTo>
                  <a:lnTo>
                    <a:pt x="119" y="49"/>
                  </a:lnTo>
                  <a:lnTo>
                    <a:pt x="133" y="41"/>
                  </a:lnTo>
                  <a:lnTo>
                    <a:pt x="158" y="34"/>
                  </a:lnTo>
                  <a:lnTo>
                    <a:pt x="171" y="36"/>
                  </a:lnTo>
                  <a:lnTo>
                    <a:pt x="182" y="43"/>
                  </a:lnTo>
                  <a:lnTo>
                    <a:pt x="194" y="51"/>
                  </a:lnTo>
                  <a:lnTo>
                    <a:pt x="202" y="64"/>
                  </a:lnTo>
                  <a:lnTo>
                    <a:pt x="203" y="78"/>
                  </a:lnTo>
                  <a:lnTo>
                    <a:pt x="205" y="93"/>
                  </a:lnTo>
                  <a:lnTo>
                    <a:pt x="202" y="109"/>
                  </a:lnTo>
                  <a:lnTo>
                    <a:pt x="195" y="122"/>
                  </a:lnTo>
                  <a:lnTo>
                    <a:pt x="181" y="132"/>
                  </a:lnTo>
                  <a:lnTo>
                    <a:pt x="163" y="137"/>
                  </a:lnTo>
                  <a:lnTo>
                    <a:pt x="143" y="137"/>
                  </a:lnTo>
                  <a:lnTo>
                    <a:pt x="125" y="127"/>
                  </a:lnTo>
                  <a:lnTo>
                    <a:pt x="122" y="116"/>
                  </a:lnTo>
                  <a:lnTo>
                    <a:pt x="117" y="88"/>
                  </a:lnTo>
                  <a:lnTo>
                    <a:pt x="117" y="124"/>
                  </a:lnTo>
                  <a:lnTo>
                    <a:pt x="114" y="138"/>
                  </a:lnTo>
                  <a:lnTo>
                    <a:pt x="133" y="135"/>
                  </a:lnTo>
                  <a:lnTo>
                    <a:pt x="156" y="143"/>
                  </a:lnTo>
                  <a:lnTo>
                    <a:pt x="172" y="160"/>
                  </a:lnTo>
                  <a:lnTo>
                    <a:pt x="182" y="182"/>
                  </a:lnTo>
                  <a:lnTo>
                    <a:pt x="181" y="197"/>
                  </a:lnTo>
                  <a:lnTo>
                    <a:pt x="169" y="210"/>
                  </a:lnTo>
                  <a:lnTo>
                    <a:pt x="155" y="210"/>
                  </a:lnTo>
                  <a:lnTo>
                    <a:pt x="132" y="202"/>
                  </a:lnTo>
                  <a:lnTo>
                    <a:pt x="107" y="194"/>
                  </a:lnTo>
                  <a:lnTo>
                    <a:pt x="85" y="189"/>
                  </a:lnTo>
                  <a:lnTo>
                    <a:pt x="60" y="191"/>
                  </a:lnTo>
                  <a:lnTo>
                    <a:pt x="38" y="187"/>
                  </a:lnTo>
                  <a:lnTo>
                    <a:pt x="23" y="182"/>
                  </a:lnTo>
                  <a:lnTo>
                    <a:pt x="10" y="173"/>
                  </a:lnTo>
                  <a:lnTo>
                    <a:pt x="3" y="156"/>
                  </a:lnTo>
                  <a:lnTo>
                    <a:pt x="2" y="137"/>
                  </a:lnTo>
                  <a:lnTo>
                    <a:pt x="7" y="114"/>
                  </a:lnTo>
                  <a:lnTo>
                    <a:pt x="7" y="82"/>
                  </a:lnTo>
                  <a:lnTo>
                    <a:pt x="0" y="54"/>
                  </a:lnTo>
                  <a:lnTo>
                    <a:pt x="7" y="21"/>
                  </a:lnTo>
                  <a:lnTo>
                    <a:pt x="0" y="54"/>
                  </a:lnTo>
                  <a:lnTo>
                    <a:pt x="8" y="80"/>
                  </a:lnTo>
                  <a:lnTo>
                    <a:pt x="10" y="98"/>
                  </a:lnTo>
                  <a:lnTo>
                    <a:pt x="13" y="108"/>
                  </a:lnTo>
                  <a:lnTo>
                    <a:pt x="23" y="117"/>
                  </a:lnTo>
                  <a:lnTo>
                    <a:pt x="39" y="119"/>
                  </a:lnTo>
                  <a:lnTo>
                    <a:pt x="57" y="117"/>
                  </a:lnTo>
                  <a:lnTo>
                    <a:pt x="77" y="111"/>
                  </a:lnTo>
                </a:path>
              </a:pathLst>
            </a:custGeom>
            <a:noFill/>
            <a:ln w="9525">
              <a:solidFill>
                <a:srgbClr val="C0C0C0"/>
              </a:solidFill>
              <a:round/>
              <a:headEnd/>
              <a:tailEnd/>
            </a:ln>
          </p:spPr>
          <p:txBody>
            <a:bodyPr/>
            <a:lstStyle/>
            <a:p>
              <a:endParaRPr lang="cs-CZ"/>
            </a:p>
          </p:txBody>
        </p:sp>
        <p:sp>
          <p:nvSpPr>
            <p:cNvPr id="11364" name="Freeform 250"/>
            <p:cNvSpPr>
              <a:spLocks/>
            </p:cNvSpPr>
            <p:nvPr/>
          </p:nvSpPr>
          <p:spPr bwMode="auto">
            <a:xfrm>
              <a:off x="1940" y="2936"/>
              <a:ext cx="102" cy="104"/>
            </a:xfrm>
            <a:custGeom>
              <a:avLst/>
              <a:gdLst>
                <a:gd name="T0" fmla="*/ 44 w 205"/>
                <a:gd name="T1" fmla="*/ 0 h 210"/>
                <a:gd name="T2" fmla="*/ 36 w 205"/>
                <a:gd name="T3" fmla="*/ 11 h 210"/>
                <a:gd name="T4" fmla="*/ 31 w 205"/>
                <a:gd name="T5" fmla="*/ 12 h 210"/>
                <a:gd name="T6" fmla="*/ 26 w 205"/>
                <a:gd name="T7" fmla="*/ 13 h 210"/>
                <a:gd name="T8" fmla="*/ 21 w 205"/>
                <a:gd name="T9" fmla="*/ 12 h 210"/>
                <a:gd name="T10" fmla="*/ 17 w 205"/>
                <a:gd name="T11" fmla="*/ 10 h 210"/>
                <a:gd name="T12" fmla="*/ 11 w 205"/>
                <a:gd name="T13" fmla="*/ 8 h 210"/>
                <a:gd name="T14" fmla="*/ 8 w 205"/>
                <a:gd name="T15" fmla="*/ 9 h 210"/>
                <a:gd name="T16" fmla="*/ 5 w 205"/>
                <a:gd name="T17" fmla="*/ 10 h 210"/>
                <a:gd name="T18" fmla="*/ 2 w 205"/>
                <a:gd name="T19" fmla="*/ 12 h 210"/>
                <a:gd name="T20" fmla="*/ 0 w 205"/>
                <a:gd name="T21" fmla="*/ 16 h 210"/>
                <a:gd name="T22" fmla="*/ 0 w 205"/>
                <a:gd name="T23" fmla="*/ 19 h 210"/>
                <a:gd name="T24" fmla="*/ 0 w 205"/>
                <a:gd name="T25" fmla="*/ 23 h 210"/>
                <a:gd name="T26" fmla="*/ 0 w 205"/>
                <a:gd name="T27" fmla="*/ 27 h 210"/>
                <a:gd name="T28" fmla="*/ 2 w 205"/>
                <a:gd name="T29" fmla="*/ 30 h 210"/>
                <a:gd name="T30" fmla="*/ 6 w 205"/>
                <a:gd name="T31" fmla="*/ 32 h 210"/>
                <a:gd name="T32" fmla="*/ 10 w 205"/>
                <a:gd name="T33" fmla="*/ 34 h 210"/>
                <a:gd name="T34" fmla="*/ 15 w 205"/>
                <a:gd name="T35" fmla="*/ 34 h 210"/>
                <a:gd name="T36" fmla="*/ 19 w 205"/>
                <a:gd name="T37" fmla="*/ 31 h 210"/>
                <a:gd name="T38" fmla="*/ 20 w 205"/>
                <a:gd name="T39" fmla="*/ 28 h 210"/>
                <a:gd name="T40" fmla="*/ 22 w 205"/>
                <a:gd name="T41" fmla="*/ 22 h 210"/>
                <a:gd name="T42" fmla="*/ 22 w 205"/>
                <a:gd name="T43" fmla="*/ 30 h 210"/>
                <a:gd name="T44" fmla="*/ 22 w 205"/>
                <a:gd name="T45" fmla="*/ 34 h 210"/>
                <a:gd name="T46" fmla="*/ 17 w 205"/>
                <a:gd name="T47" fmla="*/ 33 h 210"/>
                <a:gd name="T48" fmla="*/ 12 w 205"/>
                <a:gd name="T49" fmla="*/ 35 h 210"/>
                <a:gd name="T50" fmla="*/ 8 w 205"/>
                <a:gd name="T51" fmla="*/ 39 h 210"/>
                <a:gd name="T52" fmla="*/ 5 w 205"/>
                <a:gd name="T53" fmla="*/ 45 h 210"/>
                <a:gd name="T54" fmla="*/ 6 w 205"/>
                <a:gd name="T55" fmla="*/ 49 h 210"/>
                <a:gd name="T56" fmla="*/ 9 w 205"/>
                <a:gd name="T57" fmla="*/ 52 h 210"/>
                <a:gd name="T58" fmla="*/ 12 w 205"/>
                <a:gd name="T59" fmla="*/ 52 h 210"/>
                <a:gd name="T60" fmla="*/ 18 w 205"/>
                <a:gd name="T61" fmla="*/ 50 h 210"/>
                <a:gd name="T62" fmla="*/ 24 w 205"/>
                <a:gd name="T63" fmla="*/ 48 h 210"/>
                <a:gd name="T64" fmla="*/ 30 w 205"/>
                <a:gd name="T65" fmla="*/ 47 h 210"/>
                <a:gd name="T66" fmla="*/ 36 w 205"/>
                <a:gd name="T67" fmla="*/ 47 h 210"/>
                <a:gd name="T68" fmla="*/ 41 w 205"/>
                <a:gd name="T69" fmla="*/ 46 h 210"/>
                <a:gd name="T70" fmla="*/ 45 w 205"/>
                <a:gd name="T71" fmla="*/ 45 h 210"/>
                <a:gd name="T72" fmla="*/ 48 w 205"/>
                <a:gd name="T73" fmla="*/ 43 h 210"/>
                <a:gd name="T74" fmla="*/ 50 w 205"/>
                <a:gd name="T75" fmla="*/ 38 h 210"/>
                <a:gd name="T76" fmla="*/ 50 w 205"/>
                <a:gd name="T77" fmla="*/ 34 h 210"/>
                <a:gd name="T78" fmla="*/ 49 w 205"/>
                <a:gd name="T79" fmla="*/ 28 h 210"/>
                <a:gd name="T80" fmla="*/ 49 w 205"/>
                <a:gd name="T81" fmla="*/ 20 h 210"/>
                <a:gd name="T82" fmla="*/ 51 w 205"/>
                <a:gd name="T83" fmla="*/ 13 h 210"/>
                <a:gd name="T84" fmla="*/ 49 w 205"/>
                <a:gd name="T85" fmla="*/ 5 h 210"/>
                <a:gd name="T86" fmla="*/ 51 w 205"/>
                <a:gd name="T87" fmla="*/ 13 h 210"/>
                <a:gd name="T88" fmla="*/ 49 w 205"/>
                <a:gd name="T89" fmla="*/ 20 h 210"/>
                <a:gd name="T90" fmla="*/ 48 w 205"/>
                <a:gd name="T91" fmla="*/ 24 h 210"/>
                <a:gd name="T92" fmla="*/ 48 w 205"/>
                <a:gd name="T93" fmla="*/ 27 h 210"/>
                <a:gd name="T94" fmla="*/ 45 w 205"/>
                <a:gd name="T95" fmla="*/ 29 h 210"/>
                <a:gd name="T96" fmla="*/ 41 w 205"/>
                <a:gd name="T97" fmla="*/ 29 h 210"/>
                <a:gd name="T98" fmla="*/ 37 w 205"/>
                <a:gd name="T99" fmla="*/ 29 h 210"/>
                <a:gd name="T100" fmla="*/ 32 w 205"/>
                <a:gd name="T101" fmla="*/ 27 h 2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5"/>
                <a:gd name="T154" fmla="*/ 0 h 210"/>
                <a:gd name="T155" fmla="*/ 205 w 205"/>
                <a:gd name="T156" fmla="*/ 210 h 21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5" h="210">
                  <a:moveTo>
                    <a:pt x="179" y="0"/>
                  </a:moveTo>
                  <a:lnTo>
                    <a:pt x="146" y="44"/>
                  </a:lnTo>
                  <a:lnTo>
                    <a:pt x="125" y="51"/>
                  </a:lnTo>
                  <a:lnTo>
                    <a:pt x="107" y="54"/>
                  </a:lnTo>
                  <a:lnTo>
                    <a:pt x="86" y="49"/>
                  </a:lnTo>
                  <a:lnTo>
                    <a:pt x="71" y="41"/>
                  </a:lnTo>
                  <a:lnTo>
                    <a:pt x="47" y="34"/>
                  </a:lnTo>
                  <a:lnTo>
                    <a:pt x="34" y="36"/>
                  </a:lnTo>
                  <a:lnTo>
                    <a:pt x="23" y="42"/>
                  </a:lnTo>
                  <a:lnTo>
                    <a:pt x="11" y="51"/>
                  </a:lnTo>
                  <a:lnTo>
                    <a:pt x="3" y="64"/>
                  </a:lnTo>
                  <a:lnTo>
                    <a:pt x="1" y="78"/>
                  </a:lnTo>
                  <a:lnTo>
                    <a:pt x="0" y="93"/>
                  </a:lnTo>
                  <a:lnTo>
                    <a:pt x="3" y="111"/>
                  </a:lnTo>
                  <a:lnTo>
                    <a:pt x="10" y="122"/>
                  </a:lnTo>
                  <a:lnTo>
                    <a:pt x="24" y="132"/>
                  </a:lnTo>
                  <a:lnTo>
                    <a:pt x="42" y="137"/>
                  </a:lnTo>
                  <a:lnTo>
                    <a:pt x="62" y="137"/>
                  </a:lnTo>
                  <a:lnTo>
                    <a:pt x="79" y="127"/>
                  </a:lnTo>
                  <a:lnTo>
                    <a:pt x="83" y="116"/>
                  </a:lnTo>
                  <a:lnTo>
                    <a:pt x="88" y="88"/>
                  </a:lnTo>
                  <a:lnTo>
                    <a:pt x="88" y="124"/>
                  </a:lnTo>
                  <a:lnTo>
                    <a:pt x="91" y="138"/>
                  </a:lnTo>
                  <a:lnTo>
                    <a:pt x="71" y="135"/>
                  </a:lnTo>
                  <a:lnTo>
                    <a:pt x="49" y="143"/>
                  </a:lnTo>
                  <a:lnTo>
                    <a:pt x="32" y="160"/>
                  </a:lnTo>
                  <a:lnTo>
                    <a:pt x="23" y="182"/>
                  </a:lnTo>
                  <a:lnTo>
                    <a:pt x="24" y="197"/>
                  </a:lnTo>
                  <a:lnTo>
                    <a:pt x="36" y="210"/>
                  </a:lnTo>
                  <a:lnTo>
                    <a:pt x="50" y="210"/>
                  </a:lnTo>
                  <a:lnTo>
                    <a:pt x="73" y="202"/>
                  </a:lnTo>
                  <a:lnTo>
                    <a:pt x="97" y="194"/>
                  </a:lnTo>
                  <a:lnTo>
                    <a:pt x="120" y="189"/>
                  </a:lnTo>
                  <a:lnTo>
                    <a:pt x="144" y="190"/>
                  </a:lnTo>
                  <a:lnTo>
                    <a:pt x="167" y="187"/>
                  </a:lnTo>
                  <a:lnTo>
                    <a:pt x="182" y="182"/>
                  </a:lnTo>
                  <a:lnTo>
                    <a:pt x="195" y="173"/>
                  </a:lnTo>
                  <a:lnTo>
                    <a:pt x="201" y="156"/>
                  </a:lnTo>
                  <a:lnTo>
                    <a:pt x="203" y="137"/>
                  </a:lnTo>
                  <a:lnTo>
                    <a:pt x="198" y="114"/>
                  </a:lnTo>
                  <a:lnTo>
                    <a:pt x="198" y="81"/>
                  </a:lnTo>
                  <a:lnTo>
                    <a:pt x="205" y="54"/>
                  </a:lnTo>
                  <a:lnTo>
                    <a:pt x="198" y="21"/>
                  </a:lnTo>
                  <a:lnTo>
                    <a:pt x="205" y="54"/>
                  </a:lnTo>
                  <a:lnTo>
                    <a:pt x="196" y="80"/>
                  </a:lnTo>
                  <a:lnTo>
                    <a:pt x="195" y="98"/>
                  </a:lnTo>
                  <a:lnTo>
                    <a:pt x="192" y="109"/>
                  </a:lnTo>
                  <a:lnTo>
                    <a:pt x="182" y="117"/>
                  </a:lnTo>
                  <a:lnTo>
                    <a:pt x="166" y="119"/>
                  </a:lnTo>
                  <a:lnTo>
                    <a:pt x="148" y="117"/>
                  </a:lnTo>
                  <a:lnTo>
                    <a:pt x="128" y="112"/>
                  </a:lnTo>
                </a:path>
              </a:pathLst>
            </a:custGeom>
            <a:noFill/>
            <a:ln w="9525">
              <a:solidFill>
                <a:srgbClr val="C0C0C0"/>
              </a:solidFill>
              <a:round/>
              <a:headEnd/>
              <a:tailEnd/>
            </a:ln>
          </p:spPr>
          <p:txBody>
            <a:bodyPr/>
            <a:lstStyle/>
            <a:p>
              <a:endParaRPr lang="cs-CZ"/>
            </a:p>
          </p:txBody>
        </p:sp>
        <p:sp>
          <p:nvSpPr>
            <p:cNvPr id="11365" name="Freeform 251"/>
            <p:cNvSpPr>
              <a:spLocks/>
            </p:cNvSpPr>
            <p:nvPr/>
          </p:nvSpPr>
          <p:spPr bwMode="auto">
            <a:xfrm>
              <a:off x="2126" y="1569"/>
              <a:ext cx="444" cy="868"/>
            </a:xfrm>
            <a:custGeom>
              <a:avLst/>
              <a:gdLst>
                <a:gd name="T0" fmla="*/ 65 w 887"/>
                <a:gd name="T1" fmla="*/ 14 h 1735"/>
                <a:gd name="T2" fmla="*/ 114 w 887"/>
                <a:gd name="T3" fmla="*/ 25 h 1735"/>
                <a:gd name="T4" fmla="*/ 130 w 887"/>
                <a:gd name="T5" fmla="*/ 28 h 1735"/>
                <a:gd name="T6" fmla="*/ 124 w 887"/>
                <a:gd name="T7" fmla="*/ 36 h 1735"/>
                <a:gd name="T8" fmla="*/ 97 w 887"/>
                <a:gd name="T9" fmla="*/ 28 h 1735"/>
                <a:gd name="T10" fmla="*/ 123 w 887"/>
                <a:gd name="T11" fmla="*/ 56 h 1735"/>
                <a:gd name="T12" fmla="*/ 141 w 887"/>
                <a:gd name="T13" fmla="*/ 62 h 1735"/>
                <a:gd name="T14" fmla="*/ 140 w 887"/>
                <a:gd name="T15" fmla="*/ 64 h 1735"/>
                <a:gd name="T16" fmla="*/ 143 w 887"/>
                <a:gd name="T17" fmla="*/ 98 h 1735"/>
                <a:gd name="T18" fmla="*/ 149 w 887"/>
                <a:gd name="T19" fmla="*/ 100 h 1735"/>
                <a:gd name="T20" fmla="*/ 157 w 887"/>
                <a:gd name="T21" fmla="*/ 125 h 1735"/>
                <a:gd name="T22" fmla="*/ 179 w 887"/>
                <a:gd name="T23" fmla="*/ 166 h 1735"/>
                <a:gd name="T24" fmla="*/ 177 w 887"/>
                <a:gd name="T25" fmla="*/ 167 h 1735"/>
                <a:gd name="T26" fmla="*/ 171 w 887"/>
                <a:gd name="T27" fmla="*/ 192 h 1735"/>
                <a:gd name="T28" fmla="*/ 166 w 887"/>
                <a:gd name="T29" fmla="*/ 214 h 1735"/>
                <a:gd name="T30" fmla="*/ 164 w 887"/>
                <a:gd name="T31" fmla="*/ 160 h 1735"/>
                <a:gd name="T32" fmla="*/ 146 w 887"/>
                <a:gd name="T33" fmla="*/ 117 h 1735"/>
                <a:gd name="T34" fmla="*/ 155 w 887"/>
                <a:gd name="T35" fmla="*/ 195 h 1735"/>
                <a:gd name="T36" fmla="*/ 177 w 887"/>
                <a:gd name="T37" fmla="*/ 266 h 1735"/>
                <a:gd name="T38" fmla="*/ 185 w 887"/>
                <a:gd name="T39" fmla="*/ 245 h 1735"/>
                <a:gd name="T40" fmla="*/ 188 w 887"/>
                <a:gd name="T41" fmla="*/ 250 h 1735"/>
                <a:gd name="T42" fmla="*/ 199 w 887"/>
                <a:gd name="T43" fmla="*/ 267 h 1735"/>
                <a:gd name="T44" fmla="*/ 182 w 887"/>
                <a:gd name="T45" fmla="*/ 270 h 1735"/>
                <a:gd name="T46" fmla="*/ 198 w 887"/>
                <a:gd name="T47" fmla="*/ 296 h 1735"/>
                <a:gd name="T48" fmla="*/ 203 w 887"/>
                <a:gd name="T49" fmla="*/ 339 h 1735"/>
                <a:gd name="T50" fmla="*/ 222 w 887"/>
                <a:gd name="T51" fmla="*/ 388 h 1735"/>
                <a:gd name="T52" fmla="*/ 205 w 887"/>
                <a:gd name="T53" fmla="*/ 349 h 1735"/>
                <a:gd name="T54" fmla="*/ 199 w 887"/>
                <a:gd name="T55" fmla="*/ 303 h 1735"/>
                <a:gd name="T56" fmla="*/ 176 w 887"/>
                <a:gd name="T57" fmla="*/ 288 h 1735"/>
                <a:gd name="T58" fmla="*/ 183 w 887"/>
                <a:gd name="T59" fmla="*/ 313 h 1735"/>
                <a:gd name="T60" fmla="*/ 199 w 887"/>
                <a:gd name="T61" fmla="*/ 353 h 1735"/>
                <a:gd name="T62" fmla="*/ 205 w 887"/>
                <a:gd name="T63" fmla="*/ 389 h 1735"/>
                <a:gd name="T64" fmla="*/ 214 w 887"/>
                <a:gd name="T65" fmla="*/ 419 h 1735"/>
                <a:gd name="T66" fmla="*/ 213 w 887"/>
                <a:gd name="T67" fmla="*/ 430 h 1735"/>
                <a:gd name="T68" fmla="*/ 201 w 887"/>
                <a:gd name="T69" fmla="*/ 387 h 1735"/>
                <a:gd name="T70" fmla="*/ 194 w 887"/>
                <a:gd name="T71" fmla="*/ 338 h 1735"/>
                <a:gd name="T72" fmla="*/ 172 w 887"/>
                <a:gd name="T73" fmla="*/ 309 h 1735"/>
                <a:gd name="T74" fmla="*/ 181 w 887"/>
                <a:gd name="T75" fmla="*/ 356 h 1735"/>
                <a:gd name="T76" fmla="*/ 197 w 887"/>
                <a:gd name="T77" fmla="*/ 404 h 1735"/>
                <a:gd name="T78" fmla="*/ 199 w 887"/>
                <a:gd name="T79" fmla="*/ 418 h 1735"/>
                <a:gd name="T80" fmla="*/ 188 w 887"/>
                <a:gd name="T81" fmla="*/ 376 h 1735"/>
                <a:gd name="T82" fmla="*/ 169 w 887"/>
                <a:gd name="T83" fmla="*/ 329 h 1735"/>
                <a:gd name="T84" fmla="*/ 166 w 887"/>
                <a:gd name="T85" fmla="*/ 300 h 1735"/>
                <a:gd name="T86" fmla="*/ 167 w 887"/>
                <a:gd name="T87" fmla="*/ 250 h 1735"/>
                <a:gd name="T88" fmla="*/ 150 w 887"/>
                <a:gd name="T89" fmla="*/ 190 h 1735"/>
                <a:gd name="T90" fmla="*/ 141 w 887"/>
                <a:gd name="T91" fmla="*/ 201 h 1735"/>
                <a:gd name="T92" fmla="*/ 157 w 887"/>
                <a:gd name="T93" fmla="*/ 249 h 1735"/>
                <a:gd name="T94" fmla="*/ 162 w 887"/>
                <a:gd name="T95" fmla="*/ 273 h 1735"/>
                <a:gd name="T96" fmla="*/ 142 w 887"/>
                <a:gd name="T97" fmla="*/ 226 h 1735"/>
                <a:gd name="T98" fmla="*/ 138 w 887"/>
                <a:gd name="T99" fmla="*/ 178 h 1735"/>
                <a:gd name="T100" fmla="*/ 139 w 887"/>
                <a:gd name="T101" fmla="*/ 121 h 1735"/>
                <a:gd name="T102" fmla="*/ 125 w 887"/>
                <a:gd name="T103" fmla="*/ 69 h 1735"/>
                <a:gd name="T104" fmla="*/ 108 w 887"/>
                <a:gd name="T105" fmla="*/ 76 h 1735"/>
                <a:gd name="T106" fmla="*/ 108 w 887"/>
                <a:gd name="T107" fmla="*/ 130 h 1735"/>
                <a:gd name="T108" fmla="*/ 107 w 887"/>
                <a:gd name="T109" fmla="*/ 172 h 1735"/>
                <a:gd name="T110" fmla="*/ 103 w 887"/>
                <a:gd name="T111" fmla="*/ 123 h 1735"/>
                <a:gd name="T112" fmla="*/ 103 w 887"/>
                <a:gd name="T113" fmla="*/ 76 h 1735"/>
                <a:gd name="T114" fmla="*/ 99 w 887"/>
                <a:gd name="T115" fmla="*/ 40 h 1735"/>
                <a:gd name="T116" fmla="*/ 57 w 887"/>
                <a:gd name="T117" fmla="*/ 14 h 1735"/>
                <a:gd name="T118" fmla="*/ 20 w 887"/>
                <a:gd name="T119" fmla="*/ 9 h 1735"/>
                <a:gd name="T120" fmla="*/ 7 w 887"/>
                <a:gd name="T121" fmla="*/ 71 h 1735"/>
                <a:gd name="T122" fmla="*/ 11 w 887"/>
                <a:gd name="T123" fmla="*/ 16 h 173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87"/>
                <a:gd name="T187" fmla="*/ 0 h 1735"/>
                <a:gd name="T188" fmla="*/ 887 w 887"/>
                <a:gd name="T189" fmla="*/ 1735 h 173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87" h="1735">
                  <a:moveTo>
                    <a:pt x="83" y="3"/>
                  </a:moveTo>
                  <a:lnTo>
                    <a:pt x="109" y="0"/>
                  </a:lnTo>
                  <a:lnTo>
                    <a:pt x="151" y="8"/>
                  </a:lnTo>
                  <a:lnTo>
                    <a:pt x="184" y="18"/>
                  </a:lnTo>
                  <a:lnTo>
                    <a:pt x="213" y="31"/>
                  </a:lnTo>
                  <a:lnTo>
                    <a:pt x="232" y="39"/>
                  </a:lnTo>
                  <a:lnTo>
                    <a:pt x="258" y="54"/>
                  </a:lnTo>
                  <a:lnTo>
                    <a:pt x="292" y="73"/>
                  </a:lnTo>
                  <a:lnTo>
                    <a:pt x="326" y="93"/>
                  </a:lnTo>
                  <a:lnTo>
                    <a:pt x="344" y="104"/>
                  </a:lnTo>
                  <a:lnTo>
                    <a:pt x="357" y="106"/>
                  </a:lnTo>
                  <a:lnTo>
                    <a:pt x="398" y="101"/>
                  </a:lnTo>
                  <a:lnTo>
                    <a:pt x="432" y="97"/>
                  </a:lnTo>
                  <a:lnTo>
                    <a:pt x="453" y="97"/>
                  </a:lnTo>
                  <a:lnTo>
                    <a:pt x="473" y="97"/>
                  </a:lnTo>
                  <a:lnTo>
                    <a:pt x="487" y="97"/>
                  </a:lnTo>
                  <a:lnTo>
                    <a:pt x="512" y="102"/>
                  </a:lnTo>
                  <a:lnTo>
                    <a:pt x="528" y="110"/>
                  </a:lnTo>
                  <a:lnTo>
                    <a:pt x="547" y="127"/>
                  </a:lnTo>
                  <a:lnTo>
                    <a:pt x="531" y="117"/>
                  </a:lnTo>
                  <a:lnTo>
                    <a:pt x="518" y="112"/>
                  </a:lnTo>
                  <a:lnTo>
                    <a:pt x="504" y="110"/>
                  </a:lnTo>
                  <a:lnTo>
                    <a:pt x="499" y="119"/>
                  </a:lnTo>
                  <a:lnTo>
                    <a:pt x="497" y="133"/>
                  </a:lnTo>
                  <a:lnTo>
                    <a:pt x="502" y="148"/>
                  </a:lnTo>
                  <a:lnTo>
                    <a:pt x="512" y="166"/>
                  </a:lnTo>
                  <a:lnTo>
                    <a:pt x="500" y="153"/>
                  </a:lnTo>
                  <a:lnTo>
                    <a:pt x="494" y="141"/>
                  </a:lnTo>
                  <a:lnTo>
                    <a:pt x="489" y="125"/>
                  </a:lnTo>
                  <a:lnTo>
                    <a:pt x="491" y="112"/>
                  </a:lnTo>
                  <a:lnTo>
                    <a:pt x="482" y="107"/>
                  </a:lnTo>
                  <a:lnTo>
                    <a:pt x="465" y="106"/>
                  </a:lnTo>
                  <a:lnTo>
                    <a:pt x="445" y="106"/>
                  </a:lnTo>
                  <a:lnTo>
                    <a:pt x="422" y="106"/>
                  </a:lnTo>
                  <a:lnTo>
                    <a:pt x="388" y="110"/>
                  </a:lnTo>
                  <a:lnTo>
                    <a:pt x="364" y="117"/>
                  </a:lnTo>
                  <a:lnTo>
                    <a:pt x="387" y="133"/>
                  </a:lnTo>
                  <a:lnTo>
                    <a:pt x="422" y="158"/>
                  </a:lnTo>
                  <a:lnTo>
                    <a:pt x="447" y="177"/>
                  </a:lnTo>
                  <a:lnTo>
                    <a:pt x="463" y="192"/>
                  </a:lnTo>
                  <a:lnTo>
                    <a:pt x="478" y="210"/>
                  </a:lnTo>
                  <a:lnTo>
                    <a:pt x="489" y="224"/>
                  </a:lnTo>
                  <a:lnTo>
                    <a:pt x="502" y="244"/>
                  </a:lnTo>
                  <a:lnTo>
                    <a:pt x="512" y="263"/>
                  </a:lnTo>
                  <a:lnTo>
                    <a:pt x="551" y="249"/>
                  </a:lnTo>
                  <a:lnTo>
                    <a:pt x="560" y="226"/>
                  </a:lnTo>
                  <a:lnTo>
                    <a:pt x="569" y="211"/>
                  </a:lnTo>
                  <a:lnTo>
                    <a:pt x="565" y="228"/>
                  </a:lnTo>
                  <a:lnTo>
                    <a:pt x="562" y="247"/>
                  </a:lnTo>
                  <a:lnTo>
                    <a:pt x="573" y="257"/>
                  </a:lnTo>
                  <a:lnTo>
                    <a:pt x="591" y="262"/>
                  </a:lnTo>
                  <a:lnTo>
                    <a:pt x="611" y="262"/>
                  </a:lnTo>
                  <a:lnTo>
                    <a:pt x="591" y="267"/>
                  </a:lnTo>
                  <a:lnTo>
                    <a:pt x="578" y="267"/>
                  </a:lnTo>
                  <a:lnTo>
                    <a:pt x="565" y="260"/>
                  </a:lnTo>
                  <a:lnTo>
                    <a:pt x="557" y="254"/>
                  </a:lnTo>
                  <a:lnTo>
                    <a:pt x="538" y="262"/>
                  </a:lnTo>
                  <a:lnTo>
                    <a:pt x="517" y="271"/>
                  </a:lnTo>
                  <a:lnTo>
                    <a:pt x="523" y="289"/>
                  </a:lnTo>
                  <a:lnTo>
                    <a:pt x="533" y="314"/>
                  </a:lnTo>
                  <a:lnTo>
                    <a:pt x="543" y="343"/>
                  </a:lnTo>
                  <a:lnTo>
                    <a:pt x="556" y="390"/>
                  </a:lnTo>
                  <a:lnTo>
                    <a:pt x="572" y="389"/>
                  </a:lnTo>
                  <a:lnTo>
                    <a:pt x="590" y="390"/>
                  </a:lnTo>
                  <a:lnTo>
                    <a:pt x="606" y="397"/>
                  </a:lnTo>
                  <a:lnTo>
                    <a:pt x="619" y="403"/>
                  </a:lnTo>
                  <a:lnTo>
                    <a:pt x="630" y="421"/>
                  </a:lnTo>
                  <a:lnTo>
                    <a:pt x="616" y="406"/>
                  </a:lnTo>
                  <a:lnTo>
                    <a:pt x="601" y="400"/>
                  </a:lnTo>
                  <a:lnTo>
                    <a:pt x="593" y="397"/>
                  </a:lnTo>
                  <a:lnTo>
                    <a:pt x="577" y="395"/>
                  </a:lnTo>
                  <a:lnTo>
                    <a:pt x="559" y="402"/>
                  </a:lnTo>
                  <a:lnTo>
                    <a:pt x="565" y="429"/>
                  </a:lnTo>
                  <a:lnTo>
                    <a:pt x="588" y="444"/>
                  </a:lnTo>
                  <a:lnTo>
                    <a:pt x="601" y="457"/>
                  </a:lnTo>
                  <a:lnTo>
                    <a:pt x="614" y="476"/>
                  </a:lnTo>
                  <a:lnTo>
                    <a:pt x="625" y="497"/>
                  </a:lnTo>
                  <a:lnTo>
                    <a:pt x="637" y="527"/>
                  </a:lnTo>
                  <a:lnTo>
                    <a:pt x="647" y="561"/>
                  </a:lnTo>
                  <a:lnTo>
                    <a:pt x="656" y="600"/>
                  </a:lnTo>
                  <a:lnTo>
                    <a:pt x="666" y="642"/>
                  </a:lnTo>
                  <a:lnTo>
                    <a:pt x="684" y="642"/>
                  </a:lnTo>
                  <a:lnTo>
                    <a:pt x="700" y="650"/>
                  </a:lnTo>
                  <a:lnTo>
                    <a:pt x="713" y="662"/>
                  </a:lnTo>
                  <a:lnTo>
                    <a:pt x="723" y="676"/>
                  </a:lnTo>
                  <a:lnTo>
                    <a:pt x="734" y="701"/>
                  </a:lnTo>
                  <a:lnTo>
                    <a:pt x="744" y="733"/>
                  </a:lnTo>
                  <a:lnTo>
                    <a:pt x="736" y="712"/>
                  </a:lnTo>
                  <a:lnTo>
                    <a:pt x="726" y="696"/>
                  </a:lnTo>
                  <a:lnTo>
                    <a:pt x="715" y="678"/>
                  </a:lnTo>
                  <a:lnTo>
                    <a:pt x="707" y="667"/>
                  </a:lnTo>
                  <a:lnTo>
                    <a:pt x="695" y="659"/>
                  </a:lnTo>
                  <a:lnTo>
                    <a:pt x="681" y="652"/>
                  </a:lnTo>
                  <a:lnTo>
                    <a:pt x="669" y="654"/>
                  </a:lnTo>
                  <a:lnTo>
                    <a:pt x="673" y="683"/>
                  </a:lnTo>
                  <a:lnTo>
                    <a:pt x="676" y="709"/>
                  </a:lnTo>
                  <a:lnTo>
                    <a:pt x="679" y="733"/>
                  </a:lnTo>
                  <a:lnTo>
                    <a:pt x="682" y="767"/>
                  </a:lnTo>
                  <a:lnTo>
                    <a:pt x="684" y="802"/>
                  </a:lnTo>
                  <a:lnTo>
                    <a:pt x="692" y="818"/>
                  </a:lnTo>
                  <a:lnTo>
                    <a:pt x="720" y="839"/>
                  </a:lnTo>
                  <a:lnTo>
                    <a:pt x="689" y="821"/>
                  </a:lnTo>
                  <a:lnTo>
                    <a:pt x="681" y="810"/>
                  </a:lnTo>
                  <a:lnTo>
                    <a:pt x="673" y="823"/>
                  </a:lnTo>
                  <a:lnTo>
                    <a:pt x="664" y="855"/>
                  </a:lnTo>
                  <a:lnTo>
                    <a:pt x="669" y="828"/>
                  </a:lnTo>
                  <a:lnTo>
                    <a:pt x="677" y="800"/>
                  </a:lnTo>
                  <a:lnTo>
                    <a:pt x="674" y="767"/>
                  </a:lnTo>
                  <a:lnTo>
                    <a:pt x="669" y="732"/>
                  </a:lnTo>
                  <a:lnTo>
                    <a:pt x="664" y="698"/>
                  </a:lnTo>
                  <a:lnTo>
                    <a:pt x="658" y="663"/>
                  </a:lnTo>
                  <a:lnTo>
                    <a:pt x="653" y="639"/>
                  </a:lnTo>
                  <a:lnTo>
                    <a:pt x="647" y="610"/>
                  </a:lnTo>
                  <a:lnTo>
                    <a:pt x="638" y="577"/>
                  </a:lnTo>
                  <a:lnTo>
                    <a:pt x="629" y="543"/>
                  </a:lnTo>
                  <a:lnTo>
                    <a:pt x="622" y="524"/>
                  </a:lnTo>
                  <a:lnTo>
                    <a:pt x="609" y="497"/>
                  </a:lnTo>
                  <a:lnTo>
                    <a:pt x="598" y="480"/>
                  </a:lnTo>
                  <a:lnTo>
                    <a:pt x="583" y="465"/>
                  </a:lnTo>
                  <a:lnTo>
                    <a:pt x="570" y="457"/>
                  </a:lnTo>
                  <a:lnTo>
                    <a:pt x="573" y="480"/>
                  </a:lnTo>
                  <a:lnTo>
                    <a:pt x="578" y="512"/>
                  </a:lnTo>
                  <a:lnTo>
                    <a:pt x="586" y="559"/>
                  </a:lnTo>
                  <a:lnTo>
                    <a:pt x="593" y="613"/>
                  </a:lnTo>
                  <a:lnTo>
                    <a:pt x="599" y="660"/>
                  </a:lnTo>
                  <a:lnTo>
                    <a:pt x="617" y="777"/>
                  </a:lnTo>
                  <a:lnTo>
                    <a:pt x="629" y="852"/>
                  </a:lnTo>
                  <a:lnTo>
                    <a:pt x="637" y="886"/>
                  </a:lnTo>
                  <a:lnTo>
                    <a:pt x="647" y="912"/>
                  </a:lnTo>
                  <a:lnTo>
                    <a:pt x="663" y="950"/>
                  </a:lnTo>
                  <a:lnTo>
                    <a:pt x="677" y="984"/>
                  </a:lnTo>
                  <a:lnTo>
                    <a:pt x="690" y="1016"/>
                  </a:lnTo>
                  <a:lnTo>
                    <a:pt x="708" y="1062"/>
                  </a:lnTo>
                  <a:lnTo>
                    <a:pt x="721" y="1065"/>
                  </a:lnTo>
                  <a:lnTo>
                    <a:pt x="733" y="1062"/>
                  </a:lnTo>
                  <a:lnTo>
                    <a:pt x="742" y="1052"/>
                  </a:lnTo>
                  <a:lnTo>
                    <a:pt x="749" y="1037"/>
                  </a:lnTo>
                  <a:lnTo>
                    <a:pt x="747" y="1024"/>
                  </a:lnTo>
                  <a:lnTo>
                    <a:pt x="741" y="1002"/>
                  </a:lnTo>
                  <a:lnTo>
                    <a:pt x="738" y="979"/>
                  </a:lnTo>
                  <a:lnTo>
                    <a:pt x="751" y="961"/>
                  </a:lnTo>
                  <a:lnTo>
                    <a:pt x="742" y="948"/>
                  </a:lnTo>
                  <a:lnTo>
                    <a:pt x="746" y="930"/>
                  </a:lnTo>
                  <a:lnTo>
                    <a:pt x="747" y="948"/>
                  </a:lnTo>
                  <a:lnTo>
                    <a:pt x="759" y="961"/>
                  </a:lnTo>
                  <a:lnTo>
                    <a:pt x="747" y="979"/>
                  </a:lnTo>
                  <a:lnTo>
                    <a:pt x="749" y="997"/>
                  </a:lnTo>
                  <a:lnTo>
                    <a:pt x="757" y="1033"/>
                  </a:lnTo>
                  <a:lnTo>
                    <a:pt x="773" y="1041"/>
                  </a:lnTo>
                  <a:lnTo>
                    <a:pt x="788" y="1049"/>
                  </a:lnTo>
                  <a:lnTo>
                    <a:pt x="796" y="1059"/>
                  </a:lnTo>
                  <a:lnTo>
                    <a:pt x="801" y="1072"/>
                  </a:lnTo>
                  <a:lnTo>
                    <a:pt x="804" y="1089"/>
                  </a:lnTo>
                  <a:lnTo>
                    <a:pt x="794" y="1067"/>
                  </a:lnTo>
                  <a:lnTo>
                    <a:pt x="783" y="1054"/>
                  </a:lnTo>
                  <a:lnTo>
                    <a:pt x="768" y="1047"/>
                  </a:lnTo>
                  <a:lnTo>
                    <a:pt x="759" y="1046"/>
                  </a:lnTo>
                  <a:lnTo>
                    <a:pt x="754" y="1055"/>
                  </a:lnTo>
                  <a:lnTo>
                    <a:pt x="747" y="1065"/>
                  </a:lnTo>
                  <a:lnTo>
                    <a:pt x="739" y="1073"/>
                  </a:lnTo>
                  <a:lnTo>
                    <a:pt x="728" y="1080"/>
                  </a:lnTo>
                  <a:lnTo>
                    <a:pt x="715" y="1080"/>
                  </a:lnTo>
                  <a:lnTo>
                    <a:pt x="723" y="1099"/>
                  </a:lnTo>
                  <a:lnTo>
                    <a:pt x="734" y="1116"/>
                  </a:lnTo>
                  <a:lnTo>
                    <a:pt x="747" y="1132"/>
                  </a:lnTo>
                  <a:lnTo>
                    <a:pt x="765" y="1155"/>
                  </a:lnTo>
                  <a:lnTo>
                    <a:pt x="778" y="1169"/>
                  </a:lnTo>
                  <a:lnTo>
                    <a:pt x="791" y="1182"/>
                  </a:lnTo>
                  <a:lnTo>
                    <a:pt x="799" y="1190"/>
                  </a:lnTo>
                  <a:lnTo>
                    <a:pt x="804" y="1200"/>
                  </a:lnTo>
                  <a:lnTo>
                    <a:pt x="806" y="1213"/>
                  </a:lnTo>
                  <a:lnTo>
                    <a:pt x="809" y="1288"/>
                  </a:lnTo>
                  <a:lnTo>
                    <a:pt x="811" y="1330"/>
                  </a:lnTo>
                  <a:lnTo>
                    <a:pt x="812" y="1345"/>
                  </a:lnTo>
                  <a:lnTo>
                    <a:pt x="812" y="1355"/>
                  </a:lnTo>
                  <a:lnTo>
                    <a:pt x="819" y="1374"/>
                  </a:lnTo>
                  <a:lnTo>
                    <a:pt x="827" y="1394"/>
                  </a:lnTo>
                  <a:lnTo>
                    <a:pt x="835" y="1407"/>
                  </a:lnTo>
                  <a:lnTo>
                    <a:pt x="848" y="1425"/>
                  </a:lnTo>
                  <a:lnTo>
                    <a:pt x="858" y="1436"/>
                  </a:lnTo>
                  <a:lnTo>
                    <a:pt x="859" y="1530"/>
                  </a:lnTo>
                  <a:lnTo>
                    <a:pt x="887" y="1550"/>
                  </a:lnTo>
                  <a:lnTo>
                    <a:pt x="859" y="1533"/>
                  </a:lnTo>
                  <a:lnTo>
                    <a:pt x="858" y="1564"/>
                  </a:lnTo>
                  <a:lnTo>
                    <a:pt x="853" y="1457"/>
                  </a:lnTo>
                  <a:lnTo>
                    <a:pt x="851" y="1438"/>
                  </a:lnTo>
                  <a:lnTo>
                    <a:pt x="837" y="1421"/>
                  </a:lnTo>
                  <a:lnTo>
                    <a:pt x="829" y="1410"/>
                  </a:lnTo>
                  <a:lnTo>
                    <a:pt x="819" y="1395"/>
                  </a:lnTo>
                  <a:lnTo>
                    <a:pt x="811" y="1381"/>
                  </a:lnTo>
                  <a:lnTo>
                    <a:pt x="806" y="1366"/>
                  </a:lnTo>
                  <a:lnTo>
                    <a:pt x="803" y="1351"/>
                  </a:lnTo>
                  <a:lnTo>
                    <a:pt x="801" y="1330"/>
                  </a:lnTo>
                  <a:lnTo>
                    <a:pt x="799" y="1309"/>
                  </a:lnTo>
                  <a:lnTo>
                    <a:pt x="796" y="1257"/>
                  </a:lnTo>
                  <a:lnTo>
                    <a:pt x="794" y="1211"/>
                  </a:lnTo>
                  <a:lnTo>
                    <a:pt x="791" y="1200"/>
                  </a:lnTo>
                  <a:lnTo>
                    <a:pt x="785" y="1192"/>
                  </a:lnTo>
                  <a:lnTo>
                    <a:pt x="770" y="1177"/>
                  </a:lnTo>
                  <a:lnTo>
                    <a:pt x="755" y="1163"/>
                  </a:lnTo>
                  <a:lnTo>
                    <a:pt x="742" y="1145"/>
                  </a:lnTo>
                  <a:lnTo>
                    <a:pt x="713" y="1109"/>
                  </a:lnTo>
                  <a:lnTo>
                    <a:pt x="703" y="1150"/>
                  </a:lnTo>
                  <a:lnTo>
                    <a:pt x="697" y="1192"/>
                  </a:lnTo>
                  <a:lnTo>
                    <a:pt x="694" y="1213"/>
                  </a:lnTo>
                  <a:lnTo>
                    <a:pt x="710" y="1228"/>
                  </a:lnTo>
                  <a:lnTo>
                    <a:pt x="725" y="1244"/>
                  </a:lnTo>
                  <a:lnTo>
                    <a:pt x="736" y="1244"/>
                  </a:lnTo>
                  <a:lnTo>
                    <a:pt x="764" y="1239"/>
                  </a:lnTo>
                  <a:lnTo>
                    <a:pt x="729" y="1251"/>
                  </a:lnTo>
                  <a:lnTo>
                    <a:pt x="738" y="1262"/>
                  </a:lnTo>
                  <a:lnTo>
                    <a:pt x="757" y="1291"/>
                  </a:lnTo>
                  <a:lnTo>
                    <a:pt x="772" y="1316"/>
                  </a:lnTo>
                  <a:lnTo>
                    <a:pt x="781" y="1340"/>
                  </a:lnTo>
                  <a:lnTo>
                    <a:pt x="788" y="1361"/>
                  </a:lnTo>
                  <a:lnTo>
                    <a:pt x="793" y="1382"/>
                  </a:lnTo>
                  <a:lnTo>
                    <a:pt x="796" y="1410"/>
                  </a:lnTo>
                  <a:lnTo>
                    <a:pt x="798" y="1428"/>
                  </a:lnTo>
                  <a:lnTo>
                    <a:pt x="796" y="1454"/>
                  </a:lnTo>
                  <a:lnTo>
                    <a:pt x="798" y="1477"/>
                  </a:lnTo>
                  <a:lnTo>
                    <a:pt x="798" y="1493"/>
                  </a:lnTo>
                  <a:lnTo>
                    <a:pt x="803" y="1527"/>
                  </a:lnTo>
                  <a:lnTo>
                    <a:pt x="812" y="1543"/>
                  </a:lnTo>
                  <a:lnTo>
                    <a:pt x="819" y="1555"/>
                  </a:lnTo>
                  <a:lnTo>
                    <a:pt x="827" y="1655"/>
                  </a:lnTo>
                  <a:lnTo>
                    <a:pt x="842" y="1662"/>
                  </a:lnTo>
                  <a:lnTo>
                    <a:pt x="855" y="1670"/>
                  </a:lnTo>
                  <a:lnTo>
                    <a:pt x="866" y="1673"/>
                  </a:lnTo>
                  <a:lnTo>
                    <a:pt x="882" y="1667"/>
                  </a:lnTo>
                  <a:lnTo>
                    <a:pt x="866" y="1678"/>
                  </a:lnTo>
                  <a:lnTo>
                    <a:pt x="853" y="1675"/>
                  </a:lnTo>
                  <a:lnTo>
                    <a:pt x="840" y="1668"/>
                  </a:lnTo>
                  <a:lnTo>
                    <a:pt x="827" y="1664"/>
                  </a:lnTo>
                  <a:lnTo>
                    <a:pt x="830" y="1678"/>
                  </a:lnTo>
                  <a:lnTo>
                    <a:pt x="837" y="1695"/>
                  </a:lnTo>
                  <a:lnTo>
                    <a:pt x="851" y="1716"/>
                  </a:lnTo>
                  <a:lnTo>
                    <a:pt x="871" y="1735"/>
                  </a:lnTo>
                  <a:lnTo>
                    <a:pt x="851" y="1719"/>
                  </a:lnTo>
                  <a:lnTo>
                    <a:pt x="840" y="1709"/>
                  </a:lnTo>
                  <a:lnTo>
                    <a:pt x="833" y="1698"/>
                  </a:lnTo>
                  <a:lnTo>
                    <a:pt x="825" y="1685"/>
                  </a:lnTo>
                  <a:lnTo>
                    <a:pt x="819" y="1655"/>
                  </a:lnTo>
                  <a:lnTo>
                    <a:pt x="814" y="1587"/>
                  </a:lnTo>
                  <a:lnTo>
                    <a:pt x="812" y="1558"/>
                  </a:lnTo>
                  <a:lnTo>
                    <a:pt x="804" y="1545"/>
                  </a:lnTo>
                  <a:lnTo>
                    <a:pt x="796" y="1533"/>
                  </a:lnTo>
                  <a:lnTo>
                    <a:pt x="791" y="1501"/>
                  </a:lnTo>
                  <a:lnTo>
                    <a:pt x="788" y="1467"/>
                  </a:lnTo>
                  <a:lnTo>
                    <a:pt x="788" y="1436"/>
                  </a:lnTo>
                  <a:lnTo>
                    <a:pt x="785" y="1403"/>
                  </a:lnTo>
                  <a:lnTo>
                    <a:pt x="783" y="1382"/>
                  </a:lnTo>
                  <a:lnTo>
                    <a:pt x="775" y="1351"/>
                  </a:lnTo>
                  <a:lnTo>
                    <a:pt x="767" y="1327"/>
                  </a:lnTo>
                  <a:lnTo>
                    <a:pt x="757" y="1307"/>
                  </a:lnTo>
                  <a:lnTo>
                    <a:pt x="741" y="1285"/>
                  </a:lnTo>
                  <a:lnTo>
                    <a:pt x="723" y="1259"/>
                  </a:lnTo>
                  <a:lnTo>
                    <a:pt x="708" y="1241"/>
                  </a:lnTo>
                  <a:lnTo>
                    <a:pt x="695" y="1231"/>
                  </a:lnTo>
                  <a:lnTo>
                    <a:pt x="687" y="1234"/>
                  </a:lnTo>
                  <a:lnTo>
                    <a:pt x="686" y="1267"/>
                  </a:lnTo>
                  <a:lnTo>
                    <a:pt x="686" y="1298"/>
                  </a:lnTo>
                  <a:lnTo>
                    <a:pt x="687" y="1324"/>
                  </a:lnTo>
                  <a:lnTo>
                    <a:pt x="690" y="1343"/>
                  </a:lnTo>
                  <a:lnTo>
                    <a:pt x="695" y="1363"/>
                  </a:lnTo>
                  <a:lnTo>
                    <a:pt x="707" y="1392"/>
                  </a:lnTo>
                  <a:lnTo>
                    <a:pt x="723" y="1421"/>
                  </a:lnTo>
                  <a:lnTo>
                    <a:pt x="739" y="1451"/>
                  </a:lnTo>
                  <a:lnTo>
                    <a:pt x="754" y="1481"/>
                  </a:lnTo>
                  <a:lnTo>
                    <a:pt x="768" y="1516"/>
                  </a:lnTo>
                  <a:lnTo>
                    <a:pt x="775" y="1537"/>
                  </a:lnTo>
                  <a:lnTo>
                    <a:pt x="778" y="1550"/>
                  </a:lnTo>
                  <a:lnTo>
                    <a:pt x="783" y="1586"/>
                  </a:lnTo>
                  <a:lnTo>
                    <a:pt x="786" y="1616"/>
                  </a:lnTo>
                  <a:lnTo>
                    <a:pt x="811" y="1629"/>
                  </a:lnTo>
                  <a:lnTo>
                    <a:pt x="788" y="1621"/>
                  </a:lnTo>
                  <a:lnTo>
                    <a:pt x="790" y="1638"/>
                  </a:lnTo>
                  <a:lnTo>
                    <a:pt x="793" y="1657"/>
                  </a:lnTo>
                  <a:lnTo>
                    <a:pt x="799" y="1677"/>
                  </a:lnTo>
                  <a:lnTo>
                    <a:pt x="809" y="1701"/>
                  </a:lnTo>
                  <a:lnTo>
                    <a:pt x="793" y="1670"/>
                  </a:lnTo>
                  <a:lnTo>
                    <a:pt x="785" y="1646"/>
                  </a:lnTo>
                  <a:lnTo>
                    <a:pt x="781" y="1633"/>
                  </a:lnTo>
                  <a:lnTo>
                    <a:pt x="778" y="1613"/>
                  </a:lnTo>
                  <a:lnTo>
                    <a:pt x="777" y="1594"/>
                  </a:lnTo>
                  <a:lnTo>
                    <a:pt x="770" y="1560"/>
                  </a:lnTo>
                  <a:lnTo>
                    <a:pt x="764" y="1535"/>
                  </a:lnTo>
                  <a:lnTo>
                    <a:pt x="749" y="1501"/>
                  </a:lnTo>
                  <a:lnTo>
                    <a:pt x="731" y="1467"/>
                  </a:lnTo>
                  <a:lnTo>
                    <a:pt x="712" y="1429"/>
                  </a:lnTo>
                  <a:lnTo>
                    <a:pt x="700" y="1408"/>
                  </a:lnTo>
                  <a:lnTo>
                    <a:pt x="689" y="1384"/>
                  </a:lnTo>
                  <a:lnTo>
                    <a:pt x="681" y="1366"/>
                  </a:lnTo>
                  <a:lnTo>
                    <a:pt x="676" y="1343"/>
                  </a:lnTo>
                  <a:lnTo>
                    <a:pt x="674" y="1316"/>
                  </a:lnTo>
                  <a:lnTo>
                    <a:pt x="673" y="1285"/>
                  </a:lnTo>
                  <a:lnTo>
                    <a:pt x="674" y="1242"/>
                  </a:lnTo>
                  <a:lnTo>
                    <a:pt x="677" y="1216"/>
                  </a:lnTo>
                  <a:lnTo>
                    <a:pt x="664" y="1205"/>
                  </a:lnTo>
                  <a:lnTo>
                    <a:pt x="648" y="1203"/>
                  </a:lnTo>
                  <a:lnTo>
                    <a:pt x="625" y="1203"/>
                  </a:lnTo>
                  <a:lnTo>
                    <a:pt x="664" y="1198"/>
                  </a:lnTo>
                  <a:lnTo>
                    <a:pt x="681" y="1205"/>
                  </a:lnTo>
                  <a:lnTo>
                    <a:pt x="686" y="1171"/>
                  </a:lnTo>
                  <a:lnTo>
                    <a:pt x="690" y="1140"/>
                  </a:lnTo>
                  <a:lnTo>
                    <a:pt x="702" y="1096"/>
                  </a:lnTo>
                  <a:lnTo>
                    <a:pt x="694" y="1072"/>
                  </a:lnTo>
                  <a:lnTo>
                    <a:pt x="679" y="1028"/>
                  </a:lnTo>
                  <a:lnTo>
                    <a:pt x="668" y="1000"/>
                  </a:lnTo>
                  <a:lnTo>
                    <a:pt x="656" y="974"/>
                  </a:lnTo>
                  <a:lnTo>
                    <a:pt x="645" y="946"/>
                  </a:lnTo>
                  <a:lnTo>
                    <a:pt x="632" y="919"/>
                  </a:lnTo>
                  <a:lnTo>
                    <a:pt x="621" y="888"/>
                  </a:lnTo>
                  <a:lnTo>
                    <a:pt x="614" y="862"/>
                  </a:lnTo>
                  <a:lnTo>
                    <a:pt x="609" y="831"/>
                  </a:lnTo>
                  <a:lnTo>
                    <a:pt x="598" y="759"/>
                  </a:lnTo>
                  <a:lnTo>
                    <a:pt x="586" y="688"/>
                  </a:lnTo>
                  <a:lnTo>
                    <a:pt x="577" y="689"/>
                  </a:lnTo>
                  <a:lnTo>
                    <a:pt x="570" y="694"/>
                  </a:lnTo>
                  <a:lnTo>
                    <a:pt x="562" y="706"/>
                  </a:lnTo>
                  <a:lnTo>
                    <a:pt x="559" y="720"/>
                  </a:lnTo>
                  <a:lnTo>
                    <a:pt x="557" y="761"/>
                  </a:lnTo>
                  <a:lnTo>
                    <a:pt x="562" y="803"/>
                  </a:lnTo>
                  <a:lnTo>
                    <a:pt x="562" y="839"/>
                  </a:lnTo>
                  <a:lnTo>
                    <a:pt x="562" y="865"/>
                  </a:lnTo>
                  <a:lnTo>
                    <a:pt x="565" y="880"/>
                  </a:lnTo>
                  <a:lnTo>
                    <a:pt x="572" y="896"/>
                  </a:lnTo>
                  <a:lnTo>
                    <a:pt x="586" y="920"/>
                  </a:lnTo>
                  <a:lnTo>
                    <a:pt x="603" y="953"/>
                  </a:lnTo>
                  <a:lnTo>
                    <a:pt x="625" y="995"/>
                  </a:lnTo>
                  <a:lnTo>
                    <a:pt x="638" y="1033"/>
                  </a:lnTo>
                  <a:lnTo>
                    <a:pt x="643" y="1062"/>
                  </a:lnTo>
                  <a:lnTo>
                    <a:pt x="651" y="1088"/>
                  </a:lnTo>
                  <a:lnTo>
                    <a:pt x="656" y="1120"/>
                  </a:lnTo>
                  <a:lnTo>
                    <a:pt x="676" y="1174"/>
                  </a:lnTo>
                  <a:lnTo>
                    <a:pt x="658" y="1133"/>
                  </a:lnTo>
                  <a:lnTo>
                    <a:pt x="647" y="1091"/>
                  </a:lnTo>
                  <a:lnTo>
                    <a:pt x="637" y="1063"/>
                  </a:lnTo>
                  <a:lnTo>
                    <a:pt x="632" y="1034"/>
                  </a:lnTo>
                  <a:lnTo>
                    <a:pt x="624" y="1010"/>
                  </a:lnTo>
                  <a:lnTo>
                    <a:pt x="612" y="985"/>
                  </a:lnTo>
                  <a:lnTo>
                    <a:pt x="598" y="956"/>
                  </a:lnTo>
                  <a:lnTo>
                    <a:pt x="580" y="924"/>
                  </a:lnTo>
                  <a:lnTo>
                    <a:pt x="567" y="904"/>
                  </a:lnTo>
                  <a:lnTo>
                    <a:pt x="559" y="886"/>
                  </a:lnTo>
                  <a:lnTo>
                    <a:pt x="556" y="872"/>
                  </a:lnTo>
                  <a:lnTo>
                    <a:pt x="556" y="839"/>
                  </a:lnTo>
                  <a:lnTo>
                    <a:pt x="556" y="815"/>
                  </a:lnTo>
                  <a:lnTo>
                    <a:pt x="549" y="766"/>
                  </a:lnTo>
                  <a:lnTo>
                    <a:pt x="549" y="740"/>
                  </a:lnTo>
                  <a:lnTo>
                    <a:pt x="551" y="712"/>
                  </a:lnTo>
                  <a:lnTo>
                    <a:pt x="554" y="694"/>
                  </a:lnTo>
                  <a:lnTo>
                    <a:pt x="560" y="683"/>
                  </a:lnTo>
                  <a:lnTo>
                    <a:pt x="572" y="672"/>
                  </a:lnTo>
                  <a:lnTo>
                    <a:pt x="583" y="667"/>
                  </a:lnTo>
                  <a:lnTo>
                    <a:pt x="575" y="610"/>
                  </a:lnTo>
                  <a:lnTo>
                    <a:pt x="564" y="535"/>
                  </a:lnTo>
                  <a:lnTo>
                    <a:pt x="554" y="483"/>
                  </a:lnTo>
                  <a:lnTo>
                    <a:pt x="546" y="444"/>
                  </a:lnTo>
                  <a:lnTo>
                    <a:pt x="541" y="419"/>
                  </a:lnTo>
                  <a:lnTo>
                    <a:pt x="533" y="382"/>
                  </a:lnTo>
                  <a:lnTo>
                    <a:pt x="525" y="356"/>
                  </a:lnTo>
                  <a:lnTo>
                    <a:pt x="515" y="323"/>
                  </a:lnTo>
                  <a:lnTo>
                    <a:pt x="505" y="297"/>
                  </a:lnTo>
                  <a:lnTo>
                    <a:pt x="497" y="275"/>
                  </a:lnTo>
                  <a:lnTo>
                    <a:pt x="487" y="254"/>
                  </a:lnTo>
                  <a:lnTo>
                    <a:pt x="478" y="236"/>
                  </a:lnTo>
                  <a:lnTo>
                    <a:pt x="460" y="213"/>
                  </a:lnTo>
                  <a:lnTo>
                    <a:pt x="455" y="237"/>
                  </a:lnTo>
                  <a:lnTo>
                    <a:pt x="447" y="262"/>
                  </a:lnTo>
                  <a:lnTo>
                    <a:pt x="440" y="281"/>
                  </a:lnTo>
                  <a:lnTo>
                    <a:pt x="432" y="302"/>
                  </a:lnTo>
                  <a:lnTo>
                    <a:pt x="419" y="328"/>
                  </a:lnTo>
                  <a:lnTo>
                    <a:pt x="413" y="359"/>
                  </a:lnTo>
                  <a:lnTo>
                    <a:pt x="411" y="397"/>
                  </a:lnTo>
                  <a:lnTo>
                    <a:pt x="413" y="424"/>
                  </a:lnTo>
                  <a:lnTo>
                    <a:pt x="419" y="462"/>
                  </a:lnTo>
                  <a:lnTo>
                    <a:pt x="424" y="493"/>
                  </a:lnTo>
                  <a:lnTo>
                    <a:pt x="430" y="519"/>
                  </a:lnTo>
                  <a:lnTo>
                    <a:pt x="435" y="545"/>
                  </a:lnTo>
                  <a:lnTo>
                    <a:pt x="439" y="571"/>
                  </a:lnTo>
                  <a:lnTo>
                    <a:pt x="440" y="592"/>
                  </a:lnTo>
                  <a:lnTo>
                    <a:pt x="440" y="628"/>
                  </a:lnTo>
                  <a:lnTo>
                    <a:pt x="437" y="662"/>
                  </a:lnTo>
                  <a:lnTo>
                    <a:pt x="417" y="758"/>
                  </a:lnTo>
                  <a:lnTo>
                    <a:pt x="426" y="685"/>
                  </a:lnTo>
                  <a:lnTo>
                    <a:pt x="430" y="655"/>
                  </a:lnTo>
                  <a:lnTo>
                    <a:pt x="432" y="636"/>
                  </a:lnTo>
                  <a:lnTo>
                    <a:pt x="430" y="616"/>
                  </a:lnTo>
                  <a:lnTo>
                    <a:pt x="426" y="587"/>
                  </a:lnTo>
                  <a:lnTo>
                    <a:pt x="422" y="553"/>
                  </a:lnTo>
                  <a:lnTo>
                    <a:pt x="416" y="522"/>
                  </a:lnTo>
                  <a:lnTo>
                    <a:pt x="409" y="491"/>
                  </a:lnTo>
                  <a:lnTo>
                    <a:pt x="403" y="465"/>
                  </a:lnTo>
                  <a:lnTo>
                    <a:pt x="398" y="441"/>
                  </a:lnTo>
                  <a:lnTo>
                    <a:pt x="395" y="408"/>
                  </a:lnTo>
                  <a:lnTo>
                    <a:pt x="393" y="382"/>
                  </a:lnTo>
                  <a:lnTo>
                    <a:pt x="396" y="350"/>
                  </a:lnTo>
                  <a:lnTo>
                    <a:pt x="401" y="325"/>
                  </a:lnTo>
                  <a:lnTo>
                    <a:pt x="409" y="302"/>
                  </a:lnTo>
                  <a:lnTo>
                    <a:pt x="419" y="281"/>
                  </a:lnTo>
                  <a:lnTo>
                    <a:pt x="434" y="244"/>
                  </a:lnTo>
                  <a:lnTo>
                    <a:pt x="439" y="223"/>
                  </a:lnTo>
                  <a:lnTo>
                    <a:pt x="442" y="198"/>
                  </a:lnTo>
                  <a:lnTo>
                    <a:pt x="430" y="185"/>
                  </a:lnTo>
                  <a:lnTo>
                    <a:pt x="411" y="171"/>
                  </a:lnTo>
                  <a:lnTo>
                    <a:pt x="396" y="159"/>
                  </a:lnTo>
                  <a:lnTo>
                    <a:pt x="380" y="148"/>
                  </a:lnTo>
                  <a:lnTo>
                    <a:pt x="354" y="128"/>
                  </a:lnTo>
                  <a:lnTo>
                    <a:pt x="326" y="110"/>
                  </a:lnTo>
                  <a:lnTo>
                    <a:pt x="305" y="97"/>
                  </a:lnTo>
                  <a:lnTo>
                    <a:pt x="284" y="84"/>
                  </a:lnTo>
                  <a:lnTo>
                    <a:pt x="255" y="67"/>
                  </a:lnTo>
                  <a:lnTo>
                    <a:pt x="227" y="54"/>
                  </a:lnTo>
                  <a:lnTo>
                    <a:pt x="210" y="45"/>
                  </a:lnTo>
                  <a:lnTo>
                    <a:pt x="185" y="36"/>
                  </a:lnTo>
                  <a:lnTo>
                    <a:pt x="161" y="27"/>
                  </a:lnTo>
                  <a:lnTo>
                    <a:pt x="138" y="23"/>
                  </a:lnTo>
                  <a:lnTo>
                    <a:pt x="115" y="19"/>
                  </a:lnTo>
                  <a:lnTo>
                    <a:pt x="96" y="21"/>
                  </a:lnTo>
                  <a:lnTo>
                    <a:pt x="80" y="36"/>
                  </a:lnTo>
                  <a:lnTo>
                    <a:pt x="70" y="58"/>
                  </a:lnTo>
                  <a:lnTo>
                    <a:pt x="65" y="86"/>
                  </a:lnTo>
                  <a:lnTo>
                    <a:pt x="60" y="120"/>
                  </a:lnTo>
                  <a:lnTo>
                    <a:pt x="60" y="167"/>
                  </a:lnTo>
                  <a:lnTo>
                    <a:pt x="57" y="211"/>
                  </a:lnTo>
                  <a:lnTo>
                    <a:pt x="47" y="242"/>
                  </a:lnTo>
                  <a:lnTo>
                    <a:pt x="26" y="284"/>
                  </a:lnTo>
                  <a:lnTo>
                    <a:pt x="0" y="265"/>
                  </a:lnTo>
                  <a:lnTo>
                    <a:pt x="19" y="228"/>
                  </a:lnTo>
                  <a:lnTo>
                    <a:pt x="29" y="202"/>
                  </a:lnTo>
                  <a:lnTo>
                    <a:pt x="31" y="166"/>
                  </a:lnTo>
                  <a:lnTo>
                    <a:pt x="32" y="133"/>
                  </a:lnTo>
                  <a:lnTo>
                    <a:pt x="36" y="93"/>
                  </a:lnTo>
                  <a:lnTo>
                    <a:pt x="42" y="63"/>
                  </a:lnTo>
                  <a:lnTo>
                    <a:pt x="50" y="36"/>
                  </a:lnTo>
                  <a:lnTo>
                    <a:pt x="65" y="16"/>
                  </a:lnTo>
                  <a:lnTo>
                    <a:pt x="83" y="3"/>
                  </a:lnTo>
                  <a:close/>
                </a:path>
              </a:pathLst>
            </a:custGeom>
            <a:solidFill>
              <a:srgbClr val="FF0000"/>
            </a:solidFill>
            <a:ln w="9525">
              <a:noFill/>
              <a:round/>
              <a:headEnd/>
              <a:tailEnd/>
            </a:ln>
          </p:spPr>
          <p:txBody>
            <a:bodyPr/>
            <a:lstStyle/>
            <a:p>
              <a:endParaRPr lang="cs-CZ"/>
            </a:p>
          </p:txBody>
        </p:sp>
        <p:sp>
          <p:nvSpPr>
            <p:cNvPr id="11366" name="Freeform 252"/>
            <p:cNvSpPr>
              <a:spLocks/>
            </p:cNvSpPr>
            <p:nvPr/>
          </p:nvSpPr>
          <p:spPr bwMode="auto">
            <a:xfrm>
              <a:off x="1627" y="1565"/>
              <a:ext cx="489" cy="867"/>
            </a:xfrm>
            <a:custGeom>
              <a:avLst/>
              <a:gdLst>
                <a:gd name="T0" fmla="*/ 234 w 978"/>
                <a:gd name="T1" fmla="*/ 18 h 1735"/>
                <a:gd name="T2" fmla="*/ 195 w 978"/>
                <a:gd name="T3" fmla="*/ 0 h 1735"/>
                <a:gd name="T4" fmla="*/ 141 w 978"/>
                <a:gd name="T5" fmla="*/ 23 h 1735"/>
                <a:gd name="T6" fmla="*/ 100 w 978"/>
                <a:gd name="T7" fmla="*/ 24 h 1735"/>
                <a:gd name="T8" fmla="*/ 98 w 978"/>
                <a:gd name="T9" fmla="*/ 29 h 1735"/>
                <a:gd name="T10" fmla="*/ 100 w 978"/>
                <a:gd name="T11" fmla="*/ 28 h 1735"/>
                <a:gd name="T12" fmla="*/ 125 w 978"/>
                <a:gd name="T13" fmla="*/ 33 h 1735"/>
                <a:gd name="T14" fmla="*/ 94 w 978"/>
                <a:gd name="T15" fmla="*/ 66 h 1735"/>
                <a:gd name="T16" fmla="*/ 74 w 978"/>
                <a:gd name="T17" fmla="*/ 65 h 1735"/>
                <a:gd name="T18" fmla="*/ 93 w 978"/>
                <a:gd name="T19" fmla="*/ 68 h 1735"/>
                <a:gd name="T20" fmla="*/ 71 w 978"/>
                <a:gd name="T21" fmla="*/ 99 h 1735"/>
                <a:gd name="T22" fmla="*/ 83 w 978"/>
                <a:gd name="T23" fmla="*/ 100 h 1735"/>
                <a:gd name="T24" fmla="*/ 61 w 978"/>
                <a:gd name="T25" fmla="*/ 140 h 1735"/>
                <a:gd name="T26" fmla="*/ 39 w 978"/>
                <a:gd name="T27" fmla="*/ 175 h 1735"/>
                <a:gd name="T28" fmla="*/ 52 w 978"/>
                <a:gd name="T29" fmla="*/ 163 h 1735"/>
                <a:gd name="T30" fmla="*/ 49 w 978"/>
                <a:gd name="T31" fmla="*/ 204 h 1735"/>
                <a:gd name="T32" fmla="*/ 53 w 978"/>
                <a:gd name="T33" fmla="*/ 200 h 1735"/>
                <a:gd name="T34" fmla="*/ 62 w 978"/>
                <a:gd name="T35" fmla="*/ 144 h 1735"/>
                <a:gd name="T36" fmla="*/ 79 w 978"/>
                <a:gd name="T37" fmla="*/ 120 h 1735"/>
                <a:gd name="T38" fmla="*/ 62 w 978"/>
                <a:gd name="T39" fmla="*/ 221 h 1735"/>
                <a:gd name="T40" fmla="*/ 39 w 978"/>
                <a:gd name="T41" fmla="*/ 265 h 1735"/>
                <a:gd name="T42" fmla="*/ 37 w 978"/>
                <a:gd name="T43" fmla="*/ 237 h 1735"/>
                <a:gd name="T44" fmla="*/ 29 w 978"/>
                <a:gd name="T45" fmla="*/ 260 h 1735"/>
                <a:gd name="T46" fmla="*/ 30 w 978"/>
                <a:gd name="T47" fmla="*/ 261 h 1735"/>
                <a:gd name="T48" fmla="*/ 41 w 978"/>
                <a:gd name="T49" fmla="*/ 274 h 1735"/>
                <a:gd name="T50" fmla="*/ 21 w 978"/>
                <a:gd name="T51" fmla="*/ 300 h 1735"/>
                <a:gd name="T52" fmla="*/ 15 w 978"/>
                <a:gd name="T53" fmla="*/ 348 h 1735"/>
                <a:gd name="T54" fmla="*/ 8 w 978"/>
                <a:gd name="T55" fmla="*/ 391 h 1735"/>
                <a:gd name="T56" fmla="*/ 21 w 978"/>
                <a:gd name="T57" fmla="*/ 341 h 1735"/>
                <a:gd name="T58" fmla="*/ 26 w 978"/>
                <a:gd name="T59" fmla="*/ 298 h 1735"/>
                <a:gd name="T60" fmla="*/ 49 w 978"/>
                <a:gd name="T61" fmla="*/ 303 h 1735"/>
                <a:gd name="T62" fmla="*/ 33 w 978"/>
                <a:gd name="T63" fmla="*/ 322 h 1735"/>
                <a:gd name="T64" fmla="*/ 23 w 978"/>
                <a:gd name="T65" fmla="*/ 363 h 1735"/>
                <a:gd name="T66" fmla="*/ 12 w 978"/>
                <a:gd name="T67" fmla="*/ 415 h 1735"/>
                <a:gd name="T68" fmla="*/ 15 w 978"/>
                <a:gd name="T69" fmla="*/ 416 h 1735"/>
                <a:gd name="T70" fmla="*/ 14 w 978"/>
                <a:gd name="T71" fmla="*/ 424 h 1735"/>
                <a:gd name="T72" fmla="*/ 24 w 978"/>
                <a:gd name="T73" fmla="*/ 375 h 1735"/>
                <a:gd name="T74" fmla="*/ 33 w 978"/>
                <a:gd name="T75" fmla="*/ 327 h 1735"/>
                <a:gd name="T76" fmla="*/ 51 w 978"/>
                <a:gd name="T77" fmla="*/ 324 h 1735"/>
                <a:gd name="T78" fmla="*/ 34 w 978"/>
                <a:gd name="T79" fmla="*/ 370 h 1735"/>
                <a:gd name="T80" fmla="*/ 25 w 978"/>
                <a:gd name="T81" fmla="*/ 405 h 1735"/>
                <a:gd name="T82" fmla="*/ 27 w 978"/>
                <a:gd name="T83" fmla="*/ 408 h 1735"/>
                <a:gd name="T84" fmla="*/ 44 w 978"/>
                <a:gd name="T85" fmla="*/ 357 h 1735"/>
                <a:gd name="T86" fmla="*/ 54 w 978"/>
                <a:gd name="T87" fmla="*/ 310 h 1735"/>
                <a:gd name="T88" fmla="*/ 51 w 978"/>
                <a:gd name="T89" fmla="*/ 292 h 1735"/>
                <a:gd name="T90" fmla="*/ 61 w 978"/>
                <a:gd name="T91" fmla="*/ 236 h 1735"/>
                <a:gd name="T92" fmla="*/ 78 w 978"/>
                <a:gd name="T93" fmla="*/ 172 h 1735"/>
                <a:gd name="T94" fmla="*/ 82 w 978"/>
                <a:gd name="T95" fmla="*/ 216 h 1735"/>
                <a:gd name="T96" fmla="*/ 61 w 978"/>
                <a:gd name="T97" fmla="*/ 265 h 1735"/>
                <a:gd name="T98" fmla="*/ 63 w 978"/>
                <a:gd name="T99" fmla="*/ 258 h 1735"/>
                <a:gd name="T100" fmla="*/ 83 w 978"/>
                <a:gd name="T101" fmla="*/ 218 h 1735"/>
                <a:gd name="T102" fmla="*/ 82 w 978"/>
                <a:gd name="T103" fmla="*/ 170 h 1735"/>
                <a:gd name="T104" fmla="*/ 87 w 978"/>
                <a:gd name="T105" fmla="*/ 105 h 1735"/>
                <a:gd name="T106" fmla="*/ 103 w 978"/>
                <a:gd name="T107" fmla="*/ 59 h 1735"/>
                <a:gd name="T108" fmla="*/ 119 w 978"/>
                <a:gd name="T109" fmla="*/ 90 h 1735"/>
                <a:gd name="T110" fmla="*/ 113 w 978"/>
                <a:gd name="T111" fmla="*/ 142 h 1735"/>
                <a:gd name="T112" fmla="*/ 115 w 978"/>
                <a:gd name="T113" fmla="*/ 159 h 1735"/>
                <a:gd name="T114" fmla="*/ 122 w 978"/>
                <a:gd name="T115" fmla="*/ 110 h 1735"/>
                <a:gd name="T116" fmla="*/ 114 w 978"/>
                <a:gd name="T117" fmla="*/ 61 h 1735"/>
                <a:gd name="T118" fmla="*/ 134 w 978"/>
                <a:gd name="T119" fmla="*/ 32 h 1735"/>
                <a:gd name="T120" fmla="*/ 176 w 978"/>
                <a:gd name="T121" fmla="*/ 9 h 1735"/>
                <a:gd name="T122" fmla="*/ 213 w 978"/>
                <a:gd name="T123" fmla="*/ 9 h 1735"/>
                <a:gd name="T124" fmla="*/ 234 w 978"/>
                <a:gd name="T125" fmla="*/ 35 h 173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78"/>
                <a:gd name="T190" fmla="*/ 0 h 1735"/>
                <a:gd name="T191" fmla="*/ 978 w 978"/>
                <a:gd name="T192" fmla="*/ 1735 h 173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78" h="1735">
                  <a:moveTo>
                    <a:pt x="978" y="265"/>
                  </a:moveTo>
                  <a:lnTo>
                    <a:pt x="972" y="200"/>
                  </a:lnTo>
                  <a:lnTo>
                    <a:pt x="964" y="151"/>
                  </a:lnTo>
                  <a:lnTo>
                    <a:pt x="961" y="130"/>
                  </a:lnTo>
                  <a:lnTo>
                    <a:pt x="954" y="111"/>
                  </a:lnTo>
                  <a:lnTo>
                    <a:pt x="946" y="93"/>
                  </a:lnTo>
                  <a:lnTo>
                    <a:pt x="935" y="73"/>
                  </a:lnTo>
                  <a:lnTo>
                    <a:pt x="918" y="55"/>
                  </a:lnTo>
                  <a:lnTo>
                    <a:pt x="904" y="41"/>
                  </a:lnTo>
                  <a:lnTo>
                    <a:pt x="887" y="28"/>
                  </a:lnTo>
                  <a:lnTo>
                    <a:pt x="866" y="16"/>
                  </a:lnTo>
                  <a:lnTo>
                    <a:pt x="845" y="8"/>
                  </a:lnTo>
                  <a:lnTo>
                    <a:pt x="826" y="3"/>
                  </a:lnTo>
                  <a:lnTo>
                    <a:pt x="779" y="0"/>
                  </a:lnTo>
                  <a:lnTo>
                    <a:pt x="736" y="8"/>
                  </a:lnTo>
                  <a:lnTo>
                    <a:pt x="704" y="18"/>
                  </a:lnTo>
                  <a:lnTo>
                    <a:pt x="675" y="31"/>
                  </a:lnTo>
                  <a:lnTo>
                    <a:pt x="655" y="39"/>
                  </a:lnTo>
                  <a:lnTo>
                    <a:pt x="629" y="54"/>
                  </a:lnTo>
                  <a:lnTo>
                    <a:pt x="595" y="73"/>
                  </a:lnTo>
                  <a:lnTo>
                    <a:pt x="561" y="93"/>
                  </a:lnTo>
                  <a:lnTo>
                    <a:pt x="543" y="104"/>
                  </a:lnTo>
                  <a:lnTo>
                    <a:pt x="530" y="106"/>
                  </a:lnTo>
                  <a:lnTo>
                    <a:pt x="489" y="101"/>
                  </a:lnTo>
                  <a:lnTo>
                    <a:pt x="457" y="98"/>
                  </a:lnTo>
                  <a:lnTo>
                    <a:pt x="434" y="98"/>
                  </a:lnTo>
                  <a:lnTo>
                    <a:pt x="415" y="98"/>
                  </a:lnTo>
                  <a:lnTo>
                    <a:pt x="400" y="98"/>
                  </a:lnTo>
                  <a:lnTo>
                    <a:pt x="376" y="103"/>
                  </a:lnTo>
                  <a:lnTo>
                    <a:pt x="359" y="111"/>
                  </a:lnTo>
                  <a:lnTo>
                    <a:pt x="340" y="127"/>
                  </a:lnTo>
                  <a:lnTo>
                    <a:pt x="356" y="117"/>
                  </a:lnTo>
                  <a:lnTo>
                    <a:pt x="369" y="112"/>
                  </a:lnTo>
                  <a:lnTo>
                    <a:pt x="384" y="111"/>
                  </a:lnTo>
                  <a:lnTo>
                    <a:pt x="389" y="119"/>
                  </a:lnTo>
                  <a:lnTo>
                    <a:pt x="390" y="133"/>
                  </a:lnTo>
                  <a:lnTo>
                    <a:pt x="385" y="148"/>
                  </a:lnTo>
                  <a:lnTo>
                    <a:pt x="376" y="166"/>
                  </a:lnTo>
                  <a:lnTo>
                    <a:pt x="387" y="153"/>
                  </a:lnTo>
                  <a:lnTo>
                    <a:pt x="394" y="142"/>
                  </a:lnTo>
                  <a:lnTo>
                    <a:pt x="398" y="125"/>
                  </a:lnTo>
                  <a:lnTo>
                    <a:pt x="397" y="112"/>
                  </a:lnTo>
                  <a:lnTo>
                    <a:pt x="405" y="107"/>
                  </a:lnTo>
                  <a:lnTo>
                    <a:pt x="423" y="106"/>
                  </a:lnTo>
                  <a:lnTo>
                    <a:pt x="444" y="106"/>
                  </a:lnTo>
                  <a:lnTo>
                    <a:pt x="465" y="106"/>
                  </a:lnTo>
                  <a:lnTo>
                    <a:pt x="499" y="111"/>
                  </a:lnTo>
                  <a:lnTo>
                    <a:pt x="524" y="117"/>
                  </a:lnTo>
                  <a:lnTo>
                    <a:pt x="501" y="133"/>
                  </a:lnTo>
                  <a:lnTo>
                    <a:pt x="465" y="158"/>
                  </a:lnTo>
                  <a:lnTo>
                    <a:pt x="442" y="177"/>
                  </a:lnTo>
                  <a:lnTo>
                    <a:pt x="424" y="192"/>
                  </a:lnTo>
                  <a:lnTo>
                    <a:pt x="410" y="210"/>
                  </a:lnTo>
                  <a:lnTo>
                    <a:pt x="398" y="225"/>
                  </a:lnTo>
                  <a:lnTo>
                    <a:pt x="385" y="244"/>
                  </a:lnTo>
                  <a:lnTo>
                    <a:pt x="376" y="264"/>
                  </a:lnTo>
                  <a:lnTo>
                    <a:pt x="337" y="249"/>
                  </a:lnTo>
                  <a:lnTo>
                    <a:pt x="327" y="226"/>
                  </a:lnTo>
                  <a:lnTo>
                    <a:pt x="319" y="212"/>
                  </a:lnTo>
                  <a:lnTo>
                    <a:pt x="322" y="228"/>
                  </a:lnTo>
                  <a:lnTo>
                    <a:pt x="325" y="247"/>
                  </a:lnTo>
                  <a:lnTo>
                    <a:pt x="314" y="257"/>
                  </a:lnTo>
                  <a:lnTo>
                    <a:pt x="296" y="262"/>
                  </a:lnTo>
                  <a:lnTo>
                    <a:pt x="277" y="262"/>
                  </a:lnTo>
                  <a:lnTo>
                    <a:pt x="296" y="267"/>
                  </a:lnTo>
                  <a:lnTo>
                    <a:pt x="309" y="267"/>
                  </a:lnTo>
                  <a:lnTo>
                    <a:pt x="322" y="260"/>
                  </a:lnTo>
                  <a:lnTo>
                    <a:pt x="330" y="254"/>
                  </a:lnTo>
                  <a:lnTo>
                    <a:pt x="350" y="262"/>
                  </a:lnTo>
                  <a:lnTo>
                    <a:pt x="371" y="272"/>
                  </a:lnTo>
                  <a:lnTo>
                    <a:pt x="364" y="290"/>
                  </a:lnTo>
                  <a:lnTo>
                    <a:pt x="355" y="314"/>
                  </a:lnTo>
                  <a:lnTo>
                    <a:pt x="345" y="343"/>
                  </a:lnTo>
                  <a:lnTo>
                    <a:pt x="332" y="389"/>
                  </a:lnTo>
                  <a:lnTo>
                    <a:pt x="316" y="387"/>
                  </a:lnTo>
                  <a:lnTo>
                    <a:pt x="298" y="389"/>
                  </a:lnTo>
                  <a:lnTo>
                    <a:pt x="281" y="397"/>
                  </a:lnTo>
                  <a:lnTo>
                    <a:pt x="268" y="403"/>
                  </a:lnTo>
                  <a:lnTo>
                    <a:pt x="257" y="421"/>
                  </a:lnTo>
                  <a:lnTo>
                    <a:pt x="272" y="407"/>
                  </a:lnTo>
                  <a:lnTo>
                    <a:pt x="286" y="400"/>
                  </a:lnTo>
                  <a:lnTo>
                    <a:pt x="294" y="397"/>
                  </a:lnTo>
                  <a:lnTo>
                    <a:pt x="311" y="395"/>
                  </a:lnTo>
                  <a:lnTo>
                    <a:pt x="329" y="402"/>
                  </a:lnTo>
                  <a:lnTo>
                    <a:pt x="322" y="429"/>
                  </a:lnTo>
                  <a:lnTo>
                    <a:pt x="299" y="444"/>
                  </a:lnTo>
                  <a:lnTo>
                    <a:pt x="286" y="457"/>
                  </a:lnTo>
                  <a:lnTo>
                    <a:pt x="273" y="477"/>
                  </a:lnTo>
                  <a:lnTo>
                    <a:pt x="262" y="498"/>
                  </a:lnTo>
                  <a:lnTo>
                    <a:pt x="251" y="527"/>
                  </a:lnTo>
                  <a:lnTo>
                    <a:pt x="241" y="561"/>
                  </a:lnTo>
                  <a:lnTo>
                    <a:pt x="231" y="600"/>
                  </a:lnTo>
                  <a:lnTo>
                    <a:pt x="221" y="642"/>
                  </a:lnTo>
                  <a:lnTo>
                    <a:pt x="203" y="642"/>
                  </a:lnTo>
                  <a:lnTo>
                    <a:pt x="187" y="651"/>
                  </a:lnTo>
                  <a:lnTo>
                    <a:pt x="174" y="662"/>
                  </a:lnTo>
                  <a:lnTo>
                    <a:pt x="164" y="677"/>
                  </a:lnTo>
                  <a:lnTo>
                    <a:pt x="153" y="701"/>
                  </a:lnTo>
                  <a:lnTo>
                    <a:pt x="143" y="734"/>
                  </a:lnTo>
                  <a:lnTo>
                    <a:pt x="151" y="712"/>
                  </a:lnTo>
                  <a:lnTo>
                    <a:pt x="161" y="696"/>
                  </a:lnTo>
                  <a:lnTo>
                    <a:pt x="173" y="678"/>
                  </a:lnTo>
                  <a:lnTo>
                    <a:pt x="181" y="667"/>
                  </a:lnTo>
                  <a:lnTo>
                    <a:pt x="192" y="659"/>
                  </a:lnTo>
                  <a:lnTo>
                    <a:pt x="207" y="652"/>
                  </a:lnTo>
                  <a:lnTo>
                    <a:pt x="218" y="654"/>
                  </a:lnTo>
                  <a:lnTo>
                    <a:pt x="215" y="683"/>
                  </a:lnTo>
                  <a:lnTo>
                    <a:pt x="212" y="709"/>
                  </a:lnTo>
                  <a:lnTo>
                    <a:pt x="208" y="734"/>
                  </a:lnTo>
                  <a:lnTo>
                    <a:pt x="205" y="768"/>
                  </a:lnTo>
                  <a:lnTo>
                    <a:pt x="203" y="802"/>
                  </a:lnTo>
                  <a:lnTo>
                    <a:pt x="195" y="818"/>
                  </a:lnTo>
                  <a:lnTo>
                    <a:pt x="168" y="839"/>
                  </a:lnTo>
                  <a:lnTo>
                    <a:pt x="199" y="821"/>
                  </a:lnTo>
                  <a:lnTo>
                    <a:pt x="207" y="810"/>
                  </a:lnTo>
                  <a:lnTo>
                    <a:pt x="215" y="823"/>
                  </a:lnTo>
                  <a:lnTo>
                    <a:pt x="223" y="856"/>
                  </a:lnTo>
                  <a:lnTo>
                    <a:pt x="218" y="828"/>
                  </a:lnTo>
                  <a:lnTo>
                    <a:pt x="210" y="800"/>
                  </a:lnTo>
                  <a:lnTo>
                    <a:pt x="213" y="768"/>
                  </a:lnTo>
                  <a:lnTo>
                    <a:pt x="218" y="732"/>
                  </a:lnTo>
                  <a:lnTo>
                    <a:pt x="223" y="698"/>
                  </a:lnTo>
                  <a:lnTo>
                    <a:pt x="229" y="664"/>
                  </a:lnTo>
                  <a:lnTo>
                    <a:pt x="234" y="639"/>
                  </a:lnTo>
                  <a:lnTo>
                    <a:pt x="241" y="610"/>
                  </a:lnTo>
                  <a:lnTo>
                    <a:pt x="249" y="577"/>
                  </a:lnTo>
                  <a:lnTo>
                    <a:pt x="259" y="543"/>
                  </a:lnTo>
                  <a:lnTo>
                    <a:pt x="265" y="524"/>
                  </a:lnTo>
                  <a:lnTo>
                    <a:pt x="278" y="498"/>
                  </a:lnTo>
                  <a:lnTo>
                    <a:pt x="290" y="480"/>
                  </a:lnTo>
                  <a:lnTo>
                    <a:pt x="304" y="465"/>
                  </a:lnTo>
                  <a:lnTo>
                    <a:pt x="317" y="457"/>
                  </a:lnTo>
                  <a:lnTo>
                    <a:pt x="314" y="480"/>
                  </a:lnTo>
                  <a:lnTo>
                    <a:pt x="309" y="512"/>
                  </a:lnTo>
                  <a:lnTo>
                    <a:pt x="301" y="560"/>
                  </a:lnTo>
                  <a:lnTo>
                    <a:pt x="294" y="613"/>
                  </a:lnTo>
                  <a:lnTo>
                    <a:pt x="288" y="660"/>
                  </a:lnTo>
                  <a:lnTo>
                    <a:pt x="270" y="777"/>
                  </a:lnTo>
                  <a:lnTo>
                    <a:pt x="259" y="852"/>
                  </a:lnTo>
                  <a:lnTo>
                    <a:pt x="251" y="886"/>
                  </a:lnTo>
                  <a:lnTo>
                    <a:pt x="241" y="912"/>
                  </a:lnTo>
                  <a:lnTo>
                    <a:pt x="225" y="950"/>
                  </a:lnTo>
                  <a:lnTo>
                    <a:pt x="210" y="984"/>
                  </a:lnTo>
                  <a:lnTo>
                    <a:pt x="197" y="1017"/>
                  </a:lnTo>
                  <a:lnTo>
                    <a:pt x="179" y="1062"/>
                  </a:lnTo>
                  <a:lnTo>
                    <a:pt x="166" y="1065"/>
                  </a:lnTo>
                  <a:lnTo>
                    <a:pt x="155" y="1062"/>
                  </a:lnTo>
                  <a:lnTo>
                    <a:pt x="145" y="1052"/>
                  </a:lnTo>
                  <a:lnTo>
                    <a:pt x="138" y="1038"/>
                  </a:lnTo>
                  <a:lnTo>
                    <a:pt x="140" y="1025"/>
                  </a:lnTo>
                  <a:lnTo>
                    <a:pt x="147" y="1002"/>
                  </a:lnTo>
                  <a:lnTo>
                    <a:pt x="150" y="979"/>
                  </a:lnTo>
                  <a:lnTo>
                    <a:pt x="137" y="961"/>
                  </a:lnTo>
                  <a:lnTo>
                    <a:pt x="145" y="948"/>
                  </a:lnTo>
                  <a:lnTo>
                    <a:pt x="142" y="930"/>
                  </a:lnTo>
                  <a:lnTo>
                    <a:pt x="140" y="948"/>
                  </a:lnTo>
                  <a:lnTo>
                    <a:pt x="129" y="961"/>
                  </a:lnTo>
                  <a:lnTo>
                    <a:pt x="140" y="979"/>
                  </a:lnTo>
                  <a:lnTo>
                    <a:pt x="138" y="997"/>
                  </a:lnTo>
                  <a:lnTo>
                    <a:pt x="130" y="1033"/>
                  </a:lnTo>
                  <a:lnTo>
                    <a:pt x="114" y="1041"/>
                  </a:lnTo>
                  <a:lnTo>
                    <a:pt x="99" y="1049"/>
                  </a:lnTo>
                  <a:lnTo>
                    <a:pt x="91" y="1059"/>
                  </a:lnTo>
                  <a:lnTo>
                    <a:pt x="86" y="1072"/>
                  </a:lnTo>
                  <a:lnTo>
                    <a:pt x="83" y="1090"/>
                  </a:lnTo>
                  <a:lnTo>
                    <a:pt x="93" y="1067"/>
                  </a:lnTo>
                  <a:lnTo>
                    <a:pt x="104" y="1054"/>
                  </a:lnTo>
                  <a:lnTo>
                    <a:pt x="119" y="1047"/>
                  </a:lnTo>
                  <a:lnTo>
                    <a:pt x="129" y="1046"/>
                  </a:lnTo>
                  <a:lnTo>
                    <a:pt x="134" y="1056"/>
                  </a:lnTo>
                  <a:lnTo>
                    <a:pt x="140" y="1065"/>
                  </a:lnTo>
                  <a:lnTo>
                    <a:pt x="148" y="1073"/>
                  </a:lnTo>
                  <a:lnTo>
                    <a:pt x="160" y="1080"/>
                  </a:lnTo>
                  <a:lnTo>
                    <a:pt x="173" y="1080"/>
                  </a:lnTo>
                  <a:lnTo>
                    <a:pt x="164" y="1099"/>
                  </a:lnTo>
                  <a:lnTo>
                    <a:pt x="153" y="1116"/>
                  </a:lnTo>
                  <a:lnTo>
                    <a:pt x="140" y="1132"/>
                  </a:lnTo>
                  <a:lnTo>
                    <a:pt x="122" y="1155"/>
                  </a:lnTo>
                  <a:lnTo>
                    <a:pt x="109" y="1169"/>
                  </a:lnTo>
                  <a:lnTo>
                    <a:pt x="96" y="1182"/>
                  </a:lnTo>
                  <a:lnTo>
                    <a:pt x="88" y="1191"/>
                  </a:lnTo>
                  <a:lnTo>
                    <a:pt x="83" y="1200"/>
                  </a:lnTo>
                  <a:lnTo>
                    <a:pt x="82" y="1213"/>
                  </a:lnTo>
                  <a:lnTo>
                    <a:pt x="78" y="1288"/>
                  </a:lnTo>
                  <a:lnTo>
                    <a:pt x="77" y="1330"/>
                  </a:lnTo>
                  <a:lnTo>
                    <a:pt x="75" y="1345"/>
                  </a:lnTo>
                  <a:lnTo>
                    <a:pt x="75" y="1355"/>
                  </a:lnTo>
                  <a:lnTo>
                    <a:pt x="69" y="1374"/>
                  </a:lnTo>
                  <a:lnTo>
                    <a:pt x="60" y="1394"/>
                  </a:lnTo>
                  <a:lnTo>
                    <a:pt x="52" y="1407"/>
                  </a:lnTo>
                  <a:lnTo>
                    <a:pt x="39" y="1425"/>
                  </a:lnTo>
                  <a:lnTo>
                    <a:pt x="30" y="1436"/>
                  </a:lnTo>
                  <a:lnTo>
                    <a:pt x="28" y="1530"/>
                  </a:lnTo>
                  <a:lnTo>
                    <a:pt x="0" y="1550"/>
                  </a:lnTo>
                  <a:lnTo>
                    <a:pt x="28" y="1534"/>
                  </a:lnTo>
                  <a:lnTo>
                    <a:pt x="30" y="1565"/>
                  </a:lnTo>
                  <a:lnTo>
                    <a:pt x="34" y="1457"/>
                  </a:lnTo>
                  <a:lnTo>
                    <a:pt x="36" y="1438"/>
                  </a:lnTo>
                  <a:lnTo>
                    <a:pt x="51" y="1422"/>
                  </a:lnTo>
                  <a:lnTo>
                    <a:pt x="59" y="1410"/>
                  </a:lnTo>
                  <a:lnTo>
                    <a:pt x="69" y="1395"/>
                  </a:lnTo>
                  <a:lnTo>
                    <a:pt x="77" y="1381"/>
                  </a:lnTo>
                  <a:lnTo>
                    <a:pt x="82" y="1366"/>
                  </a:lnTo>
                  <a:lnTo>
                    <a:pt x="85" y="1352"/>
                  </a:lnTo>
                  <a:lnTo>
                    <a:pt x="86" y="1330"/>
                  </a:lnTo>
                  <a:lnTo>
                    <a:pt x="88" y="1309"/>
                  </a:lnTo>
                  <a:lnTo>
                    <a:pt x="91" y="1257"/>
                  </a:lnTo>
                  <a:lnTo>
                    <a:pt x="93" y="1212"/>
                  </a:lnTo>
                  <a:lnTo>
                    <a:pt x="96" y="1200"/>
                  </a:lnTo>
                  <a:lnTo>
                    <a:pt x="103" y="1192"/>
                  </a:lnTo>
                  <a:lnTo>
                    <a:pt x="117" y="1178"/>
                  </a:lnTo>
                  <a:lnTo>
                    <a:pt x="132" y="1163"/>
                  </a:lnTo>
                  <a:lnTo>
                    <a:pt x="145" y="1145"/>
                  </a:lnTo>
                  <a:lnTo>
                    <a:pt x="174" y="1109"/>
                  </a:lnTo>
                  <a:lnTo>
                    <a:pt x="184" y="1150"/>
                  </a:lnTo>
                  <a:lnTo>
                    <a:pt x="190" y="1192"/>
                  </a:lnTo>
                  <a:lnTo>
                    <a:pt x="194" y="1213"/>
                  </a:lnTo>
                  <a:lnTo>
                    <a:pt x="177" y="1228"/>
                  </a:lnTo>
                  <a:lnTo>
                    <a:pt x="163" y="1244"/>
                  </a:lnTo>
                  <a:lnTo>
                    <a:pt x="151" y="1244"/>
                  </a:lnTo>
                  <a:lnTo>
                    <a:pt x="124" y="1239"/>
                  </a:lnTo>
                  <a:lnTo>
                    <a:pt x="158" y="1251"/>
                  </a:lnTo>
                  <a:lnTo>
                    <a:pt x="150" y="1262"/>
                  </a:lnTo>
                  <a:lnTo>
                    <a:pt x="130" y="1291"/>
                  </a:lnTo>
                  <a:lnTo>
                    <a:pt x="116" y="1316"/>
                  </a:lnTo>
                  <a:lnTo>
                    <a:pt x="106" y="1340"/>
                  </a:lnTo>
                  <a:lnTo>
                    <a:pt x="99" y="1361"/>
                  </a:lnTo>
                  <a:lnTo>
                    <a:pt x="95" y="1382"/>
                  </a:lnTo>
                  <a:lnTo>
                    <a:pt x="91" y="1410"/>
                  </a:lnTo>
                  <a:lnTo>
                    <a:pt x="90" y="1428"/>
                  </a:lnTo>
                  <a:lnTo>
                    <a:pt x="91" y="1454"/>
                  </a:lnTo>
                  <a:lnTo>
                    <a:pt x="90" y="1477"/>
                  </a:lnTo>
                  <a:lnTo>
                    <a:pt x="90" y="1493"/>
                  </a:lnTo>
                  <a:lnTo>
                    <a:pt x="85" y="1527"/>
                  </a:lnTo>
                  <a:lnTo>
                    <a:pt x="75" y="1543"/>
                  </a:lnTo>
                  <a:lnTo>
                    <a:pt x="69" y="1555"/>
                  </a:lnTo>
                  <a:lnTo>
                    <a:pt x="60" y="1656"/>
                  </a:lnTo>
                  <a:lnTo>
                    <a:pt x="46" y="1662"/>
                  </a:lnTo>
                  <a:lnTo>
                    <a:pt x="33" y="1670"/>
                  </a:lnTo>
                  <a:lnTo>
                    <a:pt x="21" y="1674"/>
                  </a:lnTo>
                  <a:lnTo>
                    <a:pt x="5" y="1667"/>
                  </a:lnTo>
                  <a:lnTo>
                    <a:pt x="21" y="1678"/>
                  </a:lnTo>
                  <a:lnTo>
                    <a:pt x="34" y="1675"/>
                  </a:lnTo>
                  <a:lnTo>
                    <a:pt x="47" y="1669"/>
                  </a:lnTo>
                  <a:lnTo>
                    <a:pt x="60" y="1664"/>
                  </a:lnTo>
                  <a:lnTo>
                    <a:pt x="57" y="1678"/>
                  </a:lnTo>
                  <a:lnTo>
                    <a:pt x="51" y="1695"/>
                  </a:lnTo>
                  <a:lnTo>
                    <a:pt x="36" y="1716"/>
                  </a:lnTo>
                  <a:lnTo>
                    <a:pt x="17" y="1735"/>
                  </a:lnTo>
                  <a:lnTo>
                    <a:pt x="36" y="1719"/>
                  </a:lnTo>
                  <a:lnTo>
                    <a:pt x="47" y="1709"/>
                  </a:lnTo>
                  <a:lnTo>
                    <a:pt x="54" y="1698"/>
                  </a:lnTo>
                  <a:lnTo>
                    <a:pt x="62" y="1685"/>
                  </a:lnTo>
                  <a:lnTo>
                    <a:pt x="69" y="1656"/>
                  </a:lnTo>
                  <a:lnTo>
                    <a:pt x="73" y="1587"/>
                  </a:lnTo>
                  <a:lnTo>
                    <a:pt x="75" y="1558"/>
                  </a:lnTo>
                  <a:lnTo>
                    <a:pt x="83" y="1545"/>
                  </a:lnTo>
                  <a:lnTo>
                    <a:pt x="91" y="1534"/>
                  </a:lnTo>
                  <a:lnTo>
                    <a:pt x="96" y="1501"/>
                  </a:lnTo>
                  <a:lnTo>
                    <a:pt x="99" y="1467"/>
                  </a:lnTo>
                  <a:lnTo>
                    <a:pt x="99" y="1436"/>
                  </a:lnTo>
                  <a:lnTo>
                    <a:pt x="103" y="1404"/>
                  </a:lnTo>
                  <a:lnTo>
                    <a:pt x="104" y="1382"/>
                  </a:lnTo>
                  <a:lnTo>
                    <a:pt x="112" y="1352"/>
                  </a:lnTo>
                  <a:lnTo>
                    <a:pt x="121" y="1327"/>
                  </a:lnTo>
                  <a:lnTo>
                    <a:pt x="130" y="1308"/>
                  </a:lnTo>
                  <a:lnTo>
                    <a:pt x="147" y="1285"/>
                  </a:lnTo>
                  <a:lnTo>
                    <a:pt x="164" y="1259"/>
                  </a:lnTo>
                  <a:lnTo>
                    <a:pt x="179" y="1241"/>
                  </a:lnTo>
                  <a:lnTo>
                    <a:pt x="192" y="1231"/>
                  </a:lnTo>
                  <a:lnTo>
                    <a:pt x="200" y="1234"/>
                  </a:lnTo>
                  <a:lnTo>
                    <a:pt x="202" y="1267"/>
                  </a:lnTo>
                  <a:lnTo>
                    <a:pt x="202" y="1298"/>
                  </a:lnTo>
                  <a:lnTo>
                    <a:pt x="200" y="1324"/>
                  </a:lnTo>
                  <a:lnTo>
                    <a:pt x="197" y="1343"/>
                  </a:lnTo>
                  <a:lnTo>
                    <a:pt x="192" y="1363"/>
                  </a:lnTo>
                  <a:lnTo>
                    <a:pt x="181" y="1392"/>
                  </a:lnTo>
                  <a:lnTo>
                    <a:pt x="164" y="1422"/>
                  </a:lnTo>
                  <a:lnTo>
                    <a:pt x="148" y="1451"/>
                  </a:lnTo>
                  <a:lnTo>
                    <a:pt x="134" y="1482"/>
                  </a:lnTo>
                  <a:lnTo>
                    <a:pt x="119" y="1516"/>
                  </a:lnTo>
                  <a:lnTo>
                    <a:pt x="112" y="1537"/>
                  </a:lnTo>
                  <a:lnTo>
                    <a:pt x="109" y="1550"/>
                  </a:lnTo>
                  <a:lnTo>
                    <a:pt x="104" y="1586"/>
                  </a:lnTo>
                  <a:lnTo>
                    <a:pt x="101" y="1617"/>
                  </a:lnTo>
                  <a:lnTo>
                    <a:pt x="77" y="1630"/>
                  </a:lnTo>
                  <a:lnTo>
                    <a:pt x="99" y="1622"/>
                  </a:lnTo>
                  <a:lnTo>
                    <a:pt x="98" y="1638"/>
                  </a:lnTo>
                  <a:lnTo>
                    <a:pt x="95" y="1657"/>
                  </a:lnTo>
                  <a:lnTo>
                    <a:pt x="88" y="1677"/>
                  </a:lnTo>
                  <a:lnTo>
                    <a:pt x="78" y="1701"/>
                  </a:lnTo>
                  <a:lnTo>
                    <a:pt x="95" y="1670"/>
                  </a:lnTo>
                  <a:lnTo>
                    <a:pt x="103" y="1646"/>
                  </a:lnTo>
                  <a:lnTo>
                    <a:pt x="106" y="1633"/>
                  </a:lnTo>
                  <a:lnTo>
                    <a:pt x="109" y="1613"/>
                  </a:lnTo>
                  <a:lnTo>
                    <a:pt x="111" y="1594"/>
                  </a:lnTo>
                  <a:lnTo>
                    <a:pt x="117" y="1560"/>
                  </a:lnTo>
                  <a:lnTo>
                    <a:pt x="124" y="1535"/>
                  </a:lnTo>
                  <a:lnTo>
                    <a:pt x="138" y="1501"/>
                  </a:lnTo>
                  <a:lnTo>
                    <a:pt x="156" y="1467"/>
                  </a:lnTo>
                  <a:lnTo>
                    <a:pt x="176" y="1430"/>
                  </a:lnTo>
                  <a:lnTo>
                    <a:pt x="187" y="1409"/>
                  </a:lnTo>
                  <a:lnTo>
                    <a:pt x="199" y="1384"/>
                  </a:lnTo>
                  <a:lnTo>
                    <a:pt x="207" y="1366"/>
                  </a:lnTo>
                  <a:lnTo>
                    <a:pt x="212" y="1343"/>
                  </a:lnTo>
                  <a:lnTo>
                    <a:pt x="213" y="1316"/>
                  </a:lnTo>
                  <a:lnTo>
                    <a:pt x="215" y="1285"/>
                  </a:lnTo>
                  <a:lnTo>
                    <a:pt x="213" y="1243"/>
                  </a:lnTo>
                  <a:lnTo>
                    <a:pt x="210" y="1217"/>
                  </a:lnTo>
                  <a:lnTo>
                    <a:pt x="223" y="1205"/>
                  </a:lnTo>
                  <a:lnTo>
                    <a:pt x="239" y="1204"/>
                  </a:lnTo>
                  <a:lnTo>
                    <a:pt x="262" y="1204"/>
                  </a:lnTo>
                  <a:lnTo>
                    <a:pt x="223" y="1199"/>
                  </a:lnTo>
                  <a:lnTo>
                    <a:pt x="207" y="1205"/>
                  </a:lnTo>
                  <a:lnTo>
                    <a:pt x="202" y="1171"/>
                  </a:lnTo>
                  <a:lnTo>
                    <a:pt x="197" y="1140"/>
                  </a:lnTo>
                  <a:lnTo>
                    <a:pt x="186" y="1096"/>
                  </a:lnTo>
                  <a:lnTo>
                    <a:pt x="194" y="1072"/>
                  </a:lnTo>
                  <a:lnTo>
                    <a:pt x="208" y="1028"/>
                  </a:lnTo>
                  <a:lnTo>
                    <a:pt x="220" y="1000"/>
                  </a:lnTo>
                  <a:lnTo>
                    <a:pt x="231" y="974"/>
                  </a:lnTo>
                  <a:lnTo>
                    <a:pt x="242" y="947"/>
                  </a:lnTo>
                  <a:lnTo>
                    <a:pt x="255" y="919"/>
                  </a:lnTo>
                  <a:lnTo>
                    <a:pt x="267" y="888"/>
                  </a:lnTo>
                  <a:lnTo>
                    <a:pt x="273" y="862"/>
                  </a:lnTo>
                  <a:lnTo>
                    <a:pt x="278" y="831"/>
                  </a:lnTo>
                  <a:lnTo>
                    <a:pt x="290" y="760"/>
                  </a:lnTo>
                  <a:lnTo>
                    <a:pt x="301" y="688"/>
                  </a:lnTo>
                  <a:lnTo>
                    <a:pt x="311" y="690"/>
                  </a:lnTo>
                  <a:lnTo>
                    <a:pt x="317" y="695"/>
                  </a:lnTo>
                  <a:lnTo>
                    <a:pt x="325" y="706"/>
                  </a:lnTo>
                  <a:lnTo>
                    <a:pt x="329" y="721"/>
                  </a:lnTo>
                  <a:lnTo>
                    <a:pt x="330" y="761"/>
                  </a:lnTo>
                  <a:lnTo>
                    <a:pt x="325" y="803"/>
                  </a:lnTo>
                  <a:lnTo>
                    <a:pt x="325" y="839"/>
                  </a:lnTo>
                  <a:lnTo>
                    <a:pt x="325" y="865"/>
                  </a:lnTo>
                  <a:lnTo>
                    <a:pt x="322" y="880"/>
                  </a:lnTo>
                  <a:lnTo>
                    <a:pt x="316" y="896"/>
                  </a:lnTo>
                  <a:lnTo>
                    <a:pt x="301" y="921"/>
                  </a:lnTo>
                  <a:lnTo>
                    <a:pt x="285" y="953"/>
                  </a:lnTo>
                  <a:lnTo>
                    <a:pt x="262" y="995"/>
                  </a:lnTo>
                  <a:lnTo>
                    <a:pt x="249" y="1033"/>
                  </a:lnTo>
                  <a:lnTo>
                    <a:pt x="244" y="1062"/>
                  </a:lnTo>
                  <a:lnTo>
                    <a:pt x="236" y="1088"/>
                  </a:lnTo>
                  <a:lnTo>
                    <a:pt x="231" y="1121"/>
                  </a:lnTo>
                  <a:lnTo>
                    <a:pt x="212" y="1174"/>
                  </a:lnTo>
                  <a:lnTo>
                    <a:pt x="229" y="1134"/>
                  </a:lnTo>
                  <a:lnTo>
                    <a:pt x="241" y="1091"/>
                  </a:lnTo>
                  <a:lnTo>
                    <a:pt x="251" y="1064"/>
                  </a:lnTo>
                  <a:lnTo>
                    <a:pt x="255" y="1034"/>
                  </a:lnTo>
                  <a:lnTo>
                    <a:pt x="264" y="1010"/>
                  </a:lnTo>
                  <a:lnTo>
                    <a:pt x="275" y="986"/>
                  </a:lnTo>
                  <a:lnTo>
                    <a:pt x="290" y="956"/>
                  </a:lnTo>
                  <a:lnTo>
                    <a:pt x="307" y="924"/>
                  </a:lnTo>
                  <a:lnTo>
                    <a:pt x="320" y="904"/>
                  </a:lnTo>
                  <a:lnTo>
                    <a:pt x="329" y="886"/>
                  </a:lnTo>
                  <a:lnTo>
                    <a:pt x="332" y="872"/>
                  </a:lnTo>
                  <a:lnTo>
                    <a:pt x="332" y="839"/>
                  </a:lnTo>
                  <a:lnTo>
                    <a:pt x="332" y="815"/>
                  </a:lnTo>
                  <a:lnTo>
                    <a:pt x="338" y="766"/>
                  </a:lnTo>
                  <a:lnTo>
                    <a:pt x="338" y="740"/>
                  </a:lnTo>
                  <a:lnTo>
                    <a:pt x="337" y="712"/>
                  </a:lnTo>
                  <a:lnTo>
                    <a:pt x="333" y="695"/>
                  </a:lnTo>
                  <a:lnTo>
                    <a:pt x="327" y="683"/>
                  </a:lnTo>
                  <a:lnTo>
                    <a:pt x="316" y="672"/>
                  </a:lnTo>
                  <a:lnTo>
                    <a:pt x="304" y="667"/>
                  </a:lnTo>
                  <a:lnTo>
                    <a:pt x="312" y="610"/>
                  </a:lnTo>
                  <a:lnTo>
                    <a:pt x="324" y="535"/>
                  </a:lnTo>
                  <a:lnTo>
                    <a:pt x="333" y="483"/>
                  </a:lnTo>
                  <a:lnTo>
                    <a:pt x="342" y="444"/>
                  </a:lnTo>
                  <a:lnTo>
                    <a:pt x="346" y="420"/>
                  </a:lnTo>
                  <a:lnTo>
                    <a:pt x="355" y="382"/>
                  </a:lnTo>
                  <a:lnTo>
                    <a:pt x="363" y="356"/>
                  </a:lnTo>
                  <a:lnTo>
                    <a:pt x="372" y="324"/>
                  </a:lnTo>
                  <a:lnTo>
                    <a:pt x="382" y="298"/>
                  </a:lnTo>
                  <a:lnTo>
                    <a:pt x="390" y="275"/>
                  </a:lnTo>
                  <a:lnTo>
                    <a:pt x="400" y="254"/>
                  </a:lnTo>
                  <a:lnTo>
                    <a:pt x="410" y="236"/>
                  </a:lnTo>
                  <a:lnTo>
                    <a:pt x="428" y="213"/>
                  </a:lnTo>
                  <a:lnTo>
                    <a:pt x="433" y="238"/>
                  </a:lnTo>
                  <a:lnTo>
                    <a:pt x="442" y="262"/>
                  </a:lnTo>
                  <a:lnTo>
                    <a:pt x="449" y="281"/>
                  </a:lnTo>
                  <a:lnTo>
                    <a:pt x="457" y="303"/>
                  </a:lnTo>
                  <a:lnTo>
                    <a:pt x="468" y="329"/>
                  </a:lnTo>
                  <a:lnTo>
                    <a:pt x="475" y="360"/>
                  </a:lnTo>
                  <a:lnTo>
                    <a:pt x="476" y="397"/>
                  </a:lnTo>
                  <a:lnTo>
                    <a:pt x="475" y="425"/>
                  </a:lnTo>
                  <a:lnTo>
                    <a:pt x="468" y="462"/>
                  </a:lnTo>
                  <a:lnTo>
                    <a:pt x="463" y="493"/>
                  </a:lnTo>
                  <a:lnTo>
                    <a:pt x="459" y="519"/>
                  </a:lnTo>
                  <a:lnTo>
                    <a:pt x="454" y="545"/>
                  </a:lnTo>
                  <a:lnTo>
                    <a:pt x="450" y="571"/>
                  </a:lnTo>
                  <a:lnTo>
                    <a:pt x="449" y="592"/>
                  </a:lnTo>
                  <a:lnTo>
                    <a:pt x="449" y="628"/>
                  </a:lnTo>
                  <a:lnTo>
                    <a:pt x="452" y="662"/>
                  </a:lnTo>
                  <a:lnTo>
                    <a:pt x="470" y="758"/>
                  </a:lnTo>
                  <a:lnTo>
                    <a:pt x="462" y="685"/>
                  </a:lnTo>
                  <a:lnTo>
                    <a:pt x="459" y="655"/>
                  </a:lnTo>
                  <a:lnTo>
                    <a:pt x="457" y="636"/>
                  </a:lnTo>
                  <a:lnTo>
                    <a:pt x="459" y="616"/>
                  </a:lnTo>
                  <a:lnTo>
                    <a:pt x="462" y="587"/>
                  </a:lnTo>
                  <a:lnTo>
                    <a:pt x="465" y="553"/>
                  </a:lnTo>
                  <a:lnTo>
                    <a:pt x="472" y="522"/>
                  </a:lnTo>
                  <a:lnTo>
                    <a:pt x="478" y="491"/>
                  </a:lnTo>
                  <a:lnTo>
                    <a:pt x="485" y="465"/>
                  </a:lnTo>
                  <a:lnTo>
                    <a:pt x="489" y="441"/>
                  </a:lnTo>
                  <a:lnTo>
                    <a:pt x="493" y="408"/>
                  </a:lnTo>
                  <a:lnTo>
                    <a:pt x="494" y="382"/>
                  </a:lnTo>
                  <a:lnTo>
                    <a:pt x="491" y="350"/>
                  </a:lnTo>
                  <a:lnTo>
                    <a:pt x="486" y="325"/>
                  </a:lnTo>
                  <a:lnTo>
                    <a:pt x="478" y="303"/>
                  </a:lnTo>
                  <a:lnTo>
                    <a:pt x="468" y="281"/>
                  </a:lnTo>
                  <a:lnTo>
                    <a:pt x="455" y="244"/>
                  </a:lnTo>
                  <a:lnTo>
                    <a:pt x="450" y="223"/>
                  </a:lnTo>
                  <a:lnTo>
                    <a:pt x="447" y="198"/>
                  </a:lnTo>
                  <a:lnTo>
                    <a:pt x="459" y="185"/>
                  </a:lnTo>
                  <a:lnTo>
                    <a:pt x="476" y="171"/>
                  </a:lnTo>
                  <a:lnTo>
                    <a:pt x="491" y="159"/>
                  </a:lnTo>
                  <a:lnTo>
                    <a:pt x="507" y="148"/>
                  </a:lnTo>
                  <a:lnTo>
                    <a:pt x="533" y="129"/>
                  </a:lnTo>
                  <a:lnTo>
                    <a:pt x="561" y="111"/>
                  </a:lnTo>
                  <a:lnTo>
                    <a:pt x="582" y="98"/>
                  </a:lnTo>
                  <a:lnTo>
                    <a:pt x="603" y="85"/>
                  </a:lnTo>
                  <a:lnTo>
                    <a:pt x="632" y="67"/>
                  </a:lnTo>
                  <a:lnTo>
                    <a:pt x="660" y="54"/>
                  </a:lnTo>
                  <a:lnTo>
                    <a:pt x="678" y="46"/>
                  </a:lnTo>
                  <a:lnTo>
                    <a:pt x="702" y="36"/>
                  </a:lnTo>
                  <a:lnTo>
                    <a:pt x="727" y="28"/>
                  </a:lnTo>
                  <a:lnTo>
                    <a:pt x="749" y="23"/>
                  </a:lnTo>
                  <a:lnTo>
                    <a:pt x="772" y="20"/>
                  </a:lnTo>
                  <a:lnTo>
                    <a:pt x="792" y="21"/>
                  </a:lnTo>
                  <a:lnTo>
                    <a:pt x="811" y="24"/>
                  </a:lnTo>
                  <a:lnTo>
                    <a:pt x="829" y="29"/>
                  </a:lnTo>
                  <a:lnTo>
                    <a:pt x="850" y="36"/>
                  </a:lnTo>
                  <a:lnTo>
                    <a:pt x="871" y="49"/>
                  </a:lnTo>
                  <a:lnTo>
                    <a:pt x="886" y="62"/>
                  </a:lnTo>
                  <a:lnTo>
                    <a:pt x="900" y="77"/>
                  </a:lnTo>
                  <a:lnTo>
                    <a:pt x="912" y="91"/>
                  </a:lnTo>
                  <a:lnTo>
                    <a:pt x="922" y="106"/>
                  </a:lnTo>
                  <a:lnTo>
                    <a:pt x="928" y="122"/>
                  </a:lnTo>
                  <a:lnTo>
                    <a:pt x="933" y="140"/>
                  </a:lnTo>
                  <a:lnTo>
                    <a:pt x="936" y="156"/>
                  </a:lnTo>
                  <a:lnTo>
                    <a:pt x="939" y="184"/>
                  </a:lnTo>
                  <a:lnTo>
                    <a:pt x="941" y="205"/>
                  </a:lnTo>
                  <a:lnTo>
                    <a:pt x="944" y="268"/>
                  </a:lnTo>
                  <a:lnTo>
                    <a:pt x="978" y="265"/>
                  </a:lnTo>
                  <a:close/>
                </a:path>
              </a:pathLst>
            </a:custGeom>
            <a:solidFill>
              <a:srgbClr val="0000FF"/>
            </a:solidFill>
            <a:ln w="9525">
              <a:noFill/>
              <a:round/>
              <a:headEnd/>
              <a:tailEnd/>
            </a:ln>
          </p:spPr>
          <p:txBody>
            <a:bodyPr/>
            <a:lstStyle/>
            <a:p>
              <a:endParaRPr lang="cs-CZ"/>
            </a:p>
          </p:txBody>
        </p:sp>
        <p:sp>
          <p:nvSpPr>
            <p:cNvPr id="11367" name="Freeform 253"/>
            <p:cNvSpPr>
              <a:spLocks/>
            </p:cNvSpPr>
            <p:nvPr/>
          </p:nvSpPr>
          <p:spPr bwMode="auto">
            <a:xfrm>
              <a:off x="2162" y="1602"/>
              <a:ext cx="165" cy="323"/>
            </a:xfrm>
            <a:custGeom>
              <a:avLst/>
              <a:gdLst>
                <a:gd name="T0" fmla="*/ 11 w 332"/>
                <a:gd name="T1" fmla="*/ 0 h 646"/>
                <a:gd name="T2" fmla="*/ 15 w 332"/>
                <a:gd name="T3" fmla="*/ 1 h 646"/>
                <a:gd name="T4" fmla="*/ 20 w 332"/>
                <a:gd name="T5" fmla="*/ 3 h 646"/>
                <a:gd name="T6" fmla="*/ 25 w 332"/>
                <a:gd name="T7" fmla="*/ 5 h 646"/>
                <a:gd name="T8" fmla="*/ 29 w 332"/>
                <a:gd name="T9" fmla="*/ 7 h 646"/>
                <a:gd name="T10" fmla="*/ 33 w 332"/>
                <a:gd name="T11" fmla="*/ 11 h 646"/>
                <a:gd name="T12" fmla="*/ 39 w 332"/>
                <a:gd name="T13" fmla="*/ 15 h 646"/>
                <a:gd name="T14" fmla="*/ 43 w 332"/>
                <a:gd name="T15" fmla="*/ 19 h 646"/>
                <a:gd name="T16" fmla="*/ 47 w 332"/>
                <a:gd name="T17" fmla="*/ 23 h 646"/>
                <a:gd name="T18" fmla="*/ 51 w 332"/>
                <a:gd name="T19" fmla="*/ 29 h 646"/>
                <a:gd name="T20" fmla="*/ 56 w 332"/>
                <a:gd name="T21" fmla="*/ 36 h 646"/>
                <a:gd name="T22" fmla="*/ 59 w 332"/>
                <a:gd name="T23" fmla="*/ 40 h 646"/>
                <a:gd name="T24" fmla="*/ 63 w 332"/>
                <a:gd name="T25" fmla="*/ 48 h 646"/>
                <a:gd name="T26" fmla="*/ 67 w 332"/>
                <a:gd name="T27" fmla="*/ 57 h 646"/>
                <a:gd name="T28" fmla="*/ 71 w 332"/>
                <a:gd name="T29" fmla="*/ 68 h 646"/>
                <a:gd name="T30" fmla="*/ 74 w 332"/>
                <a:gd name="T31" fmla="*/ 78 h 646"/>
                <a:gd name="T32" fmla="*/ 77 w 332"/>
                <a:gd name="T33" fmla="*/ 87 h 646"/>
                <a:gd name="T34" fmla="*/ 79 w 332"/>
                <a:gd name="T35" fmla="*/ 96 h 646"/>
                <a:gd name="T36" fmla="*/ 80 w 332"/>
                <a:gd name="T37" fmla="*/ 103 h 646"/>
                <a:gd name="T38" fmla="*/ 81 w 332"/>
                <a:gd name="T39" fmla="*/ 110 h 646"/>
                <a:gd name="T40" fmla="*/ 82 w 332"/>
                <a:gd name="T41" fmla="*/ 121 h 646"/>
                <a:gd name="T42" fmla="*/ 82 w 332"/>
                <a:gd name="T43" fmla="*/ 133 h 646"/>
                <a:gd name="T44" fmla="*/ 82 w 332"/>
                <a:gd name="T45" fmla="*/ 143 h 646"/>
                <a:gd name="T46" fmla="*/ 82 w 332"/>
                <a:gd name="T47" fmla="*/ 148 h 646"/>
                <a:gd name="T48" fmla="*/ 82 w 332"/>
                <a:gd name="T49" fmla="*/ 152 h 646"/>
                <a:gd name="T50" fmla="*/ 81 w 332"/>
                <a:gd name="T51" fmla="*/ 154 h 646"/>
                <a:gd name="T52" fmla="*/ 81 w 332"/>
                <a:gd name="T53" fmla="*/ 156 h 646"/>
                <a:gd name="T54" fmla="*/ 80 w 332"/>
                <a:gd name="T55" fmla="*/ 159 h 646"/>
                <a:gd name="T56" fmla="*/ 78 w 332"/>
                <a:gd name="T57" fmla="*/ 161 h 646"/>
                <a:gd name="T58" fmla="*/ 76 w 332"/>
                <a:gd name="T59" fmla="*/ 162 h 646"/>
                <a:gd name="T60" fmla="*/ 73 w 332"/>
                <a:gd name="T61" fmla="*/ 162 h 646"/>
                <a:gd name="T62" fmla="*/ 71 w 332"/>
                <a:gd name="T63" fmla="*/ 161 h 646"/>
                <a:gd name="T64" fmla="*/ 67 w 332"/>
                <a:gd name="T65" fmla="*/ 159 h 646"/>
                <a:gd name="T66" fmla="*/ 64 w 332"/>
                <a:gd name="T67" fmla="*/ 156 h 646"/>
                <a:gd name="T68" fmla="*/ 61 w 332"/>
                <a:gd name="T69" fmla="*/ 153 h 646"/>
                <a:gd name="T70" fmla="*/ 56 w 332"/>
                <a:gd name="T71" fmla="*/ 150 h 646"/>
                <a:gd name="T72" fmla="*/ 51 w 332"/>
                <a:gd name="T73" fmla="*/ 148 h 646"/>
                <a:gd name="T74" fmla="*/ 46 w 332"/>
                <a:gd name="T75" fmla="*/ 147 h 646"/>
                <a:gd name="T76" fmla="*/ 38 w 332"/>
                <a:gd name="T77" fmla="*/ 145 h 646"/>
                <a:gd name="T78" fmla="*/ 30 w 332"/>
                <a:gd name="T79" fmla="*/ 143 h 646"/>
                <a:gd name="T80" fmla="*/ 25 w 332"/>
                <a:gd name="T81" fmla="*/ 141 h 646"/>
                <a:gd name="T82" fmla="*/ 20 w 332"/>
                <a:gd name="T83" fmla="*/ 139 h 646"/>
                <a:gd name="T84" fmla="*/ 17 w 332"/>
                <a:gd name="T85" fmla="*/ 136 h 646"/>
                <a:gd name="T86" fmla="*/ 15 w 332"/>
                <a:gd name="T87" fmla="*/ 132 h 646"/>
                <a:gd name="T88" fmla="*/ 14 w 332"/>
                <a:gd name="T89" fmla="*/ 130 h 646"/>
                <a:gd name="T90" fmla="*/ 13 w 332"/>
                <a:gd name="T91" fmla="*/ 125 h 646"/>
                <a:gd name="T92" fmla="*/ 13 w 332"/>
                <a:gd name="T93" fmla="*/ 122 h 646"/>
                <a:gd name="T94" fmla="*/ 14 w 332"/>
                <a:gd name="T95" fmla="*/ 107 h 646"/>
                <a:gd name="T96" fmla="*/ 13 w 332"/>
                <a:gd name="T97" fmla="*/ 96 h 646"/>
                <a:gd name="T98" fmla="*/ 12 w 332"/>
                <a:gd name="T99" fmla="*/ 82 h 646"/>
                <a:gd name="T100" fmla="*/ 11 w 332"/>
                <a:gd name="T101" fmla="*/ 69 h 646"/>
                <a:gd name="T102" fmla="*/ 9 w 332"/>
                <a:gd name="T103" fmla="*/ 57 h 646"/>
                <a:gd name="T104" fmla="*/ 7 w 332"/>
                <a:gd name="T105" fmla="*/ 47 h 646"/>
                <a:gd name="T106" fmla="*/ 6 w 332"/>
                <a:gd name="T107" fmla="*/ 39 h 646"/>
                <a:gd name="T108" fmla="*/ 3 w 332"/>
                <a:gd name="T109" fmla="*/ 27 h 646"/>
                <a:gd name="T110" fmla="*/ 2 w 332"/>
                <a:gd name="T111" fmla="*/ 21 h 646"/>
                <a:gd name="T112" fmla="*/ 1 w 332"/>
                <a:gd name="T113" fmla="*/ 14 h 646"/>
                <a:gd name="T114" fmla="*/ 0 w 332"/>
                <a:gd name="T115" fmla="*/ 9 h 646"/>
                <a:gd name="T116" fmla="*/ 0 w 332"/>
                <a:gd name="T117" fmla="*/ 5 h 646"/>
                <a:gd name="T118" fmla="*/ 1 w 332"/>
                <a:gd name="T119" fmla="*/ 3 h 646"/>
                <a:gd name="T120" fmla="*/ 4 w 332"/>
                <a:gd name="T121" fmla="*/ 1 h 646"/>
                <a:gd name="T122" fmla="*/ 7 w 332"/>
                <a:gd name="T123" fmla="*/ 0 h 646"/>
                <a:gd name="T124" fmla="*/ 11 w 332"/>
                <a:gd name="T125" fmla="*/ 0 h 6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32"/>
                <a:gd name="T190" fmla="*/ 0 h 646"/>
                <a:gd name="T191" fmla="*/ 332 w 332"/>
                <a:gd name="T192" fmla="*/ 646 h 6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32" h="646">
                  <a:moveTo>
                    <a:pt x="44" y="0"/>
                  </a:moveTo>
                  <a:lnTo>
                    <a:pt x="61" y="3"/>
                  </a:lnTo>
                  <a:lnTo>
                    <a:pt x="82" y="11"/>
                  </a:lnTo>
                  <a:lnTo>
                    <a:pt x="101" y="21"/>
                  </a:lnTo>
                  <a:lnTo>
                    <a:pt x="117" y="31"/>
                  </a:lnTo>
                  <a:lnTo>
                    <a:pt x="135" y="44"/>
                  </a:lnTo>
                  <a:lnTo>
                    <a:pt x="156" y="60"/>
                  </a:lnTo>
                  <a:lnTo>
                    <a:pt x="174" y="76"/>
                  </a:lnTo>
                  <a:lnTo>
                    <a:pt x="191" y="94"/>
                  </a:lnTo>
                  <a:lnTo>
                    <a:pt x="208" y="117"/>
                  </a:lnTo>
                  <a:lnTo>
                    <a:pt x="225" y="141"/>
                  </a:lnTo>
                  <a:lnTo>
                    <a:pt x="238" y="163"/>
                  </a:lnTo>
                  <a:lnTo>
                    <a:pt x="254" y="192"/>
                  </a:lnTo>
                  <a:lnTo>
                    <a:pt x="272" y="231"/>
                  </a:lnTo>
                  <a:lnTo>
                    <a:pt x="286" y="270"/>
                  </a:lnTo>
                  <a:lnTo>
                    <a:pt x="299" y="312"/>
                  </a:lnTo>
                  <a:lnTo>
                    <a:pt x="309" y="350"/>
                  </a:lnTo>
                  <a:lnTo>
                    <a:pt x="317" y="385"/>
                  </a:lnTo>
                  <a:lnTo>
                    <a:pt x="322" y="415"/>
                  </a:lnTo>
                  <a:lnTo>
                    <a:pt x="325" y="442"/>
                  </a:lnTo>
                  <a:lnTo>
                    <a:pt x="330" y="486"/>
                  </a:lnTo>
                  <a:lnTo>
                    <a:pt x="332" y="530"/>
                  </a:lnTo>
                  <a:lnTo>
                    <a:pt x="332" y="572"/>
                  </a:lnTo>
                  <a:lnTo>
                    <a:pt x="330" y="589"/>
                  </a:lnTo>
                  <a:lnTo>
                    <a:pt x="329" y="608"/>
                  </a:lnTo>
                  <a:lnTo>
                    <a:pt x="327" y="616"/>
                  </a:lnTo>
                  <a:lnTo>
                    <a:pt x="325" y="624"/>
                  </a:lnTo>
                  <a:lnTo>
                    <a:pt x="322" y="634"/>
                  </a:lnTo>
                  <a:lnTo>
                    <a:pt x="316" y="641"/>
                  </a:lnTo>
                  <a:lnTo>
                    <a:pt x="306" y="646"/>
                  </a:lnTo>
                  <a:lnTo>
                    <a:pt x="296" y="646"/>
                  </a:lnTo>
                  <a:lnTo>
                    <a:pt x="285" y="642"/>
                  </a:lnTo>
                  <a:lnTo>
                    <a:pt x="272" y="633"/>
                  </a:lnTo>
                  <a:lnTo>
                    <a:pt x="260" y="621"/>
                  </a:lnTo>
                  <a:lnTo>
                    <a:pt x="246" y="611"/>
                  </a:lnTo>
                  <a:lnTo>
                    <a:pt x="226" y="598"/>
                  </a:lnTo>
                  <a:lnTo>
                    <a:pt x="207" y="590"/>
                  </a:lnTo>
                  <a:lnTo>
                    <a:pt x="186" y="585"/>
                  </a:lnTo>
                  <a:lnTo>
                    <a:pt x="153" y="577"/>
                  </a:lnTo>
                  <a:lnTo>
                    <a:pt x="122" y="571"/>
                  </a:lnTo>
                  <a:lnTo>
                    <a:pt x="103" y="563"/>
                  </a:lnTo>
                  <a:lnTo>
                    <a:pt x="83" y="553"/>
                  </a:lnTo>
                  <a:lnTo>
                    <a:pt x="69" y="541"/>
                  </a:lnTo>
                  <a:lnTo>
                    <a:pt x="61" y="528"/>
                  </a:lnTo>
                  <a:lnTo>
                    <a:pt x="56" y="517"/>
                  </a:lnTo>
                  <a:lnTo>
                    <a:pt x="54" y="502"/>
                  </a:lnTo>
                  <a:lnTo>
                    <a:pt x="54" y="489"/>
                  </a:lnTo>
                  <a:lnTo>
                    <a:pt x="56" y="431"/>
                  </a:lnTo>
                  <a:lnTo>
                    <a:pt x="54" y="384"/>
                  </a:lnTo>
                  <a:lnTo>
                    <a:pt x="49" y="328"/>
                  </a:lnTo>
                  <a:lnTo>
                    <a:pt x="44" y="275"/>
                  </a:lnTo>
                  <a:lnTo>
                    <a:pt x="38" y="231"/>
                  </a:lnTo>
                  <a:lnTo>
                    <a:pt x="31" y="190"/>
                  </a:lnTo>
                  <a:lnTo>
                    <a:pt x="25" y="156"/>
                  </a:lnTo>
                  <a:lnTo>
                    <a:pt x="15" y="109"/>
                  </a:lnTo>
                  <a:lnTo>
                    <a:pt x="10" y="84"/>
                  </a:lnTo>
                  <a:lnTo>
                    <a:pt x="4" y="57"/>
                  </a:lnTo>
                  <a:lnTo>
                    <a:pt x="0" y="34"/>
                  </a:lnTo>
                  <a:lnTo>
                    <a:pt x="2" y="19"/>
                  </a:lnTo>
                  <a:lnTo>
                    <a:pt x="7" y="10"/>
                  </a:lnTo>
                  <a:lnTo>
                    <a:pt x="17" y="3"/>
                  </a:lnTo>
                  <a:lnTo>
                    <a:pt x="31" y="0"/>
                  </a:lnTo>
                  <a:lnTo>
                    <a:pt x="44" y="0"/>
                  </a:lnTo>
                  <a:close/>
                </a:path>
              </a:pathLst>
            </a:custGeom>
            <a:solidFill>
              <a:srgbClr val="FF9FBF"/>
            </a:solidFill>
            <a:ln w="9525">
              <a:noFill/>
              <a:round/>
              <a:headEnd/>
              <a:tailEnd/>
            </a:ln>
          </p:spPr>
          <p:txBody>
            <a:bodyPr/>
            <a:lstStyle/>
            <a:p>
              <a:endParaRPr lang="cs-CZ"/>
            </a:p>
          </p:txBody>
        </p:sp>
        <p:sp>
          <p:nvSpPr>
            <p:cNvPr id="11368" name="Freeform 254"/>
            <p:cNvSpPr>
              <a:spLocks/>
            </p:cNvSpPr>
            <p:nvPr/>
          </p:nvSpPr>
          <p:spPr bwMode="auto">
            <a:xfrm>
              <a:off x="1872" y="1602"/>
              <a:ext cx="165" cy="323"/>
            </a:xfrm>
            <a:custGeom>
              <a:avLst/>
              <a:gdLst>
                <a:gd name="T0" fmla="*/ 71 w 332"/>
                <a:gd name="T1" fmla="*/ 0 h 646"/>
                <a:gd name="T2" fmla="*/ 67 w 332"/>
                <a:gd name="T3" fmla="*/ 1 h 646"/>
                <a:gd name="T4" fmla="*/ 62 w 332"/>
                <a:gd name="T5" fmla="*/ 3 h 646"/>
                <a:gd name="T6" fmla="*/ 57 w 332"/>
                <a:gd name="T7" fmla="*/ 5 h 646"/>
                <a:gd name="T8" fmla="*/ 53 w 332"/>
                <a:gd name="T9" fmla="*/ 7 h 646"/>
                <a:gd name="T10" fmla="*/ 49 w 332"/>
                <a:gd name="T11" fmla="*/ 11 h 646"/>
                <a:gd name="T12" fmla="*/ 43 w 332"/>
                <a:gd name="T13" fmla="*/ 15 h 646"/>
                <a:gd name="T14" fmla="*/ 39 w 332"/>
                <a:gd name="T15" fmla="*/ 19 h 646"/>
                <a:gd name="T16" fmla="*/ 35 w 332"/>
                <a:gd name="T17" fmla="*/ 23 h 646"/>
                <a:gd name="T18" fmla="*/ 31 w 332"/>
                <a:gd name="T19" fmla="*/ 29 h 646"/>
                <a:gd name="T20" fmla="*/ 27 w 332"/>
                <a:gd name="T21" fmla="*/ 36 h 646"/>
                <a:gd name="T22" fmla="*/ 23 w 332"/>
                <a:gd name="T23" fmla="*/ 40 h 646"/>
                <a:gd name="T24" fmla="*/ 19 w 332"/>
                <a:gd name="T25" fmla="*/ 48 h 646"/>
                <a:gd name="T26" fmla="*/ 15 w 332"/>
                <a:gd name="T27" fmla="*/ 57 h 646"/>
                <a:gd name="T28" fmla="*/ 11 w 332"/>
                <a:gd name="T29" fmla="*/ 68 h 646"/>
                <a:gd name="T30" fmla="*/ 8 w 332"/>
                <a:gd name="T31" fmla="*/ 78 h 646"/>
                <a:gd name="T32" fmla="*/ 5 w 332"/>
                <a:gd name="T33" fmla="*/ 87 h 646"/>
                <a:gd name="T34" fmla="*/ 3 w 332"/>
                <a:gd name="T35" fmla="*/ 96 h 646"/>
                <a:gd name="T36" fmla="*/ 2 w 332"/>
                <a:gd name="T37" fmla="*/ 103 h 646"/>
                <a:gd name="T38" fmla="*/ 1 w 332"/>
                <a:gd name="T39" fmla="*/ 110 h 646"/>
                <a:gd name="T40" fmla="*/ 0 w 332"/>
                <a:gd name="T41" fmla="*/ 121 h 646"/>
                <a:gd name="T42" fmla="*/ 0 w 332"/>
                <a:gd name="T43" fmla="*/ 133 h 646"/>
                <a:gd name="T44" fmla="*/ 0 w 332"/>
                <a:gd name="T45" fmla="*/ 143 h 646"/>
                <a:gd name="T46" fmla="*/ 0 w 332"/>
                <a:gd name="T47" fmla="*/ 148 h 646"/>
                <a:gd name="T48" fmla="*/ 1 w 332"/>
                <a:gd name="T49" fmla="*/ 152 h 646"/>
                <a:gd name="T50" fmla="*/ 1 w 332"/>
                <a:gd name="T51" fmla="*/ 154 h 646"/>
                <a:gd name="T52" fmla="*/ 1 w 332"/>
                <a:gd name="T53" fmla="*/ 156 h 646"/>
                <a:gd name="T54" fmla="*/ 2 w 332"/>
                <a:gd name="T55" fmla="*/ 159 h 646"/>
                <a:gd name="T56" fmla="*/ 4 w 332"/>
                <a:gd name="T57" fmla="*/ 161 h 646"/>
                <a:gd name="T58" fmla="*/ 6 w 332"/>
                <a:gd name="T59" fmla="*/ 162 h 646"/>
                <a:gd name="T60" fmla="*/ 9 w 332"/>
                <a:gd name="T61" fmla="*/ 162 h 646"/>
                <a:gd name="T62" fmla="*/ 12 w 332"/>
                <a:gd name="T63" fmla="*/ 161 h 646"/>
                <a:gd name="T64" fmla="*/ 15 w 332"/>
                <a:gd name="T65" fmla="*/ 159 h 646"/>
                <a:gd name="T66" fmla="*/ 18 w 332"/>
                <a:gd name="T67" fmla="*/ 156 h 646"/>
                <a:gd name="T68" fmla="*/ 21 w 332"/>
                <a:gd name="T69" fmla="*/ 153 h 646"/>
                <a:gd name="T70" fmla="*/ 26 w 332"/>
                <a:gd name="T71" fmla="*/ 150 h 646"/>
                <a:gd name="T72" fmla="*/ 31 w 332"/>
                <a:gd name="T73" fmla="*/ 148 h 646"/>
                <a:gd name="T74" fmla="*/ 36 w 332"/>
                <a:gd name="T75" fmla="*/ 147 h 646"/>
                <a:gd name="T76" fmla="*/ 44 w 332"/>
                <a:gd name="T77" fmla="*/ 145 h 646"/>
                <a:gd name="T78" fmla="*/ 52 w 332"/>
                <a:gd name="T79" fmla="*/ 143 h 646"/>
                <a:gd name="T80" fmla="*/ 57 w 332"/>
                <a:gd name="T81" fmla="*/ 141 h 646"/>
                <a:gd name="T82" fmla="*/ 62 w 332"/>
                <a:gd name="T83" fmla="*/ 139 h 646"/>
                <a:gd name="T84" fmla="*/ 65 w 332"/>
                <a:gd name="T85" fmla="*/ 136 h 646"/>
                <a:gd name="T86" fmla="*/ 67 w 332"/>
                <a:gd name="T87" fmla="*/ 132 h 646"/>
                <a:gd name="T88" fmla="*/ 69 w 332"/>
                <a:gd name="T89" fmla="*/ 130 h 646"/>
                <a:gd name="T90" fmla="*/ 69 w 332"/>
                <a:gd name="T91" fmla="*/ 125 h 646"/>
                <a:gd name="T92" fmla="*/ 69 w 332"/>
                <a:gd name="T93" fmla="*/ 122 h 646"/>
                <a:gd name="T94" fmla="*/ 69 w 332"/>
                <a:gd name="T95" fmla="*/ 107 h 646"/>
                <a:gd name="T96" fmla="*/ 69 w 332"/>
                <a:gd name="T97" fmla="*/ 96 h 646"/>
                <a:gd name="T98" fmla="*/ 70 w 332"/>
                <a:gd name="T99" fmla="*/ 82 h 646"/>
                <a:gd name="T100" fmla="*/ 71 w 332"/>
                <a:gd name="T101" fmla="*/ 69 h 646"/>
                <a:gd name="T102" fmla="*/ 73 w 332"/>
                <a:gd name="T103" fmla="*/ 57 h 646"/>
                <a:gd name="T104" fmla="*/ 75 w 332"/>
                <a:gd name="T105" fmla="*/ 47 h 646"/>
                <a:gd name="T106" fmla="*/ 76 w 332"/>
                <a:gd name="T107" fmla="*/ 39 h 646"/>
                <a:gd name="T108" fmla="*/ 79 w 332"/>
                <a:gd name="T109" fmla="*/ 27 h 646"/>
                <a:gd name="T110" fmla="*/ 80 w 332"/>
                <a:gd name="T111" fmla="*/ 21 h 646"/>
                <a:gd name="T112" fmla="*/ 82 w 332"/>
                <a:gd name="T113" fmla="*/ 14 h 646"/>
                <a:gd name="T114" fmla="*/ 82 w 332"/>
                <a:gd name="T115" fmla="*/ 9 h 646"/>
                <a:gd name="T116" fmla="*/ 82 w 332"/>
                <a:gd name="T117" fmla="*/ 5 h 646"/>
                <a:gd name="T118" fmla="*/ 81 w 332"/>
                <a:gd name="T119" fmla="*/ 3 h 646"/>
                <a:gd name="T120" fmla="*/ 78 w 332"/>
                <a:gd name="T121" fmla="*/ 1 h 646"/>
                <a:gd name="T122" fmla="*/ 75 w 332"/>
                <a:gd name="T123" fmla="*/ 0 h 646"/>
                <a:gd name="T124" fmla="*/ 71 w 332"/>
                <a:gd name="T125" fmla="*/ 0 h 6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32"/>
                <a:gd name="T190" fmla="*/ 0 h 646"/>
                <a:gd name="T191" fmla="*/ 332 w 332"/>
                <a:gd name="T192" fmla="*/ 646 h 6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32" h="646">
                  <a:moveTo>
                    <a:pt x="288" y="0"/>
                  </a:moveTo>
                  <a:lnTo>
                    <a:pt x="272" y="3"/>
                  </a:lnTo>
                  <a:lnTo>
                    <a:pt x="251" y="11"/>
                  </a:lnTo>
                  <a:lnTo>
                    <a:pt x="231" y="21"/>
                  </a:lnTo>
                  <a:lnTo>
                    <a:pt x="215" y="31"/>
                  </a:lnTo>
                  <a:lnTo>
                    <a:pt x="197" y="44"/>
                  </a:lnTo>
                  <a:lnTo>
                    <a:pt x="176" y="60"/>
                  </a:lnTo>
                  <a:lnTo>
                    <a:pt x="158" y="76"/>
                  </a:lnTo>
                  <a:lnTo>
                    <a:pt x="142" y="94"/>
                  </a:lnTo>
                  <a:lnTo>
                    <a:pt x="124" y="117"/>
                  </a:lnTo>
                  <a:lnTo>
                    <a:pt x="108" y="141"/>
                  </a:lnTo>
                  <a:lnTo>
                    <a:pt x="95" y="163"/>
                  </a:lnTo>
                  <a:lnTo>
                    <a:pt x="78" y="192"/>
                  </a:lnTo>
                  <a:lnTo>
                    <a:pt x="61" y="231"/>
                  </a:lnTo>
                  <a:lnTo>
                    <a:pt x="46" y="270"/>
                  </a:lnTo>
                  <a:lnTo>
                    <a:pt x="33" y="312"/>
                  </a:lnTo>
                  <a:lnTo>
                    <a:pt x="23" y="350"/>
                  </a:lnTo>
                  <a:lnTo>
                    <a:pt x="15" y="385"/>
                  </a:lnTo>
                  <a:lnTo>
                    <a:pt x="10" y="415"/>
                  </a:lnTo>
                  <a:lnTo>
                    <a:pt x="7" y="442"/>
                  </a:lnTo>
                  <a:lnTo>
                    <a:pt x="2" y="486"/>
                  </a:lnTo>
                  <a:lnTo>
                    <a:pt x="0" y="530"/>
                  </a:lnTo>
                  <a:lnTo>
                    <a:pt x="0" y="572"/>
                  </a:lnTo>
                  <a:lnTo>
                    <a:pt x="2" y="589"/>
                  </a:lnTo>
                  <a:lnTo>
                    <a:pt x="4" y="608"/>
                  </a:lnTo>
                  <a:lnTo>
                    <a:pt x="5" y="616"/>
                  </a:lnTo>
                  <a:lnTo>
                    <a:pt x="7" y="624"/>
                  </a:lnTo>
                  <a:lnTo>
                    <a:pt x="10" y="634"/>
                  </a:lnTo>
                  <a:lnTo>
                    <a:pt x="17" y="641"/>
                  </a:lnTo>
                  <a:lnTo>
                    <a:pt x="26" y="646"/>
                  </a:lnTo>
                  <a:lnTo>
                    <a:pt x="36" y="646"/>
                  </a:lnTo>
                  <a:lnTo>
                    <a:pt x="48" y="642"/>
                  </a:lnTo>
                  <a:lnTo>
                    <a:pt x="61" y="633"/>
                  </a:lnTo>
                  <a:lnTo>
                    <a:pt x="72" y="621"/>
                  </a:lnTo>
                  <a:lnTo>
                    <a:pt x="87" y="611"/>
                  </a:lnTo>
                  <a:lnTo>
                    <a:pt x="106" y="598"/>
                  </a:lnTo>
                  <a:lnTo>
                    <a:pt x="125" y="590"/>
                  </a:lnTo>
                  <a:lnTo>
                    <a:pt x="147" y="585"/>
                  </a:lnTo>
                  <a:lnTo>
                    <a:pt x="179" y="577"/>
                  </a:lnTo>
                  <a:lnTo>
                    <a:pt x="210" y="571"/>
                  </a:lnTo>
                  <a:lnTo>
                    <a:pt x="229" y="563"/>
                  </a:lnTo>
                  <a:lnTo>
                    <a:pt x="249" y="553"/>
                  </a:lnTo>
                  <a:lnTo>
                    <a:pt x="264" y="541"/>
                  </a:lnTo>
                  <a:lnTo>
                    <a:pt x="272" y="528"/>
                  </a:lnTo>
                  <a:lnTo>
                    <a:pt x="277" y="517"/>
                  </a:lnTo>
                  <a:lnTo>
                    <a:pt x="278" y="502"/>
                  </a:lnTo>
                  <a:lnTo>
                    <a:pt x="278" y="489"/>
                  </a:lnTo>
                  <a:lnTo>
                    <a:pt x="277" y="431"/>
                  </a:lnTo>
                  <a:lnTo>
                    <a:pt x="278" y="384"/>
                  </a:lnTo>
                  <a:lnTo>
                    <a:pt x="283" y="328"/>
                  </a:lnTo>
                  <a:lnTo>
                    <a:pt x="288" y="275"/>
                  </a:lnTo>
                  <a:lnTo>
                    <a:pt x="294" y="231"/>
                  </a:lnTo>
                  <a:lnTo>
                    <a:pt x="301" y="190"/>
                  </a:lnTo>
                  <a:lnTo>
                    <a:pt x="307" y="156"/>
                  </a:lnTo>
                  <a:lnTo>
                    <a:pt x="317" y="109"/>
                  </a:lnTo>
                  <a:lnTo>
                    <a:pt x="322" y="84"/>
                  </a:lnTo>
                  <a:lnTo>
                    <a:pt x="329" y="57"/>
                  </a:lnTo>
                  <a:lnTo>
                    <a:pt x="332" y="34"/>
                  </a:lnTo>
                  <a:lnTo>
                    <a:pt x="330" y="19"/>
                  </a:lnTo>
                  <a:lnTo>
                    <a:pt x="325" y="10"/>
                  </a:lnTo>
                  <a:lnTo>
                    <a:pt x="316" y="3"/>
                  </a:lnTo>
                  <a:lnTo>
                    <a:pt x="301" y="0"/>
                  </a:lnTo>
                  <a:lnTo>
                    <a:pt x="288" y="0"/>
                  </a:lnTo>
                  <a:close/>
                </a:path>
              </a:pathLst>
            </a:custGeom>
            <a:solidFill>
              <a:srgbClr val="FF9FBF"/>
            </a:solidFill>
            <a:ln w="9525">
              <a:noFill/>
              <a:round/>
              <a:headEnd/>
              <a:tailEnd/>
            </a:ln>
          </p:spPr>
          <p:txBody>
            <a:bodyPr/>
            <a:lstStyle/>
            <a:p>
              <a:endParaRPr lang="cs-CZ"/>
            </a:p>
          </p:txBody>
        </p:sp>
        <p:sp>
          <p:nvSpPr>
            <p:cNvPr id="11369" name="Freeform 255"/>
            <p:cNvSpPr>
              <a:spLocks/>
            </p:cNvSpPr>
            <p:nvPr/>
          </p:nvSpPr>
          <p:spPr bwMode="auto">
            <a:xfrm>
              <a:off x="2066" y="1690"/>
              <a:ext cx="90" cy="92"/>
            </a:xfrm>
            <a:custGeom>
              <a:avLst/>
              <a:gdLst>
                <a:gd name="T0" fmla="*/ 0 w 180"/>
                <a:gd name="T1" fmla="*/ 34 h 183"/>
                <a:gd name="T2" fmla="*/ 0 w 180"/>
                <a:gd name="T3" fmla="*/ 30 h 183"/>
                <a:gd name="T4" fmla="*/ 1 w 180"/>
                <a:gd name="T5" fmla="*/ 25 h 183"/>
                <a:gd name="T6" fmla="*/ 1 w 180"/>
                <a:gd name="T7" fmla="*/ 20 h 183"/>
                <a:gd name="T8" fmla="*/ 3 w 180"/>
                <a:gd name="T9" fmla="*/ 16 h 183"/>
                <a:gd name="T10" fmla="*/ 5 w 180"/>
                <a:gd name="T11" fmla="*/ 12 h 183"/>
                <a:gd name="T12" fmla="*/ 6 w 180"/>
                <a:gd name="T13" fmla="*/ 10 h 183"/>
                <a:gd name="T14" fmla="*/ 9 w 180"/>
                <a:gd name="T15" fmla="*/ 7 h 183"/>
                <a:gd name="T16" fmla="*/ 11 w 180"/>
                <a:gd name="T17" fmla="*/ 5 h 183"/>
                <a:gd name="T18" fmla="*/ 13 w 180"/>
                <a:gd name="T19" fmla="*/ 3 h 183"/>
                <a:gd name="T20" fmla="*/ 19 w 180"/>
                <a:gd name="T21" fmla="*/ 1 h 183"/>
                <a:gd name="T22" fmla="*/ 23 w 180"/>
                <a:gd name="T23" fmla="*/ 0 h 183"/>
                <a:gd name="T24" fmla="*/ 29 w 180"/>
                <a:gd name="T25" fmla="*/ 1 h 183"/>
                <a:gd name="T26" fmla="*/ 34 w 180"/>
                <a:gd name="T27" fmla="*/ 2 h 183"/>
                <a:gd name="T28" fmla="*/ 38 w 180"/>
                <a:gd name="T29" fmla="*/ 4 h 183"/>
                <a:gd name="T30" fmla="*/ 41 w 180"/>
                <a:gd name="T31" fmla="*/ 7 h 183"/>
                <a:gd name="T32" fmla="*/ 44 w 180"/>
                <a:gd name="T33" fmla="*/ 11 h 183"/>
                <a:gd name="T34" fmla="*/ 45 w 180"/>
                <a:gd name="T35" fmla="*/ 16 h 183"/>
                <a:gd name="T36" fmla="*/ 45 w 180"/>
                <a:gd name="T37" fmla="*/ 21 h 183"/>
                <a:gd name="T38" fmla="*/ 45 w 180"/>
                <a:gd name="T39" fmla="*/ 26 h 183"/>
                <a:gd name="T40" fmla="*/ 43 w 180"/>
                <a:gd name="T41" fmla="*/ 32 h 183"/>
                <a:gd name="T42" fmla="*/ 38 w 180"/>
                <a:gd name="T43" fmla="*/ 46 h 183"/>
                <a:gd name="T44" fmla="*/ 1 w 180"/>
                <a:gd name="T45" fmla="*/ 46 h 183"/>
                <a:gd name="T46" fmla="*/ 0 w 180"/>
                <a:gd name="T47" fmla="*/ 34 h 18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80"/>
                <a:gd name="T73" fmla="*/ 0 h 183"/>
                <a:gd name="T74" fmla="*/ 180 w 180"/>
                <a:gd name="T75" fmla="*/ 183 h 18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80" h="183">
                  <a:moveTo>
                    <a:pt x="0" y="133"/>
                  </a:moveTo>
                  <a:lnTo>
                    <a:pt x="0" y="117"/>
                  </a:lnTo>
                  <a:lnTo>
                    <a:pt x="1" y="97"/>
                  </a:lnTo>
                  <a:lnTo>
                    <a:pt x="6" y="79"/>
                  </a:lnTo>
                  <a:lnTo>
                    <a:pt x="13" y="61"/>
                  </a:lnTo>
                  <a:lnTo>
                    <a:pt x="19" y="48"/>
                  </a:lnTo>
                  <a:lnTo>
                    <a:pt x="26" y="37"/>
                  </a:lnTo>
                  <a:lnTo>
                    <a:pt x="35" y="26"/>
                  </a:lnTo>
                  <a:lnTo>
                    <a:pt x="45" y="17"/>
                  </a:lnTo>
                  <a:lnTo>
                    <a:pt x="55" y="11"/>
                  </a:lnTo>
                  <a:lnTo>
                    <a:pt x="73" y="4"/>
                  </a:lnTo>
                  <a:lnTo>
                    <a:pt x="94" y="0"/>
                  </a:lnTo>
                  <a:lnTo>
                    <a:pt x="117" y="1"/>
                  </a:lnTo>
                  <a:lnTo>
                    <a:pt x="136" y="8"/>
                  </a:lnTo>
                  <a:lnTo>
                    <a:pt x="149" y="16"/>
                  </a:lnTo>
                  <a:lnTo>
                    <a:pt x="162" y="27"/>
                  </a:lnTo>
                  <a:lnTo>
                    <a:pt x="174" y="43"/>
                  </a:lnTo>
                  <a:lnTo>
                    <a:pt x="178" y="61"/>
                  </a:lnTo>
                  <a:lnTo>
                    <a:pt x="180" y="81"/>
                  </a:lnTo>
                  <a:lnTo>
                    <a:pt x="178" y="104"/>
                  </a:lnTo>
                  <a:lnTo>
                    <a:pt x="170" y="126"/>
                  </a:lnTo>
                  <a:lnTo>
                    <a:pt x="149" y="183"/>
                  </a:lnTo>
                  <a:lnTo>
                    <a:pt x="1" y="183"/>
                  </a:lnTo>
                  <a:lnTo>
                    <a:pt x="0" y="133"/>
                  </a:lnTo>
                  <a:close/>
                </a:path>
              </a:pathLst>
            </a:custGeom>
            <a:solidFill>
              <a:srgbClr val="FF0000"/>
            </a:solidFill>
            <a:ln w="9525">
              <a:noFill/>
              <a:round/>
              <a:headEnd/>
              <a:tailEnd/>
            </a:ln>
          </p:spPr>
          <p:txBody>
            <a:bodyPr/>
            <a:lstStyle/>
            <a:p>
              <a:endParaRPr lang="cs-CZ"/>
            </a:p>
          </p:txBody>
        </p:sp>
        <p:sp>
          <p:nvSpPr>
            <p:cNvPr id="11370" name="Freeform 256"/>
            <p:cNvSpPr>
              <a:spLocks/>
            </p:cNvSpPr>
            <p:nvPr/>
          </p:nvSpPr>
          <p:spPr bwMode="auto">
            <a:xfrm>
              <a:off x="2081" y="1708"/>
              <a:ext cx="63" cy="66"/>
            </a:xfrm>
            <a:custGeom>
              <a:avLst/>
              <a:gdLst>
                <a:gd name="T0" fmla="*/ 0 w 125"/>
                <a:gd name="T1" fmla="*/ 25 h 130"/>
                <a:gd name="T2" fmla="*/ 0 w 125"/>
                <a:gd name="T3" fmla="*/ 21 h 130"/>
                <a:gd name="T4" fmla="*/ 1 w 125"/>
                <a:gd name="T5" fmla="*/ 16 h 130"/>
                <a:gd name="T6" fmla="*/ 2 w 125"/>
                <a:gd name="T7" fmla="*/ 11 h 130"/>
                <a:gd name="T8" fmla="*/ 4 w 125"/>
                <a:gd name="T9" fmla="*/ 8 h 130"/>
                <a:gd name="T10" fmla="*/ 6 w 125"/>
                <a:gd name="T11" fmla="*/ 5 h 130"/>
                <a:gd name="T12" fmla="*/ 9 w 125"/>
                <a:gd name="T13" fmla="*/ 3 h 130"/>
                <a:gd name="T14" fmla="*/ 12 w 125"/>
                <a:gd name="T15" fmla="*/ 1 h 130"/>
                <a:gd name="T16" fmla="*/ 16 w 125"/>
                <a:gd name="T17" fmla="*/ 0 h 130"/>
                <a:gd name="T18" fmla="*/ 21 w 125"/>
                <a:gd name="T19" fmla="*/ 1 h 130"/>
                <a:gd name="T20" fmla="*/ 16 w 125"/>
                <a:gd name="T21" fmla="*/ 2 h 130"/>
                <a:gd name="T22" fmla="*/ 13 w 125"/>
                <a:gd name="T23" fmla="*/ 4 h 130"/>
                <a:gd name="T24" fmla="*/ 11 w 125"/>
                <a:gd name="T25" fmla="*/ 6 h 130"/>
                <a:gd name="T26" fmla="*/ 10 w 125"/>
                <a:gd name="T27" fmla="*/ 8 h 130"/>
                <a:gd name="T28" fmla="*/ 8 w 125"/>
                <a:gd name="T29" fmla="*/ 12 h 130"/>
                <a:gd name="T30" fmla="*/ 7 w 125"/>
                <a:gd name="T31" fmla="*/ 17 h 130"/>
                <a:gd name="T32" fmla="*/ 9 w 125"/>
                <a:gd name="T33" fmla="*/ 13 h 130"/>
                <a:gd name="T34" fmla="*/ 10 w 125"/>
                <a:gd name="T35" fmla="*/ 11 h 130"/>
                <a:gd name="T36" fmla="*/ 12 w 125"/>
                <a:gd name="T37" fmla="*/ 8 h 130"/>
                <a:gd name="T38" fmla="*/ 15 w 125"/>
                <a:gd name="T39" fmla="*/ 6 h 130"/>
                <a:gd name="T40" fmla="*/ 19 w 125"/>
                <a:gd name="T41" fmla="*/ 4 h 130"/>
                <a:gd name="T42" fmla="*/ 23 w 125"/>
                <a:gd name="T43" fmla="*/ 3 h 130"/>
                <a:gd name="T44" fmla="*/ 26 w 125"/>
                <a:gd name="T45" fmla="*/ 3 h 130"/>
                <a:gd name="T46" fmla="*/ 30 w 125"/>
                <a:gd name="T47" fmla="*/ 4 h 130"/>
                <a:gd name="T48" fmla="*/ 31 w 125"/>
                <a:gd name="T49" fmla="*/ 6 h 130"/>
                <a:gd name="T50" fmla="*/ 32 w 125"/>
                <a:gd name="T51" fmla="*/ 8 h 130"/>
                <a:gd name="T52" fmla="*/ 32 w 125"/>
                <a:gd name="T53" fmla="*/ 10 h 130"/>
                <a:gd name="T54" fmla="*/ 31 w 125"/>
                <a:gd name="T55" fmla="*/ 13 h 130"/>
                <a:gd name="T56" fmla="*/ 30 w 125"/>
                <a:gd name="T57" fmla="*/ 15 h 130"/>
                <a:gd name="T58" fmla="*/ 28 w 125"/>
                <a:gd name="T59" fmla="*/ 17 h 130"/>
                <a:gd name="T60" fmla="*/ 25 w 125"/>
                <a:gd name="T61" fmla="*/ 19 h 130"/>
                <a:gd name="T62" fmla="*/ 21 w 125"/>
                <a:gd name="T63" fmla="*/ 21 h 130"/>
                <a:gd name="T64" fmla="*/ 17 w 125"/>
                <a:gd name="T65" fmla="*/ 23 h 130"/>
                <a:gd name="T66" fmla="*/ 15 w 125"/>
                <a:gd name="T67" fmla="*/ 27 h 130"/>
                <a:gd name="T68" fmla="*/ 13 w 125"/>
                <a:gd name="T69" fmla="*/ 34 h 130"/>
                <a:gd name="T70" fmla="*/ 1 w 125"/>
                <a:gd name="T71" fmla="*/ 34 h 130"/>
                <a:gd name="T72" fmla="*/ 1 w 125"/>
                <a:gd name="T73" fmla="*/ 29 h 130"/>
                <a:gd name="T74" fmla="*/ 0 w 125"/>
                <a:gd name="T75" fmla="*/ 25 h 13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5"/>
                <a:gd name="T115" fmla="*/ 0 h 130"/>
                <a:gd name="T116" fmla="*/ 125 w 125"/>
                <a:gd name="T117" fmla="*/ 130 h 13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5" h="130">
                  <a:moveTo>
                    <a:pt x="0" y="96"/>
                  </a:moveTo>
                  <a:lnTo>
                    <a:pt x="0" y="81"/>
                  </a:lnTo>
                  <a:lnTo>
                    <a:pt x="3" y="62"/>
                  </a:lnTo>
                  <a:lnTo>
                    <a:pt x="8" y="44"/>
                  </a:lnTo>
                  <a:lnTo>
                    <a:pt x="16" y="29"/>
                  </a:lnTo>
                  <a:lnTo>
                    <a:pt x="24" y="19"/>
                  </a:lnTo>
                  <a:lnTo>
                    <a:pt x="34" y="10"/>
                  </a:lnTo>
                  <a:lnTo>
                    <a:pt x="45" y="3"/>
                  </a:lnTo>
                  <a:lnTo>
                    <a:pt x="61" y="0"/>
                  </a:lnTo>
                  <a:lnTo>
                    <a:pt x="81" y="2"/>
                  </a:lnTo>
                  <a:lnTo>
                    <a:pt x="63" y="6"/>
                  </a:lnTo>
                  <a:lnTo>
                    <a:pt x="52" y="13"/>
                  </a:lnTo>
                  <a:lnTo>
                    <a:pt x="42" y="23"/>
                  </a:lnTo>
                  <a:lnTo>
                    <a:pt x="37" y="31"/>
                  </a:lnTo>
                  <a:lnTo>
                    <a:pt x="30" y="47"/>
                  </a:lnTo>
                  <a:lnTo>
                    <a:pt x="27" y="65"/>
                  </a:lnTo>
                  <a:lnTo>
                    <a:pt x="34" y="52"/>
                  </a:lnTo>
                  <a:lnTo>
                    <a:pt x="40" y="42"/>
                  </a:lnTo>
                  <a:lnTo>
                    <a:pt x="48" y="32"/>
                  </a:lnTo>
                  <a:lnTo>
                    <a:pt x="60" y="23"/>
                  </a:lnTo>
                  <a:lnTo>
                    <a:pt x="73" y="16"/>
                  </a:lnTo>
                  <a:lnTo>
                    <a:pt x="92" y="10"/>
                  </a:lnTo>
                  <a:lnTo>
                    <a:pt x="104" y="10"/>
                  </a:lnTo>
                  <a:lnTo>
                    <a:pt x="117" y="13"/>
                  </a:lnTo>
                  <a:lnTo>
                    <a:pt x="123" y="21"/>
                  </a:lnTo>
                  <a:lnTo>
                    <a:pt x="125" y="29"/>
                  </a:lnTo>
                  <a:lnTo>
                    <a:pt x="125" y="39"/>
                  </a:lnTo>
                  <a:lnTo>
                    <a:pt x="123" y="50"/>
                  </a:lnTo>
                  <a:lnTo>
                    <a:pt x="120" y="58"/>
                  </a:lnTo>
                  <a:lnTo>
                    <a:pt x="112" y="67"/>
                  </a:lnTo>
                  <a:lnTo>
                    <a:pt x="99" y="72"/>
                  </a:lnTo>
                  <a:lnTo>
                    <a:pt x="81" y="81"/>
                  </a:lnTo>
                  <a:lnTo>
                    <a:pt x="68" y="91"/>
                  </a:lnTo>
                  <a:lnTo>
                    <a:pt x="58" y="107"/>
                  </a:lnTo>
                  <a:lnTo>
                    <a:pt x="52" y="130"/>
                  </a:lnTo>
                  <a:lnTo>
                    <a:pt x="4" y="130"/>
                  </a:lnTo>
                  <a:lnTo>
                    <a:pt x="1" y="114"/>
                  </a:lnTo>
                  <a:lnTo>
                    <a:pt x="0" y="96"/>
                  </a:lnTo>
                  <a:close/>
                </a:path>
              </a:pathLst>
            </a:custGeom>
            <a:solidFill>
              <a:srgbClr val="800000"/>
            </a:solidFill>
            <a:ln w="9525">
              <a:noFill/>
              <a:round/>
              <a:headEnd/>
              <a:tailEnd/>
            </a:ln>
          </p:spPr>
          <p:txBody>
            <a:bodyPr/>
            <a:lstStyle/>
            <a:p>
              <a:endParaRPr lang="cs-CZ"/>
            </a:p>
          </p:txBody>
        </p:sp>
        <p:sp>
          <p:nvSpPr>
            <p:cNvPr id="11371" name="Freeform 257"/>
            <p:cNvSpPr>
              <a:spLocks/>
            </p:cNvSpPr>
            <p:nvPr/>
          </p:nvSpPr>
          <p:spPr bwMode="auto">
            <a:xfrm>
              <a:off x="2021" y="1739"/>
              <a:ext cx="160" cy="157"/>
            </a:xfrm>
            <a:custGeom>
              <a:avLst/>
              <a:gdLst>
                <a:gd name="T0" fmla="*/ 29 w 320"/>
                <a:gd name="T1" fmla="*/ 13 h 314"/>
                <a:gd name="T2" fmla="*/ 28 w 320"/>
                <a:gd name="T3" fmla="*/ 11 h 314"/>
                <a:gd name="T4" fmla="*/ 25 w 320"/>
                <a:gd name="T5" fmla="*/ 10 h 314"/>
                <a:gd name="T6" fmla="*/ 21 w 320"/>
                <a:gd name="T7" fmla="*/ 7 h 314"/>
                <a:gd name="T8" fmla="*/ 20 w 320"/>
                <a:gd name="T9" fmla="*/ 7 h 314"/>
                <a:gd name="T10" fmla="*/ 17 w 320"/>
                <a:gd name="T11" fmla="*/ 7 h 314"/>
                <a:gd name="T12" fmla="*/ 14 w 320"/>
                <a:gd name="T13" fmla="*/ 7 h 314"/>
                <a:gd name="T14" fmla="*/ 10 w 320"/>
                <a:gd name="T15" fmla="*/ 7 h 314"/>
                <a:gd name="T16" fmla="*/ 7 w 320"/>
                <a:gd name="T17" fmla="*/ 9 h 314"/>
                <a:gd name="T18" fmla="*/ 5 w 320"/>
                <a:gd name="T19" fmla="*/ 11 h 314"/>
                <a:gd name="T20" fmla="*/ 3 w 320"/>
                <a:gd name="T21" fmla="*/ 13 h 314"/>
                <a:gd name="T22" fmla="*/ 1 w 320"/>
                <a:gd name="T23" fmla="*/ 17 h 314"/>
                <a:gd name="T24" fmla="*/ 1 w 320"/>
                <a:gd name="T25" fmla="*/ 20 h 314"/>
                <a:gd name="T26" fmla="*/ 0 w 320"/>
                <a:gd name="T27" fmla="*/ 22 h 314"/>
                <a:gd name="T28" fmla="*/ 0 w 320"/>
                <a:gd name="T29" fmla="*/ 26 h 314"/>
                <a:gd name="T30" fmla="*/ 1 w 320"/>
                <a:gd name="T31" fmla="*/ 29 h 314"/>
                <a:gd name="T32" fmla="*/ 2 w 320"/>
                <a:gd name="T33" fmla="*/ 34 h 314"/>
                <a:gd name="T34" fmla="*/ 5 w 320"/>
                <a:gd name="T35" fmla="*/ 37 h 314"/>
                <a:gd name="T36" fmla="*/ 7 w 320"/>
                <a:gd name="T37" fmla="*/ 39 h 314"/>
                <a:gd name="T38" fmla="*/ 5 w 320"/>
                <a:gd name="T39" fmla="*/ 42 h 314"/>
                <a:gd name="T40" fmla="*/ 5 w 320"/>
                <a:gd name="T41" fmla="*/ 46 h 314"/>
                <a:gd name="T42" fmla="*/ 5 w 320"/>
                <a:gd name="T43" fmla="*/ 49 h 314"/>
                <a:gd name="T44" fmla="*/ 5 w 320"/>
                <a:gd name="T45" fmla="*/ 51 h 314"/>
                <a:gd name="T46" fmla="*/ 7 w 320"/>
                <a:gd name="T47" fmla="*/ 55 h 314"/>
                <a:gd name="T48" fmla="*/ 9 w 320"/>
                <a:gd name="T49" fmla="*/ 58 h 314"/>
                <a:gd name="T50" fmla="*/ 13 w 320"/>
                <a:gd name="T51" fmla="*/ 62 h 314"/>
                <a:gd name="T52" fmla="*/ 20 w 320"/>
                <a:gd name="T53" fmla="*/ 66 h 314"/>
                <a:gd name="T54" fmla="*/ 27 w 320"/>
                <a:gd name="T55" fmla="*/ 70 h 314"/>
                <a:gd name="T56" fmla="*/ 36 w 320"/>
                <a:gd name="T57" fmla="*/ 74 h 314"/>
                <a:gd name="T58" fmla="*/ 43 w 320"/>
                <a:gd name="T59" fmla="*/ 76 h 314"/>
                <a:gd name="T60" fmla="*/ 53 w 320"/>
                <a:gd name="T61" fmla="*/ 78 h 314"/>
                <a:gd name="T62" fmla="*/ 59 w 320"/>
                <a:gd name="T63" fmla="*/ 78 h 314"/>
                <a:gd name="T64" fmla="*/ 65 w 320"/>
                <a:gd name="T65" fmla="*/ 79 h 314"/>
                <a:gd name="T66" fmla="*/ 70 w 320"/>
                <a:gd name="T67" fmla="*/ 78 h 314"/>
                <a:gd name="T68" fmla="*/ 74 w 320"/>
                <a:gd name="T69" fmla="*/ 77 h 314"/>
                <a:gd name="T70" fmla="*/ 76 w 320"/>
                <a:gd name="T71" fmla="*/ 75 h 314"/>
                <a:gd name="T72" fmla="*/ 78 w 320"/>
                <a:gd name="T73" fmla="*/ 72 h 314"/>
                <a:gd name="T74" fmla="*/ 80 w 320"/>
                <a:gd name="T75" fmla="*/ 68 h 314"/>
                <a:gd name="T76" fmla="*/ 80 w 320"/>
                <a:gd name="T77" fmla="*/ 63 h 314"/>
                <a:gd name="T78" fmla="*/ 80 w 320"/>
                <a:gd name="T79" fmla="*/ 56 h 314"/>
                <a:gd name="T80" fmla="*/ 78 w 320"/>
                <a:gd name="T81" fmla="*/ 48 h 314"/>
                <a:gd name="T82" fmla="*/ 76 w 320"/>
                <a:gd name="T83" fmla="*/ 37 h 314"/>
                <a:gd name="T84" fmla="*/ 75 w 320"/>
                <a:gd name="T85" fmla="*/ 29 h 314"/>
                <a:gd name="T86" fmla="*/ 75 w 320"/>
                <a:gd name="T87" fmla="*/ 20 h 314"/>
                <a:gd name="T88" fmla="*/ 74 w 320"/>
                <a:gd name="T89" fmla="*/ 13 h 314"/>
                <a:gd name="T90" fmla="*/ 72 w 320"/>
                <a:gd name="T91" fmla="*/ 9 h 314"/>
                <a:gd name="T92" fmla="*/ 69 w 320"/>
                <a:gd name="T93" fmla="*/ 3 h 314"/>
                <a:gd name="T94" fmla="*/ 65 w 320"/>
                <a:gd name="T95" fmla="*/ 1 h 314"/>
                <a:gd name="T96" fmla="*/ 61 w 320"/>
                <a:gd name="T97" fmla="*/ 0 h 314"/>
                <a:gd name="T98" fmla="*/ 55 w 320"/>
                <a:gd name="T99" fmla="*/ 1 h 314"/>
                <a:gd name="T100" fmla="*/ 50 w 320"/>
                <a:gd name="T101" fmla="*/ 2 h 314"/>
                <a:gd name="T102" fmla="*/ 44 w 320"/>
                <a:gd name="T103" fmla="*/ 6 h 314"/>
                <a:gd name="T104" fmla="*/ 40 w 320"/>
                <a:gd name="T105" fmla="*/ 10 h 314"/>
                <a:gd name="T106" fmla="*/ 37 w 320"/>
                <a:gd name="T107" fmla="*/ 15 h 314"/>
                <a:gd name="T108" fmla="*/ 36 w 320"/>
                <a:gd name="T109" fmla="*/ 18 h 314"/>
                <a:gd name="T110" fmla="*/ 29 w 320"/>
                <a:gd name="T111" fmla="*/ 13 h 31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20"/>
                <a:gd name="T169" fmla="*/ 0 h 314"/>
                <a:gd name="T170" fmla="*/ 320 w 320"/>
                <a:gd name="T171" fmla="*/ 314 h 31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20" h="314">
                  <a:moveTo>
                    <a:pt x="119" y="55"/>
                  </a:moveTo>
                  <a:lnTo>
                    <a:pt x="112" y="47"/>
                  </a:lnTo>
                  <a:lnTo>
                    <a:pt x="103" y="38"/>
                  </a:lnTo>
                  <a:lnTo>
                    <a:pt x="85" y="29"/>
                  </a:lnTo>
                  <a:lnTo>
                    <a:pt x="78" y="28"/>
                  </a:lnTo>
                  <a:lnTo>
                    <a:pt x="67" y="28"/>
                  </a:lnTo>
                  <a:lnTo>
                    <a:pt x="56" y="28"/>
                  </a:lnTo>
                  <a:lnTo>
                    <a:pt x="39" y="31"/>
                  </a:lnTo>
                  <a:lnTo>
                    <a:pt x="30" y="36"/>
                  </a:lnTo>
                  <a:lnTo>
                    <a:pt x="20" y="44"/>
                  </a:lnTo>
                  <a:lnTo>
                    <a:pt x="13" y="54"/>
                  </a:lnTo>
                  <a:lnTo>
                    <a:pt x="7" y="65"/>
                  </a:lnTo>
                  <a:lnTo>
                    <a:pt x="2" y="80"/>
                  </a:lnTo>
                  <a:lnTo>
                    <a:pt x="0" y="90"/>
                  </a:lnTo>
                  <a:lnTo>
                    <a:pt x="0" y="104"/>
                  </a:lnTo>
                  <a:lnTo>
                    <a:pt x="4" y="119"/>
                  </a:lnTo>
                  <a:lnTo>
                    <a:pt x="8" y="133"/>
                  </a:lnTo>
                  <a:lnTo>
                    <a:pt x="18" y="145"/>
                  </a:lnTo>
                  <a:lnTo>
                    <a:pt x="30" y="153"/>
                  </a:lnTo>
                  <a:lnTo>
                    <a:pt x="23" y="169"/>
                  </a:lnTo>
                  <a:lnTo>
                    <a:pt x="20" y="184"/>
                  </a:lnTo>
                  <a:lnTo>
                    <a:pt x="20" y="199"/>
                  </a:lnTo>
                  <a:lnTo>
                    <a:pt x="21" y="207"/>
                  </a:lnTo>
                  <a:lnTo>
                    <a:pt x="28" y="221"/>
                  </a:lnTo>
                  <a:lnTo>
                    <a:pt x="36" y="233"/>
                  </a:lnTo>
                  <a:lnTo>
                    <a:pt x="52" y="249"/>
                  </a:lnTo>
                  <a:lnTo>
                    <a:pt x="77" y="264"/>
                  </a:lnTo>
                  <a:lnTo>
                    <a:pt x="111" y="280"/>
                  </a:lnTo>
                  <a:lnTo>
                    <a:pt x="143" y="293"/>
                  </a:lnTo>
                  <a:lnTo>
                    <a:pt x="173" y="301"/>
                  </a:lnTo>
                  <a:lnTo>
                    <a:pt x="212" y="309"/>
                  </a:lnTo>
                  <a:lnTo>
                    <a:pt x="239" y="312"/>
                  </a:lnTo>
                  <a:lnTo>
                    <a:pt x="259" y="314"/>
                  </a:lnTo>
                  <a:lnTo>
                    <a:pt x="280" y="311"/>
                  </a:lnTo>
                  <a:lnTo>
                    <a:pt x="294" y="306"/>
                  </a:lnTo>
                  <a:lnTo>
                    <a:pt x="303" y="299"/>
                  </a:lnTo>
                  <a:lnTo>
                    <a:pt x="312" y="286"/>
                  </a:lnTo>
                  <a:lnTo>
                    <a:pt x="319" y="270"/>
                  </a:lnTo>
                  <a:lnTo>
                    <a:pt x="320" y="254"/>
                  </a:lnTo>
                  <a:lnTo>
                    <a:pt x="317" y="225"/>
                  </a:lnTo>
                  <a:lnTo>
                    <a:pt x="312" y="195"/>
                  </a:lnTo>
                  <a:lnTo>
                    <a:pt x="304" y="148"/>
                  </a:lnTo>
                  <a:lnTo>
                    <a:pt x="299" y="119"/>
                  </a:lnTo>
                  <a:lnTo>
                    <a:pt x="298" y="83"/>
                  </a:lnTo>
                  <a:lnTo>
                    <a:pt x="294" y="54"/>
                  </a:lnTo>
                  <a:lnTo>
                    <a:pt x="288" y="34"/>
                  </a:lnTo>
                  <a:lnTo>
                    <a:pt x="275" y="15"/>
                  </a:lnTo>
                  <a:lnTo>
                    <a:pt x="260" y="5"/>
                  </a:lnTo>
                  <a:lnTo>
                    <a:pt x="244" y="0"/>
                  </a:lnTo>
                  <a:lnTo>
                    <a:pt x="223" y="2"/>
                  </a:lnTo>
                  <a:lnTo>
                    <a:pt x="200" y="10"/>
                  </a:lnTo>
                  <a:lnTo>
                    <a:pt x="177" y="25"/>
                  </a:lnTo>
                  <a:lnTo>
                    <a:pt x="163" y="39"/>
                  </a:lnTo>
                  <a:lnTo>
                    <a:pt x="148" y="60"/>
                  </a:lnTo>
                  <a:lnTo>
                    <a:pt x="142" y="70"/>
                  </a:lnTo>
                  <a:lnTo>
                    <a:pt x="119" y="55"/>
                  </a:lnTo>
                  <a:close/>
                </a:path>
              </a:pathLst>
            </a:custGeom>
            <a:solidFill>
              <a:srgbClr val="FF0000"/>
            </a:solidFill>
            <a:ln w="9525">
              <a:noFill/>
              <a:round/>
              <a:headEnd/>
              <a:tailEnd/>
            </a:ln>
          </p:spPr>
          <p:txBody>
            <a:bodyPr/>
            <a:lstStyle/>
            <a:p>
              <a:endParaRPr lang="cs-CZ"/>
            </a:p>
          </p:txBody>
        </p:sp>
        <p:sp>
          <p:nvSpPr>
            <p:cNvPr id="11372" name="Freeform 258"/>
            <p:cNvSpPr>
              <a:spLocks/>
            </p:cNvSpPr>
            <p:nvPr/>
          </p:nvSpPr>
          <p:spPr bwMode="auto">
            <a:xfrm>
              <a:off x="2144" y="1646"/>
              <a:ext cx="149" cy="127"/>
            </a:xfrm>
            <a:custGeom>
              <a:avLst/>
              <a:gdLst>
                <a:gd name="T0" fmla="*/ 19 w 299"/>
                <a:gd name="T1" fmla="*/ 30 h 253"/>
                <a:gd name="T2" fmla="*/ 24 w 299"/>
                <a:gd name="T3" fmla="*/ 24 h 253"/>
                <a:gd name="T4" fmla="*/ 25 w 299"/>
                <a:gd name="T5" fmla="*/ 9 h 253"/>
                <a:gd name="T6" fmla="*/ 31 w 299"/>
                <a:gd name="T7" fmla="*/ 1 h 253"/>
                <a:gd name="T8" fmla="*/ 45 w 299"/>
                <a:gd name="T9" fmla="*/ 2 h 253"/>
                <a:gd name="T10" fmla="*/ 58 w 299"/>
                <a:gd name="T11" fmla="*/ 15 h 253"/>
                <a:gd name="T12" fmla="*/ 68 w 299"/>
                <a:gd name="T13" fmla="*/ 34 h 253"/>
                <a:gd name="T14" fmla="*/ 74 w 299"/>
                <a:gd name="T15" fmla="*/ 52 h 253"/>
                <a:gd name="T16" fmla="*/ 71 w 299"/>
                <a:gd name="T17" fmla="*/ 47 h 253"/>
                <a:gd name="T18" fmla="*/ 64 w 299"/>
                <a:gd name="T19" fmla="*/ 33 h 253"/>
                <a:gd name="T20" fmla="*/ 54 w 299"/>
                <a:gd name="T21" fmla="*/ 16 h 253"/>
                <a:gd name="T22" fmla="*/ 44 w 299"/>
                <a:gd name="T23" fmla="*/ 6 h 253"/>
                <a:gd name="T24" fmla="*/ 33 w 299"/>
                <a:gd name="T25" fmla="*/ 6 h 253"/>
                <a:gd name="T26" fmla="*/ 33 w 299"/>
                <a:gd name="T27" fmla="*/ 8 h 253"/>
                <a:gd name="T28" fmla="*/ 43 w 299"/>
                <a:gd name="T29" fmla="*/ 8 h 253"/>
                <a:gd name="T30" fmla="*/ 51 w 299"/>
                <a:gd name="T31" fmla="*/ 17 h 253"/>
                <a:gd name="T32" fmla="*/ 60 w 299"/>
                <a:gd name="T33" fmla="*/ 34 h 253"/>
                <a:gd name="T34" fmla="*/ 66 w 299"/>
                <a:gd name="T35" fmla="*/ 49 h 253"/>
                <a:gd name="T36" fmla="*/ 60 w 299"/>
                <a:gd name="T37" fmla="*/ 40 h 253"/>
                <a:gd name="T38" fmla="*/ 52 w 299"/>
                <a:gd name="T39" fmla="*/ 26 h 253"/>
                <a:gd name="T40" fmla="*/ 42 w 299"/>
                <a:gd name="T41" fmla="*/ 13 h 253"/>
                <a:gd name="T42" fmla="*/ 32 w 299"/>
                <a:gd name="T43" fmla="*/ 14 h 253"/>
                <a:gd name="T44" fmla="*/ 37 w 299"/>
                <a:gd name="T45" fmla="*/ 15 h 253"/>
                <a:gd name="T46" fmla="*/ 45 w 299"/>
                <a:gd name="T47" fmla="*/ 19 h 253"/>
                <a:gd name="T48" fmla="*/ 55 w 299"/>
                <a:gd name="T49" fmla="*/ 35 h 253"/>
                <a:gd name="T50" fmla="*/ 63 w 299"/>
                <a:gd name="T51" fmla="*/ 52 h 253"/>
                <a:gd name="T52" fmla="*/ 57 w 299"/>
                <a:gd name="T53" fmla="*/ 43 h 253"/>
                <a:gd name="T54" fmla="*/ 53 w 299"/>
                <a:gd name="T55" fmla="*/ 42 h 253"/>
                <a:gd name="T56" fmla="*/ 46 w 299"/>
                <a:gd name="T57" fmla="*/ 28 h 253"/>
                <a:gd name="T58" fmla="*/ 38 w 299"/>
                <a:gd name="T59" fmla="*/ 21 h 253"/>
                <a:gd name="T60" fmla="*/ 31 w 299"/>
                <a:gd name="T61" fmla="*/ 23 h 253"/>
                <a:gd name="T62" fmla="*/ 41 w 299"/>
                <a:gd name="T63" fmla="*/ 27 h 253"/>
                <a:gd name="T64" fmla="*/ 51 w 299"/>
                <a:gd name="T65" fmla="*/ 42 h 253"/>
                <a:gd name="T66" fmla="*/ 51 w 299"/>
                <a:gd name="T67" fmla="*/ 46 h 253"/>
                <a:gd name="T68" fmla="*/ 42 w 299"/>
                <a:gd name="T69" fmla="*/ 33 h 253"/>
                <a:gd name="T70" fmla="*/ 33 w 299"/>
                <a:gd name="T71" fmla="*/ 28 h 253"/>
                <a:gd name="T72" fmla="*/ 38 w 299"/>
                <a:gd name="T73" fmla="*/ 32 h 253"/>
                <a:gd name="T74" fmla="*/ 46 w 299"/>
                <a:gd name="T75" fmla="*/ 43 h 253"/>
                <a:gd name="T76" fmla="*/ 44 w 299"/>
                <a:gd name="T77" fmla="*/ 45 h 253"/>
                <a:gd name="T78" fmla="*/ 35 w 299"/>
                <a:gd name="T79" fmla="*/ 34 h 253"/>
                <a:gd name="T80" fmla="*/ 37 w 299"/>
                <a:gd name="T81" fmla="*/ 37 h 253"/>
                <a:gd name="T82" fmla="*/ 44 w 299"/>
                <a:gd name="T83" fmla="*/ 47 h 253"/>
                <a:gd name="T84" fmla="*/ 48 w 299"/>
                <a:gd name="T85" fmla="*/ 61 h 253"/>
                <a:gd name="T86" fmla="*/ 43 w 299"/>
                <a:gd name="T87" fmla="*/ 56 h 253"/>
                <a:gd name="T88" fmla="*/ 40 w 299"/>
                <a:gd name="T89" fmla="*/ 54 h 253"/>
                <a:gd name="T90" fmla="*/ 39 w 299"/>
                <a:gd name="T91" fmla="*/ 55 h 253"/>
                <a:gd name="T92" fmla="*/ 35 w 299"/>
                <a:gd name="T93" fmla="*/ 44 h 253"/>
                <a:gd name="T94" fmla="*/ 27 w 299"/>
                <a:gd name="T95" fmla="*/ 36 h 253"/>
                <a:gd name="T96" fmla="*/ 28 w 299"/>
                <a:gd name="T97" fmla="*/ 41 h 253"/>
                <a:gd name="T98" fmla="*/ 34 w 299"/>
                <a:gd name="T99" fmla="*/ 51 h 253"/>
                <a:gd name="T100" fmla="*/ 32 w 299"/>
                <a:gd name="T101" fmla="*/ 54 h 253"/>
                <a:gd name="T102" fmla="*/ 27 w 299"/>
                <a:gd name="T103" fmla="*/ 43 h 253"/>
                <a:gd name="T104" fmla="*/ 18 w 299"/>
                <a:gd name="T105" fmla="*/ 36 h 253"/>
                <a:gd name="T106" fmla="*/ 0 w 299"/>
                <a:gd name="T107" fmla="*/ 30 h 25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99"/>
                <a:gd name="T163" fmla="*/ 0 h 253"/>
                <a:gd name="T164" fmla="*/ 299 w 299"/>
                <a:gd name="T165" fmla="*/ 253 h 25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99" h="253">
                  <a:moveTo>
                    <a:pt x="0" y="118"/>
                  </a:moveTo>
                  <a:lnTo>
                    <a:pt x="58" y="118"/>
                  </a:lnTo>
                  <a:lnTo>
                    <a:pt x="78" y="117"/>
                  </a:lnTo>
                  <a:lnTo>
                    <a:pt x="89" y="110"/>
                  </a:lnTo>
                  <a:lnTo>
                    <a:pt x="96" y="102"/>
                  </a:lnTo>
                  <a:lnTo>
                    <a:pt x="99" y="94"/>
                  </a:lnTo>
                  <a:lnTo>
                    <a:pt x="99" y="79"/>
                  </a:lnTo>
                  <a:lnTo>
                    <a:pt x="99" y="53"/>
                  </a:lnTo>
                  <a:lnTo>
                    <a:pt x="100" y="35"/>
                  </a:lnTo>
                  <a:lnTo>
                    <a:pt x="105" y="21"/>
                  </a:lnTo>
                  <a:lnTo>
                    <a:pt x="115" y="9"/>
                  </a:lnTo>
                  <a:lnTo>
                    <a:pt x="126" y="3"/>
                  </a:lnTo>
                  <a:lnTo>
                    <a:pt x="141" y="0"/>
                  </a:lnTo>
                  <a:lnTo>
                    <a:pt x="161" y="0"/>
                  </a:lnTo>
                  <a:lnTo>
                    <a:pt x="180" y="6"/>
                  </a:lnTo>
                  <a:lnTo>
                    <a:pt x="198" y="18"/>
                  </a:lnTo>
                  <a:lnTo>
                    <a:pt x="214" y="34"/>
                  </a:lnTo>
                  <a:lnTo>
                    <a:pt x="232" y="57"/>
                  </a:lnTo>
                  <a:lnTo>
                    <a:pt x="247" y="79"/>
                  </a:lnTo>
                  <a:lnTo>
                    <a:pt x="258" y="101"/>
                  </a:lnTo>
                  <a:lnTo>
                    <a:pt x="273" y="133"/>
                  </a:lnTo>
                  <a:lnTo>
                    <a:pt x="282" y="159"/>
                  </a:lnTo>
                  <a:lnTo>
                    <a:pt x="290" y="182"/>
                  </a:lnTo>
                  <a:lnTo>
                    <a:pt x="297" y="206"/>
                  </a:lnTo>
                  <a:lnTo>
                    <a:pt x="299" y="239"/>
                  </a:lnTo>
                  <a:lnTo>
                    <a:pt x="290" y="208"/>
                  </a:lnTo>
                  <a:lnTo>
                    <a:pt x="284" y="188"/>
                  </a:lnTo>
                  <a:lnTo>
                    <a:pt x="274" y="169"/>
                  </a:lnTo>
                  <a:lnTo>
                    <a:pt x="264" y="148"/>
                  </a:lnTo>
                  <a:lnTo>
                    <a:pt x="256" y="130"/>
                  </a:lnTo>
                  <a:lnTo>
                    <a:pt x="243" y="104"/>
                  </a:lnTo>
                  <a:lnTo>
                    <a:pt x="232" y="84"/>
                  </a:lnTo>
                  <a:lnTo>
                    <a:pt x="219" y="63"/>
                  </a:lnTo>
                  <a:lnTo>
                    <a:pt x="209" y="50"/>
                  </a:lnTo>
                  <a:lnTo>
                    <a:pt x="196" y="37"/>
                  </a:lnTo>
                  <a:lnTo>
                    <a:pt x="178" y="22"/>
                  </a:lnTo>
                  <a:lnTo>
                    <a:pt x="162" y="18"/>
                  </a:lnTo>
                  <a:lnTo>
                    <a:pt x="146" y="18"/>
                  </a:lnTo>
                  <a:lnTo>
                    <a:pt x="135" y="21"/>
                  </a:lnTo>
                  <a:lnTo>
                    <a:pt x="128" y="27"/>
                  </a:lnTo>
                  <a:lnTo>
                    <a:pt x="123" y="39"/>
                  </a:lnTo>
                  <a:lnTo>
                    <a:pt x="135" y="31"/>
                  </a:lnTo>
                  <a:lnTo>
                    <a:pt x="143" y="27"/>
                  </a:lnTo>
                  <a:lnTo>
                    <a:pt x="154" y="27"/>
                  </a:lnTo>
                  <a:lnTo>
                    <a:pt x="172" y="31"/>
                  </a:lnTo>
                  <a:lnTo>
                    <a:pt x="187" y="42"/>
                  </a:lnTo>
                  <a:lnTo>
                    <a:pt x="195" y="52"/>
                  </a:lnTo>
                  <a:lnTo>
                    <a:pt x="206" y="68"/>
                  </a:lnTo>
                  <a:lnTo>
                    <a:pt x="219" y="89"/>
                  </a:lnTo>
                  <a:lnTo>
                    <a:pt x="234" y="115"/>
                  </a:lnTo>
                  <a:lnTo>
                    <a:pt x="243" y="135"/>
                  </a:lnTo>
                  <a:lnTo>
                    <a:pt x="250" y="151"/>
                  </a:lnTo>
                  <a:lnTo>
                    <a:pt x="258" y="174"/>
                  </a:lnTo>
                  <a:lnTo>
                    <a:pt x="264" y="195"/>
                  </a:lnTo>
                  <a:lnTo>
                    <a:pt x="271" y="226"/>
                  </a:lnTo>
                  <a:lnTo>
                    <a:pt x="255" y="185"/>
                  </a:lnTo>
                  <a:lnTo>
                    <a:pt x="243" y="159"/>
                  </a:lnTo>
                  <a:lnTo>
                    <a:pt x="232" y="140"/>
                  </a:lnTo>
                  <a:lnTo>
                    <a:pt x="222" y="122"/>
                  </a:lnTo>
                  <a:lnTo>
                    <a:pt x="211" y="104"/>
                  </a:lnTo>
                  <a:lnTo>
                    <a:pt x="200" y="83"/>
                  </a:lnTo>
                  <a:lnTo>
                    <a:pt x="180" y="60"/>
                  </a:lnTo>
                  <a:lnTo>
                    <a:pt x="169" y="50"/>
                  </a:lnTo>
                  <a:lnTo>
                    <a:pt x="156" y="47"/>
                  </a:lnTo>
                  <a:lnTo>
                    <a:pt x="143" y="47"/>
                  </a:lnTo>
                  <a:lnTo>
                    <a:pt x="131" y="55"/>
                  </a:lnTo>
                  <a:lnTo>
                    <a:pt x="126" y="65"/>
                  </a:lnTo>
                  <a:lnTo>
                    <a:pt x="136" y="58"/>
                  </a:lnTo>
                  <a:lnTo>
                    <a:pt x="148" y="57"/>
                  </a:lnTo>
                  <a:lnTo>
                    <a:pt x="159" y="58"/>
                  </a:lnTo>
                  <a:lnTo>
                    <a:pt x="170" y="65"/>
                  </a:lnTo>
                  <a:lnTo>
                    <a:pt x="180" y="75"/>
                  </a:lnTo>
                  <a:lnTo>
                    <a:pt x="191" y="88"/>
                  </a:lnTo>
                  <a:lnTo>
                    <a:pt x="204" y="109"/>
                  </a:lnTo>
                  <a:lnTo>
                    <a:pt x="222" y="138"/>
                  </a:lnTo>
                  <a:lnTo>
                    <a:pt x="234" y="157"/>
                  </a:lnTo>
                  <a:lnTo>
                    <a:pt x="247" y="182"/>
                  </a:lnTo>
                  <a:lnTo>
                    <a:pt x="255" y="206"/>
                  </a:lnTo>
                  <a:lnTo>
                    <a:pt x="263" y="239"/>
                  </a:lnTo>
                  <a:lnTo>
                    <a:pt x="237" y="185"/>
                  </a:lnTo>
                  <a:lnTo>
                    <a:pt x="229" y="170"/>
                  </a:lnTo>
                  <a:lnTo>
                    <a:pt x="221" y="162"/>
                  </a:lnTo>
                  <a:lnTo>
                    <a:pt x="221" y="193"/>
                  </a:lnTo>
                  <a:lnTo>
                    <a:pt x="214" y="167"/>
                  </a:lnTo>
                  <a:lnTo>
                    <a:pt x="208" y="148"/>
                  </a:lnTo>
                  <a:lnTo>
                    <a:pt x="198" y="130"/>
                  </a:lnTo>
                  <a:lnTo>
                    <a:pt x="185" y="110"/>
                  </a:lnTo>
                  <a:lnTo>
                    <a:pt x="177" y="97"/>
                  </a:lnTo>
                  <a:lnTo>
                    <a:pt x="165" y="88"/>
                  </a:lnTo>
                  <a:lnTo>
                    <a:pt x="152" y="83"/>
                  </a:lnTo>
                  <a:lnTo>
                    <a:pt x="141" y="83"/>
                  </a:lnTo>
                  <a:lnTo>
                    <a:pt x="130" y="86"/>
                  </a:lnTo>
                  <a:lnTo>
                    <a:pt x="125" y="92"/>
                  </a:lnTo>
                  <a:lnTo>
                    <a:pt x="141" y="92"/>
                  </a:lnTo>
                  <a:lnTo>
                    <a:pt x="156" y="99"/>
                  </a:lnTo>
                  <a:lnTo>
                    <a:pt x="167" y="107"/>
                  </a:lnTo>
                  <a:lnTo>
                    <a:pt x="180" y="122"/>
                  </a:lnTo>
                  <a:lnTo>
                    <a:pt x="195" y="143"/>
                  </a:lnTo>
                  <a:lnTo>
                    <a:pt x="206" y="167"/>
                  </a:lnTo>
                  <a:lnTo>
                    <a:pt x="213" y="187"/>
                  </a:lnTo>
                  <a:lnTo>
                    <a:pt x="216" y="210"/>
                  </a:lnTo>
                  <a:lnTo>
                    <a:pt x="204" y="183"/>
                  </a:lnTo>
                  <a:lnTo>
                    <a:pt x="196" y="169"/>
                  </a:lnTo>
                  <a:lnTo>
                    <a:pt x="187" y="156"/>
                  </a:lnTo>
                  <a:lnTo>
                    <a:pt x="170" y="131"/>
                  </a:lnTo>
                  <a:lnTo>
                    <a:pt x="159" y="122"/>
                  </a:lnTo>
                  <a:lnTo>
                    <a:pt x="148" y="117"/>
                  </a:lnTo>
                  <a:lnTo>
                    <a:pt x="135" y="112"/>
                  </a:lnTo>
                  <a:lnTo>
                    <a:pt x="120" y="112"/>
                  </a:lnTo>
                  <a:lnTo>
                    <a:pt x="141" y="118"/>
                  </a:lnTo>
                  <a:lnTo>
                    <a:pt x="154" y="128"/>
                  </a:lnTo>
                  <a:lnTo>
                    <a:pt x="165" y="140"/>
                  </a:lnTo>
                  <a:lnTo>
                    <a:pt x="175" y="149"/>
                  </a:lnTo>
                  <a:lnTo>
                    <a:pt x="187" y="169"/>
                  </a:lnTo>
                  <a:lnTo>
                    <a:pt x="200" y="198"/>
                  </a:lnTo>
                  <a:lnTo>
                    <a:pt x="170" y="154"/>
                  </a:lnTo>
                  <a:lnTo>
                    <a:pt x="178" y="179"/>
                  </a:lnTo>
                  <a:lnTo>
                    <a:pt x="157" y="146"/>
                  </a:lnTo>
                  <a:lnTo>
                    <a:pt x="148" y="140"/>
                  </a:lnTo>
                  <a:lnTo>
                    <a:pt x="141" y="135"/>
                  </a:lnTo>
                  <a:lnTo>
                    <a:pt x="130" y="131"/>
                  </a:lnTo>
                  <a:lnTo>
                    <a:pt x="138" y="138"/>
                  </a:lnTo>
                  <a:lnTo>
                    <a:pt x="148" y="148"/>
                  </a:lnTo>
                  <a:lnTo>
                    <a:pt x="156" y="157"/>
                  </a:lnTo>
                  <a:lnTo>
                    <a:pt x="165" y="170"/>
                  </a:lnTo>
                  <a:lnTo>
                    <a:pt x="177" y="187"/>
                  </a:lnTo>
                  <a:lnTo>
                    <a:pt x="185" y="203"/>
                  </a:lnTo>
                  <a:lnTo>
                    <a:pt x="191" y="224"/>
                  </a:lnTo>
                  <a:lnTo>
                    <a:pt x="195" y="242"/>
                  </a:lnTo>
                  <a:lnTo>
                    <a:pt x="182" y="211"/>
                  </a:lnTo>
                  <a:lnTo>
                    <a:pt x="170" y="193"/>
                  </a:lnTo>
                  <a:lnTo>
                    <a:pt x="172" y="223"/>
                  </a:lnTo>
                  <a:lnTo>
                    <a:pt x="165" y="201"/>
                  </a:lnTo>
                  <a:lnTo>
                    <a:pt x="156" y="188"/>
                  </a:lnTo>
                  <a:lnTo>
                    <a:pt x="161" y="213"/>
                  </a:lnTo>
                  <a:lnTo>
                    <a:pt x="162" y="227"/>
                  </a:lnTo>
                  <a:lnTo>
                    <a:pt x="161" y="253"/>
                  </a:lnTo>
                  <a:lnTo>
                    <a:pt x="157" y="219"/>
                  </a:lnTo>
                  <a:lnTo>
                    <a:pt x="152" y="201"/>
                  </a:lnTo>
                  <a:lnTo>
                    <a:pt x="148" y="187"/>
                  </a:lnTo>
                  <a:lnTo>
                    <a:pt x="141" y="175"/>
                  </a:lnTo>
                  <a:lnTo>
                    <a:pt x="131" y="162"/>
                  </a:lnTo>
                  <a:lnTo>
                    <a:pt x="122" y="151"/>
                  </a:lnTo>
                  <a:lnTo>
                    <a:pt x="109" y="143"/>
                  </a:lnTo>
                  <a:lnTo>
                    <a:pt x="92" y="138"/>
                  </a:lnTo>
                  <a:lnTo>
                    <a:pt x="107" y="149"/>
                  </a:lnTo>
                  <a:lnTo>
                    <a:pt x="115" y="161"/>
                  </a:lnTo>
                  <a:lnTo>
                    <a:pt x="123" y="174"/>
                  </a:lnTo>
                  <a:lnTo>
                    <a:pt x="131" y="187"/>
                  </a:lnTo>
                  <a:lnTo>
                    <a:pt x="136" y="201"/>
                  </a:lnTo>
                  <a:lnTo>
                    <a:pt x="139" y="219"/>
                  </a:lnTo>
                  <a:lnTo>
                    <a:pt x="139" y="244"/>
                  </a:lnTo>
                  <a:lnTo>
                    <a:pt x="131" y="213"/>
                  </a:lnTo>
                  <a:lnTo>
                    <a:pt x="126" y="198"/>
                  </a:lnTo>
                  <a:lnTo>
                    <a:pt x="118" y="183"/>
                  </a:lnTo>
                  <a:lnTo>
                    <a:pt x="110" y="170"/>
                  </a:lnTo>
                  <a:lnTo>
                    <a:pt x="102" y="159"/>
                  </a:lnTo>
                  <a:lnTo>
                    <a:pt x="87" y="146"/>
                  </a:lnTo>
                  <a:lnTo>
                    <a:pt x="74" y="141"/>
                  </a:lnTo>
                  <a:lnTo>
                    <a:pt x="60" y="138"/>
                  </a:lnTo>
                  <a:lnTo>
                    <a:pt x="3" y="138"/>
                  </a:lnTo>
                  <a:lnTo>
                    <a:pt x="0" y="118"/>
                  </a:lnTo>
                  <a:close/>
                </a:path>
              </a:pathLst>
            </a:custGeom>
            <a:solidFill>
              <a:srgbClr val="FF0000"/>
            </a:solidFill>
            <a:ln w="9525">
              <a:noFill/>
              <a:round/>
              <a:headEnd/>
              <a:tailEnd/>
            </a:ln>
          </p:spPr>
          <p:txBody>
            <a:bodyPr/>
            <a:lstStyle/>
            <a:p>
              <a:endParaRPr lang="cs-CZ"/>
            </a:p>
          </p:txBody>
        </p:sp>
        <p:sp>
          <p:nvSpPr>
            <p:cNvPr id="11373" name="Freeform 259"/>
            <p:cNvSpPr>
              <a:spLocks/>
            </p:cNvSpPr>
            <p:nvPr/>
          </p:nvSpPr>
          <p:spPr bwMode="auto">
            <a:xfrm>
              <a:off x="2028" y="1758"/>
              <a:ext cx="106" cy="118"/>
            </a:xfrm>
            <a:custGeom>
              <a:avLst/>
              <a:gdLst>
                <a:gd name="T0" fmla="*/ 26 w 211"/>
                <a:gd name="T1" fmla="*/ 9 h 236"/>
                <a:gd name="T2" fmla="*/ 21 w 211"/>
                <a:gd name="T3" fmla="*/ 5 h 236"/>
                <a:gd name="T4" fmla="*/ 18 w 211"/>
                <a:gd name="T5" fmla="*/ 3 h 236"/>
                <a:gd name="T6" fmla="*/ 12 w 211"/>
                <a:gd name="T7" fmla="*/ 1 h 236"/>
                <a:gd name="T8" fmla="*/ 9 w 211"/>
                <a:gd name="T9" fmla="*/ 2 h 236"/>
                <a:gd name="T10" fmla="*/ 6 w 211"/>
                <a:gd name="T11" fmla="*/ 3 h 236"/>
                <a:gd name="T12" fmla="*/ 3 w 211"/>
                <a:gd name="T13" fmla="*/ 6 h 236"/>
                <a:gd name="T14" fmla="*/ 1 w 211"/>
                <a:gd name="T15" fmla="*/ 9 h 236"/>
                <a:gd name="T16" fmla="*/ 0 w 211"/>
                <a:gd name="T17" fmla="*/ 13 h 236"/>
                <a:gd name="T18" fmla="*/ 0 w 211"/>
                <a:gd name="T19" fmla="*/ 15 h 236"/>
                <a:gd name="T20" fmla="*/ 1 w 211"/>
                <a:gd name="T21" fmla="*/ 19 h 236"/>
                <a:gd name="T22" fmla="*/ 2 w 211"/>
                <a:gd name="T23" fmla="*/ 22 h 236"/>
                <a:gd name="T24" fmla="*/ 5 w 211"/>
                <a:gd name="T25" fmla="*/ 24 h 236"/>
                <a:gd name="T26" fmla="*/ 9 w 211"/>
                <a:gd name="T27" fmla="*/ 26 h 236"/>
                <a:gd name="T28" fmla="*/ 17 w 211"/>
                <a:gd name="T29" fmla="*/ 28 h 236"/>
                <a:gd name="T30" fmla="*/ 13 w 211"/>
                <a:gd name="T31" fmla="*/ 29 h 236"/>
                <a:gd name="T32" fmla="*/ 10 w 211"/>
                <a:gd name="T33" fmla="*/ 30 h 236"/>
                <a:gd name="T34" fmla="*/ 8 w 211"/>
                <a:gd name="T35" fmla="*/ 33 h 236"/>
                <a:gd name="T36" fmla="*/ 8 w 211"/>
                <a:gd name="T37" fmla="*/ 35 h 236"/>
                <a:gd name="T38" fmla="*/ 8 w 211"/>
                <a:gd name="T39" fmla="*/ 38 h 236"/>
                <a:gd name="T40" fmla="*/ 8 w 211"/>
                <a:gd name="T41" fmla="*/ 41 h 236"/>
                <a:gd name="T42" fmla="*/ 9 w 211"/>
                <a:gd name="T43" fmla="*/ 43 h 236"/>
                <a:gd name="T44" fmla="*/ 11 w 211"/>
                <a:gd name="T45" fmla="*/ 45 h 236"/>
                <a:gd name="T46" fmla="*/ 13 w 211"/>
                <a:gd name="T47" fmla="*/ 48 h 236"/>
                <a:gd name="T48" fmla="*/ 18 w 211"/>
                <a:gd name="T49" fmla="*/ 50 h 236"/>
                <a:gd name="T50" fmla="*/ 24 w 211"/>
                <a:gd name="T51" fmla="*/ 53 h 236"/>
                <a:gd name="T52" fmla="*/ 30 w 211"/>
                <a:gd name="T53" fmla="*/ 56 h 236"/>
                <a:gd name="T54" fmla="*/ 36 w 211"/>
                <a:gd name="T55" fmla="*/ 57 h 236"/>
                <a:gd name="T56" fmla="*/ 43 w 211"/>
                <a:gd name="T57" fmla="*/ 59 h 236"/>
                <a:gd name="T58" fmla="*/ 50 w 211"/>
                <a:gd name="T59" fmla="*/ 59 h 236"/>
                <a:gd name="T60" fmla="*/ 53 w 211"/>
                <a:gd name="T61" fmla="*/ 59 h 236"/>
                <a:gd name="T62" fmla="*/ 47 w 211"/>
                <a:gd name="T63" fmla="*/ 54 h 236"/>
                <a:gd name="T64" fmla="*/ 45 w 211"/>
                <a:gd name="T65" fmla="*/ 51 h 236"/>
                <a:gd name="T66" fmla="*/ 43 w 211"/>
                <a:gd name="T67" fmla="*/ 48 h 236"/>
                <a:gd name="T68" fmla="*/ 40 w 211"/>
                <a:gd name="T69" fmla="*/ 44 h 236"/>
                <a:gd name="T70" fmla="*/ 38 w 211"/>
                <a:gd name="T71" fmla="*/ 41 h 236"/>
                <a:gd name="T72" fmla="*/ 37 w 211"/>
                <a:gd name="T73" fmla="*/ 38 h 236"/>
                <a:gd name="T74" fmla="*/ 35 w 211"/>
                <a:gd name="T75" fmla="*/ 35 h 236"/>
                <a:gd name="T76" fmla="*/ 34 w 211"/>
                <a:gd name="T77" fmla="*/ 30 h 236"/>
                <a:gd name="T78" fmla="*/ 34 w 211"/>
                <a:gd name="T79" fmla="*/ 26 h 236"/>
                <a:gd name="T80" fmla="*/ 34 w 211"/>
                <a:gd name="T81" fmla="*/ 21 h 236"/>
                <a:gd name="T82" fmla="*/ 36 w 211"/>
                <a:gd name="T83" fmla="*/ 17 h 236"/>
                <a:gd name="T84" fmla="*/ 38 w 211"/>
                <a:gd name="T85" fmla="*/ 14 h 236"/>
                <a:gd name="T86" fmla="*/ 41 w 211"/>
                <a:gd name="T87" fmla="*/ 12 h 236"/>
                <a:gd name="T88" fmla="*/ 43 w 211"/>
                <a:gd name="T89" fmla="*/ 10 h 236"/>
                <a:gd name="T90" fmla="*/ 45 w 211"/>
                <a:gd name="T91" fmla="*/ 9 h 236"/>
                <a:gd name="T92" fmla="*/ 46 w 211"/>
                <a:gd name="T93" fmla="*/ 6 h 236"/>
                <a:gd name="T94" fmla="*/ 45 w 211"/>
                <a:gd name="T95" fmla="*/ 3 h 236"/>
                <a:gd name="T96" fmla="*/ 44 w 211"/>
                <a:gd name="T97" fmla="*/ 1 h 236"/>
                <a:gd name="T98" fmla="*/ 42 w 211"/>
                <a:gd name="T99" fmla="*/ 0 h 236"/>
                <a:gd name="T100" fmla="*/ 39 w 211"/>
                <a:gd name="T101" fmla="*/ 1 h 236"/>
                <a:gd name="T102" fmla="*/ 37 w 211"/>
                <a:gd name="T103" fmla="*/ 3 h 236"/>
                <a:gd name="T104" fmla="*/ 36 w 211"/>
                <a:gd name="T105" fmla="*/ 5 h 236"/>
                <a:gd name="T106" fmla="*/ 35 w 211"/>
                <a:gd name="T107" fmla="*/ 7 h 236"/>
                <a:gd name="T108" fmla="*/ 35 w 211"/>
                <a:gd name="T109" fmla="*/ 10 h 236"/>
                <a:gd name="T110" fmla="*/ 33 w 211"/>
                <a:gd name="T111" fmla="*/ 12 h 236"/>
                <a:gd name="T112" fmla="*/ 31 w 211"/>
                <a:gd name="T113" fmla="*/ 14 h 236"/>
                <a:gd name="T114" fmla="*/ 28 w 211"/>
                <a:gd name="T115" fmla="*/ 18 h 236"/>
                <a:gd name="T116" fmla="*/ 28 w 211"/>
                <a:gd name="T117" fmla="*/ 12 h 236"/>
                <a:gd name="T118" fmla="*/ 26 w 211"/>
                <a:gd name="T119" fmla="*/ 9 h 2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1"/>
                <a:gd name="T181" fmla="*/ 0 h 236"/>
                <a:gd name="T182" fmla="*/ 211 w 211"/>
                <a:gd name="T183" fmla="*/ 236 h 2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1" h="236">
                  <a:moveTo>
                    <a:pt x="102" y="33"/>
                  </a:moveTo>
                  <a:lnTo>
                    <a:pt x="84" y="18"/>
                  </a:lnTo>
                  <a:lnTo>
                    <a:pt x="71" y="10"/>
                  </a:lnTo>
                  <a:lnTo>
                    <a:pt x="47" y="3"/>
                  </a:lnTo>
                  <a:lnTo>
                    <a:pt x="36" y="5"/>
                  </a:lnTo>
                  <a:lnTo>
                    <a:pt x="23" y="12"/>
                  </a:lnTo>
                  <a:lnTo>
                    <a:pt x="10" y="23"/>
                  </a:lnTo>
                  <a:lnTo>
                    <a:pt x="3" y="34"/>
                  </a:lnTo>
                  <a:lnTo>
                    <a:pt x="0" y="49"/>
                  </a:lnTo>
                  <a:lnTo>
                    <a:pt x="0" y="62"/>
                  </a:lnTo>
                  <a:lnTo>
                    <a:pt x="3" y="75"/>
                  </a:lnTo>
                  <a:lnTo>
                    <a:pt x="8" y="85"/>
                  </a:lnTo>
                  <a:lnTo>
                    <a:pt x="19" y="94"/>
                  </a:lnTo>
                  <a:lnTo>
                    <a:pt x="36" y="103"/>
                  </a:lnTo>
                  <a:lnTo>
                    <a:pt x="67" y="112"/>
                  </a:lnTo>
                  <a:lnTo>
                    <a:pt x="49" y="114"/>
                  </a:lnTo>
                  <a:lnTo>
                    <a:pt x="39" y="120"/>
                  </a:lnTo>
                  <a:lnTo>
                    <a:pt x="32" y="129"/>
                  </a:lnTo>
                  <a:lnTo>
                    <a:pt x="31" y="140"/>
                  </a:lnTo>
                  <a:lnTo>
                    <a:pt x="31" y="150"/>
                  </a:lnTo>
                  <a:lnTo>
                    <a:pt x="32" y="161"/>
                  </a:lnTo>
                  <a:lnTo>
                    <a:pt x="36" y="169"/>
                  </a:lnTo>
                  <a:lnTo>
                    <a:pt x="42" y="179"/>
                  </a:lnTo>
                  <a:lnTo>
                    <a:pt x="52" y="189"/>
                  </a:lnTo>
                  <a:lnTo>
                    <a:pt x="70" y="200"/>
                  </a:lnTo>
                  <a:lnTo>
                    <a:pt x="94" y="212"/>
                  </a:lnTo>
                  <a:lnTo>
                    <a:pt x="119" y="221"/>
                  </a:lnTo>
                  <a:lnTo>
                    <a:pt x="143" y="228"/>
                  </a:lnTo>
                  <a:lnTo>
                    <a:pt x="171" y="233"/>
                  </a:lnTo>
                  <a:lnTo>
                    <a:pt x="198" y="236"/>
                  </a:lnTo>
                  <a:lnTo>
                    <a:pt x="211" y="236"/>
                  </a:lnTo>
                  <a:lnTo>
                    <a:pt x="188" y="215"/>
                  </a:lnTo>
                  <a:lnTo>
                    <a:pt x="179" y="202"/>
                  </a:lnTo>
                  <a:lnTo>
                    <a:pt x="169" y="189"/>
                  </a:lnTo>
                  <a:lnTo>
                    <a:pt x="159" y="176"/>
                  </a:lnTo>
                  <a:lnTo>
                    <a:pt x="151" y="163"/>
                  </a:lnTo>
                  <a:lnTo>
                    <a:pt x="145" y="150"/>
                  </a:lnTo>
                  <a:lnTo>
                    <a:pt x="140" y="137"/>
                  </a:lnTo>
                  <a:lnTo>
                    <a:pt x="136" y="122"/>
                  </a:lnTo>
                  <a:lnTo>
                    <a:pt x="135" y="101"/>
                  </a:lnTo>
                  <a:lnTo>
                    <a:pt x="136" y="83"/>
                  </a:lnTo>
                  <a:lnTo>
                    <a:pt x="141" y="68"/>
                  </a:lnTo>
                  <a:lnTo>
                    <a:pt x="151" y="54"/>
                  </a:lnTo>
                  <a:lnTo>
                    <a:pt x="161" y="46"/>
                  </a:lnTo>
                  <a:lnTo>
                    <a:pt x="171" y="39"/>
                  </a:lnTo>
                  <a:lnTo>
                    <a:pt x="180" y="33"/>
                  </a:lnTo>
                  <a:lnTo>
                    <a:pt x="182" y="21"/>
                  </a:lnTo>
                  <a:lnTo>
                    <a:pt x="180" y="12"/>
                  </a:lnTo>
                  <a:lnTo>
                    <a:pt x="175" y="3"/>
                  </a:lnTo>
                  <a:lnTo>
                    <a:pt x="166" y="0"/>
                  </a:lnTo>
                  <a:lnTo>
                    <a:pt x="154" y="3"/>
                  </a:lnTo>
                  <a:lnTo>
                    <a:pt x="148" y="10"/>
                  </a:lnTo>
                  <a:lnTo>
                    <a:pt x="141" y="18"/>
                  </a:lnTo>
                  <a:lnTo>
                    <a:pt x="138" y="26"/>
                  </a:lnTo>
                  <a:lnTo>
                    <a:pt x="138" y="38"/>
                  </a:lnTo>
                  <a:lnTo>
                    <a:pt x="130" y="46"/>
                  </a:lnTo>
                  <a:lnTo>
                    <a:pt x="123" y="54"/>
                  </a:lnTo>
                  <a:lnTo>
                    <a:pt x="112" y="72"/>
                  </a:lnTo>
                  <a:lnTo>
                    <a:pt x="112" y="47"/>
                  </a:lnTo>
                  <a:lnTo>
                    <a:pt x="102" y="33"/>
                  </a:lnTo>
                  <a:close/>
                </a:path>
              </a:pathLst>
            </a:custGeom>
            <a:solidFill>
              <a:srgbClr val="800000"/>
            </a:solidFill>
            <a:ln w="9525">
              <a:noFill/>
              <a:round/>
              <a:headEnd/>
              <a:tailEnd/>
            </a:ln>
          </p:spPr>
          <p:txBody>
            <a:bodyPr/>
            <a:lstStyle/>
            <a:p>
              <a:endParaRPr lang="cs-CZ"/>
            </a:p>
          </p:txBody>
        </p:sp>
        <p:sp>
          <p:nvSpPr>
            <p:cNvPr id="11374" name="Freeform 260"/>
            <p:cNvSpPr>
              <a:spLocks/>
            </p:cNvSpPr>
            <p:nvPr/>
          </p:nvSpPr>
          <p:spPr bwMode="auto">
            <a:xfrm>
              <a:off x="2104" y="1749"/>
              <a:ext cx="56" cy="114"/>
            </a:xfrm>
            <a:custGeom>
              <a:avLst/>
              <a:gdLst>
                <a:gd name="T0" fmla="*/ 17 w 112"/>
                <a:gd name="T1" fmla="*/ 0 h 228"/>
                <a:gd name="T2" fmla="*/ 20 w 112"/>
                <a:gd name="T3" fmla="*/ 1 h 228"/>
                <a:gd name="T4" fmla="*/ 24 w 112"/>
                <a:gd name="T5" fmla="*/ 3 h 228"/>
                <a:gd name="T6" fmla="*/ 25 w 112"/>
                <a:gd name="T7" fmla="*/ 5 h 228"/>
                <a:gd name="T8" fmla="*/ 26 w 112"/>
                <a:gd name="T9" fmla="*/ 9 h 228"/>
                <a:gd name="T10" fmla="*/ 27 w 112"/>
                <a:gd name="T11" fmla="*/ 12 h 228"/>
                <a:gd name="T12" fmla="*/ 27 w 112"/>
                <a:gd name="T13" fmla="*/ 15 h 228"/>
                <a:gd name="T14" fmla="*/ 26 w 112"/>
                <a:gd name="T15" fmla="*/ 19 h 228"/>
                <a:gd name="T16" fmla="*/ 24 w 112"/>
                <a:gd name="T17" fmla="*/ 21 h 228"/>
                <a:gd name="T18" fmla="*/ 21 w 112"/>
                <a:gd name="T19" fmla="*/ 22 h 228"/>
                <a:gd name="T20" fmla="*/ 24 w 112"/>
                <a:gd name="T21" fmla="*/ 25 h 228"/>
                <a:gd name="T22" fmla="*/ 26 w 112"/>
                <a:gd name="T23" fmla="*/ 28 h 228"/>
                <a:gd name="T24" fmla="*/ 27 w 112"/>
                <a:gd name="T25" fmla="*/ 31 h 228"/>
                <a:gd name="T26" fmla="*/ 28 w 112"/>
                <a:gd name="T27" fmla="*/ 35 h 228"/>
                <a:gd name="T28" fmla="*/ 28 w 112"/>
                <a:gd name="T29" fmla="*/ 41 h 228"/>
                <a:gd name="T30" fmla="*/ 28 w 112"/>
                <a:gd name="T31" fmla="*/ 46 h 228"/>
                <a:gd name="T32" fmla="*/ 28 w 112"/>
                <a:gd name="T33" fmla="*/ 50 h 228"/>
                <a:gd name="T34" fmla="*/ 27 w 112"/>
                <a:gd name="T35" fmla="*/ 55 h 228"/>
                <a:gd name="T36" fmla="*/ 26 w 112"/>
                <a:gd name="T37" fmla="*/ 57 h 228"/>
                <a:gd name="T38" fmla="*/ 23 w 112"/>
                <a:gd name="T39" fmla="*/ 57 h 228"/>
                <a:gd name="T40" fmla="*/ 18 w 112"/>
                <a:gd name="T41" fmla="*/ 55 h 228"/>
                <a:gd name="T42" fmla="*/ 13 w 112"/>
                <a:gd name="T43" fmla="*/ 52 h 228"/>
                <a:gd name="T44" fmla="*/ 9 w 112"/>
                <a:gd name="T45" fmla="*/ 48 h 228"/>
                <a:gd name="T46" fmla="*/ 6 w 112"/>
                <a:gd name="T47" fmla="*/ 44 h 228"/>
                <a:gd name="T48" fmla="*/ 3 w 112"/>
                <a:gd name="T49" fmla="*/ 41 h 228"/>
                <a:gd name="T50" fmla="*/ 2 w 112"/>
                <a:gd name="T51" fmla="*/ 37 h 228"/>
                <a:gd name="T52" fmla="*/ 1 w 112"/>
                <a:gd name="T53" fmla="*/ 33 h 228"/>
                <a:gd name="T54" fmla="*/ 0 w 112"/>
                <a:gd name="T55" fmla="*/ 29 h 228"/>
                <a:gd name="T56" fmla="*/ 0 w 112"/>
                <a:gd name="T57" fmla="*/ 26 h 228"/>
                <a:gd name="T58" fmla="*/ 2 w 112"/>
                <a:gd name="T59" fmla="*/ 22 h 228"/>
                <a:gd name="T60" fmla="*/ 3 w 112"/>
                <a:gd name="T61" fmla="*/ 20 h 228"/>
                <a:gd name="T62" fmla="*/ 6 w 112"/>
                <a:gd name="T63" fmla="*/ 18 h 228"/>
                <a:gd name="T64" fmla="*/ 9 w 112"/>
                <a:gd name="T65" fmla="*/ 17 h 228"/>
                <a:gd name="T66" fmla="*/ 11 w 112"/>
                <a:gd name="T67" fmla="*/ 17 h 228"/>
                <a:gd name="T68" fmla="*/ 14 w 112"/>
                <a:gd name="T69" fmla="*/ 20 h 228"/>
                <a:gd name="T70" fmla="*/ 15 w 112"/>
                <a:gd name="T71" fmla="*/ 25 h 228"/>
                <a:gd name="T72" fmla="*/ 14 w 112"/>
                <a:gd name="T73" fmla="*/ 18 h 228"/>
                <a:gd name="T74" fmla="*/ 13 w 112"/>
                <a:gd name="T75" fmla="*/ 14 h 228"/>
                <a:gd name="T76" fmla="*/ 11 w 112"/>
                <a:gd name="T77" fmla="*/ 12 h 228"/>
                <a:gd name="T78" fmla="*/ 10 w 112"/>
                <a:gd name="T79" fmla="*/ 9 h 228"/>
                <a:gd name="T80" fmla="*/ 10 w 112"/>
                <a:gd name="T81" fmla="*/ 6 h 228"/>
                <a:gd name="T82" fmla="*/ 11 w 112"/>
                <a:gd name="T83" fmla="*/ 3 h 228"/>
                <a:gd name="T84" fmla="*/ 14 w 112"/>
                <a:gd name="T85" fmla="*/ 1 h 228"/>
                <a:gd name="T86" fmla="*/ 17 w 112"/>
                <a:gd name="T87" fmla="*/ 0 h 22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2"/>
                <a:gd name="T133" fmla="*/ 0 h 228"/>
                <a:gd name="T134" fmla="*/ 112 w 112"/>
                <a:gd name="T135" fmla="*/ 228 h 22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2" h="228">
                  <a:moveTo>
                    <a:pt x="65" y="0"/>
                  </a:moveTo>
                  <a:lnTo>
                    <a:pt x="80" y="2"/>
                  </a:lnTo>
                  <a:lnTo>
                    <a:pt x="93" y="10"/>
                  </a:lnTo>
                  <a:lnTo>
                    <a:pt x="99" y="18"/>
                  </a:lnTo>
                  <a:lnTo>
                    <a:pt x="104" y="33"/>
                  </a:lnTo>
                  <a:lnTo>
                    <a:pt x="106" y="47"/>
                  </a:lnTo>
                  <a:lnTo>
                    <a:pt x="106" y="62"/>
                  </a:lnTo>
                  <a:lnTo>
                    <a:pt x="101" y="75"/>
                  </a:lnTo>
                  <a:lnTo>
                    <a:pt x="93" y="83"/>
                  </a:lnTo>
                  <a:lnTo>
                    <a:pt x="81" y="88"/>
                  </a:lnTo>
                  <a:lnTo>
                    <a:pt x="93" y="98"/>
                  </a:lnTo>
                  <a:lnTo>
                    <a:pt x="101" y="112"/>
                  </a:lnTo>
                  <a:lnTo>
                    <a:pt x="106" y="127"/>
                  </a:lnTo>
                  <a:lnTo>
                    <a:pt x="109" y="138"/>
                  </a:lnTo>
                  <a:lnTo>
                    <a:pt x="111" y="161"/>
                  </a:lnTo>
                  <a:lnTo>
                    <a:pt x="112" y="182"/>
                  </a:lnTo>
                  <a:lnTo>
                    <a:pt x="111" y="200"/>
                  </a:lnTo>
                  <a:lnTo>
                    <a:pt x="106" y="220"/>
                  </a:lnTo>
                  <a:lnTo>
                    <a:pt x="101" y="226"/>
                  </a:lnTo>
                  <a:lnTo>
                    <a:pt x="91" y="228"/>
                  </a:lnTo>
                  <a:lnTo>
                    <a:pt x="70" y="217"/>
                  </a:lnTo>
                  <a:lnTo>
                    <a:pt x="52" y="205"/>
                  </a:lnTo>
                  <a:lnTo>
                    <a:pt x="34" y="191"/>
                  </a:lnTo>
                  <a:lnTo>
                    <a:pt x="21" y="176"/>
                  </a:lnTo>
                  <a:lnTo>
                    <a:pt x="11" y="161"/>
                  </a:lnTo>
                  <a:lnTo>
                    <a:pt x="7" y="148"/>
                  </a:lnTo>
                  <a:lnTo>
                    <a:pt x="2" y="132"/>
                  </a:lnTo>
                  <a:lnTo>
                    <a:pt x="0" y="117"/>
                  </a:lnTo>
                  <a:lnTo>
                    <a:pt x="0" y="104"/>
                  </a:lnTo>
                  <a:lnTo>
                    <a:pt x="5" y="88"/>
                  </a:lnTo>
                  <a:lnTo>
                    <a:pt x="11" y="77"/>
                  </a:lnTo>
                  <a:lnTo>
                    <a:pt x="21" y="69"/>
                  </a:lnTo>
                  <a:lnTo>
                    <a:pt x="33" y="65"/>
                  </a:lnTo>
                  <a:lnTo>
                    <a:pt x="42" y="67"/>
                  </a:lnTo>
                  <a:lnTo>
                    <a:pt x="54" y="77"/>
                  </a:lnTo>
                  <a:lnTo>
                    <a:pt x="62" y="98"/>
                  </a:lnTo>
                  <a:lnTo>
                    <a:pt x="59" y="70"/>
                  </a:lnTo>
                  <a:lnTo>
                    <a:pt x="52" y="56"/>
                  </a:lnTo>
                  <a:lnTo>
                    <a:pt x="44" y="46"/>
                  </a:lnTo>
                  <a:lnTo>
                    <a:pt x="39" y="36"/>
                  </a:lnTo>
                  <a:lnTo>
                    <a:pt x="39" y="23"/>
                  </a:lnTo>
                  <a:lnTo>
                    <a:pt x="42" y="12"/>
                  </a:lnTo>
                  <a:lnTo>
                    <a:pt x="54" y="2"/>
                  </a:lnTo>
                  <a:lnTo>
                    <a:pt x="65" y="0"/>
                  </a:lnTo>
                  <a:close/>
                </a:path>
              </a:pathLst>
            </a:custGeom>
            <a:solidFill>
              <a:srgbClr val="800000"/>
            </a:solidFill>
            <a:ln w="9525">
              <a:noFill/>
              <a:round/>
              <a:headEnd/>
              <a:tailEnd/>
            </a:ln>
          </p:spPr>
          <p:txBody>
            <a:bodyPr/>
            <a:lstStyle/>
            <a:p>
              <a:endParaRPr lang="cs-CZ"/>
            </a:p>
          </p:txBody>
        </p:sp>
        <p:sp>
          <p:nvSpPr>
            <p:cNvPr id="11375" name="Freeform 261"/>
            <p:cNvSpPr>
              <a:spLocks/>
            </p:cNvSpPr>
            <p:nvPr/>
          </p:nvSpPr>
          <p:spPr bwMode="auto">
            <a:xfrm>
              <a:off x="1911" y="1644"/>
              <a:ext cx="173" cy="127"/>
            </a:xfrm>
            <a:custGeom>
              <a:avLst/>
              <a:gdLst>
                <a:gd name="T0" fmla="*/ 72 w 346"/>
                <a:gd name="T1" fmla="*/ 29 h 254"/>
                <a:gd name="T2" fmla="*/ 55 w 346"/>
                <a:gd name="T3" fmla="*/ 29 h 254"/>
                <a:gd name="T4" fmla="*/ 50 w 346"/>
                <a:gd name="T5" fmla="*/ 24 h 254"/>
                <a:gd name="T6" fmla="*/ 49 w 346"/>
                <a:gd name="T7" fmla="*/ 9 h 254"/>
                <a:gd name="T8" fmla="*/ 43 w 346"/>
                <a:gd name="T9" fmla="*/ 1 h 254"/>
                <a:gd name="T10" fmla="*/ 29 w 346"/>
                <a:gd name="T11" fmla="*/ 2 h 254"/>
                <a:gd name="T12" fmla="*/ 17 w 346"/>
                <a:gd name="T13" fmla="*/ 15 h 254"/>
                <a:gd name="T14" fmla="*/ 6 w 346"/>
                <a:gd name="T15" fmla="*/ 34 h 254"/>
                <a:gd name="T16" fmla="*/ 1 w 346"/>
                <a:gd name="T17" fmla="*/ 52 h 254"/>
                <a:gd name="T18" fmla="*/ 3 w 346"/>
                <a:gd name="T19" fmla="*/ 48 h 254"/>
                <a:gd name="T20" fmla="*/ 11 w 346"/>
                <a:gd name="T21" fmla="*/ 33 h 254"/>
                <a:gd name="T22" fmla="*/ 20 w 346"/>
                <a:gd name="T23" fmla="*/ 16 h 254"/>
                <a:gd name="T24" fmla="*/ 30 w 346"/>
                <a:gd name="T25" fmla="*/ 6 h 254"/>
                <a:gd name="T26" fmla="*/ 41 w 346"/>
                <a:gd name="T27" fmla="*/ 6 h 254"/>
                <a:gd name="T28" fmla="*/ 41 w 346"/>
                <a:gd name="T29" fmla="*/ 8 h 254"/>
                <a:gd name="T30" fmla="*/ 31 w 346"/>
                <a:gd name="T31" fmla="*/ 8 h 254"/>
                <a:gd name="T32" fmla="*/ 23 w 346"/>
                <a:gd name="T33" fmla="*/ 18 h 254"/>
                <a:gd name="T34" fmla="*/ 14 w 346"/>
                <a:gd name="T35" fmla="*/ 34 h 254"/>
                <a:gd name="T36" fmla="*/ 9 w 346"/>
                <a:gd name="T37" fmla="*/ 49 h 254"/>
                <a:gd name="T38" fmla="*/ 14 w 346"/>
                <a:gd name="T39" fmla="*/ 40 h 254"/>
                <a:gd name="T40" fmla="*/ 22 w 346"/>
                <a:gd name="T41" fmla="*/ 27 h 254"/>
                <a:gd name="T42" fmla="*/ 33 w 346"/>
                <a:gd name="T43" fmla="*/ 13 h 254"/>
                <a:gd name="T44" fmla="*/ 42 w 346"/>
                <a:gd name="T45" fmla="*/ 14 h 254"/>
                <a:gd name="T46" fmla="*/ 38 w 346"/>
                <a:gd name="T47" fmla="*/ 15 h 254"/>
                <a:gd name="T48" fmla="*/ 29 w 346"/>
                <a:gd name="T49" fmla="*/ 19 h 254"/>
                <a:gd name="T50" fmla="*/ 20 w 346"/>
                <a:gd name="T51" fmla="*/ 35 h 254"/>
                <a:gd name="T52" fmla="*/ 11 w 346"/>
                <a:gd name="T53" fmla="*/ 52 h 254"/>
                <a:gd name="T54" fmla="*/ 18 w 346"/>
                <a:gd name="T55" fmla="*/ 43 h 254"/>
                <a:gd name="T56" fmla="*/ 22 w 346"/>
                <a:gd name="T57" fmla="*/ 42 h 254"/>
                <a:gd name="T58" fmla="*/ 28 w 346"/>
                <a:gd name="T59" fmla="*/ 28 h 254"/>
                <a:gd name="T60" fmla="*/ 37 w 346"/>
                <a:gd name="T61" fmla="*/ 21 h 254"/>
                <a:gd name="T62" fmla="*/ 43 w 346"/>
                <a:gd name="T63" fmla="*/ 24 h 254"/>
                <a:gd name="T64" fmla="*/ 33 w 346"/>
                <a:gd name="T65" fmla="*/ 27 h 254"/>
                <a:gd name="T66" fmla="*/ 23 w 346"/>
                <a:gd name="T67" fmla="*/ 42 h 254"/>
                <a:gd name="T68" fmla="*/ 23 w 346"/>
                <a:gd name="T69" fmla="*/ 46 h 254"/>
                <a:gd name="T70" fmla="*/ 33 w 346"/>
                <a:gd name="T71" fmla="*/ 33 h 254"/>
                <a:gd name="T72" fmla="*/ 41 w 346"/>
                <a:gd name="T73" fmla="*/ 29 h 254"/>
                <a:gd name="T74" fmla="*/ 37 w 346"/>
                <a:gd name="T75" fmla="*/ 33 h 254"/>
                <a:gd name="T76" fmla="*/ 28 w 346"/>
                <a:gd name="T77" fmla="*/ 43 h 254"/>
                <a:gd name="T78" fmla="*/ 30 w 346"/>
                <a:gd name="T79" fmla="*/ 45 h 254"/>
                <a:gd name="T80" fmla="*/ 40 w 346"/>
                <a:gd name="T81" fmla="*/ 34 h 254"/>
                <a:gd name="T82" fmla="*/ 38 w 346"/>
                <a:gd name="T83" fmla="*/ 37 h 254"/>
                <a:gd name="T84" fmla="*/ 30 w 346"/>
                <a:gd name="T85" fmla="*/ 47 h 254"/>
                <a:gd name="T86" fmla="*/ 26 w 346"/>
                <a:gd name="T87" fmla="*/ 61 h 254"/>
                <a:gd name="T88" fmla="*/ 31 w 346"/>
                <a:gd name="T89" fmla="*/ 56 h 254"/>
                <a:gd name="T90" fmla="*/ 35 w 346"/>
                <a:gd name="T91" fmla="*/ 54 h 254"/>
                <a:gd name="T92" fmla="*/ 36 w 346"/>
                <a:gd name="T93" fmla="*/ 55 h 254"/>
                <a:gd name="T94" fmla="*/ 40 w 346"/>
                <a:gd name="T95" fmla="*/ 44 h 254"/>
                <a:gd name="T96" fmla="*/ 47 w 346"/>
                <a:gd name="T97" fmla="*/ 36 h 254"/>
                <a:gd name="T98" fmla="*/ 46 w 346"/>
                <a:gd name="T99" fmla="*/ 41 h 254"/>
                <a:gd name="T100" fmla="*/ 41 w 346"/>
                <a:gd name="T101" fmla="*/ 51 h 254"/>
                <a:gd name="T102" fmla="*/ 42 w 346"/>
                <a:gd name="T103" fmla="*/ 54 h 254"/>
                <a:gd name="T104" fmla="*/ 47 w 346"/>
                <a:gd name="T105" fmla="*/ 43 h 254"/>
                <a:gd name="T106" fmla="*/ 56 w 346"/>
                <a:gd name="T107" fmla="*/ 36 h 254"/>
                <a:gd name="T108" fmla="*/ 73 w 346"/>
                <a:gd name="T109" fmla="*/ 33 h 254"/>
                <a:gd name="T110" fmla="*/ 87 w 346"/>
                <a:gd name="T111" fmla="*/ 32 h 25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46"/>
                <a:gd name="T169" fmla="*/ 0 h 254"/>
                <a:gd name="T170" fmla="*/ 346 w 346"/>
                <a:gd name="T171" fmla="*/ 254 h 25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46" h="254">
                  <a:moveTo>
                    <a:pt x="346" y="126"/>
                  </a:moveTo>
                  <a:lnTo>
                    <a:pt x="320" y="119"/>
                  </a:lnTo>
                  <a:lnTo>
                    <a:pt x="286" y="114"/>
                  </a:lnTo>
                  <a:lnTo>
                    <a:pt x="262" y="113"/>
                  </a:lnTo>
                  <a:lnTo>
                    <a:pt x="241" y="114"/>
                  </a:lnTo>
                  <a:lnTo>
                    <a:pt x="221" y="116"/>
                  </a:lnTo>
                  <a:lnTo>
                    <a:pt x="210" y="111"/>
                  </a:lnTo>
                  <a:lnTo>
                    <a:pt x="203" y="103"/>
                  </a:lnTo>
                  <a:lnTo>
                    <a:pt x="200" y="95"/>
                  </a:lnTo>
                  <a:lnTo>
                    <a:pt x="200" y="80"/>
                  </a:lnTo>
                  <a:lnTo>
                    <a:pt x="200" y="54"/>
                  </a:lnTo>
                  <a:lnTo>
                    <a:pt x="199" y="36"/>
                  </a:lnTo>
                  <a:lnTo>
                    <a:pt x="194" y="22"/>
                  </a:lnTo>
                  <a:lnTo>
                    <a:pt x="184" y="10"/>
                  </a:lnTo>
                  <a:lnTo>
                    <a:pt x="173" y="4"/>
                  </a:lnTo>
                  <a:lnTo>
                    <a:pt x="158" y="0"/>
                  </a:lnTo>
                  <a:lnTo>
                    <a:pt x="138" y="0"/>
                  </a:lnTo>
                  <a:lnTo>
                    <a:pt x="119" y="7"/>
                  </a:lnTo>
                  <a:lnTo>
                    <a:pt x="101" y="18"/>
                  </a:lnTo>
                  <a:lnTo>
                    <a:pt x="85" y="35"/>
                  </a:lnTo>
                  <a:lnTo>
                    <a:pt x="67" y="57"/>
                  </a:lnTo>
                  <a:lnTo>
                    <a:pt x="52" y="80"/>
                  </a:lnTo>
                  <a:lnTo>
                    <a:pt x="41" y="101"/>
                  </a:lnTo>
                  <a:lnTo>
                    <a:pt x="26" y="134"/>
                  </a:lnTo>
                  <a:lnTo>
                    <a:pt x="17" y="160"/>
                  </a:lnTo>
                  <a:lnTo>
                    <a:pt x="9" y="183"/>
                  </a:lnTo>
                  <a:lnTo>
                    <a:pt x="2" y="207"/>
                  </a:lnTo>
                  <a:lnTo>
                    <a:pt x="0" y="240"/>
                  </a:lnTo>
                  <a:lnTo>
                    <a:pt x="9" y="209"/>
                  </a:lnTo>
                  <a:lnTo>
                    <a:pt x="15" y="189"/>
                  </a:lnTo>
                  <a:lnTo>
                    <a:pt x="25" y="170"/>
                  </a:lnTo>
                  <a:lnTo>
                    <a:pt x="35" y="148"/>
                  </a:lnTo>
                  <a:lnTo>
                    <a:pt x="43" y="131"/>
                  </a:lnTo>
                  <a:lnTo>
                    <a:pt x="56" y="105"/>
                  </a:lnTo>
                  <a:lnTo>
                    <a:pt x="67" y="85"/>
                  </a:lnTo>
                  <a:lnTo>
                    <a:pt x="80" y="64"/>
                  </a:lnTo>
                  <a:lnTo>
                    <a:pt x="90" y="51"/>
                  </a:lnTo>
                  <a:lnTo>
                    <a:pt x="103" y="38"/>
                  </a:lnTo>
                  <a:lnTo>
                    <a:pt x="121" y="23"/>
                  </a:lnTo>
                  <a:lnTo>
                    <a:pt x="137" y="18"/>
                  </a:lnTo>
                  <a:lnTo>
                    <a:pt x="153" y="18"/>
                  </a:lnTo>
                  <a:lnTo>
                    <a:pt x="164" y="22"/>
                  </a:lnTo>
                  <a:lnTo>
                    <a:pt x="171" y="28"/>
                  </a:lnTo>
                  <a:lnTo>
                    <a:pt x="176" y="39"/>
                  </a:lnTo>
                  <a:lnTo>
                    <a:pt x="164" y="31"/>
                  </a:lnTo>
                  <a:lnTo>
                    <a:pt x="156" y="28"/>
                  </a:lnTo>
                  <a:lnTo>
                    <a:pt x="145" y="28"/>
                  </a:lnTo>
                  <a:lnTo>
                    <a:pt x="127" y="31"/>
                  </a:lnTo>
                  <a:lnTo>
                    <a:pt x="112" y="43"/>
                  </a:lnTo>
                  <a:lnTo>
                    <a:pt x="104" y="53"/>
                  </a:lnTo>
                  <a:lnTo>
                    <a:pt x="93" y="69"/>
                  </a:lnTo>
                  <a:lnTo>
                    <a:pt x="80" y="90"/>
                  </a:lnTo>
                  <a:lnTo>
                    <a:pt x="65" y="116"/>
                  </a:lnTo>
                  <a:lnTo>
                    <a:pt x="56" y="135"/>
                  </a:lnTo>
                  <a:lnTo>
                    <a:pt x="49" y="152"/>
                  </a:lnTo>
                  <a:lnTo>
                    <a:pt x="41" y="174"/>
                  </a:lnTo>
                  <a:lnTo>
                    <a:pt x="35" y="196"/>
                  </a:lnTo>
                  <a:lnTo>
                    <a:pt x="28" y="227"/>
                  </a:lnTo>
                  <a:lnTo>
                    <a:pt x="44" y="186"/>
                  </a:lnTo>
                  <a:lnTo>
                    <a:pt x="56" y="160"/>
                  </a:lnTo>
                  <a:lnTo>
                    <a:pt x="67" y="140"/>
                  </a:lnTo>
                  <a:lnTo>
                    <a:pt x="77" y="122"/>
                  </a:lnTo>
                  <a:lnTo>
                    <a:pt x="88" y="105"/>
                  </a:lnTo>
                  <a:lnTo>
                    <a:pt x="99" y="83"/>
                  </a:lnTo>
                  <a:lnTo>
                    <a:pt x="119" y="61"/>
                  </a:lnTo>
                  <a:lnTo>
                    <a:pt x="130" y="51"/>
                  </a:lnTo>
                  <a:lnTo>
                    <a:pt x="143" y="48"/>
                  </a:lnTo>
                  <a:lnTo>
                    <a:pt x="156" y="48"/>
                  </a:lnTo>
                  <a:lnTo>
                    <a:pt x="168" y="56"/>
                  </a:lnTo>
                  <a:lnTo>
                    <a:pt x="173" y="66"/>
                  </a:lnTo>
                  <a:lnTo>
                    <a:pt x="163" y="59"/>
                  </a:lnTo>
                  <a:lnTo>
                    <a:pt x="151" y="57"/>
                  </a:lnTo>
                  <a:lnTo>
                    <a:pt x="140" y="59"/>
                  </a:lnTo>
                  <a:lnTo>
                    <a:pt x="129" y="66"/>
                  </a:lnTo>
                  <a:lnTo>
                    <a:pt x="119" y="75"/>
                  </a:lnTo>
                  <a:lnTo>
                    <a:pt x="108" y="88"/>
                  </a:lnTo>
                  <a:lnTo>
                    <a:pt x="95" y="109"/>
                  </a:lnTo>
                  <a:lnTo>
                    <a:pt x="77" y="139"/>
                  </a:lnTo>
                  <a:lnTo>
                    <a:pt x="65" y="158"/>
                  </a:lnTo>
                  <a:lnTo>
                    <a:pt x="52" y="183"/>
                  </a:lnTo>
                  <a:lnTo>
                    <a:pt x="44" y="207"/>
                  </a:lnTo>
                  <a:lnTo>
                    <a:pt x="36" y="240"/>
                  </a:lnTo>
                  <a:lnTo>
                    <a:pt x="62" y="186"/>
                  </a:lnTo>
                  <a:lnTo>
                    <a:pt x="70" y="171"/>
                  </a:lnTo>
                  <a:lnTo>
                    <a:pt x="78" y="163"/>
                  </a:lnTo>
                  <a:lnTo>
                    <a:pt x="78" y="194"/>
                  </a:lnTo>
                  <a:lnTo>
                    <a:pt x="85" y="168"/>
                  </a:lnTo>
                  <a:lnTo>
                    <a:pt x="91" y="148"/>
                  </a:lnTo>
                  <a:lnTo>
                    <a:pt x="101" y="131"/>
                  </a:lnTo>
                  <a:lnTo>
                    <a:pt x="114" y="111"/>
                  </a:lnTo>
                  <a:lnTo>
                    <a:pt x="122" y="98"/>
                  </a:lnTo>
                  <a:lnTo>
                    <a:pt x="134" y="88"/>
                  </a:lnTo>
                  <a:lnTo>
                    <a:pt x="147" y="83"/>
                  </a:lnTo>
                  <a:lnTo>
                    <a:pt x="158" y="83"/>
                  </a:lnTo>
                  <a:lnTo>
                    <a:pt x="169" y="87"/>
                  </a:lnTo>
                  <a:lnTo>
                    <a:pt x="174" y="93"/>
                  </a:lnTo>
                  <a:lnTo>
                    <a:pt x="158" y="93"/>
                  </a:lnTo>
                  <a:lnTo>
                    <a:pt x="143" y="100"/>
                  </a:lnTo>
                  <a:lnTo>
                    <a:pt x="132" y="108"/>
                  </a:lnTo>
                  <a:lnTo>
                    <a:pt x="119" y="122"/>
                  </a:lnTo>
                  <a:lnTo>
                    <a:pt x="104" y="144"/>
                  </a:lnTo>
                  <a:lnTo>
                    <a:pt x="93" y="168"/>
                  </a:lnTo>
                  <a:lnTo>
                    <a:pt x="86" y="187"/>
                  </a:lnTo>
                  <a:lnTo>
                    <a:pt x="83" y="210"/>
                  </a:lnTo>
                  <a:lnTo>
                    <a:pt x="95" y="184"/>
                  </a:lnTo>
                  <a:lnTo>
                    <a:pt x="103" y="170"/>
                  </a:lnTo>
                  <a:lnTo>
                    <a:pt x="112" y="157"/>
                  </a:lnTo>
                  <a:lnTo>
                    <a:pt x="129" y="132"/>
                  </a:lnTo>
                  <a:lnTo>
                    <a:pt x="140" y="122"/>
                  </a:lnTo>
                  <a:lnTo>
                    <a:pt x="151" y="118"/>
                  </a:lnTo>
                  <a:lnTo>
                    <a:pt x="164" y="113"/>
                  </a:lnTo>
                  <a:lnTo>
                    <a:pt x="179" y="113"/>
                  </a:lnTo>
                  <a:lnTo>
                    <a:pt x="158" y="119"/>
                  </a:lnTo>
                  <a:lnTo>
                    <a:pt x="145" y="129"/>
                  </a:lnTo>
                  <a:lnTo>
                    <a:pt x="134" y="140"/>
                  </a:lnTo>
                  <a:lnTo>
                    <a:pt x="124" y="150"/>
                  </a:lnTo>
                  <a:lnTo>
                    <a:pt x="112" y="170"/>
                  </a:lnTo>
                  <a:lnTo>
                    <a:pt x="99" y="199"/>
                  </a:lnTo>
                  <a:lnTo>
                    <a:pt x="129" y="155"/>
                  </a:lnTo>
                  <a:lnTo>
                    <a:pt x="121" y="179"/>
                  </a:lnTo>
                  <a:lnTo>
                    <a:pt x="142" y="147"/>
                  </a:lnTo>
                  <a:lnTo>
                    <a:pt x="151" y="140"/>
                  </a:lnTo>
                  <a:lnTo>
                    <a:pt x="158" y="135"/>
                  </a:lnTo>
                  <a:lnTo>
                    <a:pt x="169" y="132"/>
                  </a:lnTo>
                  <a:lnTo>
                    <a:pt x="161" y="139"/>
                  </a:lnTo>
                  <a:lnTo>
                    <a:pt x="151" y="148"/>
                  </a:lnTo>
                  <a:lnTo>
                    <a:pt x="143" y="158"/>
                  </a:lnTo>
                  <a:lnTo>
                    <a:pt x="134" y="171"/>
                  </a:lnTo>
                  <a:lnTo>
                    <a:pt x="122" y="187"/>
                  </a:lnTo>
                  <a:lnTo>
                    <a:pt x="114" y="204"/>
                  </a:lnTo>
                  <a:lnTo>
                    <a:pt x="108" y="225"/>
                  </a:lnTo>
                  <a:lnTo>
                    <a:pt x="104" y="243"/>
                  </a:lnTo>
                  <a:lnTo>
                    <a:pt x="117" y="212"/>
                  </a:lnTo>
                  <a:lnTo>
                    <a:pt x="129" y="194"/>
                  </a:lnTo>
                  <a:lnTo>
                    <a:pt x="127" y="223"/>
                  </a:lnTo>
                  <a:lnTo>
                    <a:pt x="134" y="202"/>
                  </a:lnTo>
                  <a:lnTo>
                    <a:pt x="143" y="189"/>
                  </a:lnTo>
                  <a:lnTo>
                    <a:pt x="138" y="214"/>
                  </a:lnTo>
                  <a:lnTo>
                    <a:pt x="137" y="228"/>
                  </a:lnTo>
                  <a:lnTo>
                    <a:pt x="138" y="254"/>
                  </a:lnTo>
                  <a:lnTo>
                    <a:pt x="142" y="220"/>
                  </a:lnTo>
                  <a:lnTo>
                    <a:pt x="147" y="202"/>
                  </a:lnTo>
                  <a:lnTo>
                    <a:pt x="151" y="187"/>
                  </a:lnTo>
                  <a:lnTo>
                    <a:pt x="158" y="176"/>
                  </a:lnTo>
                  <a:lnTo>
                    <a:pt x="168" y="163"/>
                  </a:lnTo>
                  <a:lnTo>
                    <a:pt x="177" y="152"/>
                  </a:lnTo>
                  <a:lnTo>
                    <a:pt x="190" y="144"/>
                  </a:lnTo>
                  <a:lnTo>
                    <a:pt x="207" y="139"/>
                  </a:lnTo>
                  <a:lnTo>
                    <a:pt x="192" y="150"/>
                  </a:lnTo>
                  <a:lnTo>
                    <a:pt x="184" y="161"/>
                  </a:lnTo>
                  <a:lnTo>
                    <a:pt x="176" y="174"/>
                  </a:lnTo>
                  <a:lnTo>
                    <a:pt x="168" y="187"/>
                  </a:lnTo>
                  <a:lnTo>
                    <a:pt x="163" y="202"/>
                  </a:lnTo>
                  <a:lnTo>
                    <a:pt x="160" y="220"/>
                  </a:lnTo>
                  <a:lnTo>
                    <a:pt x="160" y="244"/>
                  </a:lnTo>
                  <a:lnTo>
                    <a:pt x="168" y="214"/>
                  </a:lnTo>
                  <a:lnTo>
                    <a:pt x="173" y="199"/>
                  </a:lnTo>
                  <a:lnTo>
                    <a:pt x="181" y="184"/>
                  </a:lnTo>
                  <a:lnTo>
                    <a:pt x="189" y="171"/>
                  </a:lnTo>
                  <a:lnTo>
                    <a:pt x="197" y="160"/>
                  </a:lnTo>
                  <a:lnTo>
                    <a:pt x="212" y="147"/>
                  </a:lnTo>
                  <a:lnTo>
                    <a:pt x="225" y="142"/>
                  </a:lnTo>
                  <a:lnTo>
                    <a:pt x="242" y="135"/>
                  </a:lnTo>
                  <a:lnTo>
                    <a:pt x="265" y="132"/>
                  </a:lnTo>
                  <a:lnTo>
                    <a:pt x="290" y="132"/>
                  </a:lnTo>
                  <a:lnTo>
                    <a:pt x="317" y="137"/>
                  </a:lnTo>
                  <a:lnTo>
                    <a:pt x="343" y="144"/>
                  </a:lnTo>
                  <a:lnTo>
                    <a:pt x="346" y="126"/>
                  </a:lnTo>
                  <a:close/>
                </a:path>
              </a:pathLst>
            </a:custGeom>
            <a:solidFill>
              <a:srgbClr val="FF0000"/>
            </a:solidFill>
            <a:ln w="9525">
              <a:noFill/>
              <a:round/>
              <a:headEnd/>
              <a:tailEnd/>
            </a:ln>
          </p:spPr>
          <p:txBody>
            <a:bodyPr/>
            <a:lstStyle/>
            <a:p>
              <a:endParaRPr lang="cs-CZ"/>
            </a:p>
          </p:txBody>
        </p:sp>
        <p:sp>
          <p:nvSpPr>
            <p:cNvPr id="11376" name="Freeform 262"/>
            <p:cNvSpPr>
              <a:spLocks/>
            </p:cNvSpPr>
            <p:nvPr/>
          </p:nvSpPr>
          <p:spPr bwMode="auto">
            <a:xfrm>
              <a:off x="1972" y="2000"/>
              <a:ext cx="121" cy="76"/>
            </a:xfrm>
            <a:custGeom>
              <a:avLst/>
              <a:gdLst>
                <a:gd name="T0" fmla="*/ 33 w 240"/>
                <a:gd name="T1" fmla="*/ 24 h 151"/>
                <a:gd name="T2" fmla="*/ 30 w 240"/>
                <a:gd name="T3" fmla="*/ 27 h 151"/>
                <a:gd name="T4" fmla="*/ 27 w 240"/>
                <a:gd name="T5" fmla="*/ 34 h 151"/>
                <a:gd name="T6" fmla="*/ 25 w 240"/>
                <a:gd name="T7" fmla="*/ 36 h 151"/>
                <a:gd name="T8" fmla="*/ 25 w 240"/>
                <a:gd name="T9" fmla="*/ 32 h 151"/>
                <a:gd name="T10" fmla="*/ 27 w 240"/>
                <a:gd name="T11" fmla="*/ 29 h 151"/>
                <a:gd name="T12" fmla="*/ 24 w 240"/>
                <a:gd name="T13" fmla="*/ 24 h 151"/>
                <a:gd name="T14" fmla="*/ 21 w 240"/>
                <a:gd name="T15" fmla="*/ 26 h 151"/>
                <a:gd name="T16" fmla="*/ 23 w 240"/>
                <a:gd name="T17" fmla="*/ 35 h 151"/>
                <a:gd name="T18" fmla="*/ 19 w 240"/>
                <a:gd name="T19" fmla="*/ 30 h 151"/>
                <a:gd name="T20" fmla="*/ 19 w 240"/>
                <a:gd name="T21" fmla="*/ 24 h 151"/>
                <a:gd name="T22" fmla="*/ 23 w 240"/>
                <a:gd name="T23" fmla="*/ 21 h 151"/>
                <a:gd name="T24" fmla="*/ 30 w 240"/>
                <a:gd name="T25" fmla="*/ 23 h 151"/>
                <a:gd name="T26" fmla="*/ 28 w 240"/>
                <a:gd name="T27" fmla="*/ 19 h 151"/>
                <a:gd name="T28" fmla="*/ 21 w 240"/>
                <a:gd name="T29" fmla="*/ 18 h 151"/>
                <a:gd name="T30" fmla="*/ 18 w 240"/>
                <a:gd name="T31" fmla="*/ 22 h 151"/>
                <a:gd name="T32" fmla="*/ 16 w 240"/>
                <a:gd name="T33" fmla="*/ 22 h 151"/>
                <a:gd name="T34" fmla="*/ 17 w 240"/>
                <a:gd name="T35" fmla="*/ 16 h 151"/>
                <a:gd name="T36" fmla="*/ 23 w 240"/>
                <a:gd name="T37" fmla="*/ 14 h 151"/>
                <a:gd name="T38" fmla="*/ 23 w 240"/>
                <a:gd name="T39" fmla="*/ 12 h 151"/>
                <a:gd name="T40" fmla="*/ 19 w 240"/>
                <a:gd name="T41" fmla="*/ 10 h 151"/>
                <a:gd name="T42" fmla="*/ 17 w 240"/>
                <a:gd name="T43" fmla="*/ 9 h 151"/>
                <a:gd name="T44" fmla="*/ 26 w 240"/>
                <a:gd name="T45" fmla="*/ 10 h 151"/>
                <a:gd name="T46" fmla="*/ 21 w 240"/>
                <a:gd name="T47" fmla="*/ 5 h 151"/>
                <a:gd name="T48" fmla="*/ 16 w 240"/>
                <a:gd name="T49" fmla="*/ 4 h 151"/>
                <a:gd name="T50" fmla="*/ 13 w 240"/>
                <a:gd name="T51" fmla="*/ 9 h 151"/>
                <a:gd name="T52" fmla="*/ 13 w 240"/>
                <a:gd name="T53" fmla="*/ 16 h 151"/>
                <a:gd name="T54" fmla="*/ 14 w 240"/>
                <a:gd name="T55" fmla="*/ 26 h 151"/>
                <a:gd name="T56" fmla="*/ 15 w 240"/>
                <a:gd name="T57" fmla="*/ 34 h 151"/>
                <a:gd name="T58" fmla="*/ 15 w 240"/>
                <a:gd name="T59" fmla="*/ 35 h 151"/>
                <a:gd name="T60" fmla="*/ 12 w 240"/>
                <a:gd name="T61" fmla="*/ 29 h 151"/>
                <a:gd name="T62" fmla="*/ 10 w 240"/>
                <a:gd name="T63" fmla="*/ 20 h 151"/>
                <a:gd name="T64" fmla="*/ 10 w 240"/>
                <a:gd name="T65" fmla="*/ 12 h 151"/>
                <a:gd name="T66" fmla="*/ 4 w 240"/>
                <a:gd name="T67" fmla="*/ 14 h 151"/>
                <a:gd name="T68" fmla="*/ 4 w 240"/>
                <a:gd name="T69" fmla="*/ 19 h 151"/>
                <a:gd name="T70" fmla="*/ 5 w 240"/>
                <a:gd name="T71" fmla="*/ 26 h 151"/>
                <a:gd name="T72" fmla="*/ 8 w 240"/>
                <a:gd name="T73" fmla="*/ 32 h 151"/>
                <a:gd name="T74" fmla="*/ 6 w 240"/>
                <a:gd name="T75" fmla="*/ 34 h 151"/>
                <a:gd name="T76" fmla="*/ 2 w 240"/>
                <a:gd name="T77" fmla="*/ 25 h 151"/>
                <a:gd name="T78" fmla="*/ 0 w 240"/>
                <a:gd name="T79" fmla="*/ 17 h 151"/>
                <a:gd name="T80" fmla="*/ 2 w 240"/>
                <a:gd name="T81" fmla="*/ 10 h 151"/>
                <a:gd name="T82" fmla="*/ 6 w 240"/>
                <a:gd name="T83" fmla="*/ 8 h 151"/>
                <a:gd name="T84" fmla="*/ 10 w 240"/>
                <a:gd name="T85" fmla="*/ 4 h 151"/>
                <a:gd name="T86" fmla="*/ 15 w 240"/>
                <a:gd name="T87" fmla="*/ 0 h 151"/>
                <a:gd name="T88" fmla="*/ 23 w 240"/>
                <a:gd name="T89" fmla="*/ 2 h 151"/>
                <a:gd name="T90" fmla="*/ 28 w 240"/>
                <a:gd name="T91" fmla="*/ 8 h 151"/>
                <a:gd name="T92" fmla="*/ 32 w 240"/>
                <a:gd name="T93" fmla="*/ 14 h 151"/>
                <a:gd name="T94" fmla="*/ 61 w 240"/>
                <a:gd name="T95" fmla="*/ 18 h 1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40"/>
                <a:gd name="T145" fmla="*/ 0 h 151"/>
                <a:gd name="T146" fmla="*/ 240 w 240"/>
                <a:gd name="T147" fmla="*/ 151 h 15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40" h="151">
                  <a:moveTo>
                    <a:pt x="237" y="96"/>
                  </a:moveTo>
                  <a:lnTo>
                    <a:pt x="131" y="96"/>
                  </a:lnTo>
                  <a:lnTo>
                    <a:pt x="125" y="97"/>
                  </a:lnTo>
                  <a:lnTo>
                    <a:pt x="118" y="107"/>
                  </a:lnTo>
                  <a:lnTo>
                    <a:pt x="110" y="119"/>
                  </a:lnTo>
                  <a:lnTo>
                    <a:pt x="105" y="133"/>
                  </a:lnTo>
                  <a:lnTo>
                    <a:pt x="105" y="151"/>
                  </a:lnTo>
                  <a:lnTo>
                    <a:pt x="99" y="143"/>
                  </a:lnTo>
                  <a:lnTo>
                    <a:pt x="97" y="133"/>
                  </a:lnTo>
                  <a:lnTo>
                    <a:pt x="99" y="127"/>
                  </a:lnTo>
                  <a:lnTo>
                    <a:pt x="101" y="120"/>
                  </a:lnTo>
                  <a:lnTo>
                    <a:pt x="105" y="114"/>
                  </a:lnTo>
                  <a:lnTo>
                    <a:pt x="107" y="97"/>
                  </a:lnTo>
                  <a:lnTo>
                    <a:pt x="94" y="94"/>
                  </a:lnTo>
                  <a:lnTo>
                    <a:pt x="86" y="97"/>
                  </a:lnTo>
                  <a:lnTo>
                    <a:pt x="83" y="104"/>
                  </a:lnTo>
                  <a:lnTo>
                    <a:pt x="84" y="114"/>
                  </a:lnTo>
                  <a:lnTo>
                    <a:pt x="92" y="140"/>
                  </a:lnTo>
                  <a:lnTo>
                    <a:pt x="81" y="128"/>
                  </a:lnTo>
                  <a:lnTo>
                    <a:pt x="76" y="117"/>
                  </a:lnTo>
                  <a:lnTo>
                    <a:pt x="73" y="106"/>
                  </a:lnTo>
                  <a:lnTo>
                    <a:pt x="73" y="96"/>
                  </a:lnTo>
                  <a:lnTo>
                    <a:pt x="78" y="86"/>
                  </a:lnTo>
                  <a:lnTo>
                    <a:pt x="91" y="81"/>
                  </a:lnTo>
                  <a:lnTo>
                    <a:pt x="105" y="83"/>
                  </a:lnTo>
                  <a:lnTo>
                    <a:pt x="117" y="91"/>
                  </a:lnTo>
                  <a:lnTo>
                    <a:pt x="115" y="81"/>
                  </a:lnTo>
                  <a:lnTo>
                    <a:pt x="109" y="73"/>
                  </a:lnTo>
                  <a:lnTo>
                    <a:pt x="97" y="70"/>
                  </a:lnTo>
                  <a:lnTo>
                    <a:pt x="83" y="71"/>
                  </a:lnTo>
                  <a:lnTo>
                    <a:pt x="75" y="78"/>
                  </a:lnTo>
                  <a:lnTo>
                    <a:pt x="70" y="88"/>
                  </a:lnTo>
                  <a:lnTo>
                    <a:pt x="65" y="109"/>
                  </a:lnTo>
                  <a:lnTo>
                    <a:pt x="62" y="86"/>
                  </a:lnTo>
                  <a:lnTo>
                    <a:pt x="63" y="71"/>
                  </a:lnTo>
                  <a:lnTo>
                    <a:pt x="66" y="63"/>
                  </a:lnTo>
                  <a:lnTo>
                    <a:pt x="76" y="57"/>
                  </a:lnTo>
                  <a:lnTo>
                    <a:pt x="91" y="53"/>
                  </a:lnTo>
                  <a:lnTo>
                    <a:pt x="105" y="57"/>
                  </a:lnTo>
                  <a:lnTo>
                    <a:pt x="92" y="47"/>
                  </a:lnTo>
                  <a:lnTo>
                    <a:pt x="83" y="42"/>
                  </a:lnTo>
                  <a:lnTo>
                    <a:pt x="73" y="40"/>
                  </a:lnTo>
                  <a:lnTo>
                    <a:pt x="57" y="45"/>
                  </a:lnTo>
                  <a:lnTo>
                    <a:pt x="66" y="36"/>
                  </a:lnTo>
                  <a:lnTo>
                    <a:pt x="84" y="32"/>
                  </a:lnTo>
                  <a:lnTo>
                    <a:pt x="102" y="40"/>
                  </a:lnTo>
                  <a:lnTo>
                    <a:pt x="91" y="27"/>
                  </a:lnTo>
                  <a:lnTo>
                    <a:pt x="83" y="19"/>
                  </a:lnTo>
                  <a:lnTo>
                    <a:pt x="73" y="14"/>
                  </a:lnTo>
                  <a:lnTo>
                    <a:pt x="62" y="16"/>
                  </a:lnTo>
                  <a:lnTo>
                    <a:pt x="53" y="24"/>
                  </a:lnTo>
                  <a:lnTo>
                    <a:pt x="50" y="36"/>
                  </a:lnTo>
                  <a:lnTo>
                    <a:pt x="50" y="47"/>
                  </a:lnTo>
                  <a:lnTo>
                    <a:pt x="50" y="62"/>
                  </a:lnTo>
                  <a:lnTo>
                    <a:pt x="52" y="84"/>
                  </a:lnTo>
                  <a:lnTo>
                    <a:pt x="53" y="101"/>
                  </a:lnTo>
                  <a:lnTo>
                    <a:pt x="55" y="117"/>
                  </a:lnTo>
                  <a:lnTo>
                    <a:pt x="60" y="133"/>
                  </a:lnTo>
                  <a:lnTo>
                    <a:pt x="66" y="149"/>
                  </a:lnTo>
                  <a:lnTo>
                    <a:pt x="58" y="138"/>
                  </a:lnTo>
                  <a:lnTo>
                    <a:pt x="52" y="127"/>
                  </a:lnTo>
                  <a:lnTo>
                    <a:pt x="47" y="115"/>
                  </a:lnTo>
                  <a:lnTo>
                    <a:pt x="42" y="97"/>
                  </a:lnTo>
                  <a:lnTo>
                    <a:pt x="39" y="79"/>
                  </a:lnTo>
                  <a:lnTo>
                    <a:pt x="39" y="63"/>
                  </a:lnTo>
                  <a:lnTo>
                    <a:pt x="37" y="47"/>
                  </a:lnTo>
                  <a:lnTo>
                    <a:pt x="24" y="47"/>
                  </a:lnTo>
                  <a:lnTo>
                    <a:pt x="16" y="55"/>
                  </a:lnTo>
                  <a:lnTo>
                    <a:pt x="14" y="65"/>
                  </a:lnTo>
                  <a:lnTo>
                    <a:pt x="14" y="75"/>
                  </a:lnTo>
                  <a:lnTo>
                    <a:pt x="16" y="89"/>
                  </a:lnTo>
                  <a:lnTo>
                    <a:pt x="19" y="102"/>
                  </a:lnTo>
                  <a:lnTo>
                    <a:pt x="23" y="114"/>
                  </a:lnTo>
                  <a:lnTo>
                    <a:pt x="29" y="128"/>
                  </a:lnTo>
                  <a:lnTo>
                    <a:pt x="44" y="151"/>
                  </a:lnTo>
                  <a:lnTo>
                    <a:pt x="24" y="135"/>
                  </a:lnTo>
                  <a:lnTo>
                    <a:pt x="13" y="119"/>
                  </a:lnTo>
                  <a:lnTo>
                    <a:pt x="5" y="99"/>
                  </a:lnTo>
                  <a:lnTo>
                    <a:pt x="1" y="86"/>
                  </a:lnTo>
                  <a:lnTo>
                    <a:pt x="0" y="68"/>
                  </a:lnTo>
                  <a:lnTo>
                    <a:pt x="0" y="53"/>
                  </a:lnTo>
                  <a:lnTo>
                    <a:pt x="5" y="40"/>
                  </a:lnTo>
                  <a:lnTo>
                    <a:pt x="13" y="34"/>
                  </a:lnTo>
                  <a:lnTo>
                    <a:pt x="24" y="29"/>
                  </a:lnTo>
                  <a:lnTo>
                    <a:pt x="39" y="26"/>
                  </a:lnTo>
                  <a:lnTo>
                    <a:pt x="40" y="14"/>
                  </a:lnTo>
                  <a:lnTo>
                    <a:pt x="45" y="6"/>
                  </a:lnTo>
                  <a:lnTo>
                    <a:pt x="58" y="0"/>
                  </a:lnTo>
                  <a:lnTo>
                    <a:pt x="75" y="0"/>
                  </a:lnTo>
                  <a:lnTo>
                    <a:pt x="91" y="8"/>
                  </a:lnTo>
                  <a:lnTo>
                    <a:pt x="104" y="19"/>
                  </a:lnTo>
                  <a:lnTo>
                    <a:pt x="112" y="29"/>
                  </a:lnTo>
                  <a:lnTo>
                    <a:pt x="120" y="42"/>
                  </a:lnTo>
                  <a:lnTo>
                    <a:pt x="125" y="55"/>
                  </a:lnTo>
                  <a:lnTo>
                    <a:pt x="128" y="70"/>
                  </a:lnTo>
                  <a:lnTo>
                    <a:pt x="240" y="70"/>
                  </a:lnTo>
                  <a:lnTo>
                    <a:pt x="237" y="96"/>
                  </a:lnTo>
                  <a:close/>
                </a:path>
              </a:pathLst>
            </a:custGeom>
            <a:solidFill>
              <a:srgbClr val="FF0000"/>
            </a:solidFill>
            <a:ln w="9525">
              <a:noFill/>
              <a:round/>
              <a:headEnd/>
              <a:tailEnd/>
            </a:ln>
          </p:spPr>
          <p:txBody>
            <a:bodyPr/>
            <a:lstStyle/>
            <a:p>
              <a:endParaRPr lang="cs-CZ"/>
            </a:p>
          </p:txBody>
        </p:sp>
        <p:sp>
          <p:nvSpPr>
            <p:cNvPr id="11377" name="Freeform 263"/>
            <p:cNvSpPr>
              <a:spLocks/>
            </p:cNvSpPr>
            <p:nvPr/>
          </p:nvSpPr>
          <p:spPr bwMode="auto">
            <a:xfrm>
              <a:off x="2125" y="2000"/>
              <a:ext cx="120" cy="76"/>
            </a:xfrm>
            <a:custGeom>
              <a:avLst/>
              <a:gdLst>
                <a:gd name="T0" fmla="*/ 27 w 241"/>
                <a:gd name="T1" fmla="*/ 24 h 151"/>
                <a:gd name="T2" fmla="*/ 30 w 241"/>
                <a:gd name="T3" fmla="*/ 27 h 151"/>
                <a:gd name="T4" fmla="*/ 33 w 241"/>
                <a:gd name="T5" fmla="*/ 34 h 151"/>
                <a:gd name="T6" fmla="*/ 35 w 241"/>
                <a:gd name="T7" fmla="*/ 36 h 151"/>
                <a:gd name="T8" fmla="*/ 35 w 241"/>
                <a:gd name="T9" fmla="*/ 32 h 151"/>
                <a:gd name="T10" fmla="*/ 33 w 241"/>
                <a:gd name="T11" fmla="*/ 29 h 151"/>
                <a:gd name="T12" fmla="*/ 36 w 241"/>
                <a:gd name="T13" fmla="*/ 24 h 151"/>
                <a:gd name="T14" fmla="*/ 39 w 241"/>
                <a:gd name="T15" fmla="*/ 26 h 151"/>
                <a:gd name="T16" fmla="*/ 37 w 241"/>
                <a:gd name="T17" fmla="*/ 35 h 151"/>
                <a:gd name="T18" fmla="*/ 41 w 241"/>
                <a:gd name="T19" fmla="*/ 30 h 151"/>
                <a:gd name="T20" fmla="*/ 42 w 241"/>
                <a:gd name="T21" fmla="*/ 24 h 151"/>
                <a:gd name="T22" fmla="*/ 37 w 241"/>
                <a:gd name="T23" fmla="*/ 21 h 151"/>
                <a:gd name="T24" fmla="*/ 31 w 241"/>
                <a:gd name="T25" fmla="*/ 23 h 151"/>
                <a:gd name="T26" fmla="*/ 33 w 241"/>
                <a:gd name="T27" fmla="*/ 19 h 151"/>
                <a:gd name="T28" fmla="*/ 39 w 241"/>
                <a:gd name="T29" fmla="*/ 18 h 151"/>
                <a:gd name="T30" fmla="*/ 42 w 241"/>
                <a:gd name="T31" fmla="*/ 22 h 151"/>
                <a:gd name="T32" fmla="*/ 44 w 241"/>
                <a:gd name="T33" fmla="*/ 22 h 151"/>
                <a:gd name="T34" fmla="*/ 43 w 241"/>
                <a:gd name="T35" fmla="*/ 16 h 151"/>
                <a:gd name="T36" fmla="*/ 37 w 241"/>
                <a:gd name="T37" fmla="*/ 14 h 151"/>
                <a:gd name="T38" fmla="*/ 37 w 241"/>
                <a:gd name="T39" fmla="*/ 12 h 151"/>
                <a:gd name="T40" fmla="*/ 42 w 241"/>
                <a:gd name="T41" fmla="*/ 10 h 151"/>
                <a:gd name="T42" fmla="*/ 43 w 241"/>
                <a:gd name="T43" fmla="*/ 9 h 151"/>
                <a:gd name="T44" fmla="*/ 34 w 241"/>
                <a:gd name="T45" fmla="*/ 10 h 151"/>
                <a:gd name="T46" fmla="*/ 39 w 241"/>
                <a:gd name="T47" fmla="*/ 5 h 151"/>
                <a:gd name="T48" fmla="*/ 44 w 241"/>
                <a:gd name="T49" fmla="*/ 4 h 151"/>
                <a:gd name="T50" fmla="*/ 47 w 241"/>
                <a:gd name="T51" fmla="*/ 9 h 151"/>
                <a:gd name="T52" fmla="*/ 47 w 241"/>
                <a:gd name="T53" fmla="*/ 16 h 151"/>
                <a:gd name="T54" fmla="*/ 46 w 241"/>
                <a:gd name="T55" fmla="*/ 26 h 151"/>
                <a:gd name="T56" fmla="*/ 45 w 241"/>
                <a:gd name="T57" fmla="*/ 34 h 151"/>
                <a:gd name="T58" fmla="*/ 45 w 241"/>
                <a:gd name="T59" fmla="*/ 35 h 151"/>
                <a:gd name="T60" fmla="*/ 48 w 241"/>
                <a:gd name="T61" fmla="*/ 29 h 151"/>
                <a:gd name="T62" fmla="*/ 50 w 241"/>
                <a:gd name="T63" fmla="*/ 20 h 151"/>
                <a:gd name="T64" fmla="*/ 50 w 241"/>
                <a:gd name="T65" fmla="*/ 12 h 151"/>
                <a:gd name="T66" fmla="*/ 56 w 241"/>
                <a:gd name="T67" fmla="*/ 14 h 151"/>
                <a:gd name="T68" fmla="*/ 56 w 241"/>
                <a:gd name="T69" fmla="*/ 19 h 151"/>
                <a:gd name="T70" fmla="*/ 55 w 241"/>
                <a:gd name="T71" fmla="*/ 26 h 151"/>
                <a:gd name="T72" fmla="*/ 53 w 241"/>
                <a:gd name="T73" fmla="*/ 32 h 151"/>
                <a:gd name="T74" fmla="*/ 54 w 241"/>
                <a:gd name="T75" fmla="*/ 34 h 151"/>
                <a:gd name="T76" fmla="*/ 59 w 241"/>
                <a:gd name="T77" fmla="*/ 25 h 151"/>
                <a:gd name="T78" fmla="*/ 60 w 241"/>
                <a:gd name="T79" fmla="*/ 17 h 151"/>
                <a:gd name="T80" fmla="*/ 59 w 241"/>
                <a:gd name="T81" fmla="*/ 10 h 151"/>
                <a:gd name="T82" fmla="*/ 54 w 241"/>
                <a:gd name="T83" fmla="*/ 8 h 151"/>
                <a:gd name="T84" fmla="*/ 50 w 241"/>
                <a:gd name="T85" fmla="*/ 4 h 151"/>
                <a:gd name="T86" fmla="*/ 45 w 241"/>
                <a:gd name="T87" fmla="*/ 0 h 151"/>
                <a:gd name="T88" fmla="*/ 37 w 241"/>
                <a:gd name="T89" fmla="*/ 2 h 151"/>
                <a:gd name="T90" fmla="*/ 32 w 241"/>
                <a:gd name="T91" fmla="*/ 8 h 151"/>
                <a:gd name="T92" fmla="*/ 29 w 241"/>
                <a:gd name="T93" fmla="*/ 14 h 151"/>
                <a:gd name="T94" fmla="*/ 0 w 241"/>
                <a:gd name="T95" fmla="*/ 18 h 1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41"/>
                <a:gd name="T145" fmla="*/ 0 h 151"/>
                <a:gd name="T146" fmla="*/ 241 w 241"/>
                <a:gd name="T147" fmla="*/ 151 h 15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41" h="151">
                  <a:moveTo>
                    <a:pt x="4" y="96"/>
                  </a:moveTo>
                  <a:lnTo>
                    <a:pt x="109" y="96"/>
                  </a:lnTo>
                  <a:lnTo>
                    <a:pt x="116" y="97"/>
                  </a:lnTo>
                  <a:lnTo>
                    <a:pt x="122" y="107"/>
                  </a:lnTo>
                  <a:lnTo>
                    <a:pt x="130" y="119"/>
                  </a:lnTo>
                  <a:lnTo>
                    <a:pt x="135" y="133"/>
                  </a:lnTo>
                  <a:lnTo>
                    <a:pt x="135" y="151"/>
                  </a:lnTo>
                  <a:lnTo>
                    <a:pt x="142" y="143"/>
                  </a:lnTo>
                  <a:lnTo>
                    <a:pt x="143" y="133"/>
                  </a:lnTo>
                  <a:lnTo>
                    <a:pt x="142" y="127"/>
                  </a:lnTo>
                  <a:lnTo>
                    <a:pt x="140" y="120"/>
                  </a:lnTo>
                  <a:lnTo>
                    <a:pt x="135" y="114"/>
                  </a:lnTo>
                  <a:lnTo>
                    <a:pt x="134" y="97"/>
                  </a:lnTo>
                  <a:lnTo>
                    <a:pt x="147" y="94"/>
                  </a:lnTo>
                  <a:lnTo>
                    <a:pt x="155" y="97"/>
                  </a:lnTo>
                  <a:lnTo>
                    <a:pt x="158" y="104"/>
                  </a:lnTo>
                  <a:lnTo>
                    <a:pt x="156" y="114"/>
                  </a:lnTo>
                  <a:lnTo>
                    <a:pt x="148" y="140"/>
                  </a:lnTo>
                  <a:lnTo>
                    <a:pt x="160" y="128"/>
                  </a:lnTo>
                  <a:lnTo>
                    <a:pt x="164" y="117"/>
                  </a:lnTo>
                  <a:lnTo>
                    <a:pt x="168" y="106"/>
                  </a:lnTo>
                  <a:lnTo>
                    <a:pt x="168" y="96"/>
                  </a:lnTo>
                  <a:lnTo>
                    <a:pt x="163" y="86"/>
                  </a:lnTo>
                  <a:lnTo>
                    <a:pt x="150" y="81"/>
                  </a:lnTo>
                  <a:lnTo>
                    <a:pt x="135" y="83"/>
                  </a:lnTo>
                  <a:lnTo>
                    <a:pt x="124" y="91"/>
                  </a:lnTo>
                  <a:lnTo>
                    <a:pt x="125" y="81"/>
                  </a:lnTo>
                  <a:lnTo>
                    <a:pt x="132" y="73"/>
                  </a:lnTo>
                  <a:lnTo>
                    <a:pt x="143" y="70"/>
                  </a:lnTo>
                  <a:lnTo>
                    <a:pt x="158" y="71"/>
                  </a:lnTo>
                  <a:lnTo>
                    <a:pt x="166" y="78"/>
                  </a:lnTo>
                  <a:lnTo>
                    <a:pt x="171" y="88"/>
                  </a:lnTo>
                  <a:lnTo>
                    <a:pt x="176" y="109"/>
                  </a:lnTo>
                  <a:lnTo>
                    <a:pt x="179" y="86"/>
                  </a:lnTo>
                  <a:lnTo>
                    <a:pt x="177" y="71"/>
                  </a:lnTo>
                  <a:lnTo>
                    <a:pt x="174" y="63"/>
                  </a:lnTo>
                  <a:lnTo>
                    <a:pt x="164" y="57"/>
                  </a:lnTo>
                  <a:lnTo>
                    <a:pt x="150" y="53"/>
                  </a:lnTo>
                  <a:lnTo>
                    <a:pt x="135" y="57"/>
                  </a:lnTo>
                  <a:lnTo>
                    <a:pt x="148" y="47"/>
                  </a:lnTo>
                  <a:lnTo>
                    <a:pt x="158" y="42"/>
                  </a:lnTo>
                  <a:lnTo>
                    <a:pt x="168" y="40"/>
                  </a:lnTo>
                  <a:lnTo>
                    <a:pt x="184" y="45"/>
                  </a:lnTo>
                  <a:lnTo>
                    <a:pt x="174" y="36"/>
                  </a:lnTo>
                  <a:lnTo>
                    <a:pt x="156" y="32"/>
                  </a:lnTo>
                  <a:lnTo>
                    <a:pt x="138" y="40"/>
                  </a:lnTo>
                  <a:lnTo>
                    <a:pt x="150" y="27"/>
                  </a:lnTo>
                  <a:lnTo>
                    <a:pt x="158" y="19"/>
                  </a:lnTo>
                  <a:lnTo>
                    <a:pt x="168" y="14"/>
                  </a:lnTo>
                  <a:lnTo>
                    <a:pt x="179" y="16"/>
                  </a:lnTo>
                  <a:lnTo>
                    <a:pt x="187" y="24"/>
                  </a:lnTo>
                  <a:lnTo>
                    <a:pt x="190" y="36"/>
                  </a:lnTo>
                  <a:lnTo>
                    <a:pt x="190" y="47"/>
                  </a:lnTo>
                  <a:lnTo>
                    <a:pt x="190" y="62"/>
                  </a:lnTo>
                  <a:lnTo>
                    <a:pt x="189" y="84"/>
                  </a:lnTo>
                  <a:lnTo>
                    <a:pt x="187" y="101"/>
                  </a:lnTo>
                  <a:lnTo>
                    <a:pt x="186" y="117"/>
                  </a:lnTo>
                  <a:lnTo>
                    <a:pt x="181" y="133"/>
                  </a:lnTo>
                  <a:lnTo>
                    <a:pt x="174" y="149"/>
                  </a:lnTo>
                  <a:lnTo>
                    <a:pt x="182" y="138"/>
                  </a:lnTo>
                  <a:lnTo>
                    <a:pt x="189" y="127"/>
                  </a:lnTo>
                  <a:lnTo>
                    <a:pt x="194" y="115"/>
                  </a:lnTo>
                  <a:lnTo>
                    <a:pt x="199" y="97"/>
                  </a:lnTo>
                  <a:lnTo>
                    <a:pt x="202" y="79"/>
                  </a:lnTo>
                  <a:lnTo>
                    <a:pt x="202" y="63"/>
                  </a:lnTo>
                  <a:lnTo>
                    <a:pt x="203" y="47"/>
                  </a:lnTo>
                  <a:lnTo>
                    <a:pt x="216" y="47"/>
                  </a:lnTo>
                  <a:lnTo>
                    <a:pt x="225" y="55"/>
                  </a:lnTo>
                  <a:lnTo>
                    <a:pt x="226" y="65"/>
                  </a:lnTo>
                  <a:lnTo>
                    <a:pt x="226" y="75"/>
                  </a:lnTo>
                  <a:lnTo>
                    <a:pt x="225" y="89"/>
                  </a:lnTo>
                  <a:lnTo>
                    <a:pt x="221" y="102"/>
                  </a:lnTo>
                  <a:lnTo>
                    <a:pt x="218" y="114"/>
                  </a:lnTo>
                  <a:lnTo>
                    <a:pt x="212" y="128"/>
                  </a:lnTo>
                  <a:lnTo>
                    <a:pt x="197" y="151"/>
                  </a:lnTo>
                  <a:lnTo>
                    <a:pt x="216" y="135"/>
                  </a:lnTo>
                  <a:lnTo>
                    <a:pt x="228" y="119"/>
                  </a:lnTo>
                  <a:lnTo>
                    <a:pt x="236" y="99"/>
                  </a:lnTo>
                  <a:lnTo>
                    <a:pt x="239" y="86"/>
                  </a:lnTo>
                  <a:lnTo>
                    <a:pt x="241" y="68"/>
                  </a:lnTo>
                  <a:lnTo>
                    <a:pt x="241" y="53"/>
                  </a:lnTo>
                  <a:lnTo>
                    <a:pt x="236" y="40"/>
                  </a:lnTo>
                  <a:lnTo>
                    <a:pt x="228" y="34"/>
                  </a:lnTo>
                  <a:lnTo>
                    <a:pt x="216" y="29"/>
                  </a:lnTo>
                  <a:lnTo>
                    <a:pt x="202" y="26"/>
                  </a:lnTo>
                  <a:lnTo>
                    <a:pt x="200" y="14"/>
                  </a:lnTo>
                  <a:lnTo>
                    <a:pt x="195" y="6"/>
                  </a:lnTo>
                  <a:lnTo>
                    <a:pt x="182" y="0"/>
                  </a:lnTo>
                  <a:lnTo>
                    <a:pt x="166" y="0"/>
                  </a:lnTo>
                  <a:lnTo>
                    <a:pt x="150" y="8"/>
                  </a:lnTo>
                  <a:lnTo>
                    <a:pt x="137" y="19"/>
                  </a:lnTo>
                  <a:lnTo>
                    <a:pt x="129" y="29"/>
                  </a:lnTo>
                  <a:lnTo>
                    <a:pt x="121" y="42"/>
                  </a:lnTo>
                  <a:lnTo>
                    <a:pt x="116" y="55"/>
                  </a:lnTo>
                  <a:lnTo>
                    <a:pt x="112" y="70"/>
                  </a:lnTo>
                  <a:lnTo>
                    <a:pt x="0" y="70"/>
                  </a:lnTo>
                  <a:lnTo>
                    <a:pt x="4" y="96"/>
                  </a:lnTo>
                  <a:close/>
                </a:path>
              </a:pathLst>
            </a:custGeom>
            <a:solidFill>
              <a:srgbClr val="FF0000"/>
            </a:solidFill>
            <a:ln w="9525">
              <a:noFill/>
              <a:round/>
              <a:headEnd/>
              <a:tailEnd/>
            </a:ln>
          </p:spPr>
          <p:txBody>
            <a:bodyPr/>
            <a:lstStyle/>
            <a:p>
              <a:endParaRPr lang="cs-CZ"/>
            </a:p>
          </p:txBody>
        </p:sp>
      </p:grpSp>
      <p:sp>
        <p:nvSpPr>
          <p:cNvPr id="11289" name="Text Box 264"/>
          <p:cNvSpPr txBox="1">
            <a:spLocks noChangeArrowheads="1"/>
          </p:cNvSpPr>
          <p:nvPr/>
        </p:nvSpPr>
        <p:spPr bwMode="auto">
          <a:xfrm>
            <a:off x="4546601" y="5476875"/>
            <a:ext cx="1236663" cy="825500"/>
          </a:xfrm>
          <a:prstGeom prst="rect">
            <a:avLst/>
          </a:prstGeom>
          <a:noFill/>
          <a:ln w="9525">
            <a:noFill/>
            <a:miter lim="800000"/>
            <a:headEnd/>
            <a:tailEnd/>
          </a:ln>
        </p:spPr>
        <p:txBody>
          <a:bodyPr wrap="none">
            <a:spAutoFit/>
          </a:bodyPr>
          <a:lstStyle/>
          <a:p>
            <a:pPr algn="ctr" eaLnBrk="0" hangingPunct="0"/>
            <a:r>
              <a:rPr lang="cs-CZ" sz="1600" b="1" i="1" dirty="0">
                <a:latin typeface="Times New Roman" pitchFamily="18" charset="0"/>
              </a:rPr>
              <a:t>Renin</a:t>
            </a:r>
          </a:p>
          <a:p>
            <a:pPr algn="ctr" eaLnBrk="0" hangingPunct="0"/>
            <a:r>
              <a:rPr lang="cs-CZ" sz="1600" b="1" i="1" dirty="0">
                <a:latin typeface="Times New Roman" pitchFamily="18" charset="0"/>
              </a:rPr>
              <a:t>-angiotensin</a:t>
            </a:r>
          </a:p>
          <a:p>
            <a:pPr algn="ctr" eaLnBrk="0" hangingPunct="0"/>
            <a:r>
              <a:rPr lang="cs-CZ" sz="1600" b="1" i="1" dirty="0">
                <a:latin typeface="Times New Roman" pitchFamily="18" charset="0"/>
              </a:rPr>
              <a:t>-aldosteron</a:t>
            </a:r>
            <a:endParaRPr lang="cs-CZ" sz="1600" dirty="0">
              <a:latin typeface="Times New Roman" pitchFamily="18" charset="0"/>
            </a:endParaRPr>
          </a:p>
        </p:txBody>
      </p:sp>
      <p:sp>
        <p:nvSpPr>
          <p:cNvPr id="11290" name="Text Box 265"/>
          <p:cNvSpPr txBox="1">
            <a:spLocks noChangeArrowheads="1"/>
          </p:cNvSpPr>
          <p:nvPr/>
        </p:nvSpPr>
        <p:spPr bwMode="auto">
          <a:xfrm>
            <a:off x="4160838" y="3547815"/>
            <a:ext cx="2101850" cy="336550"/>
          </a:xfrm>
          <a:prstGeom prst="rect">
            <a:avLst/>
          </a:prstGeom>
          <a:noFill/>
          <a:ln w="9525">
            <a:noFill/>
            <a:miter lim="800000"/>
            <a:headEnd/>
            <a:tailEnd/>
          </a:ln>
        </p:spPr>
        <p:txBody>
          <a:bodyPr wrap="none">
            <a:spAutoFit/>
          </a:bodyPr>
          <a:lstStyle/>
          <a:p>
            <a:pPr algn="ctr" eaLnBrk="0" hangingPunct="0"/>
            <a:r>
              <a:rPr lang="cs-CZ" sz="1600" b="1" i="1">
                <a:latin typeface="Times New Roman" pitchFamily="18" charset="0"/>
              </a:rPr>
              <a:t>Antidiuretický hormon</a:t>
            </a:r>
            <a:endParaRPr lang="cs-CZ" sz="1600">
              <a:latin typeface="Times New Roman" pitchFamily="18" charset="0"/>
            </a:endParaRPr>
          </a:p>
        </p:txBody>
      </p:sp>
      <p:sp>
        <p:nvSpPr>
          <p:cNvPr id="11291" name="Text Box 266"/>
          <p:cNvSpPr txBox="1">
            <a:spLocks noChangeArrowheads="1"/>
          </p:cNvSpPr>
          <p:nvPr/>
        </p:nvSpPr>
        <p:spPr bwMode="auto">
          <a:xfrm>
            <a:off x="6477000" y="3105150"/>
            <a:ext cx="1468438" cy="336550"/>
          </a:xfrm>
          <a:prstGeom prst="rect">
            <a:avLst/>
          </a:prstGeom>
          <a:noFill/>
          <a:ln w="9525">
            <a:noFill/>
            <a:miter lim="800000"/>
            <a:headEnd/>
            <a:tailEnd/>
          </a:ln>
        </p:spPr>
        <p:txBody>
          <a:bodyPr wrap="none">
            <a:spAutoFit/>
          </a:bodyPr>
          <a:lstStyle/>
          <a:p>
            <a:pPr algn="ctr" eaLnBrk="0" hangingPunct="0"/>
            <a:r>
              <a:rPr lang="cs-CZ" sz="1600" i="1">
                <a:latin typeface="Times New Roman" pitchFamily="18" charset="0"/>
              </a:rPr>
              <a:t>Zažívací systém</a:t>
            </a:r>
            <a:endParaRPr lang="cs-CZ" sz="1600">
              <a:latin typeface="Times New Roman" pitchFamily="18" charset="0"/>
            </a:endParaRPr>
          </a:p>
        </p:txBody>
      </p:sp>
      <p:sp>
        <p:nvSpPr>
          <p:cNvPr id="11292" name="Text Box 267"/>
          <p:cNvSpPr txBox="1">
            <a:spLocks noChangeArrowheads="1"/>
          </p:cNvSpPr>
          <p:nvPr/>
        </p:nvSpPr>
        <p:spPr bwMode="auto">
          <a:xfrm>
            <a:off x="4535489" y="2860676"/>
            <a:ext cx="1660525" cy="581025"/>
          </a:xfrm>
          <a:prstGeom prst="rect">
            <a:avLst/>
          </a:prstGeom>
          <a:noFill/>
          <a:ln w="9525">
            <a:noFill/>
            <a:miter lim="800000"/>
            <a:headEnd/>
            <a:tailEnd/>
          </a:ln>
        </p:spPr>
        <p:txBody>
          <a:bodyPr wrap="none">
            <a:spAutoFit/>
          </a:bodyPr>
          <a:lstStyle/>
          <a:p>
            <a:pPr algn="ctr" eaLnBrk="0" hangingPunct="0"/>
            <a:r>
              <a:rPr lang="cs-CZ" sz="1600" b="1" i="1">
                <a:latin typeface="Times New Roman" pitchFamily="18" charset="0"/>
              </a:rPr>
              <a:t>Sympatikus</a:t>
            </a:r>
          </a:p>
          <a:p>
            <a:pPr algn="ctr" eaLnBrk="0" hangingPunct="0"/>
            <a:r>
              <a:rPr lang="cs-CZ" sz="1600" b="1" i="1">
                <a:latin typeface="Times New Roman" pitchFamily="18" charset="0"/>
              </a:rPr>
              <a:t>a parasympatikus</a:t>
            </a:r>
            <a:endParaRPr lang="cs-CZ" sz="1600">
              <a:latin typeface="Times New Roman" pitchFamily="18" charset="0"/>
            </a:endParaRPr>
          </a:p>
        </p:txBody>
      </p:sp>
      <p:sp>
        <p:nvSpPr>
          <p:cNvPr id="11293" name="Line 268"/>
          <p:cNvSpPr>
            <a:spLocks noChangeShapeType="1"/>
          </p:cNvSpPr>
          <p:nvPr/>
        </p:nvSpPr>
        <p:spPr bwMode="auto">
          <a:xfrm flipV="1">
            <a:off x="3217863" y="2401889"/>
            <a:ext cx="1593850" cy="244475"/>
          </a:xfrm>
          <a:prstGeom prst="line">
            <a:avLst/>
          </a:prstGeom>
          <a:noFill/>
          <a:ln w="28575">
            <a:solidFill>
              <a:schemeClr val="tx1"/>
            </a:solidFill>
            <a:round/>
            <a:headEnd/>
            <a:tailEnd type="triangle" w="med" len="med"/>
          </a:ln>
        </p:spPr>
        <p:txBody>
          <a:bodyPr wrap="none" anchor="ctr"/>
          <a:lstStyle/>
          <a:p>
            <a:endParaRPr lang="cs-CZ"/>
          </a:p>
        </p:txBody>
      </p:sp>
      <p:sp>
        <p:nvSpPr>
          <p:cNvPr id="11294" name="Line 269"/>
          <p:cNvSpPr>
            <a:spLocks noChangeShapeType="1"/>
          </p:cNvSpPr>
          <p:nvPr/>
        </p:nvSpPr>
        <p:spPr bwMode="auto">
          <a:xfrm>
            <a:off x="3216276" y="2770188"/>
            <a:ext cx="1476375" cy="341312"/>
          </a:xfrm>
          <a:prstGeom prst="line">
            <a:avLst/>
          </a:prstGeom>
          <a:noFill/>
          <a:ln w="28575">
            <a:solidFill>
              <a:schemeClr val="tx1"/>
            </a:solidFill>
            <a:round/>
            <a:headEnd/>
            <a:tailEnd type="triangle" w="med" len="med"/>
          </a:ln>
        </p:spPr>
        <p:txBody>
          <a:bodyPr wrap="none" anchor="ctr"/>
          <a:lstStyle/>
          <a:p>
            <a:endParaRPr lang="cs-CZ"/>
          </a:p>
        </p:txBody>
      </p:sp>
      <p:sp>
        <p:nvSpPr>
          <p:cNvPr id="11295" name="Line 270"/>
          <p:cNvSpPr>
            <a:spLocks noChangeShapeType="1"/>
          </p:cNvSpPr>
          <p:nvPr/>
        </p:nvSpPr>
        <p:spPr bwMode="auto">
          <a:xfrm>
            <a:off x="3178175" y="2996953"/>
            <a:ext cx="1162050" cy="639763"/>
          </a:xfrm>
          <a:prstGeom prst="line">
            <a:avLst/>
          </a:prstGeom>
          <a:noFill/>
          <a:ln w="28575">
            <a:solidFill>
              <a:schemeClr val="tx1"/>
            </a:solidFill>
            <a:round/>
            <a:headEnd/>
            <a:tailEnd type="triangle" w="med" len="med"/>
          </a:ln>
        </p:spPr>
        <p:txBody>
          <a:bodyPr wrap="none" anchor="ctr"/>
          <a:lstStyle/>
          <a:p>
            <a:endParaRPr lang="cs-CZ"/>
          </a:p>
        </p:txBody>
      </p:sp>
      <p:sp>
        <p:nvSpPr>
          <p:cNvPr id="11296" name="Line 271"/>
          <p:cNvSpPr>
            <a:spLocks noChangeShapeType="1"/>
          </p:cNvSpPr>
          <p:nvPr/>
        </p:nvSpPr>
        <p:spPr bwMode="auto">
          <a:xfrm flipV="1">
            <a:off x="2762251" y="4811713"/>
            <a:ext cx="1577975" cy="0"/>
          </a:xfrm>
          <a:prstGeom prst="line">
            <a:avLst/>
          </a:prstGeom>
          <a:noFill/>
          <a:ln w="28575">
            <a:solidFill>
              <a:schemeClr val="tx1"/>
            </a:solidFill>
            <a:round/>
            <a:headEnd/>
            <a:tailEnd type="triangle" w="med" len="med"/>
          </a:ln>
        </p:spPr>
        <p:txBody>
          <a:bodyPr wrap="none" anchor="ctr"/>
          <a:lstStyle/>
          <a:p>
            <a:endParaRPr lang="cs-CZ"/>
          </a:p>
        </p:txBody>
      </p:sp>
      <p:sp>
        <p:nvSpPr>
          <p:cNvPr id="11297" name="Line 272"/>
          <p:cNvSpPr>
            <a:spLocks noChangeShapeType="1"/>
          </p:cNvSpPr>
          <p:nvPr/>
        </p:nvSpPr>
        <p:spPr bwMode="auto">
          <a:xfrm>
            <a:off x="3554414" y="5992813"/>
            <a:ext cx="911225" cy="0"/>
          </a:xfrm>
          <a:prstGeom prst="line">
            <a:avLst/>
          </a:prstGeom>
          <a:noFill/>
          <a:ln w="28575">
            <a:solidFill>
              <a:schemeClr val="tx1"/>
            </a:solidFill>
            <a:round/>
            <a:headEnd/>
            <a:tailEnd type="triangle" w="med" len="med"/>
          </a:ln>
        </p:spPr>
        <p:txBody>
          <a:bodyPr wrap="none" anchor="ctr"/>
          <a:lstStyle/>
          <a:p>
            <a:endParaRPr lang="cs-CZ"/>
          </a:p>
        </p:txBody>
      </p:sp>
      <p:sp>
        <p:nvSpPr>
          <p:cNvPr id="11298" name="Line 273"/>
          <p:cNvSpPr>
            <a:spLocks noChangeShapeType="1"/>
          </p:cNvSpPr>
          <p:nvPr/>
        </p:nvSpPr>
        <p:spPr bwMode="auto">
          <a:xfrm flipV="1">
            <a:off x="5976939" y="2401889"/>
            <a:ext cx="896937" cy="7937"/>
          </a:xfrm>
          <a:prstGeom prst="line">
            <a:avLst/>
          </a:prstGeom>
          <a:noFill/>
          <a:ln w="28575">
            <a:solidFill>
              <a:schemeClr val="tx1"/>
            </a:solidFill>
            <a:round/>
            <a:headEnd/>
            <a:tailEnd type="triangle" w="med" len="med"/>
          </a:ln>
        </p:spPr>
        <p:txBody>
          <a:bodyPr wrap="none" anchor="ctr"/>
          <a:lstStyle/>
          <a:p>
            <a:endParaRPr lang="cs-CZ"/>
          </a:p>
        </p:txBody>
      </p:sp>
      <p:sp>
        <p:nvSpPr>
          <p:cNvPr id="11299" name="Text Box 274"/>
          <p:cNvSpPr txBox="1">
            <a:spLocks noChangeArrowheads="1"/>
          </p:cNvSpPr>
          <p:nvPr/>
        </p:nvSpPr>
        <p:spPr bwMode="auto">
          <a:xfrm>
            <a:off x="7356475" y="5005388"/>
            <a:ext cx="623888" cy="336550"/>
          </a:xfrm>
          <a:prstGeom prst="rect">
            <a:avLst/>
          </a:prstGeom>
          <a:noFill/>
          <a:ln w="9525">
            <a:noFill/>
            <a:miter lim="800000"/>
            <a:headEnd/>
            <a:tailEnd/>
          </a:ln>
        </p:spPr>
        <p:txBody>
          <a:bodyPr wrap="none">
            <a:spAutoFit/>
          </a:bodyPr>
          <a:lstStyle/>
          <a:p>
            <a:pPr algn="ctr" eaLnBrk="0" hangingPunct="0"/>
            <a:r>
              <a:rPr lang="cs-CZ" sz="1600" i="1">
                <a:latin typeface="Times New Roman" pitchFamily="18" charset="0"/>
              </a:rPr>
              <a:t>Oběh</a:t>
            </a:r>
            <a:endParaRPr lang="cs-CZ" sz="1600">
              <a:latin typeface="Times New Roman" pitchFamily="18" charset="0"/>
            </a:endParaRPr>
          </a:p>
        </p:txBody>
      </p:sp>
      <p:sp>
        <p:nvSpPr>
          <p:cNvPr id="11300" name="Text Box 275"/>
          <p:cNvSpPr txBox="1">
            <a:spLocks noChangeArrowheads="1"/>
          </p:cNvSpPr>
          <p:nvPr/>
        </p:nvSpPr>
        <p:spPr bwMode="auto">
          <a:xfrm>
            <a:off x="7007225" y="6210300"/>
            <a:ext cx="839788" cy="336550"/>
          </a:xfrm>
          <a:prstGeom prst="rect">
            <a:avLst/>
          </a:prstGeom>
          <a:noFill/>
          <a:ln w="9525">
            <a:noFill/>
            <a:miter lim="800000"/>
            <a:headEnd/>
            <a:tailEnd/>
          </a:ln>
        </p:spPr>
        <p:txBody>
          <a:bodyPr wrap="none">
            <a:spAutoFit/>
          </a:bodyPr>
          <a:lstStyle/>
          <a:p>
            <a:pPr algn="ctr" eaLnBrk="0" hangingPunct="0"/>
            <a:r>
              <a:rPr lang="cs-CZ" sz="1600" i="1">
                <a:latin typeface="Times New Roman" pitchFamily="18" charset="0"/>
              </a:rPr>
              <a:t>Ledvina</a:t>
            </a:r>
            <a:endParaRPr lang="cs-CZ" sz="1600">
              <a:latin typeface="Times New Roman" pitchFamily="18" charset="0"/>
            </a:endParaRPr>
          </a:p>
        </p:txBody>
      </p:sp>
      <p:sp>
        <p:nvSpPr>
          <p:cNvPr id="11301" name="Text Box 276"/>
          <p:cNvSpPr txBox="1">
            <a:spLocks noChangeArrowheads="1"/>
          </p:cNvSpPr>
          <p:nvPr/>
        </p:nvSpPr>
        <p:spPr bwMode="auto">
          <a:xfrm>
            <a:off x="4596266" y="2217738"/>
            <a:ext cx="1515159" cy="584775"/>
          </a:xfrm>
          <a:prstGeom prst="rect">
            <a:avLst/>
          </a:prstGeom>
          <a:noFill/>
          <a:ln w="9525">
            <a:noFill/>
            <a:miter lim="800000"/>
            <a:headEnd/>
            <a:tailEnd/>
          </a:ln>
        </p:spPr>
        <p:txBody>
          <a:bodyPr wrap="none">
            <a:spAutoFit/>
          </a:bodyPr>
          <a:lstStyle/>
          <a:p>
            <a:pPr algn="ctr" eaLnBrk="0" hangingPunct="0"/>
            <a:r>
              <a:rPr lang="cs-CZ" sz="1600" b="1" i="1" dirty="0">
                <a:latin typeface="Times New Roman" pitchFamily="18" charset="0"/>
              </a:rPr>
              <a:t>Pocit žízně</a:t>
            </a:r>
          </a:p>
          <a:p>
            <a:pPr algn="ctr" eaLnBrk="0" hangingPunct="0"/>
            <a:r>
              <a:rPr lang="cs-CZ" sz="1600" b="1" i="1" dirty="0">
                <a:latin typeface="Times New Roman" pitchFamily="18" charset="0"/>
              </a:rPr>
              <a:t>(chuť na slané)</a:t>
            </a:r>
            <a:endParaRPr lang="cs-CZ" sz="1600" dirty="0">
              <a:latin typeface="Times New Roman" pitchFamily="18" charset="0"/>
            </a:endParaRPr>
          </a:p>
        </p:txBody>
      </p:sp>
      <p:sp>
        <p:nvSpPr>
          <p:cNvPr id="11302" name="Text Box 277"/>
          <p:cNvSpPr txBox="1">
            <a:spLocks noChangeArrowheads="1"/>
          </p:cNvSpPr>
          <p:nvPr/>
        </p:nvSpPr>
        <p:spPr bwMode="auto">
          <a:xfrm rot="1220534">
            <a:off x="7932423" y="2715925"/>
            <a:ext cx="1106393" cy="584775"/>
          </a:xfrm>
          <a:prstGeom prst="rect">
            <a:avLst/>
          </a:prstGeom>
          <a:noFill/>
          <a:ln w="9525">
            <a:noFill/>
            <a:miter lim="800000"/>
            <a:headEnd/>
            <a:tailEnd/>
          </a:ln>
        </p:spPr>
        <p:txBody>
          <a:bodyPr wrap="none">
            <a:spAutoFit/>
          </a:bodyPr>
          <a:lstStyle/>
          <a:p>
            <a:pPr algn="ctr" eaLnBrk="0" hangingPunct="0"/>
            <a:r>
              <a:rPr lang="cs-CZ" sz="1600" b="1" i="1" dirty="0">
                <a:latin typeface="Times New Roman" pitchFamily="18" charset="0"/>
              </a:rPr>
              <a:t>Pití vody</a:t>
            </a:r>
          </a:p>
          <a:p>
            <a:pPr algn="ctr" eaLnBrk="0" hangingPunct="0"/>
            <a:r>
              <a:rPr lang="cs-CZ" sz="1600" b="1" i="1" dirty="0">
                <a:latin typeface="Times New Roman" pitchFamily="18" charset="0"/>
              </a:rPr>
              <a:t>Příjem soli</a:t>
            </a:r>
            <a:endParaRPr lang="cs-CZ" sz="1600" dirty="0">
              <a:latin typeface="Times New Roman" pitchFamily="18" charset="0"/>
            </a:endParaRPr>
          </a:p>
        </p:txBody>
      </p:sp>
      <p:sp>
        <p:nvSpPr>
          <p:cNvPr id="11303" name="Text Box 278"/>
          <p:cNvSpPr txBox="1">
            <a:spLocks noChangeArrowheads="1"/>
          </p:cNvSpPr>
          <p:nvPr/>
        </p:nvSpPr>
        <p:spPr bwMode="auto">
          <a:xfrm>
            <a:off x="7881938" y="3441701"/>
            <a:ext cx="1485900" cy="1069975"/>
          </a:xfrm>
          <a:prstGeom prst="rect">
            <a:avLst/>
          </a:prstGeom>
          <a:noFill/>
          <a:ln w="9525">
            <a:noFill/>
            <a:miter lim="800000"/>
            <a:headEnd/>
            <a:tailEnd/>
          </a:ln>
        </p:spPr>
        <p:txBody>
          <a:bodyPr wrap="none">
            <a:spAutoFit/>
          </a:bodyPr>
          <a:lstStyle/>
          <a:p>
            <a:pPr algn="ctr" eaLnBrk="0" hangingPunct="0"/>
            <a:r>
              <a:rPr lang="cs-CZ" sz="1600" b="1" i="1" dirty="0">
                <a:latin typeface="Times New Roman" pitchFamily="18" charset="0"/>
              </a:rPr>
              <a:t>Srdeční</a:t>
            </a:r>
          </a:p>
          <a:p>
            <a:pPr algn="ctr" eaLnBrk="0" hangingPunct="0"/>
            <a:r>
              <a:rPr lang="cs-CZ" sz="1600" b="1" i="1" dirty="0">
                <a:latin typeface="Times New Roman" pitchFamily="18" charset="0"/>
              </a:rPr>
              <a:t> výdej,</a:t>
            </a:r>
          </a:p>
          <a:p>
            <a:pPr algn="ctr" eaLnBrk="0" hangingPunct="0"/>
            <a:r>
              <a:rPr lang="cs-CZ" sz="1600" b="1" i="1" dirty="0">
                <a:latin typeface="Times New Roman" pitchFamily="18" charset="0"/>
              </a:rPr>
              <a:t>vasodilatace</a:t>
            </a:r>
          </a:p>
          <a:p>
            <a:pPr algn="ctr" eaLnBrk="0" hangingPunct="0"/>
            <a:r>
              <a:rPr lang="cs-CZ" sz="1600" b="1" i="1" dirty="0">
                <a:latin typeface="Times New Roman" pitchFamily="18" charset="0"/>
              </a:rPr>
              <a:t>/vasokonstrikce</a:t>
            </a:r>
            <a:endParaRPr lang="cs-CZ" sz="1600" dirty="0">
              <a:latin typeface="Times New Roman" pitchFamily="18" charset="0"/>
            </a:endParaRPr>
          </a:p>
        </p:txBody>
      </p:sp>
      <p:sp>
        <p:nvSpPr>
          <p:cNvPr id="11304" name="Text Box 279"/>
          <p:cNvSpPr txBox="1">
            <a:spLocks noChangeArrowheads="1"/>
          </p:cNvSpPr>
          <p:nvPr/>
        </p:nvSpPr>
        <p:spPr bwMode="auto">
          <a:xfrm rot="20087260">
            <a:off x="7881938" y="5149851"/>
            <a:ext cx="1568450" cy="581025"/>
          </a:xfrm>
          <a:prstGeom prst="rect">
            <a:avLst/>
          </a:prstGeom>
          <a:noFill/>
          <a:ln w="9525">
            <a:noFill/>
            <a:miter lim="800000"/>
            <a:headEnd/>
            <a:tailEnd/>
          </a:ln>
        </p:spPr>
        <p:txBody>
          <a:bodyPr wrap="none">
            <a:spAutoFit/>
          </a:bodyPr>
          <a:lstStyle/>
          <a:p>
            <a:pPr algn="ctr" eaLnBrk="0" hangingPunct="0"/>
            <a:r>
              <a:rPr lang="cs-CZ" sz="1600" b="1" i="1">
                <a:latin typeface="Times New Roman" pitchFamily="18" charset="0"/>
              </a:rPr>
              <a:t>Vylučování vody</a:t>
            </a:r>
          </a:p>
          <a:p>
            <a:pPr algn="ctr" eaLnBrk="0" hangingPunct="0"/>
            <a:r>
              <a:rPr lang="cs-CZ" sz="1600" b="1" i="1">
                <a:latin typeface="Times New Roman" pitchFamily="18" charset="0"/>
              </a:rPr>
              <a:t>a iontů</a:t>
            </a:r>
            <a:endParaRPr lang="cs-CZ" sz="1600">
              <a:latin typeface="Times New Roman" pitchFamily="18" charset="0"/>
            </a:endParaRPr>
          </a:p>
        </p:txBody>
      </p:sp>
      <p:sp>
        <p:nvSpPr>
          <p:cNvPr id="11305" name="Line 280"/>
          <p:cNvSpPr>
            <a:spLocks noChangeShapeType="1"/>
          </p:cNvSpPr>
          <p:nvPr/>
        </p:nvSpPr>
        <p:spPr bwMode="auto">
          <a:xfrm>
            <a:off x="5991226" y="4911725"/>
            <a:ext cx="1287463" cy="819150"/>
          </a:xfrm>
          <a:prstGeom prst="line">
            <a:avLst/>
          </a:prstGeom>
          <a:noFill/>
          <a:ln w="28575">
            <a:solidFill>
              <a:schemeClr val="tx1"/>
            </a:solidFill>
            <a:round/>
            <a:headEnd/>
            <a:tailEnd type="triangle" w="med" len="med"/>
          </a:ln>
        </p:spPr>
        <p:txBody>
          <a:bodyPr wrap="none" anchor="ctr"/>
          <a:lstStyle/>
          <a:p>
            <a:endParaRPr lang="cs-CZ"/>
          </a:p>
        </p:txBody>
      </p:sp>
      <p:sp>
        <p:nvSpPr>
          <p:cNvPr id="11307" name="Line 282"/>
          <p:cNvSpPr>
            <a:spLocks noChangeShapeType="1"/>
          </p:cNvSpPr>
          <p:nvPr/>
        </p:nvSpPr>
        <p:spPr bwMode="auto">
          <a:xfrm flipV="1">
            <a:off x="5797551" y="4254501"/>
            <a:ext cx="1503363" cy="1706563"/>
          </a:xfrm>
          <a:prstGeom prst="line">
            <a:avLst/>
          </a:prstGeom>
          <a:noFill/>
          <a:ln w="28575">
            <a:solidFill>
              <a:schemeClr val="tx1"/>
            </a:solidFill>
            <a:round/>
            <a:headEnd/>
            <a:tailEnd type="triangle" w="med" len="med"/>
          </a:ln>
        </p:spPr>
        <p:txBody>
          <a:bodyPr wrap="none" anchor="ctr"/>
          <a:lstStyle/>
          <a:p>
            <a:endParaRPr lang="cs-CZ"/>
          </a:p>
        </p:txBody>
      </p:sp>
      <p:sp>
        <p:nvSpPr>
          <p:cNvPr id="11308" name="Line 283"/>
          <p:cNvSpPr>
            <a:spLocks noChangeShapeType="1"/>
          </p:cNvSpPr>
          <p:nvPr/>
        </p:nvSpPr>
        <p:spPr bwMode="auto">
          <a:xfrm flipV="1">
            <a:off x="5797551" y="5961063"/>
            <a:ext cx="1497013" cy="0"/>
          </a:xfrm>
          <a:prstGeom prst="line">
            <a:avLst/>
          </a:prstGeom>
          <a:noFill/>
          <a:ln w="28575">
            <a:solidFill>
              <a:schemeClr val="tx1"/>
            </a:solidFill>
            <a:round/>
            <a:headEnd/>
            <a:tailEnd type="triangle" w="med" len="med"/>
          </a:ln>
        </p:spPr>
        <p:txBody>
          <a:bodyPr wrap="none" anchor="ctr"/>
          <a:lstStyle/>
          <a:p>
            <a:endParaRPr lang="cs-CZ"/>
          </a:p>
        </p:txBody>
      </p:sp>
      <p:sp>
        <p:nvSpPr>
          <p:cNvPr id="11309" name="Line 284"/>
          <p:cNvSpPr>
            <a:spLocks noChangeShapeType="1"/>
          </p:cNvSpPr>
          <p:nvPr/>
        </p:nvSpPr>
        <p:spPr bwMode="auto">
          <a:xfrm>
            <a:off x="6156326" y="3394076"/>
            <a:ext cx="1101725" cy="601663"/>
          </a:xfrm>
          <a:prstGeom prst="line">
            <a:avLst/>
          </a:prstGeom>
          <a:noFill/>
          <a:ln w="28575">
            <a:solidFill>
              <a:schemeClr val="tx1"/>
            </a:solidFill>
            <a:round/>
            <a:headEnd/>
            <a:tailEnd type="triangle" w="med" len="med"/>
          </a:ln>
        </p:spPr>
        <p:txBody>
          <a:bodyPr wrap="none" anchor="ctr"/>
          <a:lstStyle/>
          <a:p>
            <a:endParaRPr lang="cs-CZ"/>
          </a:p>
        </p:txBody>
      </p:sp>
      <p:sp>
        <p:nvSpPr>
          <p:cNvPr id="11310" name="Line 285"/>
          <p:cNvSpPr>
            <a:spLocks noChangeShapeType="1"/>
          </p:cNvSpPr>
          <p:nvPr/>
        </p:nvSpPr>
        <p:spPr bwMode="auto">
          <a:xfrm>
            <a:off x="7239000" y="2576513"/>
            <a:ext cx="2427288" cy="876300"/>
          </a:xfrm>
          <a:prstGeom prst="line">
            <a:avLst/>
          </a:prstGeom>
          <a:noFill/>
          <a:ln w="28575">
            <a:solidFill>
              <a:schemeClr val="tx1"/>
            </a:solidFill>
            <a:round/>
            <a:headEnd/>
            <a:tailEnd type="triangle" w="med" len="med"/>
          </a:ln>
        </p:spPr>
        <p:txBody>
          <a:bodyPr wrap="none" anchor="ctr"/>
          <a:lstStyle/>
          <a:p>
            <a:endParaRPr lang="cs-CZ"/>
          </a:p>
        </p:txBody>
      </p:sp>
      <p:sp>
        <p:nvSpPr>
          <p:cNvPr id="11311" name="Line 286"/>
          <p:cNvSpPr>
            <a:spLocks noChangeShapeType="1"/>
          </p:cNvSpPr>
          <p:nvPr/>
        </p:nvSpPr>
        <p:spPr bwMode="auto">
          <a:xfrm>
            <a:off x="7532688" y="4014788"/>
            <a:ext cx="2133600" cy="0"/>
          </a:xfrm>
          <a:prstGeom prst="line">
            <a:avLst/>
          </a:prstGeom>
          <a:noFill/>
          <a:ln w="28575">
            <a:solidFill>
              <a:schemeClr val="tx1"/>
            </a:solidFill>
            <a:round/>
            <a:headEnd/>
            <a:tailEnd type="triangle" w="med" len="med"/>
          </a:ln>
        </p:spPr>
        <p:txBody>
          <a:bodyPr wrap="none" anchor="ctr"/>
          <a:lstStyle/>
          <a:p>
            <a:endParaRPr lang="cs-CZ"/>
          </a:p>
        </p:txBody>
      </p:sp>
      <p:sp>
        <p:nvSpPr>
          <p:cNvPr id="11312" name="Line 287"/>
          <p:cNvSpPr>
            <a:spLocks noChangeShapeType="1"/>
          </p:cNvSpPr>
          <p:nvPr/>
        </p:nvSpPr>
        <p:spPr bwMode="auto">
          <a:xfrm flipV="1">
            <a:off x="7521575" y="4887913"/>
            <a:ext cx="2298700" cy="1128712"/>
          </a:xfrm>
          <a:prstGeom prst="line">
            <a:avLst/>
          </a:prstGeom>
          <a:noFill/>
          <a:ln w="28575">
            <a:solidFill>
              <a:schemeClr val="tx1"/>
            </a:solidFill>
            <a:round/>
            <a:headEnd/>
            <a:tailEnd type="triangle" w="med" len="med"/>
          </a:ln>
        </p:spPr>
        <p:txBody>
          <a:bodyPr wrap="none" anchor="ctr"/>
          <a:lstStyle/>
          <a:p>
            <a:endParaRPr lang="cs-CZ"/>
          </a:p>
        </p:txBody>
      </p:sp>
      <p:sp>
        <p:nvSpPr>
          <p:cNvPr id="11313" name="Text Box 288"/>
          <p:cNvSpPr txBox="1">
            <a:spLocks noChangeArrowheads="1"/>
          </p:cNvSpPr>
          <p:nvPr/>
        </p:nvSpPr>
        <p:spPr bwMode="auto">
          <a:xfrm rot="5478335">
            <a:off x="9338470" y="3833020"/>
            <a:ext cx="1112837" cy="581025"/>
          </a:xfrm>
          <a:prstGeom prst="rect">
            <a:avLst/>
          </a:prstGeom>
          <a:noFill/>
          <a:ln w="9525">
            <a:noFill/>
            <a:miter lim="800000"/>
            <a:headEnd/>
            <a:tailEnd/>
          </a:ln>
        </p:spPr>
        <p:txBody>
          <a:bodyPr wrap="none">
            <a:spAutoFit/>
          </a:bodyPr>
          <a:lstStyle/>
          <a:p>
            <a:pPr algn="ctr" eaLnBrk="0" hangingPunct="0"/>
            <a:r>
              <a:rPr lang="cs-CZ" sz="1600" b="1" dirty="0">
                <a:latin typeface="Times New Roman" pitchFamily="18" charset="0"/>
              </a:rPr>
              <a:t>Objem a</a:t>
            </a:r>
          </a:p>
          <a:p>
            <a:pPr algn="ctr" eaLnBrk="0" hangingPunct="0"/>
            <a:r>
              <a:rPr lang="cs-CZ" sz="1600" b="1" dirty="0">
                <a:latin typeface="Times New Roman" pitchFamily="18" charset="0"/>
              </a:rPr>
              <a:t>osmolarita</a:t>
            </a:r>
            <a:endParaRPr lang="cs-CZ" sz="1600" dirty="0">
              <a:latin typeface="Times New Roman" pitchFamily="18" charset="0"/>
            </a:endParaRPr>
          </a:p>
        </p:txBody>
      </p:sp>
      <p:sp>
        <p:nvSpPr>
          <p:cNvPr id="11314" name="Line 289"/>
          <p:cNvSpPr>
            <a:spLocks noChangeShapeType="1"/>
          </p:cNvSpPr>
          <p:nvPr/>
        </p:nvSpPr>
        <p:spPr bwMode="auto">
          <a:xfrm>
            <a:off x="5659439" y="3814763"/>
            <a:ext cx="1654175" cy="1778000"/>
          </a:xfrm>
          <a:prstGeom prst="line">
            <a:avLst/>
          </a:prstGeom>
          <a:noFill/>
          <a:ln w="28575">
            <a:solidFill>
              <a:schemeClr val="tx1"/>
            </a:solidFill>
            <a:round/>
            <a:headEnd/>
            <a:tailEnd type="triangle" w="med" len="med"/>
          </a:ln>
        </p:spPr>
        <p:txBody>
          <a:bodyPr wrap="none" anchor="ctr"/>
          <a:lstStyle/>
          <a:p>
            <a:endParaRPr lang="cs-CZ"/>
          </a:p>
        </p:txBody>
      </p:sp>
      <p:sp>
        <p:nvSpPr>
          <p:cNvPr id="11315" name="Text Box 290"/>
          <p:cNvSpPr txBox="1">
            <a:spLocks noChangeArrowheads="1"/>
          </p:cNvSpPr>
          <p:nvPr/>
        </p:nvSpPr>
        <p:spPr bwMode="auto">
          <a:xfrm>
            <a:off x="4497389" y="922339"/>
            <a:ext cx="1798637" cy="1069975"/>
          </a:xfrm>
          <a:prstGeom prst="rect">
            <a:avLst/>
          </a:prstGeom>
          <a:noFill/>
          <a:ln w="9525">
            <a:noFill/>
            <a:miter lim="800000"/>
            <a:headEnd/>
            <a:tailEnd/>
          </a:ln>
        </p:spPr>
        <p:txBody>
          <a:bodyPr wrap="none">
            <a:spAutoFit/>
          </a:bodyPr>
          <a:lstStyle/>
          <a:p>
            <a:pPr algn="ctr" eaLnBrk="0" hangingPunct="0"/>
            <a:r>
              <a:rPr lang="cs-CZ" sz="1600" b="1" dirty="0">
                <a:latin typeface="Times New Roman" pitchFamily="18" charset="0"/>
              </a:rPr>
              <a:t>Řídící signály</a:t>
            </a:r>
          </a:p>
          <a:p>
            <a:pPr algn="ctr" eaLnBrk="0" hangingPunct="0"/>
            <a:r>
              <a:rPr lang="cs-CZ" sz="1600" dirty="0">
                <a:latin typeface="Times New Roman" pitchFamily="18" charset="0"/>
              </a:rPr>
              <a:t>(signály, kterými se</a:t>
            </a:r>
          </a:p>
          <a:p>
            <a:pPr algn="ctr" eaLnBrk="0" hangingPunct="0"/>
            <a:r>
              <a:rPr lang="cs-CZ" sz="1600" dirty="0">
                <a:latin typeface="Times New Roman" pitchFamily="18" charset="0"/>
              </a:rPr>
              <a:t>působí na</a:t>
            </a:r>
          </a:p>
          <a:p>
            <a:pPr algn="ctr" eaLnBrk="0" hangingPunct="0"/>
            <a:r>
              <a:rPr lang="cs-CZ" sz="1600" dirty="0">
                <a:latin typeface="Times New Roman" pitchFamily="18" charset="0"/>
              </a:rPr>
              <a:t> regulační orgán)</a:t>
            </a:r>
          </a:p>
        </p:txBody>
      </p:sp>
      <p:graphicFrame>
        <p:nvGraphicFramePr>
          <p:cNvPr id="11272" name="Object 291"/>
          <p:cNvGraphicFramePr>
            <a:graphicFrameLocks noChangeAspect="1"/>
          </p:cNvGraphicFramePr>
          <p:nvPr/>
        </p:nvGraphicFramePr>
        <p:xfrm>
          <a:off x="5019675" y="1"/>
          <a:ext cx="763588" cy="881063"/>
        </p:xfrm>
        <a:graphic>
          <a:graphicData uri="http://schemas.openxmlformats.org/presentationml/2006/ole">
            <mc:AlternateContent xmlns:mc="http://schemas.openxmlformats.org/markup-compatibility/2006">
              <mc:Choice xmlns:v="urn:schemas-microsoft-com:vml" Requires="v">
                <p:oleObj name="Clip" r:id="rId15" imgW="2523960" imgH="2914560" progId="">
                  <p:embed/>
                </p:oleObj>
              </mc:Choice>
              <mc:Fallback>
                <p:oleObj name="Clip" r:id="rId15" imgW="2523960" imgH="2914560" progId="">
                  <p:embed/>
                  <p:pic>
                    <p:nvPicPr>
                      <p:cNvPr id="11272" name="Object 29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019675" y="1"/>
                        <a:ext cx="763588" cy="881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316" name="Text Box 292"/>
          <p:cNvSpPr txBox="1">
            <a:spLocks noChangeArrowheads="1"/>
          </p:cNvSpPr>
          <p:nvPr/>
        </p:nvSpPr>
        <p:spPr bwMode="auto">
          <a:xfrm rot="5400000">
            <a:off x="84138" y="4113213"/>
            <a:ext cx="3216275" cy="336550"/>
          </a:xfrm>
          <a:prstGeom prst="rect">
            <a:avLst/>
          </a:prstGeom>
          <a:noFill/>
          <a:ln w="9525">
            <a:noFill/>
            <a:miter lim="800000"/>
            <a:headEnd/>
            <a:tailEnd/>
          </a:ln>
        </p:spPr>
        <p:txBody>
          <a:bodyPr wrap="none">
            <a:spAutoFit/>
          </a:bodyPr>
          <a:lstStyle/>
          <a:p>
            <a:pPr algn="ctr" eaLnBrk="0" hangingPunct="0"/>
            <a:r>
              <a:rPr lang="cs-CZ" sz="1600" b="1" i="1" dirty="0" err="1">
                <a:latin typeface="Times New Roman" pitchFamily="18" charset="0"/>
              </a:rPr>
              <a:t>Volumoreceptory</a:t>
            </a:r>
            <a:r>
              <a:rPr lang="cs-CZ" sz="1600" b="1" i="1" dirty="0">
                <a:latin typeface="Times New Roman" pitchFamily="18" charset="0"/>
              </a:rPr>
              <a:t>, osmoreceptory aj.</a:t>
            </a:r>
            <a:endParaRPr lang="cs-CZ" sz="1600" dirty="0">
              <a:latin typeface="Times New Roman" pitchFamily="18" charset="0"/>
            </a:endParaRPr>
          </a:p>
        </p:txBody>
      </p:sp>
      <p:sp>
        <p:nvSpPr>
          <p:cNvPr id="11317" name="Freeform 293"/>
          <p:cNvSpPr>
            <a:spLocks/>
          </p:cNvSpPr>
          <p:nvPr/>
        </p:nvSpPr>
        <p:spPr bwMode="auto">
          <a:xfrm>
            <a:off x="1638300" y="5870576"/>
            <a:ext cx="8401050" cy="931863"/>
          </a:xfrm>
          <a:custGeom>
            <a:avLst/>
            <a:gdLst>
              <a:gd name="T0" fmla="*/ 0 w 5292"/>
              <a:gd name="T1" fmla="*/ 0 h 507"/>
              <a:gd name="T2" fmla="*/ 0 w 5292"/>
              <a:gd name="T3" fmla="*/ 1712758727 h 507"/>
              <a:gd name="T4" fmla="*/ 2147483647 w 5292"/>
              <a:gd name="T5" fmla="*/ 1678976404 h 507"/>
              <a:gd name="T6" fmla="*/ 2147483647 w 5292"/>
              <a:gd name="T7" fmla="*/ 814152379 h 507"/>
              <a:gd name="T8" fmla="*/ 0 60000 65536"/>
              <a:gd name="T9" fmla="*/ 0 60000 65536"/>
              <a:gd name="T10" fmla="*/ 0 60000 65536"/>
              <a:gd name="T11" fmla="*/ 0 60000 65536"/>
              <a:gd name="T12" fmla="*/ 0 w 5292"/>
              <a:gd name="T13" fmla="*/ 0 h 507"/>
              <a:gd name="T14" fmla="*/ 5292 w 5292"/>
              <a:gd name="T15" fmla="*/ 507 h 507"/>
            </a:gdLst>
            <a:ahLst/>
            <a:cxnLst>
              <a:cxn ang="T8">
                <a:pos x="T0" y="T1"/>
              </a:cxn>
              <a:cxn ang="T9">
                <a:pos x="T2" y="T3"/>
              </a:cxn>
              <a:cxn ang="T10">
                <a:pos x="T4" y="T5"/>
              </a:cxn>
              <a:cxn ang="T11">
                <a:pos x="T6" y="T7"/>
              </a:cxn>
            </a:cxnLst>
            <a:rect l="T12" t="T13" r="T14" b="T15"/>
            <a:pathLst>
              <a:path w="5292" h="507">
                <a:moveTo>
                  <a:pt x="0" y="0"/>
                </a:moveTo>
                <a:lnTo>
                  <a:pt x="0" y="507"/>
                </a:lnTo>
                <a:lnTo>
                  <a:pt x="5292" y="497"/>
                </a:lnTo>
                <a:lnTo>
                  <a:pt x="5292" y="241"/>
                </a:lnTo>
              </a:path>
            </a:pathLst>
          </a:custGeom>
          <a:noFill/>
          <a:ln w="28575">
            <a:solidFill>
              <a:schemeClr val="tx1"/>
            </a:solidFill>
            <a:round/>
            <a:headEnd type="triangle" w="med" len="med"/>
            <a:tailEnd/>
          </a:ln>
        </p:spPr>
        <p:txBody>
          <a:bodyPr wrap="none" anchor="ctr"/>
          <a:lstStyle/>
          <a:p>
            <a:endParaRPr lang="cs-CZ"/>
          </a:p>
        </p:txBody>
      </p:sp>
      <p:sp>
        <p:nvSpPr>
          <p:cNvPr id="11318" name="Text Box 294"/>
          <p:cNvSpPr txBox="1">
            <a:spLocks noChangeArrowheads="1"/>
          </p:cNvSpPr>
          <p:nvPr/>
        </p:nvSpPr>
        <p:spPr bwMode="auto">
          <a:xfrm>
            <a:off x="7921625" y="938213"/>
            <a:ext cx="1430338" cy="825500"/>
          </a:xfrm>
          <a:prstGeom prst="rect">
            <a:avLst/>
          </a:prstGeom>
          <a:noFill/>
          <a:ln w="9525">
            <a:noFill/>
            <a:miter lim="800000"/>
            <a:headEnd/>
            <a:tailEnd/>
          </a:ln>
        </p:spPr>
        <p:txBody>
          <a:bodyPr wrap="none">
            <a:spAutoFit/>
          </a:bodyPr>
          <a:lstStyle/>
          <a:p>
            <a:pPr algn="ctr" eaLnBrk="0" hangingPunct="0"/>
            <a:r>
              <a:rPr lang="cs-CZ" sz="1600" b="1" dirty="0">
                <a:latin typeface="Times New Roman" pitchFamily="18" charset="0"/>
              </a:rPr>
              <a:t>Akční veličiny</a:t>
            </a:r>
          </a:p>
          <a:p>
            <a:pPr algn="ctr" eaLnBrk="0" hangingPunct="0"/>
            <a:r>
              <a:rPr lang="cs-CZ" sz="1600" dirty="0">
                <a:latin typeface="Times New Roman" pitchFamily="18" charset="0"/>
              </a:rPr>
              <a:t>(působí na</a:t>
            </a:r>
          </a:p>
          <a:p>
            <a:pPr algn="ctr" eaLnBrk="0" hangingPunct="0"/>
            <a:r>
              <a:rPr lang="cs-CZ" sz="1600" dirty="0">
                <a:latin typeface="Times New Roman" pitchFamily="18" charset="0"/>
              </a:rPr>
              <a:t> řízený systém)</a:t>
            </a:r>
          </a:p>
        </p:txBody>
      </p:sp>
      <p:grpSp>
        <p:nvGrpSpPr>
          <p:cNvPr id="11467" name="Group 295"/>
          <p:cNvGrpSpPr>
            <a:grpSpLocks/>
          </p:cNvGrpSpPr>
          <p:nvPr/>
        </p:nvGrpSpPr>
        <p:grpSpPr bwMode="auto">
          <a:xfrm>
            <a:off x="3109914" y="0"/>
            <a:ext cx="523875" cy="566738"/>
            <a:chOff x="4153" y="204"/>
            <a:chExt cx="330" cy="357"/>
          </a:xfrm>
        </p:grpSpPr>
        <p:sp>
          <p:nvSpPr>
            <p:cNvPr id="11337" name="Freeform 296"/>
            <p:cNvSpPr>
              <a:spLocks/>
            </p:cNvSpPr>
            <p:nvPr/>
          </p:nvSpPr>
          <p:spPr bwMode="auto">
            <a:xfrm>
              <a:off x="4156" y="209"/>
              <a:ext cx="325" cy="348"/>
            </a:xfrm>
            <a:custGeom>
              <a:avLst/>
              <a:gdLst>
                <a:gd name="T0" fmla="*/ 20 w 974"/>
                <a:gd name="T1" fmla="*/ 77 h 1045"/>
                <a:gd name="T2" fmla="*/ 12 w 974"/>
                <a:gd name="T3" fmla="*/ 85 h 1045"/>
                <a:gd name="T4" fmla="*/ 2 w 974"/>
                <a:gd name="T5" fmla="*/ 94 h 1045"/>
                <a:gd name="T6" fmla="*/ 2 w 974"/>
                <a:gd name="T7" fmla="*/ 102 h 1045"/>
                <a:gd name="T8" fmla="*/ 3 w 974"/>
                <a:gd name="T9" fmla="*/ 116 h 1045"/>
                <a:gd name="T10" fmla="*/ 21 w 974"/>
                <a:gd name="T11" fmla="*/ 115 h 1045"/>
                <a:gd name="T12" fmla="*/ 40 w 974"/>
                <a:gd name="T13" fmla="*/ 113 h 1045"/>
                <a:gd name="T14" fmla="*/ 70 w 974"/>
                <a:gd name="T15" fmla="*/ 113 h 1045"/>
                <a:gd name="T16" fmla="*/ 92 w 974"/>
                <a:gd name="T17" fmla="*/ 113 h 1045"/>
                <a:gd name="T18" fmla="*/ 99 w 974"/>
                <a:gd name="T19" fmla="*/ 99 h 1045"/>
                <a:gd name="T20" fmla="*/ 108 w 974"/>
                <a:gd name="T21" fmla="*/ 72 h 1045"/>
                <a:gd name="T22" fmla="*/ 107 w 974"/>
                <a:gd name="T23" fmla="*/ 63 h 1045"/>
                <a:gd name="T24" fmla="*/ 103 w 974"/>
                <a:gd name="T25" fmla="*/ 60 h 1045"/>
                <a:gd name="T26" fmla="*/ 94 w 974"/>
                <a:gd name="T27" fmla="*/ 61 h 1045"/>
                <a:gd name="T28" fmla="*/ 98 w 974"/>
                <a:gd name="T29" fmla="*/ 40 h 1045"/>
                <a:gd name="T30" fmla="*/ 99 w 974"/>
                <a:gd name="T31" fmla="*/ 33 h 1045"/>
                <a:gd name="T32" fmla="*/ 96 w 974"/>
                <a:gd name="T33" fmla="*/ 17 h 1045"/>
                <a:gd name="T34" fmla="*/ 94 w 974"/>
                <a:gd name="T35" fmla="*/ 5 h 1045"/>
                <a:gd name="T36" fmla="*/ 90 w 974"/>
                <a:gd name="T37" fmla="*/ 0 h 1045"/>
                <a:gd name="T38" fmla="*/ 87 w 974"/>
                <a:gd name="T39" fmla="*/ 0 h 1045"/>
                <a:gd name="T40" fmla="*/ 79 w 974"/>
                <a:gd name="T41" fmla="*/ 1 h 1045"/>
                <a:gd name="T42" fmla="*/ 66 w 974"/>
                <a:gd name="T43" fmla="*/ 2 h 1045"/>
                <a:gd name="T44" fmla="*/ 58 w 974"/>
                <a:gd name="T45" fmla="*/ 1 h 1045"/>
                <a:gd name="T46" fmla="*/ 49 w 974"/>
                <a:gd name="T47" fmla="*/ 0 h 1045"/>
                <a:gd name="T48" fmla="*/ 45 w 974"/>
                <a:gd name="T49" fmla="*/ 1 h 1045"/>
                <a:gd name="T50" fmla="*/ 38 w 974"/>
                <a:gd name="T51" fmla="*/ 5 h 1045"/>
                <a:gd name="T52" fmla="*/ 26 w 974"/>
                <a:gd name="T53" fmla="*/ 8 h 1045"/>
                <a:gd name="T54" fmla="*/ 12 w 974"/>
                <a:gd name="T55" fmla="*/ 13 h 1045"/>
                <a:gd name="T56" fmla="*/ 6 w 974"/>
                <a:gd name="T57" fmla="*/ 16 h 1045"/>
                <a:gd name="T58" fmla="*/ 1 w 974"/>
                <a:gd name="T59" fmla="*/ 21 h 1045"/>
                <a:gd name="T60" fmla="*/ 0 w 974"/>
                <a:gd name="T61" fmla="*/ 29 h 1045"/>
                <a:gd name="T62" fmla="*/ 0 w 974"/>
                <a:gd name="T63" fmla="*/ 43 h 1045"/>
                <a:gd name="T64" fmla="*/ 1 w 974"/>
                <a:gd name="T65" fmla="*/ 58 h 1045"/>
                <a:gd name="T66" fmla="*/ 2 w 974"/>
                <a:gd name="T67" fmla="*/ 67 h 1045"/>
                <a:gd name="T68" fmla="*/ 4 w 974"/>
                <a:gd name="T69" fmla="*/ 73 h 1045"/>
                <a:gd name="T70" fmla="*/ 7 w 974"/>
                <a:gd name="T71" fmla="*/ 75 h 1045"/>
                <a:gd name="T72" fmla="*/ 11 w 974"/>
                <a:gd name="T73" fmla="*/ 77 h 1045"/>
                <a:gd name="T74" fmla="*/ 20 w 974"/>
                <a:gd name="T75" fmla="*/ 77 h 104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74"/>
                <a:gd name="T115" fmla="*/ 0 h 1045"/>
                <a:gd name="T116" fmla="*/ 974 w 974"/>
                <a:gd name="T117" fmla="*/ 1045 h 104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74" h="1045">
                  <a:moveTo>
                    <a:pt x="183" y="698"/>
                  </a:moveTo>
                  <a:lnTo>
                    <a:pt x="108" y="765"/>
                  </a:lnTo>
                  <a:lnTo>
                    <a:pt x="14" y="847"/>
                  </a:lnTo>
                  <a:lnTo>
                    <a:pt x="14" y="917"/>
                  </a:lnTo>
                  <a:lnTo>
                    <a:pt x="30" y="1045"/>
                  </a:lnTo>
                  <a:lnTo>
                    <a:pt x="188" y="1039"/>
                  </a:lnTo>
                  <a:lnTo>
                    <a:pt x="364" y="1021"/>
                  </a:lnTo>
                  <a:lnTo>
                    <a:pt x="627" y="1015"/>
                  </a:lnTo>
                  <a:lnTo>
                    <a:pt x="824" y="1021"/>
                  </a:lnTo>
                  <a:lnTo>
                    <a:pt x="893" y="894"/>
                  </a:lnTo>
                  <a:lnTo>
                    <a:pt x="974" y="646"/>
                  </a:lnTo>
                  <a:lnTo>
                    <a:pt x="959" y="571"/>
                  </a:lnTo>
                  <a:lnTo>
                    <a:pt x="929" y="541"/>
                  </a:lnTo>
                  <a:lnTo>
                    <a:pt x="841" y="547"/>
                  </a:lnTo>
                  <a:lnTo>
                    <a:pt x="882" y="359"/>
                  </a:lnTo>
                  <a:lnTo>
                    <a:pt x="887" y="301"/>
                  </a:lnTo>
                  <a:lnTo>
                    <a:pt x="866" y="155"/>
                  </a:lnTo>
                  <a:lnTo>
                    <a:pt x="845" y="47"/>
                  </a:lnTo>
                  <a:lnTo>
                    <a:pt x="809" y="0"/>
                  </a:lnTo>
                  <a:lnTo>
                    <a:pt x="781" y="0"/>
                  </a:lnTo>
                  <a:lnTo>
                    <a:pt x="709" y="12"/>
                  </a:lnTo>
                  <a:lnTo>
                    <a:pt x="595" y="18"/>
                  </a:lnTo>
                  <a:lnTo>
                    <a:pt x="520" y="7"/>
                  </a:lnTo>
                  <a:lnTo>
                    <a:pt x="438" y="2"/>
                  </a:lnTo>
                  <a:lnTo>
                    <a:pt x="407" y="10"/>
                  </a:lnTo>
                  <a:lnTo>
                    <a:pt x="338" y="42"/>
                  </a:lnTo>
                  <a:lnTo>
                    <a:pt x="235" y="70"/>
                  </a:lnTo>
                  <a:lnTo>
                    <a:pt x="105" y="115"/>
                  </a:lnTo>
                  <a:lnTo>
                    <a:pt x="55" y="144"/>
                  </a:lnTo>
                  <a:lnTo>
                    <a:pt x="10" y="192"/>
                  </a:lnTo>
                  <a:lnTo>
                    <a:pt x="0" y="264"/>
                  </a:lnTo>
                  <a:lnTo>
                    <a:pt x="0" y="383"/>
                  </a:lnTo>
                  <a:lnTo>
                    <a:pt x="5" y="525"/>
                  </a:lnTo>
                  <a:lnTo>
                    <a:pt x="15" y="608"/>
                  </a:lnTo>
                  <a:lnTo>
                    <a:pt x="35" y="656"/>
                  </a:lnTo>
                  <a:lnTo>
                    <a:pt x="66" y="680"/>
                  </a:lnTo>
                  <a:lnTo>
                    <a:pt x="103" y="690"/>
                  </a:lnTo>
                  <a:lnTo>
                    <a:pt x="183" y="698"/>
                  </a:lnTo>
                  <a:close/>
                </a:path>
              </a:pathLst>
            </a:custGeom>
            <a:solidFill>
              <a:srgbClr val="DADADA"/>
            </a:solidFill>
            <a:ln w="9525">
              <a:noFill/>
              <a:round/>
              <a:headEnd/>
              <a:tailEnd/>
            </a:ln>
          </p:spPr>
          <p:txBody>
            <a:bodyPr/>
            <a:lstStyle/>
            <a:p>
              <a:endParaRPr lang="cs-CZ"/>
            </a:p>
          </p:txBody>
        </p:sp>
        <p:sp>
          <p:nvSpPr>
            <p:cNvPr id="11338" name="Freeform 297"/>
            <p:cNvSpPr>
              <a:spLocks/>
            </p:cNvSpPr>
            <p:nvPr/>
          </p:nvSpPr>
          <p:spPr bwMode="auto">
            <a:xfrm>
              <a:off x="4188" y="272"/>
              <a:ext cx="190" cy="144"/>
            </a:xfrm>
            <a:custGeom>
              <a:avLst/>
              <a:gdLst>
                <a:gd name="T0" fmla="*/ 0 w 570"/>
                <a:gd name="T1" fmla="*/ 13 h 433"/>
                <a:gd name="T2" fmla="*/ 1 w 570"/>
                <a:gd name="T3" fmla="*/ 4 h 433"/>
                <a:gd name="T4" fmla="*/ 2 w 570"/>
                <a:gd name="T5" fmla="*/ 2 h 433"/>
                <a:gd name="T6" fmla="*/ 6 w 570"/>
                <a:gd name="T7" fmla="*/ 1 h 433"/>
                <a:gd name="T8" fmla="*/ 22 w 570"/>
                <a:gd name="T9" fmla="*/ 0 h 433"/>
                <a:gd name="T10" fmla="*/ 41 w 570"/>
                <a:gd name="T11" fmla="*/ 0 h 433"/>
                <a:gd name="T12" fmla="*/ 52 w 570"/>
                <a:gd name="T13" fmla="*/ 0 h 433"/>
                <a:gd name="T14" fmla="*/ 55 w 570"/>
                <a:gd name="T15" fmla="*/ 2 h 433"/>
                <a:gd name="T16" fmla="*/ 57 w 570"/>
                <a:gd name="T17" fmla="*/ 5 h 433"/>
                <a:gd name="T18" fmla="*/ 60 w 570"/>
                <a:gd name="T19" fmla="*/ 20 h 433"/>
                <a:gd name="T20" fmla="*/ 63 w 570"/>
                <a:gd name="T21" fmla="*/ 35 h 433"/>
                <a:gd name="T22" fmla="*/ 63 w 570"/>
                <a:gd name="T23" fmla="*/ 45 h 433"/>
                <a:gd name="T24" fmla="*/ 62 w 570"/>
                <a:gd name="T25" fmla="*/ 47 h 433"/>
                <a:gd name="T26" fmla="*/ 59 w 570"/>
                <a:gd name="T27" fmla="*/ 48 h 433"/>
                <a:gd name="T28" fmla="*/ 42 w 570"/>
                <a:gd name="T29" fmla="*/ 48 h 433"/>
                <a:gd name="T30" fmla="*/ 17 w 570"/>
                <a:gd name="T31" fmla="*/ 46 h 433"/>
                <a:gd name="T32" fmla="*/ 4 w 570"/>
                <a:gd name="T33" fmla="*/ 45 h 433"/>
                <a:gd name="T34" fmla="*/ 2 w 570"/>
                <a:gd name="T35" fmla="*/ 43 h 433"/>
                <a:gd name="T36" fmla="*/ 1 w 570"/>
                <a:gd name="T37" fmla="*/ 38 h 433"/>
                <a:gd name="T38" fmla="*/ 0 w 570"/>
                <a:gd name="T39" fmla="*/ 25 h 433"/>
                <a:gd name="T40" fmla="*/ 0 w 570"/>
                <a:gd name="T41" fmla="*/ 13 h 4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0"/>
                <a:gd name="T64" fmla="*/ 0 h 433"/>
                <a:gd name="T65" fmla="*/ 570 w 570"/>
                <a:gd name="T66" fmla="*/ 433 h 4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0" h="433">
                  <a:moveTo>
                    <a:pt x="3" y="118"/>
                  </a:moveTo>
                  <a:lnTo>
                    <a:pt x="9" y="39"/>
                  </a:lnTo>
                  <a:lnTo>
                    <a:pt x="21" y="15"/>
                  </a:lnTo>
                  <a:lnTo>
                    <a:pt x="56" y="7"/>
                  </a:lnTo>
                  <a:lnTo>
                    <a:pt x="197" y="2"/>
                  </a:lnTo>
                  <a:lnTo>
                    <a:pt x="370" y="0"/>
                  </a:lnTo>
                  <a:lnTo>
                    <a:pt x="472" y="2"/>
                  </a:lnTo>
                  <a:lnTo>
                    <a:pt x="496" y="18"/>
                  </a:lnTo>
                  <a:lnTo>
                    <a:pt x="514" y="47"/>
                  </a:lnTo>
                  <a:lnTo>
                    <a:pt x="540" y="176"/>
                  </a:lnTo>
                  <a:lnTo>
                    <a:pt x="565" y="317"/>
                  </a:lnTo>
                  <a:lnTo>
                    <a:pt x="570" y="406"/>
                  </a:lnTo>
                  <a:lnTo>
                    <a:pt x="561" y="422"/>
                  </a:lnTo>
                  <a:lnTo>
                    <a:pt x="530" y="433"/>
                  </a:lnTo>
                  <a:lnTo>
                    <a:pt x="382" y="430"/>
                  </a:lnTo>
                  <a:lnTo>
                    <a:pt x="152" y="419"/>
                  </a:lnTo>
                  <a:lnTo>
                    <a:pt x="39" y="409"/>
                  </a:lnTo>
                  <a:lnTo>
                    <a:pt x="21" y="385"/>
                  </a:lnTo>
                  <a:lnTo>
                    <a:pt x="11" y="340"/>
                  </a:lnTo>
                  <a:lnTo>
                    <a:pt x="0" y="229"/>
                  </a:lnTo>
                  <a:lnTo>
                    <a:pt x="3" y="118"/>
                  </a:lnTo>
                  <a:close/>
                </a:path>
              </a:pathLst>
            </a:custGeom>
            <a:solidFill>
              <a:srgbClr val="BFBFBF"/>
            </a:solidFill>
            <a:ln w="9525">
              <a:noFill/>
              <a:round/>
              <a:headEnd/>
              <a:tailEnd/>
            </a:ln>
          </p:spPr>
          <p:txBody>
            <a:bodyPr/>
            <a:lstStyle/>
            <a:p>
              <a:endParaRPr lang="cs-CZ"/>
            </a:p>
          </p:txBody>
        </p:sp>
        <p:grpSp>
          <p:nvGrpSpPr>
            <p:cNvPr id="11468" name="Group 298"/>
            <p:cNvGrpSpPr>
              <a:grpSpLocks/>
            </p:cNvGrpSpPr>
            <p:nvPr/>
          </p:nvGrpSpPr>
          <p:grpSpPr bwMode="auto">
            <a:xfrm>
              <a:off x="4153" y="204"/>
              <a:ext cx="330" cy="357"/>
              <a:chOff x="4153" y="204"/>
              <a:chExt cx="330" cy="357"/>
            </a:xfrm>
          </p:grpSpPr>
          <p:sp>
            <p:nvSpPr>
              <p:cNvPr id="11340" name="Freeform 299"/>
              <p:cNvSpPr>
                <a:spLocks/>
              </p:cNvSpPr>
              <p:nvPr/>
            </p:nvSpPr>
            <p:spPr bwMode="auto">
              <a:xfrm>
                <a:off x="4156" y="384"/>
                <a:ext cx="327" cy="177"/>
              </a:xfrm>
              <a:custGeom>
                <a:avLst/>
                <a:gdLst>
                  <a:gd name="T0" fmla="*/ 0 w 980"/>
                  <a:gd name="T1" fmla="*/ 36 h 530"/>
                  <a:gd name="T2" fmla="*/ 13 w 980"/>
                  <a:gd name="T3" fmla="*/ 24 h 530"/>
                  <a:gd name="T4" fmla="*/ 14 w 980"/>
                  <a:gd name="T5" fmla="*/ 27 h 530"/>
                  <a:gd name="T6" fmla="*/ 5 w 980"/>
                  <a:gd name="T7" fmla="*/ 35 h 530"/>
                  <a:gd name="T8" fmla="*/ 21 w 980"/>
                  <a:gd name="T9" fmla="*/ 34 h 530"/>
                  <a:gd name="T10" fmla="*/ 55 w 980"/>
                  <a:gd name="T11" fmla="*/ 34 h 530"/>
                  <a:gd name="T12" fmla="*/ 73 w 980"/>
                  <a:gd name="T13" fmla="*/ 33 h 530"/>
                  <a:gd name="T14" fmla="*/ 85 w 980"/>
                  <a:gd name="T15" fmla="*/ 31 h 530"/>
                  <a:gd name="T16" fmla="*/ 88 w 980"/>
                  <a:gd name="T17" fmla="*/ 30 h 530"/>
                  <a:gd name="T18" fmla="*/ 101 w 980"/>
                  <a:gd name="T19" fmla="*/ 3 h 530"/>
                  <a:gd name="T20" fmla="*/ 95 w 980"/>
                  <a:gd name="T21" fmla="*/ 2 h 530"/>
                  <a:gd name="T22" fmla="*/ 104 w 980"/>
                  <a:gd name="T23" fmla="*/ 0 h 530"/>
                  <a:gd name="T24" fmla="*/ 107 w 980"/>
                  <a:gd name="T25" fmla="*/ 3 h 530"/>
                  <a:gd name="T26" fmla="*/ 109 w 980"/>
                  <a:gd name="T27" fmla="*/ 13 h 530"/>
                  <a:gd name="T28" fmla="*/ 106 w 980"/>
                  <a:gd name="T29" fmla="*/ 21 h 530"/>
                  <a:gd name="T30" fmla="*/ 98 w 980"/>
                  <a:gd name="T31" fmla="*/ 47 h 530"/>
                  <a:gd name="T32" fmla="*/ 94 w 980"/>
                  <a:gd name="T33" fmla="*/ 55 h 530"/>
                  <a:gd name="T34" fmla="*/ 90 w 980"/>
                  <a:gd name="T35" fmla="*/ 56 h 530"/>
                  <a:gd name="T36" fmla="*/ 62 w 980"/>
                  <a:gd name="T37" fmla="*/ 56 h 530"/>
                  <a:gd name="T38" fmla="*/ 33 w 980"/>
                  <a:gd name="T39" fmla="*/ 57 h 530"/>
                  <a:gd name="T40" fmla="*/ 6 w 980"/>
                  <a:gd name="T41" fmla="*/ 59 h 530"/>
                  <a:gd name="T42" fmla="*/ 2 w 980"/>
                  <a:gd name="T43" fmla="*/ 59 h 530"/>
                  <a:gd name="T44" fmla="*/ 1 w 980"/>
                  <a:gd name="T45" fmla="*/ 51 h 530"/>
                  <a:gd name="T46" fmla="*/ 1 w 980"/>
                  <a:gd name="T47" fmla="*/ 44 h 530"/>
                  <a:gd name="T48" fmla="*/ 1 w 980"/>
                  <a:gd name="T49" fmla="*/ 40 h 530"/>
                  <a:gd name="T50" fmla="*/ 3 w 980"/>
                  <a:gd name="T51" fmla="*/ 42 h 530"/>
                  <a:gd name="T52" fmla="*/ 3 w 980"/>
                  <a:gd name="T53" fmla="*/ 48 h 530"/>
                  <a:gd name="T54" fmla="*/ 4 w 980"/>
                  <a:gd name="T55" fmla="*/ 55 h 530"/>
                  <a:gd name="T56" fmla="*/ 12 w 980"/>
                  <a:gd name="T57" fmla="*/ 56 h 530"/>
                  <a:gd name="T58" fmla="*/ 30 w 980"/>
                  <a:gd name="T59" fmla="*/ 54 h 530"/>
                  <a:gd name="T60" fmla="*/ 45 w 980"/>
                  <a:gd name="T61" fmla="*/ 53 h 530"/>
                  <a:gd name="T62" fmla="*/ 58 w 980"/>
                  <a:gd name="T63" fmla="*/ 53 h 530"/>
                  <a:gd name="T64" fmla="*/ 77 w 980"/>
                  <a:gd name="T65" fmla="*/ 53 h 530"/>
                  <a:gd name="T66" fmla="*/ 89 w 980"/>
                  <a:gd name="T67" fmla="*/ 53 h 530"/>
                  <a:gd name="T68" fmla="*/ 90 w 980"/>
                  <a:gd name="T69" fmla="*/ 49 h 530"/>
                  <a:gd name="T70" fmla="*/ 89 w 980"/>
                  <a:gd name="T71" fmla="*/ 42 h 530"/>
                  <a:gd name="T72" fmla="*/ 88 w 980"/>
                  <a:gd name="T73" fmla="*/ 34 h 530"/>
                  <a:gd name="T74" fmla="*/ 89 w 980"/>
                  <a:gd name="T75" fmla="*/ 36 h 530"/>
                  <a:gd name="T76" fmla="*/ 91 w 980"/>
                  <a:gd name="T77" fmla="*/ 45 h 530"/>
                  <a:gd name="T78" fmla="*/ 93 w 980"/>
                  <a:gd name="T79" fmla="*/ 49 h 530"/>
                  <a:gd name="T80" fmla="*/ 95 w 980"/>
                  <a:gd name="T81" fmla="*/ 47 h 530"/>
                  <a:gd name="T82" fmla="*/ 98 w 980"/>
                  <a:gd name="T83" fmla="*/ 38 h 530"/>
                  <a:gd name="T84" fmla="*/ 103 w 980"/>
                  <a:gd name="T85" fmla="*/ 25 h 530"/>
                  <a:gd name="T86" fmla="*/ 106 w 980"/>
                  <a:gd name="T87" fmla="*/ 15 h 530"/>
                  <a:gd name="T88" fmla="*/ 107 w 980"/>
                  <a:gd name="T89" fmla="*/ 11 h 530"/>
                  <a:gd name="T90" fmla="*/ 105 w 980"/>
                  <a:gd name="T91" fmla="*/ 4 h 530"/>
                  <a:gd name="T92" fmla="*/ 103 w 980"/>
                  <a:gd name="T93" fmla="*/ 4 h 530"/>
                  <a:gd name="T94" fmla="*/ 100 w 980"/>
                  <a:gd name="T95" fmla="*/ 12 h 530"/>
                  <a:gd name="T96" fmla="*/ 93 w 980"/>
                  <a:gd name="T97" fmla="*/ 24 h 530"/>
                  <a:gd name="T98" fmla="*/ 89 w 980"/>
                  <a:gd name="T99" fmla="*/ 33 h 530"/>
                  <a:gd name="T100" fmla="*/ 84 w 980"/>
                  <a:gd name="T101" fmla="*/ 34 h 530"/>
                  <a:gd name="T102" fmla="*/ 67 w 980"/>
                  <a:gd name="T103" fmla="*/ 36 h 530"/>
                  <a:gd name="T104" fmla="*/ 48 w 980"/>
                  <a:gd name="T105" fmla="*/ 37 h 530"/>
                  <a:gd name="T106" fmla="*/ 28 w 980"/>
                  <a:gd name="T107" fmla="*/ 37 h 530"/>
                  <a:gd name="T108" fmla="*/ 6 w 980"/>
                  <a:gd name="T109" fmla="*/ 37 h 530"/>
                  <a:gd name="T110" fmla="*/ 0 w 980"/>
                  <a:gd name="T111" fmla="*/ 36 h 53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80"/>
                  <a:gd name="T169" fmla="*/ 0 h 530"/>
                  <a:gd name="T170" fmla="*/ 980 w 980"/>
                  <a:gd name="T171" fmla="*/ 530 h 53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80" h="530">
                    <a:moveTo>
                      <a:pt x="0" y="320"/>
                    </a:moveTo>
                    <a:lnTo>
                      <a:pt x="121" y="215"/>
                    </a:lnTo>
                    <a:lnTo>
                      <a:pt x="125" y="240"/>
                    </a:lnTo>
                    <a:lnTo>
                      <a:pt x="42" y="315"/>
                    </a:lnTo>
                    <a:lnTo>
                      <a:pt x="187" y="308"/>
                    </a:lnTo>
                    <a:lnTo>
                      <a:pt x="495" y="309"/>
                    </a:lnTo>
                    <a:lnTo>
                      <a:pt x="659" y="297"/>
                    </a:lnTo>
                    <a:lnTo>
                      <a:pt x="761" y="278"/>
                    </a:lnTo>
                    <a:lnTo>
                      <a:pt x="787" y="272"/>
                    </a:lnTo>
                    <a:lnTo>
                      <a:pt x="907" y="30"/>
                    </a:lnTo>
                    <a:lnTo>
                      <a:pt x="851" y="14"/>
                    </a:lnTo>
                    <a:lnTo>
                      <a:pt x="934" y="0"/>
                    </a:lnTo>
                    <a:lnTo>
                      <a:pt x="965" y="26"/>
                    </a:lnTo>
                    <a:lnTo>
                      <a:pt x="980" y="116"/>
                    </a:lnTo>
                    <a:lnTo>
                      <a:pt x="955" y="189"/>
                    </a:lnTo>
                    <a:lnTo>
                      <a:pt x="877" y="425"/>
                    </a:lnTo>
                    <a:lnTo>
                      <a:pt x="841" y="498"/>
                    </a:lnTo>
                    <a:lnTo>
                      <a:pt x="808" y="507"/>
                    </a:lnTo>
                    <a:lnTo>
                      <a:pt x="559" y="502"/>
                    </a:lnTo>
                    <a:lnTo>
                      <a:pt x="299" y="509"/>
                    </a:lnTo>
                    <a:lnTo>
                      <a:pt x="52" y="528"/>
                    </a:lnTo>
                    <a:lnTo>
                      <a:pt x="15" y="530"/>
                    </a:lnTo>
                    <a:lnTo>
                      <a:pt x="12" y="460"/>
                    </a:lnTo>
                    <a:lnTo>
                      <a:pt x="6" y="392"/>
                    </a:lnTo>
                    <a:lnTo>
                      <a:pt x="5" y="356"/>
                    </a:lnTo>
                    <a:lnTo>
                      <a:pt x="26" y="378"/>
                    </a:lnTo>
                    <a:lnTo>
                      <a:pt x="31" y="434"/>
                    </a:lnTo>
                    <a:lnTo>
                      <a:pt x="38" y="494"/>
                    </a:lnTo>
                    <a:lnTo>
                      <a:pt x="109" y="503"/>
                    </a:lnTo>
                    <a:lnTo>
                      <a:pt x="271" y="488"/>
                    </a:lnTo>
                    <a:lnTo>
                      <a:pt x="408" y="477"/>
                    </a:lnTo>
                    <a:lnTo>
                      <a:pt x="523" y="477"/>
                    </a:lnTo>
                    <a:lnTo>
                      <a:pt x="695" y="477"/>
                    </a:lnTo>
                    <a:lnTo>
                      <a:pt x="804" y="476"/>
                    </a:lnTo>
                    <a:lnTo>
                      <a:pt x="808" y="444"/>
                    </a:lnTo>
                    <a:lnTo>
                      <a:pt x="798" y="376"/>
                    </a:lnTo>
                    <a:lnTo>
                      <a:pt x="789" y="303"/>
                    </a:lnTo>
                    <a:lnTo>
                      <a:pt x="804" y="320"/>
                    </a:lnTo>
                    <a:lnTo>
                      <a:pt x="820" y="402"/>
                    </a:lnTo>
                    <a:lnTo>
                      <a:pt x="834" y="444"/>
                    </a:lnTo>
                    <a:lnTo>
                      <a:pt x="851" y="423"/>
                    </a:lnTo>
                    <a:lnTo>
                      <a:pt x="880" y="341"/>
                    </a:lnTo>
                    <a:lnTo>
                      <a:pt x="925" y="225"/>
                    </a:lnTo>
                    <a:lnTo>
                      <a:pt x="955" y="131"/>
                    </a:lnTo>
                    <a:lnTo>
                      <a:pt x="961" y="103"/>
                    </a:lnTo>
                    <a:lnTo>
                      <a:pt x="945" y="36"/>
                    </a:lnTo>
                    <a:lnTo>
                      <a:pt x="929" y="32"/>
                    </a:lnTo>
                    <a:lnTo>
                      <a:pt x="896" y="110"/>
                    </a:lnTo>
                    <a:lnTo>
                      <a:pt x="838" y="213"/>
                    </a:lnTo>
                    <a:lnTo>
                      <a:pt x="798" y="293"/>
                    </a:lnTo>
                    <a:lnTo>
                      <a:pt x="756" y="305"/>
                    </a:lnTo>
                    <a:lnTo>
                      <a:pt x="606" y="323"/>
                    </a:lnTo>
                    <a:lnTo>
                      <a:pt x="429" y="335"/>
                    </a:lnTo>
                    <a:lnTo>
                      <a:pt x="255" y="335"/>
                    </a:lnTo>
                    <a:lnTo>
                      <a:pt x="57" y="336"/>
                    </a:lnTo>
                    <a:lnTo>
                      <a:pt x="0" y="320"/>
                    </a:lnTo>
                    <a:close/>
                  </a:path>
                </a:pathLst>
              </a:custGeom>
              <a:solidFill>
                <a:srgbClr val="000000"/>
              </a:solidFill>
              <a:ln w="9525">
                <a:noFill/>
                <a:round/>
                <a:headEnd/>
                <a:tailEnd/>
              </a:ln>
            </p:spPr>
            <p:txBody>
              <a:bodyPr/>
              <a:lstStyle/>
              <a:p>
                <a:endParaRPr lang="cs-CZ"/>
              </a:p>
            </p:txBody>
          </p:sp>
          <p:sp>
            <p:nvSpPr>
              <p:cNvPr id="11341" name="Freeform 300"/>
              <p:cNvSpPr>
                <a:spLocks/>
              </p:cNvSpPr>
              <p:nvPr/>
            </p:nvSpPr>
            <p:spPr bwMode="auto">
              <a:xfrm>
                <a:off x="4216" y="444"/>
                <a:ext cx="169" cy="39"/>
              </a:xfrm>
              <a:custGeom>
                <a:avLst/>
                <a:gdLst>
                  <a:gd name="T0" fmla="*/ 1 w 506"/>
                  <a:gd name="T1" fmla="*/ 2 h 116"/>
                  <a:gd name="T2" fmla="*/ 5 w 506"/>
                  <a:gd name="T3" fmla="*/ 0 h 116"/>
                  <a:gd name="T4" fmla="*/ 7 w 506"/>
                  <a:gd name="T5" fmla="*/ 1 h 116"/>
                  <a:gd name="T6" fmla="*/ 6 w 506"/>
                  <a:gd name="T7" fmla="*/ 4 h 116"/>
                  <a:gd name="T8" fmla="*/ 3 w 506"/>
                  <a:gd name="T9" fmla="*/ 5 h 116"/>
                  <a:gd name="T10" fmla="*/ 9 w 506"/>
                  <a:gd name="T11" fmla="*/ 8 h 116"/>
                  <a:gd name="T12" fmla="*/ 17 w 506"/>
                  <a:gd name="T13" fmla="*/ 9 h 116"/>
                  <a:gd name="T14" fmla="*/ 24 w 506"/>
                  <a:gd name="T15" fmla="*/ 8 h 116"/>
                  <a:gd name="T16" fmla="*/ 30 w 506"/>
                  <a:gd name="T17" fmla="*/ 7 h 116"/>
                  <a:gd name="T18" fmla="*/ 40 w 506"/>
                  <a:gd name="T19" fmla="*/ 6 h 116"/>
                  <a:gd name="T20" fmla="*/ 46 w 506"/>
                  <a:gd name="T21" fmla="*/ 6 h 116"/>
                  <a:gd name="T22" fmla="*/ 50 w 506"/>
                  <a:gd name="T23" fmla="*/ 4 h 116"/>
                  <a:gd name="T24" fmla="*/ 54 w 506"/>
                  <a:gd name="T25" fmla="*/ 2 h 116"/>
                  <a:gd name="T26" fmla="*/ 54 w 506"/>
                  <a:gd name="T27" fmla="*/ 0 h 116"/>
                  <a:gd name="T28" fmla="*/ 56 w 506"/>
                  <a:gd name="T29" fmla="*/ 1 h 116"/>
                  <a:gd name="T30" fmla="*/ 56 w 506"/>
                  <a:gd name="T31" fmla="*/ 7 h 116"/>
                  <a:gd name="T32" fmla="*/ 50 w 506"/>
                  <a:gd name="T33" fmla="*/ 10 h 116"/>
                  <a:gd name="T34" fmla="*/ 37 w 506"/>
                  <a:gd name="T35" fmla="*/ 11 h 116"/>
                  <a:gd name="T36" fmla="*/ 23 w 506"/>
                  <a:gd name="T37" fmla="*/ 12 h 116"/>
                  <a:gd name="T38" fmla="*/ 15 w 506"/>
                  <a:gd name="T39" fmla="*/ 13 h 116"/>
                  <a:gd name="T40" fmla="*/ 6 w 506"/>
                  <a:gd name="T41" fmla="*/ 11 h 116"/>
                  <a:gd name="T42" fmla="*/ 1 w 506"/>
                  <a:gd name="T43" fmla="*/ 9 h 116"/>
                  <a:gd name="T44" fmla="*/ 0 w 506"/>
                  <a:gd name="T45" fmla="*/ 6 h 116"/>
                  <a:gd name="T46" fmla="*/ 1 w 506"/>
                  <a:gd name="T47" fmla="*/ 2 h 1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06"/>
                  <a:gd name="T73" fmla="*/ 0 h 116"/>
                  <a:gd name="T74" fmla="*/ 506 w 506"/>
                  <a:gd name="T75" fmla="*/ 116 h 11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06" h="116">
                    <a:moveTo>
                      <a:pt x="12" y="21"/>
                    </a:moveTo>
                    <a:lnTo>
                      <a:pt x="47" y="0"/>
                    </a:lnTo>
                    <a:lnTo>
                      <a:pt x="65" y="5"/>
                    </a:lnTo>
                    <a:lnTo>
                      <a:pt x="54" y="32"/>
                    </a:lnTo>
                    <a:lnTo>
                      <a:pt x="27" y="49"/>
                    </a:lnTo>
                    <a:lnTo>
                      <a:pt x="78" y="73"/>
                    </a:lnTo>
                    <a:lnTo>
                      <a:pt x="154" y="76"/>
                    </a:lnTo>
                    <a:lnTo>
                      <a:pt x="220" y="71"/>
                    </a:lnTo>
                    <a:lnTo>
                      <a:pt x="268" y="65"/>
                    </a:lnTo>
                    <a:lnTo>
                      <a:pt x="357" y="56"/>
                    </a:lnTo>
                    <a:lnTo>
                      <a:pt x="415" y="51"/>
                    </a:lnTo>
                    <a:lnTo>
                      <a:pt x="452" y="40"/>
                    </a:lnTo>
                    <a:lnTo>
                      <a:pt x="489" y="16"/>
                    </a:lnTo>
                    <a:lnTo>
                      <a:pt x="485" y="0"/>
                    </a:lnTo>
                    <a:lnTo>
                      <a:pt x="506" y="5"/>
                    </a:lnTo>
                    <a:lnTo>
                      <a:pt x="501" y="62"/>
                    </a:lnTo>
                    <a:lnTo>
                      <a:pt x="447" y="88"/>
                    </a:lnTo>
                    <a:lnTo>
                      <a:pt x="328" y="95"/>
                    </a:lnTo>
                    <a:lnTo>
                      <a:pt x="206" y="107"/>
                    </a:lnTo>
                    <a:lnTo>
                      <a:pt x="137" y="116"/>
                    </a:lnTo>
                    <a:lnTo>
                      <a:pt x="53" y="95"/>
                    </a:lnTo>
                    <a:lnTo>
                      <a:pt x="12" y="83"/>
                    </a:lnTo>
                    <a:lnTo>
                      <a:pt x="0" y="51"/>
                    </a:lnTo>
                    <a:lnTo>
                      <a:pt x="12" y="21"/>
                    </a:lnTo>
                    <a:close/>
                  </a:path>
                </a:pathLst>
              </a:custGeom>
              <a:solidFill>
                <a:srgbClr val="000000"/>
              </a:solidFill>
              <a:ln w="9525">
                <a:noFill/>
                <a:round/>
                <a:headEnd/>
                <a:tailEnd/>
              </a:ln>
            </p:spPr>
            <p:txBody>
              <a:bodyPr/>
              <a:lstStyle/>
              <a:p>
                <a:endParaRPr lang="cs-CZ"/>
              </a:p>
            </p:txBody>
          </p:sp>
          <p:sp>
            <p:nvSpPr>
              <p:cNvPr id="11342" name="Freeform 301"/>
              <p:cNvSpPr>
                <a:spLocks/>
              </p:cNvSpPr>
              <p:nvPr/>
            </p:nvSpPr>
            <p:spPr bwMode="auto">
              <a:xfrm>
                <a:off x="4190" y="509"/>
                <a:ext cx="18" cy="16"/>
              </a:xfrm>
              <a:custGeom>
                <a:avLst/>
                <a:gdLst>
                  <a:gd name="T0" fmla="*/ 0 w 53"/>
                  <a:gd name="T1" fmla="*/ 0 h 47"/>
                  <a:gd name="T2" fmla="*/ 6 w 53"/>
                  <a:gd name="T3" fmla="*/ 0 h 47"/>
                  <a:gd name="T4" fmla="*/ 6 w 53"/>
                  <a:gd name="T5" fmla="*/ 5 h 47"/>
                  <a:gd name="T6" fmla="*/ 0 w 53"/>
                  <a:gd name="T7" fmla="*/ 5 h 47"/>
                  <a:gd name="T8" fmla="*/ 0 w 53"/>
                  <a:gd name="T9" fmla="*/ 0 h 47"/>
                  <a:gd name="T10" fmla="*/ 0 60000 65536"/>
                  <a:gd name="T11" fmla="*/ 0 60000 65536"/>
                  <a:gd name="T12" fmla="*/ 0 60000 65536"/>
                  <a:gd name="T13" fmla="*/ 0 60000 65536"/>
                  <a:gd name="T14" fmla="*/ 0 60000 65536"/>
                  <a:gd name="T15" fmla="*/ 0 w 53"/>
                  <a:gd name="T16" fmla="*/ 0 h 47"/>
                  <a:gd name="T17" fmla="*/ 53 w 53"/>
                  <a:gd name="T18" fmla="*/ 47 h 47"/>
                </a:gdLst>
                <a:ahLst/>
                <a:cxnLst>
                  <a:cxn ang="T10">
                    <a:pos x="T0" y="T1"/>
                  </a:cxn>
                  <a:cxn ang="T11">
                    <a:pos x="T2" y="T3"/>
                  </a:cxn>
                  <a:cxn ang="T12">
                    <a:pos x="T4" y="T5"/>
                  </a:cxn>
                  <a:cxn ang="T13">
                    <a:pos x="T6" y="T7"/>
                  </a:cxn>
                  <a:cxn ang="T14">
                    <a:pos x="T8" y="T9"/>
                  </a:cxn>
                </a:cxnLst>
                <a:rect l="T15" t="T16" r="T17" b="T18"/>
                <a:pathLst>
                  <a:path w="53" h="47">
                    <a:moveTo>
                      <a:pt x="3" y="3"/>
                    </a:moveTo>
                    <a:lnTo>
                      <a:pt x="51" y="0"/>
                    </a:lnTo>
                    <a:lnTo>
                      <a:pt x="53" y="47"/>
                    </a:lnTo>
                    <a:lnTo>
                      <a:pt x="0" y="47"/>
                    </a:lnTo>
                    <a:lnTo>
                      <a:pt x="3" y="3"/>
                    </a:lnTo>
                    <a:close/>
                  </a:path>
                </a:pathLst>
              </a:custGeom>
              <a:solidFill>
                <a:srgbClr val="000000"/>
              </a:solidFill>
              <a:ln w="9525">
                <a:noFill/>
                <a:round/>
                <a:headEnd/>
                <a:tailEnd/>
              </a:ln>
            </p:spPr>
            <p:txBody>
              <a:bodyPr/>
              <a:lstStyle/>
              <a:p>
                <a:endParaRPr lang="cs-CZ"/>
              </a:p>
            </p:txBody>
          </p:sp>
          <p:sp>
            <p:nvSpPr>
              <p:cNvPr id="11343" name="Freeform 302"/>
              <p:cNvSpPr>
                <a:spLocks/>
              </p:cNvSpPr>
              <p:nvPr/>
            </p:nvSpPr>
            <p:spPr bwMode="auto">
              <a:xfrm>
                <a:off x="4223" y="508"/>
                <a:ext cx="18" cy="15"/>
              </a:xfrm>
              <a:custGeom>
                <a:avLst/>
                <a:gdLst>
                  <a:gd name="T0" fmla="*/ 0 w 53"/>
                  <a:gd name="T1" fmla="*/ 0 h 46"/>
                  <a:gd name="T2" fmla="*/ 6 w 53"/>
                  <a:gd name="T3" fmla="*/ 0 h 46"/>
                  <a:gd name="T4" fmla="*/ 6 w 53"/>
                  <a:gd name="T5" fmla="*/ 5 h 46"/>
                  <a:gd name="T6" fmla="*/ 0 w 53"/>
                  <a:gd name="T7" fmla="*/ 5 h 46"/>
                  <a:gd name="T8" fmla="*/ 0 w 53"/>
                  <a:gd name="T9" fmla="*/ 0 h 46"/>
                  <a:gd name="T10" fmla="*/ 0 60000 65536"/>
                  <a:gd name="T11" fmla="*/ 0 60000 65536"/>
                  <a:gd name="T12" fmla="*/ 0 60000 65536"/>
                  <a:gd name="T13" fmla="*/ 0 60000 65536"/>
                  <a:gd name="T14" fmla="*/ 0 60000 65536"/>
                  <a:gd name="T15" fmla="*/ 0 w 53"/>
                  <a:gd name="T16" fmla="*/ 0 h 46"/>
                  <a:gd name="T17" fmla="*/ 53 w 53"/>
                  <a:gd name="T18" fmla="*/ 46 h 46"/>
                </a:gdLst>
                <a:ahLst/>
                <a:cxnLst>
                  <a:cxn ang="T10">
                    <a:pos x="T0" y="T1"/>
                  </a:cxn>
                  <a:cxn ang="T11">
                    <a:pos x="T2" y="T3"/>
                  </a:cxn>
                  <a:cxn ang="T12">
                    <a:pos x="T4" y="T5"/>
                  </a:cxn>
                  <a:cxn ang="T13">
                    <a:pos x="T6" y="T7"/>
                  </a:cxn>
                  <a:cxn ang="T14">
                    <a:pos x="T8" y="T9"/>
                  </a:cxn>
                </a:cxnLst>
                <a:rect l="T15" t="T16" r="T17" b="T18"/>
                <a:pathLst>
                  <a:path w="53" h="46">
                    <a:moveTo>
                      <a:pt x="2" y="2"/>
                    </a:moveTo>
                    <a:lnTo>
                      <a:pt x="50" y="0"/>
                    </a:lnTo>
                    <a:lnTo>
                      <a:pt x="53" y="46"/>
                    </a:lnTo>
                    <a:lnTo>
                      <a:pt x="0" y="46"/>
                    </a:lnTo>
                    <a:lnTo>
                      <a:pt x="2" y="2"/>
                    </a:lnTo>
                    <a:close/>
                  </a:path>
                </a:pathLst>
              </a:custGeom>
              <a:solidFill>
                <a:srgbClr val="000000"/>
              </a:solidFill>
              <a:ln w="9525">
                <a:noFill/>
                <a:round/>
                <a:headEnd/>
                <a:tailEnd/>
              </a:ln>
            </p:spPr>
            <p:txBody>
              <a:bodyPr/>
              <a:lstStyle/>
              <a:p>
                <a:endParaRPr lang="cs-CZ"/>
              </a:p>
            </p:txBody>
          </p:sp>
          <p:sp>
            <p:nvSpPr>
              <p:cNvPr id="11344" name="Freeform 303"/>
              <p:cNvSpPr>
                <a:spLocks/>
              </p:cNvSpPr>
              <p:nvPr/>
            </p:nvSpPr>
            <p:spPr bwMode="auto">
              <a:xfrm>
                <a:off x="4330" y="503"/>
                <a:ext cx="72" cy="18"/>
              </a:xfrm>
              <a:custGeom>
                <a:avLst/>
                <a:gdLst>
                  <a:gd name="T0" fmla="*/ 0 w 215"/>
                  <a:gd name="T1" fmla="*/ 2 h 54"/>
                  <a:gd name="T2" fmla="*/ 23 w 215"/>
                  <a:gd name="T3" fmla="*/ 0 h 54"/>
                  <a:gd name="T4" fmla="*/ 24 w 215"/>
                  <a:gd name="T5" fmla="*/ 4 h 54"/>
                  <a:gd name="T6" fmla="*/ 0 w 215"/>
                  <a:gd name="T7" fmla="*/ 6 h 54"/>
                  <a:gd name="T8" fmla="*/ 0 w 215"/>
                  <a:gd name="T9" fmla="*/ 2 h 54"/>
                  <a:gd name="T10" fmla="*/ 0 60000 65536"/>
                  <a:gd name="T11" fmla="*/ 0 60000 65536"/>
                  <a:gd name="T12" fmla="*/ 0 60000 65536"/>
                  <a:gd name="T13" fmla="*/ 0 60000 65536"/>
                  <a:gd name="T14" fmla="*/ 0 60000 65536"/>
                  <a:gd name="T15" fmla="*/ 0 w 215"/>
                  <a:gd name="T16" fmla="*/ 0 h 54"/>
                  <a:gd name="T17" fmla="*/ 215 w 215"/>
                  <a:gd name="T18" fmla="*/ 54 h 54"/>
                </a:gdLst>
                <a:ahLst/>
                <a:cxnLst>
                  <a:cxn ang="T10">
                    <a:pos x="T0" y="T1"/>
                  </a:cxn>
                  <a:cxn ang="T11">
                    <a:pos x="T2" y="T3"/>
                  </a:cxn>
                  <a:cxn ang="T12">
                    <a:pos x="T4" y="T5"/>
                  </a:cxn>
                  <a:cxn ang="T13">
                    <a:pos x="T6" y="T7"/>
                  </a:cxn>
                  <a:cxn ang="T14">
                    <a:pos x="T8" y="T9"/>
                  </a:cxn>
                </a:cxnLst>
                <a:rect l="T15" t="T16" r="T17" b="T18"/>
                <a:pathLst>
                  <a:path w="215" h="54">
                    <a:moveTo>
                      <a:pt x="0" y="16"/>
                    </a:moveTo>
                    <a:lnTo>
                      <a:pt x="209" y="0"/>
                    </a:lnTo>
                    <a:lnTo>
                      <a:pt x="215" y="35"/>
                    </a:lnTo>
                    <a:lnTo>
                      <a:pt x="0" y="54"/>
                    </a:lnTo>
                    <a:lnTo>
                      <a:pt x="0" y="16"/>
                    </a:lnTo>
                    <a:close/>
                  </a:path>
                </a:pathLst>
              </a:custGeom>
              <a:solidFill>
                <a:srgbClr val="000000"/>
              </a:solidFill>
              <a:ln w="9525">
                <a:noFill/>
                <a:round/>
                <a:headEnd/>
                <a:tailEnd/>
              </a:ln>
            </p:spPr>
            <p:txBody>
              <a:bodyPr/>
              <a:lstStyle/>
              <a:p>
                <a:endParaRPr lang="cs-CZ"/>
              </a:p>
            </p:txBody>
          </p:sp>
          <p:sp>
            <p:nvSpPr>
              <p:cNvPr id="11345" name="Freeform 304"/>
              <p:cNvSpPr>
                <a:spLocks/>
              </p:cNvSpPr>
              <p:nvPr/>
            </p:nvSpPr>
            <p:spPr bwMode="auto">
              <a:xfrm>
                <a:off x="4153" y="204"/>
                <a:ext cx="302" cy="238"/>
              </a:xfrm>
              <a:custGeom>
                <a:avLst/>
                <a:gdLst>
                  <a:gd name="T0" fmla="*/ 8 w 906"/>
                  <a:gd name="T1" fmla="*/ 76 h 713"/>
                  <a:gd name="T2" fmla="*/ 6 w 906"/>
                  <a:gd name="T3" fmla="*/ 73 h 713"/>
                  <a:gd name="T4" fmla="*/ 4 w 906"/>
                  <a:gd name="T5" fmla="*/ 68 h 713"/>
                  <a:gd name="T6" fmla="*/ 3 w 906"/>
                  <a:gd name="T7" fmla="*/ 57 h 713"/>
                  <a:gd name="T8" fmla="*/ 3 w 906"/>
                  <a:gd name="T9" fmla="*/ 38 h 713"/>
                  <a:gd name="T10" fmla="*/ 4 w 906"/>
                  <a:gd name="T11" fmla="*/ 24 h 713"/>
                  <a:gd name="T12" fmla="*/ 6 w 906"/>
                  <a:gd name="T13" fmla="*/ 21 h 713"/>
                  <a:gd name="T14" fmla="*/ 9 w 906"/>
                  <a:gd name="T15" fmla="*/ 17 h 713"/>
                  <a:gd name="T16" fmla="*/ 16 w 906"/>
                  <a:gd name="T17" fmla="*/ 14 h 713"/>
                  <a:gd name="T18" fmla="*/ 29 w 906"/>
                  <a:gd name="T19" fmla="*/ 10 h 713"/>
                  <a:gd name="T20" fmla="*/ 40 w 906"/>
                  <a:gd name="T21" fmla="*/ 7 h 713"/>
                  <a:gd name="T22" fmla="*/ 45 w 906"/>
                  <a:gd name="T23" fmla="*/ 4 h 713"/>
                  <a:gd name="T24" fmla="*/ 54 w 906"/>
                  <a:gd name="T25" fmla="*/ 3 h 713"/>
                  <a:gd name="T26" fmla="*/ 69 w 906"/>
                  <a:gd name="T27" fmla="*/ 5 h 713"/>
                  <a:gd name="T28" fmla="*/ 82 w 906"/>
                  <a:gd name="T29" fmla="*/ 4 h 713"/>
                  <a:gd name="T30" fmla="*/ 88 w 906"/>
                  <a:gd name="T31" fmla="*/ 3 h 713"/>
                  <a:gd name="T32" fmla="*/ 92 w 906"/>
                  <a:gd name="T33" fmla="*/ 4 h 713"/>
                  <a:gd name="T34" fmla="*/ 95 w 906"/>
                  <a:gd name="T35" fmla="*/ 12 h 713"/>
                  <a:gd name="T36" fmla="*/ 97 w 906"/>
                  <a:gd name="T37" fmla="*/ 26 h 713"/>
                  <a:gd name="T38" fmla="*/ 99 w 906"/>
                  <a:gd name="T39" fmla="*/ 37 h 713"/>
                  <a:gd name="T40" fmla="*/ 98 w 906"/>
                  <a:gd name="T41" fmla="*/ 42 h 713"/>
                  <a:gd name="T42" fmla="*/ 94 w 906"/>
                  <a:gd name="T43" fmla="*/ 55 h 713"/>
                  <a:gd name="T44" fmla="*/ 90 w 906"/>
                  <a:gd name="T45" fmla="*/ 68 h 713"/>
                  <a:gd name="T46" fmla="*/ 87 w 906"/>
                  <a:gd name="T47" fmla="*/ 72 h 713"/>
                  <a:gd name="T48" fmla="*/ 85 w 906"/>
                  <a:gd name="T49" fmla="*/ 75 h 713"/>
                  <a:gd name="T50" fmla="*/ 88 w 906"/>
                  <a:gd name="T51" fmla="*/ 76 h 713"/>
                  <a:gd name="T52" fmla="*/ 91 w 906"/>
                  <a:gd name="T53" fmla="*/ 71 h 713"/>
                  <a:gd name="T54" fmla="*/ 96 w 906"/>
                  <a:gd name="T55" fmla="*/ 60 h 713"/>
                  <a:gd name="T56" fmla="*/ 99 w 906"/>
                  <a:gd name="T57" fmla="*/ 47 h 713"/>
                  <a:gd name="T58" fmla="*/ 100 w 906"/>
                  <a:gd name="T59" fmla="*/ 41 h 713"/>
                  <a:gd name="T60" fmla="*/ 101 w 906"/>
                  <a:gd name="T61" fmla="*/ 36 h 713"/>
                  <a:gd name="T62" fmla="*/ 100 w 906"/>
                  <a:gd name="T63" fmla="*/ 26 h 713"/>
                  <a:gd name="T64" fmla="*/ 98 w 906"/>
                  <a:gd name="T65" fmla="*/ 12 h 713"/>
                  <a:gd name="T66" fmla="*/ 95 w 906"/>
                  <a:gd name="T67" fmla="*/ 4 h 713"/>
                  <a:gd name="T68" fmla="*/ 93 w 906"/>
                  <a:gd name="T69" fmla="*/ 1 h 713"/>
                  <a:gd name="T70" fmla="*/ 89 w 906"/>
                  <a:gd name="T71" fmla="*/ 0 h 713"/>
                  <a:gd name="T72" fmla="*/ 83 w 906"/>
                  <a:gd name="T73" fmla="*/ 2 h 713"/>
                  <a:gd name="T74" fmla="*/ 75 w 906"/>
                  <a:gd name="T75" fmla="*/ 2 h 713"/>
                  <a:gd name="T76" fmla="*/ 65 w 906"/>
                  <a:gd name="T77" fmla="*/ 2 h 713"/>
                  <a:gd name="T78" fmla="*/ 55 w 906"/>
                  <a:gd name="T79" fmla="*/ 1 h 713"/>
                  <a:gd name="T80" fmla="*/ 48 w 906"/>
                  <a:gd name="T81" fmla="*/ 1 h 713"/>
                  <a:gd name="T82" fmla="*/ 44 w 906"/>
                  <a:gd name="T83" fmla="*/ 2 h 713"/>
                  <a:gd name="T84" fmla="*/ 37 w 906"/>
                  <a:gd name="T85" fmla="*/ 6 h 713"/>
                  <a:gd name="T86" fmla="*/ 21 w 906"/>
                  <a:gd name="T87" fmla="*/ 10 h 713"/>
                  <a:gd name="T88" fmla="*/ 7 w 906"/>
                  <a:gd name="T89" fmla="*/ 15 h 713"/>
                  <a:gd name="T90" fmla="*/ 3 w 906"/>
                  <a:gd name="T91" fmla="*/ 20 h 713"/>
                  <a:gd name="T92" fmla="*/ 0 w 906"/>
                  <a:gd name="T93" fmla="*/ 27 h 713"/>
                  <a:gd name="T94" fmla="*/ 0 w 906"/>
                  <a:gd name="T95" fmla="*/ 40 h 713"/>
                  <a:gd name="T96" fmla="*/ 1 w 906"/>
                  <a:gd name="T97" fmla="*/ 53 h 713"/>
                  <a:gd name="T98" fmla="*/ 1 w 906"/>
                  <a:gd name="T99" fmla="*/ 66 h 713"/>
                  <a:gd name="T100" fmla="*/ 3 w 906"/>
                  <a:gd name="T101" fmla="*/ 74 h 713"/>
                  <a:gd name="T102" fmla="*/ 6 w 906"/>
                  <a:gd name="T103" fmla="*/ 78 h 713"/>
                  <a:gd name="T104" fmla="*/ 10 w 906"/>
                  <a:gd name="T105" fmla="*/ 79 h 713"/>
                  <a:gd name="T106" fmla="*/ 12 w 906"/>
                  <a:gd name="T107" fmla="*/ 79 h 713"/>
                  <a:gd name="T108" fmla="*/ 8 w 906"/>
                  <a:gd name="T109" fmla="*/ 76 h 71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06"/>
                  <a:gd name="T166" fmla="*/ 0 h 713"/>
                  <a:gd name="T167" fmla="*/ 906 w 906"/>
                  <a:gd name="T168" fmla="*/ 713 h 71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06" h="713">
                    <a:moveTo>
                      <a:pt x="76" y="680"/>
                    </a:moveTo>
                    <a:lnTo>
                      <a:pt x="51" y="654"/>
                    </a:lnTo>
                    <a:lnTo>
                      <a:pt x="35" y="608"/>
                    </a:lnTo>
                    <a:lnTo>
                      <a:pt x="30" y="508"/>
                    </a:lnTo>
                    <a:lnTo>
                      <a:pt x="30" y="341"/>
                    </a:lnTo>
                    <a:lnTo>
                      <a:pt x="35" y="215"/>
                    </a:lnTo>
                    <a:lnTo>
                      <a:pt x="51" y="187"/>
                    </a:lnTo>
                    <a:lnTo>
                      <a:pt x="78" y="150"/>
                    </a:lnTo>
                    <a:lnTo>
                      <a:pt x="146" y="124"/>
                    </a:lnTo>
                    <a:lnTo>
                      <a:pt x="265" y="88"/>
                    </a:lnTo>
                    <a:lnTo>
                      <a:pt x="363" y="63"/>
                    </a:lnTo>
                    <a:lnTo>
                      <a:pt x="407" y="36"/>
                    </a:lnTo>
                    <a:lnTo>
                      <a:pt x="486" y="30"/>
                    </a:lnTo>
                    <a:lnTo>
                      <a:pt x="625" y="42"/>
                    </a:lnTo>
                    <a:lnTo>
                      <a:pt x="739" y="35"/>
                    </a:lnTo>
                    <a:lnTo>
                      <a:pt x="788" y="24"/>
                    </a:lnTo>
                    <a:lnTo>
                      <a:pt x="828" y="35"/>
                    </a:lnTo>
                    <a:lnTo>
                      <a:pt x="854" y="105"/>
                    </a:lnTo>
                    <a:lnTo>
                      <a:pt x="871" y="232"/>
                    </a:lnTo>
                    <a:lnTo>
                      <a:pt x="887" y="332"/>
                    </a:lnTo>
                    <a:lnTo>
                      <a:pt x="879" y="379"/>
                    </a:lnTo>
                    <a:lnTo>
                      <a:pt x="849" y="492"/>
                    </a:lnTo>
                    <a:lnTo>
                      <a:pt x="809" y="607"/>
                    </a:lnTo>
                    <a:lnTo>
                      <a:pt x="782" y="650"/>
                    </a:lnTo>
                    <a:lnTo>
                      <a:pt x="765" y="671"/>
                    </a:lnTo>
                    <a:lnTo>
                      <a:pt x="791" y="687"/>
                    </a:lnTo>
                    <a:lnTo>
                      <a:pt x="819" y="638"/>
                    </a:lnTo>
                    <a:lnTo>
                      <a:pt x="861" y="536"/>
                    </a:lnTo>
                    <a:lnTo>
                      <a:pt x="892" y="426"/>
                    </a:lnTo>
                    <a:lnTo>
                      <a:pt x="903" y="372"/>
                    </a:lnTo>
                    <a:lnTo>
                      <a:pt x="906" y="321"/>
                    </a:lnTo>
                    <a:lnTo>
                      <a:pt x="896" y="236"/>
                    </a:lnTo>
                    <a:lnTo>
                      <a:pt x="879" y="109"/>
                    </a:lnTo>
                    <a:lnTo>
                      <a:pt x="855" y="40"/>
                    </a:lnTo>
                    <a:lnTo>
                      <a:pt x="833" y="9"/>
                    </a:lnTo>
                    <a:lnTo>
                      <a:pt x="797" y="0"/>
                    </a:lnTo>
                    <a:lnTo>
                      <a:pt x="749" y="14"/>
                    </a:lnTo>
                    <a:lnTo>
                      <a:pt x="679" y="19"/>
                    </a:lnTo>
                    <a:lnTo>
                      <a:pt x="588" y="19"/>
                    </a:lnTo>
                    <a:lnTo>
                      <a:pt x="494" y="5"/>
                    </a:lnTo>
                    <a:lnTo>
                      <a:pt x="431" y="9"/>
                    </a:lnTo>
                    <a:lnTo>
                      <a:pt x="399" y="21"/>
                    </a:lnTo>
                    <a:lnTo>
                      <a:pt x="329" y="55"/>
                    </a:lnTo>
                    <a:lnTo>
                      <a:pt x="193" y="93"/>
                    </a:lnTo>
                    <a:lnTo>
                      <a:pt x="63" y="136"/>
                    </a:lnTo>
                    <a:lnTo>
                      <a:pt x="26" y="181"/>
                    </a:lnTo>
                    <a:lnTo>
                      <a:pt x="3" y="242"/>
                    </a:lnTo>
                    <a:lnTo>
                      <a:pt x="0" y="363"/>
                    </a:lnTo>
                    <a:lnTo>
                      <a:pt x="6" y="478"/>
                    </a:lnTo>
                    <a:lnTo>
                      <a:pt x="10" y="596"/>
                    </a:lnTo>
                    <a:lnTo>
                      <a:pt x="31" y="665"/>
                    </a:lnTo>
                    <a:lnTo>
                      <a:pt x="52" y="701"/>
                    </a:lnTo>
                    <a:lnTo>
                      <a:pt x="88" y="713"/>
                    </a:lnTo>
                    <a:lnTo>
                      <a:pt x="109" y="707"/>
                    </a:lnTo>
                    <a:lnTo>
                      <a:pt x="76" y="680"/>
                    </a:lnTo>
                    <a:close/>
                  </a:path>
                </a:pathLst>
              </a:custGeom>
              <a:solidFill>
                <a:srgbClr val="000000"/>
              </a:solidFill>
              <a:ln w="9525">
                <a:noFill/>
                <a:round/>
                <a:headEnd/>
                <a:tailEnd/>
              </a:ln>
            </p:spPr>
            <p:txBody>
              <a:bodyPr/>
              <a:lstStyle/>
              <a:p>
                <a:endParaRPr lang="cs-CZ"/>
              </a:p>
            </p:txBody>
          </p:sp>
          <p:sp>
            <p:nvSpPr>
              <p:cNvPr id="11346" name="Freeform 305"/>
              <p:cNvSpPr>
                <a:spLocks/>
              </p:cNvSpPr>
              <p:nvPr/>
            </p:nvSpPr>
            <p:spPr bwMode="auto">
              <a:xfrm>
                <a:off x="4173" y="209"/>
                <a:ext cx="260" cy="237"/>
              </a:xfrm>
              <a:custGeom>
                <a:avLst/>
                <a:gdLst>
                  <a:gd name="T0" fmla="*/ 1 w 780"/>
                  <a:gd name="T1" fmla="*/ 75 h 711"/>
                  <a:gd name="T2" fmla="*/ 16 w 780"/>
                  <a:gd name="T3" fmla="*/ 76 h 711"/>
                  <a:gd name="T4" fmla="*/ 36 w 780"/>
                  <a:gd name="T5" fmla="*/ 76 h 711"/>
                  <a:gd name="T6" fmla="*/ 52 w 780"/>
                  <a:gd name="T7" fmla="*/ 76 h 711"/>
                  <a:gd name="T8" fmla="*/ 67 w 780"/>
                  <a:gd name="T9" fmla="*/ 75 h 711"/>
                  <a:gd name="T10" fmla="*/ 76 w 780"/>
                  <a:gd name="T11" fmla="*/ 73 h 711"/>
                  <a:gd name="T12" fmla="*/ 79 w 780"/>
                  <a:gd name="T13" fmla="*/ 72 h 711"/>
                  <a:gd name="T14" fmla="*/ 79 w 780"/>
                  <a:gd name="T15" fmla="*/ 65 h 711"/>
                  <a:gd name="T16" fmla="*/ 75 w 780"/>
                  <a:gd name="T17" fmla="*/ 46 h 711"/>
                  <a:gd name="T18" fmla="*/ 71 w 780"/>
                  <a:gd name="T19" fmla="*/ 24 h 711"/>
                  <a:gd name="T20" fmla="*/ 69 w 780"/>
                  <a:gd name="T21" fmla="*/ 15 h 711"/>
                  <a:gd name="T22" fmla="*/ 67 w 780"/>
                  <a:gd name="T23" fmla="*/ 12 h 711"/>
                  <a:gd name="T24" fmla="*/ 42 w 780"/>
                  <a:gd name="T25" fmla="*/ 15 h 711"/>
                  <a:gd name="T26" fmla="*/ 18 w 780"/>
                  <a:gd name="T27" fmla="*/ 16 h 711"/>
                  <a:gd name="T28" fmla="*/ 5 w 780"/>
                  <a:gd name="T29" fmla="*/ 16 h 711"/>
                  <a:gd name="T30" fmla="*/ 0 w 780"/>
                  <a:gd name="T31" fmla="*/ 17 h 711"/>
                  <a:gd name="T32" fmla="*/ 3 w 780"/>
                  <a:gd name="T33" fmla="*/ 13 h 711"/>
                  <a:gd name="T34" fmla="*/ 8 w 780"/>
                  <a:gd name="T35" fmla="*/ 14 h 711"/>
                  <a:gd name="T36" fmla="*/ 25 w 780"/>
                  <a:gd name="T37" fmla="*/ 13 h 711"/>
                  <a:gd name="T38" fmla="*/ 41 w 780"/>
                  <a:gd name="T39" fmla="*/ 12 h 711"/>
                  <a:gd name="T40" fmla="*/ 55 w 780"/>
                  <a:gd name="T41" fmla="*/ 11 h 711"/>
                  <a:gd name="T42" fmla="*/ 68 w 780"/>
                  <a:gd name="T43" fmla="*/ 10 h 711"/>
                  <a:gd name="T44" fmla="*/ 79 w 780"/>
                  <a:gd name="T45" fmla="*/ 5 h 711"/>
                  <a:gd name="T46" fmla="*/ 84 w 780"/>
                  <a:gd name="T47" fmla="*/ 0 h 711"/>
                  <a:gd name="T48" fmla="*/ 87 w 780"/>
                  <a:gd name="T49" fmla="*/ 3 h 711"/>
                  <a:gd name="T50" fmla="*/ 81 w 780"/>
                  <a:gd name="T51" fmla="*/ 6 h 711"/>
                  <a:gd name="T52" fmla="*/ 73 w 780"/>
                  <a:gd name="T53" fmla="*/ 11 h 711"/>
                  <a:gd name="T54" fmla="*/ 71 w 780"/>
                  <a:gd name="T55" fmla="*/ 13 h 711"/>
                  <a:gd name="T56" fmla="*/ 74 w 780"/>
                  <a:gd name="T57" fmla="*/ 25 h 711"/>
                  <a:gd name="T58" fmla="*/ 76 w 780"/>
                  <a:gd name="T59" fmla="*/ 36 h 711"/>
                  <a:gd name="T60" fmla="*/ 78 w 780"/>
                  <a:gd name="T61" fmla="*/ 47 h 711"/>
                  <a:gd name="T62" fmla="*/ 80 w 780"/>
                  <a:gd name="T63" fmla="*/ 57 h 711"/>
                  <a:gd name="T64" fmla="*/ 81 w 780"/>
                  <a:gd name="T65" fmla="*/ 65 h 711"/>
                  <a:gd name="T66" fmla="*/ 82 w 780"/>
                  <a:gd name="T67" fmla="*/ 71 h 711"/>
                  <a:gd name="T68" fmla="*/ 81 w 780"/>
                  <a:gd name="T69" fmla="*/ 75 h 711"/>
                  <a:gd name="T70" fmla="*/ 70 w 780"/>
                  <a:gd name="T71" fmla="*/ 78 h 711"/>
                  <a:gd name="T72" fmla="*/ 50 w 780"/>
                  <a:gd name="T73" fmla="*/ 79 h 711"/>
                  <a:gd name="T74" fmla="*/ 30 w 780"/>
                  <a:gd name="T75" fmla="*/ 78 h 711"/>
                  <a:gd name="T76" fmla="*/ 15 w 780"/>
                  <a:gd name="T77" fmla="*/ 78 h 711"/>
                  <a:gd name="T78" fmla="*/ 3 w 780"/>
                  <a:gd name="T79" fmla="*/ 78 h 711"/>
                  <a:gd name="T80" fmla="*/ 1 w 780"/>
                  <a:gd name="T81" fmla="*/ 75 h 71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80"/>
                  <a:gd name="T124" fmla="*/ 0 h 711"/>
                  <a:gd name="T125" fmla="*/ 780 w 780"/>
                  <a:gd name="T126" fmla="*/ 711 h 71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80" h="711">
                    <a:moveTo>
                      <a:pt x="12" y="675"/>
                    </a:moveTo>
                    <a:lnTo>
                      <a:pt x="142" y="684"/>
                    </a:lnTo>
                    <a:lnTo>
                      <a:pt x="324" y="688"/>
                    </a:lnTo>
                    <a:lnTo>
                      <a:pt x="470" y="688"/>
                    </a:lnTo>
                    <a:lnTo>
                      <a:pt x="600" y="673"/>
                    </a:lnTo>
                    <a:lnTo>
                      <a:pt x="686" y="659"/>
                    </a:lnTo>
                    <a:lnTo>
                      <a:pt x="710" y="647"/>
                    </a:lnTo>
                    <a:lnTo>
                      <a:pt x="710" y="584"/>
                    </a:lnTo>
                    <a:lnTo>
                      <a:pt x="678" y="416"/>
                    </a:lnTo>
                    <a:lnTo>
                      <a:pt x="642" y="213"/>
                    </a:lnTo>
                    <a:lnTo>
                      <a:pt x="623" y="139"/>
                    </a:lnTo>
                    <a:lnTo>
                      <a:pt x="605" y="112"/>
                    </a:lnTo>
                    <a:lnTo>
                      <a:pt x="381" y="136"/>
                    </a:lnTo>
                    <a:lnTo>
                      <a:pt x="162" y="142"/>
                    </a:lnTo>
                    <a:lnTo>
                      <a:pt x="42" y="145"/>
                    </a:lnTo>
                    <a:lnTo>
                      <a:pt x="0" y="150"/>
                    </a:lnTo>
                    <a:lnTo>
                      <a:pt x="23" y="121"/>
                    </a:lnTo>
                    <a:lnTo>
                      <a:pt x="75" y="126"/>
                    </a:lnTo>
                    <a:lnTo>
                      <a:pt x="225" y="121"/>
                    </a:lnTo>
                    <a:lnTo>
                      <a:pt x="367" y="112"/>
                    </a:lnTo>
                    <a:lnTo>
                      <a:pt x="493" y="102"/>
                    </a:lnTo>
                    <a:lnTo>
                      <a:pt x="613" y="91"/>
                    </a:lnTo>
                    <a:lnTo>
                      <a:pt x="707" y="48"/>
                    </a:lnTo>
                    <a:lnTo>
                      <a:pt x="759" y="0"/>
                    </a:lnTo>
                    <a:lnTo>
                      <a:pt x="780" y="23"/>
                    </a:lnTo>
                    <a:lnTo>
                      <a:pt x="731" y="52"/>
                    </a:lnTo>
                    <a:lnTo>
                      <a:pt x="660" y="100"/>
                    </a:lnTo>
                    <a:lnTo>
                      <a:pt x="637" y="115"/>
                    </a:lnTo>
                    <a:lnTo>
                      <a:pt x="663" y="223"/>
                    </a:lnTo>
                    <a:lnTo>
                      <a:pt x="684" y="328"/>
                    </a:lnTo>
                    <a:lnTo>
                      <a:pt x="701" y="424"/>
                    </a:lnTo>
                    <a:lnTo>
                      <a:pt x="717" y="516"/>
                    </a:lnTo>
                    <a:lnTo>
                      <a:pt x="731" y="584"/>
                    </a:lnTo>
                    <a:lnTo>
                      <a:pt x="738" y="643"/>
                    </a:lnTo>
                    <a:lnTo>
                      <a:pt x="728" y="675"/>
                    </a:lnTo>
                    <a:lnTo>
                      <a:pt x="629" y="699"/>
                    </a:lnTo>
                    <a:lnTo>
                      <a:pt x="454" y="711"/>
                    </a:lnTo>
                    <a:lnTo>
                      <a:pt x="271" y="705"/>
                    </a:lnTo>
                    <a:lnTo>
                      <a:pt x="138" y="705"/>
                    </a:lnTo>
                    <a:lnTo>
                      <a:pt x="27" y="701"/>
                    </a:lnTo>
                    <a:lnTo>
                      <a:pt x="12" y="675"/>
                    </a:lnTo>
                    <a:close/>
                  </a:path>
                </a:pathLst>
              </a:custGeom>
              <a:solidFill>
                <a:srgbClr val="000000"/>
              </a:solidFill>
              <a:ln w="9525">
                <a:noFill/>
                <a:round/>
                <a:headEnd/>
                <a:tailEnd/>
              </a:ln>
            </p:spPr>
            <p:txBody>
              <a:bodyPr/>
              <a:lstStyle/>
              <a:p>
                <a:endParaRPr lang="cs-CZ"/>
              </a:p>
            </p:txBody>
          </p:sp>
          <p:sp>
            <p:nvSpPr>
              <p:cNvPr id="11347" name="Freeform 306"/>
              <p:cNvSpPr>
                <a:spLocks/>
              </p:cNvSpPr>
              <p:nvPr/>
            </p:nvSpPr>
            <p:spPr bwMode="auto">
              <a:xfrm>
                <a:off x="4202" y="268"/>
                <a:ext cx="180" cy="152"/>
              </a:xfrm>
              <a:custGeom>
                <a:avLst/>
                <a:gdLst>
                  <a:gd name="T0" fmla="*/ 0 w 538"/>
                  <a:gd name="T1" fmla="*/ 1 h 455"/>
                  <a:gd name="T2" fmla="*/ 20 w 538"/>
                  <a:gd name="T3" fmla="*/ 1 h 455"/>
                  <a:gd name="T4" fmla="*/ 34 w 538"/>
                  <a:gd name="T5" fmla="*/ 0 h 455"/>
                  <a:gd name="T6" fmla="*/ 49 w 538"/>
                  <a:gd name="T7" fmla="*/ 0 h 455"/>
                  <a:gd name="T8" fmla="*/ 52 w 538"/>
                  <a:gd name="T9" fmla="*/ 2 h 455"/>
                  <a:gd name="T10" fmla="*/ 53 w 538"/>
                  <a:gd name="T11" fmla="*/ 5 h 455"/>
                  <a:gd name="T12" fmla="*/ 57 w 538"/>
                  <a:gd name="T13" fmla="*/ 19 h 455"/>
                  <a:gd name="T14" fmla="*/ 59 w 538"/>
                  <a:gd name="T15" fmla="*/ 35 h 455"/>
                  <a:gd name="T16" fmla="*/ 60 w 538"/>
                  <a:gd name="T17" fmla="*/ 46 h 455"/>
                  <a:gd name="T18" fmla="*/ 59 w 538"/>
                  <a:gd name="T19" fmla="*/ 50 h 455"/>
                  <a:gd name="T20" fmla="*/ 56 w 538"/>
                  <a:gd name="T21" fmla="*/ 51 h 455"/>
                  <a:gd name="T22" fmla="*/ 38 w 538"/>
                  <a:gd name="T23" fmla="*/ 49 h 455"/>
                  <a:gd name="T24" fmla="*/ 57 w 538"/>
                  <a:gd name="T25" fmla="*/ 47 h 455"/>
                  <a:gd name="T26" fmla="*/ 58 w 538"/>
                  <a:gd name="T27" fmla="*/ 47 h 455"/>
                  <a:gd name="T28" fmla="*/ 57 w 538"/>
                  <a:gd name="T29" fmla="*/ 39 h 455"/>
                  <a:gd name="T30" fmla="*/ 56 w 538"/>
                  <a:gd name="T31" fmla="*/ 28 h 455"/>
                  <a:gd name="T32" fmla="*/ 53 w 538"/>
                  <a:gd name="T33" fmla="*/ 14 h 455"/>
                  <a:gd name="T34" fmla="*/ 51 w 538"/>
                  <a:gd name="T35" fmla="*/ 4 h 455"/>
                  <a:gd name="T36" fmla="*/ 48 w 538"/>
                  <a:gd name="T37" fmla="*/ 3 h 455"/>
                  <a:gd name="T38" fmla="*/ 37 w 538"/>
                  <a:gd name="T39" fmla="*/ 2 h 455"/>
                  <a:gd name="T40" fmla="*/ 22 w 538"/>
                  <a:gd name="T41" fmla="*/ 3 h 455"/>
                  <a:gd name="T42" fmla="*/ 10 w 538"/>
                  <a:gd name="T43" fmla="*/ 3 h 455"/>
                  <a:gd name="T44" fmla="*/ 0 w 538"/>
                  <a:gd name="T45" fmla="*/ 1 h 4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38"/>
                  <a:gd name="T70" fmla="*/ 0 h 455"/>
                  <a:gd name="T71" fmla="*/ 538 w 538"/>
                  <a:gd name="T72" fmla="*/ 455 h 4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38" h="455">
                    <a:moveTo>
                      <a:pt x="0" y="12"/>
                    </a:moveTo>
                    <a:lnTo>
                      <a:pt x="179" y="6"/>
                    </a:lnTo>
                    <a:lnTo>
                      <a:pt x="301" y="0"/>
                    </a:lnTo>
                    <a:lnTo>
                      <a:pt x="438" y="2"/>
                    </a:lnTo>
                    <a:lnTo>
                      <a:pt x="459" y="18"/>
                    </a:lnTo>
                    <a:lnTo>
                      <a:pt x="475" y="42"/>
                    </a:lnTo>
                    <a:lnTo>
                      <a:pt x="505" y="170"/>
                    </a:lnTo>
                    <a:lnTo>
                      <a:pt x="527" y="316"/>
                    </a:lnTo>
                    <a:lnTo>
                      <a:pt x="538" y="416"/>
                    </a:lnTo>
                    <a:lnTo>
                      <a:pt x="527" y="448"/>
                    </a:lnTo>
                    <a:lnTo>
                      <a:pt x="500" y="455"/>
                    </a:lnTo>
                    <a:lnTo>
                      <a:pt x="342" y="437"/>
                    </a:lnTo>
                    <a:lnTo>
                      <a:pt x="506" y="423"/>
                    </a:lnTo>
                    <a:lnTo>
                      <a:pt x="515" y="419"/>
                    </a:lnTo>
                    <a:lnTo>
                      <a:pt x="512" y="350"/>
                    </a:lnTo>
                    <a:lnTo>
                      <a:pt x="500" y="253"/>
                    </a:lnTo>
                    <a:lnTo>
                      <a:pt x="473" y="122"/>
                    </a:lnTo>
                    <a:lnTo>
                      <a:pt x="452" y="39"/>
                    </a:lnTo>
                    <a:lnTo>
                      <a:pt x="431" y="27"/>
                    </a:lnTo>
                    <a:lnTo>
                      <a:pt x="333" y="21"/>
                    </a:lnTo>
                    <a:lnTo>
                      <a:pt x="200" y="27"/>
                    </a:lnTo>
                    <a:lnTo>
                      <a:pt x="89" y="23"/>
                    </a:lnTo>
                    <a:lnTo>
                      <a:pt x="0" y="12"/>
                    </a:lnTo>
                    <a:close/>
                  </a:path>
                </a:pathLst>
              </a:custGeom>
              <a:solidFill>
                <a:srgbClr val="000000"/>
              </a:solidFill>
              <a:ln w="9525">
                <a:noFill/>
                <a:round/>
                <a:headEnd/>
                <a:tailEnd/>
              </a:ln>
            </p:spPr>
            <p:txBody>
              <a:bodyPr/>
              <a:lstStyle/>
              <a:p>
                <a:endParaRPr lang="cs-CZ"/>
              </a:p>
            </p:txBody>
          </p:sp>
          <p:sp>
            <p:nvSpPr>
              <p:cNvPr id="11348" name="Freeform 307"/>
              <p:cNvSpPr>
                <a:spLocks/>
              </p:cNvSpPr>
              <p:nvPr/>
            </p:nvSpPr>
            <p:spPr bwMode="auto">
              <a:xfrm>
                <a:off x="4184" y="271"/>
                <a:ext cx="178" cy="147"/>
              </a:xfrm>
              <a:custGeom>
                <a:avLst/>
                <a:gdLst>
                  <a:gd name="T0" fmla="*/ 27 w 535"/>
                  <a:gd name="T1" fmla="*/ 0 h 443"/>
                  <a:gd name="T2" fmla="*/ 8 w 535"/>
                  <a:gd name="T3" fmla="*/ 0 h 443"/>
                  <a:gd name="T4" fmla="*/ 3 w 535"/>
                  <a:gd name="T5" fmla="*/ 1 h 443"/>
                  <a:gd name="T6" fmla="*/ 2 w 535"/>
                  <a:gd name="T7" fmla="*/ 3 h 443"/>
                  <a:gd name="T8" fmla="*/ 1 w 535"/>
                  <a:gd name="T9" fmla="*/ 7 h 443"/>
                  <a:gd name="T10" fmla="*/ 0 w 535"/>
                  <a:gd name="T11" fmla="*/ 18 h 443"/>
                  <a:gd name="T12" fmla="*/ 1 w 535"/>
                  <a:gd name="T13" fmla="*/ 30 h 443"/>
                  <a:gd name="T14" fmla="*/ 2 w 535"/>
                  <a:gd name="T15" fmla="*/ 40 h 443"/>
                  <a:gd name="T16" fmla="*/ 5 w 535"/>
                  <a:gd name="T17" fmla="*/ 45 h 443"/>
                  <a:gd name="T18" fmla="*/ 6 w 535"/>
                  <a:gd name="T19" fmla="*/ 46 h 443"/>
                  <a:gd name="T20" fmla="*/ 18 w 535"/>
                  <a:gd name="T21" fmla="*/ 47 h 443"/>
                  <a:gd name="T22" fmla="*/ 34 w 535"/>
                  <a:gd name="T23" fmla="*/ 48 h 443"/>
                  <a:gd name="T24" fmla="*/ 45 w 535"/>
                  <a:gd name="T25" fmla="*/ 48 h 443"/>
                  <a:gd name="T26" fmla="*/ 59 w 535"/>
                  <a:gd name="T27" fmla="*/ 49 h 443"/>
                  <a:gd name="T28" fmla="*/ 59 w 535"/>
                  <a:gd name="T29" fmla="*/ 47 h 443"/>
                  <a:gd name="T30" fmla="*/ 48 w 535"/>
                  <a:gd name="T31" fmla="*/ 46 h 443"/>
                  <a:gd name="T32" fmla="*/ 34 w 535"/>
                  <a:gd name="T33" fmla="*/ 45 h 443"/>
                  <a:gd name="T34" fmla="*/ 14 w 535"/>
                  <a:gd name="T35" fmla="*/ 45 h 443"/>
                  <a:gd name="T36" fmla="*/ 7 w 535"/>
                  <a:gd name="T37" fmla="*/ 43 h 443"/>
                  <a:gd name="T38" fmla="*/ 5 w 535"/>
                  <a:gd name="T39" fmla="*/ 41 h 443"/>
                  <a:gd name="T40" fmla="*/ 4 w 535"/>
                  <a:gd name="T41" fmla="*/ 38 h 443"/>
                  <a:gd name="T42" fmla="*/ 3 w 535"/>
                  <a:gd name="T43" fmla="*/ 29 h 443"/>
                  <a:gd name="T44" fmla="*/ 3 w 535"/>
                  <a:gd name="T45" fmla="*/ 17 h 443"/>
                  <a:gd name="T46" fmla="*/ 4 w 535"/>
                  <a:gd name="T47" fmla="*/ 6 h 443"/>
                  <a:gd name="T48" fmla="*/ 5 w 535"/>
                  <a:gd name="T49" fmla="*/ 3 h 443"/>
                  <a:gd name="T50" fmla="*/ 17 w 535"/>
                  <a:gd name="T51" fmla="*/ 1 h 443"/>
                  <a:gd name="T52" fmla="*/ 27 w 535"/>
                  <a:gd name="T53" fmla="*/ 0 h 44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35"/>
                  <a:gd name="T82" fmla="*/ 0 h 443"/>
                  <a:gd name="T83" fmla="*/ 535 w 535"/>
                  <a:gd name="T84" fmla="*/ 443 h 44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35" h="443">
                    <a:moveTo>
                      <a:pt x="247" y="0"/>
                    </a:moveTo>
                    <a:lnTo>
                      <a:pt x="74" y="0"/>
                    </a:lnTo>
                    <a:lnTo>
                      <a:pt x="24" y="5"/>
                    </a:lnTo>
                    <a:lnTo>
                      <a:pt x="15" y="24"/>
                    </a:lnTo>
                    <a:lnTo>
                      <a:pt x="5" y="63"/>
                    </a:lnTo>
                    <a:lnTo>
                      <a:pt x="0" y="166"/>
                    </a:lnTo>
                    <a:lnTo>
                      <a:pt x="5" y="268"/>
                    </a:lnTo>
                    <a:lnTo>
                      <a:pt x="18" y="369"/>
                    </a:lnTo>
                    <a:lnTo>
                      <a:pt x="41" y="409"/>
                    </a:lnTo>
                    <a:lnTo>
                      <a:pt x="50" y="419"/>
                    </a:lnTo>
                    <a:lnTo>
                      <a:pt x="161" y="430"/>
                    </a:lnTo>
                    <a:lnTo>
                      <a:pt x="303" y="436"/>
                    </a:lnTo>
                    <a:lnTo>
                      <a:pt x="409" y="437"/>
                    </a:lnTo>
                    <a:lnTo>
                      <a:pt x="535" y="443"/>
                    </a:lnTo>
                    <a:lnTo>
                      <a:pt x="529" y="427"/>
                    </a:lnTo>
                    <a:lnTo>
                      <a:pt x="431" y="419"/>
                    </a:lnTo>
                    <a:lnTo>
                      <a:pt x="303" y="410"/>
                    </a:lnTo>
                    <a:lnTo>
                      <a:pt x="125" y="409"/>
                    </a:lnTo>
                    <a:lnTo>
                      <a:pt x="61" y="390"/>
                    </a:lnTo>
                    <a:lnTo>
                      <a:pt x="42" y="374"/>
                    </a:lnTo>
                    <a:lnTo>
                      <a:pt x="35" y="345"/>
                    </a:lnTo>
                    <a:lnTo>
                      <a:pt x="26" y="261"/>
                    </a:lnTo>
                    <a:lnTo>
                      <a:pt x="24" y="156"/>
                    </a:lnTo>
                    <a:lnTo>
                      <a:pt x="32" y="50"/>
                    </a:lnTo>
                    <a:lnTo>
                      <a:pt x="42" y="26"/>
                    </a:lnTo>
                    <a:lnTo>
                      <a:pt x="157" y="11"/>
                    </a:lnTo>
                    <a:lnTo>
                      <a:pt x="247" y="0"/>
                    </a:lnTo>
                    <a:close/>
                  </a:path>
                </a:pathLst>
              </a:custGeom>
              <a:solidFill>
                <a:srgbClr val="000000"/>
              </a:solidFill>
              <a:ln w="9525">
                <a:noFill/>
                <a:round/>
                <a:headEnd/>
                <a:tailEnd/>
              </a:ln>
            </p:spPr>
            <p:txBody>
              <a:bodyPr/>
              <a:lstStyle/>
              <a:p>
                <a:endParaRPr lang="cs-CZ"/>
              </a:p>
            </p:txBody>
          </p:sp>
        </p:grpSp>
      </p:grpSp>
      <p:grpSp>
        <p:nvGrpSpPr>
          <p:cNvPr id="11473" name="Group 308"/>
          <p:cNvGrpSpPr>
            <a:grpSpLocks/>
          </p:cNvGrpSpPr>
          <p:nvPr/>
        </p:nvGrpSpPr>
        <p:grpSpPr bwMode="auto">
          <a:xfrm flipH="1">
            <a:off x="8066088" y="1"/>
            <a:ext cx="939800" cy="1020763"/>
            <a:chOff x="4491" y="1"/>
            <a:chExt cx="367" cy="536"/>
          </a:xfrm>
        </p:grpSpPr>
        <p:grpSp>
          <p:nvGrpSpPr>
            <p:cNvPr id="11476" name="Group 309"/>
            <p:cNvGrpSpPr>
              <a:grpSpLocks/>
            </p:cNvGrpSpPr>
            <p:nvPr/>
          </p:nvGrpSpPr>
          <p:grpSpPr bwMode="auto">
            <a:xfrm>
              <a:off x="4618" y="1"/>
              <a:ext cx="240" cy="200"/>
              <a:chOff x="4618" y="1"/>
              <a:chExt cx="240" cy="200"/>
            </a:xfrm>
          </p:grpSpPr>
          <p:sp>
            <p:nvSpPr>
              <p:cNvPr id="11332" name="Freeform 310"/>
              <p:cNvSpPr>
                <a:spLocks/>
              </p:cNvSpPr>
              <p:nvPr/>
            </p:nvSpPr>
            <p:spPr bwMode="auto">
              <a:xfrm>
                <a:off x="4623" y="71"/>
                <a:ext cx="158" cy="124"/>
              </a:xfrm>
              <a:custGeom>
                <a:avLst/>
                <a:gdLst>
                  <a:gd name="T0" fmla="*/ 47 w 475"/>
                  <a:gd name="T1" fmla="*/ 0 h 372"/>
                  <a:gd name="T2" fmla="*/ 30 w 475"/>
                  <a:gd name="T3" fmla="*/ 11 h 372"/>
                  <a:gd name="T4" fmla="*/ 15 w 475"/>
                  <a:gd name="T5" fmla="*/ 18 h 372"/>
                  <a:gd name="T6" fmla="*/ 8 w 475"/>
                  <a:gd name="T7" fmla="*/ 24 h 372"/>
                  <a:gd name="T8" fmla="*/ 2 w 475"/>
                  <a:gd name="T9" fmla="*/ 31 h 372"/>
                  <a:gd name="T10" fmla="*/ 0 w 475"/>
                  <a:gd name="T11" fmla="*/ 35 h 372"/>
                  <a:gd name="T12" fmla="*/ 3 w 475"/>
                  <a:gd name="T13" fmla="*/ 39 h 372"/>
                  <a:gd name="T14" fmla="*/ 8 w 475"/>
                  <a:gd name="T15" fmla="*/ 41 h 372"/>
                  <a:gd name="T16" fmla="*/ 15 w 475"/>
                  <a:gd name="T17" fmla="*/ 33 h 372"/>
                  <a:gd name="T18" fmla="*/ 22 w 475"/>
                  <a:gd name="T19" fmla="*/ 26 h 372"/>
                  <a:gd name="T20" fmla="*/ 33 w 475"/>
                  <a:gd name="T21" fmla="*/ 20 h 372"/>
                  <a:gd name="T22" fmla="*/ 41 w 475"/>
                  <a:gd name="T23" fmla="*/ 15 h 372"/>
                  <a:gd name="T24" fmla="*/ 53 w 475"/>
                  <a:gd name="T25" fmla="*/ 9 h 372"/>
                  <a:gd name="T26" fmla="*/ 51 w 475"/>
                  <a:gd name="T27" fmla="*/ 4 h 372"/>
                  <a:gd name="T28" fmla="*/ 47 w 475"/>
                  <a:gd name="T29" fmla="*/ 0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75"/>
                  <a:gd name="T46" fmla="*/ 0 h 372"/>
                  <a:gd name="T47" fmla="*/ 475 w 475"/>
                  <a:gd name="T48" fmla="*/ 372 h 37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75" h="372">
                    <a:moveTo>
                      <a:pt x="422" y="0"/>
                    </a:moveTo>
                    <a:lnTo>
                      <a:pt x="273" y="95"/>
                    </a:lnTo>
                    <a:lnTo>
                      <a:pt x="136" y="166"/>
                    </a:lnTo>
                    <a:lnTo>
                      <a:pt x="69" y="217"/>
                    </a:lnTo>
                    <a:lnTo>
                      <a:pt x="14" y="277"/>
                    </a:lnTo>
                    <a:lnTo>
                      <a:pt x="0" y="317"/>
                    </a:lnTo>
                    <a:lnTo>
                      <a:pt x="24" y="355"/>
                    </a:lnTo>
                    <a:lnTo>
                      <a:pt x="72" y="372"/>
                    </a:lnTo>
                    <a:lnTo>
                      <a:pt x="137" y="293"/>
                    </a:lnTo>
                    <a:lnTo>
                      <a:pt x="201" y="233"/>
                    </a:lnTo>
                    <a:lnTo>
                      <a:pt x="294" y="177"/>
                    </a:lnTo>
                    <a:lnTo>
                      <a:pt x="374" y="134"/>
                    </a:lnTo>
                    <a:lnTo>
                      <a:pt x="475" y="81"/>
                    </a:lnTo>
                    <a:lnTo>
                      <a:pt x="459" y="38"/>
                    </a:lnTo>
                    <a:lnTo>
                      <a:pt x="422" y="0"/>
                    </a:lnTo>
                    <a:close/>
                  </a:path>
                </a:pathLst>
              </a:custGeom>
              <a:solidFill>
                <a:srgbClr val="D8C899"/>
              </a:solidFill>
              <a:ln w="9525">
                <a:noFill/>
                <a:round/>
                <a:headEnd/>
                <a:tailEnd/>
              </a:ln>
            </p:spPr>
            <p:txBody>
              <a:bodyPr/>
              <a:lstStyle/>
              <a:p>
                <a:endParaRPr lang="cs-CZ"/>
              </a:p>
            </p:txBody>
          </p:sp>
          <p:sp>
            <p:nvSpPr>
              <p:cNvPr id="11333" name="Freeform 311"/>
              <p:cNvSpPr>
                <a:spLocks/>
              </p:cNvSpPr>
              <p:nvPr/>
            </p:nvSpPr>
            <p:spPr bwMode="auto">
              <a:xfrm>
                <a:off x="4732" y="4"/>
                <a:ext cx="123" cy="165"/>
              </a:xfrm>
              <a:custGeom>
                <a:avLst/>
                <a:gdLst>
                  <a:gd name="T0" fmla="*/ 22 w 367"/>
                  <a:gd name="T1" fmla="*/ 40 h 495"/>
                  <a:gd name="T2" fmla="*/ 8 w 367"/>
                  <a:gd name="T3" fmla="*/ 22 h 495"/>
                  <a:gd name="T4" fmla="*/ 6 w 367"/>
                  <a:gd name="T5" fmla="*/ 17 h 495"/>
                  <a:gd name="T6" fmla="*/ 6 w 367"/>
                  <a:gd name="T7" fmla="*/ 15 h 495"/>
                  <a:gd name="T8" fmla="*/ 2 w 367"/>
                  <a:gd name="T9" fmla="*/ 14 h 495"/>
                  <a:gd name="T10" fmla="*/ 0 w 367"/>
                  <a:gd name="T11" fmla="*/ 12 h 495"/>
                  <a:gd name="T12" fmla="*/ 3 w 367"/>
                  <a:gd name="T13" fmla="*/ 5 h 495"/>
                  <a:gd name="T14" fmla="*/ 7 w 367"/>
                  <a:gd name="T15" fmla="*/ 2 h 495"/>
                  <a:gd name="T16" fmla="*/ 13 w 367"/>
                  <a:gd name="T17" fmla="*/ 0 h 495"/>
                  <a:gd name="T18" fmla="*/ 17 w 367"/>
                  <a:gd name="T19" fmla="*/ 1 h 495"/>
                  <a:gd name="T20" fmla="*/ 18 w 367"/>
                  <a:gd name="T21" fmla="*/ 7 h 495"/>
                  <a:gd name="T22" fmla="*/ 21 w 367"/>
                  <a:gd name="T23" fmla="*/ 8 h 495"/>
                  <a:gd name="T24" fmla="*/ 28 w 367"/>
                  <a:gd name="T25" fmla="*/ 16 h 495"/>
                  <a:gd name="T26" fmla="*/ 36 w 367"/>
                  <a:gd name="T27" fmla="*/ 27 h 495"/>
                  <a:gd name="T28" fmla="*/ 40 w 367"/>
                  <a:gd name="T29" fmla="*/ 33 h 495"/>
                  <a:gd name="T30" fmla="*/ 41 w 367"/>
                  <a:gd name="T31" fmla="*/ 42 h 495"/>
                  <a:gd name="T32" fmla="*/ 39 w 367"/>
                  <a:gd name="T33" fmla="*/ 48 h 495"/>
                  <a:gd name="T34" fmla="*/ 36 w 367"/>
                  <a:gd name="T35" fmla="*/ 53 h 495"/>
                  <a:gd name="T36" fmla="*/ 35 w 367"/>
                  <a:gd name="T37" fmla="*/ 54 h 495"/>
                  <a:gd name="T38" fmla="*/ 31 w 367"/>
                  <a:gd name="T39" fmla="*/ 52 h 495"/>
                  <a:gd name="T40" fmla="*/ 33 w 367"/>
                  <a:gd name="T41" fmla="*/ 44 h 495"/>
                  <a:gd name="T42" fmla="*/ 27 w 367"/>
                  <a:gd name="T43" fmla="*/ 51 h 495"/>
                  <a:gd name="T44" fmla="*/ 24 w 367"/>
                  <a:gd name="T45" fmla="*/ 55 h 495"/>
                  <a:gd name="T46" fmla="*/ 21 w 367"/>
                  <a:gd name="T47" fmla="*/ 54 h 495"/>
                  <a:gd name="T48" fmla="*/ 23 w 367"/>
                  <a:gd name="T49" fmla="*/ 45 h 495"/>
                  <a:gd name="T50" fmla="*/ 22 w 367"/>
                  <a:gd name="T51" fmla="*/ 40 h 4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67"/>
                  <a:gd name="T79" fmla="*/ 0 h 495"/>
                  <a:gd name="T80" fmla="*/ 367 w 367"/>
                  <a:gd name="T81" fmla="*/ 495 h 4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67" h="495">
                    <a:moveTo>
                      <a:pt x="193" y="356"/>
                    </a:moveTo>
                    <a:lnTo>
                      <a:pt x="76" y="194"/>
                    </a:lnTo>
                    <a:lnTo>
                      <a:pt x="53" y="156"/>
                    </a:lnTo>
                    <a:lnTo>
                      <a:pt x="58" y="131"/>
                    </a:lnTo>
                    <a:lnTo>
                      <a:pt x="21" y="125"/>
                    </a:lnTo>
                    <a:lnTo>
                      <a:pt x="0" y="105"/>
                    </a:lnTo>
                    <a:lnTo>
                      <a:pt x="23" y="48"/>
                    </a:lnTo>
                    <a:lnTo>
                      <a:pt x="65" y="16"/>
                    </a:lnTo>
                    <a:lnTo>
                      <a:pt x="117" y="0"/>
                    </a:lnTo>
                    <a:lnTo>
                      <a:pt x="150" y="9"/>
                    </a:lnTo>
                    <a:lnTo>
                      <a:pt x="159" y="62"/>
                    </a:lnTo>
                    <a:lnTo>
                      <a:pt x="188" y="69"/>
                    </a:lnTo>
                    <a:lnTo>
                      <a:pt x="255" y="146"/>
                    </a:lnTo>
                    <a:lnTo>
                      <a:pt x="320" y="241"/>
                    </a:lnTo>
                    <a:lnTo>
                      <a:pt x="356" y="301"/>
                    </a:lnTo>
                    <a:lnTo>
                      <a:pt x="367" y="374"/>
                    </a:lnTo>
                    <a:lnTo>
                      <a:pt x="350" y="435"/>
                    </a:lnTo>
                    <a:lnTo>
                      <a:pt x="323" y="480"/>
                    </a:lnTo>
                    <a:lnTo>
                      <a:pt x="309" y="488"/>
                    </a:lnTo>
                    <a:lnTo>
                      <a:pt x="277" y="472"/>
                    </a:lnTo>
                    <a:lnTo>
                      <a:pt x="291" y="400"/>
                    </a:lnTo>
                    <a:lnTo>
                      <a:pt x="246" y="456"/>
                    </a:lnTo>
                    <a:lnTo>
                      <a:pt x="214" y="495"/>
                    </a:lnTo>
                    <a:lnTo>
                      <a:pt x="191" y="484"/>
                    </a:lnTo>
                    <a:lnTo>
                      <a:pt x="208" y="409"/>
                    </a:lnTo>
                    <a:lnTo>
                      <a:pt x="193" y="356"/>
                    </a:lnTo>
                    <a:close/>
                  </a:path>
                </a:pathLst>
              </a:custGeom>
              <a:solidFill>
                <a:srgbClr val="BFBFBF"/>
              </a:solidFill>
              <a:ln w="9525">
                <a:noFill/>
                <a:round/>
                <a:headEnd/>
                <a:tailEnd/>
              </a:ln>
            </p:spPr>
            <p:txBody>
              <a:bodyPr/>
              <a:lstStyle/>
              <a:p>
                <a:endParaRPr lang="cs-CZ"/>
              </a:p>
            </p:txBody>
          </p:sp>
          <p:grpSp>
            <p:nvGrpSpPr>
              <p:cNvPr id="11479" name="Group 312"/>
              <p:cNvGrpSpPr>
                <a:grpSpLocks/>
              </p:cNvGrpSpPr>
              <p:nvPr/>
            </p:nvGrpSpPr>
            <p:grpSpPr bwMode="auto">
              <a:xfrm>
                <a:off x="4618" y="1"/>
                <a:ext cx="240" cy="200"/>
                <a:chOff x="4618" y="1"/>
                <a:chExt cx="240" cy="200"/>
              </a:xfrm>
            </p:grpSpPr>
            <p:sp>
              <p:nvSpPr>
                <p:cNvPr id="11335" name="Freeform 313"/>
                <p:cNvSpPr>
                  <a:spLocks/>
                </p:cNvSpPr>
                <p:nvPr/>
              </p:nvSpPr>
              <p:spPr bwMode="auto">
                <a:xfrm>
                  <a:off x="4618" y="1"/>
                  <a:ext cx="240" cy="200"/>
                </a:xfrm>
                <a:custGeom>
                  <a:avLst/>
                  <a:gdLst>
                    <a:gd name="T0" fmla="*/ 53 w 720"/>
                    <a:gd name="T1" fmla="*/ 9 h 601"/>
                    <a:gd name="T2" fmla="*/ 54 w 720"/>
                    <a:gd name="T3" fmla="*/ 4 h 601"/>
                    <a:gd name="T4" fmla="*/ 49 w 720"/>
                    <a:gd name="T5" fmla="*/ 3 h 601"/>
                    <a:gd name="T6" fmla="*/ 42 w 720"/>
                    <a:gd name="T7" fmla="*/ 8 h 601"/>
                    <a:gd name="T8" fmla="*/ 41 w 720"/>
                    <a:gd name="T9" fmla="*/ 14 h 601"/>
                    <a:gd name="T10" fmla="*/ 46 w 720"/>
                    <a:gd name="T11" fmla="*/ 14 h 601"/>
                    <a:gd name="T12" fmla="*/ 46 w 720"/>
                    <a:gd name="T13" fmla="*/ 18 h 601"/>
                    <a:gd name="T14" fmla="*/ 40 w 720"/>
                    <a:gd name="T15" fmla="*/ 30 h 601"/>
                    <a:gd name="T16" fmla="*/ 15 w 720"/>
                    <a:gd name="T17" fmla="*/ 44 h 601"/>
                    <a:gd name="T18" fmla="*/ 4 w 720"/>
                    <a:gd name="T19" fmla="*/ 55 h 601"/>
                    <a:gd name="T20" fmla="*/ 7 w 720"/>
                    <a:gd name="T21" fmla="*/ 61 h 601"/>
                    <a:gd name="T22" fmla="*/ 13 w 720"/>
                    <a:gd name="T23" fmla="*/ 58 h 601"/>
                    <a:gd name="T24" fmla="*/ 26 w 720"/>
                    <a:gd name="T25" fmla="*/ 46 h 601"/>
                    <a:gd name="T26" fmla="*/ 44 w 720"/>
                    <a:gd name="T27" fmla="*/ 36 h 601"/>
                    <a:gd name="T28" fmla="*/ 49 w 720"/>
                    <a:gd name="T29" fmla="*/ 28 h 601"/>
                    <a:gd name="T30" fmla="*/ 56 w 720"/>
                    <a:gd name="T31" fmla="*/ 32 h 601"/>
                    <a:gd name="T32" fmla="*/ 62 w 720"/>
                    <a:gd name="T33" fmla="*/ 42 h 601"/>
                    <a:gd name="T34" fmla="*/ 61 w 720"/>
                    <a:gd name="T35" fmla="*/ 54 h 601"/>
                    <a:gd name="T36" fmla="*/ 69 w 720"/>
                    <a:gd name="T37" fmla="*/ 45 h 601"/>
                    <a:gd name="T38" fmla="*/ 69 w 720"/>
                    <a:gd name="T39" fmla="*/ 35 h 601"/>
                    <a:gd name="T40" fmla="*/ 72 w 720"/>
                    <a:gd name="T41" fmla="*/ 45 h 601"/>
                    <a:gd name="T42" fmla="*/ 73 w 720"/>
                    <a:gd name="T43" fmla="*/ 53 h 601"/>
                    <a:gd name="T44" fmla="*/ 77 w 720"/>
                    <a:gd name="T45" fmla="*/ 45 h 601"/>
                    <a:gd name="T46" fmla="*/ 76 w 720"/>
                    <a:gd name="T47" fmla="*/ 34 h 601"/>
                    <a:gd name="T48" fmla="*/ 70 w 720"/>
                    <a:gd name="T49" fmla="*/ 24 h 601"/>
                    <a:gd name="T50" fmla="*/ 61 w 720"/>
                    <a:gd name="T51" fmla="*/ 14 h 601"/>
                    <a:gd name="T52" fmla="*/ 57 w 720"/>
                    <a:gd name="T53" fmla="*/ 9 h 601"/>
                    <a:gd name="T54" fmla="*/ 66 w 720"/>
                    <a:gd name="T55" fmla="*/ 15 h 601"/>
                    <a:gd name="T56" fmla="*/ 77 w 720"/>
                    <a:gd name="T57" fmla="*/ 30 h 601"/>
                    <a:gd name="T58" fmla="*/ 80 w 720"/>
                    <a:gd name="T59" fmla="*/ 41 h 601"/>
                    <a:gd name="T60" fmla="*/ 77 w 720"/>
                    <a:gd name="T61" fmla="*/ 54 h 601"/>
                    <a:gd name="T62" fmla="*/ 68 w 720"/>
                    <a:gd name="T63" fmla="*/ 54 h 601"/>
                    <a:gd name="T64" fmla="*/ 63 w 720"/>
                    <a:gd name="T65" fmla="*/ 59 h 601"/>
                    <a:gd name="T66" fmla="*/ 59 w 720"/>
                    <a:gd name="T67" fmla="*/ 50 h 601"/>
                    <a:gd name="T68" fmla="*/ 58 w 720"/>
                    <a:gd name="T69" fmla="*/ 40 h 601"/>
                    <a:gd name="T70" fmla="*/ 44 w 720"/>
                    <a:gd name="T71" fmla="*/ 39 h 601"/>
                    <a:gd name="T72" fmla="*/ 29 w 720"/>
                    <a:gd name="T73" fmla="*/ 47 h 601"/>
                    <a:gd name="T74" fmla="*/ 18 w 720"/>
                    <a:gd name="T75" fmla="*/ 57 h 601"/>
                    <a:gd name="T76" fmla="*/ 10 w 720"/>
                    <a:gd name="T77" fmla="*/ 67 h 601"/>
                    <a:gd name="T78" fmla="*/ 1 w 720"/>
                    <a:gd name="T79" fmla="*/ 61 h 601"/>
                    <a:gd name="T80" fmla="*/ 2 w 720"/>
                    <a:gd name="T81" fmla="*/ 53 h 601"/>
                    <a:gd name="T82" fmla="*/ 17 w 720"/>
                    <a:gd name="T83" fmla="*/ 40 h 601"/>
                    <a:gd name="T84" fmla="*/ 38 w 720"/>
                    <a:gd name="T85" fmla="*/ 29 h 601"/>
                    <a:gd name="T86" fmla="*/ 44 w 720"/>
                    <a:gd name="T87" fmla="*/ 19 h 601"/>
                    <a:gd name="T88" fmla="*/ 39 w 720"/>
                    <a:gd name="T89" fmla="*/ 16 h 601"/>
                    <a:gd name="T90" fmla="*/ 39 w 720"/>
                    <a:gd name="T91" fmla="*/ 9 h 601"/>
                    <a:gd name="T92" fmla="*/ 46 w 720"/>
                    <a:gd name="T93" fmla="*/ 2 h 601"/>
                    <a:gd name="T94" fmla="*/ 54 w 720"/>
                    <a:gd name="T95" fmla="*/ 0 h 601"/>
                    <a:gd name="T96" fmla="*/ 58 w 720"/>
                    <a:gd name="T97" fmla="*/ 4 h 601"/>
                    <a:gd name="T98" fmla="*/ 55 w 720"/>
                    <a:gd name="T99" fmla="*/ 10 h 601"/>
                    <a:gd name="T100" fmla="*/ 47 w 720"/>
                    <a:gd name="T101" fmla="*/ 14 h 60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20"/>
                    <a:gd name="T154" fmla="*/ 0 h 601"/>
                    <a:gd name="T155" fmla="*/ 720 w 720"/>
                    <a:gd name="T156" fmla="*/ 601 h 60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20" h="601">
                      <a:moveTo>
                        <a:pt x="450" y="105"/>
                      </a:moveTo>
                      <a:lnTo>
                        <a:pt x="480" y="79"/>
                      </a:lnTo>
                      <a:lnTo>
                        <a:pt x="492" y="52"/>
                      </a:lnTo>
                      <a:lnTo>
                        <a:pt x="486" y="37"/>
                      </a:lnTo>
                      <a:lnTo>
                        <a:pt x="471" y="19"/>
                      </a:lnTo>
                      <a:lnTo>
                        <a:pt x="439" y="30"/>
                      </a:lnTo>
                      <a:lnTo>
                        <a:pt x="402" y="42"/>
                      </a:lnTo>
                      <a:lnTo>
                        <a:pt x="381" y="73"/>
                      </a:lnTo>
                      <a:lnTo>
                        <a:pt x="372" y="99"/>
                      </a:lnTo>
                      <a:lnTo>
                        <a:pt x="372" y="124"/>
                      </a:lnTo>
                      <a:lnTo>
                        <a:pt x="390" y="132"/>
                      </a:lnTo>
                      <a:lnTo>
                        <a:pt x="411" y="130"/>
                      </a:lnTo>
                      <a:lnTo>
                        <a:pt x="417" y="147"/>
                      </a:lnTo>
                      <a:lnTo>
                        <a:pt x="417" y="163"/>
                      </a:lnTo>
                      <a:lnTo>
                        <a:pt x="443" y="216"/>
                      </a:lnTo>
                      <a:lnTo>
                        <a:pt x="356" y="271"/>
                      </a:lnTo>
                      <a:lnTo>
                        <a:pt x="255" y="336"/>
                      </a:lnTo>
                      <a:lnTo>
                        <a:pt x="131" y="397"/>
                      </a:lnTo>
                      <a:lnTo>
                        <a:pt x="71" y="456"/>
                      </a:lnTo>
                      <a:lnTo>
                        <a:pt x="36" y="498"/>
                      </a:lnTo>
                      <a:lnTo>
                        <a:pt x="35" y="529"/>
                      </a:lnTo>
                      <a:lnTo>
                        <a:pt x="63" y="550"/>
                      </a:lnTo>
                      <a:lnTo>
                        <a:pt x="87" y="559"/>
                      </a:lnTo>
                      <a:lnTo>
                        <a:pt x="113" y="524"/>
                      </a:lnTo>
                      <a:lnTo>
                        <a:pt x="167" y="461"/>
                      </a:lnTo>
                      <a:lnTo>
                        <a:pt x="234" y="412"/>
                      </a:lnTo>
                      <a:lnTo>
                        <a:pt x="314" y="370"/>
                      </a:lnTo>
                      <a:lnTo>
                        <a:pt x="396" y="325"/>
                      </a:lnTo>
                      <a:lnTo>
                        <a:pt x="464" y="289"/>
                      </a:lnTo>
                      <a:lnTo>
                        <a:pt x="443" y="250"/>
                      </a:lnTo>
                      <a:lnTo>
                        <a:pt x="453" y="229"/>
                      </a:lnTo>
                      <a:lnTo>
                        <a:pt x="501" y="289"/>
                      </a:lnTo>
                      <a:lnTo>
                        <a:pt x="539" y="345"/>
                      </a:lnTo>
                      <a:lnTo>
                        <a:pt x="560" y="382"/>
                      </a:lnTo>
                      <a:lnTo>
                        <a:pt x="568" y="423"/>
                      </a:lnTo>
                      <a:lnTo>
                        <a:pt x="552" y="486"/>
                      </a:lnTo>
                      <a:lnTo>
                        <a:pt x="584" y="456"/>
                      </a:lnTo>
                      <a:lnTo>
                        <a:pt x="621" y="407"/>
                      </a:lnTo>
                      <a:lnTo>
                        <a:pt x="622" y="349"/>
                      </a:lnTo>
                      <a:lnTo>
                        <a:pt x="621" y="315"/>
                      </a:lnTo>
                      <a:lnTo>
                        <a:pt x="642" y="355"/>
                      </a:lnTo>
                      <a:lnTo>
                        <a:pt x="648" y="402"/>
                      </a:lnTo>
                      <a:lnTo>
                        <a:pt x="639" y="461"/>
                      </a:lnTo>
                      <a:lnTo>
                        <a:pt x="660" y="475"/>
                      </a:lnTo>
                      <a:lnTo>
                        <a:pt x="669" y="465"/>
                      </a:lnTo>
                      <a:lnTo>
                        <a:pt x="694" y="402"/>
                      </a:lnTo>
                      <a:lnTo>
                        <a:pt x="696" y="349"/>
                      </a:lnTo>
                      <a:lnTo>
                        <a:pt x="685" y="307"/>
                      </a:lnTo>
                      <a:lnTo>
                        <a:pt x="669" y="271"/>
                      </a:lnTo>
                      <a:lnTo>
                        <a:pt x="628" y="219"/>
                      </a:lnTo>
                      <a:lnTo>
                        <a:pt x="589" y="160"/>
                      </a:lnTo>
                      <a:lnTo>
                        <a:pt x="549" y="124"/>
                      </a:lnTo>
                      <a:lnTo>
                        <a:pt x="526" y="100"/>
                      </a:lnTo>
                      <a:lnTo>
                        <a:pt x="516" y="82"/>
                      </a:lnTo>
                      <a:lnTo>
                        <a:pt x="526" y="61"/>
                      </a:lnTo>
                      <a:lnTo>
                        <a:pt x="597" y="135"/>
                      </a:lnTo>
                      <a:lnTo>
                        <a:pt x="652" y="208"/>
                      </a:lnTo>
                      <a:lnTo>
                        <a:pt x="694" y="273"/>
                      </a:lnTo>
                      <a:lnTo>
                        <a:pt x="715" y="324"/>
                      </a:lnTo>
                      <a:lnTo>
                        <a:pt x="720" y="370"/>
                      </a:lnTo>
                      <a:lnTo>
                        <a:pt x="717" y="420"/>
                      </a:lnTo>
                      <a:lnTo>
                        <a:pt x="689" y="487"/>
                      </a:lnTo>
                      <a:lnTo>
                        <a:pt x="654" y="519"/>
                      </a:lnTo>
                      <a:lnTo>
                        <a:pt x="610" y="487"/>
                      </a:lnTo>
                      <a:lnTo>
                        <a:pt x="621" y="435"/>
                      </a:lnTo>
                      <a:lnTo>
                        <a:pt x="564" y="528"/>
                      </a:lnTo>
                      <a:lnTo>
                        <a:pt x="518" y="503"/>
                      </a:lnTo>
                      <a:lnTo>
                        <a:pt x="534" y="449"/>
                      </a:lnTo>
                      <a:lnTo>
                        <a:pt x="537" y="397"/>
                      </a:lnTo>
                      <a:lnTo>
                        <a:pt x="523" y="357"/>
                      </a:lnTo>
                      <a:lnTo>
                        <a:pt x="481" y="307"/>
                      </a:lnTo>
                      <a:lnTo>
                        <a:pt x="392" y="355"/>
                      </a:lnTo>
                      <a:lnTo>
                        <a:pt x="330" y="386"/>
                      </a:lnTo>
                      <a:lnTo>
                        <a:pt x="261" y="424"/>
                      </a:lnTo>
                      <a:lnTo>
                        <a:pt x="198" y="465"/>
                      </a:lnTo>
                      <a:lnTo>
                        <a:pt x="160" y="514"/>
                      </a:lnTo>
                      <a:lnTo>
                        <a:pt x="120" y="556"/>
                      </a:lnTo>
                      <a:lnTo>
                        <a:pt x="89" y="601"/>
                      </a:lnTo>
                      <a:lnTo>
                        <a:pt x="42" y="582"/>
                      </a:lnTo>
                      <a:lnTo>
                        <a:pt x="10" y="554"/>
                      </a:lnTo>
                      <a:lnTo>
                        <a:pt x="0" y="519"/>
                      </a:lnTo>
                      <a:lnTo>
                        <a:pt x="21" y="477"/>
                      </a:lnTo>
                      <a:lnTo>
                        <a:pt x="87" y="409"/>
                      </a:lnTo>
                      <a:lnTo>
                        <a:pt x="156" y="361"/>
                      </a:lnTo>
                      <a:lnTo>
                        <a:pt x="234" y="313"/>
                      </a:lnTo>
                      <a:lnTo>
                        <a:pt x="338" y="261"/>
                      </a:lnTo>
                      <a:lnTo>
                        <a:pt x="411" y="205"/>
                      </a:lnTo>
                      <a:lnTo>
                        <a:pt x="392" y="171"/>
                      </a:lnTo>
                      <a:lnTo>
                        <a:pt x="396" y="151"/>
                      </a:lnTo>
                      <a:lnTo>
                        <a:pt x="354" y="147"/>
                      </a:lnTo>
                      <a:lnTo>
                        <a:pt x="340" y="115"/>
                      </a:lnTo>
                      <a:lnTo>
                        <a:pt x="351" y="79"/>
                      </a:lnTo>
                      <a:lnTo>
                        <a:pt x="372" y="46"/>
                      </a:lnTo>
                      <a:lnTo>
                        <a:pt x="411" y="16"/>
                      </a:lnTo>
                      <a:lnTo>
                        <a:pt x="453" y="4"/>
                      </a:lnTo>
                      <a:lnTo>
                        <a:pt x="485" y="0"/>
                      </a:lnTo>
                      <a:lnTo>
                        <a:pt x="507" y="19"/>
                      </a:lnTo>
                      <a:lnTo>
                        <a:pt x="522" y="40"/>
                      </a:lnTo>
                      <a:lnTo>
                        <a:pt x="511" y="67"/>
                      </a:lnTo>
                      <a:lnTo>
                        <a:pt x="492" y="94"/>
                      </a:lnTo>
                      <a:lnTo>
                        <a:pt x="460" y="124"/>
                      </a:lnTo>
                      <a:lnTo>
                        <a:pt x="427" y="126"/>
                      </a:lnTo>
                      <a:lnTo>
                        <a:pt x="450" y="105"/>
                      </a:lnTo>
                      <a:close/>
                    </a:path>
                  </a:pathLst>
                </a:custGeom>
                <a:solidFill>
                  <a:srgbClr val="000000"/>
                </a:solidFill>
                <a:ln w="9525">
                  <a:noFill/>
                  <a:round/>
                  <a:headEnd/>
                  <a:tailEnd/>
                </a:ln>
              </p:spPr>
              <p:txBody>
                <a:bodyPr/>
                <a:lstStyle/>
                <a:p>
                  <a:endParaRPr lang="cs-CZ"/>
                </a:p>
              </p:txBody>
            </p:sp>
            <p:sp>
              <p:nvSpPr>
                <p:cNvPr id="11336" name="Freeform 314"/>
                <p:cNvSpPr>
                  <a:spLocks/>
                </p:cNvSpPr>
                <p:nvPr/>
              </p:nvSpPr>
              <p:spPr bwMode="auto">
                <a:xfrm>
                  <a:off x="4790" y="50"/>
                  <a:ext cx="28" cy="26"/>
                </a:xfrm>
                <a:custGeom>
                  <a:avLst/>
                  <a:gdLst>
                    <a:gd name="T0" fmla="*/ 3 w 84"/>
                    <a:gd name="T1" fmla="*/ 0 h 78"/>
                    <a:gd name="T2" fmla="*/ 6 w 84"/>
                    <a:gd name="T3" fmla="*/ 2 h 78"/>
                    <a:gd name="T4" fmla="*/ 9 w 84"/>
                    <a:gd name="T5" fmla="*/ 5 h 78"/>
                    <a:gd name="T6" fmla="*/ 9 w 84"/>
                    <a:gd name="T7" fmla="*/ 8 h 78"/>
                    <a:gd name="T8" fmla="*/ 6 w 84"/>
                    <a:gd name="T9" fmla="*/ 9 h 78"/>
                    <a:gd name="T10" fmla="*/ 2 w 84"/>
                    <a:gd name="T11" fmla="*/ 5 h 78"/>
                    <a:gd name="T12" fmla="*/ 0 w 84"/>
                    <a:gd name="T13" fmla="*/ 0 h 78"/>
                    <a:gd name="T14" fmla="*/ 3 w 84"/>
                    <a:gd name="T15" fmla="*/ 0 h 78"/>
                    <a:gd name="T16" fmla="*/ 0 60000 65536"/>
                    <a:gd name="T17" fmla="*/ 0 60000 65536"/>
                    <a:gd name="T18" fmla="*/ 0 60000 65536"/>
                    <a:gd name="T19" fmla="*/ 0 60000 65536"/>
                    <a:gd name="T20" fmla="*/ 0 60000 65536"/>
                    <a:gd name="T21" fmla="*/ 0 60000 65536"/>
                    <a:gd name="T22" fmla="*/ 0 60000 65536"/>
                    <a:gd name="T23" fmla="*/ 0 60000 65536"/>
                    <a:gd name="T24" fmla="*/ 0 w 84"/>
                    <a:gd name="T25" fmla="*/ 0 h 78"/>
                    <a:gd name="T26" fmla="*/ 84 w 84"/>
                    <a:gd name="T27" fmla="*/ 78 h 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4" h="78">
                      <a:moveTo>
                        <a:pt x="27" y="0"/>
                      </a:moveTo>
                      <a:lnTo>
                        <a:pt x="55" y="20"/>
                      </a:lnTo>
                      <a:lnTo>
                        <a:pt x="81" y="49"/>
                      </a:lnTo>
                      <a:lnTo>
                        <a:pt x="84" y="75"/>
                      </a:lnTo>
                      <a:lnTo>
                        <a:pt x="58" y="78"/>
                      </a:lnTo>
                      <a:lnTo>
                        <a:pt x="18" y="43"/>
                      </a:lnTo>
                      <a:lnTo>
                        <a:pt x="0" y="3"/>
                      </a:lnTo>
                      <a:lnTo>
                        <a:pt x="27" y="0"/>
                      </a:lnTo>
                      <a:close/>
                    </a:path>
                  </a:pathLst>
                </a:custGeom>
                <a:solidFill>
                  <a:srgbClr val="000000"/>
                </a:solidFill>
                <a:ln w="9525">
                  <a:noFill/>
                  <a:round/>
                  <a:headEnd/>
                  <a:tailEnd/>
                </a:ln>
              </p:spPr>
              <p:txBody>
                <a:bodyPr/>
                <a:lstStyle/>
                <a:p>
                  <a:endParaRPr lang="cs-CZ"/>
                </a:p>
              </p:txBody>
            </p:sp>
          </p:grpSp>
        </p:grpSp>
        <p:grpSp>
          <p:nvGrpSpPr>
            <p:cNvPr id="11480" name="Group 315"/>
            <p:cNvGrpSpPr>
              <a:grpSpLocks/>
            </p:cNvGrpSpPr>
            <p:nvPr/>
          </p:nvGrpSpPr>
          <p:grpSpPr bwMode="auto">
            <a:xfrm>
              <a:off x="4491" y="130"/>
              <a:ext cx="193" cy="407"/>
              <a:chOff x="4491" y="130"/>
              <a:chExt cx="193" cy="407"/>
            </a:xfrm>
          </p:grpSpPr>
          <p:sp>
            <p:nvSpPr>
              <p:cNvPr id="11326" name="Freeform 316"/>
              <p:cNvSpPr>
                <a:spLocks/>
              </p:cNvSpPr>
              <p:nvPr/>
            </p:nvSpPr>
            <p:spPr bwMode="auto">
              <a:xfrm>
                <a:off x="4519" y="194"/>
                <a:ext cx="113" cy="77"/>
              </a:xfrm>
              <a:custGeom>
                <a:avLst/>
                <a:gdLst>
                  <a:gd name="T0" fmla="*/ 13 w 339"/>
                  <a:gd name="T1" fmla="*/ 8 h 232"/>
                  <a:gd name="T2" fmla="*/ 17 w 339"/>
                  <a:gd name="T3" fmla="*/ 4 h 232"/>
                  <a:gd name="T4" fmla="*/ 22 w 339"/>
                  <a:gd name="T5" fmla="*/ 1 h 232"/>
                  <a:gd name="T6" fmla="*/ 26 w 339"/>
                  <a:gd name="T7" fmla="*/ 0 h 232"/>
                  <a:gd name="T8" fmla="*/ 31 w 339"/>
                  <a:gd name="T9" fmla="*/ 0 h 232"/>
                  <a:gd name="T10" fmla="*/ 34 w 339"/>
                  <a:gd name="T11" fmla="*/ 1 h 232"/>
                  <a:gd name="T12" fmla="*/ 36 w 339"/>
                  <a:gd name="T13" fmla="*/ 4 h 232"/>
                  <a:gd name="T14" fmla="*/ 37 w 339"/>
                  <a:gd name="T15" fmla="*/ 7 h 232"/>
                  <a:gd name="T16" fmla="*/ 38 w 339"/>
                  <a:gd name="T17" fmla="*/ 11 h 232"/>
                  <a:gd name="T18" fmla="*/ 37 w 339"/>
                  <a:gd name="T19" fmla="*/ 14 h 232"/>
                  <a:gd name="T20" fmla="*/ 34 w 339"/>
                  <a:gd name="T21" fmla="*/ 18 h 232"/>
                  <a:gd name="T22" fmla="*/ 30 w 339"/>
                  <a:gd name="T23" fmla="*/ 21 h 232"/>
                  <a:gd name="T24" fmla="*/ 25 w 339"/>
                  <a:gd name="T25" fmla="*/ 24 h 232"/>
                  <a:gd name="T26" fmla="*/ 21 w 339"/>
                  <a:gd name="T27" fmla="*/ 26 h 232"/>
                  <a:gd name="T28" fmla="*/ 17 w 339"/>
                  <a:gd name="T29" fmla="*/ 25 h 232"/>
                  <a:gd name="T30" fmla="*/ 15 w 339"/>
                  <a:gd name="T31" fmla="*/ 24 h 232"/>
                  <a:gd name="T32" fmla="*/ 13 w 339"/>
                  <a:gd name="T33" fmla="*/ 23 h 232"/>
                  <a:gd name="T34" fmla="*/ 11 w 339"/>
                  <a:gd name="T35" fmla="*/ 21 h 232"/>
                  <a:gd name="T36" fmla="*/ 10 w 339"/>
                  <a:gd name="T37" fmla="*/ 17 h 232"/>
                  <a:gd name="T38" fmla="*/ 11 w 339"/>
                  <a:gd name="T39" fmla="*/ 13 h 232"/>
                  <a:gd name="T40" fmla="*/ 7 w 339"/>
                  <a:gd name="T41" fmla="*/ 15 h 232"/>
                  <a:gd name="T42" fmla="*/ 4 w 339"/>
                  <a:gd name="T43" fmla="*/ 16 h 232"/>
                  <a:gd name="T44" fmla="*/ 1 w 339"/>
                  <a:gd name="T45" fmla="*/ 16 h 232"/>
                  <a:gd name="T46" fmla="*/ 0 w 339"/>
                  <a:gd name="T47" fmla="*/ 15 h 232"/>
                  <a:gd name="T48" fmla="*/ 0 w 339"/>
                  <a:gd name="T49" fmla="*/ 13 h 232"/>
                  <a:gd name="T50" fmla="*/ 3 w 339"/>
                  <a:gd name="T51" fmla="*/ 13 h 232"/>
                  <a:gd name="T52" fmla="*/ 6 w 339"/>
                  <a:gd name="T53" fmla="*/ 12 h 232"/>
                  <a:gd name="T54" fmla="*/ 10 w 339"/>
                  <a:gd name="T55" fmla="*/ 10 h 232"/>
                  <a:gd name="T56" fmla="*/ 13 w 339"/>
                  <a:gd name="T57" fmla="*/ 8 h 23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9"/>
                  <a:gd name="T88" fmla="*/ 0 h 232"/>
                  <a:gd name="T89" fmla="*/ 339 w 339"/>
                  <a:gd name="T90" fmla="*/ 232 h 23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9" h="232">
                    <a:moveTo>
                      <a:pt x="120" y="72"/>
                    </a:moveTo>
                    <a:lnTo>
                      <a:pt x="152" y="34"/>
                    </a:lnTo>
                    <a:lnTo>
                      <a:pt x="194" y="7"/>
                    </a:lnTo>
                    <a:lnTo>
                      <a:pt x="236" y="0"/>
                    </a:lnTo>
                    <a:lnTo>
                      <a:pt x="280" y="0"/>
                    </a:lnTo>
                    <a:lnTo>
                      <a:pt x="310" y="12"/>
                    </a:lnTo>
                    <a:lnTo>
                      <a:pt x="327" y="34"/>
                    </a:lnTo>
                    <a:lnTo>
                      <a:pt x="336" y="64"/>
                    </a:lnTo>
                    <a:lnTo>
                      <a:pt x="339" y="96"/>
                    </a:lnTo>
                    <a:lnTo>
                      <a:pt x="332" y="128"/>
                    </a:lnTo>
                    <a:lnTo>
                      <a:pt x="306" y="162"/>
                    </a:lnTo>
                    <a:lnTo>
                      <a:pt x="270" y="192"/>
                    </a:lnTo>
                    <a:lnTo>
                      <a:pt x="227" y="215"/>
                    </a:lnTo>
                    <a:lnTo>
                      <a:pt x="189" y="232"/>
                    </a:lnTo>
                    <a:lnTo>
                      <a:pt x="152" y="230"/>
                    </a:lnTo>
                    <a:lnTo>
                      <a:pt x="132" y="221"/>
                    </a:lnTo>
                    <a:lnTo>
                      <a:pt x="117" y="211"/>
                    </a:lnTo>
                    <a:lnTo>
                      <a:pt x="99" y="192"/>
                    </a:lnTo>
                    <a:lnTo>
                      <a:pt x="88" y="151"/>
                    </a:lnTo>
                    <a:lnTo>
                      <a:pt x="95" y="118"/>
                    </a:lnTo>
                    <a:lnTo>
                      <a:pt x="67" y="134"/>
                    </a:lnTo>
                    <a:lnTo>
                      <a:pt x="32" y="146"/>
                    </a:lnTo>
                    <a:lnTo>
                      <a:pt x="12" y="146"/>
                    </a:lnTo>
                    <a:lnTo>
                      <a:pt x="0" y="134"/>
                    </a:lnTo>
                    <a:lnTo>
                      <a:pt x="0" y="118"/>
                    </a:lnTo>
                    <a:lnTo>
                      <a:pt x="24" y="113"/>
                    </a:lnTo>
                    <a:lnTo>
                      <a:pt x="53" y="104"/>
                    </a:lnTo>
                    <a:lnTo>
                      <a:pt x="90" y="87"/>
                    </a:lnTo>
                    <a:lnTo>
                      <a:pt x="120" y="72"/>
                    </a:lnTo>
                    <a:close/>
                  </a:path>
                </a:pathLst>
              </a:custGeom>
              <a:solidFill>
                <a:srgbClr val="000000"/>
              </a:solidFill>
              <a:ln w="9525">
                <a:noFill/>
                <a:round/>
                <a:headEnd/>
                <a:tailEnd/>
              </a:ln>
            </p:spPr>
            <p:txBody>
              <a:bodyPr/>
              <a:lstStyle/>
              <a:p>
                <a:endParaRPr lang="cs-CZ"/>
              </a:p>
            </p:txBody>
          </p:sp>
          <p:sp>
            <p:nvSpPr>
              <p:cNvPr id="11327" name="Freeform 317"/>
              <p:cNvSpPr>
                <a:spLocks/>
              </p:cNvSpPr>
              <p:nvPr/>
            </p:nvSpPr>
            <p:spPr bwMode="auto">
              <a:xfrm>
                <a:off x="4506" y="272"/>
                <a:ext cx="75" cy="122"/>
              </a:xfrm>
              <a:custGeom>
                <a:avLst/>
                <a:gdLst>
                  <a:gd name="T0" fmla="*/ 7 w 225"/>
                  <a:gd name="T1" fmla="*/ 4 h 364"/>
                  <a:gd name="T2" fmla="*/ 10 w 225"/>
                  <a:gd name="T3" fmla="*/ 1 h 364"/>
                  <a:gd name="T4" fmla="*/ 14 w 225"/>
                  <a:gd name="T5" fmla="*/ 0 h 364"/>
                  <a:gd name="T6" fmla="*/ 18 w 225"/>
                  <a:gd name="T7" fmla="*/ 0 h 364"/>
                  <a:gd name="T8" fmla="*/ 22 w 225"/>
                  <a:gd name="T9" fmla="*/ 1 h 364"/>
                  <a:gd name="T10" fmla="*/ 24 w 225"/>
                  <a:gd name="T11" fmla="*/ 3 h 364"/>
                  <a:gd name="T12" fmla="*/ 25 w 225"/>
                  <a:gd name="T13" fmla="*/ 6 h 364"/>
                  <a:gd name="T14" fmla="*/ 23 w 225"/>
                  <a:gd name="T15" fmla="*/ 10 h 364"/>
                  <a:gd name="T16" fmla="*/ 20 w 225"/>
                  <a:gd name="T17" fmla="*/ 14 h 364"/>
                  <a:gd name="T18" fmla="*/ 19 w 225"/>
                  <a:gd name="T19" fmla="*/ 18 h 364"/>
                  <a:gd name="T20" fmla="*/ 19 w 225"/>
                  <a:gd name="T21" fmla="*/ 22 h 364"/>
                  <a:gd name="T22" fmla="*/ 20 w 225"/>
                  <a:gd name="T23" fmla="*/ 25 h 364"/>
                  <a:gd name="T24" fmla="*/ 22 w 225"/>
                  <a:gd name="T25" fmla="*/ 26 h 364"/>
                  <a:gd name="T26" fmla="*/ 24 w 225"/>
                  <a:gd name="T27" fmla="*/ 29 h 364"/>
                  <a:gd name="T28" fmla="*/ 24 w 225"/>
                  <a:gd name="T29" fmla="*/ 32 h 364"/>
                  <a:gd name="T30" fmla="*/ 23 w 225"/>
                  <a:gd name="T31" fmla="*/ 36 h 364"/>
                  <a:gd name="T32" fmla="*/ 21 w 225"/>
                  <a:gd name="T33" fmla="*/ 38 h 364"/>
                  <a:gd name="T34" fmla="*/ 18 w 225"/>
                  <a:gd name="T35" fmla="*/ 40 h 364"/>
                  <a:gd name="T36" fmla="*/ 14 w 225"/>
                  <a:gd name="T37" fmla="*/ 41 h 364"/>
                  <a:gd name="T38" fmla="*/ 11 w 225"/>
                  <a:gd name="T39" fmla="*/ 40 h 364"/>
                  <a:gd name="T40" fmla="*/ 7 w 225"/>
                  <a:gd name="T41" fmla="*/ 39 h 364"/>
                  <a:gd name="T42" fmla="*/ 4 w 225"/>
                  <a:gd name="T43" fmla="*/ 36 h 364"/>
                  <a:gd name="T44" fmla="*/ 2 w 225"/>
                  <a:gd name="T45" fmla="*/ 33 h 364"/>
                  <a:gd name="T46" fmla="*/ 0 w 225"/>
                  <a:gd name="T47" fmla="*/ 28 h 364"/>
                  <a:gd name="T48" fmla="*/ 0 w 225"/>
                  <a:gd name="T49" fmla="*/ 22 h 364"/>
                  <a:gd name="T50" fmla="*/ 1 w 225"/>
                  <a:gd name="T51" fmla="*/ 16 h 364"/>
                  <a:gd name="T52" fmla="*/ 2 w 225"/>
                  <a:gd name="T53" fmla="*/ 12 h 364"/>
                  <a:gd name="T54" fmla="*/ 4 w 225"/>
                  <a:gd name="T55" fmla="*/ 7 h 364"/>
                  <a:gd name="T56" fmla="*/ 7 w 225"/>
                  <a:gd name="T57" fmla="*/ 4 h 36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5"/>
                  <a:gd name="T88" fmla="*/ 0 h 364"/>
                  <a:gd name="T89" fmla="*/ 225 w 225"/>
                  <a:gd name="T90" fmla="*/ 364 h 36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5" h="364">
                    <a:moveTo>
                      <a:pt x="63" y="38"/>
                    </a:moveTo>
                    <a:lnTo>
                      <a:pt x="92" y="12"/>
                    </a:lnTo>
                    <a:lnTo>
                      <a:pt x="129" y="0"/>
                    </a:lnTo>
                    <a:lnTo>
                      <a:pt x="161" y="2"/>
                    </a:lnTo>
                    <a:lnTo>
                      <a:pt x="197" y="11"/>
                    </a:lnTo>
                    <a:lnTo>
                      <a:pt x="219" y="29"/>
                    </a:lnTo>
                    <a:lnTo>
                      <a:pt x="225" y="55"/>
                    </a:lnTo>
                    <a:lnTo>
                      <a:pt x="209" y="89"/>
                    </a:lnTo>
                    <a:lnTo>
                      <a:pt x="181" y="121"/>
                    </a:lnTo>
                    <a:lnTo>
                      <a:pt x="167" y="159"/>
                    </a:lnTo>
                    <a:lnTo>
                      <a:pt x="167" y="195"/>
                    </a:lnTo>
                    <a:lnTo>
                      <a:pt x="181" y="221"/>
                    </a:lnTo>
                    <a:lnTo>
                      <a:pt x="199" y="237"/>
                    </a:lnTo>
                    <a:lnTo>
                      <a:pt x="213" y="258"/>
                    </a:lnTo>
                    <a:lnTo>
                      <a:pt x="214" y="284"/>
                    </a:lnTo>
                    <a:lnTo>
                      <a:pt x="208" y="316"/>
                    </a:lnTo>
                    <a:lnTo>
                      <a:pt x="193" y="337"/>
                    </a:lnTo>
                    <a:lnTo>
                      <a:pt x="161" y="355"/>
                    </a:lnTo>
                    <a:lnTo>
                      <a:pt x="127" y="364"/>
                    </a:lnTo>
                    <a:lnTo>
                      <a:pt x="96" y="358"/>
                    </a:lnTo>
                    <a:lnTo>
                      <a:pt x="63" y="348"/>
                    </a:lnTo>
                    <a:lnTo>
                      <a:pt x="36" y="322"/>
                    </a:lnTo>
                    <a:lnTo>
                      <a:pt x="17" y="290"/>
                    </a:lnTo>
                    <a:lnTo>
                      <a:pt x="4" y="248"/>
                    </a:lnTo>
                    <a:lnTo>
                      <a:pt x="0" y="199"/>
                    </a:lnTo>
                    <a:lnTo>
                      <a:pt x="6" y="147"/>
                    </a:lnTo>
                    <a:lnTo>
                      <a:pt x="20" y="106"/>
                    </a:lnTo>
                    <a:lnTo>
                      <a:pt x="38" y="63"/>
                    </a:lnTo>
                    <a:lnTo>
                      <a:pt x="63" y="38"/>
                    </a:lnTo>
                    <a:close/>
                  </a:path>
                </a:pathLst>
              </a:custGeom>
              <a:solidFill>
                <a:srgbClr val="000000"/>
              </a:solidFill>
              <a:ln w="9525">
                <a:noFill/>
                <a:round/>
                <a:headEnd/>
                <a:tailEnd/>
              </a:ln>
            </p:spPr>
            <p:txBody>
              <a:bodyPr/>
              <a:lstStyle/>
              <a:p>
                <a:endParaRPr lang="cs-CZ"/>
              </a:p>
            </p:txBody>
          </p:sp>
          <p:sp>
            <p:nvSpPr>
              <p:cNvPr id="11328" name="Freeform 318"/>
              <p:cNvSpPr>
                <a:spLocks/>
              </p:cNvSpPr>
              <p:nvPr/>
            </p:nvSpPr>
            <p:spPr bwMode="auto">
              <a:xfrm>
                <a:off x="4547" y="369"/>
                <a:ext cx="79" cy="168"/>
              </a:xfrm>
              <a:custGeom>
                <a:avLst/>
                <a:gdLst>
                  <a:gd name="T0" fmla="*/ 2 w 237"/>
                  <a:gd name="T1" fmla="*/ 13 h 504"/>
                  <a:gd name="T2" fmla="*/ 0 w 237"/>
                  <a:gd name="T3" fmla="*/ 6 h 504"/>
                  <a:gd name="T4" fmla="*/ 0 w 237"/>
                  <a:gd name="T5" fmla="*/ 1 h 504"/>
                  <a:gd name="T6" fmla="*/ 3 w 237"/>
                  <a:gd name="T7" fmla="*/ 0 h 504"/>
                  <a:gd name="T8" fmla="*/ 6 w 237"/>
                  <a:gd name="T9" fmla="*/ 1 h 504"/>
                  <a:gd name="T10" fmla="*/ 8 w 237"/>
                  <a:gd name="T11" fmla="*/ 3 h 504"/>
                  <a:gd name="T12" fmla="*/ 9 w 237"/>
                  <a:gd name="T13" fmla="*/ 11 h 504"/>
                  <a:gd name="T14" fmla="*/ 11 w 237"/>
                  <a:gd name="T15" fmla="*/ 19 h 504"/>
                  <a:gd name="T16" fmla="*/ 13 w 237"/>
                  <a:gd name="T17" fmla="*/ 25 h 504"/>
                  <a:gd name="T18" fmla="*/ 15 w 237"/>
                  <a:gd name="T19" fmla="*/ 31 h 504"/>
                  <a:gd name="T20" fmla="*/ 19 w 237"/>
                  <a:gd name="T21" fmla="*/ 34 h 504"/>
                  <a:gd name="T22" fmla="*/ 21 w 237"/>
                  <a:gd name="T23" fmla="*/ 39 h 504"/>
                  <a:gd name="T24" fmla="*/ 23 w 237"/>
                  <a:gd name="T25" fmla="*/ 43 h 504"/>
                  <a:gd name="T26" fmla="*/ 25 w 237"/>
                  <a:gd name="T27" fmla="*/ 44 h 504"/>
                  <a:gd name="T28" fmla="*/ 26 w 237"/>
                  <a:gd name="T29" fmla="*/ 47 h 504"/>
                  <a:gd name="T30" fmla="*/ 26 w 237"/>
                  <a:gd name="T31" fmla="*/ 49 h 504"/>
                  <a:gd name="T32" fmla="*/ 24 w 237"/>
                  <a:gd name="T33" fmla="*/ 50 h 504"/>
                  <a:gd name="T34" fmla="*/ 21 w 237"/>
                  <a:gd name="T35" fmla="*/ 51 h 504"/>
                  <a:gd name="T36" fmla="*/ 17 w 237"/>
                  <a:gd name="T37" fmla="*/ 51 h 504"/>
                  <a:gd name="T38" fmla="*/ 12 w 237"/>
                  <a:gd name="T39" fmla="*/ 55 h 504"/>
                  <a:gd name="T40" fmla="*/ 11 w 237"/>
                  <a:gd name="T41" fmla="*/ 56 h 504"/>
                  <a:gd name="T42" fmla="*/ 9 w 237"/>
                  <a:gd name="T43" fmla="*/ 55 h 504"/>
                  <a:gd name="T44" fmla="*/ 7 w 237"/>
                  <a:gd name="T45" fmla="*/ 53 h 504"/>
                  <a:gd name="T46" fmla="*/ 8 w 237"/>
                  <a:gd name="T47" fmla="*/ 51 h 504"/>
                  <a:gd name="T48" fmla="*/ 11 w 237"/>
                  <a:gd name="T49" fmla="*/ 49 h 504"/>
                  <a:gd name="T50" fmla="*/ 17 w 237"/>
                  <a:gd name="T51" fmla="*/ 47 h 504"/>
                  <a:gd name="T52" fmla="*/ 19 w 237"/>
                  <a:gd name="T53" fmla="*/ 46 h 504"/>
                  <a:gd name="T54" fmla="*/ 20 w 237"/>
                  <a:gd name="T55" fmla="*/ 44 h 504"/>
                  <a:gd name="T56" fmla="*/ 19 w 237"/>
                  <a:gd name="T57" fmla="*/ 43 h 504"/>
                  <a:gd name="T58" fmla="*/ 16 w 237"/>
                  <a:gd name="T59" fmla="*/ 39 h 504"/>
                  <a:gd name="T60" fmla="*/ 13 w 237"/>
                  <a:gd name="T61" fmla="*/ 34 h 504"/>
                  <a:gd name="T62" fmla="*/ 10 w 237"/>
                  <a:gd name="T63" fmla="*/ 30 h 504"/>
                  <a:gd name="T64" fmla="*/ 7 w 237"/>
                  <a:gd name="T65" fmla="*/ 24 h 504"/>
                  <a:gd name="T66" fmla="*/ 4 w 237"/>
                  <a:gd name="T67" fmla="*/ 19 h 504"/>
                  <a:gd name="T68" fmla="*/ 2 w 237"/>
                  <a:gd name="T69" fmla="*/ 13 h 5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37"/>
                  <a:gd name="T106" fmla="*/ 0 h 504"/>
                  <a:gd name="T107" fmla="*/ 237 w 237"/>
                  <a:gd name="T108" fmla="*/ 504 h 5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37" h="504">
                    <a:moveTo>
                      <a:pt x="17" y="115"/>
                    </a:moveTo>
                    <a:lnTo>
                      <a:pt x="0" y="53"/>
                    </a:lnTo>
                    <a:lnTo>
                      <a:pt x="2" y="11"/>
                    </a:lnTo>
                    <a:lnTo>
                      <a:pt x="26" y="0"/>
                    </a:lnTo>
                    <a:lnTo>
                      <a:pt x="58" y="5"/>
                    </a:lnTo>
                    <a:lnTo>
                      <a:pt x="75" y="26"/>
                    </a:lnTo>
                    <a:lnTo>
                      <a:pt x="80" y="98"/>
                    </a:lnTo>
                    <a:lnTo>
                      <a:pt x="96" y="167"/>
                    </a:lnTo>
                    <a:lnTo>
                      <a:pt x="113" y="229"/>
                    </a:lnTo>
                    <a:lnTo>
                      <a:pt x="139" y="278"/>
                    </a:lnTo>
                    <a:lnTo>
                      <a:pt x="167" y="308"/>
                    </a:lnTo>
                    <a:lnTo>
                      <a:pt x="188" y="352"/>
                    </a:lnTo>
                    <a:lnTo>
                      <a:pt x="208" y="384"/>
                    </a:lnTo>
                    <a:lnTo>
                      <a:pt x="225" y="399"/>
                    </a:lnTo>
                    <a:lnTo>
                      <a:pt x="237" y="420"/>
                    </a:lnTo>
                    <a:lnTo>
                      <a:pt x="231" y="441"/>
                    </a:lnTo>
                    <a:lnTo>
                      <a:pt x="219" y="447"/>
                    </a:lnTo>
                    <a:lnTo>
                      <a:pt x="193" y="456"/>
                    </a:lnTo>
                    <a:lnTo>
                      <a:pt x="156" y="462"/>
                    </a:lnTo>
                    <a:lnTo>
                      <a:pt x="112" y="492"/>
                    </a:lnTo>
                    <a:lnTo>
                      <a:pt x="98" y="504"/>
                    </a:lnTo>
                    <a:lnTo>
                      <a:pt x="80" y="499"/>
                    </a:lnTo>
                    <a:lnTo>
                      <a:pt x="66" y="478"/>
                    </a:lnTo>
                    <a:lnTo>
                      <a:pt x="71" y="460"/>
                    </a:lnTo>
                    <a:lnTo>
                      <a:pt x="98" y="441"/>
                    </a:lnTo>
                    <a:lnTo>
                      <a:pt x="155" y="424"/>
                    </a:lnTo>
                    <a:lnTo>
                      <a:pt x="173" y="418"/>
                    </a:lnTo>
                    <a:lnTo>
                      <a:pt x="182" y="399"/>
                    </a:lnTo>
                    <a:lnTo>
                      <a:pt x="173" y="388"/>
                    </a:lnTo>
                    <a:lnTo>
                      <a:pt x="146" y="352"/>
                    </a:lnTo>
                    <a:lnTo>
                      <a:pt x="119" y="310"/>
                    </a:lnTo>
                    <a:lnTo>
                      <a:pt x="87" y="266"/>
                    </a:lnTo>
                    <a:lnTo>
                      <a:pt x="64" y="218"/>
                    </a:lnTo>
                    <a:lnTo>
                      <a:pt x="39" y="167"/>
                    </a:lnTo>
                    <a:lnTo>
                      <a:pt x="17" y="115"/>
                    </a:lnTo>
                    <a:close/>
                  </a:path>
                </a:pathLst>
              </a:custGeom>
              <a:solidFill>
                <a:srgbClr val="000000"/>
              </a:solidFill>
              <a:ln w="9525">
                <a:noFill/>
                <a:round/>
                <a:headEnd/>
                <a:tailEnd/>
              </a:ln>
            </p:spPr>
            <p:txBody>
              <a:bodyPr/>
              <a:lstStyle/>
              <a:p>
                <a:endParaRPr lang="cs-CZ"/>
              </a:p>
            </p:txBody>
          </p:sp>
          <p:sp>
            <p:nvSpPr>
              <p:cNvPr id="11329" name="Freeform 319"/>
              <p:cNvSpPr>
                <a:spLocks/>
              </p:cNvSpPr>
              <p:nvPr/>
            </p:nvSpPr>
            <p:spPr bwMode="auto">
              <a:xfrm>
                <a:off x="4491" y="365"/>
                <a:ext cx="55" cy="165"/>
              </a:xfrm>
              <a:custGeom>
                <a:avLst/>
                <a:gdLst>
                  <a:gd name="T0" fmla="*/ 7 w 165"/>
                  <a:gd name="T1" fmla="*/ 16 h 496"/>
                  <a:gd name="T2" fmla="*/ 9 w 165"/>
                  <a:gd name="T3" fmla="*/ 8 h 496"/>
                  <a:gd name="T4" fmla="*/ 11 w 165"/>
                  <a:gd name="T5" fmla="*/ 2 h 496"/>
                  <a:gd name="T6" fmla="*/ 16 w 165"/>
                  <a:gd name="T7" fmla="*/ 0 h 496"/>
                  <a:gd name="T8" fmla="*/ 18 w 165"/>
                  <a:gd name="T9" fmla="*/ 3 h 496"/>
                  <a:gd name="T10" fmla="*/ 18 w 165"/>
                  <a:gd name="T11" fmla="*/ 8 h 496"/>
                  <a:gd name="T12" fmla="*/ 14 w 165"/>
                  <a:gd name="T13" fmla="*/ 15 h 496"/>
                  <a:gd name="T14" fmla="*/ 12 w 165"/>
                  <a:gd name="T15" fmla="*/ 23 h 496"/>
                  <a:gd name="T16" fmla="*/ 11 w 165"/>
                  <a:gd name="T17" fmla="*/ 29 h 496"/>
                  <a:gd name="T18" fmla="*/ 11 w 165"/>
                  <a:gd name="T19" fmla="*/ 32 h 496"/>
                  <a:gd name="T20" fmla="*/ 13 w 165"/>
                  <a:gd name="T21" fmla="*/ 37 h 496"/>
                  <a:gd name="T22" fmla="*/ 15 w 165"/>
                  <a:gd name="T23" fmla="*/ 41 h 496"/>
                  <a:gd name="T24" fmla="*/ 15 w 165"/>
                  <a:gd name="T25" fmla="*/ 46 h 496"/>
                  <a:gd name="T26" fmla="*/ 14 w 165"/>
                  <a:gd name="T27" fmla="*/ 48 h 496"/>
                  <a:gd name="T28" fmla="*/ 15 w 165"/>
                  <a:gd name="T29" fmla="*/ 50 h 496"/>
                  <a:gd name="T30" fmla="*/ 15 w 165"/>
                  <a:gd name="T31" fmla="*/ 52 h 496"/>
                  <a:gd name="T32" fmla="*/ 13 w 165"/>
                  <a:gd name="T33" fmla="*/ 53 h 496"/>
                  <a:gd name="T34" fmla="*/ 8 w 165"/>
                  <a:gd name="T35" fmla="*/ 53 h 496"/>
                  <a:gd name="T36" fmla="*/ 4 w 165"/>
                  <a:gd name="T37" fmla="*/ 54 h 496"/>
                  <a:gd name="T38" fmla="*/ 1 w 165"/>
                  <a:gd name="T39" fmla="*/ 55 h 496"/>
                  <a:gd name="T40" fmla="*/ 0 w 165"/>
                  <a:gd name="T41" fmla="*/ 53 h 496"/>
                  <a:gd name="T42" fmla="*/ 1 w 165"/>
                  <a:gd name="T43" fmla="*/ 50 h 496"/>
                  <a:gd name="T44" fmla="*/ 4 w 165"/>
                  <a:gd name="T45" fmla="*/ 49 h 496"/>
                  <a:gd name="T46" fmla="*/ 7 w 165"/>
                  <a:gd name="T47" fmla="*/ 49 h 496"/>
                  <a:gd name="T48" fmla="*/ 11 w 165"/>
                  <a:gd name="T49" fmla="*/ 48 h 496"/>
                  <a:gd name="T50" fmla="*/ 11 w 165"/>
                  <a:gd name="T51" fmla="*/ 46 h 496"/>
                  <a:gd name="T52" fmla="*/ 11 w 165"/>
                  <a:gd name="T53" fmla="*/ 42 h 496"/>
                  <a:gd name="T54" fmla="*/ 9 w 165"/>
                  <a:gd name="T55" fmla="*/ 36 h 496"/>
                  <a:gd name="T56" fmla="*/ 7 w 165"/>
                  <a:gd name="T57" fmla="*/ 32 h 496"/>
                  <a:gd name="T58" fmla="*/ 6 w 165"/>
                  <a:gd name="T59" fmla="*/ 27 h 496"/>
                  <a:gd name="T60" fmla="*/ 7 w 165"/>
                  <a:gd name="T61" fmla="*/ 23 h 496"/>
                  <a:gd name="T62" fmla="*/ 7 w 165"/>
                  <a:gd name="T63" fmla="*/ 16 h 49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5"/>
                  <a:gd name="T97" fmla="*/ 0 h 496"/>
                  <a:gd name="T98" fmla="*/ 165 w 165"/>
                  <a:gd name="T99" fmla="*/ 496 h 49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5" h="496">
                    <a:moveTo>
                      <a:pt x="67" y="143"/>
                    </a:moveTo>
                    <a:lnTo>
                      <a:pt x="78" y="70"/>
                    </a:lnTo>
                    <a:lnTo>
                      <a:pt x="101" y="16"/>
                    </a:lnTo>
                    <a:lnTo>
                      <a:pt x="146" y="0"/>
                    </a:lnTo>
                    <a:lnTo>
                      <a:pt x="165" y="24"/>
                    </a:lnTo>
                    <a:lnTo>
                      <a:pt x="160" y="70"/>
                    </a:lnTo>
                    <a:lnTo>
                      <a:pt x="124" y="132"/>
                    </a:lnTo>
                    <a:lnTo>
                      <a:pt x="106" y="207"/>
                    </a:lnTo>
                    <a:lnTo>
                      <a:pt x="100" y="265"/>
                    </a:lnTo>
                    <a:lnTo>
                      <a:pt x="101" y="290"/>
                    </a:lnTo>
                    <a:lnTo>
                      <a:pt x="121" y="332"/>
                    </a:lnTo>
                    <a:lnTo>
                      <a:pt x="132" y="370"/>
                    </a:lnTo>
                    <a:lnTo>
                      <a:pt x="132" y="416"/>
                    </a:lnTo>
                    <a:lnTo>
                      <a:pt x="129" y="437"/>
                    </a:lnTo>
                    <a:lnTo>
                      <a:pt x="135" y="454"/>
                    </a:lnTo>
                    <a:lnTo>
                      <a:pt x="132" y="473"/>
                    </a:lnTo>
                    <a:lnTo>
                      <a:pt x="113" y="475"/>
                    </a:lnTo>
                    <a:lnTo>
                      <a:pt x="75" y="475"/>
                    </a:lnTo>
                    <a:lnTo>
                      <a:pt x="33" y="484"/>
                    </a:lnTo>
                    <a:lnTo>
                      <a:pt x="11" y="496"/>
                    </a:lnTo>
                    <a:lnTo>
                      <a:pt x="0" y="479"/>
                    </a:lnTo>
                    <a:lnTo>
                      <a:pt x="9" y="452"/>
                    </a:lnTo>
                    <a:lnTo>
                      <a:pt x="36" y="439"/>
                    </a:lnTo>
                    <a:lnTo>
                      <a:pt x="67" y="439"/>
                    </a:lnTo>
                    <a:lnTo>
                      <a:pt x="95" y="433"/>
                    </a:lnTo>
                    <a:lnTo>
                      <a:pt x="101" y="418"/>
                    </a:lnTo>
                    <a:lnTo>
                      <a:pt x="96" y="380"/>
                    </a:lnTo>
                    <a:lnTo>
                      <a:pt x="84" y="326"/>
                    </a:lnTo>
                    <a:lnTo>
                      <a:pt x="62" y="286"/>
                    </a:lnTo>
                    <a:lnTo>
                      <a:pt x="58" y="244"/>
                    </a:lnTo>
                    <a:lnTo>
                      <a:pt x="62" y="206"/>
                    </a:lnTo>
                    <a:lnTo>
                      <a:pt x="67" y="143"/>
                    </a:lnTo>
                    <a:close/>
                  </a:path>
                </a:pathLst>
              </a:custGeom>
              <a:solidFill>
                <a:srgbClr val="000000"/>
              </a:solidFill>
              <a:ln w="9525">
                <a:noFill/>
                <a:round/>
                <a:headEnd/>
                <a:tailEnd/>
              </a:ln>
            </p:spPr>
            <p:txBody>
              <a:bodyPr/>
              <a:lstStyle/>
              <a:p>
                <a:endParaRPr lang="cs-CZ"/>
              </a:p>
            </p:txBody>
          </p:sp>
          <p:sp>
            <p:nvSpPr>
              <p:cNvPr id="11330" name="Freeform 320"/>
              <p:cNvSpPr>
                <a:spLocks/>
              </p:cNvSpPr>
              <p:nvPr/>
            </p:nvSpPr>
            <p:spPr bwMode="auto">
              <a:xfrm>
                <a:off x="4557" y="152"/>
                <a:ext cx="127" cy="161"/>
              </a:xfrm>
              <a:custGeom>
                <a:avLst/>
                <a:gdLst>
                  <a:gd name="T0" fmla="*/ 11 w 380"/>
                  <a:gd name="T1" fmla="*/ 43 h 482"/>
                  <a:gd name="T2" fmla="*/ 5 w 380"/>
                  <a:gd name="T3" fmla="*/ 43 h 482"/>
                  <a:gd name="T4" fmla="*/ 0 w 380"/>
                  <a:gd name="T5" fmla="*/ 45 h 482"/>
                  <a:gd name="T6" fmla="*/ 1 w 380"/>
                  <a:gd name="T7" fmla="*/ 49 h 482"/>
                  <a:gd name="T8" fmla="*/ 5 w 380"/>
                  <a:gd name="T9" fmla="*/ 50 h 482"/>
                  <a:gd name="T10" fmla="*/ 11 w 380"/>
                  <a:gd name="T11" fmla="*/ 50 h 482"/>
                  <a:gd name="T12" fmla="*/ 19 w 380"/>
                  <a:gd name="T13" fmla="*/ 51 h 482"/>
                  <a:gd name="T14" fmla="*/ 30 w 380"/>
                  <a:gd name="T15" fmla="*/ 53 h 482"/>
                  <a:gd name="T16" fmla="*/ 33 w 380"/>
                  <a:gd name="T17" fmla="*/ 54 h 482"/>
                  <a:gd name="T18" fmla="*/ 35 w 380"/>
                  <a:gd name="T19" fmla="*/ 52 h 482"/>
                  <a:gd name="T20" fmla="*/ 36 w 380"/>
                  <a:gd name="T21" fmla="*/ 46 h 482"/>
                  <a:gd name="T22" fmla="*/ 37 w 380"/>
                  <a:gd name="T23" fmla="*/ 28 h 482"/>
                  <a:gd name="T24" fmla="*/ 37 w 380"/>
                  <a:gd name="T25" fmla="*/ 20 h 482"/>
                  <a:gd name="T26" fmla="*/ 37 w 380"/>
                  <a:gd name="T27" fmla="*/ 13 h 482"/>
                  <a:gd name="T28" fmla="*/ 39 w 380"/>
                  <a:gd name="T29" fmla="*/ 11 h 482"/>
                  <a:gd name="T30" fmla="*/ 42 w 380"/>
                  <a:gd name="T31" fmla="*/ 7 h 482"/>
                  <a:gd name="T32" fmla="*/ 42 w 380"/>
                  <a:gd name="T33" fmla="*/ 5 h 482"/>
                  <a:gd name="T34" fmla="*/ 42 w 380"/>
                  <a:gd name="T35" fmla="*/ 0 h 482"/>
                  <a:gd name="T36" fmla="*/ 34 w 380"/>
                  <a:gd name="T37" fmla="*/ 8 h 482"/>
                  <a:gd name="T38" fmla="*/ 32 w 380"/>
                  <a:gd name="T39" fmla="*/ 13 h 482"/>
                  <a:gd name="T40" fmla="*/ 35 w 380"/>
                  <a:gd name="T41" fmla="*/ 16 h 482"/>
                  <a:gd name="T42" fmla="*/ 35 w 380"/>
                  <a:gd name="T43" fmla="*/ 27 h 482"/>
                  <a:gd name="T44" fmla="*/ 33 w 380"/>
                  <a:gd name="T45" fmla="*/ 35 h 482"/>
                  <a:gd name="T46" fmla="*/ 32 w 380"/>
                  <a:gd name="T47" fmla="*/ 42 h 482"/>
                  <a:gd name="T48" fmla="*/ 31 w 380"/>
                  <a:gd name="T49" fmla="*/ 46 h 482"/>
                  <a:gd name="T50" fmla="*/ 29 w 380"/>
                  <a:gd name="T51" fmla="*/ 49 h 482"/>
                  <a:gd name="T52" fmla="*/ 25 w 380"/>
                  <a:gd name="T53" fmla="*/ 47 h 482"/>
                  <a:gd name="T54" fmla="*/ 18 w 380"/>
                  <a:gd name="T55" fmla="*/ 45 h 482"/>
                  <a:gd name="T56" fmla="*/ 11 w 380"/>
                  <a:gd name="T57" fmla="*/ 43 h 48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0"/>
                  <a:gd name="T88" fmla="*/ 0 h 482"/>
                  <a:gd name="T89" fmla="*/ 380 w 380"/>
                  <a:gd name="T90" fmla="*/ 482 h 48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0" h="482">
                    <a:moveTo>
                      <a:pt x="100" y="386"/>
                    </a:moveTo>
                    <a:lnTo>
                      <a:pt x="46" y="386"/>
                    </a:lnTo>
                    <a:lnTo>
                      <a:pt x="0" y="401"/>
                    </a:lnTo>
                    <a:lnTo>
                      <a:pt x="9" y="442"/>
                    </a:lnTo>
                    <a:lnTo>
                      <a:pt x="41" y="450"/>
                    </a:lnTo>
                    <a:lnTo>
                      <a:pt x="103" y="445"/>
                    </a:lnTo>
                    <a:lnTo>
                      <a:pt x="173" y="455"/>
                    </a:lnTo>
                    <a:lnTo>
                      <a:pt x="269" y="478"/>
                    </a:lnTo>
                    <a:lnTo>
                      <a:pt x="300" y="482"/>
                    </a:lnTo>
                    <a:lnTo>
                      <a:pt x="315" y="463"/>
                    </a:lnTo>
                    <a:lnTo>
                      <a:pt x="327" y="416"/>
                    </a:lnTo>
                    <a:lnTo>
                      <a:pt x="336" y="247"/>
                    </a:lnTo>
                    <a:lnTo>
                      <a:pt x="336" y="176"/>
                    </a:lnTo>
                    <a:lnTo>
                      <a:pt x="333" y="120"/>
                    </a:lnTo>
                    <a:lnTo>
                      <a:pt x="354" y="96"/>
                    </a:lnTo>
                    <a:lnTo>
                      <a:pt x="375" y="65"/>
                    </a:lnTo>
                    <a:lnTo>
                      <a:pt x="378" y="42"/>
                    </a:lnTo>
                    <a:lnTo>
                      <a:pt x="380" y="0"/>
                    </a:lnTo>
                    <a:lnTo>
                      <a:pt x="301" y="75"/>
                    </a:lnTo>
                    <a:lnTo>
                      <a:pt x="289" y="116"/>
                    </a:lnTo>
                    <a:lnTo>
                      <a:pt x="310" y="147"/>
                    </a:lnTo>
                    <a:lnTo>
                      <a:pt x="310" y="242"/>
                    </a:lnTo>
                    <a:lnTo>
                      <a:pt x="300" y="312"/>
                    </a:lnTo>
                    <a:lnTo>
                      <a:pt x="291" y="373"/>
                    </a:lnTo>
                    <a:lnTo>
                      <a:pt x="278" y="415"/>
                    </a:lnTo>
                    <a:lnTo>
                      <a:pt x="262" y="442"/>
                    </a:lnTo>
                    <a:lnTo>
                      <a:pt x="220" y="425"/>
                    </a:lnTo>
                    <a:lnTo>
                      <a:pt x="162" y="404"/>
                    </a:lnTo>
                    <a:lnTo>
                      <a:pt x="100" y="386"/>
                    </a:lnTo>
                    <a:close/>
                  </a:path>
                </a:pathLst>
              </a:custGeom>
              <a:solidFill>
                <a:srgbClr val="000000"/>
              </a:solidFill>
              <a:ln w="9525">
                <a:noFill/>
                <a:round/>
                <a:headEnd/>
                <a:tailEnd/>
              </a:ln>
            </p:spPr>
            <p:txBody>
              <a:bodyPr/>
              <a:lstStyle/>
              <a:p>
                <a:endParaRPr lang="cs-CZ"/>
              </a:p>
            </p:txBody>
          </p:sp>
          <p:sp>
            <p:nvSpPr>
              <p:cNvPr id="11331" name="Freeform 321"/>
              <p:cNvSpPr>
                <a:spLocks/>
              </p:cNvSpPr>
              <p:nvPr/>
            </p:nvSpPr>
            <p:spPr bwMode="auto">
              <a:xfrm>
                <a:off x="4501" y="130"/>
                <a:ext cx="167" cy="173"/>
              </a:xfrm>
              <a:custGeom>
                <a:avLst/>
                <a:gdLst>
                  <a:gd name="T0" fmla="*/ 15 w 503"/>
                  <a:gd name="T1" fmla="*/ 51 h 518"/>
                  <a:gd name="T2" fmla="*/ 17 w 503"/>
                  <a:gd name="T3" fmla="*/ 54 h 518"/>
                  <a:gd name="T4" fmla="*/ 15 w 503"/>
                  <a:gd name="T5" fmla="*/ 57 h 518"/>
                  <a:gd name="T6" fmla="*/ 10 w 503"/>
                  <a:gd name="T7" fmla="*/ 58 h 518"/>
                  <a:gd name="T8" fmla="*/ 9 w 503"/>
                  <a:gd name="T9" fmla="*/ 53 h 518"/>
                  <a:gd name="T10" fmla="*/ 6 w 503"/>
                  <a:gd name="T11" fmla="*/ 44 h 518"/>
                  <a:gd name="T12" fmla="*/ 3 w 503"/>
                  <a:gd name="T13" fmla="*/ 35 h 518"/>
                  <a:gd name="T14" fmla="*/ 1 w 503"/>
                  <a:gd name="T15" fmla="*/ 27 h 518"/>
                  <a:gd name="T16" fmla="*/ 0 w 503"/>
                  <a:gd name="T17" fmla="*/ 21 h 518"/>
                  <a:gd name="T18" fmla="*/ 2 w 503"/>
                  <a:gd name="T19" fmla="*/ 17 h 518"/>
                  <a:gd name="T20" fmla="*/ 6 w 503"/>
                  <a:gd name="T21" fmla="*/ 13 h 518"/>
                  <a:gd name="T22" fmla="*/ 19 w 503"/>
                  <a:gd name="T23" fmla="*/ 9 h 518"/>
                  <a:gd name="T24" fmla="*/ 31 w 503"/>
                  <a:gd name="T25" fmla="*/ 7 h 518"/>
                  <a:gd name="T26" fmla="*/ 40 w 503"/>
                  <a:gd name="T27" fmla="*/ 5 h 518"/>
                  <a:gd name="T28" fmla="*/ 45 w 503"/>
                  <a:gd name="T29" fmla="*/ 3 h 518"/>
                  <a:gd name="T30" fmla="*/ 48 w 503"/>
                  <a:gd name="T31" fmla="*/ 2 h 518"/>
                  <a:gd name="T32" fmla="*/ 52 w 503"/>
                  <a:gd name="T33" fmla="*/ 0 h 518"/>
                  <a:gd name="T34" fmla="*/ 55 w 503"/>
                  <a:gd name="T35" fmla="*/ 2 h 518"/>
                  <a:gd name="T36" fmla="*/ 55 w 503"/>
                  <a:gd name="T37" fmla="*/ 5 h 518"/>
                  <a:gd name="T38" fmla="*/ 52 w 503"/>
                  <a:gd name="T39" fmla="*/ 8 h 518"/>
                  <a:gd name="T40" fmla="*/ 48 w 503"/>
                  <a:gd name="T41" fmla="*/ 10 h 518"/>
                  <a:gd name="T42" fmla="*/ 45 w 503"/>
                  <a:gd name="T43" fmla="*/ 8 h 518"/>
                  <a:gd name="T44" fmla="*/ 42 w 503"/>
                  <a:gd name="T45" fmla="*/ 7 h 518"/>
                  <a:gd name="T46" fmla="*/ 35 w 503"/>
                  <a:gd name="T47" fmla="*/ 9 h 518"/>
                  <a:gd name="T48" fmla="*/ 23 w 503"/>
                  <a:gd name="T49" fmla="*/ 12 h 518"/>
                  <a:gd name="T50" fmla="*/ 14 w 503"/>
                  <a:gd name="T51" fmla="*/ 15 h 518"/>
                  <a:gd name="T52" fmla="*/ 7 w 503"/>
                  <a:gd name="T53" fmla="*/ 18 h 518"/>
                  <a:gd name="T54" fmla="*/ 5 w 503"/>
                  <a:gd name="T55" fmla="*/ 20 h 518"/>
                  <a:gd name="T56" fmla="*/ 5 w 503"/>
                  <a:gd name="T57" fmla="*/ 23 h 518"/>
                  <a:gd name="T58" fmla="*/ 6 w 503"/>
                  <a:gd name="T59" fmla="*/ 29 h 518"/>
                  <a:gd name="T60" fmla="*/ 10 w 503"/>
                  <a:gd name="T61" fmla="*/ 38 h 518"/>
                  <a:gd name="T62" fmla="*/ 14 w 503"/>
                  <a:gd name="T63" fmla="*/ 47 h 518"/>
                  <a:gd name="T64" fmla="*/ 15 w 503"/>
                  <a:gd name="T65" fmla="*/ 51 h 5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3"/>
                  <a:gd name="T100" fmla="*/ 0 h 518"/>
                  <a:gd name="T101" fmla="*/ 503 w 503"/>
                  <a:gd name="T102" fmla="*/ 518 h 51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3" h="518">
                    <a:moveTo>
                      <a:pt x="140" y="462"/>
                    </a:moveTo>
                    <a:lnTo>
                      <a:pt x="152" y="486"/>
                    </a:lnTo>
                    <a:lnTo>
                      <a:pt x="140" y="511"/>
                    </a:lnTo>
                    <a:lnTo>
                      <a:pt x="92" y="518"/>
                    </a:lnTo>
                    <a:lnTo>
                      <a:pt x="83" y="476"/>
                    </a:lnTo>
                    <a:lnTo>
                      <a:pt x="53" y="399"/>
                    </a:lnTo>
                    <a:lnTo>
                      <a:pt x="26" y="314"/>
                    </a:lnTo>
                    <a:lnTo>
                      <a:pt x="5" y="245"/>
                    </a:lnTo>
                    <a:lnTo>
                      <a:pt x="0" y="188"/>
                    </a:lnTo>
                    <a:lnTo>
                      <a:pt x="14" y="152"/>
                    </a:lnTo>
                    <a:lnTo>
                      <a:pt x="51" y="120"/>
                    </a:lnTo>
                    <a:lnTo>
                      <a:pt x="172" y="82"/>
                    </a:lnTo>
                    <a:lnTo>
                      <a:pt x="283" y="63"/>
                    </a:lnTo>
                    <a:lnTo>
                      <a:pt x="363" y="45"/>
                    </a:lnTo>
                    <a:lnTo>
                      <a:pt x="414" y="30"/>
                    </a:lnTo>
                    <a:lnTo>
                      <a:pt x="441" y="14"/>
                    </a:lnTo>
                    <a:lnTo>
                      <a:pt x="476" y="0"/>
                    </a:lnTo>
                    <a:lnTo>
                      <a:pt x="503" y="14"/>
                    </a:lnTo>
                    <a:lnTo>
                      <a:pt x="497" y="45"/>
                    </a:lnTo>
                    <a:lnTo>
                      <a:pt x="473" y="74"/>
                    </a:lnTo>
                    <a:lnTo>
                      <a:pt x="441" y="87"/>
                    </a:lnTo>
                    <a:lnTo>
                      <a:pt x="408" y="74"/>
                    </a:lnTo>
                    <a:lnTo>
                      <a:pt x="382" y="66"/>
                    </a:lnTo>
                    <a:lnTo>
                      <a:pt x="315" y="84"/>
                    </a:lnTo>
                    <a:lnTo>
                      <a:pt x="211" y="108"/>
                    </a:lnTo>
                    <a:lnTo>
                      <a:pt x="126" y="135"/>
                    </a:lnTo>
                    <a:lnTo>
                      <a:pt x="62" y="158"/>
                    </a:lnTo>
                    <a:lnTo>
                      <a:pt x="45" y="179"/>
                    </a:lnTo>
                    <a:lnTo>
                      <a:pt x="42" y="204"/>
                    </a:lnTo>
                    <a:lnTo>
                      <a:pt x="56" y="261"/>
                    </a:lnTo>
                    <a:lnTo>
                      <a:pt x="87" y="344"/>
                    </a:lnTo>
                    <a:lnTo>
                      <a:pt x="124" y="420"/>
                    </a:lnTo>
                    <a:lnTo>
                      <a:pt x="140" y="462"/>
                    </a:lnTo>
                    <a:close/>
                  </a:path>
                </a:pathLst>
              </a:custGeom>
              <a:solidFill>
                <a:srgbClr val="000000"/>
              </a:solidFill>
              <a:ln w="9525">
                <a:noFill/>
                <a:round/>
                <a:headEnd/>
                <a:tailEnd/>
              </a:ln>
            </p:spPr>
            <p:txBody>
              <a:bodyPr/>
              <a:lstStyle/>
              <a:p>
                <a:endParaRPr lang="cs-CZ"/>
              </a:p>
            </p:txBody>
          </p:sp>
        </p:grpSp>
      </p:grpSp>
      <p:sp>
        <p:nvSpPr>
          <p:cNvPr id="11321" name="Text Box 322"/>
          <p:cNvSpPr txBox="1">
            <a:spLocks noChangeArrowheads="1"/>
          </p:cNvSpPr>
          <p:nvPr/>
        </p:nvSpPr>
        <p:spPr bwMode="auto">
          <a:xfrm>
            <a:off x="6550025" y="6513513"/>
            <a:ext cx="1296988" cy="336550"/>
          </a:xfrm>
          <a:prstGeom prst="rect">
            <a:avLst/>
          </a:prstGeom>
          <a:noFill/>
          <a:ln w="9525">
            <a:noFill/>
            <a:miter lim="800000"/>
            <a:headEnd/>
            <a:tailEnd/>
          </a:ln>
        </p:spPr>
        <p:txBody>
          <a:bodyPr wrap="none">
            <a:spAutoFit/>
          </a:bodyPr>
          <a:lstStyle/>
          <a:p>
            <a:pPr algn="ctr" eaLnBrk="0" hangingPunct="0"/>
            <a:r>
              <a:rPr lang="cs-CZ" sz="1600" b="1" i="1">
                <a:latin typeface="Times New Roman" pitchFamily="18" charset="0"/>
              </a:rPr>
              <a:t>Zpětná vazba</a:t>
            </a:r>
            <a:endParaRPr lang="cs-CZ" sz="1600">
              <a:latin typeface="Times New Roman" pitchFamily="18" charset="0"/>
            </a:endParaRPr>
          </a:p>
        </p:txBody>
      </p:sp>
      <p:sp>
        <p:nvSpPr>
          <p:cNvPr id="11322" name="Text Box 323"/>
          <p:cNvSpPr txBox="1">
            <a:spLocks noChangeArrowheads="1"/>
          </p:cNvSpPr>
          <p:nvPr/>
        </p:nvSpPr>
        <p:spPr bwMode="auto">
          <a:xfrm>
            <a:off x="2257425" y="6521450"/>
            <a:ext cx="1296988" cy="336550"/>
          </a:xfrm>
          <a:prstGeom prst="rect">
            <a:avLst/>
          </a:prstGeom>
          <a:noFill/>
          <a:ln w="9525">
            <a:noFill/>
            <a:miter lim="800000"/>
            <a:headEnd/>
            <a:tailEnd/>
          </a:ln>
        </p:spPr>
        <p:txBody>
          <a:bodyPr wrap="none">
            <a:spAutoFit/>
          </a:bodyPr>
          <a:lstStyle/>
          <a:p>
            <a:pPr algn="ctr" eaLnBrk="0" hangingPunct="0"/>
            <a:r>
              <a:rPr lang="cs-CZ" sz="1600" b="1" i="1">
                <a:latin typeface="Times New Roman" pitchFamily="18" charset="0"/>
              </a:rPr>
              <a:t>Zpětná vazba</a:t>
            </a:r>
            <a:endParaRPr lang="cs-CZ" sz="1600">
              <a:latin typeface="Times New Roman" pitchFamily="18" charset="0"/>
            </a:endParaRPr>
          </a:p>
        </p:txBody>
      </p:sp>
      <p:sp>
        <p:nvSpPr>
          <p:cNvPr id="11323" name="Line 324"/>
          <p:cNvSpPr>
            <a:spLocks noChangeShapeType="1"/>
          </p:cNvSpPr>
          <p:nvPr/>
        </p:nvSpPr>
        <p:spPr bwMode="auto">
          <a:xfrm>
            <a:off x="6172201" y="3409951"/>
            <a:ext cx="1216025" cy="2085975"/>
          </a:xfrm>
          <a:prstGeom prst="line">
            <a:avLst/>
          </a:prstGeom>
          <a:noFill/>
          <a:ln w="28575">
            <a:solidFill>
              <a:schemeClr val="tx1"/>
            </a:solidFill>
            <a:round/>
            <a:headEnd/>
            <a:tailEnd type="triangle" w="med" len="med"/>
          </a:ln>
        </p:spPr>
        <p:txBody>
          <a:bodyPr wrap="none" anchor="ctr"/>
          <a:lstStyle/>
          <a:p>
            <a:endParaRPr lang="cs-CZ"/>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279"/>
                                        </p:tgtEl>
                                        <p:attrNameLst>
                                          <p:attrName>style.visibility</p:attrName>
                                        </p:attrNameLst>
                                      </p:cBhvr>
                                      <p:to>
                                        <p:strVal val="visible"/>
                                      </p:to>
                                    </p:set>
                                    <p:animEffect transition="in" filter="checkerboard(across)">
                                      <p:cBhvr>
                                        <p:cTn id="7" dur="500"/>
                                        <p:tgtEl>
                                          <p:spTgt spid="11279"/>
                                        </p:tgtEl>
                                      </p:cBhvr>
                                    </p:animEffect>
                                  </p:childTnLst>
                                </p:cTn>
                              </p:par>
                              <p:par>
                                <p:cTn id="8" presetID="5" presetClass="entr" presetSubtype="10" fill="hold" nodeType="withEffect">
                                  <p:stCondLst>
                                    <p:cond delay="0"/>
                                  </p:stCondLst>
                                  <p:childTnLst>
                                    <p:set>
                                      <p:cBhvr>
                                        <p:cTn id="9" dur="1" fill="hold">
                                          <p:stCondLst>
                                            <p:cond delay="0"/>
                                          </p:stCondLst>
                                        </p:cTn>
                                        <p:tgtEl>
                                          <p:spTgt spid="11268"/>
                                        </p:tgtEl>
                                        <p:attrNameLst>
                                          <p:attrName>style.visibility</p:attrName>
                                        </p:attrNameLst>
                                      </p:cBhvr>
                                      <p:to>
                                        <p:strVal val="visible"/>
                                      </p:to>
                                    </p:set>
                                    <p:animEffect transition="in" filter="checkerboard(across)">
                                      <p:cBhvr>
                                        <p:cTn id="10" dur="500"/>
                                        <p:tgtEl>
                                          <p:spTgt spid="11268"/>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1274"/>
                                        </p:tgtEl>
                                        <p:attrNameLst>
                                          <p:attrName>style.visibility</p:attrName>
                                        </p:attrNameLst>
                                      </p:cBhvr>
                                      <p:to>
                                        <p:strVal val="visible"/>
                                      </p:to>
                                    </p:set>
                                    <p:animEffect transition="in" filter="checkerboard(across)">
                                      <p:cBhvr>
                                        <p:cTn id="13" dur="500"/>
                                        <p:tgtEl>
                                          <p:spTgt spid="11274"/>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11318"/>
                                        </p:tgtEl>
                                        <p:attrNameLst>
                                          <p:attrName>style.visibility</p:attrName>
                                        </p:attrNameLst>
                                      </p:cBhvr>
                                      <p:to>
                                        <p:strVal val="visible"/>
                                      </p:to>
                                    </p:set>
                                    <p:animEffect transition="in" filter="checkerboard(across)">
                                      <p:cBhvr>
                                        <p:cTn id="18" dur="500"/>
                                        <p:tgtEl>
                                          <p:spTgt spid="11318"/>
                                        </p:tgtEl>
                                      </p:cBhvr>
                                    </p:animEffect>
                                  </p:childTnLst>
                                </p:cTn>
                              </p:par>
                              <p:par>
                                <p:cTn id="19" presetID="5" presetClass="entr" presetSubtype="10" fill="hold" nodeType="withEffect">
                                  <p:stCondLst>
                                    <p:cond delay="0"/>
                                  </p:stCondLst>
                                  <p:childTnLst>
                                    <p:set>
                                      <p:cBhvr>
                                        <p:cTn id="20" dur="1" fill="hold">
                                          <p:stCondLst>
                                            <p:cond delay="0"/>
                                          </p:stCondLst>
                                        </p:cTn>
                                        <p:tgtEl>
                                          <p:spTgt spid="11473"/>
                                        </p:tgtEl>
                                        <p:attrNameLst>
                                          <p:attrName>style.visibility</p:attrName>
                                        </p:attrNameLst>
                                      </p:cBhvr>
                                      <p:to>
                                        <p:strVal val="visible"/>
                                      </p:to>
                                    </p:set>
                                    <p:animEffect transition="in" filter="checkerboard(across)">
                                      <p:cBhvr>
                                        <p:cTn id="21" dur="500"/>
                                        <p:tgtEl>
                                          <p:spTgt spid="11473"/>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11278"/>
                                        </p:tgtEl>
                                        <p:attrNameLst>
                                          <p:attrName>style.visibility</p:attrName>
                                        </p:attrNameLst>
                                      </p:cBhvr>
                                      <p:to>
                                        <p:strVal val="visible"/>
                                      </p:to>
                                    </p:set>
                                    <p:animEffect transition="in" filter="checkerboard(across)">
                                      <p:cBhvr>
                                        <p:cTn id="26" dur="500"/>
                                        <p:tgtEl>
                                          <p:spTgt spid="11278"/>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11275"/>
                                        </p:tgtEl>
                                        <p:attrNameLst>
                                          <p:attrName>style.visibility</p:attrName>
                                        </p:attrNameLst>
                                      </p:cBhvr>
                                      <p:to>
                                        <p:strVal val="visible"/>
                                      </p:to>
                                    </p:set>
                                    <p:animEffect transition="in" filter="checkerboard(across)">
                                      <p:cBhvr>
                                        <p:cTn id="29" dur="500"/>
                                        <p:tgtEl>
                                          <p:spTgt spid="11275"/>
                                        </p:tgtEl>
                                      </p:cBhvr>
                                    </p:animEffect>
                                  </p:childTnLst>
                                </p:cTn>
                              </p:par>
                              <p:par>
                                <p:cTn id="30" presetID="5" presetClass="entr" presetSubtype="10" fill="hold" nodeType="withEffect">
                                  <p:stCondLst>
                                    <p:cond delay="0"/>
                                  </p:stCondLst>
                                  <p:childTnLst>
                                    <p:set>
                                      <p:cBhvr>
                                        <p:cTn id="31" dur="1" fill="hold">
                                          <p:stCondLst>
                                            <p:cond delay="0"/>
                                          </p:stCondLst>
                                        </p:cTn>
                                        <p:tgtEl>
                                          <p:spTgt spid="11269"/>
                                        </p:tgtEl>
                                        <p:attrNameLst>
                                          <p:attrName>style.visibility</p:attrName>
                                        </p:attrNameLst>
                                      </p:cBhvr>
                                      <p:to>
                                        <p:strVal val="visible"/>
                                      </p:to>
                                    </p:set>
                                    <p:animEffect transition="in" filter="checkerboard(across)">
                                      <p:cBhvr>
                                        <p:cTn id="32" dur="500"/>
                                        <p:tgtEl>
                                          <p:spTgt spid="11269"/>
                                        </p:tgtEl>
                                      </p:cBhvr>
                                    </p:animEffect>
                                  </p:childTnLst>
                                </p:cTn>
                              </p:par>
                              <p:par>
                                <p:cTn id="33" presetID="5" presetClass="entr" presetSubtype="10" fill="hold" nodeType="withEffect">
                                  <p:stCondLst>
                                    <p:cond delay="0"/>
                                  </p:stCondLst>
                                  <p:childTnLst>
                                    <p:set>
                                      <p:cBhvr>
                                        <p:cTn id="34" dur="1" fill="hold">
                                          <p:stCondLst>
                                            <p:cond delay="0"/>
                                          </p:stCondLst>
                                        </p:cTn>
                                        <p:tgtEl>
                                          <p:spTgt spid="11467"/>
                                        </p:tgtEl>
                                        <p:attrNameLst>
                                          <p:attrName>style.visibility</p:attrName>
                                        </p:attrNameLst>
                                      </p:cBhvr>
                                      <p:to>
                                        <p:strVal val="visible"/>
                                      </p:to>
                                    </p:set>
                                    <p:animEffect transition="in" filter="checkerboard(across)">
                                      <p:cBhvr>
                                        <p:cTn id="35" dur="500"/>
                                        <p:tgtEl>
                                          <p:spTgt spid="11467"/>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11317"/>
                                        </p:tgtEl>
                                        <p:attrNameLst>
                                          <p:attrName>style.visibility</p:attrName>
                                        </p:attrNameLst>
                                      </p:cBhvr>
                                      <p:to>
                                        <p:strVal val="visible"/>
                                      </p:to>
                                    </p:set>
                                    <p:animEffect transition="in" filter="checkerboard(across)">
                                      <p:cBhvr>
                                        <p:cTn id="40" dur="500"/>
                                        <p:tgtEl>
                                          <p:spTgt spid="11317"/>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11321"/>
                                        </p:tgtEl>
                                        <p:attrNameLst>
                                          <p:attrName>style.visibility</p:attrName>
                                        </p:attrNameLst>
                                      </p:cBhvr>
                                      <p:to>
                                        <p:strVal val="visible"/>
                                      </p:to>
                                    </p:set>
                                    <p:animEffect transition="in" filter="checkerboard(across)">
                                      <p:cBhvr>
                                        <p:cTn id="43" dur="500"/>
                                        <p:tgtEl>
                                          <p:spTgt spid="11321"/>
                                        </p:tgtEl>
                                      </p:cBhvr>
                                    </p:animEffect>
                                  </p:childTnLst>
                                </p:cTn>
                              </p:par>
                              <p:par>
                                <p:cTn id="44" presetID="5" presetClass="entr" presetSubtype="10" fill="hold" grpId="0" nodeType="withEffect">
                                  <p:stCondLst>
                                    <p:cond delay="0"/>
                                  </p:stCondLst>
                                  <p:childTnLst>
                                    <p:set>
                                      <p:cBhvr>
                                        <p:cTn id="45" dur="1" fill="hold">
                                          <p:stCondLst>
                                            <p:cond delay="0"/>
                                          </p:stCondLst>
                                        </p:cTn>
                                        <p:tgtEl>
                                          <p:spTgt spid="11322"/>
                                        </p:tgtEl>
                                        <p:attrNameLst>
                                          <p:attrName>style.visibility</p:attrName>
                                        </p:attrNameLst>
                                      </p:cBhvr>
                                      <p:to>
                                        <p:strVal val="visible"/>
                                      </p:to>
                                    </p:set>
                                    <p:animEffect transition="in" filter="checkerboard(across)">
                                      <p:cBhvr>
                                        <p:cTn id="46" dur="500"/>
                                        <p:tgtEl>
                                          <p:spTgt spid="11322"/>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11315"/>
                                        </p:tgtEl>
                                        <p:attrNameLst>
                                          <p:attrName>style.visibility</p:attrName>
                                        </p:attrNameLst>
                                      </p:cBhvr>
                                      <p:to>
                                        <p:strVal val="visible"/>
                                      </p:to>
                                    </p:set>
                                    <p:animEffect transition="in" filter="checkerboard(across)">
                                      <p:cBhvr>
                                        <p:cTn id="51" dur="500"/>
                                        <p:tgtEl>
                                          <p:spTgt spid="11315"/>
                                        </p:tgtEl>
                                      </p:cBhvr>
                                    </p:animEffect>
                                  </p:childTnLst>
                                </p:cTn>
                              </p:par>
                              <p:par>
                                <p:cTn id="52" presetID="5" presetClass="entr" presetSubtype="10" fill="hold" nodeType="withEffect">
                                  <p:stCondLst>
                                    <p:cond delay="0"/>
                                  </p:stCondLst>
                                  <p:childTnLst>
                                    <p:set>
                                      <p:cBhvr>
                                        <p:cTn id="53" dur="1" fill="hold">
                                          <p:stCondLst>
                                            <p:cond delay="0"/>
                                          </p:stCondLst>
                                        </p:cTn>
                                        <p:tgtEl>
                                          <p:spTgt spid="11272"/>
                                        </p:tgtEl>
                                        <p:attrNameLst>
                                          <p:attrName>style.visibility</p:attrName>
                                        </p:attrNameLst>
                                      </p:cBhvr>
                                      <p:to>
                                        <p:strVal val="visible"/>
                                      </p:to>
                                    </p:set>
                                    <p:animEffect transition="in" filter="checkerboard(across)">
                                      <p:cBhvr>
                                        <p:cTn id="54" dur="500"/>
                                        <p:tgtEl>
                                          <p:spTgt spid="11272"/>
                                        </p:tgtEl>
                                      </p:cBhvr>
                                    </p:animEffect>
                                  </p:childTnLst>
                                </p:cTn>
                              </p:par>
                            </p:childTnLst>
                          </p:cTn>
                        </p:par>
                      </p:childTnLst>
                    </p:cTn>
                  </p:par>
                  <p:par>
                    <p:cTn id="55" fill="hold">
                      <p:stCondLst>
                        <p:cond delay="indefinite"/>
                      </p:stCondLst>
                      <p:childTnLst>
                        <p:par>
                          <p:cTn id="56" fill="hold">
                            <p:stCondLst>
                              <p:cond delay="0"/>
                            </p:stCondLst>
                            <p:childTnLst>
                              <p:par>
                                <p:cTn id="57" presetID="5" presetClass="entr" presetSubtype="10" fill="hold" nodeType="clickEffect">
                                  <p:stCondLst>
                                    <p:cond delay="0"/>
                                  </p:stCondLst>
                                  <p:childTnLst>
                                    <p:set>
                                      <p:cBhvr>
                                        <p:cTn id="58" dur="1" fill="hold">
                                          <p:stCondLst>
                                            <p:cond delay="0"/>
                                          </p:stCondLst>
                                        </p:cTn>
                                        <p:tgtEl>
                                          <p:spTgt spid="11267"/>
                                        </p:tgtEl>
                                        <p:attrNameLst>
                                          <p:attrName>style.visibility</p:attrName>
                                        </p:attrNameLst>
                                      </p:cBhvr>
                                      <p:to>
                                        <p:strVal val="visible"/>
                                      </p:to>
                                    </p:set>
                                    <p:animEffect transition="in" filter="checkerboard(across)">
                                      <p:cBhvr>
                                        <p:cTn id="59" dur="500"/>
                                        <p:tgtEl>
                                          <p:spTgt spid="11267"/>
                                        </p:tgtEl>
                                      </p:cBhvr>
                                    </p:animEffect>
                                  </p:childTnLst>
                                </p:cTn>
                              </p:par>
                              <p:par>
                                <p:cTn id="60" presetID="5" presetClass="entr" presetSubtype="10" fill="hold" grpId="0" nodeType="withEffect">
                                  <p:stCondLst>
                                    <p:cond delay="0"/>
                                  </p:stCondLst>
                                  <p:childTnLst>
                                    <p:set>
                                      <p:cBhvr>
                                        <p:cTn id="61" dur="1" fill="hold">
                                          <p:stCondLst>
                                            <p:cond delay="0"/>
                                          </p:stCondLst>
                                        </p:cTn>
                                        <p:tgtEl>
                                          <p:spTgt spid="11291"/>
                                        </p:tgtEl>
                                        <p:attrNameLst>
                                          <p:attrName>style.visibility</p:attrName>
                                        </p:attrNameLst>
                                      </p:cBhvr>
                                      <p:to>
                                        <p:strVal val="visible"/>
                                      </p:to>
                                    </p:set>
                                    <p:animEffect transition="in" filter="checkerboard(across)">
                                      <p:cBhvr>
                                        <p:cTn id="62" dur="500"/>
                                        <p:tgtEl>
                                          <p:spTgt spid="11291"/>
                                        </p:tgtEl>
                                      </p:cBhvr>
                                    </p:animEffect>
                                  </p:childTnLst>
                                </p:cTn>
                              </p:par>
                              <p:par>
                                <p:cTn id="63" presetID="5" presetClass="entr" presetSubtype="10" fill="hold" grpId="0" nodeType="withEffect">
                                  <p:stCondLst>
                                    <p:cond delay="0"/>
                                  </p:stCondLst>
                                  <p:childTnLst>
                                    <p:set>
                                      <p:cBhvr>
                                        <p:cTn id="64" dur="1" fill="hold">
                                          <p:stCondLst>
                                            <p:cond delay="0"/>
                                          </p:stCondLst>
                                        </p:cTn>
                                        <p:tgtEl>
                                          <p:spTgt spid="11310"/>
                                        </p:tgtEl>
                                        <p:attrNameLst>
                                          <p:attrName>style.visibility</p:attrName>
                                        </p:attrNameLst>
                                      </p:cBhvr>
                                      <p:to>
                                        <p:strVal val="visible"/>
                                      </p:to>
                                    </p:set>
                                    <p:animEffect transition="in" filter="checkerboard(across)">
                                      <p:cBhvr>
                                        <p:cTn id="65" dur="500"/>
                                        <p:tgtEl>
                                          <p:spTgt spid="11310"/>
                                        </p:tgtEl>
                                      </p:cBhvr>
                                    </p:animEffect>
                                  </p:childTnLst>
                                </p:cTn>
                              </p:par>
                              <p:par>
                                <p:cTn id="66" presetID="5" presetClass="entr" presetSubtype="10" fill="hold" grpId="0" nodeType="withEffect">
                                  <p:stCondLst>
                                    <p:cond delay="0"/>
                                  </p:stCondLst>
                                  <p:childTnLst>
                                    <p:set>
                                      <p:cBhvr>
                                        <p:cTn id="67" dur="1" fill="hold">
                                          <p:stCondLst>
                                            <p:cond delay="0"/>
                                          </p:stCondLst>
                                        </p:cTn>
                                        <p:tgtEl>
                                          <p:spTgt spid="11302"/>
                                        </p:tgtEl>
                                        <p:attrNameLst>
                                          <p:attrName>style.visibility</p:attrName>
                                        </p:attrNameLst>
                                      </p:cBhvr>
                                      <p:to>
                                        <p:strVal val="visible"/>
                                      </p:to>
                                    </p:set>
                                    <p:animEffect transition="in" filter="checkerboard(across)">
                                      <p:cBhvr>
                                        <p:cTn id="68" dur="500"/>
                                        <p:tgtEl>
                                          <p:spTgt spid="11302"/>
                                        </p:tgtEl>
                                      </p:cBhvr>
                                    </p:animEffect>
                                  </p:childTnLst>
                                </p:cTn>
                              </p:par>
                            </p:childTnLst>
                          </p:cTn>
                        </p:par>
                      </p:childTnLst>
                    </p:cTn>
                  </p:par>
                  <p:par>
                    <p:cTn id="69" fill="hold">
                      <p:stCondLst>
                        <p:cond delay="indefinite"/>
                      </p:stCondLst>
                      <p:childTnLst>
                        <p:par>
                          <p:cTn id="70" fill="hold">
                            <p:stCondLst>
                              <p:cond delay="0"/>
                            </p:stCondLst>
                            <p:childTnLst>
                              <p:par>
                                <p:cTn id="71" presetID="5" presetClass="entr" presetSubtype="10" fill="hold" grpId="0" nodeType="clickEffect">
                                  <p:stCondLst>
                                    <p:cond delay="0"/>
                                  </p:stCondLst>
                                  <p:childTnLst>
                                    <p:set>
                                      <p:cBhvr>
                                        <p:cTn id="72" dur="1" fill="hold">
                                          <p:stCondLst>
                                            <p:cond delay="0"/>
                                          </p:stCondLst>
                                        </p:cTn>
                                        <p:tgtEl>
                                          <p:spTgt spid="11303"/>
                                        </p:tgtEl>
                                        <p:attrNameLst>
                                          <p:attrName>style.visibility</p:attrName>
                                        </p:attrNameLst>
                                      </p:cBhvr>
                                      <p:to>
                                        <p:strVal val="visible"/>
                                      </p:to>
                                    </p:set>
                                    <p:animEffect transition="in" filter="checkerboard(across)">
                                      <p:cBhvr>
                                        <p:cTn id="73" dur="500"/>
                                        <p:tgtEl>
                                          <p:spTgt spid="11303"/>
                                        </p:tgtEl>
                                      </p:cBhvr>
                                    </p:animEffect>
                                  </p:childTnLst>
                                </p:cTn>
                              </p:par>
                              <p:par>
                                <p:cTn id="74" presetID="5" presetClass="entr" presetSubtype="10" fill="hold" grpId="0" nodeType="withEffect">
                                  <p:stCondLst>
                                    <p:cond delay="0"/>
                                  </p:stCondLst>
                                  <p:childTnLst>
                                    <p:set>
                                      <p:cBhvr>
                                        <p:cTn id="75" dur="1" fill="hold">
                                          <p:stCondLst>
                                            <p:cond delay="0"/>
                                          </p:stCondLst>
                                        </p:cTn>
                                        <p:tgtEl>
                                          <p:spTgt spid="11311"/>
                                        </p:tgtEl>
                                        <p:attrNameLst>
                                          <p:attrName>style.visibility</p:attrName>
                                        </p:attrNameLst>
                                      </p:cBhvr>
                                      <p:to>
                                        <p:strVal val="visible"/>
                                      </p:to>
                                    </p:set>
                                    <p:animEffect transition="in" filter="checkerboard(across)">
                                      <p:cBhvr>
                                        <p:cTn id="76" dur="500"/>
                                        <p:tgtEl>
                                          <p:spTgt spid="11311"/>
                                        </p:tgtEl>
                                      </p:cBhvr>
                                    </p:animEffect>
                                  </p:childTnLst>
                                </p:cTn>
                              </p:par>
                              <p:par>
                                <p:cTn id="77" presetID="5" presetClass="entr" presetSubtype="10" fill="hold" grpId="0" nodeType="withEffect">
                                  <p:stCondLst>
                                    <p:cond delay="0"/>
                                  </p:stCondLst>
                                  <p:childTnLst>
                                    <p:set>
                                      <p:cBhvr>
                                        <p:cTn id="78" dur="1" fill="hold">
                                          <p:stCondLst>
                                            <p:cond delay="0"/>
                                          </p:stCondLst>
                                        </p:cTn>
                                        <p:tgtEl>
                                          <p:spTgt spid="11299"/>
                                        </p:tgtEl>
                                        <p:attrNameLst>
                                          <p:attrName>style.visibility</p:attrName>
                                        </p:attrNameLst>
                                      </p:cBhvr>
                                      <p:to>
                                        <p:strVal val="visible"/>
                                      </p:to>
                                    </p:set>
                                    <p:animEffect transition="in" filter="checkerboard(across)">
                                      <p:cBhvr>
                                        <p:cTn id="79" dur="500"/>
                                        <p:tgtEl>
                                          <p:spTgt spid="11299"/>
                                        </p:tgtEl>
                                      </p:cBhvr>
                                    </p:animEffect>
                                  </p:childTnLst>
                                </p:cTn>
                              </p:par>
                              <p:par>
                                <p:cTn id="80" presetID="5" presetClass="entr" presetSubtype="10" fill="hold" nodeType="withEffect">
                                  <p:stCondLst>
                                    <p:cond delay="0"/>
                                  </p:stCondLst>
                                  <p:childTnLst>
                                    <p:set>
                                      <p:cBhvr>
                                        <p:cTn id="81" dur="1" fill="hold">
                                          <p:stCondLst>
                                            <p:cond delay="0"/>
                                          </p:stCondLst>
                                        </p:cTn>
                                        <p:tgtEl>
                                          <p:spTgt spid="11462"/>
                                        </p:tgtEl>
                                        <p:attrNameLst>
                                          <p:attrName>style.visibility</p:attrName>
                                        </p:attrNameLst>
                                      </p:cBhvr>
                                      <p:to>
                                        <p:strVal val="visible"/>
                                      </p:to>
                                    </p:set>
                                    <p:animEffect transition="in" filter="checkerboard(across)">
                                      <p:cBhvr>
                                        <p:cTn id="82" dur="500"/>
                                        <p:tgtEl>
                                          <p:spTgt spid="11462"/>
                                        </p:tgtEl>
                                      </p:cBhvr>
                                    </p:animEffect>
                                  </p:childTnLst>
                                </p:cTn>
                              </p:par>
                            </p:childTnLst>
                          </p:cTn>
                        </p:par>
                      </p:childTnLst>
                    </p:cTn>
                  </p:par>
                  <p:par>
                    <p:cTn id="83" fill="hold">
                      <p:stCondLst>
                        <p:cond delay="indefinite"/>
                      </p:stCondLst>
                      <p:childTnLst>
                        <p:par>
                          <p:cTn id="84" fill="hold">
                            <p:stCondLst>
                              <p:cond delay="0"/>
                            </p:stCondLst>
                            <p:childTnLst>
                              <p:par>
                                <p:cTn id="85" presetID="5" presetClass="entr" presetSubtype="10" fill="hold" nodeType="clickEffect">
                                  <p:stCondLst>
                                    <p:cond delay="0"/>
                                  </p:stCondLst>
                                  <p:childTnLst>
                                    <p:set>
                                      <p:cBhvr>
                                        <p:cTn id="86" dur="1" fill="hold">
                                          <p:stCondLst>
                                            <p:cond delay="0"/>
                                          </p:stCondLst>
                                        </p:cTn>
                                        <p:tgtEl>
                                          <p:spTgt spid="11266"/>
                                        </p:tgtEl>
                                        <p:attrNameLst>
                                          <p:attrName>style.visibility</p:attrName>
                                        </p:attrNameLst>
                                      </p:cBhvr>
                                      <p:to>
                                        <p:strVal val="visible"/>
                                      </p:to>
                                    </p:set>
                                    <p:animEffect transition="in" filter="checkerboard(across)">
                                      <p:cBhvr>
                                        <p:cTn id="87" dur="500"/>
                                        <p:tgtEl>
                                          <p:spTgt spid="11266"/>
                                        </p:tgtEl>
                                      </p:cBhvr>
                                    </p:animEffect>
                                  </p:childTnLst>
                                </p:cTn>
                              </p:par>
                              <p:par>
                                <p:cTn id="88" presetID="5" presetClass="entr" presetSubtype="10" fill="hold" grpId="0" nodeType="withEffect">
                                  <p:stCondLst>
                                    <p:cond delay="0"/>
                                  </p:stCondLst>
                                  <p:childTnLst>
                                    <p:set>
                                      <p:cBhvr>
                                        <p:cTn id="89" dur="1" fill="hold">
                                          <p:stCondLst>
                                            <p:cond delay="0"/>
                                          </p:stCondLst>
                                        </p:cTn>
                                        <p:tgtEl>
                                          <p:spTgt spid="11300"/>
                                        </p:tgtEl>
                                        <p:attrNameLst>
                                          <p:attrName>style.visibility</p:attrName>
                                        </p:attrNameLst>
                                      </p:cBhvr>
                                      <p:to>
                                        <p:strVal val="visible"/>
                                      </p:to>
                                    </p:set>
                                    <p:animEffect transition="in" filter="checkerboard(across)">
                                      <p:cBhvr>
                                        <p:cTn id="90" dur="500"/>
                                        <p:tgtEl>
                                          <p:spTgt spid="11300"/>
                                        </p:tgtEl>
                                      </p:cBhvr>
                                    </p:animEffect>
                                  </p:childTnLst>
                                </p:cTn>
                              </p:par>
                              <p:par>
                                <p:cTn id="91" presetID="5" presetClass="entr" presetSubtype="10" fill="hold" grpId="0" nodeType="withEffect">
                                  <p:stCondLst>
                                    <p:cond delay="0"/>
                                  </p:stCondLst>
                                  <p:childTnLst>
                                    <p:set>
                                      <p:cBhvr>
                                        <p:cTn id="92" dur="1" fill="hold">
                                          <p:stCondLst>
                                            <p:cond delay="0"/>
                                          </p:stCondLst>
                                        </p:cTn>
                                        <p:tgtEl>
                                          <p:spTgt spid="11304"/>
                                        </p:tgtEl>
                                        <p:attrNameLst>
                                          <p:attrName>style.visibility</p:attrName>
                                        </p:attrNameLst>
                                      </p:cBhvr>
                                      <p:to>
                                        <p:strVal val="visible"/>
                                      </p:to>
                                    </p:set>
                                    <p:animEffect transition="in" filter="checkerboard(across)">
                                      <p:cBhvr>
                                        <p:cTn id="93" dur="500"/>
                                        <p:tgtEl>
                                          <p:spTgt spid="11304"/>
                                        </p:tgtEl>
                                      </p:cBhvr>
                                    </p:animEffect>
                                  </p:childTnLst>
                                </p:cTn>
                              </p:par>
                              <p:par>
                                <p:cTn id="94" presetID="5" presetClass="entr" presetSubtype="10" fill="hold" grpId="0" nodeType="withEffect">
                                  <p:stCondLst>
                                    <p:cond delay="0"/>
                                  </p:stCondLst>
                                  <p:childTnLst>
                                    <p:set>
                                      <p:cBhvr>
                                        <p:cTn id="95" dur="1" fill="hold">
                                          <p:stCondLst>
                                            <p:cond delay="0"/>
                                          </p:stCondLst>
                                        </p:cTn>
                                        <p:tgtEl>
                                          <p:spTgt spid="11312"/>
                                        </p:tgtEl>
                                        <p:attrNameLst>
                                          <p:attrName>style.visibility</p:attrName>
                                        </p:attrNameLst>
                                      </p:cBhvr>
                                      <p:to>
                                        <p:strVal val="visible"/>
                                      </p:to>
                                    </p:set>
                                    <p:animEffect transition="in" filter="checkerboard(across)">
                                      <p:cBhvr>
                                        <p:cTn id="96" dur="500"/>
                                        <p:tgtEl>
                                          <p:spTgt spid="11312"/>
                                        </p:tgtEl>
                                      </p:cBhvr>
                                    </p:animEffect>
                                  </p:childTnLst>
                                </p:cTn>
                              </p:par>
                            </p:childTnLst>
                          </p:cTn>
                        </p:par>
                      </p:childTnLst>
                    </p:cTn>
                  </p:par>
                  <p:par>
                    <p:cTn id="97" fill="hold">
                      <p:stCondLst>
                        <p:cond delay="indefinite"/>
                      </p:stCondLst>
                      <p:childTnLst>
                        <p:par>
                          <p:cTn id="98" fill="hold">
                            <p:stCondLst>
                              <p:cond delay="0"/>
                            </p:stCondLst>
                            <p:childTnLst>
                              <p:par>
                                <p:cTn id="99" presetID="5" presetClass="entr" presetSubtype="10" fill="hold" nodeType="clickEffect">
                                  <p:stCondLst>
                                    <p:cond delay="0"/>
                                  </p:stCondLst>
                                  <p:childTnLst>
                                    <p:set>
                                      <p:cBhvr>
                                        <p:cTn id="100" dur="1" fill="hold">
                                          <p:stCondLst>
                                            <p:cond delay="0"/>
                                          </p:stCondLst>
                                        </p:cTn>
                                        <p:tgtEl>
                                          <p:spTgt spid="2"/>
                                        </p:tgtEl>
                                        <p:attrNameLst>
                                          <p:attrName>style.visibility</p:attrName>
                                        </p:attrNameLst>
                                      </p:cBhvr>
                                      <p:to>
                                        <p:strVal val="visible"/>
                                      </p:to>
                                    </p:set>
                                    <p:animEffect transition="in" filter="checkerboard(across)">
                                      <p:cBhvr>
                                        <p:cTn id="101" dur="500"/>
                                        <p:tgtEl>
                                          <p:spTgt spid="2"/>
                                        </p:tgtEl>
                                      </p:cBhvr>
                                    </p:animEffect>
                                  </p:childTnLst>
                                </p:cTn>
                              </p:par>
                              <p:par>
                                <p:cTn id="102" presetID="5" presetClass="entr" presetSubtype="10" fill="hold" grpId="0" nodeType="withEffect">
                                  <p:stCondLst>
                                    <p:cond delay="0"/>
                                  </p:stCondLst>
                                  <p:childTnLst>
                                    <p:set>
                                      <p:cBhvr>
                                        <p:cTn id="103" dur="1" fill="hold">
                                          <p:stCondLst>
                                            <p:cond delay="0"/>
                                          </p:stCondLst>
                                        </p:cTn>
                                        <p:tgtEl>
                                          <p:spTgt spid="11284"/>
                                        </p:tgtEl>
                                        <p:attrNameLst>
                                          <p:attrName>style.visibility</p:attrName>
                                        </p:attrNameLst>
                                      </p:cBhvr>
                                      <p:to>
                                        <p:strVal val="visible"/>
                                      </p:to>
                                    </p:set>
                                    <p:animEffect transition="in" filter="checkerboard(across)">
                                      <p:cBhvr>
                                        <p:cTn id="104" dur="500"/>
                                        <p:tgtEl>
                                          <p:spTgt spid="11284"/>
                                        </p:tgtEl>
                                      </p:cBhvr>
                                    </p:animEffect>
                                  </p:childTnLst>
                                </p:cTn>
                              </p:par>
                              <p:par>
                                <p:cTn id="105" presetID="5" presetClass="entr" presetSubtype="10" fill="hold" grpId="0" nodeType="withEffect">
                                  <p:stCondLst>
                                    <p:cond delay="0"/>
                                  </p:stCondLst>
                                  <p:childTnLst>
                                    <p:set>
                                      <p:cBhvr>
                                        <p:cTn id="106" dur="1" fill="hold">
                                          <p:stCondLst>
                                            <p:cond delay="0"/>
                                          </p:stCondLst>
                                        </p:cTn>
                                        <p:tgtEl>
                                          <p:spTgt spid="11283"/>
                                        </p:tgtEl>
                                        <p:attrNameLst>
                                          <p:attrName>style.visibility</p:attrName>
                                        </p:attrNameLst>
                                      </p:cBhvr>
                                      <p:to>
                                        <p:strVal val="visible"/>
                                      </p:to>
                                    </p:set>
                                    <p:animEffect transition="in" filter="checkerboard(across)">
                                      <p:cBhvr>
                                        <p:cTn id="107" dur="500"/>
                                        <p:tgtEl>
                                          <p:spTgt spid="11283"/>
                                        </p:tgtEl>
                                      </p:cBhvr>
                                    </p:animEffect>
                                  </p:childTnLst>
                                </p:cTn>
                              </p:par>
                              <p:par>
                                <p:cTn id="108" presetID="5" presetClass="entr" presetSubtype="10" fill="hold" grpId="0" nodeType="withEffect">
                                  <p:stCondLst>
                                    <p:cond delay="0"/>
                                  </p:stCondLst>
                                  <p:childTnLst>
                                    <p:set>
                                      <p:cBhvr>
                                        <p:cTn id="109" dur="1" fill="hold">
                                          <p:stCondLst>
                                            <p:cond delay="0"/>
                                          </p:stCondLst>
                                        </p:cTn>
                                        <p:tgtEl>
                                          <p:spTgt spid="11293"/>
                                        </p:tgtEl>
                                        <p:attrNameLst>
                                          <p:attrName>style.visibility</p:attrName>
                                        </p:attrNameLst>
                                      </p:cBhvr>
                                      <p:to>
                                        <p:strVal val="visible"/>
                                      </p:to>
                                    </p:set>
                                    <p:animEffect transition="in" filter="checkerboard(across)">
                                      <p:cBhvr>
                                        <p:cTn id="110" dur="500"/>
                                        <p:tgtEl>
                                          <p:spTgt spid="11293"/>
                                        </p:tgtEl>
                                      </p:cBhvr>
                                    </p:animEffect>
                                  </p:childTnLst>
                                </p:cTn>
                              </p:par>
                              <p:par>
                                <p:cTn id="111" presetID="5" presetClass="entr" presetSubtype="10" fill="hold" grpId="0" nodeType="withEffect">
                                  <p:stCondLst>
                                    <p:cond delay="0"/>
                                  </p:stCondLst>
                                  <p:childTnLst>
                                    <p:set>
                                      <p:cBhvr>
                                        <p:cTn id="112" dur="1" fill="hold">
                                          <p:stCondLst>
                                            <p:cond delay="0"/>
                                          </p:stCondLst>
                                        </p:cTn>
                                        <p:tgtEl>
                                          <p:spTgt spid="11301"/>
                                        </p:tgtEl>
                                        <p:attrNameLst>
                                          <p:attrName>style.visibility</p:attrName>
                                        </p:attrNameLst>
                                      </p:cBhvr>
                                      <p:to>
                                        <p:strVal val="visible"/>
                                      </p:to>
                                    </p:set>
                                    <p:animEffect transition="in" filter="checkerboard(across)">
                                      <p:cBhvr>
                                        <p:cTn id="113" dur="500"/>
                                        <p:tgtEl>
                                          <p:spTgt spid="11301"/>
                                        </p:tgtEl>
                                      </p:cBhvr>
                                    </p:animEffect>
                                  </p:childTnLst>
                                </p:cTn>
                              </p:par>
                              <p:par>
                                <p:cTn id="114" presetID="5" presetClass="entr" presetSubtype="10" fill="hold" grpId="0" nodeType="withEffect">
                                  <p:stCondLst>
                                    <p:cond delay="0"/>
                                  </p:stCondLst>
                                  <p:childTnLst>
                                    <p:set>
                                      <p:cBhvr>
                                        <p:cTn id="115" dur="1" fill="hold">
                                          <p:stCondLst>
                                            <p:cond delay="0"/>
                                          </p:stCondLst>
                                        </p:cTn>
                                        <p:tgtEl>
                                          <p:spTgt spid="11298"/>
                                        </p:tgtEl>
                                        <p:attrNameLst>
                                          <p:attrName>style.visibility</p:attrName>
                                        </p:attrNameLst>
                                      </p:cBhvr>
                                      <p:to>
                                        <p:strVal val="visible"/>
                                      </p:to>
                                    </p:set>
                                    <p:animEffect transition="in" filter="checkerboard(across)">
                                      <p:cBhvr>
                                        <p:cTn id="116" dur="500"/>
                                        <p:tgtEl>
                                          <p:spTgt spid="11298"/>
                                        </p:tgtEl>
                                      </p:cBhvr>
                                    </p:animEffect>
                                  </p:childTnLst>
                                </p:cTn>
                              </p:par>
                            </p:childTnLst>
                          </p:cTn>
                        </p:par>
                      </p:childTnLst>
                    </p:cTn>
                  </p:par>
                  <p:par>
                    <p:cTn id="117" fill="hold">
                      <p:stCondLst>
                        <p:cond delay="indefinite"/>
                      </p:stCondLst>
                      <p:childTnLst>
                        <p:par>
                          <p:cTn id="118" fill="hold">
                            <p:stCondLst>
                              <p:cond delay="0"/>
                            </p:stCondLst>
                            <p:childTnLst>
                              <p:par>
                                <p:cTn id="119" presetID="5" presetClass="entr" presetSubtype="10" fill="hold" grpId="0" nodeType="clickEffect">
                                  <p:stCondLst>
                                    <p:cond delay="0"/>
                                  </p:stCondLst>
                                  <p:childTnLst>
                                    <p:set>
                                      <p:cBhvr>
                                        <p:cTn id="120" dur="1" fill="hold">
                                          <p:stCondLst>
                                            <p:cond delay="0"/>
                                          </p:stCondLst>
                                        </p:cTn>
                                        <p:tgtEl>
                                          <p:spTgt spid="11294"/>
                                        </p:tgtEl>
                                        <p:attrNameLst>
                                          <p:attrName>style.visibility</p:attrName>
                                        </p:attrNameLst>
                                      </p:cBhvr>
                                      <p:to>
                                        <p:strVal val="visible"/>
                                      </p:to>
                                    </p:set>
                                    <p:animEffect transition="in" filter="checkerboard(across)">
                                      <p:cBhvr>
                                        <p:cTn id="121" dur="500"/>
                                        <p:tgtEl>
                                          <p:spTgt spid="11294"/>
                                        </p:tgtEl>
                                      </p:cBhvr>
                                    </p:animEffect>
                                  </p:childTnLst>
                                </p:cTn>
                              </p:par>
                              <p:par>
                                <p:cTn id="122" presetID="5" presetClass="entr" presetSubtype="10" fill="hold" grpId="0" nodeType="withEffect">
                                  <p:stCondLst>
                                    <p:cond delay="0"/>
                                  </p:stCondLst>
                                  <p:childTnLst>
                                    <p:set>
                                      <p:cBhvr>
                                        <p:cTn id="123" dur="1" fill="hold">
                                          <p:stCondLst>
                                            <p:cond delay="0"/>
                                          </p:stCondLst>
                                        </p:cTn>
                                        <p:tgtEl>
                                          <p:spTgt spid="11292"/>
                                        </p:tgtEl>
                                        <p:attrNameLst>
                                          <p:attrName>style.visibility</p:attrName>
                                        </p:attrNameLst>
                                      </p:cBhvr>
                                      <p:to>
                                        <p:strVal val="visible"/>
                                      </p:to>
                                    </p:set>
                                    <p:animEffect transition="in" filter="checkerboard(across)">
                                      <p:cBhvr>
                                        <p:cTn id="124" dur="500"/>
                                        <p:tgtEl>
                                          <p:spTgt spid="11292"/>
                                        </p:tgtEl>
                                      </p:cBhvr>
                                    </p:animEffect>
                                  </p:childTnLst>
                                </p:cTn>
                              </p:par>
                              <p:par>
                                <p:cTn id="125" presetID="5" presetClass="entr" presetSubtype="10" fill="hold" grpId="0" nodeType="withEffect">
                                  <p:stCondLst>
                                    <p:cond delay="0"/>
                                  </p:stCondLst>
                                  <p:childTnLst>
                                    <p:set>
                                      <p:cBhvr>
                                        <p:cTn id="126" dur="1" fill="hold">
                                          <p:stCondLst>
                                            <p:cond delay="0"/>
                                          </p:stCondLst>
                                        </p:cTn>
                                        <p:tgtEl>
                                          <p:spTgt spid="11309"/>
                                        </p:tgtEl>
                                        <p:attrNameLst>
                                          <p:attrName>style.visibility</p:attrName>
                                        </p:attrNameLst>
                                      </p:cBhvr>
                                      <p:to>
                                        <p:strVal val="visible"/>
                                      </p:to>
                                    </p:set>
                                    <p:animEffect transition="in" filter="checkerboard(across)">
                                      <p:cBhvr>
                                        <p:cTn id="127" dur="500"/>
                                        <p:tgtEl>
                                          <p:spTgt spid="11309"/>
                                        </p:tgtEl>
                                      </p:cBhvr>
                                    </p:animEffect>
                                  </p:childTnLst>
                                </p:cTn>
                              </p:par>
                              <p:par>
                                <p:cTn id="128" presetID="5" presetClass="entr" presetSubtype="10" fill="hold" grpId="0" nodeType="withEffect">
                                  <p:stCondLst>
                                    <p:cond delay="0"/>
                                  </p:stCondLst>
                                  <p:childTnLst>
                                    <p:set>
                                      <p:cBhvr>
                                        <p:cTn id="129" dur="1" fill="hold">
                                          <p:stCondLst>
                                            <p:cond delay="0"/>
                                          </p:stCondLst>
                                        </p:cTn>
                                        <p:tgtEl>
                                          <p:spTgt spid="11323"/>
                                        </p:tgtEl>
                                        <p:attrNameLst>
                                          <p:attrName>style.visibility</p:attrName>
                                        </p:attrNameLst>
                                      </p:cBhvr>
                                      <p:to>
                                        <p:strVal val="visible"/>
                                      </p:to>
                                    </p:set>
                                    <p:animEffect transition="in" filter="checkerboard(across)">
                                      <p:cBhvr>
                                        <p:cTn id="130" dur="500"/>
                                        <p:tgtEl>
                                          <p:spTgt spid="11323"/>
                                        </p:tgtEl>
                                      </p:cBhvr>
                                    </p:animEffect>
                                  </p:childTnLst>
                                </p:cTn>
                              </p:par>
                            </p:childTnLst>
                          </p:cTn>
                        </p:par>
                      </p:childTnLst>
                    </p:cTn>
                  </p:par>
                  <p:par>
                    <p:cTn id="131" fill="hold">
                      <p:stCondLst>
                        <p:cond delay="indefinite"/>
                      </p:stCondLst>
                      <p:childTnLst>
                        <p:par>
                          <p:cTn id="132" fill="hold">
                            <p:stCondLst>
                              <p:cond delay="0"/>
                            </p:stCondLst>
                            <p:childTnLst>
                              <p:par>
                                <p:cTn id="133" presetID="5" presetClass="entr" presetSubtype="10" fill="hold" grpId="0" nodeType="clickEffect">
                                  <p:stCondLst>
                                    <p:cond delay="0"/>
                                  </p:stCondLst>
                                  <p:childTnLst>
                                    <p:set>
                                      <p:cBhvr>
                                        <p:cTn id="134" dur="1" fill="hold">
                                          <p:stCondLst>
                                            <p:cond delay="0"/>
                                          </p:stCondLst>
                                        </p:cTn>
                                        <p:tgtEl>
                                          <p:spTgt spid="11314"/>
                                        </p:tgtEl>
                                        <p:attrNameLst>
                                          <p:attrName>style.visibility</p:attrName>
                                        </p:attrNameLst>
                                      </p:cBhvr>
                                      <p:to>
                                        <p:strVal val="visible"/>
                                      </p:to>
                                    </p:set>
                                    <p:animEffect transition="in" filter="checkerboard(across)">
                                      <p:cBhvr>
                                        <p:cTn id="135" dur="500"/>
                                        <p:tgtEl>
                                          <p:spTgt spid="11314"/>
                                        </p:tgtEl>
                                      </p:cBhvr>
                                    </p:animEffect>
                                  </p:childTnLst>
                                </p:cTn>
                              </p:par>
                              <p:par>
                                <p:cTn id="136" presetID="5" presetClass="entr" presetSubtype="10" fill="hold" grpId="0" nodeType="withEffect">
                                  <p:stCondLst>
                                    <p:cond delay="0"/>
                                  </p:stCondLst>
                                  <p:childTnLst>
                                    <p:set>
                                      <p:cBhvr>
                                        <p:cTn id="137" dur="1" fill="hold">
                                          <p:stCondLst>
                                            <p:cond delay="0"/>
                                          </p:stCondLst>
                                        </p:cTn>
                                        <p:tgtEl>
                                          <p:spTgt spid="11290"/>
                                        </p:tgtEl>
                                        <p:attrNameLst>
                                          <p:attrName>style.visibility</p:attrName>
                                        </p:attrNameLst>
                                      </p:cBhvr>
                                      <p:to>
                                        <p:strVal val="visible"/>
                                      </p:to>
                                    </p:set>
                                    <p:animEffect transition="in" filter="checkerboard(across)">
                                      <p:cBhvr>
                                        <p:cTn id="138" dur="500"/>
                                        <p:tgtEl>
                                          <p:spTgt spid="11290"/>
                                        </p:tgtEl>
                                      </p:cBhvr>
                                    </p:animEffect>
                                  </p:childTnLst>
                                </p:cTn>
                              </p:par>
                              <p:par>
                                <p:cTn id="139" presetID="5" presetClass="entr" presetSubtype="10" fill="hold" grpId="0" nodeType="withEffect">
                                  <p:stCondLst>
                                    <p:cond delay="0"/>
                                  </p:stCondLst>
                                  <p:childTnLst>
                                    <p:set>
                                      <p:cBhvr>
                                        <p:cTn id="140" dur="1" fill="hold">
                                          <p:stCondLst>
                                            <p:cond delay="0"/>
                                          </p:stCondLst>
                                        </p:cTn>
                                        <p:tgtEl>
                                          <p:spTgt spid="11295"/>
                                        </p:tgtEl>
                                        <p:attrNameLst>
                                          <p:attrName>style.visibility</p:attrName>
                                        </p:attrNameLst>
                                      </p:cBhvr>
                                      <p:to>
                                        <p:strVal val="visible"/>
                                      </p:to>
                                    </p:set>
                                    <p:animEffect transition="in" filter="checkerboard(across)">
                                      <p:cBhvr>
                                        <p:cTn id="141" dur="500"/>
                                        <p:tgtEl>
                                          <p:spTgt spid="11295"/>
                                        </p:tgtEl>
                                      </p:cBhvr>
                                    </p:animEffect>
                                  </p:childTnLst>
                                </p:cTn>
                              </p:par>
                            </p:childTnLst>
                          </p:cTn>
                        </p:par>
                      </p:childTnLst>
                    </p:cTn>
                  </p:par>
                  <p:par>
                    <p:cTn id="142" fill="hold">
                      <p:stCondLst>
                        <p:cond delay="indefinite"/>
                      </p:stCondLst>
                      <p:childTnLst>
                        <p:par>
                          <p:cTn id="143" fill="hold">
                            <p:stCondLst>
                              <p:cond delay="0"/>
                            </p:stCondLst>
                            <p:childTnLst>
                              <p:par>
                                <p:cTn id="144" presetID="5" presetClass="entr" presetSubtype="10" fill="hold" nodeType="click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checkerboard(across)">
                                      <p:cBhvr>
                                        <p:cTn id="146" dur="500"/>
                                        <p:tgtEl>
                                          <p:spTgt spid="19"/>
                                        </p:tgtEl>
                                      </p:cBhvr>
                                    </p:animEffect>
                                  </p:childTnLst>
                                </p:cTn>
                              </p:par>
                              <p:par>
                                <p:cTn id="147" presetID="5" presetClass="entr" presetSubtype="10" fill="hold" grpId="0" nodeType="withEffect">
                                  <p:stCondLst>
                                    <p:cond delay="0"/>
                                  </p:stCondLst>
                                  <p:childTnLst>
                                    <p:set>
                                      <p:cBhvr>
                                        <p:cTn id="148" dur="1" fill="hold">
                                          <p:stCondLst>
                                            <p:cond delay="0"/>
                                          </p:stCondLst>
                                        </p:cTn>
                                        <p:tgtEl>
                                          <p:spTgt spid="11296"/>
                                        </p:tgtEl>
                                        <p:attrNameLst>
                                          <p:attrName>style.visibility</p:attrName>
                                        </p:attrNameLst>
                                      </p:cBhvr>
                                      <p:to>
                                        <p:strVal val="visible"/>
                                      </p:to>
                                    </p:set>
                                    <p:animEffect transition="in" filter="checkerboard(across)">
                                      <p:cBhvr>
                                        <p:cTn id="149" dur="500"/>
                                        <p:tgtEl>
                                          <p:spTgt spid="11296"/>
                                        </p:tgtEl>
                                      </p:cBhvr>
                                    </p:animEffect>
                                  </p:childTnLst>
                                </p:cTn>
                              </p:par>
                              <p:par>
                                <p:cTn id="150" presetID="5" presetClass="entr" presetSubtype="10" fill="hold" grpId="0" nodeType="withEffect">
                                  <p:stCondLst>
                                    <p:cond delay="0"/>
                                  </p:stCondLst>
                                  <p:childTnLst>
                                    <p:set>
                                      <p:cBhvr>
                                        <p:cTn id="151" dur="1" fill="hold">
                                          <p:stCondLst>
                                            <p:cond delay="0"/>
                                          </p:stCondLst>
                                        </p:cTn>
                                        <p:tgtEl>
                                          <p:spTgt spid="11287"/>
                                        </p:tgtEl>
                                        <p:attrNameLst>
                                          <p:attrName>style.visibility</p:attrName>
                                        </p:attrNameLst>
                                      </p:cBhvr>
                                      <p:to>
                                        <p:strVal val="visible"/>
                                      </p:to>
                                    </p:set>
                                    <p:animEffect transition="in" filter="checkerboard(across)">
                                      <p:cBhvr>
                                        <p:cTn id="152" dur="500"/>
                                        <p:tgtEl>
                                          <p:spTgt spid="11287"/>
                                        </p:tgtEl>
                                      </p:cBhvr>
                                    </p:animEffect>
                                  </p:childTnLst>
                                </p:cTn>
                              </p:par>
                              <p:par>
                                <p:cTn id="153" presetID="5" presetClass="entr" presetSubtype="10" fill="hold" grpId="0" nodeType="withEffect">
                                  <p:stCondLst>
                                    <p:cond delay="0"/>
                                  </p:stCondLst>
                                  <p:childTnLst>
                                    <p:set>
                                      <p:cBhvr>
                                        <p:cTn id="154" dur="1" fill="hold">
                                          <p:stCondLst>
                                            <p:cond delay="0"/>
                                          </p:stCondLst>
                                        </p:cTn>
                                        <p:tgtEl>
                                          <p:spTgt spid="11305"/>
                                        </p:tgtEl>
                                        <p:attrNameLst>
                                          <p:attrName>style.visibility</p:attrName>
                                        </p:attrNameLst>
                                      </p:cBhvr>
                                      <p:to>
                                        <p:strVal val="visible"/>
                                      </p:to>
                                    </p:set>
                                    <p:animEffect transition="in" filter="checkerboard(across)">
                                      <p:cBhvr>
                                        <p:cTn id="155" dur="500"/>
                                        <p:tgtEl>
                                          <p:spTgt spid="11305"/>
                                        </p:tgtEl>
                                      </p:cBhvr>
                                    </p:animEffect>
                                  </p:childTnLst>
                                </p:cTn>
                              </p:par>
                              <p:par>
                                <p:cTn id="156" presetID="5" presetClass="entr" presetSubtype="10" fill="hold" grpId="0" nodeType="withEffect">
                                  <p:stCondLst>
                                    <p:cond delay="0"/>
                                  </p:stCondLst>
                                  <p:childTnLst>
                                    <p:set>
                                      <p:cBhvr>
                                        <p:cTn id="157" dur="1" fill="hold">
                                          <p:stCondLst>
                                            <p:cond delay="0"/>
                                          </p:stCondLst>
                                        </p:cTn>
                                        <p:tgtEl>
                                          <p:spTgt spid="11286"/>
                                        </p:tgtEl>
                                        <p:attrNameLst>
                                          <p:attrName>style.visibility</p:attrName>
                                        </p:attrNameLst>
                                      </p:cBhvr>
                                      <p:to>
                                        <p:strVal val="visible"/>
                                      </p:to>
                                    </p:set>
                                    <p:animEffect transition="in" filter="checkerboard(across)">
                                      <p:cBhvr>
                                        <p:cTn id="158" dur="500"/>
                                        <p:tgtEl>
                                          <p:spTgt spid="11286"/>
                                        </p:tgtEl>
                                      </p:cBhvr>
                                    </p:animEffect>
                                  </p:childTnLst>
                                </p:cTn>
                              </p:par>
                            </p:childTnLst>
                          </p:cTn>
                        </p:par>
                      </p:childTnLst>
                    </p:cTn>
                  </p:par>
                  <p:par>
                    <p:cTn id="159" fill="hold">
                      <p:stCondLst>
                        <p:cond delay="indefinite"/>
                      </p:stCondLst>
                      <p:childTnLst>
                        <p:par>
                          <p:cTn id="160" fill="hold">
                            <p:stCondLst>
                              <p:cond delay="0"/>
                            </p:stCondLst>
                            <p:childTnLst>
                              <p:par>
                                <p:cTn id="161" presetID="5" presetClass="entr" presetSubtype="10" fill="hold" grpId="0" nodeType="clickEffect">
                                  <p:stCondLst>
                                    <p:cond delay="0"/>
                                  </p:stCondLst>
                                  <p:childTnLst>
                                    <p:set>
                                      <p:cBhvr>
                                        <p:cTn id="162" dur="1" fill="hold">
                                          <p:stCondLst>
                                            <p:cond delay="0"/>
                                          </p:stCondLst>
                                        </p:cTn>
                                        <p:tgtEl>
                                          <p:spTgt spid="11282"/>
                                        </p:tgtEl>
                                        <p:attrNameLst>
                                          <p:attrName>style.visibility</p:attrName>
                                        </p:attrNameLst>
                                      </p:cBhvr>
                                      <p:to>
                                        <p:strVal val="visible"/>
                                      </p:to>
                                    </p:set>
                                    <p:animEffect transition="in" filter="checkerboard(across)">
                                      <p:cBhvr>
                                        <p:cTn id="163" dur="500"/>
                                        <p:tgtEl>
                                          <p:spTgt spid="11282"/>
                                        </p:tgtEl>
                                      </p:cBhvr>
                                    </p:animEffect>
                                  </p:childTnLst>
                                </p:cTn>
                              </p:par>
                              <p:par>
                                <p:cTn id="164" presetID="5" presetClass="entr" presetSubtype="10" fill="hold" grpId="0" nodeType="withEffect">
                                  <p:stCondLst>
                                    <p:cond delay="0"/>
                                  </p:stCondLst>
                                  <p:childTnLst>
                                    <p:set>
                                      <p:cBhvr>
                                        <p:cTn id="165" dur="1" fill="hold">
                                          <p:stCondLst>
                                            <p:cond delay="0"/>
                                          </p:stCondLst>
                                        </p:cTn>
                                        <p:tgtEl>
                                          <p:spTgt spid="11281"/>
                                        </p:tgtEl>
                                        <p:attrNameLst>
                                          <p:attrName>style.visibility</p:attrName>
                                        </p:attrNameLst>
                                      </p:cBhvr>
                                      <p:to>
                                        <p:strVal val="visible"/>
                                      </p:to>
                                    </p:set>
                                    <p:animEffect transition="in" filter="checkerboard(across)">
                                      <p:cBhvr>
                                        <p:cTn id="166" dur="500"/>
                                        <p:tgtEl>
                                          <p:spTgt spid="11281"/>
                                        </p:tgtEl>
                                      </p:cBhvr>
                                    </p:animEffect>
                                  </p:childTnLst>
                                </p:cTn>
                              </p:par>
                              <p:par>
                                <p:cTn id="167" presetID="5" presetClass="entr" presetSubtype="10" fill="hold" nodeType="withEffect">
                                  <p:stCondLst>
                                    <p:cond delay="0"/>
                                  </p:stCondLst>
                                  <p:childTnLst>
                                    <p:set>
                                      <p:cBhvr>
                                        <p:cTn id="168" dur="1" fill="hold">
                                          <p:stCondLst>
                                            <p:cond delay="0"/>
                                          </p:stCondLst>
                                        </p:cTn>
                                        <p:tgtEl>
                                          <p:spTgt spid="11271"/>
                                        </p:tgtEl>
                                        <p:attrNameLst>
                                          <p:attrName>style.visibility</p:attrName>
                                        </p:attrNameLst>
                                      </p:cBhvr>
                                      <p:to>
                                        <p:strVal val="visible"/>
                                      </p:to>
                                    </p:set>
                                    <p:animEffect transition="in" filter="checkerboard(across)">
                                      <p:cBhvr>
                                        <p:cTn id="169" dur="500"/>
                                        <p:tgtEl>
                                          <p:spTgt spid="11271"/>
                                        </p:tgtEl>
                                      </p:cBhvr>
                                    </p:animEffect>
                                  </p:childTnLst>
                                </p:cTn>
                              </p:par>
                              <p:par>
                                <p:cTn id="170" presetID="5" presetClass="entr" presetSubtype="10" fill="hold" grpId="0" nodeType="withEffect">
                                  <p:stCondLst>
                                    <p:cond delay="0"/>
                                  </p:stCondLst>
                                  <p:childTnLst>
                                    <p:set>
                                      <p:cBhvr>
                                        <p:cTn id="171" dur="1" fill="hold">
                                          <p:stCondLst>
                                            <p:cond delay="0"/>
                                          </p:stCondLst>
                                        </p:cTn>
                                        <p:tgtEl>
                                          <p:spTgt spid="11297"/>
                                        </p:tgtEl>
                                        <p:attrNameLst>
                                          <p:attrName>style.visibility</p:attrName>
                                        </p:attrNameLst>
                                      </p:cBhvr>
                                      <p:to>
                                        <p:strVal val="visible"/>
                                      </p:to>
                                    </p:set>
                                    <p:animEffect transition="in" filter="checkerboard(across)">
                                      <p:cBhvr>
                                        <p:cTn id="172" dur="500"/>
                                        <p:tgtEl>
                                          <p:spTgt spid="11297"/>
                                        </p:tgtEl>
                                      </p:cBhvr>
                                    </p:animEffect>
                                  </p:childTnLst>
                                </p:cTn>
                              </p:par>
                              <p:par>
                                <p:cTn id="173" presetID="5" presetClass="entr" presetSubtype="10" fill="hold" grpId="0" nodeType="withEffect">
                                  <p:stCondLst>
                                    <p:cond delay="0"/>
                                  </p:stCondLst>
                                  <p:childTnLst>
                                    <p:set>
                                      <p:cBhvr>
                                        <p:cTn id="174" dur="1" fill="hold">
                                          <p:stCondLst>
                                            <p:cond delay="0"/>
                                          </p:stCondLst>
                                        </p:cTn>
                                        <p:tgtEl>
                                          <p:spTgt spid="11289"/>
                                        </p:tgtEl>
                                        <p:attrNameLst>
                                          <p:attrName>style.visibility</p:attrName>
                                        </p:attrNameLst>
                                      </p:cBhvr>
                                      <p:to>
                                        <p:strVal val="visible"/>
                                      </p:to>
                                    </p:set>
                                    <p:animEffect transition="in" filter="checkerboard(across)">
                                      <p:cBhvr>
                                        <p:cTn id="175" dur="500"/>
                                        <p:tgtEl>
                                          <p:spTgt spid="11289"/>
                                        </p:tgtEl>
                                      </p:cBhvr>
                                    </p:animEffect>
                                  </p:childTnLst>
                                </p:cTn>
                              </p:par>
                              <p:par>
                                <p:cTn id="176" presetID="5" presetClass="entr" presetSubtype="10" fill="hold" grpId="0" nodeType="withEffect">
                                  <p:stCondLst>
                                    <p:cond delay="0"/>
                                  </p:stCondLst>
                                  <p:childTnLst>
                                    <p:set>
                                      <p:cBhvr>
                                        <p:cTn id="177" dur="1" fill="hold">
                                          <p:stCondLst>
                                            <p:cond delay="0"/>
                                          </p:stCondLst>
                                        </p:cTn>
                                        <p:tgtEl>
                                          <p:spTgt spid="11307"/>
                                        </p:tgtEl>
                                        <p:attrNameLst>
                                          <p:attrName>style.visibility</p:attrName>
                                        </p:attrNameLst>
                                      </p:cBhvr>
                                      <p:to>
                                        <p:strVal val="visible"/>
                                      </p:to>
                                    </p:set>
                                    <p:animEffect transition="in" filter="checkerboard(across)">
                                      <p:cBhvr>
                                        <p:cTn id="178" dur="500"/>
                                        <p:tgtEl>
                                          <p:spTgt spid="11307"/>
                                        </p:tgtEl>
                                      </p:cBhvr>
                                    </p:animEffect>
                                  </p:childTnLst>
                                </p:cTn>
                              </p:par>
                              <p:par>
                                <p:cTn id="179" presetID="5" presetClass="entr" presetSubtype="10" fill="hold" grpId="0" nodeType="withEffect">
                                  <p:stCondLst>
                                    <p:cond delay="0"/>
                                  </p:stCondLst>
                                  <p:childTnLst>
                                    <p:set>
                                      <p:cBhvr>
                                        <p:cTn id="180" dur="1" fill="hold">
                                          <p:stCondLst>
                                            <p:cond delay="0"/>
                                          </p:stCondLst>
                                        </p:cTn>
                                        <p:tgtEl>
                                          <p:spTgt spid="11308"/>
                                        </p:tgtEl>
                                        <p:attrNameLst>
                                          <p:attrName>style.visibility</p:attrName>
                                        </p:attrNameLst>
                                      </p:cBhvr>
                                      <p:to>
                                        <p:strVal val="visible"/>
                                      </p:to>
                                    </p:set>
                                    <p:animEffect transition="in" filter="checkerboard(across)">
                                      <p:cBhvr>
                                        <p:cTn id="181" dur="500"/>
                                        <p:tgtEl>
                                          <p:spTgt spid="11308"/>
                                        </p:tgtEl>
                                      </p:cBhvr>
                                    </p:animEffect>
                                  </p:childTnLst>
                                </p:cTn>
                              </p:par>
                            </p:childTnLst>
                          </p:cTn>
                        </p:par>
                      </p:childTnLst>
                    </p:cTn>
                  </p:par>
                  <p:par>
                    <p:cTn id="182" fill="hold">
                      <p:stCondLst>
                        <p:cond delay="indefinite"/>
                      </p:stCondLst>
                      <p:childTnLst>
                        <p:par>
                          <p:cTn id="183" fill="hold">
                            <p:stCondLst>
                              <p:cond delay="0"/>
                            </p:stCondLst>
                            <p:childTnLst>
                              <p:par>
                                <p:cTn id="184" presetID="5" presetClass="entr" presetSubtype="10" fill="hold" grpId="0" nodeType="clickEffect">
                                  <p:stCondLst>
                                    <p:cond delay="0"/>
                                  </p:stCondLst>
                                  <p:childTnLst>
                                    <p:set>
                                      <p:cBhvr>
                                        <p:cTn id="185" dur="1" fill="hold">
                                          <p:stCondLst>
                                            <p:cond delay="0"/>
                                          </p:stCondLst>
                                        </p:cTn>
                                        <p:tgtEl>
                                          <p:spTgt spid="11316"/>
                                        </p:tgtEl>
                                        <p:attrNameLst>
                                          <p:attrName>style.visibility</p:attrName>
                                        </p:attrNameLst>
                                      </p:cBhvr>
                                      <p:to>
                                        <p:strVal val="visible"/>
                                      </p:to>
                                    </p:set>
                                    <p:animEffect transition="in" filter="checkerboard(across)">
                                      <p:cBhvr>
                                        <p:cTn id="186" dur="500"/>
                                        <p:tgtEl>
                                          <p:spTgt spid="11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4" grpId="0" animBg="1"/>
      <p:bldP spid="11275" grpId="0" animBg="1"/>
      <p:bldP spid="11278" grpId="0" animBg="1"/>
      <p:bldP spid="11279" grpId="0" animBg="1"/>
      <p:bldP spid="11281" grpId="0" animBg="1"/>
      <p:bldP spid="11282" grpId="0"/>
      <p:bldP spid="11283" grpId="0"/>
      <p:bldP spid="11284" grpId="0"/>
      <p:bldP spid="11286" grpId="0"/>
      <p:bldP spid="11287" grpId="0"/>
      <p:bldP spid="11289" grpId="0"/>
      <p:bldP spid="11290" grpId="0"/>
      <p:bldP spid="11291" grpId="0"/>
      <p:bldP spid="11292" grpId="0"/>
      <p:bldP spid="11293" grpId="0" animBg="1"/>
      <p:bldP spid="11294" grpId="0" animBg="1"/>
      <p:bldP spid="11295" grpId="0" animBg="1"/>
      <p:bldP spid="11296" grpId="0" animBg="1"/>
      <p:bldP spid="11297" grpId="0" animBg="1"/>
      <p:bldP spid="11298" grpId="0" animBg="1"/>
      <p:bldP spid="11299" grpId="0"/>
      <p:bldP spid="11300" grpId="0"/>
      <p:bldP spid="11301" grpId="0"/>
      <p:bldP spid="11302" grpId="0"/>
      <p:bldP spid="11303" grpId="0"/>
      <p:bldP spid="11304" grpId="0"/>
      <p:bldP spid="11305" grpId="0" animBg="1"/>
      <p:bldP spid="11307" grpId="0" animBg="1"/>
      <p:bldP spid="11308" grpId="0" animBg="1"/>
      <p:bldP spid="11309" grpId="0" animBg="1"/>
      <p:bldP spid="11310" grpId="0" animBg="1"/>
      <p:bldP spid="11311" grpId="0" animBg="1"/>
      <p:bldP spid="11312" grpId="0" animBg="1"/>
      <p:bldP spid="11314" grpId="0" animBg="1"/>
      <p:bldP spid="11315" grpId="0"/>
      <p:bldP spid="11316" grpId="0"/>
      <p:bldP spid="11317" grpId="0" animBg="1"/>
      <p:bldP spid="11318" grpId="0"/>
      <p:bldP spid="11321" grpId="0"/>
      <p:bldP spid="11322" grpId="0"/>
      <p:bldP spid="1132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5775E179-0320-4B14-ABE4-E6FC8B467F6F}"/>
              </a:ext>
            </a:extLst>
          </p:cNvPr>
          <p:cNvSpPr txBox="1"/>
          <p:nvPr/>
        </p:nvSpPr>
        <p:spPr>
          <a:xfrm>
            <a:off x="900539" y="163197"/>
            <a:ext cx="2097049" cy="400110"/>
          </a:xfrm>
          <a:prstGeom prst="rect">
            <a:avLst/>
          </a:prstGeom>
          <a:solidFill>
            <a:srgbClr val="F27A1B"/>
          </a:solidFill>
          <a:effectLst>
            <a:outerShdw blurRad="50800" dist="38100" dir="2700000" algn="tl" rotWithShape="0">
              <a:prstClr val="black">
                <a:alpha val="40000"/>
              </a:prstClr>
            </a:outerShdw>
          </a:effectLst>
          <a:scene3d>
            <a:camera prst="perspectiveLeft"/>
            <a:lightRig rig="threePt" dir="t"/>
          </a:scene3d>
          <a:sp3d>
            <a:bevelT w="165100" prst="coolSlant"/>
          </a:sp3d>
        </p:spPr>
        <p:txBody>
          <a:bodyPr wrap="none" rtlCol="0">
            <a:spAutoFit/>
          </a:bodyPr>
          <a:lstStyle/>
          <a:p>
            <a:r>
              <a:rPr lang="cs-CZ" sz="2000" dirty="0" err="1"/>
              <a:t>Angiotenzinogen</a:t>
            </a:r>
            <a:endParaRPr lang="en-US" dirty="0"/>
          </a:p>
        </p:txBody>
      </p:sp>
      <p:sp>
        <p:nvSpPr>
          <p:cNvPr id="4" name="TextovéPole 3">
            <a:extLst>
              <a:ext uri="{FF2B5EF4-FFF2-40B4-BE49-F238E27FC236}">
                <a16:creationId xmlns:a16="http://schemas.microsoft.com/office/drawing/2014/main" id="{673A8AA6-0690-4FAC-BEEE-BA2F12D8C0A1}"/>
              </a:ext>
            </a:extLst>
          </p:cNvPr>
          <p:cNvSpPr txBox="1"/>
          <p:nvPr/>
        </p:nvSpPr>
        <p:spPr>
          <a:xfrm>
            <a:off x="970408" y="1653645"/>
            <a:ext cx="1667444" cy="400110"/>
          </a:xfrm>
          <a:prstGeom prst="rect">
            <a:avLst/>
          </a:prstGeom>
          <a:solidFill>
            <a:srgbClr val="E7F0F9"/>
          </a:solidFill>
          <a:scene3d>
            <a:camera prst="orthographicFront"/>
            <a:lightRig rig="threePt" dir="t"/>
          </a:scene3d>
          <a:sp3d>
            <a:bevelT w="114300" prst="artDeco"/>
          </a:sp3d>
        </p:spPr>
        <p:txBody>
          <a:bodyPr wrap="none" rtlCol="0">
            <a:spAutoFit/>
          </a:bodyPr>
          <a:lstStyle/>
          <a:p>
            <a:r>
              <a:rPr lang="cs-CZ" sz="2000" dirty="0"/>
              <a:t>Angiotenzin I</a:t>
            </a:r>
            <a:endParaRPr lang="en-US" sz="2000" dirty="0"/>
          </a:p>
        </p:txBody>
      </p:sp>
      <p:sp>
        <p:nvSpPr>
          <p:cNvPr id="5" name="TextovéPole 4">
            <a:extLst>
              <a:ext uri="{FF2B5EF4-FFF2-40B4-BE49-F238E27FC236}">
                <a16:creationId xmlns:a16="http://schemas.microsoft.com/office/drawing/2014/main" id="{E9DC6DE7-A32B-4DE3-A579-E4425379DF15}"/>
              </a:ext>
            </a:extLst>
          </p:cNvPr>
          <p:cNvSpPr txBox="1"/>
          <p:nvPr/>
        </p:nvSpPr>
        <p:spPr>
          <a:xfrm>
            <a:off x="1012480" y="3640002"/>
            <a:ext cx="1737976" cy="400110"/>
          </a:xfrm>
          <a:prstGeom prst="rect">
            <a:avLst/>
          </a:prstGeom>
          <a:solidFill>
            <a:srgbClr val="F1F9E4"/>
          </a:solidFill>
          <a:scene3d>
            <a:camera prst="orthographicFront"/>
            <a:lightRig rig="threePt" dir="t"/>
          </a:scene3d>
          <a:sp3d>
            <a:bevelT w="114300" prst="artDeco"/>
          </a:sp3d>
        </p:spPr>
        <p:txBody>
          <a:bodyPr wrap="none" rtlCol="0">
            <a:spAutoFit/>
          </a:bodyPr>
          <a:lstStyle/>
          <a:p>
            <a:r>
              <a:rPr lang="cs-CZ" sz="2000" dirty="0"/>
              <a:t>Angiotenzin II</a:t>
            </a:r>
            <a:endParaRPr lang="en-US" sz="2000" dirty="0"/>
          </a:p>
        </p:txBody>
      </p:sp>
      <p:sp>
        <p:nvSpPr>
          <p:cNvPr id="6" name="TextovéPole 5">
            <a:extLst>
              <a:ext uri="{FF2B5EF4-FFF2-40B4-BE49-F238E27FC236}">
                <a16:creationId xmlns:a16="http://schemas.microsoft.com/office/drawing/2014/main" id="{2F0F4567-CCB1-4176-9708-3343749CA1B9}"/>
              </a:ext>
            </a:extLst>
          </p:cNvPr>
          <p:cNvSpPr txBox="1"/>
          <p:nvPr/>
        </p:nvSpPr>
        <p:spPr>
          <a:xfrm>
            <a:off x="5795080" y="3835338"/>
            <a:ext cx="2137124" cy="400110"/>
          </a:xfrm>
          <a:prstGeom prst="rect">
            <a:avLst/>
          </a:prstGeom>
          <a:solidFill>
            <a:srgbClr val="FE8F99"/>
          </a:solidFill>
          <a:scene3d>
            <a:camera prst="orthographicFront"/>
            <a:lightRig rig="threePt" dir="t"/>
          </a:scene3d>
          <a:sp3d>
            <a:bevelT w="114300" prst="artDeco"/>
          </a:sp3d>
        </p:spPr>
        <p:txBody>
          <a:bodyPr wrap="square" rtlCol="0">
            <a:spAutoFit/>
          </a:bodyPr>
          <a:lstStyle/>
          <a:p>
            <a:r>
              <a:rPr lang="cs-CZ" sz="2000" dirty="0"/>
              <a:t>Angiotenzin (1-7)</a:t>
            </a:r>
            <a:endParaRPr lang="en-US" sz="2000" dirty="0"/>
          </a:p>
        </p:txBody>
      </p:sp>
      <p:sp>
        <p:nvSpPr>
          <p:cNvPr id="7" name="TextovéPole 6">
            <a:extLst>
              <a:ext uri="{FF2B5EF4-FFF2-40B4-BE49-F238E27FC236}">
                <a16:creationId xmlns:a16="http://schemas.microsoft.com/office/drawing/2014/main" id="{65E5D626-31D2-4711-9284-AE9302BD10F7}"/>
              </a:ext>
            </a:extLst>
          </p:cNvPr>
          <p:cNvSpPr txBox="1"/>
          <p:nvPr/>
        </p:nvSpPr>
        <p:spPr>
          <a:xfrm>
            <a:off x="5735960" y="1608372"/>
            <a:ext cx="2137124" cy="400110"/>
          </a:xfrm>
          <a:prstGeom prst="rect">
            <a:avLst/>
          </a:prstGeom>
          <a:solidFill>
            <a:srgbClr val="FDC503"/>
          </a:solidFill>
          <a:ln>
            <a:noFill/>
          </a:ln>
          <a:scene3d>
            <a:camera prst="orthographicFront"/>
            <a:lightRig rig="threePt" dir="t"/>
          </a:scene3d>
          <a:sp3d>
            <a:bevelT w="114300" prst="artDeco"/>
          </a:sp3d>
        </p:spPr>
        <p:txBody>
          <a:bodyPr wrap="none" rtlCol="0">
            <a:spAutoFit/>
          </a:bodyPr>
          <a:lstStyle/>
          <a:p>
            <a:r>
              <a:rPr lang="cs-CZ" sz="2000" dirty="0"/>
              <a:t>Angiotenzin (1-9)</a:t>
            </a:r>
            <a:endParaRPr lang="en-US" sz="2000" dirty="0"/>
          </a:p>
        </p:txBody>
      </p:sp>
      <p:sp>
        <p:nvSpPr>
          <p:cNvPr id="8" name="TextovéPole 7">
            <a:extLst>
              <a:ext uri="{FF2B5EF4-FFF2-40B4-BE49-F238E27FC236}">
                <a16:creationId xmlns:a16="http://schemas.microsoft.com/office/drawing/2014/main" id="{25045F5C-083E-4657-9F80-A1E0DFC859FA}"/>
              </a:ext>
            </a:extLst>
          </p:cNvPr>
          <p:cNvSpPr txBox="1"/>
          <p:nvPr/>
        </p:nvSpPr>
        <p:spPr>
          <a:xfrm>
            <a:off x="3651062" y="1510645"/>
            <a:ext cx="856325" cy="400110"/>
          </a:xfrm>
          <a:prstGeom prst="rect">
            <a:avLst/>
          </a:prstGeom>
          <a:solidFill>
            <a:srgbClr val="F0EFEA"/>
          </a:solidFill>
        </p:spPr>
        <p:txBody>
          <a:bodyPr wrap="none" rtlCol="0">
            <a:spAutoFit/>
          </a:bodyPr>
          <a:lstStyle/>
          <a:p>
            <a:r>
              <a:rPr lang="cs-CZ" sz="2000" dirty="0"/>
              <a:t>ACE2</a:t>
            </a:r>
            <a:endParaRPr lang="en-US" sz="2000" dirty="0"/>
          </a:p>
        </p:txBody>
      </p:sp>
      <p:sp>
        <p:nvSpPr>
          <p:cNvPr id="9" name="TextovéPole 8">
            <a:extLst>
              <a:ext uri="{FF2B5EF4-FFF2-40B4-BE49-F238E27FC236}">
                <a16:creationId xmlns:a16="http://schemas.microsoft.com/office/drawing/2014/main" id="{43F57E9B-7579-4733-BB73-5C7B53C42FC0}"/>
              </a:ext>
            </a:extLst>
          </p:cNvPr>
          <p:cNvSpPr txBox="1"/>
          <p:nvPr/>
        </p:nvSpPr>
        <p:spPr>
          <a:xfrm>
            <a:off x="9506889" y="2039259"/>
            <a:ext cx="2635658" cy="400110"/>
          </a:xfrm>
          <a:prstGeom prst="rect">
            <a:avLst/>
          </a:prstGeom>
          <a:solidFill>
            <a:srgbClr val="0070C0"/>
          </a:solidFill>
        </p:spPr>
        <p:txBody>
          <a:bodyPr wrap="none" rtlCol="0">
            <a:spAutoFit/>
          </a:bodyPr>
          <a:lstStyle/>
          <a:p>
            <a:r>
              <a:rPr lang="cs-CZ" sz="2000" dirty="0">
                <a:solidFill>
                  <a:schemeClr val="bg1"/>
                </a:solidFill>
              </a:rPr>
              <a:t>Proti-zánětový účinek</a:t>
            </a:r>
            <a:endParaRPr lang="en-US" sz="2000" dirty="0">
              <a:solidFill>
                <a:schemeClr val="bg1"/>
              </a:solidFill>
            </a:endParaRPr>
          </a:p>
        </p:txBody>
      </p:sp>
      <p:sp>
        <p:nvSpPr>
          <p:cNvPr id="10" name="TextovéPole 9">
            <a:extLst>
              <a:ext uri="{FF2B5EF4-FFF2-40B4-BE49-F238E27FC236}">
                <a16:creationId xmlns:a16="http://schemas.microsoft.com/office/drawing/2014/main" id="{8F8E3BAD-F80D-4260-AFFE-4D9CA9441E62}"/>
              </a:ext>
            </a:extLst>
          </p:cNvPr>
          <p:cNvSpPr txBox="1"/>
          <p:nvPr/>
        </p:nvSpPr>
        <p:spPr>
          <a:xfrm rot="5400000">
            <a:off x="1679257" y="767478"/>
            <a:ext cx="934986" cy="707886"/>
          </a:xfrm>
          <a:prstGeom prst="rect">
            <a:avLst/>
          </a:prstGeom>
          <a:solidFill>
            <a:srgbClr val="F0EFEA"/>
          </a:solidFill>
        </p:spPr>
        <p:txBody>
          <a:bodyPr wrap="square" rtlCol="0">
            <a:spAutoFit/>
          </a:bodyPr>
          <a:lstStyle/>
          <a:p>
            <a:r>
              <a:rPr lang="cs-CZ" sz="2000" dirty="0"/>
              <a:t> </a:t>
            </a:r>
          </a:p>
          <a:p>
            <a:r>
              <a:rPr lang="cs-CZ" sz="2000" dirty="0"/>
              <a:t>Renin</a:t>
            </a:r>
          </a:p>
        </p:txBody>
      </p:sp>
      <p:sp>
        <p:nvSpPr>
          <p:cNvPr id="14" name="TextovéPole 13">
            <a:extLst>
              <a:ext uri="{FF2B5EF4-FFF2-40B4-BE49-F238E27FC236}">
                <a16:creationId xmlns:a16="http://schemas.microsoft.com/office/drawing/2014/main" id="{641E8F6F-632F-4C40-8055-629B44AFD253}"/>
              </a:ext>
            </a:extLst>
          </p:cNvPr>
          <p:cNvSpPr txBox="1"/>
          <p:nvPr/>
        </p:nvSpPr>
        <p:spPr>
          <a:xfrm>
            <a:off x="5915980" y="5132508"/>
            <a:ext cx="2635658" cy="400110"/>
          </a:xfrm>
          <a:prstGeom prst="rect">
            <a:avLst/>
          </a:prstGeom>
          <a:solidFill>
            <a:srgbClr val="0070C0"/>
          </a:solidFill>
        </p:spPr>
        <p:txBody>
          <a:bodyPr wrap="none" rtlCol="0">
            <a:spAutoFit/>
          </a:bodyPr>
          <a:lstStyle/>
          <a:p>
            <a:r>
              <a:rPr lang="cs-CZ" sz="2000" dirty="0">
                <a:solidFill>
                  <a:schemeClr val="bg1"/>
                </a:solidFill>
              </a:rPr>
              <a:t>Proti-zánětový účinek</a:t>
            </a:r>
            <a:endParaRPr lang="en-US" sz="2000" dirty="0">
              <a:solidFill>
                <a:schemeClr val="bg1"/>
              </a:solidFill>
            </a:endParaRPr>
          </a:p>
        </p:txBody>
      </p:sp>
      <p:sp>
        <p:nvSpPr>
          <p:cNvPr id="15" name="TextovéPole 14">
            <a:extLst>
              <a:ext uri="{FF2B5EF4-FFF2-40B4-BE49-F238E27FC236}">
                <a16:creationId xmlns:a16="http://schemas.microsoft.com/office/drawing/2014/main" id="{B52DCC43-EFB4-4C08-828D-A859D8ACB8EF}"/>
              </a:ext>
            </a:extLst>
          </p:cNvPr>
          <p:cNvSpPr txBox="1"/>
          <p:nvPr/>
        </p:nvSpPr>
        <p:spPr>
          <a:xfrm>
            <a:off x="5915980" y="5532618"/>
            <a:ext cx="2621230" cy="400110"/>
          </a:xfrm>
          <a:prstGeom prst="rect">
            <a:avLst/>
          </a:prstGeom>
          <a:solidFill>
            <a:srgbClr val="0070C0"/>
          </a:solidFill>
        </p:spPr>
        <p:txBody>
          <a:bodyPr wrap="none" rtlCol="0">
            <a:spAutoFit/>
          </a:bodyPr>
          <a:lstStyle/>
          <a:p>
            <a:r>
              <a:rPr lang="cs-CZ" sz="2000" dirty="0">
                <a:solidFill>
                  <a:schemeClr val="bg1"/>
                </a:solidFill>
              </a:rPr>
              <a:t>Proti-</a:t>
            </a:r>
            <a:r>
              <a:rPr lang="cs-CZ" sz="2000" dirty="0" err="1">
                <a:solidFill>
                  <a:schemeClr val="bg1"/>
                </a:solidFill>
              </a:rPr>
              <a:t>fibrotický</a:t>
            </a:r>
            <a:r>
              <a:rPr lang="cs-CZ" sz="2000" dirty="0">
                <a:solidFill>
                  <a:schemeClr val="bg1"/>
                </a:solidFill>
              </a:rPr>
              <a:t> účinek</a:t>
            </a:r>
            <a:endParaRPr lang="en-US" sz="2000" dirty="0">
              <a:solidFill>
                <a:schemeClr val="bg1"/>
              </a:solidFill>
            </a:endParaRPr>
          </a:p>
        </p:txBody>
      </p:sp>
      <p:sp>
        <p:nvSpPr>
          <p:cNvPr id="3" name="Obdélník 2">
            <a:extLst>
              <a:ext uri="{FF2B5EF4-FFF2-40B4-BE49-F238E27FC236}">
                <a16:creationId xmlns:a16="http://schemas.microsoft.com/office/drawing/2014/main" id="{EF8F9D0F-3FB7-4FDF-828A-2D9194E1EC9C}"/>
              </a:ext>
            </a:extLst>
          </p:cNvPr>
          <p:cNvSpPr/>
          <p:nvPr/>
        </p:nvSpPr>
        <p:spPr>
          <a:xfrm>
            <a:off x="8278490" y="6422875"/>
            <a:ext cx="3002086" cy="331179"/>
          </a:xfrm>
          <a:prstGeom prst="rect">
            <a:avLst/>
          </a:prstGeom>
          <a:solidFill>
            <a:srgbClr val="F0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ovéPole 18">
            <a:extLst>
              <a:ext uri="{FF2B5EF4-FFF2-40B4-BE49-F238E27FC236}">
                <a16:creationId xmlns:a16="http://schemas.microsoft.com/office/drawing/2014/main" id="{4BDEE283-37FD-4B97-9AD9-75F37B8F6F71}"/>
              </a:ext>
            </a:extLst>
          </p:cNvPr>
          <p:cNvSpPr txBox="1"/>
          <p:nvPr/>
        </p:nvSpPr>
        <p:spPr>
          <a:xfrm>
            <a:off x="1125664" y="4793086"/>
            <a:ext cx="1646797" cy="400110"/>
          </a:xfrm>
          <a:prstGeom prst="rect">
            <a:avLst/>
          </a:prstGeom>
          <a:solidFill>
            <a:srgbClr val="F0EFEA"/>
          </a:solidFill>
        </p:spPr>
        <p:txBody>
          <a:bodyPr wrap="none" rtlCol="0">
            <a:spAutoFit/>
          </a:bodyPr>
          <a:lstStyle/>
          <a:p>
            <a:r>
              <a:rPr lang="cs-CZ" sz="2000" dirty="0"/>
              <a:t>AT1 receptor</a:t>
            </a:r>
            <a:endParaRPr lang="en-US" sz="2000" dirty="0"/>
          </a:p>
        </p:txBody>
      </p:sp>
      <p:pic>
        <p:nvPicPr>
          <p:cNvPr id="507908" name="Picture 4" descr="Koronavirus - informace k datu 15. 10. 2020 - Vysoká škola  chemicko-technologická v Praze">
            <a:extLst>
              <a:ext uri="{FF2B5EF4-FFF2-40B4-BE49-F238E27FC236}">
                <a16:creationId xmlns:a16="http://schemas.microsoft.com/office/drawing/2014/main" id="{A5CD2FCE-8458-486F-B67F-3AAE86DF30F6}"/>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13150" y="992105"/>
            <a:ext cx="1332148" cy="658472"/>
          </a:xfrm>
          <a:prstGeom prst="rect">
            <a:avLst/>
          </a:prstGeom>
          <a:noFill/>
          <a:extLst>
            <a:ext uri="{909E8E84-426E-40DD-AFC4-6F175D3DCCD1}">
              <a14:hiddenFill xmlns:a14="http://schemas.microsoft.com/office/drawing/2010/main">
                <a:solidFill>
                  <a:srgbClr val="FFFFFF"/>
                </a:solidFill>
              </a14:hiddenFill>
            </a:ext>
          </a:extLst>
        </p:spPr>
      </p:pic>
      <p:sp>
        <p:nvSpPr>
          <p:cNvPr id="22" name="TextovéPole 21">
            <a:extLst>
              <a:ext uri="{FF2B5EF4-FFF2-40B4-BE49-F238E27FC236}">
                <a16:creationId xmlns:a16="http://schemas.microsoft.com/office/drawing/2014/main" id="{C8944DC2-7C94-4693-B837-0640961D0DB8}"/>
              </a:ext>
            </a:extLst>
          </p:cNvPr>
          <p:cNvSpPr txBox="1"/>
          <p:nvPr/>
        </p:nvSpPr>
        <p:spPr>
          <a:xfrm>
            <a:off x="1269581" y="5193196"/>
            <a:ext cx="1534776" cy="738664"/>
          </a:xfrm>
          <a:prstGeom prst="rect">
            <a:avLst/>
          </a:prstGeom>
          <a:solidFill>
            <a:srgbClr val="FFFF00"/>
          </a:solidFill>
        </p:spPr>
        <p:txBody>
          <a:bodyPr wrap="square" rtlCol="0">
            <a:spAutoFit/>
          </a:bodyPr>
          <a:lstStyle/>
          <a:p>
            <a:r>
              <a:rPr lang="cs-CZ" sz="1400" dirty="0"/>
              <a:t>Retence sodíku</a:t>
            </a:r>
          </a:p>
          <a:p>
            <a:r>
              <a:rPr lang="cs-CZ" sz="1400" dirty="0"/>
              <a:t>Aldosteron</a:t>
            </a:r>
          </a:p>
          <a:p>
            <a:r>
              <a:rPr lang="cs-CZ" sz="1400" dirty="0"/>
              <a:t>Vazokonstrikce</a:t>
            </a:r>
            <a:endParaRPr lang="en-US" sz="1400" dirty="0"/>
          </a:p>
        </p:txBody>
      </p:sp>
      <p:sp>
        <p:nvSpPr>
          <p:cNvPr id="27" name="TextovéPole 26">
            <a:extLst>
              <a:ext uri="{FF2B5EF4-FFF2-40B4-BE49-F238E27FC236}">
                <a16:creationId xmlns:a16="http://schemas.microsoft.com/office/drawing/2014/main" id="{21C74E9E-2574-423D-8860-A4C8602B5463}"/>
              </a:ext>
            </a:extLst>
          </p:cNvPr>
          <p:cNvSpPr txBox="1"/>
          <p:nvPr/>
        </p:nvSpPr>
        <p:spPr>
          <a:xfrm rot="5400000">
            <a:off x="1765462" y="2550665"/>
            <a:ext cx="721633" cy="707886"/>
          </a:xfrm>
          <a:prstGeom prst="rect">
            <a:avLst/>
          </a:prstGeom>
          <a:solidFill>
            <a:srgbClr val="F0EFEA"/>
          </a:solidFill>
        </p:spPr>
        <p:txBody>
          <a:bodyPr wrap="square" rtlCol="0">
            <a:spAutoFit/>
          </a:bodyPr>
          <a:lstStyle/>
          <a:p>
            <a:r>
              <a:rPr lang="cs-CZ" sz="2000" dirty="0"/>
              <a:t> </a:t>
            </a:r>
          </a:p>
          <a:p>
            <a:r>
              <a:rPr lang="cs-CZ" sz="2000" dirty="0"/>
              <a:t>ACE</a:t>
            </a:r>
          </a:p>
        </p:txBody>
      </p:sp>
      <p:sp>
        <p:nvSpPr>
          <p:cNvPr id="32" name="TextovéPole 31">
            <a:extLst>
              <a:ext uri="{FF2B5EF4-FFF2-40B4-BE49-F238E27FC236}">
                <a16:creationId xmlns:a16="http://schemas.microsoft.com/office/drawing/2014/main" id="{518AC8BD-DD68-41ED-9C78-389E84596EAA}"/>
              </a:ext>
            </a:extLst>
          </p:cNvPr>
          <p:cNvSpPr txBox="1"/>
          <p:nvPr/>
        </p:nvSpPr>
        <p:spPr>
          <a:xfrm>
            <a:off x="9444372" y="1608372"/>
            <a:ext cx="1646797" cy="400110"/>
          </a:xfrm>
          <a:prstGeom prst="rect">
            <a:avLst/>
          </a:prstGeom>
          <a:solidFill>
            <a:srgbClr val="F0EFEA"/>
          </a:solidFill>
        </p:spPr>
        <p:txBody>
          <a:bodyPr wrap="none" rtlCol="0">
            <a:spAutoFit/>
          </a:bodyPr>
          <a:lstStyle/>
          <a:p>
            <a:r>
              <a:rPr lang="cs-CZ" sz="2000" dirty="0"/>
              <a:t>AT2 receptor</a:t>
            </a:r>
            <a:endParaRPr lang="en-US" sz="2000" dirty="0"/>
          </a:p>
        </p:txBody>
      </p:sp>
      <p:sp>
        <p:nvSpPr>
          <p:cNvPr id="38" name="TextovéPole 37">
            <a:extLst>
              <a:ext uri="{FF2B5EF4-FFF2-40B4-BE49-F238E27FC236}">
                <a16:creationId xmlns:a16="http://schemas.microsoft.com/office/drawing/2014/main" id="{E5BE7E88-F958-4CDA-AA26-DAB8FF20A55E}"/>
              </a:ext>
            </a:extLst>
          </p:cNvPr>
          <p:cNvSpPr txBox="1"/>
          <p:nvPr/>
        </p:nvSpPr>
        <p:spPr>
          <a:xfrm>
            <a:off x="3700711" y="3652088"/>
            <a:ext cx="856325" cy="400110"/>
          </a:xfrm>
          <a:prstGeom prst="rect">
            <a:avLst/>
          </a:prstGeom>
          <a:solidFill>
            <a:srgbClr val="F0EFEA"/>
          </a:solidFill>
        </p:spPr>
        <p:txBody>
          <a:bodyPr wrap="none" rtlCol="0">
            <a:spAutoFit/>
          </a:bodyPr>
          <a:lstStyle/>
          <a:p>
            <a:r>
              <a:rPr lang="cs-CZ" sz="2000" dirty="0"/>
              <a:t>ACE2</a:t>
            </a:r>
            <a:endParaRPr lang="en-US" sz="2000" dirty="0"/>
          </a:p>
        </p:txBody>
      </p:sp>
      <p:sp>
        <p:nvSpPr>
          <p:cNvPr id="39" name="TextovéPole 38">
            <a:extLst>
              <a:ext uri="{FF2B5EF4-FFF2-40B4-BE49-F238E27FC236}">
                <a16:creationId xmlns:a16="http://schemas.microsoft.com/office/drawing/2014/main" id="{C542C7A3-E51F-40AC-B338-574088E21233}"/>
              </a:ext>
            </a:extLst>
          </p:cNvPr>
          <p:cNvSpPr txBox="1"/>
          <p:nvPr/>
        </p:nvSpPr>
        <p:spPr>
          <a:xfrm>
            <a:off x="5915980" y="4704323"/>
            <a:ext cx="1750800" cy="400110"/>
          </a:xfrm>
          <a:prstGeom prst="rect">
            <a:avLst/>
          </a:prstGeom>
          <a:solidFill>
            <a:srgbClr val="F0EFEA"/>
          </a:solidFill>
        </p:spPr>
        <p:txBody>
          <a:bodyPr wrap="none" rtlCol="0">
            <a:spAutoFit/>
          </a:bodyPr>
          <a:lstStyle/>
          <a:p>
            <a:r>
              <a:rPr lang="cs-CZ" sz="2000" dirty="0"/>
              <a:t>MAS receptor</a:t>
            </a:r>
            <a:endParaRPr lang="en-US" sz="2000" dirty="0"/>
          </a:p>
        </p:txBody>
      </p:sp>
      <p:sp>
        <p:nvSpPr>
          <p:cNvPr id="43" name="TextovéPole 42">
            <a:extLst>
              <a:ext uri="{FF2B5EF4-FFF2-40B4-BE49-F238E27FC236}">
                <a16:creationId xmlns:a16="http://schemas.microsoft.com/office/drawing/2014/main" id="{F5A70666-662F-4CD3-841B-B316AC8956AA}"/>
              </a:ext>
            </a:extLst>
          </p:cNvPr>
          <p:cNvSpPr txBox="1"/>
          <p:nvPr/>
        </p:nvSpPr>
        <p:spPr>
          <a:xfrm rot="5400000">
            <a:off x="6648835" y="2484231"/>
            <a:ext cx="721633" cy="707886"/>
          </a:xfrm>
          <a:prstGeom prst="rect">
            <a:avLst/>
          </a:prstGeom>
          <a:solidFill>
            <a:srgbClr val="F0EFEA"/>
          </a:solidFill>
        </p:spPr>
        <p:txBody>
          <a:bodyPr wrap="square" rtlCol="0">
            <a:spAutoFit/>
          </a:bodyPr>
          <a:lstStyle/>
          <a:p>
            <a:r>
              <a:rPr lang="cs-CZ" sz="2000" dirty="0"/>
              <a:t> </a:t>
            </a:r>
          </a:p>
          <a:p>
            <a:r>
              <a:rPr lang="cs-CZ" sz="2000" dirty="0"/>
              <a:t>ACE</a:t>
            </a:r>
          </a:p>
        </p:txBody>
      </p:sp>
      <p:pic>
        <p:nvPicPr>
          <p:cNvPr id="21" name="Picture 4" descr="Koronavirus - informace k datu 15. 10. 2020 - Vysoká škola  chemicko-technologická v Praze">
            <a:extLst>
              <a:ext uri="{FF2B5EF4-FFF2-40B4-BE49-F238E27FC236}">
                <a16:creationId xmlns:a16="http://schemas.microsoft.com/office/drawing/2014/main" id="{E6899EB6-8695-4DD1-BF6A-C609B70D105E}"/>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52330" y="3067369"/>
            <a:ext cx="1332148" cy="729185"/>
          </a:xfrm>
          <a:prstGeom prst="rect">
            <a:avLst/>
          </a:prstGeom>
          <a:noFill/>
          <a:extLst>
            <a:ext uri="{909E8E84-426E-40DD-AFC4-6F175D3DCCD1}">
              <a14:hiddenFill xmlns:a14="http://schemas.microsoft.com/office/drawing/2010/main">
                <a:solidFill>
                  <a:srgbClr val="FFFFFF"/>
                </a:solidFill>
              </a14:hiddenFill>
            </a:ext>
          </a:extLst>
        </p:spPr>
      </p:pic>
      <p:sp>
        <p:nvSpPr>
          <p:cNvPr id="49" name="TextovéPole 48">
            <a:extLst>
              <a:ext uri="{FF2B5EF4-FFF2-40B4-BE49-F238E27FC236}">
                <a16:creationId xmlns:a16="http://schemas.microsoft.com/office/drawing/2014/main" id="{4A48F2E7-929F-48CC-A5C6-E8267203D5B1}"/>
              </a:ext>
            </a:extLst>
          </p:cNvPr>
          <p:cNvSpPr txBox="1"/>
          <p:nvPr/>
        </p:nvSpPr>
        <p:spPr>
          <a:xfrm rot="1843011">
            <a:off x="4254587" y="2413517"/>
            <a:ext cx="1749566" cy="707886"/>
          </a:xfrm>
          <a:prstGeom prst="rect">
            <a:avLst/>
          </a:prstGeom>
          <a:solidFill>
            <a:srgbClr val="F0EFEA"/>
          </a:solidFill>
        </p:spPr>
        <p:txBody>
          <a:bodyPr wrap="square" rtlCol="0">
            <a:spAutoFit/>
          </a:bodyPr>
          <a:lstStyle/>
          <a:p>
            <a:r>
              <a:rPr lang="cs-CZ" sz="2000" dirty="0"/>
              <a:t> </a:t>
            </a:r>
          </a:p>
          <a:p>
            <a:r>
              <a:rPr lang="cs-CZ" sz="2000" dirty="0" err="1"/>
              <a:t>Neprolysin</a:t>
            </a:r>
            <a:endParaRPr lang="cs-CZ" sz="2000" dirty="0"/>
          </a:p>
        </p:txBody>
      </p:sp>
      <p:cxnSp>
        <p:nvCxnSpPr>
          <p:cNvPr id="29" name="Přímá spojnice se šipkou 28">
            <a:extLst>
              <a:ext uri="{FF2B5EF4-FFF2-40B4-BE49-F238E27FC236}">
                <a16:creationId xmlns:a16="http://schemas.microsoft.com/office/drawing/2014/main" id="{CCFB898E-8311-4C2E-A54B-9CEBB29347BD}"/>
              </a:ext>
            </a:extLst>
          </p:cNvPr>
          <p:cNvCxnSpPr>
            <a:cxnSpLocks/>
          </p:cNvCxnSpPr>
          <p:nvPr/>
        </p:nvCxnSpPr>
        <p:spPr>
          <a:xfrm>
            <a:off x="2997588" y="1853700"/>
            <a:ext cx="2486344" cy="0"/>
          </a:xfrm>
          <a:prstGeom prst="straightConnector1">
            <a:avLst/>
          </a:prstGeom>
          <a:ln w="38100">
            <a:solidFill>
              <a:srgbClr val="0070C0"/>
            </a:solidFill>
            <a:tailEnd type="triangle"/>
          </a:ln>
        </p:spPr>
        <p:style>
          <a:lnRef idx="1">
            <a:schemeClr val="accent2"/>
          </a:lnRef>
          <a:fillRef idx="0">
            <a:schemeClr val="accent2"/>
          </a:fillRef>
          <a:effectRef idx="0">
            <a:schemeClr val="accent2"/>
          </a:effectRef>
          <a:fontRef idx="minor">
            <a:schemeClr val="tx1"/>
          </a:fontRef>
        </p:style>
      </p:cxnSp>
      <p:cxnSp>
        <p:nvCxnSpPr>
          <p:cNvPr id="17" name="Přímá spojnice se šipkou 16">
            <a:extLst>
              <a:ext uri="{FF2B5EF4-FFF2-40B4-BE49-F238E27FC236}">
                <a16:creationId xmlns:a16="http://schemas.microsoft.com/office/drawing/2014/main" id="{A8B70906-C238-4CAE-BDE3-46C2DD501CC3}"/>
              </a:ext>
            </a:extLst>
          </p:cNvPr>
          <p:cNvCxnSpPr>
            <a:cxnSpLocks/>
          </p:cNvCxnSpPr>
          <p:nvPr/>
        </p:nvCxnSpPr>
        <p:spPr>
          <a:xfrm flipH="1">
            <a:off x="1784915" y="653929"/>
            <a:ext cx="6396" cy="934985"/>
          </a:xfrm>
          <a:prstGeom prst="straightConnector1">
            <a:avLst/>
          </a:prstGeom>
          <a:ln w="38100">
            <a:solidFill>
              <a:srgbClr val="0070C0"/>
            </a:solidFill>
            <a:tailEnd type="triangle"/>
          </a:ln>
        </p:spPr>
        <p:style>
          <a:lnRef idx="1">
            <a:schemeClr val="accent2"/>
          </a:lnRef>
          <a:fillRef idx="0">
            <a:schemeClr val="accent2"/>
          </a:fillRef>
          <a:effectRef idx="0">
            <a:schemeClr val="accent2"/>
          </a:effectRef>
          <a:fontRef idx="minor">
            <a:schemeClr val="tx1"/>
          </a:fontRef>
        </p:style>
      </p:cxnSp>
      <p:cxnSp>
        <p:nvCxnSpPr>
          <p:cNvPr id="28" name="Přímá spojnice se šipkou 27">
            <a:extLst>
              <a:ext uri="{FF2B5EF4-FFF2-40B4-BE49-F238E27FC236}">
                <a16:creationId xmlns:a16="http://schemas.microsoft.com/office/drawing/2014/main" id="{B3575C4C-18F1-4641-9DC6-EEDCD98DF2A1}"/>
              </a:ext>
            </a:extLst>
          </p:cNvPr>
          <p:cNvCxnSpPr>
            <a:cxnSpLocks/>
          </p:cNvCxnSpPr>
          <p:nvPr/>
        </p:nvCxnSpPr>
        <p:spPr>
          <a:xfrm>
            <a:off x="1784915" y="2169214"/>
            <a:ext cx="0" cy="1470788"/>
          </a:xfrm>
          <a:prstGeom prst="straightConnector1">
            <a:avLst/>
          </a:prstGeom>
          <a:ln w="38100">
            <a:solidFill>
              <a:srgbClr val="0070C0"/>
            </a:solidFill>
            <a:tailEnd type="triangle"/>
          </a:ln>
        </p:spPr>
        <p:style>
          <a:lnRef idx="1">
            <a:schemeClr val="accent2"/>
          </a:lnRef>
          <a:fillRef idx="0">
            <a:schemeClr val="accent2"/>
          </a:fillRef>
          <a:effectRef idx="0">
            <a:schemeClr val="accent2"/>
          </a:effectRef>
          <a:fontRef idx="minor">
            <a:schemeClr val="tx1"/>
          </a:fontRef>
        </p:style>
      </p:cxnSp>
      <p:cxnSp>
        <p:nvCxnSpPr>
          <p:cNvPr id="33" name="Přímá spojnice se šipkou 32">
            <a:extLst>
              <a:ext uri="{FF2B5EF4-FFF2-40B4-BE49-F238E27FC236}">
                <a16:creationId xmlns:a16="http://schemas.microsoft.com/office/drawing/2014/main" id="{E3A9AEFC-FEF7-4D26-B352-DF9A38879A1B}"/>
              </a:ext>
            </a:extLst>
          </p:cNvPr>
          <p:cNvCxnSpPr>
            <a:cxnSpLocks/>
          </p:cNvCxnSpPr>
          <p:nvPr/>
        </p:nvCxnSpPr>
        <p:spPr>
          <a:xfrm flipV="1">
            <a:off x="8040216" y="1803998"/>
            <a:ext cx="1268988" cy="4429"/>
          </a:xfrm>
          <a:prstGeom prst="straightConnector1">
            <a:avLst/>
          </a:prstGeom>
          <a:ln w="38100">
            <a:solidFill>
              <a:srgbClr val="0070C0"/>
            </a:solidFill>
            <a:tailEnd type="triangle"/>
          </a:ln>
        </p:spPr>
        <p:style>
          <a:lnRef idx="1">
            <a:schemeClr val="accent2"/>
          </a:lnRef>
          <a:fillRef idx="0">
            <a:schemeClr val="accent2"/>
          </a:fillRef>
          <a:effectRef idx="0">
            <a:schemeClr val="accent2"/>
          </a:effectRef>
          <a:fontRef idx="minor">
            <a:schemeClr val="tx1"/>
          </a:fontRef>
        </p:style>
      </p:cxnSp>
      <p:cxnSp>
        <p:nvCxnSpPr>
          <p:cNvPr id="40" name="Přímá spojnice se šipkou 39">
            <a:extLst>
              <a:ext uri="{FF2B5EF4-FFF2-40B4-BE49-F238E27FC236}">
                <a16:creationId xmlns:a16="http://schemas.microsoft.com/office/drawing/2014/main" id="{05BFB870-497A-4C0B-834D-4527C8D4080B}"/>
              </a:ext>
            </a:extLst>
          </p:cNvPr>
          <p:cNvCxnSpPr>
            <a:cxnSpLocks/>
          </p:cNvCxnSpPr>
          <p:nvPr/>
        </p:nvCxnSpPr>
        <p:spPr>
          <a:xfrm>
            <a:off x="1772336" y="4112120"/>
            <a:ext cx="0" cy="400110"/>
          </a:xfrm>
          <a:prstGeom prst="straightConnector1">
            <a:avLst/>
          </a:prstGeom>
          <a:ln w="38100">
            <a:solidFill>
              <a:srgbClr val="0070C0"/>
            </a:solidFill>
            <a:tailEnd type="triangle"/>
          </a:ln>
        </p:spPr>
        <p:style>
          <a:lnRef idx="1">
            <a:schemeClr val="accent2"/>
          </a:lnRef>
          <a:fillRef idx="0">
            <a:schemeClr val="accent2"/>
          </a:fillRef>
          <a:effectRef idx="0">
            <a:schemeClr val="accent2"/>
          </a:effectRef>
          <a:fontRef idx="minor">
            <a:schemeClr val="tx1"/>
          </a:fontRef>
        </p:style>
      </p:cxnSp>
      <p:cxnSp>
        <p:nvCxnSpPr>
          <p:cNvPr id="41" name="Přímá spojnice se šipkou 40">
            <a:extLst>
              <a:ext uri="{FF2B5EF4-FFF2-40B4-BE49-F238E27FC236}">
                <a16:creationId xmlns:a16="http://schemas.microsoft.com/office/drawing/2014/main" id="{87D44031-98FE-419A-B396-E8CD6A2300F9}"/>
              </a:ext>
            </a:extLst>
          </p:cNvPr>
          <p:cNvCxnSpPr>
            <a:cxnSpLocks/>
          </p:cNvCxnSpPr>
          <p:nvPr/>
        </p:nvCxnSpPr>
        <p:spPr>
          <a:xfrm>
            <a:off x="6708068" y="4277639"/>
            <a:ext cx="0" cy="385994"/>
          </a:xfrm>
          <a:prstGeom prst="straightConnector1">
            <a:avLst/>
          </a:prstGeom>
          <a:ln w="38100">
            <a:solidFill>
              <a:srgbClr val="0070C0"/>
            </a:solidFill>
            <a:tailEnd type="triangle"/>
          </a:ln>
        </p:spPr>
        <p:style>
          <a:lnRef idx="1">
            <a:schemeClr val="accent2"/>
          </a:lnRef>
          <a:fillRef idx="0">
            <a:schemeClr val="accent2"/>
          </a:fillRef>
          <a:effectRef idx="0">
            <a:schemeClr val="accent2"/>
          </a:effectRef>
          <a:fontRef idx="minor">
            <a:schemeClr val="tx1"/>
          </a:fontRef>
        </p:style>
      </p:cxnSp>
      <p:cxnSp>
        <p:nvCxnSpPr>
          <p:cNvPr id="42" name="Přímá spojnice se šipkou 41">
            <a:extLst>
              <a:ext uri="{FF2B5EF4-FFF2-40B4-BE49-F238E27FC236}">
                <a16:creationId xmlns:a16="http://schemas.microsoft.com/office/drawing/2014/main" id="{75D1884E-7447-4411-A90F-C201EF4510C4}"/>
              </a:ext>
            </a:extLst>
          </p:cNvPr>
          <p:cNvCxnSpPr>
            <a:cxnSpLocks/>
          </p:cNvCxnSpPr>
          <p:nvPr/>
        </p:nvCxnSpPr>
        <p:spPr>
          <a:xfrm>
            <a:off x="6678910" y="2169214"/>
            <a:ext cx="0" cy="1516387"/>
          </a:xfrm>
          <a:prstGeom prst="straightConnector1">
            <a:avLst/>
          </a:prstGeom>
          <a:ln w="38100">
            <a:solidFill>
              <a:srgbClr val="0070C0"/>
            </a:solidFill>
            <a:tailEnd type="triangle"/>
          </a:ln>
        </p:spPr>
        <p:style>
          <a:lnRef idx="1">
            <a:schemeClr val="accent2"/>
          </a:lnRef>
          <a:fillRef idx="0">
            <a:schemeClr val="accent2"/>
          </a:fillRef>
          <a:effectRef idx="0">
            <a:schemeClr val="accent2"/>
          </a:effectRef>
          <a:fontRef idx="minor">
            <a:schemeClr val="tx1"/>
          </a:fontRef>
        </p:style>
      </p:cxnSp>
      <p:cxnSp>
        <p:nvCxnSpPr>
          <p:cNvPr id="37" name="Přímá spojnice se šipkou 36">
            <a:extLst>
              <a:ext uri="{FF2B5EF4-FFF2-40B4-BE49-F238E27FC236}">
                <a16:creationId xmlns:a16="http://schemas.microsoft.com/office/drawing/2014/main" id="{F1A460EB-AF22-4F82-BBCB-3EA585C0C909}"/>
              </a:ext>
            </a:extLst>
          </p:cNvPr>
          <p:cNvCxnSpPr>
            <a:cxnSpLocks/>
          </p:cNvCxnSpPr>
          <p:nvPr/>
        </p:nvCxnSpPr>
        <p:spPr>
          <a:xfrm>
            <a:off x="2997588" y="3998974"/>
            <a:ext cx="2486344" cy="0"/>
          </a:xfrm>
          <a:prstGeom prst="straightConnector1">
            <a:avLst/>
          </a:prstGeom>
          <a:ln w="38100">
            <a:solidFill>
              <a:srgbClr val="0070C0"/>
            </a:solidFill>
            <a:tailEnd type="triangle"/>
          </a:ln>
        </p:spPr>
        <p:style>
          <a:lnRef idx="1">
            <a:schemeClr val="accent2"/>
          </a:lnRef>
          <a:fillRef idx="0">
            <a:schemeClr val="accent2"/>
          </a:fillRef>
          <a:effectRef idx="0">
            <a:schemeClr val="accent2"/>
          </a:effectRef>
          <a:fontRef idx="minor">
            <a:schemeClr val="tx1"/>
          </a:fontRef>
        </p:style>
      </p:cxnSp>
      <p:cxnSp>
        <p:nvCxnSpPr>
          <p:cNvPr id="46" name="Přímá spojnice se šipkou 45">
            <a:extLst>
              <a:ext uri="{FF2B5EF4-FFF2-40B4-BE49-F238E27FC236}">
                <a16:creationId xmlns:a16="http://schemas.microsoft.com/office/drawing/2014/main" id="{2EE32EAA-6833-4C83-A5F3-CF2495CD28BD}"/>
              </a:ext>
            </a:extLst>
          </p:cNvPr>
          <p:cNvCxnSpPr>
            <a:cxnSpLocks/>
          </p:cNvCxnSpPr>
          <p:nvPr/>
        </p:nvCxnSpPr>
        <p:spPr>
          <a:xfrm>
            <a:off x="2997588" y="1935156"/>
            <a:ext cx="3170420" cy="1822335"/>
          </a:xfrm>
          <a:prstGeom prst="straightConnector1">
            <a:avLst/>
          </a:prstGeom>
          <a:ln w="38100">
            <a:solidFill>
              <a:srgbClr val="0070C0"/>
            </a:solidFill>
            <a:tailEnd type="triangle"/>
          </a:ln>
        </p:spPr>
        <p:style>
          <a:lnRef idx="1">
            <a:schemeClr val="accent2"/>
          </a:lnRef>
          <a:fillRef idx="0">
            <a:schemeClr val="accent2"/>
          </a:fillRef>
          <a:effectRef idx="0">
            <a:schemeClr val="accent2"/>
          </a:effectRef>
          <a:fontRef idx="minor">
            <a:schemeClr val="tx1"/>
          </a:fontRef>
        </p:style>
      </p:cxnSp>
      <p:sp>
        <p:nvSpPr>
          <p:cNvPr id="11" name="TextovéPole 10">
            <a:extLst>
              <a:ext uri="{FF2B5EF4-FFF2-40B4-BE49-F238E27FC236}">
                <a16:creationId xmlns:a16="http://schemas.microsoft.com/office/drawing/2014/main" id="{56DCE4B8-DA4B-4B8B-926F-32675BB3EBEE}"/>
              </a:ext>
            </a:extLst>
          </p:cNvPr>
          <p:cNvSpPr txBox="1"/>
          <p:nvPr/>
        </p:nvSpPr>
        <p:spPr>
          <a:xfrm>
            <a:off x="2032136" y="5549170"/>
            <a:ext cx="2507418" cy="400110"/>
          </a:xfrm>
          <a:prstGeom prst="rect">
            <a:avLst/>
          </a:prstGeom>
          <a:solidFill>
            <a:srgbClr val="FF0000"/>
          </a:solidFill>
        </p:spPr>
        <p:txBody>
          <a:bodyPr wrap="square" rtlCol="0">
            <a:spAutoFit/>
          </a:bodyPr>
          <a:lstStyle/>
          <a:p>
            <a:r>
              <a:rPr lang="cs-CZ" sz="2000" dirty="0">
                <a:solidFill>
                  <a:schemeClr val="bg1"/>
                </a:solidFill>
              </a:rPr>
              <a:t>Pro-</a:t>
            </a:r>
            <a:r>
              <a:rPr lang="cs-CZ" sz="2000" dirty="0" err="1">
                <a:solidFill>
                  <a:schemeClr val="bg1"/>
                </a:solidFill>
              </a:rPr>
              <a:t>fibrotický</a:t>
            </a:r>
            <a:r>
              <a:rPr lang="cs-CZ" sz="2000" dirty="0">
                <a:solidFill>
                  <a:schemeClr val="bg1"/>
                </a:solidFill>
              </a:rPr>
              <a:t> účinek</a:t>
            </a:r>
            <a:endParaRPr lang="en-US" sz="2000" dirty="0">
              <a:solidFill>
                <a:schemeClr val="bg1"/>
              </a:solidFill>
            </a:endParaRPr>
          </a:p>
        </p:txBody>
      </p:sp>
      <p:sp>
        <p:nvSpPr>
          <p:cNvPr id="12" name="TextovéPole 11">
            <a:extLst>
              <a:ext uri="{FF2B5EF4-FFF2-40B4-BE49-F238E27FC236}">
                <a16:creationId xmlns:a16="http://schemas.microsoft.com/office/drawing/2014/main" id="{DE192A14-5F72-4192-8E3F-63DB30704E95}"/>
              </a:ext>
            </a:extLst>
          </p:cNvPr>
          <p:cNvSpPr txBox="1"/>
          <p:nvPr/>
        </p:nvSpPr>
        <p:spPr>
          <a:xfrm>
            <a:off x="2027548" y="5149998"/>
            <a:ext cx="2507418" cy="400110"/>
          </a:xfrm>
          <a:prstGeom prst="rect">
            <a:avLst/>
          </a:prstGeom>
          <a:solidFill>
            <a:srgbClr val="FF0000"/>
          </a:solidFill>
        </p:spPr>
        <p:txBody>
          <a:bodyPr wrap="none" rtlCol="0">
            <a:spAutoFit/>
          </a:bodyPr>
          <a:lstStyle/>
          <a:p>
            <a:r>
              <a:rPr lang="cs-CZ" sz="2000" dirty="0">
                <a:solidFill>
                  <a:schemeClr val="bg1"/>
                </a:solidFill>
              </a:rPr>
              <a:t>Pro-zánětový účinek</a:t>
            </a:r>
            <a:endParaRPr lang="en-US" sz="2000" dirty="0">
              <a:solidFill>
                <a:schemeClr val="bg1"/>
              </a:solidFill>
            </a:endParaRPr>
          </a:p>
        </p:txBody>
      </p:sp>
      <p:sp>
        <p:nvSpPr>
          <p:cNvPr id="55" name="TextovéPole 54">
            <a:extLst>
              <a:ext uri="{FF2B5EF4-FFF2-40B4-BE49-F238E27FC236}">
                <a16:creationId xmlns:a16="http://schemas.microsoft.com/office/drawing/2014/main" id="{14EBEF8F-0F1B-49AC-B7BC-57CB344639C3}"/>
              </a:ext>
            </a:extLst>
          </p:cNvPr>
          <p:cNvSpPr txBox="1"/>
          <p:nvPr/>
        </p:nvSpPr>
        <p:spPr>
          <a:xfrm>
            <a:off x="502193" y="5163286"/>
            <a:ext cx="1534776" cy="738664"/>
          </a:xfrm>
          <a:prstGeom prst="rect">
            <a:avLst/>
          </a:prstGeom>
          <a:solidFill>
            <a:srgbClr val="FFFF00"/>
          </a:solidFill>
        </p:spPr>
        <p:txBody>
          <a:bodyPr wrap="square" rtlCol="0">
            <a:spAutoFit/>
          </a:bodyPr>
          <a:lstStyle/>
          <a:p>
            <a:r>
              <a:rPr lang="cs-CZ" sz="1400" dirty="0"/>
              <a:t>Retence sodíku</a:t>
            </a:r>
          </a:p>
          <a:p>
            <a:r>
              <a:rPr lang="cs-CZ" sz="1400" dirty="0"/>
              <a:t>Aldosteron</a:t>
            </a:r>
          </a:p>
          <a:p>
            <a:r>
              <a:rPr lang="cs-CZ" sz="1400" dirty="0"/>
              <a:t>Vazokonstrikce</a:t>
            </a:r>
            <a:endParaRPr lang="en-US" sz="1400" dirty="0"/>
          </a:p>
        </p:txBody>
      </p:sp>
      <p:sp>
        <p:nvSpPr>
          <p:cNvPr id="53" name="Obdélník 52">
            <a:extLst>
              <a:ext uri="{FF2B5EF4-FFF2-40B4-BE49-F238E27FC236}">
                <a16:creationId xmlns:a16="http://schemas.microsoft.com/office/drawing/2014/main" id="{AAC370D1-2A8F-446C-A822-3B10C033D525}"/>
              </a:ext>
            </a:extLst>
          </p:cNvPr>
          <p:cNvSpPr/>
          <p:nvPr/>
        </p:nvSpPr>
        <p:spPr>
          <a:xfrm>
            <a:off x="3323692" y="6021288"/>
            <a:ext cx="4039903" cy="1809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vnoramenný trojúhelník 53">
            <a:extLst>
              <a:ext uri="{FF2B5EF4-FFF2-40B4-BE49-F238E27FC236}">
                <a16:creationId xmlns:a16="http://schemas.microsoft.com/office/drawing/2014/main" id="{7E086C04-01C3-4FB9-B9C6-7D10A144535F}"/>
              </a:ext>
            </a:extLst>
          </p:cNvPr>
          <p:cNvSpPr/>
          <p:nvPr/>
        </p:nvSpPr>
        <p:spPr>
          <a:xfrm>
            <a:off x="5159896" y="6224759"/>
            <a:ext cx="324036" cy="57606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1586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0"/>
                                        <p:tgtEl>
                                          <p:spTgt spid="4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500"/>
                                        <p:tgtEl>
                                          <p:spTgt spid="43"/>
                                        </p:tgtEl>
                                      </p:cBhvr>
                                    </p:animEffect>
                                  </p:childTnLst>
                                </p:cTn>
                              </p:par>
                              <p:par>
                                <p:cTn id="31" presetID="10" presetClass="entr" presetSubtype="0" fill="hold" nodeType="with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500"/>
                                        <p:tgtEl>
                                          <p:spTgt spid="4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500"/>
                                        <p:tgtEl>
                                          <p:spTgt spid="4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fade">
                                      <p:cBhvr>
                                        <p:cTn id="41" dur="500"/>
                                        <p:tgtEl>
                                          <p:spTgt spid="4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500"/>
                                        <p:tgtEl>
                                          <p:spTgt spid="39"/>
                                        </p:tgtEl>
                                      </p:cBhvr>
                                    </p:animEffect>
                                  </p:childTnLst>
                                </p:cTn>
                              </p:par>
                              <p:par>
                                <p:cTn id="45" presetID="10" presetClass="entr" presetSubtype="0" fill="hold"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500"/>
                                        <p:tgtEl>
                                          <p:spTgt spid="3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500"/>
                                        <p:tgtEl>
                                          <p:spTgt spid="1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500"/>
                                        <p:tgtEl>
                                          <p:spTgt spid="1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fade">
                                      <p:cBhvr>
                                        <p:cTn id="61" dur="500"/>
                                        <p:tgtEl>
                                          <p:spTgt spid="55"/>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fade">
                                      <p:cBhvr>
                                        <p:cTn id="66" dur="500"/>
                                        <p:tgtEl>
                                          <p:spTgt spid="14"/>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fade">
                                      <p:cBhvr>
                                        <p:cTn id="69" dur="500"/>
                                        <p:tgtEl>
                                          <p:spTgt spid="15"/>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fade">
                                      <p:cBhvr>
                                        <p:cTn id="72" dur="500"/>
                                        <p:tgtEl>
                                          <p:spTgt spid="9"/>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500"/>
                                        <p:tgtEl>
                                          <p:spTgt spid="54"/>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childTnLst>
                    </p:cTn>
                  </p:par>
                  <p:par>
                    <p:cTn id="81" fill="hold">
                      <p:stCondLst>
                        <p:cond delay="indefinite"/>
                      </p:stCondLst>
                      <p:childTnLst>
                        <p:par>
                          <p:cTn id="82" fill="hold">
                            <p:stCondLst>
                              <p:cond delay="0"/>
                            </p:stCondLst>
                            <p:childTnLst>
                              <p:par>
                                <p:cTn id="83" presetID="2" presetClass="entr" presetSubtype="1" fill="hold" nodeType="clickEffect">
                                  <p:stCondLst>
                                    <p:cond delay="0"/>
                                  </p:stCondLst>
                                  <p:childTnLst>
                                    <p:set>
                                      <p:cBhvr>
                                        <p:cTn id="84" dur="1" fill="hold">
                                          <p:stCondLst>
                                            <p:cond delay="0"/>
                                          </p:stCondLst>
                                        </p:cTn>
                                        <p:tgtEl>
                                          <p:spTgt spid="21"/>
                                        </p:tgtEl>
                                        <p:attrNameLst>
                                          <p:attrName>style.visibility</p:attrName>
                                        </p:attrNameLst>
                                      </p:cBhvr>
                                      <p:to>
                                        <p:strVal val="visible"/>
                                      </p:to>
                                    </p:set>
                                    <p:anim calcmode="lin" valueType="num">
                                      <p:cBhvr additive="base">
                                        <p:cTn id="85" dur="500" fill="hold"/>
                                        <p:tgtEl>
                                          <p:spTgt spid="21"/>
                                        </p:tgtEl>
                                        <p:attrNameLst>
                                          <p:attrName>ppt_x</p:attrName>
                                        </p:attrNameLst>
                                      </p:cBhvr>
                                      <p:tavLst>
                                        <p:tav tm="0">
                                          <p:val>
                                            <p:strVal val="#ppt_x"/>
                                          </p:val>
                                        </p:tav>
                                        <p:tav tm="100000">
                                          <p:val>
                                            <p:strVal val="#ppt_x"/>
                                          </p:val>
                                        </p:tav>
                                      </p:tavLst>
                                    </p:anim>
                                    <p:anim calcmode="lin" valueType="num">
                                      <p:cBhvr additive="base">
                                        <p:cTn id="86" dur="500" fill="hold"/>
                                        <p:tgtEl>
                                          <p:spTgt spid="21"/>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507908"/>
                                        </p:tgtEl>
                                        <p:attrNameLst>
                                          <p:attrName>style.visibility</p:attrName>
                                        </p:attrNameLst>
                                      </p:cBhvr>
                                      <p:to>
                                        <p:strVal val="visible"/>
                                      </p:to>
                                    </p:set>
                                    <p:anim calcmode="lin" valueType="num">
                                      <p:cBhvr additive="base">
                                        <p:cTn id="89" dur="500" fill="hold"/>
                                        <p:tgtEl>
                                          <p:spTgt spid="507908"/>
                                        </p:tgtEl>
                                        <p:attrNameLst>
                                          <p:attrName>ppt_x</p:attrName>
                                        </p:attrNameLst>
                                      </p:cBhvr>
                                      <p:tavLst>
                                        <p:tav tm="0">
                                          <p:val>
                                            <p:strVal val="#ppt_x"/>
                                          </p:val>
                                        </p:tav>
                                        <p:tav tm="100000">
                                          <p:val>
                                            <p:strVal val="#ppt_x"/>
                                          </p:val>
                                        </p:tav>
                                      </p:tavLst>
                                    </p:anim>
                                    <p:anim calcmode="lin" valueType="num">
                                      <p:cBhvr additive="base">
                                        <p:cTn id="90" dur="500" fill="hold"/>
                                        <p:tgtEl>
                                          <p:spTgt spid="50790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4" grpId="0" animBg="1"/>
      <p:bldP spid="15" grpId="0" animBg="1"/>
      <p:bldP spid="32" grpId="0" animBg="1"/>
      <p:bldP spid="38" grpId="0" animBg="1"/>
      <p:bldP spid="39" grpId="0" animBg="1"/>
      <p:bldP spid="43" grpId="0" animBg="1"/>
      <p:bldP spid="49" grpId="0" animBg="1"/>
      <p:bldP spid="11" grpId="0" animBg="1"/>
      <p:bldP spid="12" grpId="0" animBg="1"/>
      <p:bldP spid="55" grpId="0" animBg="1"/>
      <p:bldP spid="53" grpId="0" animBg="1"/>
      <p:bldP spid="5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EB2B5D95-D47C-472D-8797-70FB9109FA4A}"/>
              </a:ext>
            </a:extLst>
          </p:cNvPr>
          <p:cNvPicPr>
            <a:picLocks noChangeAspect="1"/>
          </p:cNvPicPr>
          <p:nvPr/>
        </p:nvPicPr>
        <p:blipFill rotWithShape="1">
          <a:blip r:embed="rId4"/>
          <a:srcRect b="47900"/>
          <a:stretch/>
        </p:blipFill>
        <p:spPr>
          <a:xfrm>
            <a:off x="227348" y="-2246"/>
            <a:ext cx="11865258" cy="6969752"/>
          </a:xfrm>
          <a:prstGeom prst="rect">
            <a:avLst/>
          </a:prstGeom>
        </p:spPr>
      </p:pic>
      <p:sp>
        <p:nvSpPr>
          <p:cNvPr id="3" name="Obdélník 2">
            <a:extLst>
              <a:ext uri="{FF2B5EF4-FFF2-40B4-BE49-F238E27FC236}">
                <a16:creationId xmlns:a16="http://schemas.microsoft.com/office/drawing/2014/main" id="{F13405A5-248E-4B95-99C2-D695B7360AEB}"/>
              </a:ext>
            </a:extLst>
          </p:cNvPr>
          <p:cNvSpPr/>
          <p:nvPr/>
        </p:nvSpPr>
        <p:spPr>
          <a:xfrm>
            <a:off x="751045" y="512676"/>
            <a:ext cx="468052" cy="612068"/>
          </a:xfrm>
          <a:prstGeom prst="rect">
            <a:avLst/>
          </a:prstGeom>
          <a:solidFill>
            <a:srgbClr val="F0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Skupina 11">
            <a:extLst>
              <a:ext uri="{FF2B5EF4-FFF2-40B4-BE49-F238E27FC236}">
                <a16:creationId xmlns:a16="http://schemas.microsoft.com/office/drawing/2014/main" id="{1DE6C855-F351-496A-9595-6DC31E56B5D5}"/>
              </a:ext>
            </a:extLst>
          </p:cNvPr>
          <p:cNvGrpSpPr/>
          <p:nvPr/>
        </p:nvGrpSpPr>
        <p:grpSpPr>
          <a:xfrm>
            <a:off x="1594249" y="1228609"/>
            <a:ext cx="2197495" cy="2240542"/>
            <a:chOff x="1594249" y="1228609"/>
            <a:chExt cx="2197495" cy="2240542"/>
          </a:xfrm>
        </p:grpSpPr>
        <p:sp>
          <p:nvSpPr>
            <p:cNvPr id="4" name="Obdélník 3">
              <a:extLst>
                <a:ext uri="{FF2B5EF4-FFF2-40B4-BE49-F238E27FC236}">
                  <a16:creationId xmlns:a16="http://schemas.microsoft.com/office/drawing/2014/main" id="{F3D9DC4A-FEF0-4211-9990-24103BBC6D05}"/>
                </a:ext>
              </a:extLst>
            </p:cNvPr>
            <p:cNvSpPr/>
            <p:nvPr/>
          </p:nvSpPr>
          <p:spPr>
            <a:xfrm>
              <a:off x="1594249" y="1228609"/>
              <a:ext cx="1764196" cy="864096"/>
            </a:xfrm>
            <a:prstGeom prst="rect">
              <a:avLst/>
            </a:prstGeom>
            <a:solidFill>
              <a:srgbClr val="F0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bdélník 4">
              <a:extLst>
                <a:ext uri="{FF2B5EF4-FFF2-40B4-BE49-F238E27FC236}">
                  <a16:creationId xmlns:a16="http://schemas.microsoft.com/office/drawing/2014/main" id="{7163DF7F-92AA-4441-ABE7-CACBB1175E6B}"/>
                </a:ext>
              </a:extLst>
            </p:cNvPr>
            <p:cNvSpPr/>
            <p:nvPr/>
          </p:nvSpPr>
          <p:spPr>
            <a:xfrm>
              <a:off x="3214429" y="1964734"/>
              <a:ext cx="145268" cy="864096"/>
            </a:xfrm>
            <a:prstGeom prst="rect">
              <a:avLst/>
            </a:prstGeom>
            <a:solidFill>
              <a:srgbClr val="F0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bdélník 5">
              <a:extLst>
                <a:ext uri="{FF2B5EF4-FFF2-40B4-BE49-F238E27FC236}">
                  <a16:creationId xmlns:a16="http://schemas.microsoft.com/office/drawing/2014/main" id="{28318134-6162-4C2A-877D-66F9613B67AC}"/>
                </a:ext>
              </a:extLst>
            </p:cNvPr>
            <p:cNvSpPr/>
            <p:nvPr/>
          </p:nvSpPr>
          <p:spPr>
            <a:xfrm>
              <a:off x="3214429" y="2348880"/>
              <a:ext cx="181271" cy="864096"/>
            </a:xfrm>
            <a:prstGeom prst="rect">
              <a:avLst/>
            </a:prstGeom>
            <a:solidFill>
              <a:srgbClr val="F0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bdélník 6">
              <a:extLst>
                <a:ext uri="{FF2B5EF4-FFF2-40B4-BE49-F238E27FC236}">
                  <a16:creationId xmlns:a16="http://schemas.microsoft.com/office/drawing/2014/main" id="{CD72334C-6251-4204-9360-E729768E341F}"/>
                </a:ext>
              </a:extLst>
            </p:cNvPr>
            <p:cNvSpPr/>
            <p:nvPr/>
          </p:nvSpPr>
          <p:spPr>
            <a:xfrm>
              <a:off x="3251683" y="3212976"/>
              <a:ext cx="540061" cy="256175"/>
            </a:xfrm>
            <a:prstGeom prst="rect">
              <a:avLst/>
            </a:prstGeom>
            <a:solidFill>
              <a:srgbClr val="F0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 </a:t>
              </a:r>
              <a:endParaRPr lang="en-US" dirty="0"/>
            </a:p>
          </p:txBody>
        </p:sp>
      </p:grpSp>
      <p:grpSp>
        <p:nvGrpSpPr>
          <p:cNvPr id="11" name="Skupina 10">
            <a:extLst>
              <a:ext uri="{FF2B5EF4-FFF2-40B4-BE49-F238E27FC236}">
                <a16:creationId xmlns:a16="http://schemas.microsoft.com/office/drawing/2014/main" id="{D904361B-2D8A-4266-B5E5-8224189B5E0D}"/>
              </a:ext>
            </a:extLst>
          </p:cNvPr>
          <p:cNvGrpSpPr/>
          <p:nvPr/>
        </p:nvGrpSpPr>
        <p:grpSpPr>
          <a:xfrm>
            <a:off x="1883532" y="2104723"/>
            <a:ext cx="1908212" cy="2083104"/>
            <a:chOff x="1883532" y="2111098"/>
            <a:chExt cx="1908212" cy="2083104"/>
          </a:xfrm>
        </p:grpSpPr>
        <p:sp>
          <p:nvSpPr>
            <p:cNvPr id="9" name="Obdélník 8">
              <a:extLst>
                <a:ext uri="{FF2B5EF4-FFF2-40B4-BE49-F238E27FC236}">
                  <a16:creationId xmlns:a16="http://schemas.microsoft.com/office/drawing/2014/main" id="{C4A60A65-3077-4566-A874-B1E8969796D4}"/>
                </a:ext>
              </a:extLst>
            </p:cNvPr>
            <p:cNvSpPr/>
            <p:nvPr/>
          </p:nvSpPr>
          <p:spPr>
            <a:xfrm>
              <a:off x="1883532" y="2111098"/>
              <a:ext cx="1404155" cy="1422158"/>
            </a:xfrm>
            <a:prstGeom prst="rect">
              <a:avLst/>
            </a:prstGeom>
            <a:solidFill>
              <a:srgbClr val="F0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bdélník 9">
              <a:extLst>
                <a:ext uri="{FF2B5EF4-FFF2-40B4-BE49-F238E27FC236}">
                  <a16:creationId xmlns:a16="http://schemas.microsoft.com/office/drawing/2014/main" id="{AB4692D6-3BDF-499F-A5F5-E88F64251CD0}"/>
                </a:ext>
              </a:extLst>
            </p:cNvPr>
            <p:cNvSpPr/>
            <p:nvPr/>
          </p:nvSpPr>
          <p:spPr>
            <a:xfrm>
              <a:off x="2423593" y="2736040"/>
              <a:ext cx="1368151" cy="1458162"/>
            </a:xfrm>
            <a:prstGeom prst="rect">
              <a:avLst/>
            </a:prstGeom>
            <a:solidFill>
              <a:srgbClr val="F0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Obdélník 12">
            <a:extLst>
              <a:ext uri="{FF2B5EF4-FFF2-40B4-BE49-F238E27FC236}">
                <a16:creationId xmlns:a16="http://schemas.microsoft.com/office/drawing/2014/main" id="{455E7971-CCB9-4C2E-BFA8-53132DDB4B46}"/>
              </a:ext>
            </a:extLst>
          </p:cNvPr>
          <p:cNvSpPr/>
          <p:nvPr/>
        </p:nvSpPr>
        <p:spPr>
          <a:xfrm>
            <a:off x="69664" y="6633356"/>
            <a:ext cx="6674408" cy="276999"/>
          </a:xfrm>
          <a:prstGeom prst="rect">
            <a:avLst/>
          </a:prstGeom>
        </p:spPr>
        <p:txBody>
          <a:bodyPr wrap="square">
            <a:spAutoFit/>
          </a:bodyPr>
          <a:lstStyle/>
          <a:p>
            <a:r>
              <a:rPr lang="cs-CZ" sz="1200" i="1" dirty="0"/>
              <a:t>podle: </a:t>
            </a:r>
            <a:r>
              <a:rPr lang="cs-CZ" sz="1200" i="1" dirty="0" err="1"/>
              <a:t>Dee</a:t>
            </a:r>
            <a:r>
              <a:rPr lang="cs-CZ" sz="1200" i="1" dirty="0"/>
              <a:t> </a:t>
            </a:r>
            <a:r>
              <a:rPr lang="cs-CZ" sz="1200" i="1" dirty="0" err="1"/>
              <a:t>Silverthorn</a:t>
            </a:r>
            <a:r>
              <a:rPr lang="cs-CZ" sz="1200" i="1" dirty="0"/>
              <a:t>, </a:t>
            </a:r>
            <a:r>
              <a:rPr lang="cs-CZ" sz="1200" i="1" dirty="0" err="1"/>
              <a:t>Human</a:t>
            </a:r>
            <a:r>
              <a:rPr lang="cs-CZ" sz="1200" i="1" dirty="0"/>
              <a:t> </a:t>
            </a:r>
            <a:r>
              <a:rPr lang="cs-CZ" sz="1200" i="1" dirty="0" err="1"/>
              <a:t>physiology</a:t>
            </a:r>
            <a:r>
              <a:rPr lang="cs-CZ" sz="1200" i="1" dirty="0"/>
              <a:t>: </a:t>
            </a:r>
            <a:r>
              <a:rPr lang="cs-CZ" sz="1200" i="1" dirty="0" err="1"/>
              <a:t>an</a:t>
            </a:r>
            <a:r>
              <a:rPr lang="cs-CZ" sz="1200" i="1" dirty="0"/>
              <a:t> </a:t>
            </a:r>
            <a:r>
              <a:rPr lang="cs-CZ" sz="1200" i="1" dirty="0" err="1"/>
              <a:t>integrated</a:t>
            </a:r>
            <a:r>
              <a:rPr lang="cs-CZ" sz="1200" i="1" dirty="0"/>
              <a:t> </a:t>
            </a:r>
            <a:r>
              <a:rPr lang="cs-CZ" sz="1200" i="1" dirty="0" err="1"/>
              <a:t>approach</a:t>
            </a:r>
            <a:r>
              <a:rPr lang="cs-CZ" sz="1200" i="1" dirty="0"/>
              <a:t>, 8th </a:t>
            </a:r>
            <a:r>
              <a:rPr lang="cs-CZ" sz="1200" i="1" dirty="0" err="1"/>
              <a:t>edition</a:t>
            </a:r>
            <a:r>
              <a:rPr lang="cs-CZ" sz="1200" i="1" dirty="0"/>
              <a:t>, </a:t>
            </a:r>
            <a:r>
              <a:rPr lang="cs-CZ" sz="1200" i="1" dirty="0" err="1"/>
              <a:t>Pearson</a:t>
            </a:r>
            <a:r>
              <a:rPr lang="cs-CZ" sz="1200" i="1" dirty="0"/>
              <a:t> 2017 </a:t>
            </a:r>
            <a:endParaRPr lang="en-US" sz="1200" i="1" dirty="0"/>
          </a:p>
        </p:txBody>
      </p:sp>
      <p:sp>
        <p:nvSpPr>
          <p:cNvPr id="8" name="Obdélník 7">
            <a:extLst>
              <a:ext uri="{FF2B5EF4-FFF2-40B4-BE49-F238E27FC236}">
                <a16:creationId xmlns:a16="http://schemas.microsoft.com/office/drawing/2014/main" id="{3532492B-B3E1-4BD1-884B-B3605F525DC4}"/>
              </a:ext>
            </a:extLst>
          </p:cNvPr>
          <p:cNvSpPr/>
          <p:nvPr/>
        </p:nvSpPr>
        <p:spPr>
          <a:xfrm>
            <a:off x="4158223" y="6381328"/>
            <a:ext cx="81723" cy="216024"/>
          </a:xfrm>
          <a:prstGeom prst="rect">
            <a:avLst/>
          </a:prstGeom>
          <a:solidFill>
            <a:srgbClr val="CBE3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41679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EB2B5D95-D47C-472D-8797-70FB9109FA4A}"/>
              </a:ext>
            </a:extLst>
          </p:cNvPr>
          <p:cNvPicPr>
            <a:picLocks noChangeAspect="1"/>
          </p:cNvPicPr>
          <p:nvPr/>
        </p:nvPicPr>
        <p:blipFill rotWithShape="1">
          <a:blip r:embed="rId4"/>
          <a:srcRect t="51050"/>
          <a:stretch/>
        </p:blipFill>
        <p:spPr>
          <a:xfrm>
            <a:off x="13322" y="0"/>
            <a:ext cx="12178678" cy="6721336"/>
          </a:xfrm>
          <a:prstGeom prst="rect">
            <a:avLst/>
          </a:prstGeom>
        </p:spPr>
      </p:pic>
      <p:sp>
        <p:nvSpPr>
          <p:cNvPr id="3" name="Obdélník 2">
            <a:extLst>
              <a:ext uri="{FF2B5EF4-FFF2-40B4-BE49-F238E27FC236}">
                <a16:creationId xmlns:a16="http://schemas.microsoft.com/office/drawing/2014/main" id="{57ACECED-F672-4328-8F1F-BD3A06BC5AB0}"/>
              </a:ext>
            </a:extLst>
          </p:cNvPr>
          <p:cNvSpPr/>
          <p:nvPr/>
        </p:nvSpPr>
        <p:spPr>
          <a:xfrm>
            <a:off x="518544" y="149161"/>
            <a:ext cx="504056" cy="540060"/>
          </a:xfrm>
          <a:prstGeom prst="rect">
            <a:avLst/>
          </a:prstGeom>
          <a:solidFill>
            <a:srgbClr val="F0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ál 3">
            <a:extLst>
              <a:ext uri="{FF2B5EF4-FFF2-40B4-BE49-F238E27FC236}">
                <a16:creationId xmlns:a16="http://schemas.microsoft.com/office/drawing/2014/main" id="{4626AD2D-8E80-4ED9-9BBE-E677F8387BC0}"/>
              </a:ext>
            </a:extLst>
          </p:cNvPr>
          <p:cNvSpPr/>
          <p:nvPr/>
        </p:nvSpPr>
        <p:spPr>
          <a:xfrm>
            <a:off x="7649852" y="1763380"/>
            <a:ext cx="288032" cy="310752"/>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ál 4">
            <a:extLst>
              <a:ext uri="{FF2B5EF4-FFF2-40B4-BE49-F238E27FC236}">
                <a16:creationId xmlns:a16="http://schemas.microsoft.com/office/drawing/2014/main" id="{58A283CA-BF7D-4C27-B716-2613CB51D862}"/>
              </a:ext>
            </a:extLst>
          </p:cNvPr>
          <p:cNvSpPr/>
          <p:nvPr/>
        </p:nvSpPr>
        <p:spPr>
          <a:xfrm>
            <a:off x="4151784" y="1750096"/>
            <a:ext cx="288032" cy="310752"/>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ál 5">
            <a:extLst>
              <a:ext uri="{FF2B5EF4-FFF2-40B4-BE49-F238E27FC236}">
                <a16:creationId xmlns:a16="http://schemas.microsoft.com/office/drawing/2014/main" id="{B72F4DD0-4C08-4FD8-8642-4790F02FF71E}"/>
              </a:ext>
            </a:extLst>
          </p:cNvPr>
          <p:cNvSpPr/>
          <p:nvPr/>
        </p:nvSpPr>
        <p:spPr>
          <a:xfrm>
            <a:off x="4151784" y="2780928"/>
            <a:ext cx="288032" cy="216024"/>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ál 6">
            <a:extLst>
              <a:ext uri="{FF2B5EF4-FFF2-40B4-BE49-F238E27FC236}">
                <a16:creationId xmlns:a16="http://schemas.microsoft.com/office/drawing/2014/main" id="{A6505085-480E-4D54-AE1E-0E846F370238}"/>
              </a:ext>
            </a:extLst>
          </p:cNvPr>
          <p:cNvSpPr/>
          <p:nvPr/>
        </p:nvSpPr>
        <p:spPr>
          <a:xfrm>
            <a:off x="5519936" y="4329100"/>
            <a:ext cx="288032" cy="324036"/>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ál 7">
            <a:extLst>
              <a:ext uri="{FF2B5EF4-FFF2-40B4-BE49-F238E27FC236}">
                <a16:creationId xmlns:a16="http://schemas.microsoft.com/office/drawing/2014/main" id="{69B379D8-0221-4E8D-81EB-26B11E954123}"/>
              </a:ext>
            </a:extLst>
          </p:cNvPr>
          <p:cNvSpPr/>
          <p:nvPr/>
        </p:nvSpPr>
        <p:spPr>
          <a:xfrm>
            <a:off x="4156547" y="5777781"/>
            <a:ext cx="288032" cy="310752"/>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bdélník 10">
            <a:extLst>
              <a:ext uri="{FF2B5EF4-FFF2-40B4-BE49-F238E27FC236}">
                <a16:creationId xmlns:a16="http://schemas.microsoft.com/office/drawing/2014/main" id="{3611BAB0-BC90-4221-B341-52BABDF7C98C}"/>
              </a:ext>
            </a:extLst>
          </p:cNvPr>
          <p:cNvSpPr/>
          <p:nvPr/>
        </p:nvSpPr>
        <p:spPr>
          <a:xfrm>
            <a:off x="69664" y="6633356"/>
            <a:ext cx="6674408" cy="276999"/>
          </a:xfrm>
          <a:prstGeom prst="rect">
            <a:avLst/>
          </a:prstGeom>
        </p:spPr>
        <p:txBody>
          <a:bodyPr wrap="square">
            <a:spAutoFit/>
          </a:bodyPr>
          <a:lstStyle/>
          <a:p>
            <a:r>
              <a:rPr lang="cs-CZ" sz="1200" i="1" dirty="0"/>
              <a:t>podle: </a:t>
            </a:r>
            <a:r>
              <a:rPr lang="cs-CZ" sz="1200" i="1" dirty="0" err="1"/>
              <a:t>Dee</a:t>
            </a:r>
            <a:r>
              <a:rPr lang="cs-CZ" sz="1200" i="1" dirty="0"/>
              <a:t> </a:t>
            </a:r>
            <a:r>
              <a:rPr lang="cs-CZ" sz="1200" i="1" dirty="0" err="1"/>
              <a:t>Silverthorn</a:t>
            </a:r>
            <a:r>
              <a:rPr lang="cs-CZ" sz="1200" i="1" dirty="0"/>
              <a:t>, </a:t>
            </a:r>
            <a:r>
              <a:rPr lang="cs-CZ" sz="1200" i="1" dirty="0" err="1"/>
              <a:t>Human</a:t>
            </a:r>
            <a:r>
              <a:rPr lang="cs-CZ" sz="1200" i="1" dirty="0"/>
              <a:t> </a:t>
            </a:r>
            <a:r>
              <a:rPr lang="cs-CZ" sz="1200" i="1" dirty="0" err="1"/>
              <a:t>physiology</a:t>
            </a:r>
            <a:r>
              <a:rPr lang="cs-CZ" sz="1200" i="1" dirty="0"/>
              <a:t>: </a:t>
            </a:r>
            <a:r>
              <a:rPr lang="cs-CZ" sz="1200" i="1" dirty="0" err="1"/>
              <a:t>an</a:t>
            </a:r>
            <a:r>
              <a:rPr lang="cs-CZ" sz="1200" i="1" dirty="0"/>
              <a:t> </a:t>
            </a:r>
            <a:r>
              <a:rPr lang="cs-CZ" sz="1200" i="1" dirty="0" err="1"/>
              <a:t>integrated</a:t>
            </a:r>
            <a:r>
              <a:rPr lang="cs-CZ" sz="1200" i="1" dirty="0"/>
              <a:t> </a:t>
            </a:r>
            <a:r>
              <a:rPr lang="cs-CZ" sz="1200" i="1" dirty="0" err="1"/>
              <a:t>approach</a:t>
            </a:r>
            <a:r>
              <a:rPr lang="cs-CZ" sz="1200" i="1" dirty="0"/>
              <a:t>, 8th </a:t>
            </a:r>
            <a:r>
              <a:rPr lang="cs-CZ" sz="1200" i="1" dirty="0" err="1"/>
              <a:t>edition</a:t>
            </a:r>
            <a:r>
              <a:rPr lang="cs-CZ" sz="1200" i="1" dirty="0"/>
              <a:t>, </a:t>
            </a:r>
            <a:r>
              <a:rPr lang="cs-CZ" sz="1200" i="1" dirty="0" err="1"/>
              <a:t>Pearson</a:t>
            </a:r>
            <a:r>
              <a:rPr lang="cs-CZ" sz="1200" i="1" dirty="0"/>
              <a:t> 2017 </a:t>
            </a:r>
            <a:endParaRPr lang="en-US" sz="1200" i="1" dirty="0"/>
          </a:p>
        </p:txBody>
      </p:sp>
    </p:spTree>
    <p:custDataLst>
      <p:tags r:id="rId1"/>
    </p:custDataLst>
    <p:extLst>
      <p:ext uri="{BB962C8B-B14F-4D97-AF65-F5344CB8AC3E}">
        <p14:creationId xmlns:p14="http://schemas.microsoft.com/office/powerpoint/2010/main" val="254404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1852613" y="4787900"/>
            <a:ext cx="8604250" cy="2070100"/>
          </a:xfrm>
          <a:prstGeom prst="rect">
            <a:avLst/>
          </a:prstGeom>
          <a:solidFill>
            <a:srgbClr val="FFFF66"/>
          </a:solidFill>
          <a:ln w="12700">
            <a:solidFill>
              <a:schemeClr val="tx1"/>
            </a:solidFill>
            <a:miter lim="800000"/>
            <a:headEnd/>
            <a:tailEnd/>
          </a:ln>
        </p:spPr>
        <p:txBody>
          <a:bodyPr wrap="none" anchor="ctr"/>
          <a:lstStyle/>
          <a:p>
            <a:endParaRPr lang="cs-CZ"/>
          </a:p>
        </p:txBody>
      </p:sp>
      <p:sp>
        <p:nvSpPr>
          <p:cNvPr id="49155" name="AutoShape 3"/>
          <p:cNvSpPr>
            <a:spLocks noChangeArrowheads="1"/>
          </p:cNvSpPr>
          <p:nvPr/>
        </p:nvSpPr>
        <p:spPr bwMode="auto">
          <a:xfrm>
            <a:off x="5256214" y="1376363"/>
            <a:ext cx="2555875" cy="3402012"/>
          </a:xfrm>
          <a:prstGeom prst="roundRect">
            <a:avLst>
              <a:gd name="adj" fmla="val 16667"/>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cs-CZ"/>
          </a:p>
        </p:txBody>
      </p:sp>
      <p:sp>
        <p:nvSpPr>
          <p:cNvPr id="49156" name="AutoShape 4"/>
          <p:cNvSpPr>
            <a:spLocks noChangeArrowheads="1"/>
          </p:cNvSpPr>
          <p:nvPr/>
        </p:nvSpPr>
        <p:spPr bwMode="auto">
          <a:xfrm>
            <a:off x="7910514" y="1377951"/>
            <a:ext cx="2555875" cy="3402013"/>
          </a:xfrm>
          <a:prstGeom prst="roundRect">
            <a:avLst>
              <a:gd name="adj" fmla="val 16667"/>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cs-CZ"/>
          </a:p>
        </p:txBody>
      </p:sp>
      <p:sp>
        <p:nvSpPr>
          <p:cNvPr id="49157" name="AutoShape 5"/>
          <p:cNvSpPr>
            <a:spLocks noChangeArrowheads="1"/>
          </p:cNvSpPr>
          <p:nvPr/>
        </p:nvSpPr>
        <p:spPr bwMode="auto">
          <a:xfrm>
            <a:off x="2505076" y="1387476"/>
            <a:ext cx="2555875" cy="3402013"/>
          </a:xfrm>
          <a:prstGeom prst="roundRect">
            <a:avLst>
              <a:gd name="adj" fmla="val 16667"/>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cs-CZ"/>
          </a:p>
        </p:txBody>
      </p:sp>
      <p:sp>
        <p:nvSpPr>
          <p:cNvPr id="49158" name="Text Box 6"/>
          <p:cNvSpPr txBox="1">
            <a:spLocks noChangeArrowheads="1"/>
          </p:cNvSpPr>
          <p:nvPr/>
        </p:nvSpPr>
        <p:spPr bwMode="auto">
          <a:xfrm>
            <a:off x="3255641" y="3040648"/>
            <a:ext cx="526106" cy="338554"/>
          </a:xfrm>
          <a:prstGeom prst="rect">
            <a:avLst/>
          </a:prstGeom>
          <a:noFill/>
          <a:ln w="12700">
            <a:noFill/>
            <a:miter lim="800000"/>
            <a:headEnd/>
            <a:tailEnd/>
          </a:ln>
        </p:spPr>
        <p:txBody>
          <a:bodyPr wrap="none" anchor="ctr">
            <a:spAutoFit/>
          </a:bodyPr>
          <a:lstStyle/>
          <a:p>
            <a:pPr algn="ctr"/>
            <a:r>
              <a:rPr lang="cs-CZ" sz="1600"/>
              <a:t>Na</a:t>
            </a:r>
            <a:r>
              <a:rPr lang="cs-CZ" sz="1600" baseline="50000"/>
              <a:t>+</a:t>
            </a:r>
            <a:endParaRPr lang="cs-CZ" sz="1600"/>
          </a:p>
        </p:txBody>
      </p:sp>
      <p:sp>
        <p:nvSpPr>
          <p:cNvPr id="49159" name="Text Box 7"/>
          <p:cNvSpPr txBox="1">
            <a:spLocks noChangeArrowheads="1"/>
          </p:cNvSpPr>
          <p:nvPr/>
        </p:nvSpPr>
        <p:spPr bwMode="auto">
          <a:xfrm>
            <a:off x="3951289" y="3054350"/>
            <a:ext cx="409575" cy="336550"/>
          </a:xfrm>
          <a:prstGeom prst="rect">
            <a:avLst/>
          </a:prstGeom>
          <a:noFill/>
          <a:ln w="12700">
            <a:noFill/>
            <a:miter lim="800000"/>
            <a:headEnd/>
            <a:tailEnd/>
          </a:ln>
        </p:spPr>
        <p:txBody>
          <a:bodyPr wrap="none" anchor="ctr">
            <a:spAutoFit/>
          </a:bodyPr>
          <a:lstStyle/>
          <a:p>
            <a:pPr algn="ctr"/>
            <a:r>
              <a:rPr lang="cs-CZ" sz="1600"/>
              <a:t>K</a:t>
            </a:r>
            <a:r>
              <a:rPr lang="cs-CZ" sz="1600" baseline="50000"/>
              <a:t>+</a:t>
            </a:r>
            <a:endParaRPr lang="cs-CZ" sz="1600"/>
          </a:p>
        </p:txBody>
      </p:sp>
      <p:sp>
        <p:nvSpPr>
          <p:cNvPr id="49160" name="Oval 8"/>
          <p:cNvSpPr>
            <a:spLocks noChangeArrowheads="1"/>
          </p:cNvSpPr>
          <p:nvPr/>
        </p:nvSpPr>
        <p:spPr bwMode="auto">
          <a:xfrm>
            <a:off x="3562351" y="1155700"/>
            <a:ext cx="531813" cy="547688"/>
          </a:xfrm>
          <a:prstGeom prst="ellipse">
            <a:avLst/>
          </a:prstGeom>
          <a:solidFill>
            <a:srgbClr val="FF9900"/>
          </a:solidFill>
          <a:ln w="9525">
            <a:solidFill>
              <a:srgbClr val="000000"/>
            </a:solidFill>
            <a:round/>
            <a:headEnd/>
            <a:tailEnd/>
          </a:ln>
        </p:spPr>
        <p:txBody>
          <a:bodyPr wrap="none" anchor="ctr"/>
          <a:lstStyle/>
          <a:p>
            <a:endParaRPr lang="cs-CZ"/>
          </a:p>
        </p:txBody>
      </p:sp>
      <p:sp>
        <p:nvSpPr>
          <p:cNvPr id="49161" name="Oval 9"/>
          <p:cNvSpPr>
            <a:spLocks noChangeArrowheads="1"/>
          </p:cNvSpPr>
          <p:nvPr/>
        </p:nvSpPr>
        <p:spPr bwMode="auto">
          <a:xfrm>
            <a:off x="3651250" y="1257300"/>
            <a:ext cx="338138" cy="336550"/>
          </a:xfrm>
          <a:prstGeom prst="ellipse">
            <a:avLst/>
          </a:prstGeom>
          <a:solidFill>
            <a:schemeClr val="bg2"/>
          </a:solidFill>
          <a:ln w="9525">
            <a:solidFill>
              <a:srgbClr val="000000"/>
            </a:solidFill>
            <a:round/>
            <a:headEnd/>
            <a:tailEnd/>
          </a:ln>
        </p:spPr>
        <p:txBody>
          <a:bodyPr wrap="none" anchor="ctr"/>
          <a:lstStyle/>
          <a:p>
            <a:endParaRPr lang="cs-CZ"/>
          </a:p>
        </p:txBody>
      </p:sp>
      <p:sp>
        <p:nvSpPr>
          <p:cNvPr id="49162" name="Oval 10"/>
          <p:cNvSpPr>
            <a:spLocks noChangeArrowheads="1"/>
          </p:cNvSpPr>
          <p:nvPr/>
        </p:nvSpPr>
        <p:spPr bwMode="auto">
          <a:xfrm>
            <a:off x="3648075" y="2008188"/>
            <a:ext cx="209550" cy="207962"/>
          </a:xfrm>
          <a:prstGeom prst="ellipse">
            <a:avLst/>
          </a:prstGeom>
          <a:solidFill>
            <a:srgbClr val="FF3300"/>
          </a:solidFill>
          <a:ln w="9525">
            <a:solidFill>
              <a:srgbClr val="000000"/>
            </a:solidFill>
            <a:round/>
            <a:headEnd/>
            <a:tailEnd/>
          </a:ln>
        </p:spPr>
        <p:txBody>
          <a:bodyPr wrap="none" anchor="ctr"/>
          <a:lstStyle/>
          <a:p>
            <a:endParaRPr lang="cs-CZ"/>
          </a:p>
        </p:txBody>
      </p:sp>
      <p:sp>
        <p:nvSpPr>
          <p:cNvPr id="49163" name="Line 11"/>
          <p:cNvSpPr>
            <a:spLocks noChangeShapeType="1"/>
          </p:cNvSpPr>
          <p:nvPr/>
        </p:nvSpPr>
        <p:spPr bwMode="auto">
          <a:xfrm flipV="1">
            <a:off x="3849688" y="1501776"/>
            <a:ext cx="114300" cy="646113"/>
          </a:xfrm>
          <a:prstGeom prst="line">
            <a:avLst/>
          </a:prstGeom>
          <a:noFill/>
          <a:ln w="9525">
            <a:solidFill>
              <a:srgbClr val="000000"/>
            </a:solidFill>
            <a:round/>
            <a:headEnd/>
            <a:tailEnd/>
          </a:ln>
        </p:spPr>
        <p:txBody>
          <a:bodyPr wrap="none" anchor="ctr"/>
          <a:lstStyle/>
          <a:p>
            <a:endParaRPr lang="cs-CZ"/>
          </a:p>
        </p:txBody>
      </p:sp>
      <p:sp>
        <p:nvSpPr>
          <p:cNvPr id="49164" name="Line 12"/>
          <p:cNvSpPr>
            <a:spLocks noChangeShapeType="1"/>
          </p:cNvSpPr>
          <p:nvPr/>
        </p:nvSpPr>
        <p:spPr bwMode="auto">
          <a:xfrm flipH="1">
            <a:off x="3643313" y="1377950"/>
            <a:ext cx="11112" cy="769938"/>
          </a:xfrm>
          <a:prstGeom prst="line">
            <a:avLst/>
          </a:prstGeom>
          <a:noFill/>
          <a:ln w="9525">
            <a:solidFill>
              <a:srgbClr val="000000"/>
            </a:solidFill>
            <a:round/>
            <a:headEnd/>
            <a:tailEnd/>
          </a:ln>
        </p:spPr>
        <p:txBody>
          <a:bodyPr wrap="none" anchor="ctr"/>
          <a:lstStyle/>
          <a:p>
            <a:endParaRPr lang="cs-CZ"/>
          </a:p>
        </p:txBody>
      </p:sp>
      <p:sp>
        <p:nvSpPr>
          <p:cNvPr id="49165" name="Rectangle 13"/>
          <p:cNvSpPr>
            <a:spLocks noChangeArrowheads="1"/>
          </p:cNvSpPr>
          <p:nvPr/>
        </p:nvSpPr>
        <p:spPr bwMode="auto">
          <a:xfrm>
            <a:off x="3157539" y="2206625"/>
            <a:ext cx="1317625" cy="430887"/>
          </a:xfrm>
          <a:prstGeom prst="rect">
            <a:avLst/>
          </a:prstGeom>
          <a:noFill/>
          <a:ln w="9525">
            <a:noFill/>
            <a:miter lim="800000"/>
            <a:headEnd/>
            <a:tailEnd/>
          </a:ln>
        </p:spPr>
        <p:txBody>
          <a:bodyPr>
            <a:spAutoFit/>
          </a:bodyPr>
          <a:lstStyle/>
          <a:p>
            <a:pPr algn="ctr"/>
            <a:r>
              <a:rPr lang="cs-CZ" sz="1100" b="1" dirty="0"/>
              <a:t>Na</a:t>
            </a:r>
            <a:r>
              <a:rPr lang="cs-CZ" sz="1100" b="1" baseline="60000" dirty="0"/>
              <a:t>+</a:t>
            </a:r>
            <a:r>
              <a:rPr lang="cs-CZ" sz="1100" b="1" dirty="0"/>
              <a:t>-K</a:t>
            </a:r>
            <a:r>
              <a:rPr lang="cs-CZ" sz="1100" b="1" baseline="60000" dirty="0"/>
              <a:t>+</a:t>
            </a:r>
          </a:p>
          <a:p>
            <a:pPr algn="ctr"/>
            <a:r>
              <a:rPr lang="cs-CZ" sz="1100" b="1" baseline="60000" dirty="0"/>
              <a:t> </a:t>
            </a:r>
            <a:r>
              <a:rPr lang="cs-CZ" sz="1100" b="1" dirty="0" err="1"/>
              <a:t>ATPáza</a:t>
            </a:r>
            <a:endParaRPr lang="cs-CZ" sz="1400" dirty="0"/>
          </a:p>
        </p:txBody>
      </p:sp>
      <p:sp>
        <p:nvSpPr>
          <p:cNvPr id="49166" name="Line 14"/>
          <p:cNvSpPr>
            <a:spLocks noChangeShapeType="1"/>
          </p:cNvSpPr>
          <p:nvPr/>
        </p:nvSpPr>
        <p:spPr bwMode="auto">
          <a:xfrm flipH="1">
            <a:off x="3557588" y="917575"/>
            <a:ext cx="0" cy="2070100"/>
          </a:xfrm>
          <a:prstGeom prst="line">
            <a:avLst/>
          </a:prstGeom>
          <a:noFill/>
          <a:ln w="28575">
            <a:solidFill>
              <a:schemeClr val="tx1"/>
            </a:solidFill>
            <a:round/>
            <a:headEnd type="triangle" w="med" len="med"/>
            <a:tailEnd/>
          </a:ln>
        </p:spPr>
        <p:txBody>
          <a:bodyPr wrap="none" anchor="ctr"/>
          <a:lstStyle/>
          <a:p>
            <a:endParaRPr lang="cs-CZ"/>
          </a:p>
        </p:txBody>
      </p:sp>
      <p:sp>
        <p:nvSpPr>
          <p:cNvPr id="49167" name="Line 15"/>
          <p:cNvSpPr>
            <a:spLocks noChangeShapeType="1"/>
          </p:cNvSpPr>
          <p:nvPr/>
        </p:nvSpPr>
        <p:spPr bwMode="auto">
          <a:xfrm flipH="1">
            <a:off x="4116388" y="904875"/>
            <a:ext cx="0" cy="2173288"/>
          </a:xfrm>
          <a:prstGeom prst="line">
            <a:avLst/>
          </a:prstGeom>
          <a:noFill/>
          <a:ln w="28575">
            <a:solidFill>
              <a:schemeClr val="tx1"/>
            </a:solidFill>
            <a:round/>
            <a:headEnd/>
            <a:tailEnd type="triangle" w="med" len="med"/>
          </a:ln>
        </p:spPr>
        <p:txBody>
          <a:bodyPr wrap="none" anchor="ctr"/>
          <a:lstStyle/>
          <a:p>
            <a:endParaRPr lang="cs-CZ"/>
          </a:p>
        </p:txBody>
      </p:sp>
      <p:sp>
        <p:nvSpPr>
          <p:cNvPr id="27664" name="Freeform 16"/>
          <p:cNvSpPr>
            <a:spLocks/>
          </p:cNvSpPr>
          <p:nvPr/>
        </p:nvSpPr>
        <p:spPr bwMode="auto">
          <a:xfrm>
            <a:off x="4102100" y="3551238"/>
            <a:ext cx="554038" cy="1960562"/>
          </a:xfrm>
          <a:custGeom>
            <a:avLst/>
            <a:gdLst>
              <a:gd name="T0" fmla="*/ 27722540 w 349"/>
              <a:gd name="T1" fmla="*/ 0 h 1147"/>
              <a:gd name="T2" fmla="*/ 15120952 w 349"/>
              <a:gd name="T3" fmla="*/ 1753013887 h 1147"/>
              <a:gd name="T4" fmla="*/ 55443493 w 349"/>
              <a:gd name="T5" fmla="*/ 2147483647 h 1147"/>
              <a:gd name="T6" fmla="*/ 15120952 w 349"/>
              <a:gd name="T7" fmla="*/ 2147483647 h 1147"/>
              <a:gd name="T8" fmla="*/ 151209508 w 349"/>
              <a:gd name="T9" fmla="*/ 2147483647 h 1147"/>
              <a:gd name="T10" fmla="*/ 879536208 w 349"/>
              <a:gd name="T11" fmla="*/ 2147483647 h 1147"/>
              <a:gd name="T12" fmla="*/ 0 60000 65536"/>
              <a:gd name="T13" fmla="*/ 0 60000 65536"/>
              <a:gd name="T14" fmla="*/ 0 60000 65536"/>
              <a:gd name="T15" fmla="*/ 0 60000 65536"/>
              <a:gd name="T16" fmla="*/ 0 60000 65536"/>
              <a:gd name="T17" fmla="*/ 0 60000 65536"/>
              <a:gd name="T18" fmla="*/ 0 w 349"/>
              <a:gd name="T19" fmla="*/ 0 h 1147"/>
              <a:gd name="T20" fmla="*/ 349 w 349"/>
              <a:gd name="T21" fmla="*/ 1147 h 1147"/>
            </a:gdLst>
            <a:ahLst/>
            <a:cxnLst>
              <a:cxn ang="T12">
                <a:pos x="T0" y="T1"/>
              </a:cxn>
              <a:cxn ang="T13">
                <a:pos x="T2" y="T3"/>
              </a:cxn>
              <a:cxn ang="T14">
                <a:pos x="T4" y="T5"/>
              </a:cxn>
              <a:cxn ang="T15">
                <a:pos x="T6" y="T7"/>
              </a:cxn>
              <a:cxn ang="T16">
                <a:pos x="T8" y="T9"/>
              </a:cxn>
              <a:cxn ang="T17">
                <a:pos x="T10" y="T11"/>
              </a:cxn>
            </a:cxnLst>
            <a:rect l="T18" t="T19" r="T20" b="T21"/>
            <a:pathLst>
              <a:path w="349" h="1147">
                <a:moveTo>
                  <a:pt x="11" y="0"/>
                </a:moveTo>
                <a:lnTo>
                  <a:pt x="6" y="600"/>
                </a:lnTo>
                <a:cubicBezTo>
                  <a:pt x="8" y="725"/>
                  <a:pt x="22" y="697"/>
                  <a:pt x="22" y="753"/>
                </a:cubicBezTo>
                <a:cubicBezTo>
                  <a:pt x="22" y="809"/>
                  <a:pt x="0" y="878"/>
                  <a:pt x="6" y="938"/>
                </a:cubicBezTo>
                <a:cubicBezTo>
                  <a:pt x="12" y="998"/>
                  <a:pt x="3" y="1079"/>
                  <a:pt x="60" y="1113"/>
                </a:cubicBezTo>
                <a:cubicBezTo>
                  <a:pt x="117" y="1147"/>
                  <a:pt x="289" y="1135"/>
                  <a:pt x="349" y="1140"/>
                </a:cubicBezTo>
              </a:path>
            </a:pathLst>
          </a:custGeom>
          <a:noFill/>
          <a:ln w="28575" cap="flat" cmpd="sng">
            <a:solidFill>
              <a:schemeClr val="tx1"/>
            </a:solidFill>
            <a:prstDash val="solid"/>
            <a:round/>
            <a:headEnd type="none" w="med" len="med"/>
            <a:tailEnd type="triangle" w="med" len="med"/>
          </a:ln>
        </p:spPr>
        <p:txBody>
          <a:bodyPr wrap="none" anchor="ctr"/>
          <a:lstStyle/>
          <a:p>
            <a:endParaRPr lang="cs-CZ"/>
          </a:p>
        </p:txBody>
      </p:sp>
      <p:sp>
        <p:nvSpPr>
          <p:cNvPr id="27665" name="Freeform 17"/>
          <p:cNvSpPr>
            <a:spLocks/>
          </p:cNvSpPr>
          <p:nvPr/>
        </p:nvSpPr>
        <p:spPr bwMode="auto">
          <a:xfrm>
            <a:off x="2797175" y="3430588"/>
            <a:ext cx="717550" cy="2101850"/>
          </a:xfrm>
          <a:custGeom>
            <a:avLst/>
            <a:gdLst>
              <a:gd name="T0" fmla="*/ 1098788225 w 452"/>
              <a:gd name="T1" fmla="*/ 0 h 1183"/>
              <a:gd name="T2" fmla="*/ 1098788225 w 452"/>
              <a:gd name="T3" fmla="*/ 2147483647 h 1183"/>
              <a:gd name="T4" fmla="*/ 851812979 w 452"/>
              <a:gd name="T5" fmla="*/ 2147483647 h 1183"/>
              <a:gd name="T6" fmla="*/ 0 w 452"/>
              <a:gd name="T7" fmla="*/ 2147483647 h 1183"/>
              <a:gd name="T8" fmla="*/ 0 60000 65536"/>
              <a:gd name="T9" fmla="*/ 0 60000 65536"/>
              <a:gd name="T10" fmla="*/ 0 60000 65536"/>
              <a:gd name="T11" fmla="*/ 0 60000 65536"/>
              <a:gd name="T12" fmla="*/ 0 w 452"/>
              <a:gd name="T13" fmla="*/ 0 h 1183"/>
              <a:gd name="T14" fmla="*/ 452 w 452"/>
              <a:gd name="T15" fmla="*/ 1183 h 1183"/>
            </a:gdLst>
            <a:ahLst/>
            <a:cxnLst>
              <a:cxn ang="T8">
                <a:pos x="T0" y="T1"/>
              </a:cxn>
              <a:cxn ang="T9">
                <a:pos x="T2" y="T3"/>
              </a:cxn>
              <a:cxn ang="T10">
                <a:pos x="T4" y="T5"/>
              </a:cxn>
              <a:cxn ang="T11">
                <a:pos x="T6" y="T7"/>
              </a:cxn>
            </a:cxnLst>
            <a:rect l="T12" t="T13" r="T14" b="T15"/>
            <a:pathLst>
              <a:path w="452" h="1183">
                <a:moveTo>
                  <a:pt x="436" y="0"/>
                </a:moveTo>
                <a:cubicBezTo>
                  <a:pt x="436" y="156"/>
                  <a:pt x="452" y="741"/>
                  <a:pt x="436" y="932"/>
                </a:cubicBezTo>
                <a:cubicBezTo>
                  <a:pt x="420" y="1123"/>
                  <a:pt x="411" y="1107"/>
                  <a:pt x="338" y="1145"/>
                </a:cubicBezTo>
                <a:cubicBezTo>
                  <a:pt x="265" y="1183"/>
                  <a:pt x="70" y="1158"/>
                  <a:pt x="0" y="1161"/>
                </a:cubicBezTo>
              </a:path>
            </a:pathLst>
          </a:custGeom>
          <a:noFill/>
          <a:ln w="28575" cap="flat" cmpd="sng">
            <a:solidFill>
              <a:schemeClr val="tx1"/>
            </a:solidFill>
            <a:prstDash val="solid"/>
            <a:round/>
            <a:headEnd type="triangle" w="med" len="med"/>
            <a:tailEnd type="none" w="med" len="med"/>
          </a:ln>
        </p:spPr>
        <p:txBody>
          <a:bodyPr wrap="none" anchor="ctr"/>
          <a:lstStyle/>
          <a:p>
            <a:endParaRPr lang="cs-CZ"/>
          </a:p>
        </p:txBody>
      </p:sp>
      <p:sp>
        <p:nvSpPr>
          <p:cNvPr id="27666" name="AutoShape 18"/>
          <p:cNvSpPr>
            <a:spLocks noChangeArrowheads="1"/>
          </p:cNvSpPr>
          <p:nvPr/>
        </p:nvSpPr>
        <p:spPr bwMode="auto">
          <a:xfrm>
            <a:off x="4040188" y="4525964"/>
            <a:ext cx="207962" cy="441325"/>
          </a:xfrm>
          <a:prstGeom prst="can">
            <a:avLst>
              <a:gd name="adj" fmla="val 53054"/>
            </a:avLst>
          </a:prstGeom>
          <a:solidFill>
            <a:schemeClr val="accent1"/>
          </a:solidFill>
          <a:ln w="28575">
            <a:solidFill>
              <a:schemeClr val="tx1"/>
            </a:solidFill>
            <a:round/>
            <a:headEnd/>
            <a:tailEnd/>
          </a:ln>
        </p:spPr>
        <p:txBody>
          <a:bodyPr wrap="none" anchor="ctr"/>
          <a:lstStyle/>
          <a:p>
            <a:endParaRPr lang="cs-CZ"/>
          </a:p>
        </p:txBody>
      </p:sp>
      <p:sp>
        <p:nvSpPr>
          <p:cNvPr id="27667" name="AutoShape 19"/>
          <p:cNvSpPr>
            <a:spLocks noChangeArrowheads="1"/>
          </p:cNvSpPr>
          <p:nvPr/>
        </p:nvSpPr>
        <p:spPr bwMode="auto">
          <a:xfrm>
            <a:off x="3397251" y="4527551"/>
            <a:ext cx="207963" cy="441325"/>
          </a:xfrm>
          <a:prstGeom prst="can">
            <a:avLst>
              <a:gd name="adj" fmla="val 53053"/>
            </a:avLst>
          </a:prstGeom>
          <a:solidFill>
            <a:schemeClr val="accent1"/>
          </a:solidFill>
          <a:ln w="28575">
            <a:solidFill>
              <a:schemeClr val="tx1"/>
            </a:solidFill>
            <a:round/>
            <a:headEnd/>
            <a:tailEnd/>
          </a:ln>
        </p:spPr>
        <p:txBody>
          <a:bodyPr wrap="none" anchor="ctr"/>
          <a:lstStyle/>
          <a:p>
            <a:endParaRPr lang="cs-CZ"/>
          </a:p>
        </p:txBody>
      </p:sp>
      <p:sp>
        <p:nvSpPr>
          <p:cNvPr id="27668" name="Line 20"/>
          <p:cNvSpPr>
            <a:spLocks noChangeShapeType="1"/>
          </p:cNvSpPr>
          <p:nvPr/>
        </p:nvSpPr>
        <p:spPr bwMode="auto">
          <a:xfrm>
            <a:off x="3503613" y="4537075"/>
            <a:ext cx="0" cy="120650"/>
          </a:xfrm>
          <a:prstGeom prst="line">
            <a:avLst/>
          </a:prstGeom>
          <a:noFill/>
          <a:ln w="28575">
            <a:solidFill>
              <a:schemeClr val="tx1"/>
            </a:solidFill>
            <a:round/>
            <a:headEnd/>
            <a:tailEnd/>
          </a:ln>
        </p:spPr>
        <p:txBody>
          <a:bodyPr wrap="none" anchor="ctr"/>
          <a:lstStyle/>
          <a:p>
            <a:endParaRPr lang="cs-CZ"/>
          </a:p>
        </p:txBody>
      </p:sp>
      <p:sp>
        <p:nvSpPr>
          <p:cNvPr id="27669" name="Line 21"/>
          <p:cNvSpPr>
            <a:spLocks noChangeShapeType="1"/>
          </p:cNvSpPr>
          <p:nvPr/>
        </p:nvSpPr>
        <p:spPr bwMode="auto">
          <a:xfrm>
            <a:off x="4113213" y="4524375"/>
            <a:ext cx="0" cy="120650"/>
          </a:xfrm>
          <a:prstGeom prst="line">
            <a:avLst/>
          </a:prstGeom>
          <a:noFill/>
          <a:ln w="28575">
            <a:solidFill>
              <a:schemeClr val="tx1"/>
            </a:solidFill>
            <a:round/>
            <a:headEnd/>
            <a:tailEnd/>
          </a:ln>
        </p:spPr>
        <p:txBody>
          <a:bodyPr wrap="none" anchor="ctr"/>
          <a:lstStyle/>
          <a:p>
            <a:endParaRPr lang="cs-CZ"/>
          </a:p>
        </p:txBody>
      </p:sp>
      <p:sp>
        <p:nvSpPr>
          <p:cNvPr id="27670" name="Text Box 22"/>
          <p:cNvSpPr txBox="1">
            <a:spLocks noChangeArrowheads="1"/>
          </p:cNvSpPr>
          <p:nvPr/>
        </p:nvSpPr>
        <p:spPr bwMode="auto">
          <a:xfrm>
            <a:off x="4662489" y="5375275"/>
            <a:ext cx="409575" cy="336550"/>
          </a:xfrm>
          <a:prstGeom prst="rect">
            <a:avLst/>
          </a:prstGeom>
          <a:noFill/>
          <a:ln w="12700">
            <a:noFill/>
            <a:miter lim="800000"/>
            <a:headEnd/>
            <a:tailEnd/>
          </a:ln>
        </p:spPr>
        <p:txBody>
          <a:bodyPr wrap="none" anchor="ctr">
            <a:spAutoFit/>
          </a:bodyPr>
          <a:lstStyle/>
          <a:p>
            <a:pPr algn="ctr"/>
            <a:r>
              <a:rPr lang="cs-CZ" sz="1600"/>
              <a:t>K</a:t>
            </a:r>
            <a:r>
              <a:rPr lang="cs-CZ" sz="1600" baseline="50000"/>
              <a:t>+</a:t>
            </a:r>
            <a:endParaRPr lang="cs-CZ" sz="1600"/>
          </a:p>
        </p:txBody>
      </p:sp>
      <p:sp>
        <p:nvSpPr>
          <p:cNvPr id="27671" name="Text Box 23"/>
          <p:cNvSpPr txBox="1">
            <a:spLocks noChangeArrowheads="1"/>
          </p:cNvSpPr>
          <p:nvPr/>
        </p:nvSpPr>
        <p:spPr bwMode="auto">
          <a:xfrm>
            <a:off x="2187254" y="5315536"/>
            <a:ext cx="526106" cy="338554"/>
          </a:xfrm>
          <a:prstGeom prst="rect">
            <a:avLst/>
          </a:prstGeom>
          <a:noFill/>
          <a:ln w="12700">
            <a:noFill/>
            <a:miter lim="800000"/>
            <a:headEnd/>
            <a:tailEnd/>
          </a:ln>
        </p:spPr>
        <p:txBody>
          <a:bodyPr wrap="none" anchor="ctr">
            <a:spAutoFit/>
          </a:bodyPr>
          <a:lstStyle/>
          <a:p>
            <a:pPr algn="ctr"/>
            <a:r>
              <a:rPr lang="cs-CZ" sz="1600"/>
              <a:t>Na</a:t>
            </a:r>
            <a:r>
              <a:rPr lang="cs-CZ" sz="1600" baseline="50000"/>
              <a:t>+</a:t>
            </a:r>
            <a:endParaRPr lang="cs-CZ" sz="1600"/>
          </a:p>
        </p:txBody>
      </p:sp>
      <p:sp>
        <p:nvSpPr>
          <p:cNvPr id="27672" name="Freeform 24"/>
          <p:cNvSpPr>
            <a:spLocks/>
          </p:cNvSpPr>
          <p:nvPr/>
        </p:nvSpPr>
        <p:spPr bwMode="auto">
          <a:xfrm>
            <a:off x="4662489" y="996951"/>
            <a:ext cx="536575" cy="5688013"/>
          </a:xfrm>
          <a:custGeom>
            <a:avLst/>
            <a:gdLst>
              <a:gd name="T0" fmla="*/ 791328975 w 338"/>
              <a:gd name="T1" fmla="*/ 0 h 3583"/>
              <a:gd name="T2" fmla="*/ 720764626 w 338"/>
              <a:gd name="T3" fmla="*/ 2147483647 h 3583"/>
              <a:gd name="T4" fmla="*/ 0 w 338"/>
              <a:gd name="T5" fmla="*/ 2147483647 h 3583"/>
              <a:gd name="T6" fmla="*/ 0 60000 65536"/>
              <a:gd name="T7" fmla="*/ 0 60000 65536"/>
              <a:gd name="T8" fmla="*/ 0 60000 65536"/>
              <a:gd name="T9" fmla="*/ 0 w 338"/>
              <a:gd name="T10" fmla="*/ 0 h 3583"/>
              <a:gd name="T11" fmla="*/ 338 w 338"/>
              <a:gd name="T12" fmla="*/ 3583 h 3583"/>
            </a:gdLst>
            <a:ahLst/>
            <a:cxnLst>
              <a:cxn ang="T6">
                <a:pos x="T0" y="T1"/>
              </a:cxn>
              <a:cxn ang="T7">
                <a:pos x="T2" y="T3"/>
              </a:cxn>
              <a:cxn ang="T8">
                <a:pos x="T4" y="T5"/>
              </a:cxn>
            </a:cxnLst>
            <a:rect l="T9" t="T10" r="T11" b="T12"/>
            <a:pathLst>
              <a:path w="338" h="3583">
                <a:moveTo>
                  <a:pt x="314" y="0"/>
                </a:moveTo>
                <a:cubicBezTo>
                  <a:pt x="309" y="483"/>
                  <a:pt x="338" y="2301"/>
                  <a:pt x="286" y="2898"/>
                </a:cubicBezTo>
                <a:cubicBezTo>
                  <a:pt x="234" y="3495"/>
                  <a:pt x="263" y="3486"/>
                  <a:pt x="0" y="3583"/>
                </a:cubicBezTo>
              </a:path>
            </a:pathLst>
          </a:custGeom>
          <a:noFill/>
          <a:ln w="28575">
            <a:solidFill>
              <a:schemeClr val="tx1"/>
            </a:solidFill>
            <a:round/>
            <a:headEnd type="triangle" w="med" len="med"/>
            <a:tailEnd/>
          </a:ln>
        </p:spPr>
        <p:txBody>
          <a:bodyPr wrap="none" anchor="ctr"/>
          <a:lstStyle/>
          <a:p>
            <a:endParaRPr lang="cs-CZ"/>
          </a:p>
        </p:txBody>
      </p:sp>
      <p:sp>
        <p:nvSpPr>
          <p:cNvPr id="27673" name="Text Box 25"/>
          <p:cNvSpPr txBox="1">
            <a:spLocks noChangeArrowheads="1"/>
          </p:cNvSpPr>
          <p:nvPr/>
        </p:nvSpPr>
        <p:spPr bwMode="auto">
          <a:xfrm>
            <a:off x="4271964" y="6521450"/>
            <a:ext cx="422275" cy="336550"/>
          </a:xfrm>
          <a:prstGeom prst="rect">
            <a:avLst/>
          </a:prstGeom>
          <a:noFill/>
          <a:ln w="12700">
            <a:noFill/>
            <a:miter lim="800000"/>
            <a:headEnd/>
            <a:tailEnd/>
          </a:ln>
        </p:spPr>
        <p:txBody>
          <a:bodyPr wrap="none" anchor="ctr">
            <a:spAutoFit/>
          </a:bodyPr>
          <a:lstStyle/>
          <a:p>
            <a:pPr algn="ctr"/>
            <a:r>
              <a:rPr lang="cs-CZ" sz="1600"/>
              <a:t>Cl</a:t>
            </a:r>
            <a:r>
              <a:rPr lang="cs-CZ" sz="1600" baseline="50000"/>
              <a:t>-</a:t>
            </a:r>
            <a:endParaRPr lang="cs-CZ" sz="1600"/>
          </a:p>
        </p:txBody>
      </p:sp>
      <p:sp>
        <p:nvSpPr>
          <p:cNvPr id="27674" name="Text Box 26"/>
          <p:cNvSpPr txBox="1">
            <a:spLocks noChangeArrowheads="1"/>
          </p:cNvSpPr>
          <p:nvPr/>
        </p:nvSpPr>
        <p:spPr bwMode="auto">
          <a:xfrm>
            <a:off x="4991101" y="603250"/>
            <a:ext cx="422275" cy="336550"/>
          </a:xfrm>
          <a:prstGeom prst="rect">
            <a:avLst/>
          </a:prstGeom>
          <a:noFill/>
          <a:ln w="12700">
            <a:noFill/>
            <a:miter lim="800000"/>
            <a:headEnd/>
            <a:tailEnd/>
          </a:ln>
        </p:spPr>
        <p:txBody>
          <a:bodyPr wrap="none" anchor="ctr">
            <a:spAutoFit/>
          </a:bodyPr>
          <a:lstStyle/>
          <a:p>
            <a:pPr algn="ctr"/>
            <a:r>
              <a:rPr lang="cs-CZ" sz="1600"/>
              <a:t>Cl</a:t>
            </a:r>
            <a:r>
              <a:rPr lang="cs-CZ" sz="1600" baseline="50000"/>
              <a:t>-</a:t>
            </a:r>
            <a:endParaRPr lang="cs-CZ" sz="1600"/>
          </a:p>
        </p:txBody>
      </p:sp>
      <p:sp>
        <p:nvSpPr>
          <p:cNvPr id="49179" name="Text Box 27"/>
          <p:cNvSpPr txBox="1">
            <a:spLocks noChangeArrowheads="1"/>
          </p:cNvSpPr>
          <p:nvPr/>
        </p:nvSpPr>
        <p:spPr bwMode="auto">
          <a:xfrm>
            <a:off x="3242941" y="560973"/>
            <a:ext cx="526106" cy="338554"/>
          </a:xfrm>
          <a:prstGeom prst="rect">
            <a:avLst/>
          </a:prstGeom>
          <a:noFill/>
          <a:ln w="12700">
            <a:noFill/>
            <a:miter lim="800000"/>
            <a:headEnd/>
            <a:tailEnd/>
          </a:ln>
        </p:spPr>
        <p:txBody>
          <a:bodyPr wrap="none" anchor="ctr">
            <a:spAutoFit/>
          </a:bodyPr>
          <a:lstStyle/>
          <a:p>
            <a:pPr algn="ctr"/>
            <a:r>
              <a:rPr lang="cs-CZ" sz="1600"/>
              <a:t>Na</a:t>
            </a:r>
            <a:r>
              <a:rPr lang="cs-CZ" sz="1600" baseline="50000"/>
              <a:t>+</a:t>
            </a:r>
            <a:endParaRPr lang="cs-CZ" sz="1600"/>
          </a:p>
        </p:txBody>
      </p:sp>
      <p:sp>
        <p:nvSpPr>
          <p:cNvPr id="49180" name="Text Box 28"/>
          <p:cNvSpPr txBox="1">
            <a:spLocks noChangeArrowheads="1"/>
          </p:cNvSpPr>
          <p:nvPr/>
        </p:nvSpPr>
        <p:spPr bwMode="auto">
          <a:xfrm>
            <a:off x="3927476" y="550863"/>
            <a:ext cx="409575" cy="336550"/>
          </a:xfrm>
          <a:prstGeom prst="rect">
            <a:avLst/>
          </a:prstGeom>
          <a:noFill/>
          <a:ln w="12700">
            <a:noFill/>
            <a:miter lim="800000"/>
            <a:headEnd/>
            <a:tailEnd/>
          </a:ln>
        </p:spPr>
        <p:txBody>
          <a:bodyPr wrap="none" anchor="ctr">
            <a:spAutoFit/>
          </a:bodyPr>
          <a:lstStyle/>
          <a:p>
            <a:pPr algn="ctr"/>
            <a:r>
              <a:rPr lang="cs-CZ" sz="1600"/>
              <a:t>K</a:t>
            </a:r>
            <a:r>
              <a:rPr lang="cs-CZ" sz="1600" baseline="50000"/>
              <a:t>+</a:t>
            </a:r>
            <a:endParaRPr lang="cs-CZ" sz="1600"/>
          </a:p>
        </p:txBody>
      </p:sp>
      <p:sp>
        <p:nvSpPr>
          <p:cNvPr id="49181" name="Rectangle 29"/>
          <p:cNvSpPr>
            <a:spLocks noChangeArrowheads="1"/>
          </p:cNvSpPr>
          <p:nvPr/>
        </p:nvSpPr>
        <p:spPr bwMode="auto">
          <a:xfrm>
            <a:off x="1631504" y="980729"/>
            <a:ext cx="1224136" cy="307777"/>
          </a:xfrm>
          <a:prstGeom prst="rect">
            <a:avLst/>
          </a:prstGeom>
          <a:noFill/>
          <a:ln w="9525">
            <a:noFill/>
            <a:miter lim="800000"/>
            <a:headEnd/>
            <a:tailEnd/>
          </a:ln>
        </p:spPr>
        <p:txBody>
          <a:bodyPr wrap="square">
            <a:spAutoFit/>
          </a:bodyPr>
          <a:lstStyle/>
          <a:p>
            <a:pPr algn="ctr"/>
            <a:r>
              <a:rPr lang="cs-CZ" sz="1400" b="1" dirty="0"/>
              <a:t>Aldosteron</a:t>
            </a:r>
            <a:endParaRPr lang="cs-CZ" sz="1600" dirty="0"/>
          </a:p>
        </p:txBody>
      </p:sp>
      <p:sp>
        <p:nvSpPr>
          <p:cNvPr id="27678" name="Freeform 30"/>
          <p:cNvSpPr>
            <a:spLocks/>
          </p:cNvSpPr>
          <p:nvPr/>
        </p:nvSpPr>
        <p:spPr bwMode="auto">
          <a:xfrm>
            <a:off x="2144713" y="1644650"/>
            <a:ext cx="635000" cy="1130300"/>
          </a:xfrm>
          <a:custGeom>
            <a:avLst/>
            <a:gdLst>
              <a:gd name="T0" fmla="*/ 73083740 w 400"/>
              <a:gd name="T1" fmla="*/ 0 h 712"/>
              <a:gd name="T2" fmla="*/ 156249689 w 400"/>
              <a:gd name="T3" fmla="*/ 1512093628 h 712"/>
              <a:gd name="T4" fmla="*/ 1008062589 w 400"/>
              <a:gd name="T5" fmla="*/ 1691025851 h 712"/>
              <a:gd name="T6" fmla="*/ 0 60000 65536"/>
              <a:gd name="T7" fmla="*/ 0 60000 65536"/>
              <a:gd name="T8" fmla="*/ 0 60000 65536"/>
              <a:gd name="T9" fmla="*/ 0 w 400"/>
              <a:gd name="T10" fmla="*/ 0 h 712"/>
              <a:gd name="T11" fmla="*/ 400 w 400"/>
              <a:gd name="T12" fmla="*/ 712 h 712"/>
            </a:gdLst>
            <a:ahLst/>
            <a:cxnLst>
              <a:cxn ang="T6">
                <a:pos x="T0" y="T1"/>
              </a:cxn>
              <a:cxn ang="T7">
                <a:pos x="T2" y="T3"/>
              </a:cxn>
              <a:cxn ang="T8">
                <a:pos x="T4" y="T5"/>
              </a:cxn>
            </a:cxnLst>
            <a:rect l="T9" t="T10" r="T11" b="T12"/>
            <a:pathLst>
              <a:path w="400" h="712">
                <a:moveTo>
                  <a:pt x="29" y="0"/>
                </a:moveTo>
                <a:cubicBezTo>
                  <a:pt x="34" y="100"/>
                  <a:pt x="0" y="488"/>
                  <a:pt x="62" y="600"/>
                </a:cubicBezTo>
                <a:cubicBezTo>
                  <a:pt x="124" y="712"/>
                  <a:pt x="330" y="656"/>
                  <a:pt x="400" y="671"/>
                </a:cubicBezTo>
              </a:path>
            </a:pathLst>
          </a:custGeom>
          <a:noFill/>
          <a:ln w="19050" cap="flat" cmpd="sng">
            <a:solidFill>
              <a:schemeClr val="tx1"/>
            </a:solidFill>
            <a:prstDash val="dash"/>
            <a:round/>
            <a:headEnd type="none" w="med" len="med"/>
            <a:tailEnd type="triangle" w="med" len="med"/>
          </a:ln>
        </p:spPr>
        <p:txBody>
          <a:bodyPr wrap="none" anchor="ctr"/>
          <a:lstStyle/>
          <a:p>
            <a:endParaRPr lang="cs-CZ"/>
          </a:p>
        </p:txBody>
      </p:sp>
      <p:sp>
        <p:nvSpPr>
          <p:cNvPr id="27679" name="Line 31"/>
          <p:cNvSpPr>
            <a:spLocks noChangeShapeType="1"/>
          </p:cNvSpPr>
          <p:nvPr/>
        </p:nvSpPr>
        <p:spPr bwMode="auto">
          <a:xfrm flipV="1">
            <a:off x="3113088" y="1912939"/>
            <a:ext cx="546100" cy="638175"/>
          </a:xfrm>
          <a:prstGeom prst="line">
            <a:avLst/>
          </a:prstGeom>
          <a:noFill/>
          <a:ln w="19050">
            <a:solidFill>
              <a:schemeClr val="tx1"/>
            </a:solidFill>
            <a:prstDash val="dash"/>
            <a:round/>
            <a:headEnd/>
            <a:tailEnd type="triangle" w="med" len="med"/>
          </a:ln>
        </p:spPr>
        <p:txBody>
          <a:bodyPr wrap="none" anchor="ctr"/>
          <a:lstStyle/>
          <a:p>
            <a:endParaRPr lang="cs-CZ"/>
          </a:p>
        </p:txBody>
      </p:sp>
      <p:sp>
        <p:nvSpPr>
          <p:cNvPr id="27680" name="Line 32"/>
          <p:cNvSpPr>
            <a:spLocks noChangeShapeType="1"/>
          </p:cNvSpPr>
          <p:nvPr/>
        </p:nvSpPr>
        <p:spPr bwMode="auto">
          <a:xfrm>
            <a:off x="3032126" y="2963864"/>
            <a:ext cx="303213" cy="1374775"/>
          </a:xfrm>
          <a:prstGeom prst="line">
            <a:avLst/>
          </a:prstGeom>
          <a:noFill/>
          <a:ln w="19050">
            <a:solidFill>
              <a:schemeClr val="tx1"/>
            </a:solidFill>
            <a:prstDash val="dash"/>
            <a:round/>
            <a:headEnd/>
            <a:tailEnd type="triangle" w="med" len="med"/>
          </a:ln>
        </p:spPr>
        <p:txBody>
          <a:bodyPr wrap="none" anchor="ctr"/>
          <a:lstStyle/>
          <a:p>
            <a:endParaRPr lang="cs-CZ"/>
          </a:p>
        </p:txBody>
      </p:sp>
      <p:sp>
        <p:nvSpPr>
          <p:cNvPr id="27681" name="Freeform 33"/>
          <p:cNvSpPr>
            <a:spLocks/>
          </p:cNvSpPr>
          <p:nvPr/>
        </p:nvSpPr>
        <p:spPr bwMode="auto">
          <a:xfrm>
            <a:off x="5518151" y="3263900"/>
            <a:ext cx="252413" cy="1098550"/>
          </a:xfrm>
          <a:custGeom>
            <a:avLst/>
            <a:gdLst>
              <a:gd name="T0" fmla="*/ 85685474 w 159"/>
              <a:gd name="T1" fmla="*/ 0 h 692"/>
              <a:gd name="T2" fmla="*/ 52924184 w 159"/>
              <a:gd name="T3" fmla="*/ 924896621 h 692"/>
              <a:gd name="T4" fmla="*/ 400706377 w 159"/>
              <a:gd name="T5" fmla="*/ 1743948303 h 692"/>
              <a:gd name="T6" fmla="*/ 0 60000 65536"/>
              <a:gd name="T7" fmla="*/ 0 60000 65536"/>
              <a:gd name="T8" fmla="*/ 0 60000 65536"/>
              <a:gd name="T9" fmla="*/ 0 w 159"/>
              <a:gd name="T10" fmla="*/ 0 h 692"/>
              <a:gd name="T11" fmla="*/ 159 w 159"/>
              <a:gd name="T12" fmla="*/ 692 h 692"/>
            </a:gdLst>
            <a:ahLst/>
            <a:cxnLst>
              <a:cxn ang="T6">
                <a:pos x="T0" y="T1"/>
              </a:cxn>
              <a:cxn ang="T7">
                <a:pos x="T2" y="T3"/>
              </a:cxn>
              <a:cxn ang="T8">
                <a:pos x="T4" y="T5"/>
              </a:cxn>
            </a:cxnLst>
            <a:rect l="T9" t="T10" r="T11" b="T12"/>
            <a:pathLst>
              <a:path w="159" h="692">
                <a:moveTo>
                  <a:pt x="34" y="0"/>
                </a:moveTo>
                <a:cubicBezTo>
                  <a:pt x="32" y="61"/>
                  <a:pt x="0" y="252"/>
                  <a:pt x="21" y="367"/>
                </a:cubicBezTo>
                <a:cubicBezTo>
                  <a:pt x="45" y="488"/>
                  <a:pt x="130" y="624"/>
                  <a:pt x="159" y="692"/>
                </a:cubicBezTo>
              </a:path>
            </a:pathLst>
          </a:custGeom>
          <a:noFill/>
          <a:ln w="19050" cap="flat" cmpd="sng">
            <a:solidFill>
              <a:schemeClr val="tx1"/>
            </a:solidFill>
            <a:prstDash val="dash"/>
            <a:round/>
            <a:headEnd type="none" w="med" len="med"/>
            <a:tailEnd type="triangle" w="med" len="med"/>
          </a:ln>
        </p:spPr>
        <p:txBody>
          <a:bodyPr wrap="none" anchor="ctr"/>
          <a:lstStyle/>
          <a:p>
            <a:endParaRPr lang="cs-CZ"/>
          </a:p>
        </p:txBody>
      </p:sp>
      <p:sp>
        <p:nvSpPr>
          <p:cNvPr id="49186" name="Oval 34"/>
          <p:cNvSpPr>
            <a:spLocks noChangeArrowheads="1"/>
          </p:cNvSpPr>
          <p:nvPr/>
        </p:nvSpPr>
        <p:spPr bwMode="auto">
          <a:xfrm>
            <a:off x="5905501" y="4384675"/>
            <a:ext cx="531813" cy="547688"/>
          </a:xfrm>
          <a:prstGeom prst="ellipse">
            <a:avLst/>
          </a:prstGeom>
          <a:solidFill>
            <a:srgbClr val="FF9900"/>
          </a:solidFill>
          <a:ln w="9525">
            <a:solidFill>
              <a:srgbClr val="000000"/>
            </a:solidFill>
            <a:round/>
            <a:headEnd/>
            <a:tailEnd/>
          </a:ln>
        </p:spPr>
        <p:txBody>
          <a:bodyPr wrap="none" anchor="ctr"/>
          <a:lstStyle/>
          <a:p>
            <a:endParaRPr lang="cs-CZ"/>
          </a:p>
        </p:txBody>
      </p:sp>
      <p:sp>
        <p:nvSpPr>
          <p:cNvPr id="49187" name="Oval 35"/>
          <p:cNvSpPr>
            <a:spLocks noChangeArrowheads="1"/>
          </p:cNvSpPr>
          <p:nvPr/>
        </p:nvSpPr>
        <p:spPr bwMode="auto">
          <a:xfrm>
            <a:off x="5994400" y="4510088"/>
            <a:ext cx="338138" cy="336550"/>
          </a:xfrm>
          <a:prstGeom prst="ellipse">
            <a:avLst/>
          </a:prstGeom>
          <a:solidFill>
            <a:schemeClr val="bg2"/>
          </a:solidFill>
          <a:ln w="9525">
            <a:solidFill>
              <a:srgbClr val="000000"/>
            </a:solidFill>
            <a:round/>
            <a:headEnd/>
            <a:tailEnd/>
          </a:ln>
        </p:spPr>
        <p:txBody>
          <a:bodyPr wrap="none" anchor="ctr"/>
          <a:lstStyle/>
          <a:p>
            <a:endParaRPr lang="cs-CZ"/>
          </a:p>
        </p:txBody>
      </p:sp>
      <p:sp>
        <p:nvSpPr>
          <p:cNvPr id="49188" name="Oval 36"/>
          <p:cNvSpPr>
            <a:spLocks noChangeArrowheads="1"/>
          </p:cNvSpPr>
          <p:nvPr/>
        </p:nvSpPr>
        <p:spPr bwMode="auto">
          <a:xfrm>
            <a:off x="6084888" y="3797301"/>
            <a:ext cx="209550" cy="207963"/>
          </a:xfrm>
          <a:prstGeom prst="ellipse">
            <a:avLst/>
          </a:prstGeom>
          <a:solidFill>
            <a:srgbClr val="FF3300"/>
          </a:solidFill>
          <a:ln w="9525">
            <a:solidFill>
              <a:srgbClr val="000000"/>
            </a:solidFill>
            <a:round/>
            <a:headEnd/>
            <a:tailEnd/>
          </a:ln>
        </p:spPr>
        <p:txBody>
          <a:bodyPr wrap="none" anchor="ctr"/>
          <a:lstStyle/>
          <a:p>
            <a:endParaRPr lang="cs-CZ"/>
          </a:p>
        </p:txBody>
      </p:sp>
      <p:sp>
        <p:nvSpPr>
          <p:cNvPr id="49189" name="Line 37"/>
          <p:cNvSpPr>
            <a:spLocks noChangeShapeType="1"/>
          </p:cNvSpPr>
          <p:nvPr/>
        </p:nvSpPr>
        <p:spPr bwMode="auto">
          <a:xfrm flipH="1" flipV="1">
            <a:off x="6297613" y="3914775"/>
            <a:ext cx="23812" cy="827088"/>
          </a:xfrm>
          <a:prstGeom prst="line">
            <a:avLst/>
          </a:prstGeom>
          <a:noFill/>
          <a:ln w="9525">
            <a:solidFill>
              <a:srgbClr val="000000"/>
            </a:solidFill>
            <a:round/>
            <a:headEnd/>
            <a:tailEnd/>
          </a:ln>
        </p:spPr>
        <p:txBody>
          <a:bodyPr wrap="none" anchor="ctr"/>
          <a:lstStyle/>
          <a:p>
            <a:endParaRPr lang="cs-CZ"/>
          </a:p>
        </p:txBody>
      </p:sp>
      <p:sp>
        <p:nvSpPr>
          <p:cNvPr id="49190" name="Line 38"/>
          <p:cNvSpPr>
            <a:spLocks noChangeShapeType="1"/>
          </p:cNvSpPr>
          <p:nvPr/>
        </p:nvSpPr>
        <p:spPr bwMode="auto">
          <a:xfrm flipH="1">
            <a:off x="5983289" y="3902076"/>
            <a:ext cx="98425" cy="796925"/>
          </a:xfrm>
          <a:prstGeom prst="line">
            <a:avLst/>
          </a:prstGeom>
          <a:noFill/>
          <a:ln w="9525">
            <a:solidFill>
              <a:srgbClr val="000000"/>
            </a:solidFill>
            <a:round/>
            <a:headEnd/>
            <a:tailEnd/>
          </a:ln>
        </p:spPr>
        <p:txBody>
          <a:bodyPr wrap="none" anchor="ctr"/>
          <a:lstStyle/>
          <a:p>
            <a:endParaRPr lang="cs-CZ"/>
          </a:p>
        </p:txBody>
      </p:sp>
      <p:sp>
        <p:nvSpPr>
          <p:cNvPr id="27687" name="Freeform 39"/>
          <p:cNvSpPr>
            <a:spLocks/>
          </p:cNvSpPr>
          <p:nvPr/>
        </p:nvSpPr>
        <p:spPr bwMode="auto">
          <a:xfrm>
            <a:off x="2284413" y="1384301"/>
            <a:ext cx="3211512" cy="1666875"/>
          </a:xfrm>
          <a:custGeom>
            <a:avLst/>
            <a:gdLst>
              <a:gd name="T0" fmla="*/ 0 w 1973"/>
              <a:gd name="T1" fmla="*/ 0 h 1023"/>
              <a:gd name="T2" fmla="*/ 1579105187 w 1973"/>
              <a:gd name="T3" fmla="*/ 1781466121 h 1023"/>
              <a:gd name="T4" fmla="*/ 2147483647 w 1973"/>
              <a:gd name="T5" fmla="*/ 2147483647 h 1023"/>
              <a:gd name="T6" fmla="*/ 2147483647 w 1973"/>
              <a:gd name="T7" fmla="*/ 2147483647 h 1023"/>
              <a:gd name="T8" fmla="*/ 0 60000 65536"/>
              <a:gd name="T9" fmla="*/ 0 60000 65536"/>
              <a:gd name="T10" fmla="*/ 0 60000 65536"/>
              <a:gd name="T11" fmla="*/ 0 60000 65536"/>
              <a:gd name="T12" fmla="*/ 0 w 1973"/>
              <a:gd name="T13" fmla="*/ 0 h 1023"/>
              <a:gd name="T14" fmla="*/ 1973 w 1973"/>
              <a:gd name="T15" fmla="*/ 1023 h 1023"/>
            </a:gdLst>
            <a:ahLst/>
            <a:cxnLst>
              <a:cxn ang="T8">
                <a:pos x="T0" y="T1"/>
              </a:cxn>
              <a:cxn ang="T9">
                <a:pos x="T2" y="T3"/>
              </a:cxn>
              <a:cxn ang="T10">
                <a:pos x="T4" y="T5"/>
              </a:cxn>
              <a:cxn ang="T11">
                <a:pos x="T6" y="T7"/>
              </a:cxn>
            </a:cxnLst>
            <a:rect l="T12" t="T13" r="T14" b="T15"/>
            <a:pathLst>
              <a:path w="1973" h="1023">
                <a:moveTo>
                  <a:pt x="0" y="0"/>
                </a:moveTo>
                <a:cubicBezTo>
                  <a:pt x="99" y="112"/>
                  <a:pt x="360" y="509"/>
                  <a:pt x="596" y="671"/>
                </a:cubicBezTo>
                <a:cubicBezTo>
                  <a:pt x="832" y="833"/>
                  <a:pt x="1190" y="919"/>
                  <a:pt x="1419" y="971"/>
                </a:cubicBezTo>
                <a:cubicBezTo>
                  <a:pt x="1648" y="1023"/>
                  <a:pt x="1858" y="981"/>
                  <a:pt x="1973" y="984"/>
                </a:cubicBezTo>
              </a:path>
            </a:pathLst>
          </a:custGeom>
          <a:noFill/>
          <a:ln w="19050" cap="flat" cmpd="sng">
            <a:solidFill>
              <a:schemeClr val="tx1"/>
            </a:solidFill>
            <a:prstDash val="dash"/>
            <a:round/>
            <a:headEnd type="none" w="med" len="med"/>
            <a:tailEnd type="triangle" w="med" len="med"/>
          </a:ln>
        </p:spPr>
        <p:txBody>
          <a:bodyPr wrap="none" anchor="ctr"/>
          <a:lstStyle/>
          <a:p>
            <a:endParaRPr lang="cs-CZ"/>
          </a:p>
        </p:txBody>
      </p:sp>
      <p:sp>
        <p:nvSpPr>
          <p:cNvPr id="49192" name="Rectangle 40"/>
          <p:cNvSpPr>
            <a:spLocks noChangeArrowheads="1"/>
          </p:cNvSpPr>
          <p:nvPr/>
        </p:nvSpPr>
        <p:spPr bwMode="auto">
          <a:xfrm>
            <a:off x="5343526" y="3468689"/>
            <a:ext cx="1317625" cy="261610"/>
          </a:xfrm>
          <a:prstGeom prst="rect">
            <a:avLst/>
          </a:prstGeom>
          <a:noFill/>
          <a:ln w="9525">
            <a:noFill/>
            <a:miter lim="800000"/>
            <a:headEnd/>
            <a:tailEnd/>
          </a:ln>
        </p:spPr>
        <p:txBody>
          <a:bodyPr>
            <a:spAutoFit/>
          </a:bodyPr>
          <a:lstStyle/>
          <a:p>
            <a:pPr algn="ctr"/>
            <a:r>
              <a:rPr lang="cs-CZ" sz="1100" b="1" dirty="0"/>
              <a:t>H</a:t>
            </a:r>
            <a:r>
              <a:rPr lang="cs-CZ" sz="1100" b="1" baseline="60000" dirty="0"/>
              <a:t>+</a:t>
            </a:r>
            <a:r>
              <a:rPr lang="cs-CZ" sz="1100" b="1" dirty="0"/>
              <a:t>-</a:t>
            </a:r>
            <a:r>
              <a:rPr lang="cs-CZ" sz="1100" b="1" dirty="0" err="1"/>
              <a:t>ATPáza</a:t>
            </a:r>
            <a:endParaRPr lang="cs-CZ" sz="1400" dirty="0"/>
          </a:p>
        </p:txBody>
      </p:sp>
      <p:sp>
        <p:nvSpPr>
          <p:cNvPr id="49193" name="Line 41"/>
          <p:cNvSpPr>
            <a:spLocks noChangeShapeType="1"/>
          </p:cNvSpPr>
          <p:nvPr/>
        </p:nvSpPr>
        <p:spPr bwMode="auto">
          <a:xfrm>
            <a:off x="6453188" y="3536951"/>
            <a:ext cx="6350" cy="1858963"/>
          </a:xfrm>
          <a:prstGeom prst="line">
            <a:avLst/>
          </a:prstGeom>
          <a:noFill/>
          <a:ln w="28575">
            <a:solidFill>
              <a:schemeClr val="tx1"/>
            </a:solidFill>
            <a:round/>
            <a:headEnd/>
            <a:tailEnd type="triangle" w="med" len="med"/>
          </a:ln>
        </p:spPr>
        <p:txBody>
          <a:bodyPr wrap="none" anchor="ctr"/>
          <a:lstStyle/>
          <a:p>
            <a:endParaRPr lang="cs-CZ"/>
          </a:p>
        </p:txBody>
      </p:sp>
      <p:sp>
        <p:nvSpPr>
          <p:cNvPr id="49194" name="Text Box 42"/>
          <p:cNvSpPr txBox="1">
            <a:spLocks noChangeArrowheads="1"/>
          </p:cNvSpPr>
          <p:nvPr/>
        </p:nvSpPr>
        <p:spPr bwMode="auto">
          <a:xfrm>
            <a:off x="6251576" y="3165475"/>
            <a:ext cx="409575" cy="336550"/>
          </a:xfrm>
          <a:prstGeom prst="rect">
            <a:avLst/>
          </a:prstGeom>
          <a:noFill/>
          <a:ln w="12700">
            <a:noFill/>
            <a:miter lim="800000"/>
            <a:headEnd/>
            <a:tailEnd/>
          </a:ln>
        </p:spPr>
        <p:txBody>
          <a:bodyPr wrap="none" anchor="ctr">
            <a:spAutoFit/>
          </a:bodyPr>
          <a:lstStyle/>
          <a:p>
            <a:pPr algn="ctr"/>
            <a:r>
              <a:rPr lang="cs-CZ" sz="1600"/>
              <a:t>H</a:t>
            </a:r>
            <a:r>
              <a:rPr lang="cs-CZ" sz="1600" baseline="50000"/>
              <a:t>+</a:t>
            </a:r>
            <a:endParaRPr lang="cs-CZ" sz="1600"/>
          </a:p>
        </p:txBody>
      </p:sp>
      <p:sp>
        <p:nvSpPr>
          <p:cNvPr id="49195" name="Text Box 43"/>
          <p:cNvSpPr txBox="1">
            <a:spLocks noChangeArrowheads="1"/>
          </p:cNvSpPr>
          <p:nvPr/>
        </p:nvSpPr>
        <p:spPr bwMode="auto">
          <a:xfrm>
            <a:off x="6260451" y="2087761"/>
            <a:ext cx="1362873" cy="276999"/>
          </a:xfrm>
          <a:prstGeom prst="rect">
            <a:avLst/>
          </a:prstGeom>
          <a:noFill/>
          <a:ln w="9525">
            <a:noFill/>
            <a:miter lim="800000"/>
            <a:headEnd/>
            <a:tailEnd/>
          </a:ln>
        </p:spPr>
        <p:txBody>
          <a:bodyPr wrap="none">
            <a:spAutoFit/>
          </a:bodyPr>
          <a:lstStyle/>
          <a:p>
            <a:pPr algn="ctr"/>
            <a:r>
              <a:rPr lang="cs-CZ" sz="1200" b="1" i="1" dirty="0" err="1"/>
              <a:t>karboanhydráza</a:t>
            </a:r>
            <a:endParaRPr lang="cs-CZ" sz="1100" i="1" dirty="0"/>
          </a:p>
        </p:txBody>
      </p:sp>
      <p:sp>
        <p:nvSpPr>
          <p:cNvPr id="49196" name="Text Box 44"/>
          <p:cNvSpPr txBox="1">
            <a:spLocks noChangeArrowheads="1"/>
          </p:cNvSpPr>
          <p:nvPr/>
        </p:nvSpPr>
        <p:spPr bwMode="auto">
          <a:xfrm>
            <a:off x="6167439" y="1771650"/>
            <a:ext cx="727075" cy="336550"/>
          </a:xfrm>
          <a:prstGeom prst="rect">
            <a:avLst/>
          </a:prstGeom>
          <a:noFill/>
          <a:ln w="12700">
            <a:noFill/>
            <a:miter lim="800000"/>
            <a:headEnd/>
            <a:tailEnd/>
          </a:ln>
        </p:spPr>
        <p:txBody>
          <a:bodyPr anchor="ctr">
            <a:spAutoFit/>
          </a:bodyPr>
          <a:lstStyle/>
          <a:p>
            <a:pPr algn="ctr"/>
            <a:r>
              <a:rPr lang="cs-CZ" sz="1600"/>
              <a:t>CO</a:t>
            </a:r>
            <a:r>
              <a:rPr lang="cs-CZ" sz="1600" baseline="-25000"/>
              <a:t>2</a:t>
            </a:r>
            <a:endParaRPr lang="cs-CZ" sz="1600"/>
          </a:p>
        </p:txBody>
      </p:sp>
      <p:sp>
        <p:nvSpPr>
          <p:cNvPr id="49197" name="Text Box 45"/>
          <p:cNvSpPr txBox="1">
            <a:spLocks noChangeArrowheads="1"/>
          </p:cNvSpPr>
          <p:nvPr/>
        </p:nvSpPr>
        <p:spPr bwMode="auto">
          <a:xfrm>
            <a:off x="6778626" y="2747963"/>
            <a:ext cx="727075" cy="336550"/>
          </a:xfrm>
          <a:prstGeom prst="rect">
            <a:avLst/>
          </a:prstGeom>
          <a:noFill/>
          <a:ln w="12700">
            <a:noFill/>
            <a:miter lim="800000"/>
            <a:headEnd/>
            <a:tailEnd/>
          </a:ln>
        </p:spPr>
        <p:txBody>
          <a:bodyPr anchor="ctr">
            <a:spAutoFit/>
          </a:bodyPr>
          <a:lstStyle/>
          <a:p>
            <a:pPr algn="ctr"/>
            <a:r>
              <a:rPr lang="cs-CZ" sz="1600"/>
              <a:t>H</a:t>
            </a:r>
            <a:r>
              <a:rPr lang="cs-CZ" sz="1600" baseline="-25000"/>
              <a:t>2</a:t>
            </a:r>
            <a:r>
              <a:rPr lang="cs-CZ" sz="1600"/>
              <a:t>O</a:t>
            </a:r>
          </a:p>
        </p:txBody>
      </p:sp>
      <p:sp>
        <p:nvSpPr>
          <p:cNvPr id="49198" name="Text Box 46"/>
          <p:cNvSpPr txBox="1">
            <a:spLocks noChangeArrowheads="1"/>
          </p:cNvSpPr>
          <p:nvPr/>
        </p:nvSpPr>
        <p:spPr bwMode="auto">
          <a:xfrm>
            <a:off x="6256339" y="5349875"/>
            <a:ext cx="409575" cy="336550"/>
          </a:xfrm>
          <a:prstGeom prst="rect">
            <a:avLst/>
          </a:prstGeom>
          <a:noFill/>
          <a:ln w="12700">
            <a:noFill/>
            <a:miter lim="800000"/>
            <a:headEnd/>
            <a:tailEnd/>
          </a:ln>
        </p:spPr>
        <p:txBody>
          <a:bodyPr wrap="none" anchor="ctr">
            <a:spAutoFit/>
          </a:bodyPr>
          <a:lstStyle/>
          <a:p>
            <a:pPr algn="ctr"/>
            <a:r>
              <a:rPr lang="cs-CZ" sz="1600"/>
              <a:t>H</a:t>
            </a:r>
            <a:r>
              <a:rPr lang="cs-CZ" sz="1600" baseline="50000"/>
              <a:t>+</a:t>
            </a:r>
            <a:endParaRPr lang="cs-CZ" sz="1600"/>
          </a:p>
        </p:txBody>
      </p:sp>
      <p:sp>
        <p:nvSpPr>
          <p:cNvPr id="49199" name="Text Box 47"/>
          <p:cNvSpPr txBox="1">
            <a:spLocks noChangeArrowheads="1"/>
          </p:cNvSpPr>
          <p:nvPr/>
        </p:nvSpPr>
        <p:spPr bwMode="auto">
          <a:xfrm>
            <a:off x="6177380" y="2421523"/>
            <a:ext cx="537328" cy="338554"/>
          </a:xfrm>
          <a:prstGeom prst="rect">
            <a:avLst/>
          </a:prstGeom>
          <a:noFill/>
          <a:ln w="12700">
            <a:noFill/>
            <a:miter lim="800000"/>
            <a:headEnd/>
            <a:tailEnd/>
          </a:ln>
        </p:spPr>
        <p:txBody>
          <a:bodyPr wrap="none" anchor="ctr">
            <a:spAutoFit/>
          </a:bodyPr>
          <a:lstStyle/>
          <a:p>
            <a:pPr algn="ctr"/>
            <a:r>
              <a:rPr lang="cs-CZ" sz="1600"/>
              <a:t>OH</a:t>
            </a:r>
            <a:r>
              <a:rPr lang="cs-CZ" sz="1600" baseline="50000"/>
              <a:t>-</a:t>
            </a:r>
            <a:endParaRPr lang="cs-CZ" sz="1600"/>
          </a:p>
        </p:txBody>
      </p:sp>
      <p:sp>
        <p:nvSpPr>
          <p:cNvPr id="49200" name="Text Box 48"/>
          <p:cNvSpPr txBox="1">
            <a:spLocks noChangeArrowheads="1"/>
          </p:cNvSpPr>
          <p:nvPr/>
        </p:nvSpPr>
        <p:spPr bwMode="auto">
          <a:xfrm>
            <a:off x="5311776" y="1984089"/>
            <a:ext cx="727075" cy="584775"/>
          </a:xfrm>
          <a:prstGeom prst="rect">
            <a:avLst/>
          </a:prstGeom>
          <a:noFill/>
          <a:ln w="12700">
            <a:noFill/>
            <a:miter lim="800000"/>
            <a:headEnd/>
            <a:tailEnd/>
          </a:ln>
        </p:spPr>
        <p:txBody>
          <a:bodyPr anchor="ctr">
            <a:spAutoFit/>
          </a:bodyPr>
          <a:lstStyle/>
          <a:p>
            <a:pPr algn="ctr"/>
            <a:r>
              <a:rPr lang="cs-CZ" sz="1600"/>
              <a:t>HCO</a:t>
            </a:r>
            <a:r>
              <a:rPr lang="cs-CZ" sz="1600" baseline="-25000"/>
              <a:t>3</a:t>
            </a:r>
            <a:r>
              <a:rPr lang="cs-CZ" sz="1600" baseline="50000"/>
              <a:t>-</a:t>
            </a:r>
            <a:endParaRPr lang="cs-CZ" sz="1600"/>
          </a:p>
        </p:txBody>
      </p:sp>
      <p:sp>
        <p:nvSpPr>
          <p:cNvPr id="49201" name="Oval 49"/>
          <p:cNvSpPr>
            <a:spLocks noChangeArrowheads="1"/>
          </p:cNvSpPr>
          <p:nvPr/>
        </p:nvSpPr>
        <p:spPr bwMode="auto">
          <a:xfrm>
            <a:off x="5684838" y="1106489"/>
            <a:ext cx="531812" cy="547687"/>
          </a:xfrm>
          <a:prstGeom prst="ellipse">
            <a:avLst/>
          </a:prstGeom>
          <a:solidFill>
            <a:srgbClr val="FF9900"/>
          </a:solidFill>
          <a:ln w="9525">
            <a:solidFill>
              <a:srgbClr val="000000"/>
            </a:solidFill>
            <a:round/>
            <a:headEnd/>
            <a:tailEnd/>
          </a:ln>
        </p:spPr>
        <p:txBody>
          <a:bodyPr wrap="none" anchor="ctr"/>
          <a:lstStyle/>
          <a:p>
            <a:endParaRPr lang="cs-CZ"/>
          </a:p>
        </p:txBody>
      </p:sp>
      <p:sp>
        <p:nvSpPr>
          <p:cNvPr id="49202" name="Text Box 50"/>
          <p:cNvSpPr txBox="1">
            <a:spLocks noChangeArrowheads="1"/>
          </p:cNvSpPr>
          <p:nvPr/>
        </p:nvSpPr>
        <p:spPr bwMode="auto">
          <a:xfrm>
            <a:off x="6026151" y="635000"/>
            <a:ext cx="422275" cy="336550"/>
          </a:xfrm>
          <a:prstGeom prst="rect">
            <a:avLst/>
          </a:prstGeom>
          <a:noFill/>
          <a:ln w="12700">
            <a:noFill/>
            <a:miter lim="800000"/>
            <a:headEnd/>
            <a:tailEnd/>
          </a:ln>
        </p:spPr>
        <p:txBody>
          <a:bodyPr wrap="none" anchor="ctr">
            <a:spAutoFit/>
          </a:bodyPr>
          <a:lstStyle/>
          <a:p>
            <a:pPr algn="ctr"/>
            <a:r>
              <a:rPr lang="cs-CZ" sz="1600"/>
              <a:t>Cl</a:t>
            </a:r>
            <a:r>
              <a:rPr lang="cs-CZ" sz="1600" baseline="50000"/>
              <a:t>-</a:t>
            </a:r>
            <a:endParaRPr lang="cs-CZ" sz="1600"/>
          </a:p>
        </p:txBody>
      </p:sp>
      <p:sp>
        <p:nvSpPr>
          <p:cNvPr id="49203" name="Text Box 51"/>
          <p:cNvSpPr txBox="1">
            <a:spLocks noChangeArrowheads="1"/>
          </p:cNvSpPr>
          <p:nvPr/>
        </p:nvSpPr>
        <p:spPr bwMode="auto">
          <a:xfrm>
            <a:off x="7027864" y="1582738"/>
            <a:ext cx="422275" cy="336550"/>
          </a:xfrm>
          <a:prstGeom prst="rect">
            <a:avLst/>
          </a:prstGeom>
          <a:noFill/>
          <a:ln w="12700">
            <a:noFill/>
            <a:miter lim="800000"/>
            <a:headEnd/>
            <a:tailEnd/>
          </a:ln>
        </p:spPr>
        <p:txBody>
          <a:bodyPr wrap="none" anchor="ctr">
            <a:spAutoFit/>
          </a:bodyPr>
          <a:lstStyle/>
          <a:p>
            <a:pPr algn="ctr"/>
            <a:r>
              <a:rPr lang="cs-CZ" sz="1600"/>
              <a:t>Cl</a:t>
            </a:r>
            <a:r>
              <a:rPr lang="cs-CZ" sz="1600" baseline="50000"/>
              <a:t>-</a:t>
            </a:r>
            <a:endParaRPr lang="cs-CZ" sz="1600"/>
          </a:p>
        </p:txBody>
      </p:sp>
      <p:sp>
        <p:nvSpPr>
          <p:cNvPr id="49204" name="Text Box 52"/>
          <p:cNvSpPr txBox="1">
            <a:spLocks noChangeArrowheads="1"/>
          </p:cNvSpPr>
          <p:nvPr/>
        </p:nvSpPr>
        <p:spPr bwMode="auto">
          <a:xfrm>
            <a:off x="5403851" y="499777"/>
            <a:ext cx="727075" cy="584775"/>
          </a:xfrm>
          <a:prstGeom prst="rect">
            <a:avLst/>
          </a:prstGeom>
          <a:noFill/>
          <a:ln w="12700">
            <a:noFill/>
            <a:miter lim="800000"/>
            <a:headEnd/>
            <a:tailEnd/>
          </a:ln>
        </p:spPr>
        <p:txBody>
          <a:bodyPr anchor="ctr">
            <a:spAutoFit/>
          </a:bodyPr>
          <a:lstStyle/>
          <a:p>
            <a:pPr algn="ctr"/>
            <a:r>
              <a:rPr lang="cs-CZ" sz="1600"/>
              <a:t>HCO</a:t>
            </a:r>
            <a:r>
              <a:rPr lang="cs-CZ" sz="1600" baseline="-25000"/>
              <a:t>3</a:t>
            </a:r>
            <a:r>
              <a:rPr lang="cs-CZ" sz="1600" baseline="50000"/>
              <a:t>-</a:t>
            </a:r>
            <a:endParaRPr lang="cs-CZ" sz="1600"/>
          </a:p>
        </p:txBody>
      </p:sp>
      <p:sp>
        <p:nvSpPr>
          <p:cNvPr id="49205" name="Line 53"/>
          <p:cNvSpPr>
            <a:spLocks noChangeShapeType="1"/>
          </p:cNvSpPr>
          <p:nvPr/>
        </p:nvSpPr>
        <p:spPr bwMode="auto">
          <a:xfrm flipH="1">
            <a:off x="5673726" y="992189"/>
            <a:ext cx="9525" cy="1100137"/>
          </a:xfrm>
          <a:prstGeom prst="line">
            <a:avLst/>
          </a:prstGeom>
          <a:noFill/>
          <a:ln w="28575">
            <a:solidFill>
              <a:schemeClr val="tx1"/>
            </a:solidFill>
            <a:round/>
            <a:headEnd type="triangle" w="med" len="med"/>
            <a:tailEnd/>
          </a:ln>
        </p:spPr>
        <p:txBody>
          <a:bodyPr wrap="none" anchor="ctr"/>
          <a:lstStyle/>
          <a:p>
            <a:endParaRPr lang="cs-CZ"/>
          </a:p>
        </p:txBody>
      </p:sp>
      <p:sp>
        <p:nvSpPr>
          <p:cNvPr id="49206" name="Freeform 54"/>
          <p:cNvSpPr>
            <a:spLocks/>
          </p:cNvSpPr>
          <p:nvPr/>
        </p:nvSpPr>
        <p:spPr bwMode="auto">
          <a:xfrm>
            <a:off x="6216651" y="952500"/>
            <a:ext cx="754063" cy="903288"/>
          </a:xfrm>
          <a:custGeom>
            <a:avLst/>
            <a:gdLst>
              <a:gd name="T0" fmla="*/ 5040316 w 475"/>
              <a:gd name="T1" fmla="*/ 0 h 569"/>
              <a:gd name="T2" fmla="*/ 0 w 475"/>
              <a:gd name="T3" fmla="*/ 1209675547 h 569"/>
              <a:gd name="T4" fmla="*/ 468749451 w 475"/>
              <a:gd name="T5" fmla="*/ 1345764002 h 569"/>
              <a:gd name="T6" fmla="*/ 1197075895 w 475"/>
              <a:gd name="T7" fmla="*/ 1345764002 h 569"/>
              <a:gd name="T8" fmla="*/ 0 60000 65536"/>
              <a:gd name="T9" fmla="*/ 0 60000 65536"/>
              <a:gd name="T10" fmla="*/ 0 60000 65536"/>
              <a:gd name="T11" fmla="*/ 0 60000 65536"/>
              <a:gd name="T12" fmla="*/ 0 w 475"/>
              <a:gd name="T13" fmla="*/ 0 h 569"/>
              <a:gd name="T14" fmla="*/ 475 w 475"/>
              <a:gd name="T15" fmla="*/ 569 h 569"/>
            </a:gdLst>
            <a:ahLst/>
            <a:cxnLst>
              <a:cxn ang="T8">
                <a:pos x="T0" y="T1"/>
              </a:cxn>
              <a:cxn ang="T9">
                <a:pos x="T2" y="T3"/>
              </a:cxn>
              <a:cxn ang="T10">
                <a:pos x="T4" y="T5"/>
              </a:cxn>
              <a:cxn ang="T11">
                <a:pos x="T6" y="T7"/>
              </a:cxn>
            </a:cxnLst>
            <a:rect l="T12" t="T13" r="T14" b="T15"/>
            <a:pathLst>
              <a:path w="475" h="569">
                <a:moveTo>
                  <a:pt x="2" y="0"/>
                </a:moveTo>
                <a:lnTo>
                  <a:pt x="0" y="480"/>
                </a:lnTo>
                <a:cubicBezTo>
                  <a:pt x="31" y="569"/>
                  <a:pt x="107" y="525"/>
                  <a:pt x="186" y="534"/>
                </a:cubicBezTo>
                <a:cubicBezTo>
                  <a:pt x="265" y="543"/>
                  <a:pt x="415" y="534"/>
                  <a:pt x="475" y="534"/>
                </a:cubicBezTo>
              </a:path>
            </a:pathLst>
          </a:custGeom>
          <a:noFill/>
          <a:ln w="28575" cap="flat" cmpd="sng">
            <a:solidFill>
              <a:schemeClr val="tx1"/>
            </a:solidFill>
            <a:prstDash val="solid"/>
            <a:round/>
            <a:headEnd type="none" w="med" len="med"/>
            <a:tailEnd type="triangle" w="med" len="med"/>
          </a:ln>
        </p:spPr>
        <p:txBody>
          <a:bodyPr wrap="none" anchor="ctr"/>
          <a:lstStyle/>
          <a:p>
            <a:endParaRPr lang="cs-CZ"/>
          </a:p>
        </p:txBody>
      </p:sp>
      <p:sp>
        <p:nvSpPr>
          <p:cNvPr id="49207" name="Freeform 55"/>
          <p:cNvSpPr>
            <a:spLocks/>
          </p:cNvSpPr>
          <p:nvPr/>
        </p:nvSpPr>
        <p:spPr bwMode="auto">
          <a:xfrm>
            <a:off x="6443663" y="742951"/>
            <a:ext cx="804862" cy="854075"/>
          </a:xfrm>
          <a:custGeom>
            <a:avLst/>
            <a:gdLst>
              <a:gd name="T0" fmla="*/ 0 w 507"/>
              <a:gd name="T1" fmla="*/ 88204660 h 538"/>
              <a:gd name="T2" fmla="*/ 1083666650 w 507"/>
              <a:gd name="T3" fmla="*/ 211693128 h 538"/>
              <a:gd name="T4" fmla="*/ 1161790633 w 507"/>
              <a:gd name="T5" fmla="*/ 1355843844 h 538"/>
              <a:gd name="T6" fmla="*/ 0 60000 65536"/>
              <a:gd name="T7" fmla="*/ 0 60000 65536"/>
              <a:gd name="T8" fmla="*/ 0 60000 65536"/>
              <a:gd name="T9" fmla="*/ 0 w 507"/>
              <a:gd name="T10" fmla="*/ 0 h 538"/>
              <a:gd name="T11" fmla="*/ 507 w 507"/>
              <a:gd name="T12" fmla="*/ 538 h 538"/>
            </a:gdLst>
            <a:ahLst/>
            <a:cxnLst>
              <a:cxn ang="T6">
                <a:pos x="T0" y="T1"/>
              </a:cxn>
              <a:cxn ang="T7">
                <a:pos x="T2" y="T3"/>
              </a:cxn>
              <a:cxn ang="T8">
                <a:pos x="T4" y="T5"/>
              </a:cxn>
            </a:cxnLst>
            <a:rect l="T9" t="T10" r="T11" b="T12"/>
            <a:pathLst>
              <a:path w="507" h="538">
                <a:moveTo>
                  <a:pt x="0" y="35"/>
                </a:moveTo>
                <a:cubicBezTo>
                  <a:pt x="72" y="43"/>
                  <a:pt x="353" y="0"/>
                  <a:pt x="430" y="84"/>
                </a:cubicBezTo>
                <a:cubicBezTo>
                  <a:pt x="507" y="168"/>
                  <a:pt x="455" y="444"/>
                  <a:pt x="461" y="538"/>
                </a:cubicBezTo>
              </a:path>
            </a:pathLst>
          </a:custGeom>
          <a:noFill/>
          <a:ln w="28575" cap="flat" cmpd="sng">
            <a:solidFill>
              <a:schemeClr val="tx1"/>
            </a:solidFill>
            <a:prstDash val="solid"/>
            <a:round/>
            <a:headEnd type="triangle" w="med" len="med"/>
            <a:tailEnd type="none" w="med" len="med"/>
          </a:ln>
        </p:spPr>
        <p:txBody>
          <a:bodyPr wrap="none" anchor="ctr"/>
          <a:lstStyle/>
          <a:p>
            <a:endParaRPr lang="cs-CZ"/>
          </a:p>
        </p:txBody>
      </p:sp>
      <p:grpSp>
        <p:nvGrpSpPr>
          <p:cNvPr id="2" name="Group 56"/>
          <p:cNvGrpSpPr>
            <a:grpSpLocks/>
          </p:cNvGrpSpPr>
          <p:nvPr/>
        </p:nvGrpSpPr>
        <p:grpSpPr bwMode="auto">
          <a:xfrm>
            <a:off x="7083426" y="1057276"/>
            <a:ext cx="207963" cy="442913"/>
            <a:chOff x="3950" y="404"/>
            <a:chExt cx="131" cy="279"/>
          </a:xfrm>
        </p:grpSpPr>
        <p:sp>
          <p:nvSpPr>
            <p:cNvPr id="49282" name="AutoShape 57"/>
            <p:cNvSpPr>
              <a:spLocks noChangeArrowheads="1"/>
            </p:cNvSpPr>
            <p:nvPr/>
          </p:nvSpPr>
          <p:spPr bwMode="auto">
            <a:xfrm>
              <a:off x="3950" y="405"/>
              <a:ext cx="131" cy="278"/>
            </a:xfrm>
            <a:prstGeom prst="can">
              <a:avLst>
                <a:gd name="adj" fmla="val 53053"/>
              </a:avLst>
            </a:prstGeom>
            <a:solidFill>
              <a:schemeClr val="accent1"/>
            </a:solidFill>
            <a:ln w="28575">
              <a:solidFill>
                <a:schemeClr val="tx1"/>
              </a:solidFill>
              <a:round/>
              <a:headEnd/>
              <a:tailEnd/>
            </a:ln>
          </p:spPr>
          <p:txBody>
            <a:bodyPr wrap="none" anchor="ctr"/>
            <a:lstStyle/>
            <a:p>
              <a:endParaRPr lang="cs-CZ"/>
            </a:p>
          </p:txBody>
        </p:sp>
        <p:sp>
          <p:nvSpPr>
            <p:cNvPr id="49283" name="Line 58"/>
            <p:cNvSpPr>
              <a:spLocks noChangeShapeType="1"/>
            </p:cNvSpPr>
            <p:nvPr/>
          </p:nvSpPr>
          <p:spPr bwMode="auto">
            <a:xfrm>
              <a:off x="4014" y="404"/>
              <a:ext cx="0" cy="76"/>
            </a:xfrm>
            <a:prstGeom prst="line">
              <a:avLst/>
            </a:prstGeom>
            <a:noFill/>
            <a:ln w="28575">
              <a:solidFill>
                <a:schemeClr val="tx1"/>
              </a:solidFill>
              <a:round/>
              <a:headEnd/>
              <a:tailEnd/>
            </a:ln>
          </p:spPr>
          <p:txBody>
            <a:bodyPr wrap="none" anchor="ctr"/>
            <a:lstStyle/>
            <a:p>
              <a:endParaRPr lang="cs-CZ"/>
            </a:p>
          </p:txBody>
        </p:sp>
      </p:grpSp>
      <p:sp>
        <p:nvSpPr>
          <p:cNvPr id="49209" name="Line 59"/>
          <p:cNvSpPr>
            <a:spLocks noChangeShapeType="1"/>
          </p:cNvSpPr>
          <p:nvPr/>
        </p:nvSpPr>
        <p:spPr bwMode="auto">
          <a:xfrm flipH="1" flipV="1">
            <a:off x="6624639" y="2624139"/>
            <a:ext cx="249237" cy="301625"/>
          </a:xfrm>
          <a:prstGeom prst="line">
            <a:avLst/>
          </a:prstGeom>
          <a:noFill/>
          <a:ln w="28575">
            <a:solidFill>
              <a:srgbClr val="000000"/>
            </a:solidFill>
            <a:round/>
            <a:headEnd/>
            <a:tailEnd type="triangle" w="med" len="med"/>
          </a:ln>
        </p:spPr>
        <p:txBody>
          <a:bodyPr wrap="none" anchor="ctr"/>
          <a:lstStyle/>
          <a:p>
            <a:endParaRPr lang="cs-CZ"/>
          </a:p>
        </p:txBody>
      </p:sp>
      <p:sp>
        <p:nvSpPr>
          <p:cNvPr id="49210" name="Line 60"/>
          <p:cNvSpPr>
            <a:spLocks noChangeShapeType="1"/>
          </p:cNvSpPr>
          <p:nvPr/>
        </p:nvSpPr>
        <p:spPr bwMode="auto">
          <a:xfrm flipH="1">
            <a:off x="6586539" y="2922588"/>
            <a:ext cx="300037" cy="373062"/>
          </a:xfrm>
          <a:prstGeom prst="line">
            <a:avLst/>
          </a:prstGeom>
          <a:noFill/>
          <a:ln w="28575">
            <a:solidFill>
              <a:srgbClr val="000000"/>
            </a:solidFill>
            <a:round/>
            <a:headEnd/>
            <a:tailEnd type="triangle" w="med" len="med"/>
          </a:ln>
        </p:spPr>
        <p:txBody>
          <a:bodyPr wrap="none" anchor="ctr"/>
          <a:lstStyle/>
          <a:p>
            <a:endParaRPr lang="cs-CZ"/>
          </a:p>
        </p:txBody>
      </p:sp>
      <p:sp>
        <p:nvSpPr>
          <p:cNvPr id="49211" name="Line 61"/>
          <p:cNvSpPr>
            <a:spLocks noChangeShapeType="1"/>
          </p:cNvSpPr>
          <p:nvPr/>
        </p:nvSpPr>
        <p:spPr bwMode="auto">
          <a:xfrm flipH="1" flipV="1">
            <a:off x="6180139" y="2257426"/>
            <a:ext cx="128587" cy="214313"/>
          </a:xfrm>
          <a:prstGeom prst="line">
            <a:avLst/>
          </a:prstGeom>
          <a:noFill/>
          <a:ln w="28575">
            <a:solidFill>
              <a:srgbClr val="000000"/>
            </a:solidFill>
            <a:round/>
            <a:headEnd/>
            <a:tailEnd/>
          </a:ln>
        </p:spPr>
        <p:txBody>
          <a:bodyPr wrap="none" anchor="ctr"/>
          <a:lstStyle/>
          <a:p>
            <a:endParaRPr lang="cs-CZ"/>
          </a:p>
        </p:txBody>
      </p:sp>
      <p:sp>
        <p:nvSpPr>
          <p:cNvPr id="49212" name="Line 62"/>
          <p:cNvSpPr>
            <a:spLocks noChangeShapeType="1"/>
          </p:cNvSpPr>
          <p:nvPr/>
        </p:nvSpPr>
        <p:spPr bwMode="auto">
          <a:xfrm flipH="1">
            <a:off x="6192839" y="2078039"/>
            <a:ext cx="128587" cy="187325"/>
          </a:xfrm>
          <a:prstGeom prst="line">
            <a:avLst/>
          </a:prstGeom>
          <a:noFill/>
          <a:ln w="28575">
            <a:solidFill>
              <a:srgbClr val="000000"/>
            </a:solidFill>
            <a:round/>
            <a:headEnd/>
            <a:tailEnd/>
          </a:ln>
        </p:spPr>
        <p:txBody>
          <a:bodyPr wrap="none" anchor="ctr"/>
          <a:lstStyle/>
          <a:p>
            <a:endParaRPr lang="cs-CZ"/>
          </a:p>
        </p:txBody>
      </p:sp>
      <p:sp>
        <p:nvSpPr>
          <p:cNvPr id="49213" name="Line 63"/>
          <p:cNvSpPr>
            <a:spLocks noChangeShapeType="1"/>
          </p:cNvSpPr>
          <p:nvPr/>
        </p:nvSpPr>
        <p:spPr bwMode="auto">
          <a:xfrm flipH="1">
            <a:off x="5942014" y="2286000"/>
            <a:ext cx="231775" cy="1588"/>
          </a:xfrm>
          <a:prstGeom prst="line">
            <a:avLst/>
          </a:prstGeom>
          <a:noFill/>
          <a:ln w="28575">
            <a:solidFill>
              <a:srgbClr val="000000"/>
            </a:solidFill>
            <a:round/>
            <a:headEnd/>
            <a:tailEnd type="triangle" w="med" len="med"/>
          </a:ln>
        </p:spPr>
        <p:txBody>
          <a:bodyPr wrap="none" anchor="ctr"/>
          <a:lstStyle/>
          <a:p>
            <a:endParaRPr lang="cs-CZ"/>
          </a:p>
        </p:txBody>
      </p:sp>
      <p:sp>
        <p:nvSpPr>
          <p:cNvPr id="49214" name="Text Box 64"/>
          <p:cNvSpPr txBox="1">
            <a:spLocks noChangeArrowheads="1"/>
          </p:cNvSpPr>
          <p:nvPr/>
        </p:nvSpPr>
        <p:spPr bwMode="auto">
          <a:xfrm>
            <a:off x="5299075" y="6242637"/>
            <a:ext cx="606426" cy="338554"/>
          </a:xfrm>
          <a:prstGeom prst="rect">
            <a:avLst/>
          </a:prstGeom>
          <a:noFill/>
          <a:ln w="12700">
            <a:noFill/>
            <a:miter lim="800000"/>
            <a:headEnd/>
            <a:tailEnd/>
          </a:ln>
        </p:spPr>
        <p:txBody>
          <a:bodyPr wrap="square" anchor="ctr">
            <a:spAutoFit/>
          </a:bodyPr>
          <a:lstStyle/>
          <a:p>
            <a:pPr algn="ctr"/>
            <a:r>
              <a:rPr lang="cs-CZ" sz="1600" dirty="0"/>
              <a:t>NH</a:t>
            </a:r>
            <a:r>
              <a:rPr lang="cs-CZ" sz="1600" baseline="-25000" dirty="0"/>
              <a:t>3</a:t>
            </a:r>
            <a:endParaRPr lang="cs-CZ" sz="1600" dirty="0"/>
          </a:p>
        </p:txBody>
      </p:sp>
      <p:sp>
        <p:nvSpPr>
          <p:cNvPr id="49215" name="Text Box 65"/>
          <p:cNvSpPr txBox="1">
            <a:spLocks noChangeArrowheads="1"/>
          </p:cNvSpPr>
          <p:nvPr/>
        </p:nvSpPr>
        <p:spPr bwMode="auto">
          <a:xfrm>
            <a:off x="7084958" y="6244223"/>
            <a:ext cx="635110" cy="338554"/>
          </a:xfrm>
          <a:prstGeom prst="rect">
            <a:avLst/>
          </a:prstGeom>
          <a:noFill/>
          <a:ln w="12700">
            <a:noFill/>
            <a:miter lim="800000"/>
            <a:headEnd/>
            <a:tailEnd/>
          </a:ln>
        </p:spPr>
        <p:txBody>
          <a:bodyPr wrap="none" anchor="ctr">
            <a:spAutoFit/>
          </a:bodyPr>
          <a:lstStyle/>
          <a:p>
            <a:pPr algn="ctr"/>
            <a:r>
              <a:rPr lang="cs-CZ" sz="1600"/>
              <a:t>NH</a:t>
            </a:r>
            <a:r>
              <a:rPr lang="cs-CZ" sz="1600" baseline="-25000"/>
              <a:t>4</a:t>
            </a:r>
            <a:r>
              <a:rPr lang="cs-CZ" sz="1600" baseline="50000"/>
              <a:t>+</a:t>
            </a:r>
            <a:endParaRPr lang="cs-CZ" sz="1600"/>
          </a:p>
        </p:txBody>
      </p:sp>
      <p:sp>
        <p:nvSpPr>
          <p:cNvPr id="49216" name="Text Box 66"/>
          <p:cNvSpPr txBox="1">
            <a:spLocks noChangeArrowheads="1"/>
          </p:cNvSpPr>
          <p:nvPr/>
        </p:nvSpPr>
        <p:spPr bwMode="auto">
          <a:xfrm>
            <a:off x="5015880" y="5589240"/>
            <a:ext cx="958850" cy="336550"/>
          </a:xfrm>
          <a:prstGeom prst="rect">
            <a:avLst/>
          </a:prstGeom>
          <a:noFill/>
          <a:ln w="12700">
            <a:noFill/>
            <a:miter lim="800000"/>
            <a:headEnd/>
            <a:tailEnd/>
          </a:ln>
        </p:spPr>
        <p:txBody>
          <a:bodyPr wrap="square" anchor="ctr">
            <a:spAutoFit/>
          </a:bodyPr>
          <a:lstStyle/>
          <a:p>
            <a:pPr algn="ctr"/>
            <a:r>
              <a:rPr lang="cs-CZ" sz="1600" dirty="0"/>
              <a:t>HCO</a:t>
            </a:r>
            <a:r>
              <a:rPr lang="cs-CZ" sz="1600" baseline="-25000" dirty="0"/>
              <a:t>3</a:t>
            </a:r>
            <a:r>
              <a:rPr lang="cs-CZ" sz="1600" baseline="50000" dirty="0"/>
              <a:t>-</a:t>
            </a:r>
            <a:endParaRPr lang="cs-CZ" sz="1600" dirty="0"/>
          </a:p>
        </p:txBody>
      </p:sp>
      <p:sp>
        <p:nvSpPr>
          <p:cNvPr id="49217" name="Text Box 67"/>
          <p:cNvSpPr txBox="1">
            <a:spLocks noChangeArrowheads="1"/>
          </p:cNvSpPr>
          <p:nvPr/>
        </p:nvSpPr>
        <p:spPr bwMode="auto">
          <a:xfrm>
            <a:off x="6986589" y="5576888"/>
            <a:ext cx="727075" cy="336550"/>
          </a:xfrm>
          <a:prstGeom prst="rect">
            <a:avLst/>
          </a:prstGeom>
          <a:noFill/>
          <a:ln w="12700">
            <a:noFill/>
            <a:miter lim="800000"/>
            <a:headEnd/>
            <a:tailEnd/>
          </a:ln>
        </p:spPr>
        <p:txBody>
          <a:bodyPr anchor="ctr">
            <a:spAutoFit/>
          </a:bodyPr>
          <a:lstStyle/>
          <a:p>
            <a:pPr algn="ctr"/>
            <a:r>
              <a:rPr lang="cs-CZ" sz="1600"/>
              <a:t>CO</a:t>
            </a:r>
            <a:r>
              <a:rPr lang="cs-CZ" sz="1600" baseline="-25000"/>
              <a:t>2</a:t>
            </a:r>
            <a:endParaRPr lang="cs-CZ" sz="1600"/>
          </a:p>
        </p:txBody>
      </p:sp>
      <p:sp>
        <p:nvSpPr>
          <p:cNvPr id="49218" name="Text Box 68"/>
          <p:cNvSpPr txBox="1">
            <a:spLocks noChangeArrowheads="1"/>
          </p:cNvSpPr>
          <p:nvPr/>
        </p:nvSpPr>
        <p:spPr bwMode="auto">
          <a:xfrm>
            <a:off x="5013326" y="5916613"/>
            <a:ext cx="942975" cy="336550"/>
          </a:xfrm>
          <a:prstGeom prst="rect">
            <a:avLst/>
          </a:prstGeom>
          <a:noFill/>
          <a:ln w="12700">
            <a:noFill/>
            <a:miter lim="800000"/>
            <a:headEnd/>
            <a:tailEnd/>
          </a:ln>
        </p:spPr>
        <p:txBody>
          <a:bodyPr anchor="ctr">
            <a:spAutoFit/>
          </a:bodyPr>
          <a:lstStyle/>
          <a:p>
            <a:pPr algn="ctr"/>
            <a:r>
              <a:rPr lang="cs-CZ" sz="1600"/>
              <a:t>HPO</a:t>
            </a:r>
            <a:r>
              <a:rPr lang="cs-CZ" sz="1600" baseline="-25000"/>
              <a:t>4</a:t>
            </a:r>
            <a:r>
              <a:rPr lang="cs-CZ" sz="1600" baseline="50000"/>
              <a:t>2-</a:t>
            </a:r>
            <a:endParaRPr lang="cs-CZ" sz="1600"/>
          </a:p>
        </p:txBody>
      </p:sp>
      <p:sp>
        <p:nvSpPr>
          <p:cNvPr id="49219" name="Text Box 69"/>
          <p:cNvSpPr txBox="1">
            <a:spLocks noChangeArrowheads="1"/>
          </p:cNvSpPr>
          <p:nvPr/>
        </p:nvSpPr>
        <p:spPr bwMode="auto">
          <a:xfrm>
            <a:off x="6985001" y="5905500"/>
            <a:ext cx="942975" cy="336550"/>
          </a:xfrm>
          <a:prstGeom prst="rect">
            <a:avLst/>
          </a:prstGeom>
          <a:noFill/>
          <a:ln w="12700">
            <a:noFill/>
            <a:miter lim="800000"/>
            <a:headEnd/>
            <a:tailEnd/>
          </a:ln>
        </p:spPr>
        <p:txBody>
          <a:bodyPr anchor="ctr">
            <a:spAutoFit/>
          </a:bodyPr>
          <a:lstStyle/>
          <a:p>
            <a:pPr algn="ctr"/>
            <a:r>
              <a:rPr lang="cs-CZ" sz="1600"/>
              <a:t>H</a:t>
            </a:r>
            <a:r>
              <a:rPr lang="cs-CZ" sz="1600" baseline="-25000"/>
              <a:t>2</a:t>
            </a:r>
            <a:r>
              <a:rPr lang="cs-CZ" sz="1600"/>
              <a:t>PO</a:t>
            </a:r>
            <a:r>
              <a:rPr lang="cs-CZ" sz="1600" baseline="-25000"/>
              <a:t>4</a:t>
            </a:r>
            <a:r>
              <a:rPr lang="cs-CZ" sz="1600" baseline="50000"/>
              <a:t>-</a:t>
            </a:r>
            <a:endParaRPr lang="cs-CZ" sz="1600"/>
          </a:p>
        </p:txBody>
      </p:sp>
      <p:sp>
        <p:nvSpPr>
          <p:cNvPr id="49220" name="Text Box 70"/>
          <p:cNvSpPr txBox="1">
            <a:spLocks noChangeArrowheads="1"/>
          </p:cNvSpPr>
          <p:nvPr/>
        </p:nvSpPr>
        <p:spPr bwMode="auto">
          <a:xfrm>
            <a:off x="7824193" y="5949281"/>
            <a:ext cx="1745991" cy="307777"/>
          </a:xfrm>
          <a:prstGeom prst="rect">
            <a:avLst/>
          </a:prstGeom>
          <a:noFill/>
          <a:ln w="9525">
            <a:noFill/>
            <a:miter lim="800000"/>
            <a:headEnd/>
            <a:tailEnd/>
          </a:ln>
        </p:spPr>
        <p:txBody>
          <a:bodyPr wrap="none">
            <a:spAutoFit/>
          </a:bodyPr>
          <a:lstStyle/>
          <a:p>
            <a:pPr algn="ctr"/>
            <a:r>
              <a:rPr lang="cs-CZ" sz="1400" i="1" dirty="0"/>
              <a:t>(</a:t>
            </a:r>
            <a:r>
              <a:rPr lang="cs-CZ" sz="1400" i="1" dirty="0" err="1"/>
              <a:t>titrovatelná</a:t>
            </a:r>
            <a:r>
              <a:rPr lang="cs-CZ" sz="1400" i="1" dirty="0"/>
              <a:t> acidita)</a:t>
            </a:r>
            <a:endParaRPr lang="cs-CZ" sz="1200" i="1" dirty="0"/>
          </a:p>
        </p:txBody>
      </p:sp>
      <p:sp>
        <p:nvSpPr>
          <p:cNvPr id="49221" name="Freeform 71"/>
          <p:cNvSpPr>
            <a:spLocks/>
          </p:cNvSpPr>
          <p:nvPr/>
        </p:nvSpPr>
        <p:spPr bwMode="auto">
          <a:xfrm>
            <a:off x="6380163" y="5688014"/>
            <a:ext cx="692150" cy="441325"/>
          </a:xfrm>
          <a:custGeom>
            <a:avLst/>
            <a:gdLst>
              <a:gd name="T0" fmla="*/ 22507427 w 386"/>
              <a:gd name="T1" fmla="*/ 0 h 278"/>
              <a:gd name="T2" fmla="*/ 93244797 w 386"/>
              <a:gd name="T3" fmla="*/ 592235863 h 278"/>
              <a:gd name="T4" fmla="*/ 581974464 w 386"/>
              <a:gd name="T5" fmla="*/ 645159915 h 278"/>
              <a:gd name="T6" fmla="*/ 1241118249 w 386"/>
              <a:gd name="T7" fmla="*/ 652721174 h 278"/>
              <a:gd name="T8" fmla="*/ 0 60000 65536"/>
              <a:gd name="T9" fmla="*/ 0 60000 65536"/>
              <a:gd name="T10" fmla="*/ 0 60000 65536"/>
              <a:gd name="T11" fmla="*/ 0 60000 65536"/>
              <a:gd name="T12" fmla="*/ 0 w 386"/>
              <a:gd name="T13" fmla="*/ 0 h 278"/>
              <a:gd name="T14" fmla="*/ 386 w 386"/>
              <a:gd name="T15" fmla="*/ 278 h 278"/>
            </a:gdLst>
            <a:ahLst/>
            <a:cxnLst>
              <a:cxn ang="T8">
                <a:pos x="T0" y="T1"/>
              </a:cxn>
              <a:cxn ang="T9">
                <a:pos x="T2" y="T3"/>
              </a:cxn>
              <a:cxn ang="T10">
                <a:pos x="T4" y="T5"/>
              </a:cxn>
              <a:cxn ang="T11">
                <a:pos x="T6" y="T7"/>
              </a:cxn>
            </a:cxnLst>
            <a:rect l="T12" t="T13" r="T14" b="T15"/>
            <a:pathLst>
              <a:path w="386" h="278">
                <a:moveTo>
                  <a:pt x="7" y="0"/>
                </a:moveTo>
                <a:cubicBezTo>
                  <a:pt x="11" y="38"/>
                  <a:pt x="0" y="192"/>
                  <a:pt x="29" y="235"/>
                </a:cubicBezTo>
                <a:cubicBezTo>
                  <a:pt x="58" y="278"/>
                  <a:pt x="122" y="252"/>
                  <a:pt x="181" y="256"/>
                </a:cubicBezTo>
                <a:cubicBezTo>
                  <a:pt x="240" y="260"/>
                  <a:pt x="343" y="258"/>
                  <a:pt x="386" y="259"/>
                </a:cubicBezTo>
              </a:path>
            </a:pathLst>
          </a:custGeom>
          <a:noFill/>
          <a:ln w="28575" cap="flat" cmpd="sng">
            <a:solidFill>
              <a:schemeClr val="tx1"/>
            </a:solidFill>
            <a:prstDash val="solid"/>
            <a:round/>
            <a:headEnd type="none" w="med" len="med"/>
            <a:tailEnd type="triangle" w="med" len="med"/>
          </a:ln>
        </p:spPr>
        <p:txBody>
          <a:bodyPr wrap="none" anchor="ctr"/>
          <a:lstStyle/>
          <a:p>
            <a:endParaRPr lang="cs-CZ"/>
          </a:p>
        </p:txBody>
      </p:sp>
      <p:sp>
        <p:nvSpPr>
          <p:cNvPr id="49222" name="Freeform 72"/>
          <p:cNvSpPr>
            <a:spLocks/>
          </p:cNvSpPr>
          <p:nvPr/>
        </p:nvSpPr>
        <p:spPr bwMode="auto">
          <a:xfrm>
            <a:off x="6386513" y="5980114"/>
            <a:ext cx="665162" cy="484187"/>
          </a:xfrm>
          <a:custGeom>
            <a:avLst/>
            <a:gdLst>
              <a:gd name="T0" fmla="*/ 20787174 w 386"/>
              <a:gd name="T1" fmla="*/ 0 h 278"/>
              <a:gd name="T2" fmla="*/ 86114354 w 386"/>
              <a:gd name="T3" fmla="*/ 712860761 h 278"/>
              <a:gd name="T4" fmla="*/ 537475066 w 386"/>
              <a:gd name="T5" fmla="*/ 776562674 h 278"/>
              <a:gd name="T6" fmla="*/ 1146218945 w 386"/>
              <a:gd name="T7" fmla="*/ 785662947 h 278"/>
              <a:gd name="T8" fmla="*/ 0 60000 65536"/>
              <a:gd name="T9" fmla="*/ 0 60000 65536"/>
              <a:gd name="T10" fmla="*/ 0 60000 65536"/>
              <a:gd name="T11" fmla="*/ 0 60000 65536"/>
              <a:gd name="T12" fmla="*/ 0 w 386"/>
              <a:gd name="T13" fmla="*/ 0 h 278"/>
              <a:gd name="T14" fmla="*/ 386 w 386"/>
              <a:gd name="T15" fmla="*/ 278 h 278"/>
            </a:gdLst>
            <a:ahLst/>
            <a:cxnLst>
              <a:cxn ang="T8">
                <a:pos x="T0" y="T1"/>
              </a:cxn>
              <a:cxn ang="T9">
                <a:pos x="T2" y="T3"/>
              </a:cxn>
              <a:cxn ang="T10">
                <a:pos x="T4" y="T5"/>
              </a:cxn>
              <a:cxn ang="T11">
                <a:pos x="T6" y="T7"/>
              </a:cxn>
            </a:cxnLst>
            <a:rect l="T12" t="T13" r="T14" b="T15"/>
            <a:pathLst>
              <a:path w="386" h="278">
                <a:moveTo>
                  <a:pt x="7" y="0"/>
                </a:moveTo>
                <a:cubicBezTo>
                  <a:pt x="11" y="38"/>
                  <a:pt x="0" y="192"/>
                  <a:pt x="29" y="235"/>
                </a:cubicBezTo>
                <a:cubicBezTo>
                  <a:pt x="58" y="278"/>
                  <a:pt x="122" y="252"/>
                  <a:pt x="181" y="256"/>
                </a:cubicBezTo>
                <a:cubicBezTo>
                  <a:pt x="240" y="260"/>
                  <a:pt x="343" y="258"/>
                  <a:pt x="386" y="259"/>
                </a:cubicBezTo>
              </a:path>
            </a:pathLst>
          </a:custGeom>
          <a:noFill/>
          <a:ln w="28575" cap="flat" cmpd="sng">
            <a:solidFill>
              <a:schemeClr val="tx1"/>
            </a:solidFill>
            <a:prstDash val="solid"/>
            <a:round/>
            <a:headEnd type="none" w="med" len="med"/>
            <a:tailEnd type="triangle" w="med" len="med"/>
          </a:ln>
        </p:spPr>
        <p:txBody>
          <a:bodyPr wrap="none" anchor="ctr"/>
          <a:lstStyle/>
          <a:p>
            <a:endParaRPr lang="cs-CZ"/>
          </a:p>
        </p:txBody>
      </p:sp>
      <p:sp>
        <p:nvSpPr>
          <p:cNvPr id="49223" name="Freeform 73"/>
          <p:cNvSpPr>
            <a:spLocks/>
          </p:cNvSpPr>
          <p:nvPr/>
        </p:nvSpPr>
        <p:spPr bwMode="auto">
          <a:xfrm>
            <a:off x="6376989" y="5607050"/>
            <a:ext cx="674687" cy="190500"/>
          </a:xfrm>
          <a:custGeom>
            <a:avLst/>
            <a:gdLst>
              <a:gd name="T0" fmla="*/ 21385480 w 386"/>
              <a:gd name="T1" fmla="*/ 0 h 278"/>
              <a:gd name="T2" fmla="*/ 88598987 w 386"/>
              <a:gd name="T3" fmla="*/ 110348833 h 278"/>
              <a:gd name="T4" fmla="*/ 552979452 w 386"/>
              <a:gd name="T5" fmla="*/ 120209602 h 278"/>
              <a:gd name="T6" fmla="*/ 1179281276 w 386"/>
              <a:gd name="T7" fmla="*/ 121618479 h 278"/>
              <a:gd name="T8" fmla="*/ 0 60000 65536"/>
              <a:gd name="T9" fmla="*/ 0 60000 65536"/>
              <a:gd name="T10" fmla="*/ 0 60000 65536"/>
              <a:gd name="T11" fmla="*/ 0 60000 65536"/>
              <a:gd name="T12" fmla="*/ 0 w 386"/>
              <a:gd name="T13" fmla="*/ 0 h 278"/>
              <a:gd name="T14" fmla="*/ 386 w 386"/>
              <a:gd name="T15" fmla="*/ 278 h 278"/>
            </a:gdLst>
            <a:ahLst/>
            <a:cxnLst>
              <a:cxn ang="T8">
                <a:pos x="T0" y="T1"/>
              </a:cxn>
              <a:cxn ang="T9">
                <a:pos x="T2" y="T3"/>
              </a:cxn>
              <a:cxn ang="T10">
                <a:pos x="T4" y="T5"/>
              </a:cxn>
              <a:cxn ang="T11">
                <a:pos x="T6" y="T7"/>
              </a:cxn>
            </a:cxnLst>
            <a:rect l="T12" t="T13" r="T14" b="T15"/>
            <a:pathLst>
              <a:path w="386" h="278">
                <a:moveTo>
                  <a:pt x="7" y="0"/>
                </a:moveTo>
                <a:cubicBezTo>
                  <a:pt x="11" y="38"/>
                  <a:pt x="0" y="192"/>
                  <a:pt x="29" y="235"/>
                </a:cubicBezTo>
                <a:cubicBezTo>
                  <a:pt x="58" y="278"/>
                  <a:pt x="122" y="252"/>
                  <a:pt x="181" y="256"/>
                </a:cubicBezTo>
                <a:cubicBezTo>
                  <a:pt x="240" y="260"/>
                  <a:pt x="343" y="258"/>
                  <a:pt x="386" y="259"/>
                </a:cubicBezTo>
              </a:path>
            </a:pathLst>
          </a:custGeom>
          <a:noFill/>
          <a:ln w="28575" cap="flat" cmpd="sng">
            <a:solidFill>
              <a:schemeClr val="tx1"/>
            </a:solidFill>
            <a:prstDash val="solid"/>
            <a:round/>
            <a:headEnd type="none" w="med" len="med"/>
            <a:tailEnd type="triangle" w="med" len="med"/>
          </a:ln>
        </p:spPr>
        <p:txBody>
          <a:bodyPr wrap="none" anchor="ctr"/>
          <a:lstStyle/>
          <a:p>
            <a:endParaRPr lang="cs-CZ"/>
          </a:p>
        </p:txBody>
      </p:sp>
      <p:sp>
        <p:nvSpPr>
          <p:cNvPr id="49224" name="Line 74"/>
          <p:cNvSpPr>
            <a:spLocks noChangeShapeType="1"/>
          </p:cNvSpPr>
          <p:nvPr/>
        </p:nvSpPr>
        <p:spPr bwMode="auto">
          <a:xfrm flipH="1" flipV="1">
            <a:off x="5780088" y="5776914"/>
            <a:ext cx="785812" cy="7937"/>
          </a:xfrm>
          <a:prstGeom prst="line">
            <a:avLst/>
          </a:prstGeom>
          <a:noFill/>
          <a:ln w="28575">
            <a:solidFill>
              <a:schemeClr val="tx1"/>
            </a:solidFill>
            <a:round/>
            <a:headEnd/>
            <a:tailEnd/>
          </a:ln>
        </p:spPr>
        <p:txBody>
          <a:bodyPr wrap="none" anchor="ctr"/>
          <a:lstStyle/>
          <a:p>
            <a:endParaRPr lang="cs-CZ"/>
          </a:p>
        </p:txBody>
      </p:sp>
      <p:sp>
        <p:nvSpPr>
          <p:cNvPr id="49225" name="Line 75"/>
          <p:cNvSpPr>
            <a:spLocks noChangeShapeType="1"/>
          </p:cNvSpPr>
          <p:nvPr/>
        </p:nvSpPr>
        <p:spPr bwMode="auto">
          <a:xfrm flipH="1" flipV="1">
            <a:off x="5751514" y="6084889"/>
            <a:ext cx="776287" cy="7937"/>
          </a:xfrm>
          <a:prstGeom prst="line">
            <a:avLst/>
          </a:prstGeom>
          <a:noFill/>
          <a:ln w="28575">
            <a:solidFill>
              <a:schemeClr val="tx1"/>
            </a:solidFill>
            <a:round/>
            <a:headEnd/>
            <a:tailEnd/>
          </a:ln>
        </p:spPr>
        <p:txBody>
          <a:bodyPr wrap="none" anchor="ctr"/>
          <a:lstStyle/>
          <a:p>
            <a:endParaRPr lang="cs-CZ"/>
          </a:p>
        </p:txBody>
      </p:sp>
      <p:sp>
        <p:nvSpPr>
          <p:cNvPr id="49226" name="Line 76"/>
          <p:cNvSpPr>
            <a:spLocks noChangeShapeType="1"/>
          </p:cNvSpPr>
          <p:nvPr/>
        </p:nvSpPr>
        <p:spPr bwMode="auto">
          <a:xfrm flipH="1">
            <a:off x="5740400" y="6427789"/>
            <a:ext cx="749300" cy="1587"/>
          </a:xfrm>
          <a:prstGeom prst="line">
            <a:avLst/>
          </a:prstGeom>
          <a:noFill/>
          <a:ln w="28575">
            <a:solidFill>
              <a:schemeClr val="tx1"/>
            </a:solidFill>
            <a:round/>
            <a:headEnd/>
            <a:tailEnd/>
          </a:ln>
        </p:spPr>
        <p:txBody>
          <a:bodyPr wrap="none" anchor="ctr"/>
          <a:lstStyle/>
          <a:p>
            <a:endParaRPr lang="cs-CZ"/>
          </a:p>
        </p:txBody>
      </p:sp>
      <p:sp>
        <p:nvSpPr>
          <p:cNvPr id="49227" name="Oval 77"/>
          <p:cNvSpPr>
            <a:spLocks noChangeArrowheads="1"/>
          </p:cNvSpPr>
          <p:nvPr/>
        </p:nvSpPr>
        <p:spPr bwMode="auto">
          <a:xfrm>
            <a:off x="8882063" y="1028700"/>
            <a:ext cx="531812" cy="547688"/>
          </a:xfrm>
          <a:prstGeom prst="ellipse">
            <a:avLst/>
          </a:prstGeom>
          <a:solidFill>
            <a:srgbClr val="FF9900"/>
          </a:solidFill>
          <a:ln w="9525">
            <a:solidFill>
              <a:srgbClr val="000000"/>
            </a:solidFill>
            <a:round/>
            <a:headEnd/>
            <a:tailEnd/>
          </a:ln>
        </p:spPr>
        <p:txBody>
          <a:bodyPr wrap="none" anchor="ctr"/>
          <a:lstStyle/>
          <a:p>
            <a:endParaRPr lang="cs-CZ"/>
          </a:p>
        </p:txBody>
      </p:sp>
      <p:sp>
        <p:nvSpPr>
          <p:cNvPr id="49228" name="Oval 78"/>
          <p:cNvSpPr>
            <a:spLocks noChangeArrowheads="1"/>
          </p:cNvSpPr>
          <p:nvPr/>
        </p:nvSpPr>
        <p:spPr bwMode="auto">
          <a:xfrm>
            <a:off x="8970964" y="1130300"/>
            <a:ext cx="338137" cy="336550"/>
          </a:xfrm>
          <a:prstGeom prst="ellipse">
            <a:avLst/>
          </a:prstGeom>
          <a:solidFill>
            <a:schemeClr val="bg2"/>
          </a:solidFill>
          <a:ln w="9525">
            <a:solidFill>
              <a:srgbClr val="000000"/>
            </a:solidFill>
            <a:round/>
            <a:headEnd/>
            <a:tailEnd/>
          </a:ln>
        </p:spPr>
        <p:txBody>
          <a:bodyPr wrap="none" anchor="ctr"/>
          <a:lstStyle/>
          <a:p>
            <a:endParaRPr lang="cs-CZ"/>
          </a:p>
        </p:txBody>
      </p:sp>
      <p:sp>
        <p:nvSpPr>
          <p:cNvPr id="49229" name="Oval 79"/>
          <p:cNvSpPr>
            <a:spLocks noChangeArrowheads="1"/>
          </p:cNvSpPr>
          <p:nvPr/>
        </p:nvSpPr>
        <p:spPr bwMode="auto">
          <a:xfrm>
            <a:off x="9139238" y="1984376"/>
            <a:ext cx="209550" cy="207963"/>
          </a:xfrm>
          <a:prstGeom prst="ellipse">
            <a:avLst/>
          </a:prstGeom>
          <a:solidFill>
            <a:srgbClr val="FF3300"/>
          </a:solidFill>
          <a:ln w="9525">
            <a:solidFill>
              <a:srgbClr val="000000"/>
            </a:solidFill>
            <a:round/>
            <a:headEnd/>
            <a:tailEnd/>
          </a:ln>
        </p:spPr>
        <p:txBody>
          <a:bodyPr wrap="none" anchor="ctr"/>
          <a:lstStyle/>
          <a:p>
            <a:endParaRPr lang="cs-CZ"/>
          </a:p>
        </p:txBody>
      </p:sp>
      <p:sp>
        <p:nvSpPr>
          <p:cNvPr id="49230" name="Line 80"/>
          <p:cNvSpPr>
            <a:spLocks noChangeShapeType="1"/>
          </p:cNvSpPr>
          <p:nvPr/>
        </p:nvSpPr>
        <p:spPr bwMode="auto">
          <a:xfrm>
            <a:off x="9297988" y="1257300"/>
            <a:ext cx="36512" cy="819150"/>
          </a:xfrm>
          <a:prstGeom prst="line">
            <a:avLst/>
          </a:prstGeom>
          <a:noFill/>
          <a:ln w="9525">
            <a:solidFill>
              <a:srgbClr val="000000"/>
            </a:solidFill>
            <a:round/>
            <a:headEnd/>
            <a:tailEnd/>
          </a:ln>
        </p:spPr>
        <p:txBody>
          <a:bodyPr wrap="none" anchor="ctr"/>
          <a:lstStyle/>
          <a:p>
            <a:endParaRPr lang="cs-CZ"/>
          </a:p>
        </p:txBody>
      </p:sp>
      <p:sp>
        <p:nvSpPr>
          <p:cNvPr id="49231" name="Line 81"/>
          <p:cNvSpPr>
            <a:spLocks noChangeShapeType="1"/>
          </p:cNvSpPr>
          <p:nvPr/>
        </p:nvSpPr>
        <p:spPr bwMode="auto">
          <a:xfrm flipH="1" flipV="1">
            <a:off x="8967789" y="1311275"/>
            <a:ext cx="168275" cy="787400"/>
          </a:xfrm>
          <a:prstGeom prst="line">
            <a:avLst/>
          </a:prstGeom>
          <a:noFill/>
          <a:ln w="9525">
            <a:solidFill>
              <a:srgbClr val="000000"/>
            </a:solidFill>
            <a:round/>
            <a:headEnd/>
            <a:tailEnd/>
          </a:ln>
        </p:spPr>
        <p:txBody>
          <a:bodyPr wrap="none" anchor="ctr"/>
          <a:lstStyle/>
          <a:p>
            <a:endParaRPr lang="cs-CZ"/>
          </a:p>
        </p:txBody>
      </p:sp>
      <p:sp>
        <p:nvSpPr>
          <p:cNvPr id="49232" name="Rectangle 82"/>
          <p:cNvSpPr>
            <a:spLocks noChangeArrowheads="1"/>
          </p:cNvSpPr>
          <p:nvPr/>
        </p:nvSpPr>
        <p:spPr bwMode="auto">
          <a:xfrm>
            <a:off x="8786814" y="2192339"/>
            <a:ext cx="1317625" cy="261610"/>
          </a:xfrm>
          <a:prstGeom prst="rect">
            <a:avLst/>
          </a:prstGeom>
          <a:noFill/>
          <a:ln w="9525">
            <a:noFill/>
            <a:miter lim="800000"/>
            <a:headEnd/>
            <a:tailEnd/>
          </a:ln>
        </p:spPr>
        <p:txBody>
          <a:bodyPr>
            <a:spAutoFit/>
          </a:bodyPr>
          <a:lstStyle/>
          <a:p>
            <a:pPr algn="ctr"/>
            <a:r>
              <a:rPr lang="cs-CZ" sz="1100" b="1" dirty="0"/>
              <a:t>H</a:t>
            </a:r>
            <a:r>
              <a:rPr lang="cs-CZ" sz="1100" b="1" baseline="60000" dirty="0"/>
              <a:t>+</a:t>
            </a:r>
            <a:r>
              <a:rPr lang="cs-CZ" sz="1100" b="1" dirty="0"/>
              <a:t>-</a:t>
            </a:r>
            <a:r>
              <a:rPr lang="cs-CZ" sz="1100" b="1" dirty="0" err="1"/>
              <a:t>ATPáza</a:t>
            </a:r>
            <a:endParaRPr lang="cs-CZ" sz="1400" dirty="0"/>
          </a:p>
        </p:txBody>
      </p:sp>
      <p:sp>
        <p:nvSpPr>
          <p:cNvPr id="49233" name="Oval 83"/>
          <p:cNvSpPr>
            <a:spLocks noChangeArrowheads="1"/>
          </p:cNvSpPr>
          <p:nvPr/>
        </p:nvSpPr>
        <p:spPr bwMode="auto">
          <a:xfrm>
            <a:off x="9610726" y="4440239"/>
            <a:ext cx="531813" cy="547687"/>
          </a:xfrm>
          <a:prstGeom prst="ellipse">
            <a:avLst/>
          </a:prstGeom>
          <a:solidFill>
            <a:srgbClr val="FF9900"/>
          </a:solidFill>
          <a:ln w="9525">
            <a:solidFill>
              <a:srgbClr val="000000"/>
            </a:solidFill>
            <a:round/>
            <a:headEnd/>
            <a:tailEnd/>
          </a:ln>
        </p:spPr>
        <p:txBody>
          <a:bodyPr wrap="none" anchor="ctr"/>
          <a:lstStyle/>
          <a:p>
            <a:endParaRPr lang="cs-CZ"/>
          </a:p>
        </p:txBody>
      </p:sp>
      <p:sp>
        <p:nvSpPr>
          <p:cNvPr id="49234" name="Line 84"/>
          <p:cNvSpPr>
            <a:spLocks noChangeShapeType="1"/>
          </p:cNvSpPr>
          <p:nvPr/>
        </p:nvSpPr>
        <p:spPr bwMode="auto">
          <a:xfrm>
            <a:off x="13587413" y="4595813"/>
            <a:ext cx="36512" cy="819150"/>
          </a:xfrm>
          <a:prstGeom prst="line">
            <a:avLst/>
          </a:prstGeom>
          <a:noFill/>
          <a:ln w="9525">
            <a:solidFill>
              <a:srgbClr val="000000"/>
            </a:solidFill>
            <a:round/>
            <a:headEnd/>
            <a:tailEnd/>
          </a:ln>
        </p:spPr>
        <p:txBody>
          <a:bodyPr wrap="none" anchor="ctr"/>
          <a:lstStyle/>
          <a:p>
            <a:endParaRPr lang="cs-CZ"/>
          </a:p>
        </p:txBody>
      </p:sp>
      <p:sp>
        <p:nvSpPr>
          <p:cNvPr id="49235" name="Line 85"/>
          <p:cNvSpPr>
            <a:spLocks noChangeShapeType="1"/>
          </p:cNvSpPr>
          <p:nvPr/>
        </p:nvSpPr>
        <p:spPr bwMode="auto">
          <a:xfrm>
            <a:off x="8863014" y="803275"/>
            <a:ext cx="7937" cy="1703388"/>
          </a:xfrm>
          <a:prstGeom prst="line">
            <a:avLst/>
          </a:prstGeom>
          <a:noFill/>
          <a:ln w="28575">
            <a:solidFill>
              <a:schemeClr val="tx1"/>
            </a:solidFill>
            <a:round/>
            <a:headEnd type="triangle" w="med" len="med"/>
            <a:tailEnd/>
          </a:ln>
        </p:spPr>
        <p:txBody>
          <a:bodyPr wrap="none" anchor="ctr"/>
          <a:lstStyle/>
          <a:p>
            <a:endParaRPr lang="cs-CZ"/>
          </a:p>
        </p:txBody>
      </p:sp>
      <p:sp>
        <p:nvSpPr>
          <p:cNvPr id="49236" name="Text Box 86"/>
          <p:cNvSpPr txBox="1">
            <a:spLocks noChangeArrowheads="1"/>
          </p:cNvSpPr>
          <p:nvPr/>
        </p:nvSpPr>
        <p:spPr bwMode="auto">
          <a:xfrm>
            <a:off x="7729538" y="2806700"/>
            <a:ext cx="863600" cy="336550"/>
          </a:xfrm>
          <a:prstGeom prst="rect">
            <a:avLst/>
          </a:prstGeom>
          <a:noFill/>
          <a:ln w="12700">
            <a:noFill/>
            <a:miter lim="800000"/>
            <a:headEnd/>
            <a:tailEnd/>
          </a:ln>
        </p:spPr>
        <p:txBody>
          <a:bodyPr anchor="ctr">
            <a:spAutoFit/>
          </a:bodyPr>
          <a:lstStyle/>
          <a:p>
            <a:pPr algn="ctr"/>
            <a:r>
              <a:rPr lang="cs-CZ" sz="1600"/>
              <a:t>H</a:t>
            </a:r>
            <a:r>
              <a:rPr lang="cs-CZ" sz="1600" baseline="-25000"/>
              <a:t>2</a:t>
            </a:r>
            <a:r>
              <a:rPr lang="cs-CZ" sz="1600"/>
              <a:t>O</a:t>
            </a:r>
          </a:p>
        </p:txBody>
      </p:sp>
      <p:sp>
        <p:nvSpPr>
          <p:cNvPr id="49237" name="Text Box 87"/>
          <p:cNvSpPr txBox="1">
            <a:spLocks noChangeArrowheads="1"/>
          </p:cNvSpPr>
          <p:nvPr/>
        </p:nvSpPr>
        <p:spPr bwMode="auto">
          <a:xfrm>
            <a:off x="8675689" y="2554288"/>
            <a:ext cx="409575" cy="336550"/>
          </a:xfrm>
          <a:prstGeom prst="rect">
            <a:avLst/>
          </a:prstGeom>
          <a:noFill/>
          <a:ln w="12700">
            <a:noFill/>
            <a:miter lim="800000"/>
            <a:headEnd/>
            <a:tailEnd/>
          </a:ln>
        </p:spPr>
        <p:txBody>
          <a:bodyPr wrap="none" anchor="ctr">
            <a:spAutoFit/>
          </a:bodyPr>
          <a:lstStyle/>
          <a:p>
            <a:pPr algn="ctr"/>
            <a:r>
              <a:rPr lang="cs-CZ" sz="1600"/>
              <a:t>H</a:t>
            </a:r>
            <a:r>
              <a:rPr lang="cs-CZ" sz="1600" baseline="50000"/>
              <a:t>+</a:t>
            </a:r>
            <a:endParaRPr lang="cs-CZ" sz="1600"/>
          </a:p>
        </p:txBody>
      </p:sp>
      <p:sp>
        <p:nvSpPr>
          <p:cNvPr id="49238" name="Text Box 88"/>
          <p:cNvSpPr txBox="1">
            <a:spLocks noChangeArrowheads="1"/>
          </p:cNvSpPr>
          <p:nvPr/>
        </p:nvSpPr>
        <p:spPr bwMode="auto">
          <a:xfrm>
            <a:off x="8612605" y="3137486"/>
            <a:ext cx="537328" cy="338554"/>
          </a:xfrm>
          <a:prstGeom prst="rect">
            <a:avLst/>
          </a:prstGeom>
          <a:noFill/>
          <a:ln w="12700">
            <a:noFill/>
            <a:miter lim="800000"/>
            <a:headEnd/>
            <a:tailEnd/>
          </a:ln>
        </p:spPr>
        <p:txBody>
          <a:bodyPr wrap="none" anchor="ctr">
            <a:spAutoFit/>
          </a:bodyPr>
          <a:lstStyle/>
          <a:p>
            <a:pPr algn="ctr"/>
            <a:r>
              <a:rPr lang="cs-CZ" sz="1600"/>
              <a:t>OH</a:t>
            </a:r>
            <a:r>
              <a:rPr lang="cs-CZ" sz="1600" baseline="50000"/>
              <a:t>-</a:t>
            </a:r>
            <a:endParaRPr lang="cs-CZ" sz="1600"/>
          </a:p>
        </p:txBody>
      </p:sp>
      <p:sp>
        <p:nvSpPr>
          <p:cNvPr id="49239" name="Line 89"/>
          <p:cNvSpPr>
            <a:spLocks noChangeShapeType="1"/>
          </p:cNvSpPr>
          <p:nvPr/>
        </p:nvSpPr>
        <p:spPr bwMode="auto">
          <a:xfrm flipH="1" flipV="1">
            <a:off x="8396288" y="2984501"/>
            <a:ext cx="317500" cy="284163"/>
          </a:xfrm>
          <a:prstGeom prst="line">
            <a:avLst/>
          </a:prstGeom>
          <a:noFill/>
          <a:ln w="28575">
            <a:solidFill>
              <a:srgbClr val="000000"/>
            </a:solidFill>
            <a:round/>
            <a:headEnd type="triangle" w="med" len="med"/>
            <a:tailEnd/>
          </a:ln>
        </p:spPr>
        <p:txBody>
          <a:bodyPr wrap="none" anchor="ctr"/>
          <a:lstStyle/>
          <a:p>
            <a:endParaRPr lang="cs-CZ"/>
          </a:p>
        </p:txBody>
      </p:sp>
      <p:sp>
        <p:nvSpPr>
          <p:cNvPr id="49240" name="Line 90"/>
          <p:cNvSpPr>
            <a:spLocks noChangeShapeType="1"/>
          </p:cNvSpPr>
          <p:nvPr/>
        </p:nvSpPr>
        <p:spPr bwMode="auto">
          <a:xfrm flipH="1">
            <a:off x="8399463" y="2762250"/>
            <a:ext cx="336550" cy="217488"/>
          </a:xfrm>
          <a:prstGeom prst="line">
            <a:avLst/>
          </a:prstGeom>
          <a:noFill/>
          <a:ln w="28575">
            <a:solidFill>
              <a:srgbClr val="000000"/>
            </a:solidFill>
            <a:round/>
            <a:headEnd type="triangle" w="med" len="med"/>
            <a:tailEnd/>
          </a:ln>
        </p:spPr>
        <p:txBody>
          <a:bodyPr wrap="none" anchor="ctr"/>
          <a:lstStyle/>
          <a:p>
            <a:endParaRPr lang="cs-CZ"/>
          </a:p>
        </p:txBody>
      </p:sp>
      <p:sp>
        <p:nvSpPr>
          <p:cNvPr id="49241" name="Text Box 91"/>
          <p:cNvSpPr txBox="1">
            <a:spLocks noChangeArrowheads="1"/>
          </p:cNvSpPr>
          <p:nvPr/>
        </p:nvSpPr>
        <p:spPr bwMode="auto">
          <a:xfrm>
            <a:off x="8504238" y="3767138"/>
            <a:ext cx="863600" cy="336550"/>
          </a:xfrm>
          <a:prstGeom prst="rect">
            <a:avLst/>
          </a:prstGeom>
          <a:noFill/>
          <a:ln w="12700">
            <a:noFill/>
            <a:miter lim="800000"/>
            <a:headEnd/>
            <a:tailEnd/>
          </a:ln>
        </p:spPr>
        <p:txBody>
          <a:bodyPr anchor="ctr">
            <a:spAutoFit/>
          </a:bodyPr>
          <a:lstStyle/>
          <a:p>
            <a:pPr algn="ctr"/>
            <a:r>
              <a:rPr lang="cs-CZ" sz="1600"/>
              <a:t>CO</a:t>
            </a:r>
            <a:r>
              <a:rPr lang="cs-CZ" sz="1600" baseline="-25000"/>
              <a:t>2</a:t>
            </a:r>
            <a:endParaRPr lang="cs-CZ" sz="1600"/>
          </a:p>
        </p:txBody>
      </p:sp>
      <p:sp>
        <p:nvSpPr>
          <p:cNvPr id="49242" name="Text Box 92"/>
          <p:cNvSpPr txBox="1">
            <a:spLocks noChangeArrowheads="1"/>
          </p:cNvSpPr>
          <p:nvPr/>
        </p:nvSpPr>
        <p:spPr bwMode="auto">
          <a:xfrm>
            <a:off x="9328150" y="3421063"/>
            <a:ext cx="863600" cy="336550"/>
          </a:xfrm>
          <a:prstGeom prst="rect">
            <a:avLst/>
          </a:prstGeom>
          <a:noFill/>
          <a:ln w="12700">
            <a:noFill/>
            <a:miter lim="800000"/>
            <a:headEnd/>
            <a:tailEnd/>
          </a:ln>
        </p:spPr>
        <p:txBody>
          <a:bodyPr anchor="ctr">
            <a:spAutoFit/>
          </a:bodyPr>
          <a:lstStyle/>
          <a:p>
            <a:pPr algn="ctr"/>
            <a:r>
              <a:rPr lang="cs-CZ" sz="1600"/>
              <a:t>HCO</a:t>
            </a:r>
            <a:r>
              <a:rPr lang="cs-CZ" sz="1600" baseline="-25000"/>
              <a:t>3</a:t>
            </a:r>
            <a:r>
              <a:rPr lang="cs-CZ" sz="1600" baseline="50000"/>
              <a:t>-</a:t>
            </a:r>
            <a:endParaRPr lang="cs-CZ" sz="1600"/>
          </a:p>
        </p:txBody>
      </p:sp>
      <p:sp>
        <p:nvSpPr>
          <p:cNvPr id="49243" name="Text Box 93"/>
          <p:cNvSpPr txBox="1">
            <a:spLocks noChangeArrowheads="1"/>
          </p:cNvSpPr>
          <p:nvPr/>
        </p:nvSpPr>
        <p:spPr bwMode="auto">
          <a:xfrm>
            <a:off x="7886303" y="3444876"/>
            <a:ext cx="1362873" cy="276999"/>
          </a:xfrm>
          <a:prstGeom prst="rect">
            <a:avLst/>
          </a:prstGeom>
          <a:noFill/>
          <a:ln w="9525">
            <a:noFill/>
            <a:miter lim="800000"/>
            <a:headEnd/>
            <a:tailEnd/>
          </a:ln>
        </p:spPr>
        <p:txBody>
          <a:bodyPr wrap="none">
            <a:spAutoFit/>
          </a:bodyPr>
          <a:lstStyle/>
          <a:p>
            <a:pPr algn="ctr"/>
            <a:r>
              <a:rPr lang="cs-CZ" sz="1200" b="1" i="1" dirty="0" err="1"/>
              <a:t>karboanhydráza</a:t>
            </a:r>
            <a:endParaRPr lang="cs-CZ" sz="1100" i="1" dirty="0"/>
          </a:p>
        </p:txBody>
      </p:sp>
      <p:sp>
        <p:nvSpPr>
          <p:cNvPr id="49244" name="Line 94"/>
          <p:cNvSpPr>
            <a:spLocks noChangeShapeType="1"/>
          </p:cNvSpPr>
          <p:nvPr/>
        </p:nvSpPr>
        <p:spPr bwMode="auto">
          <a:xfrm flipH="1" flipV="1">
            <a:off x="9085264" y="3327401"/>
            <a:ext cx="179387" cy="258763"/>
          </a:xfrm>
          <a:prstGeom prst="line">
            <a:avLst/>
          </a:prstGeom>
          <a:noFill/>
          <a:ln w="28575">
            <a:solidFill>
              <a:srgbClr val="000000"/>
            </a:solidFill>
            <a:round/>
            <a:headEnd/>
            <a:tailEnd/>
          </a:ln>
        </p:spPr>
        <p:txBody>
          <a:bodyPr wrap="none" anchor="ctr"/>
          <a:lstStyle/>
          <a:p>
            <a:endParaRPr lang="cs-CZ"/>
          </a:p>
        </p:txBody>
      </p:sp>
      <p:sp>
        <p:nvSpPr>
          <p:cNvPr id="49245" name="Line 95"/>
          <p:cNvSpPr>
            <a:spLocks noChangeShapeType="1"/>
          </p:cNvSpPr>
          <p:nvPr/>
        </p:nvSpPr>
        <p:spPr bwMode="auto">
          <a:xfrm flipV="1">
            <a:off x="9002713" y="3592514"/>
            <a:ext cx="258762" cy="231775"/>
          </a:xfrm>
          <a:prstGeom prst="line">
            <a:avLst/>
          </a:prstGeom>
          <a:noFill/>
          <a:ln w="28575">
            <a:solidFill>
              <a:srgbClr val="000000"/>
            </a:solidFill>
            <a:round/>
            <a:headEnd/>
            <a:tailEnd/>
          </a:ln>
        </p:spPr>
        <p:txBody>
          <a:bodyPr wrap="none" anchor="ctr"/>
          <a:lstStyle/>
          <a:p>
            <a:endParaRPr lang="cs-CZ"/>
          </a:p>
        </p:txBody>
      </p:sp>
      <p:sp>
        <p:nvSpPr>
          <p:cNvPr id="49246" name="Line 96"/>
          <p:cNvSpPr>
            <a:spLocks noChangeShapeType="1"/>
          </p:cNvSpPr>
          <p:nvPr/>
        </p:nvSpPr>
        <p:spPr bwMode="auto">
          <a:xfrm flipH="1">
            <a:off x="9250363" y="3597276"/>
            <a:ext cx="228600" cy="3175"/>
          </a:xfrm>
          <a:prstGeom prst="line">
            <a:avLst/>
          </a:prstGeom>
          <a:noFill/>
          <a:ln w="28575">
            <a:solidFill>
              <a:srgbClr val="000000"/>
            </a:solidFill>
            <a:round/>
            <a:headEnd type="triangle" w="med" len="med"/>
            <a:tailEnd/>
          </a:ln>
        </p:spPr>
        <p:txBody>
          <a:bodyPr wrap="none" anchor="ctr"/>
          <a:lstStyle/>
          <a:p>
            <a:endParaRPr lang="cs-CZ"/>
          </a:p>
        </p:txBody>
      </p:sp>
      <p:sp>
        <p:nvSpPr>
          <p:cNvPr id="49247" name="Line 97"/>
          <p:cNvSpPr>
            <a:spLocks noChangeShapeType="1"/>
          </p:cNvSpPr>
          <p:nvPr/>
        </p:nvSpPr>
        <p:spPr bwMode="auto">
          <a:xfrm>
            <a:off x="10126663" y="774700"/>
            <a:ext cx="6350" cy="3079750"/>
          </a:xfrm>
          <a:prstGeom prst="line">
            <a:avLst/>
          </a:prstGeom>
          <a:noFill/>
          <a:ln w="28575">
            <a:solidFill>
              <a:schemeClr val="tx1"/>
            </a:solidFill>
            <a:round/>
            <a:headEnd type="triangle" w="med" len="med"/>
            <a:tailEnd/>
          </a:ln>
        </p:spPr>
        <p:txBody>
          <a:bodyPr wrap="none" anchor="ctr"/>
          <a:lstStyle/>
          <a:p>
            <a:endParaRPr lang="cs-CZ"/>
          </a:p>
        </p:txBody>
      </p:sp>
      <p:grpSp>
        <p:nvGrpSpPr>
          <p:cNvPr id="3" name="Group 98"/>
          <p:cNvGrpSpPr>
            <a:grpSpLocks/>
          </p:cNvGrpSpPr>
          <p:nvPr/>
        </p:nvGrpSpPr>
        <p:grpSpPr bwMode="auto">
          <a:xfrm>
            <a:off x="10031413" y="1096963"/>
            <a:ext cx="207962" cy="442912"/>
            <a:chOff x="3950" y="404"/>
            <a:chExt cx="131" cy="279"/>
          </a:xfrm>
        </p:grpSpPr>
        <p:sp>
          <p:nvSpPr>
            <p:cNvPr id="49280" name="AutoShape 99"/>
            <p:cNvSpPr>
              <a:spLocks noChangeArrowheads="1"/>
            </p:cNvSpPr>
            <p:nvPr/>
          </p:nvSpPr>
          <p:spPr bwMode="auto">
            <a:xfrm>
              <a:off x="3950" y="405"/>
              <a:ext cx="131" cy="278"/>
            </a:xfrm>
            <a:prstGeom prst="can">
              <a:avLst>
                <a:gd name="adj" fmla="val 53053"/>
              </a:avLst>
            </a:prstGeom>
            <a:solidFill>
              <a:schemeClr val="accent1"/>
            </a:solidFill>
            <a:ln w="28575">
              <a:solidFill>
                <a:schemeClr val="tx1"/>
              </a:solidFill>
              <a:round/>
              <a:headEnd/>
              <a:tailEnd/>
            </a:ln>
          </p:spPr>
          <p:txBody>
            <a:bodyPr wrap="none" anchor="ctr"/>
            <a:lstStyle/>
            <a:p>
              <a:endParaRPr lang="cs-CZ"/>
            </a:p>
          </p:txBody>
        </p:sp>
        <p:sp>
          <p:nvSpPr>
            <p:cNvPr id="49281" name="Line 100"/>
            <p:cNvSpPr>
              <a:spLocks noChangeShapeType="1"/>
            </p:cNvSpPr>
            <p:nvPr/>
          </p:nvSpPr>
          <p:spPr bwMode="auto">
            <a:xfrm>
              <a:off x="4014" y="404"/>
              <a:ext cx="0" cy="76"/>
            </a:xfrm>
            <a:prstGeom prst="line">
              <a:avLst/>
            </a:prstGeom>
            <a:noFill/>
            <a:ln w="28575">
              <a:solidFill>
                <a:schemeClr val="tx1"/>
              </a:solidFill>
              <a:round/>
              <a:headEnd/>
              <a:tailEnd/>
            </a:ln>
          </p:spPr>
          <p:txBody>
            <a:bodyPr wrap="none" anchor="ctr"/>
            <a:lstStyle/>
            <a:p>
              <a:endParaRPr lang="cs-CZ"/>
            </a:p>
          </p:txBody>
        </p:sp>
      </p:grpSp>
      <p:sp>
        <p:nvSpPr>
          <p:cNvPr id="49249" name="Line 101"/>
          <p:cNvSpPr>
            <a:spLocks noChangeShapeType="1"/>
          </p:cNvSpPr>
          <p:nvPr/>
        </p:nvSpPr>
        <p:spPr bwMode="auto">
          <a:xfrm flipH="1">
            <a:off x="10128251" y="4140200"/>
            <a:ext cx="3175" cy="1320800"/>
          </a:xfrm>
          <a:prstGeom prst="line">
            <a:avLst/>
          </a:prstGeom>
          <a:noFill/>
          <a:ln w="28575">
            <a:solidFill>
              <a:schemeClr val="tx1"/>
            </a:solidFill>
            <a:round/>
            <a:headEnd type="triangle" w="med" len="med"/>
            <a:tailEnd/>
          </a:ln>
        </p:spPr>
        <p:txBody>
          <a:bodyPr wrap="none" anchor="ctr"/>
          <a:lstStyle/>
          <a:p>
            <a:endParaRPr lang="cs-CZ"/>
          </a:p>
        </p:txBody>
      </p:sp>
      <p:sp>
        <p:nvSpPr>
          <p:cNvPr id="49250" name="Text Box 102"/>
          <p:cNvSpPr txBox="1">
            <a:spLocks noChangeArrowheads="1"/>
          </p:cNvSpPr>
          <p:nvPr/>
        </p:nvSpPr>
        <p:spPr bwMode="auto">
          <a:xfrm>
            <a:off x="9975851" y="3832225"/>
            <a:ext cx="422275" cy="336550"/>
          </a:xfrm>
          <a:prstGeom prst="rect">
            <a:avLst/>
          </a:prstGeom>
          <a:noFill/>
          <a:ln w="12700">
            <a:noFill/>
            <a:miter lim="800000"/>
            <a:headEnd/>
            <a:tailEnd/>
          </a:ln>
        </p:spPr>
        <p:txBody>
          <a:bodyPr wrap="none" anchor="ctr">
            <a:spAutoFit/>
          </a:bodyPr>
          <a:lstStyle/>
          <a:p>
            <a:pPr algn="ctr"/>
            <a:r>
              <a:rPr lang="cs-CZ" sz="1600"/>
              <a:t>Cl</a:t>
            </a:r>
            <a:r>
              <a:rPr lang="cs-CZ" sz="1600" baseline="50000"/>
              <a:t>-</a:t>
            </a:r>
            <a:endParaRPr lang="cs-CZ" sz="1600"/>
          </a:p>
        </p:txBody>
      </p:sp>
      <p:sp>
        <p:nvSpPr>
          <p:cNvPr id="49251" name="Line 103"/>
          <p:cNvSpPr>
            <a:spLocks noChangeShapeType="1"/>
          </p:cNvSpPr>
          <p:nvPr/>
        </p:nvSpPr>
        <p:spPr bwMode="auto">
          <a:xfrm>
            <a:off x="9598025" y="3789364"/>
            <a:ext cx="6350" cy="1703387"/>
          </a:xfrm>
          <a:prstGeom prst="line">
            <a:avLst/>
          </a:prstGeom>
          <a:noFill/>
          <a:ln w="28575">
            <a:solidFill>
              <a:schemeClr val="tx1"/>
            </a:solidFill>
            <a:round/>
            <a:headEnd/>
            <a:tailEnd type="triangle" w="med" len="med"/>
          </a:ln>
        </p:spPr>
        <p:txBody>
          <a:bodyPr wrap="none" anchor="ctr"/>
          <a:lstStyle/>
          <a:p>
            <a:endParaRPr lang="cs-CZ"/>
          </a:p>
        </p:txBody>
      </p:sp>
      <p:sp>
        <p:nvSpPr>
          <p:cNvPr id="49252" name="Text Box 104"/>
          <p:cNvSpPr txBox="1">
            <a:spLocks noChangeArrowheads="1"/>
          </p:cNvSpPr>
          <p:nvPr/>
        </p:nvSpPr>
        <p:spPr bwMode="auto">
          <a:xfrm>
            <a:off x="9912351" y="469900"/>
            <a:ext cx="422275" cy="336550"/>
          </a:xfrm>
          <a:prstGeom prst="rect">
            <a:avLst/>
          </a:prstGeom>
          <a:noFill/>
          <a:ln w="12700">
            <a:noFill/>
            <a:miter lim="800000"/>
            <a:headEnd/>
            <a:tailEnd/>
          </a:ln>
        </p:spPr>
        <p:txBody>
          <a:bodyPr wrap="none" anchor="ctr">
            <a:spAutoFit/>
          </a:bodyPr>
          <a:lstStyle/>
          <a:p>
            <a:pPr algn="ctr"/>
            <a:r>
              <a:rPr lang="cs-CZ" sz="1600"/>
              <a:t>Cl</a:t>
            </a:r>
            <a:r>
              <a:rPr lang="cs-CZ" sz="1600" baseline="50000"/>
              <a:t>-</a:t>
            </a:r>
            <a:endParaRPr lang="cs-CZ" sz="1600"/>
          </a:p>
        </p:txBody>
      </p:sp>
      <p:sp>
        <p:nvSpPr>
          <p:cNvPr id="49253" name="Text Box 105"/>
          <p:cNvSpPr txBox="1">
            <a:spLocks noChangeArrowheads="1"/>
          </p:cNvSpPr>
          <p:nvPr/>
        </p:nvSpPr>
        <p:spPr bwMode="auto">
          <a:xfrm>
            <a:off x="8705851" y="481013"/>
            <a:ext cx="409575" cy="336550"/>
          </a:xfrm>
          <a:prstGeom prst="rect">
            <a:avLst/>
          </a:prstGeom>
          <a:noFill/>
          <a:ln w="12700">
            <a:noFill/>
            <a:miter lim="800000"/>
            <a:headEnd/>
            <a:tailEnd/>
          </a:ln>
        </p:spPr>
        <p:txBody>
          <a:bodyPr wrap="none" anchor="ctr">
            <a:spAutoFit/>
          </a:bodyPr>
          <a:lstStyle/>
          <a:p>
            <a:pPr algn="ctr"/>
            <a:r>
              <a:rPr lang="cs-CZ" sz="1600"/>
              <a:t>H</a:t>
            </a:r>
            <a:r>
              <a:rPr lang="cs-CZ" sz="1600" baseline="50000"/>
              <a:t>+</a:t>
            </a:r>
            <a:endParaRPr lang="cs-CZ" sz="1600"/>
          </a:p>
        </p:txBody>
      </p:sp>
      <p:sp>
        <p:nvSpPr>
          <p:cNvPr id="49254" name="Text Box 106"/>
          <p:cNvSpPr txBox="1">
            <a:spLocks noChangeArrowheads="1"/>
          </p:cNvSpPr>
          <p:nvPr/>
        </p:nvSpPr>
        <p:spPr bwMode="auto">
          <a:xfrm>
            <a:off x="9185275" y="5453063"/>
            <a:ext cx="863600" cy="336550"/>
          </a:xfrm>
          <a:prstGeom prst="rect">
            <a:avLst/>
          </a:prstGeom>
          <a:noFill/>
          <a:ln w="12700">
            <a:noFill/>
            <a:miter lim="800000"/>
            <a:headEnd/>
            <a:tailEnd/>
          </a:ln>
        </p:spPr>
        <p:txBody>
          <a:bodyPr anchor="ctr">
            <a:spAutoFit/>
          </a:bodyPr>
          <a:lstStyle/>
          <a:p>
            <a:pPr algn="ctr"/>
            <a:r>
              <a:rPr lang="cs-CZ" sz="1600"/>
              <a:t>HCO</a:t>
            </a:r>
            <a:r>
              <a:rPr lang="cs-CZ" sz="1600" baseline="-25000"/>
              <a:t>3</a:t>
            </a:r>
            <a:r>
              <a:rPr lang="cs-CZ" sz="1600" baseline="50000"/>
              <a:t>-</a:t>
            </a:r>
            <a:endParaRPr lang="cs-CZ" sz="1600"/>
          </a:p>
        </p:txBody>
      </p:sp>
      <p:sp>
        <p:nvSpPr>
          <p:cNvPr id="49255" name="Text Box 107"/>
          <p:cNvSpPr txBox="1">
            <a:spLocks noChangeArrowheads="1"/>
          </p:cNvSpPr>
          <p:nvPr/>
        </p:nvSpPr>
        <p:spPr bwMode="auto">
          <a:xfrm>
            <a:off x="9945689" y="5448300"/>
            <a:ext cx="422275" cy="336550"/>
          </a:xfrm>
          <a:prstGeom prst="rect">
            <a:avLst/>
          </a:prstGeom>
          <a:noFill/>
          <a:ln w="12700">
            <a:noFill/>
            <a:miter lim="800000"/>
            <a:headEnd/>
            <a:tailEnd/>
          </a:ln>
        </p:spPr>
        <p:txBody>
          <a:bodyPr wrap="none" anchor="ctr">
            <a:spAutoFit/>
          </a:bodyPr>
          <a:lstStyle/>
          <a:p>
            <a:pPr algn="ctr"/>
            <a:r>
              <a:rPr lang="cs-CZ" sz="1600"/>
              <a:t>Cl</a:t>
            </a:r>
            <a:r>
              <a:rPr lang="cs-CZ" sz="1600" baseline="50000"/>
              <a:t>-</a:t>
            </a:r>
            <a:endParaRPr lang="cs-CZ" sz="1600"/>
          </a:p>
        </p:txBody>
      </p:sp>
      <p:sp>
        <p:nvSpPr>
          <p:cNvPr id="49256" name="Text Box 108"/>
          <p:cNvSpPr txBox="1">
            <a:spLocks noChangeArrowheads="1"/>
          </p:cNvSpPr>
          <p:nvPr/>
        </p:nvSpPr>
        <p:spPr bwMode="auto">
          <a:xfrm>
            <a:off x="5226050" y="170806"/>
            <a:ext cx="2630488" cy="461665"/>
          </a:xfrm>
          <a:prstGeom prst="rect">
            <a:avLst/>
          </a:prstGeom>
          <a:noFill/>
          <a:ln w="12700">
            <a:noFill/>
            <a:miter lim="800000"/>
            <a:headEnd/>
            <a:tailEnd/>
          </a:ln>
        </p:spPr>
        <p:txBody>
          <a:bodyPr anchor="ctr">
            <a:spAutoFit/>
          </a:bodyPr>
          <a:lstStyle/>
          <a:p>
            <a:pPr algn="ctr"/>
            <a:r>
              <a:rPr lang="cs-CZ" b="1" i="1" dirty="0">
                <a:sym typeface="Symbol" pitchFamily="18" charset="2"/>
              </a:rPr>
              <a:t>-</a:t>
            </a:r>
            <a:r>
              <a:rPr lang="cs-CZ" b="1" i="1" dirty="0" err="1">
                <a:sym typeface="Symbol" pitchFamily="18" charset="2"/>
              </a:rPr>
              <a:t>intercalární</a:t>
            </a:r>
            <a:r>
              <a:rPr lang="cs-CZ" b="1" i="1" dirty="0">
                <a:sym typeface="Symbol" pitchFamily="18" charset="2"/>
              </a:rPr>
              <a:t> buňky</a:t>
            </a:r>
            <a:endParaRPr lang="cs-CZ" sz="2400" dirty="0"/>
          </a:p>
        </p:txBody>
      </p:sp>
      <p:sp>
        <p:nvSpPr>
          <p:cNvPr id="49257" name="Text Box 109"/>
          <p:cNvSpPr txBox="1">
            <a:spLocks noChangeArrowheads="1"/>
          </p:cNvSpPr>
          <p:nvPr/>
        </p:nvSpPr>
        <p:spPr bwMode="auto">
          <a:xfrm>
            <a:off x="7927976" y="140644"/>
            <a:ext cx="2525713" cy="461665"/>
          </a:xfrm>
          <a:prstGeom prst="rect">
            <a:avLst/>
          </a:prstGeom>
          <a:noFill/>
          <a:ln w="12700">
            <a:noFill/>
            <a:miter lim="800000"/>
            <a:headEnd/>
            <a:tailEnd/>
          </a:ln>
        </p:spPr>
        <p:txBody>
          <a:bodyPr anchor="ctr">
            <a:spAutoFit/>
          </a:bodyPr>
          <a:lstStyle/>
          <a:p>
            <a:pPr algn="ctr"/>
            <a:r>
              <a:rPr lang="cs-CZ" dirty="0">
                <a:latin typeface="Symbol" pitchFamily="18" charset="2"/>
              </a:rPr>
              <a:t>b</a:t>
            </a:r>
            <a:r>
              <a:rPr lang="cs-CZ" b="1" i="1" dirty="0">
                <a:sym typeface="Symbol" pitchFamily="18" charset="2"/>
              </a:rPr>
              <a:t>-</a:t>
            </a:r>
            <a:r>
              <a:rPr lang="cs-CZ" b="1" i="1" dirty="0" err="1">
                <a:sym typeface="Symbol" pitchFamily="18" charset="2"/>
              </a:rPr>
              <a:t>intercalární</a:t>
            </a:r>
            <a:r>
              <a:rPr lang="cs-CZ" b="1" i="1" dirty="0">
                <a:sym typeface="Symbol" pitchFamily="18" charset="2"/>
              </a:rPr>
              <a:t> buňky</a:t>
            </a:r>
            <a:endParaRPr lang="cs-CZ" sz="2400" b="1" i="1" dirty="0">
              <a:sym typeface="Symbol" pitchFamily="18" charset="2"/>
            </a:endParaRPr>
          </a:p>
        </p:txBody>
      </p:sp>
      <p:sp>
        <p:nvSpPr>
          <p:cNvPr id="49258" name="Text Box 110"/>
          <p:cNvSpPr txBox="1">
            <a:spLocks noChangeArrowheads="1"/>
          </p:cNvSpPr>
          <p:nvPr/>
        </p:nvSpPr>
        <p:spPr bwMode="auto">
          <a:xfrm>
            <a:off x="2875696" y="153344"/>
            <a:ext cx="1620958" cy="461665"/>
          </a:xfrm>
          <a:prstGeom prst="rect">
            <a:avLst/>
          </a:prstGeom>
          <a:noFill/>
          <a:ln w="12700">
            <a:noFill/>
            <a:miter lim="800000"/>
            <a:headEnd/>
            <a:tailEnd/>
          </a:ln>
        </p:spPr>
        <p:txBody>
          <a:bodyPr wrap="none" anchor="ctr">
            <a:spAutoFit/>
          </a:bodyPr>
          <a:lstStyle/>
          <a:p>
            <a:pPr algn="ctr"/>
            <a:r>
              <a:rPr lang="cs-CZ" b="1" i="1" dirty="0">
                <a:sym typeface="Symbol" pitchFamily="18" charset="2"/>
              </a:rPr>
              <a:t>Hlavní buňky</a:t>
            </a:r>
            <a:endParaRPr lang="cs-CZ" sz="2400" dirty="0"/>
          </a:p>
        </p:txBody>
      </p:sp>
      <p:sp>
        <p:nvSpPr>
          <p:cNvPr id="49259" name="Text Box 111"/>
          <p:cNvSpPr txBox="1">
            <a:spLocks noChangeArrowheads="1"/>
          </p:cNvSpPr>
          <p:nvPr/>
        </p:nvSpPr>
        <p:spPr bwMode="auto">
          <a:xfrm>
            <a:off x="2409951" y="5888982"/>
            <a:ext cx="1090363" cy="461665"/>
          </a:xfrm>
          <a:prstGeom prst="rect">
            <a:avLst/>
          </a:prstGeom>
          <a:noFill/>
          <a:ln w="12700">
            <a:noFill/>
            <a:miter lim="800000"/>
            <a:headEnd/>
            <a:tailEnd/>
          </a:ln>
        </p:spPr>
        <p:txBody>
          <a:bodyPr wrap="none" anchor="ctr">
            <a:spAutoFit/>
          </a:bodyPr>
          <a:lstStyle/>
          <a:p>
            <a:pPr algn="ctr"/>
            <a:r>
              <a:rPr lang="cs-CZ" sz="2400" b="1" i="1" dirty="0">
                <a:sym typeface="Symbol" pitchFamily="18" charset="2"/>
              </a:rPr>
              <a:t>lumen</a:t>
            </a:r>
            <a:endParaRPr lang="cs-CZ" sz="2400" dirty="0"/>
          </a:p>
        </p:txBody>
      </p:sp>
      <p:sp>
        <p:nvSpPr>
          <p:cNvPr id="27760" name="Freeform 112"/>
          <p:cNvSpPr>
            <a:spLocks/>
          </p:cNvSpPr>
          <p:nvPr/>
        </p:nvSpPr>
        <p:spPr bwMode="auto">
          <a:xfrm flipH="1">
            <a:off x="2805113" y="2473325"/>
            <a:ext cx="279400" cy="427038"/>
          </a:xfrm>
          <a:custGeom>
            <a:avLst/>
            <a:gdLst>
              <a:gd name="T0" fmla="*/ 40561965 w 291"/>
              <a:gd name="T1" fmla="*/ 12601587 h 269"/>
              <a:gd name="T2" fmla="*/ 261809332 w 291"/>
              <a:gd name="T3" fmla="*/ 12601587 h 269"/>
              <a:gd name="T4" fmla="*/ 258121445 w 291"/>
              <a:gd name="T5" fmla="*/ 115927320 h 269"/>
              <a:gd name="T6" fmla="*/ 67296036 w 291"/>
              <a:gd name="T7" fmla="*/ 128528904 h 269"/>
              <a:gd name="T8" fmla="*/ 198201152 w 291"/>
              <a:gd name="T9" fmla="*/ 403225388 h 269"/>
              <a:gd name="T10" fmla="*/ 62686403 w 291"/>
              <a:gd name="T11" fmla="*/ 609878448 h 269"/>
              <a:gd name="T12" fmla="*/ 263652795 w 291"/>
              <a:gd name="T13" fmla="*/ 609878448 h 269"/>
              <a:gd name="T14" fmla="*/ 268262413 w 291"/>
              <a:gd name="T15" fmla="*/ 677923510 h 269"/>
              <a:gd name="T16" fmla="*/ 0 w 291"/>
              <a:gd name="T17" fmla="*/ 660281609 h 269"/>
              <a:gd name="T18" fmla="*/ 0 w 291"/>
              <a:gd name="T19" fmla="*/ 0 h 269"/>
              <a:gd name="T20" fmla="*/ 40561965 w 291"/>
              <a:gd name="T21" fmla="*/ 12601587 h 2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1"/>
              <a:gd name="T34" fmla="*/ 0 h 269"/>
              <a:gd name="T35" fmla="*/ 291 w 291"/>
              <a:gd name="T36" fmla="*/ 269 h 26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1" h="269">
                <a:moveTo>
                  <a:pt x="44" y="5"/>
                </a:moveTo>
                <a:lnTo>
                  <a:pt x="284" y="5"/>
                </a:lnTo>
                <a:lnTo>
                  <a:pt x="280" y="46"/>
                </a:lnTo>
                <a:lnTo>
                  <a:pt x="73" y="51"/>
                </a:lnTo>
                <a:lnTo>
                  <a:pt x="215" y="160"/>
                </a:lnTo>
                <a:lnTo>
                  <a:pt x="68" y="242"/>
                </a:lnTo>
                <a:lnTo>
                  <a:pt x="286" y="242"/>
                </a:lnTo>
                <a:lnTo>
                  <a:pt x="291" y="269"/>
                </a:lnTo>
                <a:lnTo>
                  <a:pt x="0" y="262"/>
                </a:lnTo>
                <a:lnTo>
                  <a:pt x="0" y="0"/>
                </a:lnTo>
                <a:lnTo>
                  <a:pt x="44" y="5"/>
                </a:lnTo>
                <a:close/>
              </a:path>
            </a:pathLst>
          </a:custGeom>
          <a:solidFill>
            <a:srgbClr val="FF3300"/>
          </a:solidFill>
          <a:ln w="28575" cap="flat" cmpd="sng">
            <a:solidFill>
              <a:schemeClr val="tx1"/>
            </a:solidFill>
            <a:prstDash val="solid"/>
            <a:round/>
            <a:headEnd/>
            <a:tailEnd/>
          </a:ln>
        </p:spPr>
        <p:txBody>
          <a:bodyPr wrap="none" anchor="ctr"/>
          <a:lstStyle/>
          <a:p>
            <a:endParaRPr lang="cs-CZ"/>
          </a:p>
        </p:txBody>
      </p:sp>
      <p:sp>
        <p:nvSpPr>
          <p:cNvPr id="49261" name="Freeform 113"/>
          <p:cNvSpPr>
            <a:spLocks/>
          </p:cNvSpPr>
          <p:nvPr/>
        </p:nvSpPr>
        <p:spPr bwMode="auto">
          <a:xfrm flipH="1">
            <a:off x="2038350" y="1228726"/>
            <a:ext cx="228600" cy="303213"/>
          </a:xfrm>
          <a:custGeom>
            <a:avLst/>
            <a:gdLst>
              <a:gd name="T0" fmla="*/ 194267474 w 269"/>
              <a:gd name="T1" fmla="*/ 22682236 h 191"/>
              <a:gd name="T2" fmla="*/ 3610860 w 269"/>
              <a:gd name="T3" fmla="*/ 0 h 191"/>
              <a:gd name="T4" fmla="*/ 106161308 w 269"/>
              <a:gd name="T5" fmla="*/ 274698289 h 191"/>
              <a:gd name="T6" fmla="*/ 0 w 269"/>
              <a:gd name="T7" fmla="*/ 481351476 h 191"/>
              <a:gd name="T8" fmla="*/ 182712557 w 269"/>
              <a:gd name="T9" fmla="*/ 473790203 h 191"/>
              <a:gd name="T10" fmla="*/ 194267474 w 269"/>
              <a:gd name="T11" fmla="*/ 22682236 h 191"/>
              <a:gd name="T12" fmla="*/ 0 60000 65536"/>
              <a:gd name="T13" fmla="*/ 0 60000 65536"/>
              <a:gd name="T14" fmla="*/ 0 60000 65536"/>
              <a:gd name="T15" fmla="*/ 0 60000 65536"/>
              <a:gd name="T16" fmla="*/ 0 60000 65536"/>
              <a:gd name="T17" fmla="*/ 0 60000 65536"/>
              <a:gd name="T18" fmla="*/ 0 w 269"/>
              <a:gd name="T19" fmla="*/ 0 h 191"/>
              <a:gd name="T20" fmla="*/ 269 w 269"/>
              <a:gd name="T21" fmla="*/ 191 h 191"/>
            </a:gdLst>
            <a:ahLst/>
            <a:cxnLst>
              <a:cxn ang="T12">
                <a:pos x="T0" y="T1"/>
              </a:cxn>
              <a:cxn ang="T13">
                <a:pos x="T2" y="T3"/>
              </a:cxn>
              <a:cxn ang="T14">
                <a:pos x="T4" y="T5"/>
              </a:cxn>
              <a:cxn ang="T15">
                <a:pos x="T6" y="T7"/>
              </a:cxn>
              <a:cxn ang="T16">
                <a:pos x="T8" y="T9"/>
              </a:cxn>
              <a:cxn ang="T17">
                <a:pos x="T10" y="T11"/>
              </a:cxn>
            </a:cxnLst>
            <a:rect l="T18" t="T19" r="T20" b="T21"/>
            <a:pathLst>
              <a:path w="269" h="191">
                <a:moveTo>
                  <a:pt x="269" y="9"/>
                </a:moveTo>
                <a:lnTo>
                  <a:pt x="5" y="0"/>
                </a:lnTo>
                <a:lnTo>
                  <a:pt x="147" y="109"/>
                </a:lnTo>
                <a:lnTo>
                  <a:pt x="0" y="191"/>
                </a:lnTo>
                <a:lnTo>
                  <a:pt x="253" y="188"/>
                </a:lnTo>
                <a:lnTo>
                  <a:pt x="269" y="9"/>
                </a:lnTo>
                <a:close/>
              </a:path>
            </a:pathLst>
          </a:custGeom>
          <a:solidFill>
            <a:srgbClr val="FF3300"/>
          </a:solidFill>
          <a:ln w="28575" cap="flat" cmpd="sng">
            <a:solidFill>
              <a:schemeClr val="tx1"/>
            </a:solidFill>
            <a:prstDash val="solid"/>
            <a:round/>
            <a:headEnd/>
            <a:tailEnd/>
          </a:ln>
        </p:spPr>
        <p:txBody>
          <a:bodyPr wrap="none" anchor="ctr"/>
          <a:lstStyle/>
          <a:p>
            <a:endParaRPr lang="cs-CZ"/>
          </a:p>
        </p:txBody>
      </p:sp>
      <p:sp>
        <p:nvSpPr>
          <p:cNvPr id="27762" name="Freeform 114"/>
          <p:cNvSpPr>
            <a:spLocks/>
          </p:cNvSpPr>
          <p:nvPr/>
        </p:nvSpPr>
        <p:spPr bwMode="auto">
          <a:xfrm flipH="1">
            <a:off x="5468938" y="2773364"/>
            <a:ext cx="279400" cy="427037"/>
          </a:xfrm>
          <a:custGeom>
            <a:avLst/>
            <a:gdLst>
              <a:gd name="T0" fmla="*/ 40561965 w 291"/>
              <a:gd name="T1" fmla="*/ 12599970 h 269"/>
              <a:gd name="T2" fmla="*/ 261809332 w 291"/>
              <a:gd name="T3" fmla="*/ 12599970 h 269"/>
              <a:gd name="T4" fmla="*/ 258121445 w 291"/>
              <a:gd name="T5" fmla="*/ 115927049 h 269"/>
              <a:gd name="T6" fmla="*/ 67296036 w 291"/>
              <a:gd name="T7" fmla="*/ 128527016 h 269"/>
              <a:gd name="T8" fmla="*/ 198201152 w 291"/>
              <a:gd name="T9" fmla="*/ 403224444 h 269"/>
              <a:gd name="T10" fmla="*/ 62686403 w 291"/>
              <a:gd name="T11" fmla="*/ 609875433 h 269"/>
              <a:gd name="T12" fmla="*/ 263652795 w 291"/>
              <a:gd name="T13" fmla="*/ 609875433 h 269"/>
              <a:gd name="T14" fmla="*/ 268262413 w 291"/>
              <a:gd name="T15" fmla="*/ 677920335 h 269"/>
              <a:gd name="T16" fmla="*/ 0 w 291"/>
              <a:gd name="T17" fmla="*/ 660280063 h 269"/>
              <a:gd name="T18" fmla="*/ 0 w 291"/>
              <a:gd name="T19" fmla="*/ 0 h 269"/>
              <a:gd name="T20" fmla="*/ 40561965 w 291"/>
              <a:gd name="T21" fmla="*/ 12599970 h 2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1"/>
              <a:gd name="T34" fmla="*/ 0 h 269"/>
              <a:gd name="T35" fmla="*/ 291 w 291"/>
              <a:gd name="T36" fmla="*/ 269 h 26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1" h="269">
                <a:moveTo>
                  <a:pt x="44" y="5"/>
                </a:moveTo>
                <a:lnTo>
                  <a:pt x="284" y="5"/>
                </a:lnTo>
                <a:lnTo>
                  <a:pt x="280" y="46"/>
                </a:lnTo>
                <a:lnTo>
                  <a:pt x="73" y="51"/>
                </a:lnTo>
                <a:lnTo>
                  <a:pt x="215" y="160"/>
                </a:lnTo>
                <a:lnTo>
                  <a:pt x="68" y="242"/>
                </a:lnTo>
                <a:lnTo>
                  <a:pt x="286" y="242"/>
                </a:lnTo>
                <a:lnTo>
                  <a:pt x="291" y="269"/>
                </a:lnTo>
                <a:lnTo>
                  <a:pt x="0" y="262"/>
                </a:lnTo>
                <a:lnTo>
                  <a:pt x="0" y="0"/>
                </a:lnTo>
                <a:lnTo>
                  <a:pt x="44" y="5"/>
                </a:lnTo>
                <a:close/>
              </a:path>
            </a:pathLst>
          </a:custGeom>
          <a:solidFill>
            <a:srgbClr val="FF3300"/>
          </a:solidFill>
          <a:ln w="28575" cap="flat" cmpd="sng">
            <a:solidFill>
              <a:schemeClr val="tx1"/>
            </a:solidFill>
            <a:prstDash val="solid"/>
            <a:round/>
            <a:headEnd/>
            <a:tailEnd/>
          </a:ln>
        </p:spPr>
        <p:txBody>
          <a:bodyPr wrap="none" anchor="ctr"/>
          <a:lstStyle/>
          <a:p>
            <a:endParaRPr lang="cs-CZ"/>
          </a:p>
        </p:txBody>
      </p:sp>
      <p:sp>
        <p:nvSpPr>
          <p:cNvPr id="27763" name="Line 115"/>
          <p:cNvSpPr>
            <a:spLocks noChangeShapeType="1"/>
          </p:cNvSpPr>
          <p:nvPr/>
        </p:nvSpPr>
        <p:spPr bwMode="auto">
          <a:xfrm>
            <a:off x="3049588" y="2974976"/>
            <a:ext cx="838200" cy="1484313"/>
          </a:xfrm>
          <a:prstGeom prst="line">
            <a:avLst/>
          </a:prstGeom>
          <a:noFill/>
          <a:ln w="19050">
            <a:solidFill>
              <a:schemeClr val="tx1"/>
            </a:solidFill>
            <a:prstDash val="dash"/>
            <a:round/>
            <a:headEnd/>
            <a:tailEnd type="triangle" w="med" len="med"/>
          </a:ln>
        </p:spPr>
        <p:txBody>
          <a:bodyPr wrap="none" anchor="ctr"/>
          <a:lstStyle/>
          <a:p>
            <a:endParaRPr lang="cs-CZ"/>
          </a:p>
        </p:txBody>
      </p:sp>
      <p:sp>
        <p:nvSpPr>
          <p:cNvPr id="27764" name="Oval 116"/>
          <p:cNvSpPr>
            <a:spLocks noChangeArrowheads="1"/>
          </p:cNvSpPr>
          <p:nvPr/>
        </p:nvSpPr>
        <p:spPr bwMode="auto">
          <a:xfrm>
            <a:off x="5726114" y="4327525"/>
            <a:ext cx="225425" cy="234950"/>
          </a:xfrm>
          <a:prstGeom prst="ellipse">
            <a:avLst/>
          </a:prstGeom>
          <a:solidFill>
            <a:schemeClr val="bg1"/>
          </a:solidFill>
          <a:ln w="19050">
            <a:solidFill>
              <a:schemeClr val="tx1"/>
            </a:solidFill>
            <a:round/>
            <a:headEnd/>
            <a:tailEnd/>
          </a:ln>
        </p:spPr>
        <p:txBody>
          <a:bodyPr wrap="none" anchor="ctr"/>
          <a:lstStyle/>
          <a:p>
            <a:pPr algn="ctr"/>
            <a:r>
              <a:rPr lang="cs-CZ" b="1"/>
              <a:t>+</a:t>
            </a:r>
            <a:endParaRPr lang="cs-CZ" sz="2400"/>
          </a:p>
        </p:txBody>
      </p:sp>
      <p:sp>
        <p:nvSpPr>
          <p:cNvPr id="27765" name="Oval 117"/>
          <p:cNvSpPr>
            <a:spLocks noChangeArrowheads="1"/>
          </p:cNvSpPr>
          <p:nvPr/>
        </p:nvSpPr>
        <p:spPr bwMode="auto">
          <a:xfrm>
            <a:off x="3233739" y="4341813"/>
            <a:ext cx="225425" cy="234950"/>
          </a:xfrm>
          <a:prstGeom prst="ellipse">
            <a:avLst/>
          </a:prstGeom>
          <a:solidFill>
            <a:schemeClr val="bg1"/>
          </a:solidFill>
          <a:ln w="19050">
            <a:solidFill>
              <a:schemeClr val="tx1"/>
            </a:solidFill>
            <a:round/>
            <a:headEnd/>
            <a:tailEnd/>
          </a:ln>
        </p:spPr>
        <p:txBody>
          <a:bodyPr wrap="none" anchor="ctr"/>
          <a:lstStyle/>
          <a:p>
            <a:pPr algn="ctr"/>
            <a:r>
              <a:rPr lang="cs-CZ" b="1"/>
              <a:t>+</a:t>
            </a:r>
            <a:endParaRPr lang="cs-CZ" sz="2400"/>
          </a:p>
        </p:txBody>
      </p:sp>
      <p:sp>
        <p:nvSpPr>
          <p:cNvPr id="27766" name="Oval 118"/>
          <p:cNvSpPr>
            <a:spLocks noChangeArrowheads="1"/>
          </p:cNvSpPr>
          <p:nvPr/>
        </p:nvSpPr>
        <p:spPr bwMode="auto">
          <a:xfrm>
            <a:off x="3803651" y="4457700"/>
            <a:ext cx="225425" cy="234950"/>
          </a:xfrm>
          <a:prstGeom prst="ellipse">
            <a:avLst/>
          </a:prstGeom>
          <a:solidFill>
            <a:schemeClr val="bg1"/>
          </a:solidFill>
          <a:ln w="19050">
            <a:solidFill>
              <a:schemeClr val="tx1"/>
            </a:solidFill>
            <a:round/>
            <a:headEnd/>
            <a:tailEnd/>
          </a:ln>
        </p:spPr>
        <p:txBody>
          <a:bodyPr wrap="none" anchor="ctr"/>
          <a:lstStyle/>
          <a:p>
            <a:pPr algn="ctr"/>
            <a:r>
              <a:rPr lang="cs-CZ" b="1"/>
              <a:t>+</a:t>
            </a:r>
            <a:endParaRPr lang="cs-CZ" sz="2400"/>
          </a:p>
        </p:txBody>
      </p:sp>
      <p:sp>
        <p:nvSpPr>
          <p:cNvPr id="27767" name="Oval 119"/>
          <p:cNvSpPr>
            <a:spLocks noChangeArrowheads="1"/>
          </p:cNvSpPr>
          <p:nvPr/>
        </p:nvSpPr>
        <p:spPr bwMode="auto">
          <a:xfrm>
            <a:off x="3675064" y="1716088"/>
            <a:ext cx="225425" cy="234950"/>
          </a:xfrm>
          <a:prstGeom prst="ellipse">
            <a:avLst/>
          </a:prstGeom>
          <a:solidFill>
            <a:schemeClr val="bg1"/>
          </a:solidFill>
          <a:ln w="19050">
            <a:solidFill>
              <a:schemeClr val="tx1"/>
            </a:solidFill>
            <a:round/>
            <a:headEnd/>
            <a:tailEnd/>
          </a:ln>
        </p:spPr>
        <p:txBody>
          <a:bodyPr wrap="none" anchor="ctr"/>
          <a:lstStyle/>
          <a:p>
            <a:pPr algn="ctr"/>
            <a:r>
              <a:rPr lang="cs-CZ" b="1"/>
              <a:t>+</a:t>
            </a:r>
            <a:endParaRPr lang="cs-CZ" sz="2400"/>
          </a:p>
        </p:txBody>
      </p:sp>
      <p:sp>
        <p:nvSpPr>
          <p:cNvPr id="27768" name="Freeform 120"/>
          <p:cNvSpPr>
            <a:spLocks/>
          </p:cNvSpPr>
          <p:nvPr/>
        </p:nvSpPr>
        <p:spPr bwMode="auto">
          <a:xfrm>
            <a:off x="4625975" y="6694489"/>
            <a:ext cx="2395538" cy="1587"/>
          </a:xfrm>
          <a:custGeom>
            <a:avLst/>
            <a:gdLst>
              <a:gd name="T0" fmla="*/ 262096319 w 1509"/>
              <a:gd name="T1" fmla="*/ 0 h 1"/>
              <a:gd name="T2" fmla="*/ 0 w 1509"/>
              <a:gd name="T3" fmla="*/ 0 h 1"/>
              <a:gd name="T4" fmla="*/ 2147483647 w 1509"/>
              <a:gd name="T5" fmla="*/ 0 h 1"/>
              <a:gd name="T6" fmla="*/ 0 60000 65536"/>
              <a:gd name="T7" fmla="*/ 0 60000 65536"/>
              <a:gd name="T8" fmla="*/ 0 60000 65536"/>
              <a:gd name="T9" fmla="*/ 0 w 1509"/>
              <a:gd name="T10" fmla="*/ 0 h 1"/>
              <a:gd name="T11" fmla="*/ 1509 w 1509"/>
              <a:gd name="T12" fmla="*/ 1 h 1"/>
            </a:gdLst>
            <a:ahLst/>
            <a:cxnLst>
              <a:cxn ang="T6">
                <a:pos x="T0" y="T1"/>
              </a:cxn>
              <a:cxn ang="T7">
                <a:pos x="T2" y="T3"/>
              </a:cxn>
              <a:cxn ang="T8">
                <a:pos x="T4" y="T5"/>
              </a:cxn>
            </a:cxnLst>
            <a:rect l="T9" t="T10" r="T11" b="T12"/>
            <a:pathLst>
              <a:path w="1509" h="1">
                <a:moveTo>
                  <a:pt x="104" y="0"/>
                </a:moveTo>
                <a:lnTo>
                  <a:pt x="0" y="0"/>
                </a:lnTo>
                <a:lnTo>
                  <a:pt x="1509" y="0"/>
                </a:lnTo>
              </a:path>
            </a:pathLst>
          </a:custGeom>
          <a:noFill/>
          <a:ln w="28575">
            <a:solidFill>
              <a:schemeClr val="tx1"/>
            </a:solidFill>
            <a:round/>
            <a:headEnd/>
            <a:tailEnd type="triangle" w="med" len="med"/>
          </a:ln>
        </p:spPr>
        <p:txBody>
          <a:bodyPr wrap="none" anchor="ctr"/>
          <a:lstStyle/>
          <a:p>
            <a:endParaRPr lang="cs-CZ"/>
          </a:p>
        </p:txBody>
      </p:sp>
      <p:sp>
        <p:nvSpPr>
          <p:cNvPr id="27769" name="Text Box 121"/>
          <p:cNvSpPr txBox="1">
            <a:spLocks noChangeArrowheads="1"/>
          </p:cNvSpPr>
          <p:nvPr/>
        </p:nvSpPr>
        <p:spPr bwMode="auto">
          <a:xfrm>
            <a:off x="7181851" y="6521450"/>
            <a:ext cx="422275" cy="336550"/>
          </a:xfrm>
          <a:prstGeom prst="rect">
            <a:avLst/>
          </a:prstGeom>
          <a:noFill/>
          <a:ln w="12700">
            <a:noFill/>
            <a:miter lim="800000"/>
            <a:headEnd/>
            <a:tailEnd/>
          </a:ln>
        </p:spPr>
        <p:txBody>
          <a:bodyPr wrap="none" anchor="ctr">
            <a:spAutoFit/>
          </a:bodyPr>
          <a:lstStyle/>
          <a:p>
            <a:pPr algn="ctr"/>
            <a:r>
              <a:rPr lang="cs-CZ" sz="1600"/>
              <a:t>Cl</a:t>
            </a:r>
            <a:r>
              <a:rPr lang="cs-CZ" sz="1600" baseline="50000"/>
              <a:t>-</a:t>
            </a:r>
            <a:endParaRPr lang="cs-CZ" sz="1600"/>
          </a:p>
        </p:txBody>
      </p:sp>
      <p:sp>
        <p:nvSpPr>
          <p:cNvPr id="49270" name="AutoShape 122"/>
          <p:cNvSpPr>
            <a:spLocks noChangeArrowheads="1"/>
          </p:cNvSpPr>
          <p:nvPr/>
        </p:nvSpPr>
        <p:spPr bwMode="auto">
          <a:xfrm>
            <a:off x="4410076" y="1249364"/>
            <a:ext cx="207963" cy="441325"/>
          </a:xfrm>
          <a:prstGeom prst="can">
            <a:avLst>
              <a:gd name="adj" fmla="val 53053"/>
            </a:avLst>
          </a:prstGeom>
          <a:solidFill>
            <a:schemeClr val="accent1"/>
          </a:solidFill>
          <a:ln w="28575">
            <a:solidFill>
              <a:schemeClr val="tx1"/>
            </a:solidFill>
            <a:round/>
            <a:headEnd/>
            <a:tailEnd/>
          </a:ln>
        </p:spPr>
        <p:txBody>
          <a:bodyPr wrap="none" anchor="ctr"/>
          <a:lstStyle/>
          <a:p>
            <a:endParaRPr lang="cs-CZ"/>
          </a:p>
        </p:txBody>
      </p:sp>
      <p:sp>
        <p:nvSpPr>
          <p:cNvPr id="49271" name="Freeform 123"/>
          <p:cNvSpPr>
            <a:spLocks/>
          </p:cNvSpPr>
          <p:nvPr/>
        </p:nvSpPr>
        <p:spPr bwMode="auto">
          <a:xfrm>
            <a:off x="4203700" y="1722438"/>
            <a:ext cx="323850" cy="1346200"/>
          </a:xfrm>
          <a:custGeom>
            <a:avLst/>
            <a:gdLst>
              <a:gd name="T0" fmla="*/ 458668499 w 204"/>
              <a:gd name="T1" fmla="*/ 0 h 848"/>
              <a:gd name="T2" fmla="*/ 438507255 w 204"/>
              <a:gd name="T3" fmla="*/ 1292840975 h 848"/>
              <a:gd name="T4" fmla="*/ 0 w 204"/>
              <a:gd name="T5" fmla="*/ 2137092678 h 848"/>
              <a:gd name="T6" fmla="*/ 0 60000 65536"/>
              <a:gd name="T7" fmla="*/ 0 60000 65536"/>
              <a:gd name="T8" fmla="*/ 0 60000 65536"/>
              <a:gd name="T9" fmla="*/ 0 w 204"/>
              <a:gd name="T10" fmla="*/ 0 h 848"/>
              <a:gd name="T11" fmla="*/ 204 w 204"/>
              <a:gd name="T12" fmla="*/ 848 h 848"/>
            </a:gdLst>
            <a:ahLst/>
            <a:cxnLst>
              <a:cxn ang="T6">
                <a:pos x="T0" y="T1"/>
              </a:cxn>
              <a:cxn ang="T7">
                <a:pos x="T2" y="T3"/>
              </a:cxn>
              <a:cxn ang="T8">
                <a:pos x="T4" y="T5"/>
              </a:cxn>
            </a:cxnLst>
            <a:rect l="T9" t="T10" r="T11" b="T12"/>
            <a:pathLst>
              <a:path w="204" h="848">
                <a:moveTo>
                  <a:pt x="182" y="0"/>
                </a:moveTo>
                <a:cubicBezTo>
                  <a:pt x="181" y="85"/>
                  <a:pt x="204" y="372"/>
                  <a:pt x="174" y="513"/>
                </a:cubicBezTo>
                <a:cubicBezTo>
                  <a:pt x="144" y="654"/>
                  <a:pt x="36" y="778"/>
                  <a:pt x="0" y="848"/>
                </a:cubicBezTo>
              </a:path>
            </a:pathLst>
          </a:custGeom>
          <a:noFill/>
          <a:ln w="28575">
            <a:solidFill>
              <a:schemeClr val="tx1"/>
            </a:solidFill>
            <a:round/>
            <a:headEnd type="triangle" w="med" len="med"/>
            <a:tailEnd/>
          </a:ln>
        </p:spPr>
        <p:txBody>
          <a:bodyPr wrap="none" anchor="ctr"/>
          <a:lstStyle/>
          <a:p>
            <a:endParaRPr lang="cs-CZ"/>
          </a:p>
        </p:txBody>
      </p:sp>
      <p:sp>
        <p:nvSpPr>
          <p:cNvPr id="49272" name="Freeform 124"/>
          <p:cNvSpPr>
            <a:spLocks/>
          </p:cNvSpPr>
          <p:nvPr/>
        </p:nvSpPr>
        <p:spPr bwMode="auto">
          <a:xfrm>
            <a:off x="4265613" y="763588"/>
            <a:ext cx="290512" cy="582612"/>
          </a:xfrm>
          <a:custGeom>
            <a:avLst/>
            <a:gdLst>
              <a:gd name="T0" fmla="*/ 0 w 183"/>
              <a:gd name="T1" fmla="*/ 0 h 367"/>
              <a:gd name="T2" fmla="*/ 393143666 w 183"/>
              <a:gd name="T3" fmla="*/ 274696010 h 367"/>
              <a:gd name="T4" fmla="*/ 408264573 w 183"/>
              <a:gd name="T5" fmla="*/ 924895845 h 367"/>
              <a:gd name="T6" fmla="*/ 0 60000 65536"/>
              <a:gd name="T7" fmla="*/ 0 60000 65536"/>
              <a:gd name="T8" fmla="*/ 0 60000 65536"/>
              <a:gd name="T9" fmla="*/ 0 w 183"/>
              <a:gd name="T10" fmla="*/ 0 h 367"/>
              <a:gd name="T11" fmla="*/ 183 w 183"/>
              <a:gd name="T12" fmla="*/ 367 h 367"/>
            </a:gdLst>
            <a:ahLst/>
            <a:cxnLst>
              <a:cxn ang="T6">
                <a:pos x="T0" y="T1"/>
              </a:cxn>
              <a:cxn ang="T7">
                <a:pos x="T2" y="T3"/>
              </a:cxn>
              <a:cxn ang="T8">
                <a:pos x="T4" y="T5"/>
              </a:cxn>
            </a:cxnLst>
            <a:rect l="T9" t="T10" r="T11" b="T12"/>
            <a:pathLst>
              <a:path w="183" h="367">
                <a:moveTo>
                  <a:pt x="0" y="0"/>
                </a:moveTo>
                <a:cubicBezTo>
                  <a:pt x="26" y="18"/>
                  <a:pt x="129" y="48"/>
                  <a:pt x="156" y="109"/>
                </a:cubicBezTo>
                <a:cubicBezTo>
                  <a:pt x="183" y="170"/>
                  <a:pt x="161" y="313"/>
                  <a:pt x="162" y="367"/>
                </a:cubicBezTo>
              </a:path>
            </a:pathLst>
          </a:custGeom>
          <a:noFill/>
          <a:ln w="28575">
            <a:solidFill>
              <a:schemeClr val="tx1"/>
            </a:solidFill>
            <a:round/>
            <a:headEnd type="triangle" w="med" len="med"/>
            <a:tailEnd/>
          </a:ln>
        </p:spPr>
        <p:txBody>
          <a:bodyPr wrap="none" anchor="ctr"/>
          <a:lstStyle/>
          <a:p>
            <a:endParaRPr lang="cs-CZ"/>
          </a:p>
        </p:txBody>
      </p:sp>
      <p:sp>
        <p:nvSpPr>
          <p:cNvPr id="27773" name="Oval 125"/>
          <p:cNvSpPr>
            <a:spLocks noChangeArrowheads="1"/>
          </p:cNvSpPr>
          <p:nvPr/>
        </p:nvSpPr>
        <p:spPr bwMode="auto">
          <a:xfrm>
            <a:off x="4283076" y="1485900"/>
            <a:ext cx="225425" cy="234950"/>
          </a:xfrm>
          <a:prstGeom prst="ellipse">
            <a:avLst/>
          </a:prstGeom>
          <a:solidFill>
            <a:schemeClr val="bg1"/>
          </a:solidFill>
          <a:ln w="19050">
            <a:solidFill>
              <a:schemeClr val="tx1"/>
            </a:solidFill>
            <a:round/>
            <a:headEnd/>
            <a:tailEnd/>
          </a:ln>
        </p:spPr>
        <p:txBody>
          <a:bodyPr wrap="none" anchor="ctr"/>
          <a:lstStyle/>
          <a:p>
            <a:pPr algn="ctr"/>
            <a:r>
              <a:rPr lang="cs-CZ" b="1"/>
              <a:t>+</a:t>
            </a:r>
            <a:endParaRPr lang="cs-CZ" sz="2400"/>
          </a:p>
        </p:txBody>
      </p:sp>
      <p:sp>
        <p:nvSpPr>
          <p:cNvPr id="27774" name="Freeform 126"/>
          <p:cNvSpPr>
            <a:spLocks/>
          </p:cNvSpPr>
          <p:nvPr/>
        </p:nvSpPr>
        <p:spPr bwMode="auto">
          <a:xfrm>
            <a:off x="3138488" y="1716088"/>
            <a:ext cx="1331912" cy="1128712"/>
          </a:xfrm>
          <a:custGeom>
            <a:avLst/>
            <a:gdLst>
              <a:gd name="T0" fmla="*/ 0 w 839"/>
              <a:gd name="T1" fmla="*/ 1522173575 h 711"/>
              <a:gd name="T2" fmla="*/ 1789310539 w 839"/>
              <a:gd name="T3" fmla="*/ 1537294501 h 711"/>
              <a:gd name="T4" fmla="*/ 1950600431 w 839"/>
              <a:gd name="T5" fmla="*/ 0 h 711"/>
              <a:gd name="T6" fmla="*/ 0 60000 65536"/>
              <a:gd name="T7" fmla="*/ 0 60000 65536"/>
              <a:gd name="T8" fmla="*/ 0 60000 65536"/>
              <a:gd name="T9" fmla="*/ 0 w 839"/>
              <a:gd name="T10" fmla="*/ 0 h 711"/>
              <a:gd name="T11" fmla="*/ 839 w 839"/>
              <a:gd name="T12" fmla="*/ 711 h 711"/>
            </a:gdLst>
            <a:ahLst/>
            <a:cxnLst>
              <a:cxn ang="T6">
                <a:pos x="T0" y="T1"/>
              </a:cxn>
              <a:cxn ang="T7">
                <a:pos x="T2" y="T3"/>
              </a:cxn>
              <a:cxn ang="T8">
                <a:pos x="T4" y="T5"/>
              </a:cxn>
            </a:cxnLst>
            <a:rect l="T9" t="T10" r="T11" b="T12"/>
            <a:pathLst>
              <a:path w="839" h="711">
                <a:moveTo>
                  <a:pt x="0" y="604"/>
                </a:moveTo>
                <a:cubicBezTo>
                  <a:pt x="118" y="605"/>
                  <a:pt x="581" y="711"/>
                  <a:pt x="710" y="610"/>
                </a:cubicBezTo>
                <a:cubicBezTo>
                  <a:pt x="839" y="509"/>
                  <a:pt x="761" y="127"/>
                  <a:pt x="774" y="0"/>
                </a:cubicBezTo>
              </a:path>
            </a:pathLst>
          </a:custGeom>
          <a:noFill/>
          <a:ln w="19050">
            <a:solidFill>
              <a:schemeClr val="tx1"/>
            </a:solidFill>
            <a:prstDash val="dash"/>
            <a:round/>
            <a:headEnd/>
            <a:tailEnd type="triangle" w="med" len="med"/>
          </a:ln>
        </p:spPr>
        <p:txBody>
          <a:bodyPr wrap="none" anchor="ctr"/>
          <a:lstStyle/>
          <a:p>
            <a:endParaRPr lang="cs-CZ"/>
          </a:p>
        </p:txBody>
      </p:sp>
      <p:sp>
        <p:nvSpPr>
          <p:cNvPr id="49275" name="Oval 127"/>
          <p:cNvSpPr>
            <a:spLocks noChangeArrowheads="1"/>
          </p:cNvSpPr>
          <p:nvPr/>
        </p:nvSpPr>
        <p:spPr bwMode="auto">
          <a:xfrm>
            <a:off x="1681163" y="4787900"/>
            <a:ext cx="328612" cy="2070100"/>
          </a:xfrm>
          <a:prstGeom prst="ellipse">
            <a:avLst/>
          </a:prstGeom>
          <a:solidFill>
            <a:srgbClr val="FFFF66"/>
          </a:solidFill>
          <a:ln w="12700">
            <a:solidFill>
              <a:schemeClr val="tx1"/>
            </a:solidFill>
            <a:round/>
            <a:headEnd/>
            <a:tailEnd/>
          </a:ln>
        </p:spPr>
        <p:txBody>
          <a:bodyPr wrap="none" anchor="ctr"/>
          <a:lstStyle/>
          <a:p>
            <a:endParaRPr lang="cs-CZ"/>
          </a:p>
        </p:txBody>
      </p:sp>
      <p:sp>
        <p:nvSpPr>
          <p:cNvPr id="49276" name="Oval 128"/>
          <p:cNvSpPr>
            <a:spLocks noChangeArrowheads="1"/>
          </p:cNvSpPr>
          <p:nvPr/>
        </p:nvSpPr>
        <p:spPr bwMode="auto">
          <a:xfrm>
            <a:off x="10339388" y="4787900"/>
            <a:ext cx="328612" cy="2070100"/>
          </a:xfrm>
          <a:prstGeom prst="ellipse">
            <a:avLst/>
          </a:prstGeom>
          <a:solidFill>
            <a:srgbClr val="FFFF66"/>
          </a:solidFill>
          <a:ln w="12700">
            <a:solidFill>
              <a:schemeClr val="tx1"/>
            </a:solidFill>
            <a:round/>
            <a:headEnd/>
            <a:tailEnd/>
          </a:ln>
        </p:spPr>
        <p:txBody>
          <a:bodyPr wrap="none" anchor="ctr"/>
          <a:lstStyle/>
          <a:p>
            <a:endParaRPr lang="cs-CZ"/>
          </a:p>
        </p:txBody>
      </p:sp>
      <p:sp>
        <p:nvSpPr>
          <p:cNvPr id="49277" name="Rectangle 129"/>
          <p:cNvSpPr>
            <a:spLocks noChangeArrowheads="1"/>
          </p:cNvSpPr>
          <p:nvPr/>
        </p:nvSpPr>
        <p:spPr bwMode="auto">
          <a:xfrm>
            <a:off x="1833563" y="4794251"/>
            <a:ext cx="182562" cy="2055813"/>
          </a:xfrm>
          <a:prstGeom prst="rect">
            <a:avLst/>
          </a:prstGeom>
          <a:solidFill>
            <a:srgbClr val="FFFF66"/>
          </a:solidFill>
          <a:ln w="12700">
            <a:noFill/>
            <a:miter lim="800000"/>
            <a:headEnd/>
            <a:tailEnd/>
          </a:ln>
        </p:spPr>
        <p:txBody>
          <a:bodyPr wrap="none" anchor="ctr"/>
          <a:lstStyle/>
          <a:p>
            <a:endParaRPr lang="cs-CZ"/>
          </a:p>
        </p:txBody>
      </p:sp>
      <p:sp>
        <p:nvSpPr>
          <p:cNvPr id="27778" name="Freeform 130"/>
          <p:cNvSpPr>
            <a:spLocks/>
          </p:cNvSpPr>
          <p:nvPr/>
        </p:nvSpPr>
        <p:spPr bwMode="auto">
          <a:xfrm>
            <a:off x="7661276" y="5746751"/>
            <a:ext cx="2424113" cy="1001713"/>
          </a:xfrm>
          <a:custGeom>
            <a:avLst/>
            <a:gdLst>
              <a:gd name="T0" fmla="*/ 0 w 1527"/>
              <a:gd name="T1" fmla="*/ 1509574954 h 631"/>
              <a:gd name="T2" fmla="*/ 2147483647 w 1527"/>
              <a:gd name="T3" fmla="*/ 1338204310 h 631"/>
              <a:gd name="T4" fmla="*/ 2147483647 w 1527"/>
              <a:gd name="T5" fmla="*/ 0 h 631"/>
              <a:gd name="T6" fmla="*/ 0 60000 65536"/>
              <a:gd name="T7" fmla="*/ 0 60000 65536"/>
              <a:gd name="T8" fmla="*/ 0 60000 65536"/>
              <a:gd name="T9" fmla="*/ 0 w 1527"/>
              <a:gd name="T10" fmla="*/ 0 h 631"/>
              <a:gd name="T11" fmla="*/ 1527 w 1527"/>
              <a:gd name="T12" fmla="*/ 631 h 631"/>
            </a:gdLst>
            <a:ahLst/>
            <a:cxnLst>
              <a:cxn ang="T6">
                <a:pos x="T0" y="T1"/>
              </a:cxn>
              <a:cxn ang="T7">
                <a:pos x="T2" y="T3"/>
              </a:cxn>
              <a:cxn ang="T8">
                <a:pos x="T4" y="T5"/>
              </a:cxn>
            </a:cxnLst>
            <a:rect l="T9" t="T10" r="T11" b="T12"/>
            <a:pathLst>
              <a:path w="1527" h="631">
                <a:moveTo>
                  <a:pt x="0" y="599"/>
                </a:moveTo>
                <a:cubicBezTo>
                  <a:pt x="164" y="588"/>
                  <a:pt x="731" y="631"/>
                  <a:pt x="985" y="531"/>
                </a:cubicBezTo>
                <a:cubicBezTo>
                  <a:pt x="1239" y="431"/>
                  <a:pt x="1414" y="111"/>
                  <a:pt x="1527" y="0"/>
                </a:cubicBezTo>
              </a:path>
            </a:pathLst>
          </a:custGeom>
          <a:noFill/>
          <a:ln w="28575">
            <a:solidFill>
              <a:schemeClr val="tx1"/>
            </a:solidFill>
            <a:round/>
            <a:headEnd/>
            <a:tailEnd type="triangle" w="med" len="med"/>
          </a:ln>
        </p:spPr>
        <p:txBody>
          <a:bodyPr wrap="none" anchor="ctr"/>
          <a:lstStyle/>
          <a:p>
            <a:endParaRPr lang="cs-CZ"/>
          </a:p>
        </p:txBody>
      </p:sp>
      <p:sp>
        <p:nvSpPr>
          <p:cNvPr id="27779" name="Freeform 131"/>
          <p:cNvSpPr>
            <a:spLocks/>
          </p:cNvSpPr>
          <p:nvPr/>
        </p:nvSpPr>
        <p:spPr bwMode="auto">
          <a:xfrm>
            <a:off x="9625013" y="5734051"/>
            <a:ext cx="863600" cy="720725"/>
          </a:xfrm>
          <a:custGeom>
            <a:avLst/>
            <a:gdLst>
              <a:gd name="T0" fmla="*/ 0 w 544"/>
              <a:gd name="T1" fmla="*/ 0 h 454"/>
              <a:gd name="T2" fmla="*/ 375502418 w 544"/>
              <a:gd name="T3" fmla="*/ 972780448 h 454"/>
              <a:gd name="T4" fmla="*/ 1370964782 w 544"/>
              <a:gd name="T5" fmla="*/ 1028223870 h 454"/>
              <a:gd name="T6" fmla="*/ 0 60000 65536"/>
              <a:gd name="T7" fmla="*/ 0 60000 65536"/>
              <a:gd name="T8" fmla="*/ 0 60000 65536"/>
              <a:gd name="T9" fmla="*/ 0 w 544"/>
              <a:gd name="T10" fmla="*/ 0 h 454"/>
              <a:gd name="T11" fmla="*/ 544 w 544"/>
              <a:gd name="T12" fmla="*/ 454 h 454"/>
            </a:gdLst>
            <a:ahLst/>
            <a:cxnLst>
              <a:cxn ang="T6">
                <a:pos x="T0" y="T1"/>
              </a:cxn>
              <a:cxn ang="T7">
                <a:pos x="T2" y="T3"/>
              </a:cxn>
              <a:cxn ang="T8">
                <a:pos x="T4" y="T5"/>
              </a:cxn>
            </a:cxnLst>
            <a:rect l="T9" t="T10" r="T11" b="T12"/>
            <a:pathLst>
              <a:path w="544" h="454">
                <a:moveTo>
                  <a:pt x="0" y="0"/>
                </a:moveTo>
                <a:cubicBezTo>
                  <a:pt x="25" y="64"/>
                  <a:pt x="58" y="318"/>
                  <a:pt x="149" y="386"/>
                </a:cubicBezTo>
                <a:cubicBezTo>
                  <a:pt x="240" y="454"/>
                  <a:pt x="462" y="404"/>
                  <a:pt x="544" y="408"/>
                </a:cubicBezTo>
              </a:path>
            </a:pathLst>
          </a:custGeom>
          <a:noFill/>
          <a:ln w="28575" cmpd="sng">
            <a:solidFill>
              <a:schemeClr val="tx1"/>
            </a:solidFill>
            <a:round/>
            <a:headEnd type="none" w="med" len="med"/>
            <a:tailEnd type="triangle" w="med" len="med"/>
          </a:ln>
        </p:spPr>
        <p:txBody>
          <a:bodyPr/>
          <a:lstStyle/>
          <a:p>
            <a:endParaRPr lang="cs-CZ"/>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7760"/>
                                        </p:tgtEl>
                                        <p:attrNameLst>
                                          <p:attrName>style.visibility</p:attrName>
                                        </p:attrNameLst>
                                      </p:cBhvr>
                                      <p:to>
                                        <p:strVal val="visible"/>
                                      </p:to>
                                    </p:set>
                                    <p:animEffect transition="in" filter="checkerboard(across)">
                                      <p:cBhvr>
                                        <p:cTn id="7" dur="500"/>
                                        <p:tgtEl>
                                          <p:spTgt spid="27760"/>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7678"/>
                                        </p:tgtEl>
                                        <p:attrNameLst>
                                          <p:attrName>style.visibility</p:attrName>
                                        </p:attrNameLst>
                                      </p:cBhvr>
                                      <p:to>
                                        <p:strVal val="visible"/>
                                      </p:to>
                                    </p:set>
                                    <p:animEffect transition="in" filter="checkerboard(across)">
                                      <p:cBhvr>
                                        <p:cTn id="10" dur="500"/>
                                        <p:tgtEl>
                                          <p:spTgt spid="27678"/>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27679"/>
                                        </p:tgtEl>
                                        <p:attrNameLst>
                                          <p:attrName>style.visibility</p:attrName>
                                        </p:attrNameLst>
                                      </p:cBhvr>
                                      <p:to>
                                        <p:strVal val="visible"/>
                                      </p:to>
                                    </p:set>
                                    <p:animEffect transition="in" filter="checkerboard(across)">
                                      <p:cBhvr>
                                        <p:cTn id="15" dur="500"/>
                                        <p:tgtEl>
                                          <p:spTgt spid="27679"/>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27767"/>
                                        </p:tgtEl>
                                        <p:attrNameLst>
                                          <p:attrName>style.visibility</p:attrName>
                                        </p:attrNameLst>
                                      </p:cBhvr>
                                      <p:to>
                                        <p:strVal val="visible"/>
                                      </p:to>
                                    </p:set>
                                    <p:animEffect transition="in" filter="checkerboard(across)">
                                      <p:cBhvr>
                                        <p:cTn id="18" dur="500"/>
                                        <p:tgtEl>
                                          <p:spTgt spid="27767"/>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27765"/>
                                        </p:tgtEl>
                                        <p:attrNameLst>
                                          <p:attrName>style.visibility</p:attrName>
                                        </p:attrNameLst>
                                      </p:cBhvr>
                                      <p:to>
                                        <p:strVal val="visible"/>
                                      </p:to>
                                    </p:set>
                                    <p:animEffect transition="in" filter="checkerboard(across)">
                                      <p:cBhvr>
                                        <p:cTn id="23" dur="500"/>
                                        <p:tgtEl>
                                          <p:spTgt spid="27765"/>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27680"/>
                                        </p:tgtEl>
                                        <p:attrNameLst>
                                          <p:attrName>style.visibility</p:attrName>
                                        </p:attrNameLst>
                                      </p:cBhvr>
                                      <p:to>
                                        <p:strVal val="visible"/>
                                      </p:to>
                                    </p:set>
                                    <p:animEffect transition="in" filter="checkerboard(across)">
                                      <p:cBhvr>
                                        <p:cTn id="26" dur="500"/>
                                        <p:tgtEl>
                                          <p:spTgt spid="27680"/>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27668"/>
                                        </p:tgtEl>
                                        <p:attrNameLst>
                                          <p:attrName>style.visibility</p:attrName>
                                        </p:attrNameLst>
                                      </p:cBhvr>
                                      <p:to>
                                        <p:strVal val="visible"/>
                                      </p:to>
                                    </p:set>
                                    <p:animEffect transition="in" filter="checkerboard(across)">
                                      <p:cBhvr>
                                        <p:cTn id="29" dur="500"/>
                                        <p:tgtEl>
                                          <p:spTgt spid="27668"/>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27667"/>
                                        </p:tgtEl>
                                        <p:attrNameLst>
                                          <p:attrName>style.visibility</p:attrName>
                                        </p:attrNameLst>
                                      </p:cBhvr>
                                      <p:to>
                                        <p:strVal val="visible"/>
                                      </p:to>
                                    </p:set>
                                    <p:animEffect transition="in" filter="checkerboard(across)">
                                      <p:cBhvr>
                                        <p:cTn id="32" dur="500"/>
                                        <p:tgtEl>
                                          <p:spTgt spid="27667"/>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27671"/>
                                        </p:tgtEl>
                                        <p:attrNameLst>
                                          <p:attrName>style.visibility</p:attrName>
                                        </p:attrNameLst>
                                      </p:cBhvr>
                                      <p:to>
                                        <p:strVal val="visible"/>
                                      </p:to>
                                    </p:set>
                                    <p:animEffect transition="in" filter="checkerboard(across)">
                                      <p:cBhvr>
                                        <p:cTn id="37" dur="500"/>
                                        <p:tgtEl>
                                          <p:spTgt spid="27671"/>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27665"/>
                                        </p:tgtEl>
                                        <p:attrNameLst>
                                          <p:attrName>style.visibility</p:attrName>
                                        </p:attrNameLst>
                                      </p:cBhvr>
                                      <p:to>
                                        <p:strVal val="visible"/>
                                      </p:to>
                                    </p:set>
                                    <p:animEffect transition="in" filter="checkerboard(across)">
                                      <p:cBhvr>
                                        <p:cTn id="40" dur="500"/>
                                        <p:tgtEl>
                                          <p:spTgt spid="27665"/>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27673"/>
                                        </p:tgtEl>
                                        <p:attrNameLst>
                                          <p:attrName>style.visibility</p:attrName>
                                        </p:attrNameLst>
                                      </p:cBhvr>
                                      <p:to>
                                        <p:strVal val="visible"/>
                                      </p:to>
                                    </p:set>
                                    <p:animEffect transition="in" filter="checkerboard(across)">
                                      <p:cBhvr>
                                        <p:cTn id="45" dur="500"/>
                                        <p:tgtEl>
                                          <p:spTgt spid="27673"/>
                                        </p:tgtEl>
                                      </p:cBhvr>
                                    </p:animEffect>
                                  </p:childTnLst>
                                </p:cTn>
                              </p:par>
                              <p:par>
                                <p:cTn id="46" presetID="5" presetClass="entr" presetSubtype="10" fill="hold" grpId="0" nodeType="withEffect">
                                  <p:stCondLst>
                                    <p:cond delay="0"/>
                                  </p:stCondLst>
                                  <p:childTnLst>
                                    <p:set>
                                      <p:cBhvr>
                                        <p:cTn id="47" dur="1" fill="hold">
                                          <p:stCondLst>
                                            <p:cond delay="0"/>
                                          </p:stCondLst>
                                        </p:cTn>
                                        <p:tgtEl>
                                          <p:spTgt spid="27672"/>
                                        </p:tgtEl>
                                        <p:attrNameLst>
                                          <p:attrName>style.visibility</p:attrName>
                                        </p:attrNameLst>
                                      </p:cBhvr>
                                      <p:to>
                                        <p:strVal val="visible"/>
                                      </p:to>
                                    </p:set>
                                    <p:animEffect transition="in" filter="checkerboard(across)">
                                      <p:cBhvr>
                                        <p:cTn id="48" dur="500"/>
                                        <p:tgtEl>
                                          <p:spTgt spid="27672"/>
                                        </p:tgtEl>
                                      </p:cBhvr>
                                    </p:animEffect>
                                  </p:childTnLst>
                                </p:cTn>
                              </p:par>
                              <p:par>
                                <p:cTn id="49" presetID="5" presetClass="entr" presetSubtype="10" fill="hold" grpId="0" nodeType="withEffect">
                                  <p:stCondLst>
                                    <p:cond delay="0"/>
                                  </p:stCondLst>
                                  <p:childTnLst>
                                    <p:set>
                                      <p:cBhvr>
                                        <p:cTn id="50" dur="1" fill="hold">
                                          <p:stCondLst>
                                            <p:cond delay="0"/>
                                          </p:stCondLst>
                                        </p:cTn>
                                        <p:tgtEl>
                                          <p:spTgt spid="27674"/>
                                        </p:tgtEl>
                                        <p:attrNameLst>
                                          <p:attrName>style.visibility</p:attrName>
                                        </p:attrNameLst>
                                      </p:cBhvr>
                                      <p:to>
                                        <p:strVal val="visible"/>
                                      </p:to>
                                    </p:set>
                                    <p:animEffect transition="in" filter="checkerboard(across)">
                                      <p:cBhvr>
                                        <p:cTn id="51" dur="500"/>
                                        <p:tgtEl>
                                          <p:spTgt spid="27674"/>
                                        </p:tgtEl>
                                      </p:cBhvr>
                                    </p:animEffect>
                                  </p:childTnLst>
                                </p:cTn>
                              </p:par>
                            </p:childTnLst>
                          </p:cTn>
                        </p:par>
                      </p:childTnLst>
                    </p:cTn>
                  </p:par>
                  <p:par>
                    <p:cTn id="52" fill="hold">
                      <p:stCondLst>
                        <p:cond delay="indefinite"/>
                      </p:stCondLst>
                      <p:childTnLst>
                        <p:par>
                          <p:cTn id="53" fill="hold">
                            <p:stCondLst>
                              <p:cond delay="0"/>
                            </p:stCondLst>
                            <p:childTnLst>
                              <p:par>
                                <p:cTn id="54" presetID="5" presetClass="entr" presetSubtype="10" fill="hold" grpId="0" nodeType="clickEffect">
                                  <p:stCondLst>
                                    <p:cond delay="0"/>
                                  </p:stCondLst>
                                  <p:childTnLst>
                                    <p:set>
                                      <p:cBhvr>
                                        <p:cTn id="55" dur="1" fill="hold">
                                          <p:stCondLst>
                                            <p:cond delay="0"/>
                                          </p:stCondLst>
                                        </p:cTn>
                                        <p:tgtEl>
                                          <p:spTgt spid="27774"/>
                                        </p:tgtEl>
                                        <p:attrNameLst>
                                          <p:attrName>style.visibility</p:attrName>
                                        </p:attrNameLst>
                                      </p:cBhvr>
                                      <p:to>
                                        <p:strVal val="visible"/>
                                      </p:to>
                                    </p:set>
                                    <p:animEffect transition="in" filter="checkerboard(across)">
                                      <p:cBhvr>
                                        <p:cTn id="56" dur="500"/>
                                        <p:tgtEl>
                                          <p:spTgt spid="27774"/>
                                        </p:tgtEl>
                                      </p:cBhvr>
                                    </p:animEffect>
                                  </p:childTnLst>
                                </p:cTn>
                              </p:par>
                              <p:par>
                                <p:cTn id="57" presetID="5" presetClass="entr" presetSubtype="10" fill="hold" grpId="0" nodeType="withEffect">
                                  <p:stCondLst>
                                    <p:cond delay="0"/>
                                  </p:stCondLst>
                                  <p:childTnLst>
                                    <p:set>
                                      <p:cBhvr>
                                        <p:cTn id="58" dur="1" fill="hold">
                                          <p:stCondLst>
                                            <p:cond delay="0"/>
                                          </p:stCondLst>
                                        </p:cTn>
                                        <p:tgtEl>
                                          <p:spTgt spid="27669"/>
                                        </p:tgtEl>
                                        <p:attrNameLst>
                                          <p:attrName>style.visibility</p:attrName>
                                        </p:attrNameLst>
                                      </p:cBhvr>
                                      <p:to>
                                        <p:strVal val="visible"/>
                                      </p:to>
                                    </p:set>
                                    <p:animEffect transition="in" filter="checkerboard(across)">
                                      <p:cBhvr>
                                        <p:cTn id="59" dur="500"/>
                                        <p:tgtEl>
                                          <p:spTgt spid="27669"/>
                                        </p:tgtEl>
                                      </p:cBhvr>
                                    </p:animEffect>
                                  </p:childTnLst>
                                </p:cTn>
                              </p:par>
                              <p:par>
                                <p:cTn id="60" presetID="5" presetClass="entr" presetSubtype="10" fill="hold" grpId="0" nodeType="withEffect">
                                  <p:stCondLst>
                                    <p:cond delay="0"/>
                                  </p:stCondLst>
                                  <p:childTnLst>
                                    <p:set>
                                      <p:cBhvr>
                                        <p:cTn id="61" dur="1" fill="hold">
                                          <p:stCondLst>
                                            <p:cond delay="0"/>
                                          </p:stCondLst>
                                        </p:cTn>
                                        <p:tgtEl>
                                          <p:spTgt spid="27773"/>
                                        </p:tgtEl>
                                        <p:attrNameLst>
                                          <p:attrName>style.visibility</p:attrName>
                                        </p:attrNameLst>
                                      </p:cBhvr>
                                      <p:to>
                                        <p:strVal val="visible"/>
                                      </p:to>
                                    </p:set>
                                    <p:animEffect transition="in" filter="checkerboard(across)">
                                      <p:cBhvr>
                                        <p:cTn id="62" dur="500"/>
                                        <p:tgtEl>
                                          <p:spTgt spid="27773"/>
                                        </p:tgtEl>
                                      </p:cBhvr>
                                    </p:animEffect>
                                  </p:childTnLst>
                                </p:cTn>
                              </p:par>
                              <p:par>
                                <p:cTn id="63" presetID="5" presetClass="entr" presetSubtype="10" fill="hold" grpId="0" nodeType="withEffect">
                                  <p:stCondLst>
                                    <p:cond delay="0"/>
                                  </p:stCondLst>
                                  <p:childTnLst>
                                    <p:set>
                                      <p:cBhvr>
                                        <p:cTn id="64" dur="1" fill="hold">
                                          <p:stCondLst>
                                            <p:cond delay="0"/>
                                          </p:stCondLst>
                                        </p:cTn>
                                        <p:tgtEl>
                                          <p:spTgt spid="27766"/>
                                        </p:tgtEl>
                                        <p:attrNameLst>
                                          <p:attrName>style.visibility</p:attrName>
                                        </p:attrNameLst>
                                      </p:cBhvr>
                                      <p:to>
                                        <p:strVal val="visible"/>
                                      </p:to>
                                    </p:set>
                                    <p:animEffect transition="in" filter="checkerboard(across)">
                                      <p:cBhvr>
                                        <p:cTn id="65" dur="500"/>
                                        <p:tgtEl>
                                          <p:spTgt spid="27766"/>
                                        </p:tgtEl>
                                      </p:cBhvr>
                                    </p:animEffect>
                                  </p:childTnLst>
                                </p:cTn>
                              </p:par>
                              <p:par>
                                <p:cTn id="66" presetID="5" presetClass="entr" presetSubtype="10" fill="hold" grpId="0" nodeType="withEffect">
                                  <p:stCondLst>
                                    <p:cond delay="0"/>
                                  </p:stCondLst>
                                  <p:childTnLst>
                                    <p:set>
                                      <p:cBhvr>
                                        <p:cTn id="67" dur="1" fill="hold">
                                          <p:stCondLst>
                                            <p:cond delay="0"/>
                                          </p:stCondLst>
                                        </p:cTn>
                                        <p:tgtEl>
                                          <p:spTgt spid="27763"/>
                                        </p:tgtEl>
                                        <p:attrNameLst>
                                          <p:attrName>style.visibility</p:attrName>
                                        </p:attrNameLst>
                                      </p:cBhvr>
                                      <p:to>
                                        <p:strVal val="visible"/>
                                      </p:to>
                                    </p:set>
                                    <p:animEffect transition="in" filter="checkerboard(across)">
                                      <p:cBhvr>
                                        <p:cTn id="68" dur="500"/>
                                        <p:tgtEl>
                                          <p:spTgt spid="27763"/>
                                        </p:tgtEl>
                                      </p:cBhvr>
                                    </p:animEffect>
                                  </p:childTnLst>
                                </p:cTn>
                              </p:par>
                              <p:par>
                                <p:cTn id="69" presetID="5" presetClass="entr" presetSubtype="10" fill="hold" grpId="0" nodeType="withEffect">
                                  <p:stCondLst>
                                    <p:cond delay="0"/>
                                  </p:stCondLst>
                                  <p:childTnLst>
                                    <p:set>
                                      <p:cBhvr>
                                        <p:cTn id="70" dur="1" fill="hold">
                                          <p:stCondLst>
                                            <p:cond delay="0"/>
                                          </p:stCondLst>
                                        </p:cTn>
                                        <p:tgtEl>
                                          <p:spTgt spid="27666"/>
                                        </p:tgtEl>
                                        <p:attrNameLst>
                                          <p:attrName>style.visibility</p:attrName>
                                        </p:attrNameLst>
                                      </p:cBhvr>
                                      <p:to>
                                        <p:strVal val="visible"/>
                                      </p:to>
                                    </p:set>
                                    <p:animEffect transition="in" filter="checkerboard(across)">
                                      <p:cBhvr>
                                        <p:cTn id="71" dur="500"/>
                                        <p:tgtEl>
                                          <p:spTgt spid="27666"/>
                                        </p:tgtEl>
                                      </p:cBhvr>
                                    </p:animEffect>
                                  </p:childTnLst>
                                </p:cTn>
                              </p:par>
                              <p:par>
                                <p:cTn id="72" presetID="5" presetClass="entr" presetSubtype="10" fill="hold" grpId="0" nodeType="withEffect">
                                  <p:stCondLst>
                                    <p:cond delay="0"/>
                                  </p:stCondLst>
                                  <p:childTnLst>
                                    <p:set>
                                      <p:cBhvr>
                                        <p:cTn id="73" dur="1" fill="hold">
                                          <p:stCondLst>
                                            <p:cond delay="0"/>
                                          </p:stCondLst>
                                        </p:cTn>
                                        <p:tgtEl>
                                          <p:spTgt spid="27664"/>
                                        </p:tgtEl>
                                        <p:attrNameLst>
                                          <p:attrName>style.visibility</p:attrName>
                                        </p:attrNameLst>
                                      </p:cBhvr>
                                      <p:to>
                                        <p:strVal val="visible"/>
                                      </p:to>
                                    </p:set>
                                    <p:animEffect transition="in" filter="checkerboard(across)">
                                      <p:cBhvr>
                                        <p:cTn id="74" dur="500"/>
                                        <p:tgtEl>
                                          <p:spTgt spid="27664"/>
                                        </p:tgtEl>
                                      </p:cBhvr>
                                    </p:animEffect>
                                  </p:childTnLst>
                                </p:cTn>
                              </p:par>
                              <p:par>
                                <p:cTn id="75" presetID="5" presetClass="entr" presetSubtype="10" fill="hold" grpId="0" nodeType="withEffect">
                                  <p:stCondLst>
                                    <p:cond delay="0"/>
                                  </p:stCondLst>
                                  <p:childTnLst>
                                    <p:set>
                                      <p:cBhvr>
                                        <p:cTn id="76" dur="1" fill="hold">
                                          <p:stCondLst>
                                            <p:cond delay="0"/>
                                          </p:stCondLst>
                                        </p:cTn>
                                        <p:tgtEl>
                                          <p:spTgt spid="27670"/>
                                        </p:tgtEl>
                                        <p:attrNameLst>
                                          <p:attrName>style.visibility</p:attrName>
                                        </p:attrNameLst>
                                      </p:cBhvr>
                                      <p:to>
                                        <p:strVal val="visible"/>
                                      </p:to>
                                    </p:set>
                                    <p:animEffect transition="in" filter="checkerboard(across)">
                                      <p:cBhvr>
                                        <p:cTn id="77" dur="500"/>
                                        <p:tgtEl>
                                          <p:spTgt spid="27670"/>
                                        </p:tgtEl>
                                      </p:cBhvr>
                                    </p:animEffect>
                                  </p:childTnLst>
                                </p:cTn>
                              </p:par>
                            </p:childTnLst>
                          </p:cTn>
                        </p:par>
                      </p:childTnLst>
                    </p:cTn>
                  </p:par>
                  <p:par>
                    <p:cTn id="78" fill="hold">
                      <p:stCondLst>
                        <p:cond delay="indefinite"/>
                      </p:stCondLst>
                      <p:childTnLst>
                        <p:par>
                          <p:cTn id="79" fill="hold">
                            <p:stCondLst>
                              <p:cond delay="0"/>
                            </p:stCondLst>
                            <p:childTnLst>
                              <p:par>
                                <p:cTn id="80" presetID="5" presetClass="entr" presetSubtype="10" fill="hold" grpId="0" nodeType="clickEffect">
                                  <p:stCondLst>
                                    <p:cond delay="0"/>
                                  </p:stCondLst>
                                  <p:childTnLst>
                                    <p:set>
                                      <p:cBhvr>
                                        <p:cTn id="81" dur="1" fill="hold">
                                          <p:stCondLst>
                                            <p:cond delay="0"/>
                                          </p:stCondLst>
                                        </p:cTn>
                                        <p:tgtEl>
                                          <p:spTgt spid="27687"/>
                                        </p:tgtEl>
                                        <p:attrNameLst>
                                          <p:attrName>style.visibility</p:attrName>
                                        </p:attrNameLst>
                                      </p:cBhvr>
                                      <p:to>
                                        <p:strVal val="visible"/>
                                      </p:to>
                                    </p:set>
                                    <p:animEffect transition="in" filter="checkerboard(across)">
                                      <p:cBhvr>
                                        <p:cTn id="82" dur="500"/>
                                        <p:tgtEl>
                                          <p:spTgt spid="27687"/>
                                        </p:tgtEl>
                                      </p:cBhvr>
                                    </p:animEffect>
                                  </p:childTnLst>
                                </p:cTn>
                              </p:par>
                              <p:par>
                                <p:cTn id="83" presetID="5" presetClass="entr" presetSubtype="10" fill="hold" grpId="0" nodeType="withEffect">
                                  <p:stCondLst>
                                    <p:cond delay="0"/>
                                  </p:stCondLst>
                                  <p:childTnLst>
                                    <p:set>
                                      <p:cBhvr>
                                        <p:cTn id="84" dur="1" fill="hold">
                                          <p:stCondLst>
                                            <p:cond delay="0"/>
                                          </p:stCondLst>
                                        </p:cTn>
                                        <p:tgtEl>
                                          <p:spTgt spid="27762"/>
                                        </p:tgtEl>
                                        <p:attrNameLst>
                                          <p:attrName>style.visibility</p:attrName>
                                        </p:attrNameLst>
                                      </p:cBhvr>
                                      <p:to>
                                        <p:strVal val="visible"/>
                                      </p:to>
                                    </p:set>
                                    <p:animEffect transition="in" filter="checkerboard(across)">
                                      <p:cBhvr>
                                        <p:cTn id="85" dur="500"/>
                                        <p:tgtEl>
                                          <p:spTgt spid="27762"/>
                                        </p:tgtEl>
                                      </p:cBhvr>
                                    </p:animEffect>
                                  </p:childTnLst>
                                </p:cTn>
                              </p:par>
                              <p:par>
                                <p:cTn id="86" presetID="5" presetClass="entr" presetSubtype="10" fill="hold" grpId="0" nodeType="withEffect">
                                  <p:stCondLst>
                                    <p:cond delay="0"/>
                                  </p:stCondLst>
                                  <p:childTnLst>
                                    <p:set>
                                      <p:cBhvr>
                                        <p:cTn id="87" dur="1" fill="hold">
                                          <p:stCondLst>
                                            <p:cond delay="0"/>
                                          </p:stCondLst>
                                        </p:cTn>
                                        <p:tgtEl>
                                          <p:spTgt spid="27681"/>
                                        </p:tgtEl>
                                        <p:attrNameLst>
                                          <p:attrName>style.visibility</p:attrName>
                                        </p:attrNameLst>
                                      </p:cBhvr>
                                      <p:to>
                                        <p:strVal val="visible"/>
                                      </p:to>
                                    </p:set>
                                    <p:animEffect transition="in" filter="checkerboard(across)">
                                      <p:cBhvr>
                                        <p:cTn id="88" dur="500"/>
                                        <p:tgtEl>
                                          <p:spTgt spid="27681"/>
                                        </p:tgtEl>
                                      </p:cBhvr>
                                    </p:animEffect>
                                  </p:childTnLst>
                                </p:cTn>
                              </p:par>
                              <p:par>
                                <p:cTn id="89" presetID="5" presetClass="entr" presetSubtype="10" fill="hold" grpId="0" nodeType="withEffect">
                                  <p:stCondLst>
                                    <p:cond delay="0"/>
                                  </p:stCondLst>
                                  <p:childTnLst>
                                    <p:set>
                                      <p:cBhvr>
                                        <p:cTn id="90" dur="1" fill="hold">
                                          <p:stCondLst>
                                            <p:cond delay="0"/>
                                          </p:stCondLst>
                                        </p:cTn>
                                        <p:tgtEl>
                                          <p:spTgt spid="27764"/>
                                        </p:tgtEl>
                                        <p:attrNameLst>
                                          <p:attrName>style.visibility</p:attrName>
                                        </p:attrNameLst>
                                      </p:cBhvr>
                                      <p:to>
                                        <p:strVal val="visible"/>
                                      </p:to>
                                    </p:set>
                                    <p:animEffect transition="in" filter="checkerboard(across)">
                                      <p:cBhvr>
                                        <p:cTn id="91" dur="500"/>
                                        <p:tgtEl>
                                          <p:spTgt spid="27764"/>
                                        </p:tgtEl>
                                      </p:cBhvr>
                                    </p:animEffect>
                                  </p:childTnLst>
                                </p:cTn>
                              </p:par>
                            </p:childTnLst>
                          </p:cTn>
                        </p:par>
                      </p:childTnLst>
                    </p:cTn>
                  </p:par>
                  <p:par>
                    <p:cTn id="92" fill="hold">
                      <p:stCondLst>
                        <p:cond delay="indefinite"/>
                      </p:stCondLst>
                      <p:childTnLst>
                        <p:par>
                          <p:cTn id="93" fill="hold">
                            <p:stCondLst>
                              <p:cond delay="0"/>
                            </p:stCondLst>
                            <p:childTnLst>
                              <p:par>
                                <p:cTn id="94" presetID="5" presetClass="entr" presetSubtype="10" fill="hold" grpId="0" nodeType="clickEffect">
                                  <p:stCondLst>
                                    <p:cond delay="0"/>
                                  </p:stCondLst>
                                  <p:childTnLst>
                                    <p:set>
                                      <p:cBhvr>
                                        <p:cTn id="95" dur="1" fill="hold">
                                          <p:stCondLst>
                                            <p:cond delay="0"/>
                                          </p:stCondLst>
                                        </p:cTn>
                                        <p:tgtEl>
                                          <p:spTgt spid="27768"/>
                                        </p:tgtEl>
                                        <p:attrNameLst>
                                          <p:attrName>style.visibility</p:attrName>
                                        </p:attrNameLst>
                                      </p:cBhvr>
                                      <p:to>
                                        <p:strVal val="visible"/>
                                      </p:to>
                                    </p:set>
                                    <p:animEffect transition="in" filter="checkerboard(across)">
                                      <p:cBhvr>
                                        <p:cTn id="96" dur="500"/>
                                        <p:tgtEl>
                                          <p:spTgt spid="27768"/>
                                        </p:tgtEl>
                                      </p:cBhvr>
                                    </p:animEffect>
                                  </p:childTnLst>
                                </p:cTn>
                              </p:par>
                              <p:par>
                                <p:cTn id="97" presetID="5" presetClass="entr" presetSubtype="10" fill="hold" grpId="0" nodeType="withEffect">
                                  <p:stCondLst>
                                    <p:cond delay="0"/>
                                  </p:stCondLst>
                                  <p:childTnLst>
                                    <p:set>
                                      <p:cBhvr>
                                        <p:cTn id="98" dur="1" fill="hold">
                                          <p:stCondLst>
                                            <p:cond delay="0"/>
                                          </p:stCondLst>
                                        </p:cTn>
                                        <p:tgtEl>
                                          <p:spTgt spid="27769"/>
                                        </p:tgtEl>
                                        <p:attrNameLst>
                                          <p:attrName>style.visibility</p:attrName>
                                        </p:attrNameLst>
                                      </p:cBhvr>
                                      <p:to>
                                        <p:strVal val="visible"/>
                                      </p:to>
                                    </p:set>
                                    <p:animEffect transition="in" filter="checkerboard(across)">
                                      <p:cBhvr>
                                        <p:cTn id="99" dur="500"/>
                                        <p:tgtEl>
                                          <p:spTgt spid="27769"/>
                                        </p:tgtEl>
                                      </p:cBhvr>
                                    </p:animEffect>
                                  </p:childTnLst>
                                </p:cTn>
                              </p:par>
                              <p:par>
                                <p:cTn id="100" presetID="5" presetClass="entr" presetSubtype="10" fill="hold" grpId="0" nodeType="withEffect">
                                  <p:stCondLst>
                                    <p:cond delay="0"/>
                                  </p:stCondLst>
                                  <p:childTnLst>
                                    <p:set>
                                      <p:cBhvr>
                                        <p:cTn id="101" dur="1" fill="hold">
                                          <p:stCondLst>
                                            <p:cond delay="0"/>
                                          </p:stCondLst>
                                        </p:cTn>
                                        <p:tgtEl>
                                          <p:spTgt spid="27778"/>
                                        </p:tgtEl>
                                        <p:attrNameLst>
                                          <p:attrName>style.visibility</p:attrName>
                                        </p:attrNameLst>
                                      </p:cBhvr>
                                      <p:to>
                                        <p:strVal val="visible"/>
                                      </p:to>
                                    </p:set>
                                    <p:animEffect transition="in" filter="checkerboard(across)">
                                      <p:cBhvr>
                                        <p:cTn id="102" dur="500"/>
                                        <p:tgtEl>
                                          <p:spTgt spid="27778"/>
                                        </p:tgtEl>
                                      </p:cBhvr>
                                    </p:animEffect>
                                  </p:childTnLst>
                                </p:cTn>
                              </p:par>
                              <p:par>
                                <p:cTn id="103" presetID="5" presetClass="entr" presetSubtype="10" fill="hold" grpId="0" nodeType="withEffect">
                                  <p:stCondLst>
                                    <p:cond delay="0"/>
                                  </p:stCondLst>
                                  <p:childTnLst>
                                    <p:set>
                                      <p:cBhvr>
                                        <p:cTn id="104" dur="1" fill="hold">
                                          <p:stCondLst>
                                            <p:cond delay="0"/>
                                          </p:stCondLst>
                                        </p:cTn>
                                        <p:tgtEl>
                                          <p:spTgt spid="27779"/>
                                        </p:tgtEl>
                                        <p:attrNameLst>
                                          <p:attrName>style.visibility</p:attrName>
                                        </p:attrNameLst>
                                      </p:cBhvr>
                                      <p:to>
                                        <p:strVal val="visible"/>
                                      </p:to>
                                    </p:set>
                                    <p:animEffect transition="in" filter="checkerboard(across)">
                                      <p:cBhvr>
                                        <p:cTn id="105" dur="500"/>
                                        <p:tgtEl>
                                          <p:spTgt spid="277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4" grpId="0" animBg="1"/>
      <p:bldP spid="27665" grpId="0" animBg="1"/>
      <p:bldP spid="27666" grpId="0" animBg="1"/>
      <p:bldP spid="27667" grpId="0" animBg="1"/>
      <p:bldP spid="27668" grpId="0" animBg="1"/>
      <p:bldP spid="27669" grpId="0" animBg="1"/>
      <p:bldP spid="27670" grpId="0"/>
      <p:bldP spid="27671" grpId="0"/>
      <p:bldP spid="27672" grpId="0" animBg="1"/>
      <p:bldP spid="27673" grpId="0"/>
      <p:bldP spid="27674" grpId="0"/>
      <p:bldP spid="27678" grpId="0" animBg="1"/>
      <p:bldP spid="27679" grpId="0" animBg="1"/>
      <p:bldP spid="27680" grpId="0" animBg="1"/>
      <p:bldP spid="27681" grpId="0" animBg="1"/>
      <p:bldP spid="27687" grpId="0" animBg="1"/>
      <p:bldP spid="27760" grpId="0" animBg="1"/>
      <p:bldP spid="27762" grpId="0" animBg="1"/>
      <p:bldP spid="27763" grpId="0" animBg="1"/>
      <p:bldP spid="27764" grpId="0" animBg="1"/>
      <p:bldP spid="27765" grpId="0" animBg="1"/>
      <p:bldP spid="27766" grpId="0" animBg="1"/>
      <p:bldP spid="27767" grpId="0" animBg="1"/>
      <p:bldP spid="27768" grpId="0" animBg="1"/>
      <p:bldP spid="27769" grpId="0"/>
      <p:bldP spid="27773" grpId="0" animBg="1"/>
      <p:bldP spid="27774" grpId="0" animBg="1"/>
      <p:bldP spid="27778" grpId="0" animBg="1"/>
      <p:bldP spid="2777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0194DA63-C311-4248-B51A-8CA657DC21D7}"/>
              </a:ext>
            </a:extLst>
          </p:cNvPr>
          <p:cNvPicPr>
            <a:picLocks noChangeAspect="1"/>
          </p:cNvPicPr>
          <p:nvPr/>
        </p:nvPicPr>
        <p:blipFill rotWithShape="1">
          <a:blip r:embed="rId4"/>
          <a:srcRect b="47900"/>
          <a:stretch/>
        </p:blipFill>
        <p:spPr>
          <a:xfrm>
            <a:off x="321852" y="0"/>
            <a:ext cx="10685373" cy="6525344"/>
          </a:xfrm>
          <a:prstGeom prst="rect">
            <a:avLst/>
          </a:prstGeom>
        </p:spPr>
      </p:pic>
      <p:sp>
        <p:nvSpPr>
          <p:cNvPr id="3" name="Vývojový diagram: postup 2">
            <a:extLst>
              <a:ext uri="{FF2B5EF4-FFF2-40B4-BE49-F238E27FC236}">
                <a16:creationId xmlns:a16="http://schemas.microsoft.com/office/drawing/2014/main" id="{E1E07546-84C8-48D9-B4CE-FBF13675CC51}"/>
              </a:ext>
            </a:extLst>
          </p:cNvPr>
          <p:cNvSpPr/>
          <p:nvPr/>
        </p:nvSpPr>
        <p:spPr>
          <a:xfrm>
            <a:off x="2639616" y="5949280"/>
            <a:ext cx="1728192" cy="576064"/>
          </a:xfrm>
          <a:prstGeom prst="flowChartProcess">
            <a:avLst/>
          </a:prstGeom>
          <a:solidFill>
            <a:srgbClr val="F0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délník 3">
            <a:extLst>
              <a:ext uri="{FF2B5EF4-FFF2-40B4-BE49-F238E27FC236}">
                <a16:creationId xmlns:a16="http://schemas.microsoft.com/office/drawing/2014/main" id="{17B477FD-7183-4281-92F3-D6EB34D6BE97}"/>
              </a:ext>
            </a:extLst>
          </p:cNvPr>
          <p:cNvSpPr/>
          <p:nvPr/>
        </p:nvSpPr>
        <p:spPr>
          <a:xfrm>
            <a:off x="69664" y="6608385"/>
            <a:ext cx="6674408" cy="276999"/>
          </a:xfrm>
          <a:prstGeom prst="rect">
            <a:avLst/>
          </a:prstGeom>
        </p:spPr>
        <p:txBody>
          <a:bodyPr wrap="square">
            <a:spAutoFit/>
          </a:bodyPr>
          <a:lstStyle/>
          <a:p>
            <a:r>
              <a:rPr lang="cs-CZ" sz="1200" i="1" dirty="0"/>
              <a:t>podle: </a:t>
            </a:r>
            <a:r>
              <a:rPr lang="cs-CZ" sz="1200" i="1" dirty="0" err="1"/>
              <a:t>Dee</a:t>
            </a:r>
            <a:r>
              <a:rPr lang="cs-CZ" sz="1200" i="1" dirty="0"/>
              <a:t> </a:t>
            </a:r>
            <a:r>
              <a:rPr lang="cs-CZ" sz="1200" i="1" dirty="0" err="1"/>
              <a:t>Silverthorn</a:t>
            </a:r>
            <a:r>
              <a:rPr lang="cs-CZ" sz="1200" i="1" dirty="0"/>
              <a:t>, </a:t>
            </a:r>
            <a:r>
              <a:rPr lang="cs-CZ" sz="1200" i="1" dirty="0" err="1"/>
              <a:t>Human</a:t>
            </a:r>
            <a:r>
              <a:rPr lang="cs-CZ" sz="1200" i="1" dirty="0"/>
              <a:t> </a:t>
            </a:r>
            <a:r>
              <a:rPr lang="cs-CZ" sz="1200" i="1" dirty="0" err="1"/>
              <a:t>physiology</a:t>
            </a:r>
            <a:r>
              <a:rPr lang="cs-CZ" sz="1200" i="1" dirty="0"/>
              <a:t>: </a:t>
            </a:r>
            <a:r>
              <a:rPr lang="cs-CZ" sz="1200" i="1" dirty="0" err="1"/>
              <a:t>an</a:t>
            </a:r>
            <a:r>
              <a:rPr lang="cs-CZ" sz="1200" i="1" dirty="0"/>
              <a:t> </a:t>
            </a:r>
            <a:r>
              <a:rPr lang="cs-CZ" sz="1200" i="1" dirty="0" err="1"/>
              <a:t>integrated</a:t>
            </a:r>
            <a:r>
              <a:rPr lang="cs-CZ" sz="1200" i="1" dirty="0"/>
              <a:t> </a:t>
            </a:r>
            <a:r>
              <a:rPr lang="cs-CZ" sz="1200" i="1" dirty="0" err="1"/>
              <a:t>approach</a:t>
            </a:r>
            <a:r>
              <a:rPr lang="cs-CZ" sz="1200" i="1" dirty="0"/>
              <a:t>, 8th </a:t>
            </a:r>
            <a:r>
              <a:rPr lang="cs-CZ" sz="1200" i="1" dirty="0" err="1"/>
              <a:t>edition</a:t>
            </a:r>
            <a:r>
              <a:rPr lang="cs-CZ" sz="1200" i="1" dirty="0"/>
              <a:t>, </a:t>
            </a:r>
            <a:r>
              <a:rPr lang="cs-CZ" sz="1200" i="1" dirty="0" err="1"/>
              <a:t>Pearson</a:t>
            </a:r>
            <a:r>
              <a:rPr lang="cs-CZ" sz="1200" i="1" dirty="0"/>
              <a:t> 2017 </a:t>
            </a:r>
            <a:endParaRPr lang="en-US" sz="1200" i="1" dirty="0"/>
          </a:p>
        </p:txBody>
      </p:sp>
    </p:spTree>
    <p:custDataLst>
      <p:tags r:id="rId1"/>
    </p:custDataLst>
    <p:extLst>
      <p:ext uri="{BB962C8B-B14F-4D97-AF65-F5344CB8AC3E}">
        <p14:creationId xmlns:p14="http://schemas.microsoft.com/office/powerpoint/2010/main" val="13555292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0194DA63-C311-4248-B51A-8CA657DC21D7}"/>
              </a:ext>
            </a:extLst>
          </p:cNvPr>
          <p:cNvPicPr>
            <a:picLocks noChangeAspect="1"/>
          </p:cNvPicPr>
          <p:nvPr/>
        </p:nvPicPr>
        <p:blipFill rotWithShape="1">
          <a:blip r:embed="rId4"/>
          <a:srcRect t="43290"/>
          <a:stretch/>
        </p:blipFill>
        <p:spPr>
          <a:xfrm>
            <a:off x="585464" y="0"/>
            <a:ext cx="10515092" cy="6989529"/>
          </a:xfrm>
          <a:prstGeom prst="rect">
            <a:avLst/>
          </a:prstGeom>
        </p:spPr>
      </p:pic>
      <p:sp>
        <p:nvSpPr>
          <p:cNvPr id="3" name="Vývojový diagram: postup 2">
            <a:extLst>
              <a:ext uri="{FF2B5EF4-FFF2-40B4-BE49-F238E27FC236}">
                <a16:creationId xmlns:a16="http://schemas.microsoft.com/office/drawing/2014/main" id="{463A31E0-754C-4678-81E7-070BB515A1FC}"/>
              </a:ext>
            </a:extLst>
          </p:cNvPr>
          <p:cNvSpPr/>
          <p:nvPr/>
        </p:nvSpPr>
        <p:spPr>
          <a:xfrm>
            <a:off x="5195900" y="-91008"/>
            <a:ext cx="5688632" cy="1287760"/>
          </a:xfrm>
          <a:prstGeom prst="flowChartProcess">
            <a:avLst/>
          </a:prstGeom>
          <a:solidFill>
            <a:srgbClr val="F0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Vývojový diagram: postup 15">
            <a:extLst>
              <a:ext uri="{FF2B5EF4-FFF2-40B4-BE49-F238E27FC236}">
                <a16:creationId xmlns:a16="http://schemas.microsoft.com/office/drawing/2014/main" id="{99A0AE44-6CF7-400A-9618-E9FF2455B666}"/>
              </a:ext>
            </a:extLst>
          </p:cNvPr>
          <p:cNvSpPr/>
          <p:nvPr/>
        </p:nvSpPr>
        <p:spPr>
          <a:xfrm>
            <a:off x="9192344" y="1196752"/>
            <a:ext cx="1548891" cy="2072030"/>
          </a:xfrm>
          <a:prstGeom prst="flowChartProcess">
            <a:avLst/>
          </a:prstGeom>
          <a:solidFill>
            <a:srgbClr val="F0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Vývojový diagram: postup 16">
            <a:extLst>
              <a:ext uri="{FF2B5EF4-FFF2-40B4-BE49-F238E27FC236}">
                <a16:creationId xmlns:a16="http://schemas.microsoft.com/office/drawing/2014/main" id="{2E020E3D-6C74-4C65-98F3-AA171A347096}"/>
              </a:ext>
            </a:extLst>
          </p:cNvPr>
          <p:cNvSpPr/>
          <p:nvPr/>
        </p:nvSpPr>
        <p:spPr>
          <a:xfrm>
            <a:off x="7835648" y="355141"/>
            <a:ext cx="1548891" cy="1129816"/>
          </a:xfrm>
          <a:prstGeom prst="flowChartProcess">
            <a:avLst/>
          </a:prstGeom>
          <a:solidFill>
            <a:srgbClr val="F0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Skupina 26">
            <a:extLst>
              <a:ext uri="{FF2B5EF4-FFF2-40B4-BE49-F238E27FC236}">
                <a16:creationId xmlns:a16="http://schemas.microsoft.com/office/drawing/2014/main" id="{C6D79EFE-8906-4AD8-A0AF-EB77C8DE3921}"/>
              </a:ext>
            </a:extLst>
          </p:cNvPr>
          <p:cNvGrpSpPr/>
          <p:nvPr/>
        </p:nvGrpSpPr>
        <p:grpSpPr>
          <a:xfrm>
            <a:off x="4448155" y="2421583"/>
            <a:ext cx="7783687" cy="4593369"/>
            <a:chOff x="4448155" y="2421583"/>
            <a:chExt cx="7783687" cy="4593369"/>
          </a:xfrm>
        </p:grpSpPr>
        <p:sp>
          <p:nvSpPr>
            <p:cNvPr id="14" name="Vývojový diagram: postup 13">
              <a:extLst>
                <a:ext uri="{FF2B5EF4-FFF2-40B4-BE49-F238E27FC236}">
                  <a16:creationId xmlns:a16="http://schemas.microsoft.com/office/drawing/2014/main" id="{4FA2CFA6-18BD-4D53-B6E3-18342F0C9B37}"/>
                </a:ext>
              </a:extLst>
            </p:cNvPr>
            <p:cNvSpPr/>
            <p:nvPr/>
          </p:nvSpPr>
          <p:spPr>
            <a:xfrm>
              <a:off x="8919636" y="2421583"/>
              <a:ext cx="1548891" cy="1440160"/>
            </a:xfrm>
            <a:prstGeom prst="flowChartProcess">
              <a:avLst/>
            </a:prstGeom>
            <a:solidFill>
              <a:srgbClr val="F0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Vývojový diagram: postup 20">
              <a:extLst>
                <a:ext uri="{FF2B5EF4-FFF2-40B4-BE49-F238E27FC236}">
                  <a16:creationId xmlns:a16="http://schemas.microsoft.com/office/drawing/2014/main" id="{B6E2B708-DE9A-4DFD-AB5A-772089B78C2E}"/>
                </a:ext>
              </a:extLst>
            </p:cNvPr>
            <p:cNvSpPr/>
            <p:nvPr/>
          </p:nvSpPr>
          <p:spPr>
            <a:xfrm>
              <a:off x="8908149" y="3371439"/>
              <a:ext cx="3323693" cy="3407287"/>
            </a:xfrm>
            <a:prstGeom prst="flowChartProcess">
              <a:avLst/>
            </a:prstGeom>
            <a:solidFill>
              <a:srgbClr val="F0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Vývojový diagram: postup 21">
              <a:extLst>
                <a:ext uri="{FF2B5EF4-FFF2-40B4-BE49-F238E27FC236}">
                  <a16:creationId xmlns:a16="http://schemas.microsoft.com/office/drawing/2014/main" id="{700A1406-C826-47B1-9DEC-85750D5E9345}"/>
                </a:ext>
              </a:extLst>
            </p:cNvPr>
            <p:cNvSpPr/>
            <p:nvPr/>
          </p:nvSpPr>
          <p:spPr>
            <a:xfrm flipV="1">
              <a:off x="4448155" y="6628572"/>
              <a:ext cx="4368961" cy="85210"/>
            </a:xfrm>
            <a:prstGeom prst="flowChartProcess">
              <a:avLst/>
            </a:prstGeom>
            <a:solidFill>
              <a:srgbClr val="F0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Vývojový diagram: postup 22">
              <a:extLst>
                <a:ext uri="{FF2B5EF4-FFF2-40B4-BE49-F238E27FC236}">
                  <a16:creationId xmlns:a16="http://schemas.microsoft.com/office/drawing/2014/main" id="{DA8E5951-423F-49A3-A6A6-2A9A6FF3DCAF}"/>
                </a:ext>
              </a:extLst>
            </p:cNvPr>
            <p:cNvSpPr/>
            <p:nvPr/>
          </p:nvSpPr>
          <p:spPr>
            <a:xfrm>
              <a:off x="7330189" y="5885136"/>
              <a:ext cx="1685973" cy="1129816"/>
            </a:xfrm>
            <a:prstGeom prst="flowChartProcess">
              <a:avLst/>
            </a:prstGeom>
            <a:solidFill>
              <a:srgbClr val="F0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Skupina 30">
            <a:extLst>
              <a:ext uri="{FF2B5EF4-FFF2-40B4-BE49-F238E27FC236}">
                <a16:creationId xmlns:a16="http://schemas.microsoft.com/office/drawing/2014/main" id="{D048603E-003C-4EFF-932B-8509A1D7FCEE}"/>
              </a:ext>
            </a:extLst>
          </p:cNvPr>
          <p:cNvGrpSpPr/>
          <p:nvPr/>
        </p:nvGrpSpPr>
        <p:grpSpPr>
          <a:xfrm>
            <a:off x="5034855" y="902496"/>
            <a:ext cx="3781138" cy="2700387"/>
            <a:chOff x="5051884" y="908633"/>
            <a:chExt cx="3781138" cy="2700387"/>
          </a:xfrm>
          <a:solidFill>
            <a:srgbClr val="F0EFEA"/>
          </a:solidFill>
        </p:grpSpPr>
        <p:sp>
          <p:nvSpPr>
            <p:cNvPr id="28" name="Obdélník 27">
              <a:extLst>
                <a:ext uri="{FF2B5EF4-FFF2-40B4-BE49-F238E27FC236}">
                  <a16:creationId xmlns:a16="http://schemas.microsoft.com/office/drawing/2014/main" id="{C292C57B-2A75-4C9F-A22F-8FE4A2D5617F}"/>
                </a:ext>
              </a:extLst>
            </p:cNvPr>
            <p:cNvSpPr/>
            <p:nvPr/>
          </p:nvSpPr>
          <p:spPr>
            <a:xfrm>
              <a:off x="5051884" y="908633"/>
              <a:ext cx="3096344" cy="5762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bdélník 28">
              <a:extLst>
                <a:ext uri="{FF2B5EF4-FFF2-40B4-BE49-F238E27FC236}">
                  <a16:creationId xmlns:a16="http://schemas.microsoft.com/office/drawing/2014/main" id="{13B75D40-2FA3-452D-9B43-964A0749AD7C}"/>
                </a:ext>
              </a:extLst>
            </p:cNvPr>
            <p:cNvSpPr/>
            <p:nvPr/>
          </p:nvSpPr>
          <p:spPr>
            <a:xfrm>
              <a:off x="6960095" y="1397601"/>
              <a:ext cx="1872927" cy="22114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Skupina 33">
            <a:extLst>
              <a:ext uri="{FF2B5EF4-FFF2-40B4-BE49-F238E27FC236}">
                <a16:creationId xmlns:a16="http://schemas.microsoft.com/office/drawing/2014/main" id="{7E861D45-9954-4B0A-A762-12114CB47500}"/>
              </a:ext>
            </a:extLst>
          </p:cNvPr>
          <p:cNvGrpSpPr/>
          <p:nvPr/>
        </p:nvGrpSpPr>
        <p:grpSpPr>
          <a:xfrm>
            <a:off x="1127448" y="908633"/>
            <a:ext cx="2468952" cy="3960527"/>
            <a:chOff x="1127448" y="908633"/>
            <a:chExt cx="2468952" cy="3960527"/>
          </a:xfrm>
          <a:solidFill>
            <a:srgbClr val="F0EFEA"/>
          </a:solidFill>
        </p:grpSpPr>
        <p:sp>
          <p:nvSpPr>
            <p:cNvPr id="32" name="Obdélník 31">
              <a:extLst>
                <a:ext uri="{FF2B5EF4-FFF2-40B4-BE49-F238E27FC236}">
                  <a16:creationId xmlns:a16="http://schemas.microsoft.com/office/drawing/2014/main" id="{0B7530DC-36C4-442A-9290-978BA1A7E9D4}"/>
                </a:ext>
              </a:extLst>
            </p:cNvPr>
            <p:cNvSpPr/>
            <p:nvPr/>
          </p:nvSpPr>
          <p:spPr>
            <a:xfrm>
              <a:off x="1127448" y="1016732"/>
              <a:ext cx="2196244" cy="38524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bdélník 32">
              <a:extLst>
                <a:ext uri="{FF2B5EF4-FFF2-40B4-BE49-F238E27FC236}">
                  <a16:creationId xmlns:a16="http://schemas.microsoft.com/office/drawing/2014/main" id="{AD7EE54E-1DEA-4E54-88D5-885E8D8CB53E}"/>
                </a:ext>
              </a:extLst>
            </p:cNvPr>
            <p:cNvSpPr/>
            <p:nvPr/>
          </p:nvSpPr>
          <p:spPr>
            <a:xfrm>
              <a:off x="2495600" y="908633"/>
              <a:ext cx="1100800" cy="6481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Obdélník 34">
            <a:extLst>
              <a:ext uri="{FF2B5EF4-FFF2-40B4-BE49-F238E27FC236}">
                <a16:creationId xmlns:a16="http://schemas.microsoft.com/office/drawing/2014/main" id="{3E1F5E04-C84A-4471-B529-4AA94DC943F4}"/>
              </a:ext>
            </a:extLst>
          </p:cNvPr>
          <p:cNvSpPr/>
          <p:nvPr/>
        </p:nvSpPr>
        <p:spPr>
          <a:xfrm>
            <a:off x="2603612" y="2899522"/>
            <a:ext cx="6161240" cy="4090008"/>
          </a:xfrm>
          <a:prstGeom prst="rect">
            <a:avLst/>
          </a:prstGeom>
          <a:solidFill>
            <a:srgbClr val="F0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bdélník 17">
            <a:extLst>
              <a:ext uri="{FF2B5EF4-FFF2-40B4-BE49-F238E27FC236}">
                <a16:creationId xmlns:a16="http://schemas.microsoft.com/office/drawing/2014/main" id="{7AA85464-4AA5-4F04-931E-B90FE72B6F00}"/>
              </a:ext>
            </a:extLst>
          </p:cNvPr>
          <p:cNvSpPr/>
          <p:nvPr/>
        </p:nvSpPr>
        <p:spPr>
          <a:xfrm>
            <a:off x="5722292" y="6597352"/>
            <a:ext cx="6674408" cy="276999"/>
          </a:xfrm>
          <a:prstGeom prst="rect">
            <a:avLst/>
          </a:prstGeom>
        </p:spPr>
        <p:txBody>
          <a:bodyPr wrap="square">
            <a:spAutoFit/>
          </a:bodyPr>
          <a:lstStyle/>
          <a:p>
            <a:r>
              <a:rPr lang="cs-CZ" sz="1200" i="1" dirty="0"/>
              <a:t>podle: </a:t>
            </a:r>
            <a:r>
              <a:rPr lang="cs-CZ" sz="1200" i="1" dirty="0" err="1"/>
              <a:t>Dee</a:t>
            </a:r>
            <a:r>
              <a:rPr lang="cs-CZ" sz="1200" i="1" dirty="0"/>
              <a:t> </a:t>
            </a:r>
            <a:r>
              <a:rPr lang="cs-CZ" sz="1200" i="1" dirty="0" err="1"/>
              <a:t>Silverthorn</a:t>
            </a:r>
            <a:r>
              <a:rPr lang="cs-CZ" sz="1200" i="1" dirty="0"/>
              <a:t>, </a:t>
            </a:r>
            <a:r>
              <a:rPr lang="cs-CZ" sz="1200" i="1" dirty="0" err="1"/>
              <a:t>Human</a:t>
            </a:r>
            <a:r>
              <a:rPr lang="cs-CZ" sz="1200" i="1" dirty="0"/>
              <a:t> </a:t>
            </a:r>
            <a:r>
              <a:rPr lang="cs-CZ" sz="1200" i="1" dirty="0" err="1"/>
              <a:t>physiology</a:t>
            </a:r>
            <a:r>
              <a:rPr lang="cs-CZ" sz="1200" i="1" dirty="0"/>
              <a:t>: </a:t>
            </a:r>
            <a:r>
              <a:rPr lang="cs-CZ" sz="1200" i="1" dirty="0" err="1"/>
              <a:t>an</a:t>
            </a:r>
            <a:r>
              <a:rPr lang="cs-CZ" sz="1200" i="1" dirty="0"/>
              <a:t> </a:t>
            </a:r>
            <a:r>
              <a:rPr lang="cs-CZ" sz="1200" i="1" dirty="0" err="1"/>
              <a:t>integrated</a:t>
            </a:r>
            <a:r>
              <a:rPr lang="cs-CZ" sz="1200" i="1" dirty="0"/>
              <a:t> </a:t>
            </a:r>
            <a:r>
              <a:rPr lang="cs-CZ" sz="1200" i="1" dirty="0" err="1"/>
              <a:t>approach</a:t>
            </a:r>
            <a:r>
              <a:rPr lang="cs-CZ" sz="1200" i="1" dirty="0"/>
              <a:t>, 8th </a:t>
            </a:r>
            <a:r>
              <a:rPr lang="cs-CZ" sz="1200" i="1" dirty="0" err="1"/>
              <a:t>edition</a:t>
            </a:r>
            <a:r>
              <a:rPr lang="cs-CZ" sz="1200" i="1" dirty="0"/>
              <a:t>, </a:t>
            </a:r>
            <a:r>
              <a:rPr lang="cs-CZ" sz="1200" i="1" dirty="0" err="1"/>
              <a:t>Pearson</a:t>
            </a:r>
            <a:r>
              <a:rPr lang="cs-CZ" sz="1200" i="1" dirty="0"/>
              <a:t> 2017 </a:t>
            </a:r>
            <a:endParaRPr lang="en-US" sz="1200" i="1" dirty="0"/>
          </a:p>
        </p:txBody>
      </p:sp>
    </p:spTree>
    <p:custDataLst>
      <p:tags r:id="rId1"/>
    </p:custDataLst>
    <p:extLst>
      <p:ext uri="{BB962C8B-B14F-4D97-AF65-F5344CB8AC3E}">
        <p14:creationId xmlns:p14="http://schemas.microsoft.com/office/powerpoint/2010/main" val="1897320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5"/>
                                        </p:tgtEl>
                                      </p:cBhvr>
                                    </p:animEffect>
                                    <p:set>
                                      <p:cBhvr>
                                        <p:cTn id="7" dur="1" fill="hold">
                                          <p:stCondLst>
                                            <p:cond delay="499"/>
                                          </p:stCondLst>
                                        </p:cTn>
                                        <p:tgtEl>
                                          <p:spTgt spid="3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1"/>
                                        </p:tgtEl>
                                      </p:cBhvr>
                                    </p:animEffect>
                                    <p:set>
                                      <p:cBhvr>
                                        <p:cTn id="12" dur="1" fill="hold">
                                          <p:stCondLst>
                                            <p:cond delay="499"/>
                                          </p:stCondLst>
                                        </p:cTn>
                                        <p:tgtEl>
                                          <p:spTgt spid="3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34"/>
                                        </p:tgtEl>
                                      </p:cBhvr>
                                    </p:animEffect>
                                    <p:set>
                                      <p:cBhvr>
                                        <p:cTn id="17" dur="1" fill="hold">
                                          <p:stCondLst>
                                            <p:cond delay="499"/>
                                          </p:stCondLst>
                                        </p:cTn>
                                        <p:tgtEl>
                                          <p:spTgt spid="3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 presetClass="exit" presetSubtype="4" fill="hold" nodeType="clickEffect">
                                  <p:stCondLst>
                                    <p:cond delay="0"/>
                                  </p:stCondLst>
                                  <p:childTnLst>
                                    <p:anim calcmode="lin" valueType="num">
                                      <p:cBhvr additive="base">
                                        <p:cTn id="21" dur="500"/>
                                        <p:tgtEl>
                                          <p:spTgt spid="27"/>
                                        </p:tgtEl>
                                        <p:attrNameLst>
                                          <p:attrName>ppt_x</p:attrName>
                                        </p:attrNameLst>
                                      </p:cBhvr>
                                      <p:tavLst>
                                        <p:tav tm="0">
                                          <p:val>
                                            <p:strVal val="ppt_x"/>
                                          </p:val>
                                        </p:tav>
                                        <p:tav tm="100000">
                                          <p:val>
                                            <p:strVal val="ppt_x"/>
                                          </p:val>
                                        </p:tav>
                                      </p:tavLst>
                                    </p:anim>
                                    <p:anim calcmode="lin" valueType="num">
                                      <p:cBhvr additive="base">
                                        <p:cTn id="22" dur="500"/>
                                        <p:tgtEl>
                                          <p:spTgt spid="27"/>
                                        </p:tgtEl>
                                        <p:attrNameLst>
                                          <p:attrName>ppt_y</p:attrName>
                                        </p:attrNameLst>
                                      </p:cBhvr>
                                      <p:tavLst>
                                        <p:tav tm="0">
                                          <p:val>
                                            <p:strVal val="ppt_y"/>
                                          </p:val>
                                        </p:tav>
                                        <p:tav tm="100000">
                                          <p:val>
                                            <p:strVal val="1+ppt_h/2"/>
                                          </p:val>
                                        </p:tav>
                                      </p:tavLst>
                                    </p:anim>
                                    <p:set>
                                      <p:cBhvr>
                                        <p:cTn id="23" dur="1" fill="hold">
                                          <p:stCondLst>
                                            <p:cond delay="499"/>
                                          </p:stCondLst>
                                        </p:cTn>
                                        <p:tgtEl>
                                          <p:spTgt spid="27"/>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500"/>
                                        <p:tgtEl>
                                          <p:spTgt spid="16"/>
                                        </p:tgtEl>
                                      </p:cBhvr>
                                    </p:animEffect>
                                    <p:set>
                                      <p:cBhvr>
                                        <p:cTn id="26" dur="1" fill="hold">
                                          <p:stCondLst>
                                            <p:cond delay="499"/>
                                          </p:stCondLst>
                                        </p:cTn>
                                        <p:tgtEl>
                                          <p:spTgt spid="16"/>
                                        </p:tgtEl>
                                        <p:attrNameLst>
                                          <p:attrName>style.visibility</p:attrName>
                                        </p:attrNameLst>
                                      </p:cBhvr>
                                      <p:to>
                                        <p:strVal val="hidden"/>
                                      </p:to>
                                    </p:set>
                                  </p:childTnLst>
                                </p:cTn>
                              </p:par>
                              <p:par>
                                <p:cTn id="27" presetID="10" presetClass="exit" presetSubtype="0" fill="hold" grpId="0" nodeType="withEffect">
                                  <p:stCondLst>
                                    <p:cond delay="0"/>
                                  </p:stCondLst>
                                  <p:childTnLst>
                                    <p:animEffect transition="out" filter="fade">
                                      <p:cBhvr>
                                        <p:cTn id="28" dur="500"/>
                                        <p:tgtEl>
                                          <p:spTgt spid="17"/>
                                        </p:tgtEl>
                                      </p:cBhvr>
                                    </p:animEffect>
                                    <p:set>
                                      <p:cBhvr>
                                        <p:cTn id="29"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3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6272214" y="2446339"/>
            <a:ext cx="3908425" cy="700087"/>
          </a:xfrm>
          <a:prstGeom prst="rect">
            <a:avLst/>
          </a:prstGeom>
          <a:solidFill>
            <a:srgbClr val="FFFF00"/>
          </a:solidFill>
          <a:ln w="9525">
            <a:noFill/>
            <a:miter lim="800000"/>
            <a:headEnd/>
            <a:tailEnd/>
          </a:ln>
        </p:spPr>
        <p:txBody>
          <a:bodyPr wrap="none" anchor="ctr"/>
          <a:lstStyle/>
          <a:p>
            <a:pPr algn="ctr"/>
            <a:r>
              <a:rPr lang="cs-CZ"/>
              <a:t>Přesun vody z intravazálního </a:t>
            </a:r>
          </a:p>
          <a:p>
            <a:pPr algn="ctr"/>
            <a:r>
              <a:rPr lang="cs-CZ"/>
              <a:t>prostoru do intersticia</a:t>
            </a:r>
            <a:endParaRPr lang="cs-CZ" sz="2400"/>
          </a:p>
        </p:txBody>
      </p:sp>
      <p:sp>
        <p:nvSpPr>
          <p:cNvPr id="32771" name="Rectangle 3"/>
          <p:cNvSpPr>
            <a:spLocks noChangeArrowheads="1"/>
          </p:cNvSpPr>
          <p:nvPr/>
        </p:nvSpPr>
        <p:spPr bwMode="auto">
          <a:xfrm>
            <a:off x="6175376" y="1376364"/>
            <a:ext cx="3908425" cy="739775"/>
          </a:xfrm>
          <a:prstGeom prst="rect">
            <a:avLst/>
          </a:prstGeom>
          <a:solidFill>
            <a:srgbClr val="FFFF00"/>
          </a:solidFill>
          <a:ln w="9525">
            <a:noFill/>
            <a:miter lim="800000"/>
            <a:headEnd/>
            <a:tailEnd/>
          </a:ln>
        </p:spPr>
        <p:txBody>
          <a:bodyPr wrap="none" anchor="ctr"/>
          <a:lstStyle/>
          <a:p>
            <a:pPr algn="ctr"/>
            <a:r>
              <a:rPr lang="cs-CZ"/>
              <a:t>Městnání - zvýšení středního </a:t>
            </a:r>
          </a:p>
          <a:p>
            <a:pPr algn="ctr"/>
            <a:r>
              <a:rPr lang="cs-CZ"/>
              <a:t>kapilárního tlaku</a:t>
            </a:r>
            <a:endParaRPr lang="cs-CZ" sz="2400"/>
          </a:p>
        </p:txBody>
      </p:sp>
      <p:sp>
        <p:nvSpPr>
          <p:cNvPr id="32772" name="Rectangle 4"/>
          <p:cNvSpPr>
            <a:spLocks noChangeArrowheads="1"/>
          </p:cNvSpPr>
          <p:nvPr/>
        </p:nvSpPr>
        <p:spPr bwMode="auto">
          <a:xfrm>
            <a:off x="2387601" y="3513139"/>
            <a:ext cx="3908425" cy="757237"/>
          </a:xfrm>
          <a:prstGeom prst="rect">
            <a:avLst/>
          </a:prstGeom>
          <a:solidFill>
            <a:srgbClr val="FFFF00"/>
          </a:solidFill>
          <a:ln w="9525">
            <a:noFill/>
            <a:miter lim="800000"/>
            <a:headEnd/>
            <a:tailEnd/>
          </a:ln>
        </p:spPr>
        <p:txBody>
          <a:bodyPr wrap="none" anchor="ctr"/>
          <a:lstStyle/>
          <a:p>
            <a:pPr algn="ctr"/>
            <a:r>
              <a:rPr lang="cs-CZ"/>
              <a:t>Aktivace systému</a:t>
            </a:r>
          </a:p>
          <a:p>
            <a:pPr algn="ctr"/>
            <a:r>
              <a:rPr lang="cs-CZ"/>
              <a:t>renin-angiotensin-aldosteron</a:t>
            </a:r>
            <a:endParaRPr lang="cs-CZ" sz="2400"/>
          </a:p>
        </p:txBody>
      </p:sp>
      <p:sp>
        <p:nvSpPr>
          <p:cNvPr id="32773" name="Rectangle 5"/>
          <p:cNvSpPr>
            <a:spLocks noChangeArrowheads="1"/>
          </p:cNvSpPr>
          <p:nvPr/>
        </p:nvSpPr>
        <p:spPr bwMode="auto">
          <a:xfrm>
            <a:off x="2366964" y="4729163"/>
            <a:ext cx="3908425" cy="527050"/>
          </a:xfrm>
          <a:prstGeom prst="rect">
            <a:avLst/>
          </a:prstGeom>
          <a:solidFill>
            <a:srgbClr val="FFFF00"/>
          </a:solidFill>
          <a:ln w="9525">
            <a:noFill/>
            <a:miter lim="800000"/>
            <a:headEnd/>
            <a:tailEnd/>
          </a:ln>
        </p:spPr>
        <p:txBody>
          <a:bodyPr wrap="none" anchor="ctr"/>
          <a:lstStyle/>
          <a:p>
            <a:pPr algn="ctr"/>
            <a:r>
              <a:rPr lang="cs-CZ"/>
              <a:t>Retence vody v ledvinách</a:t>
            </a:r>
            <a:endParaRPr lang="cs-CZ" sz="2400"/>
          </a:p>
        </p:txBody>
      </p:sp>
      <p:sp>
        <p:nvSpPr>
          <p:cNvPr id="32774" name="Rectangle 6"/>
          <p:cNvSpPr>
            <a:spLocks noChangeArrowheads="1"/>
          </p:cNvSpPr>
          <p:nvPr/>
        </p:nvSpPr>
        <p:spPr bwMode="auto">
          <a:xfrm>
            <a:off x="2708276" y="6388100"/>
            <a:ext cx="2462213" cy="469900"/>
          </a:xfrm>
          <a:prstGeom prst="rect">
            <a:avLst/>
          </a:prstGeom>
          <a:solidFill>
            <a:srgbClr val="FFFF00"/>
          </a:solidFill>
          <a:ln w="9525">
            <a:noFill/>
            <a:miter lim="800000"/>
            <a:headEnd/>
            <a:tailEnd/>
          </a:ln>
        </p:spPr>
        <p:txBody>
          <a:bodyPr wrap="none" anchor="ctr"/>
          <a:lstStyle/>
          <a:p>
            <a:pPr algn="ctr"/>
            <a:r>
              <a:rPr lang="cs-CZ"/>
              <a:t>Plnění v diastole</a:t>
            </a:r>
            <a:endParaRPr lang="cs-CZ" sz="2400"/>
          </a:p>
        </p:txBody>
      </p:sp>
      <p:grpSp>
        <p:nvGrpSpPr>
          <p:cNvPr id="2" name="Group 7"/>
          <p:cNvGrpSpPr>
            <a:grpSpLocks/>
          </p:cNvGrpSpPr>
          <p:nvPr/>
        </p:nvGrpSpPr>
        <p:grpSpPr bwMode="auto">
          <a:xfrm>
            <a:off x="2001839" y="1376363"/>
            <a:ext cx="3013075" cy="692150"/>
            <a:chOff x="317" y="867"/>
            <a:chExt cx="1898" cy="436"/>
          </a:xfrm>
        </p:grpSpPr>
        <p:sp>
          <p:nvSpPr>
            <p:cNvPr id="6347" name="Rectangle 8"/>
            <p:cNvSpPr>
              <a:spLocks noChangeArrowheads="1"/>
            </p:cNvSpPr>
            <p:nvPr/>
          </p:nvSpPr>
          <p:spPr bwMode="auto">
            <a:xfrm>
              <a:off x="317" y="867"/>
              <a:ext cx="1898" cy="436"/>
            </a:xfrm>
            <a:prstGeom prst="rect">
              <a:avLst/>
            </a:prstGeom>
            <a:solidFill>
              <a:srgbClr val="FFFF00"/>
            </a:solidFill>
            <a:ln w="9525">
              <a:noFill/>
              <a:miter lim="800000"/>
              <a:headEnd/>
              <a:tailEnd/>
            </a:ln>
          </p:spPr>
          <p:txBody>
            <a:bodyPr wrap="none" anchor="ctr"/>
            <a:lstStyle/>
            <a:p>
              <a:pPr algn="ctr"/>
              <a:r>
                <a:rPr lang="cs-CZ"/>
                <a:t>Minutový objem srdeční</a:t>
              </a:r>
              <a:endParaRPr lang="cs-CZ" sz="2400"/>
            </a:p>
          </p:txBody>
        </p:sp>
        <p:sp>
          <p:nvSpPr>
            <p:cNvPr id="6348" name="Line 9"/>
            <p:cNvSpPr>
              <a:spLocks noChangeShapeType="1"/>
            </p:cNvSpPr>
            <p:nvPr/>
          </p:nvSpPr>
          <p:spPr bwMode="auto">
            <a:xfrm flipV="1">
              <a:off x="408" y="982"/>
              <a:ext cx="0" cy="169"/>
            </a:xfrm>
            <a:prstGeom prst="line">
              <a:avLst/>
            </a:prstGeom>
            <a:noFill/>
            <a:ln w="38100">
              <a:solidFill>
                <a:schemeClr val="tx1"/>
              </a:solidFill>
              <a:round/>
              <a:headEnd type="triangle" w="med" len="med"/>
              <a:tailEnd/>
            </a:ln>
          </p:spPr>
          <p:txBody>
            <a:bodyPr wrap="none" anchor="ctr"/>
            <a:lstStyle/>
            <a:p>
              <a:endParaRPr lang="cs-CZ"/>
            </a:p>
          </p:txBody>
        </p:sp>
      </p:grpSp>
      <p:grpSp>
        <p:nvGrpSpPr>
          <p:cNvPr id="3" name="Group 10"/>
          <p:cNvGrpSpPr>
            <a:grpSpLocks/>
          </p:cNvGrpSpPr>
          <p:nvPr/>
        </p:nvGrpSpPr>
        <p:grpSpPr bwMode="auto">
          <a:xfrm>
            <a:off x="2208214" y="2446339"/>
            <a:ext cx="3667125" cy="682625"/>
            <a:chOff x="109" y="1535"/>
            <a:chExt cx="2270" cy="430"/>
          </a:xfrm>
        </p:grpSpPr>
        <p:sp>
          <p:nvSpPr>
            <p:cNvPr id="6345" name="Rectangle 11"/>
            <p:cNvSpPr>
              <a:spLocks noChangeArrowheads="1"/>
            </p:cNvSpPr>
            <p:nvPr/>
          </p:nvSpPr>
          <p:spPr bwMode="auto">
            <a:xfrm>
              <a:off x="109" y="1535"/>
              <a:ext cx="2270" cy="430"/>
            </a:xfrm>
            <a:prstGeom prst="rect">
              <a:avLst/>
            </a:prstGeom>
            <a:solidFill>
              <a:srgbClr val="FFFF00"/>
            </a:solidFill>
            <a:ln w="9525">
              <a:noFill/>
              <a:miter lim="800000"/>
              <a:headEnd/>
              <a:tailEnd/>
            </a:ln>
          </p:spPr>
          <p:txBody>
            <a:bodyPr wrap="none" anchor="ctr"/>
            <a:lstStyle/>
            <a:p>
              <a:pPr algn="ctr"/>
              <a:r>
                <a:rPr lang="cs-CZ"/>
                <a:t>  Efektivní cirkulující objem</a:t>
              </a:r>
              <a:endParaRPr lang="cs-CZ" sz="2400"/>
            </a:p>
          </p:txBody>
        </p:sp>
        <p:sp>
          <p:nvSpPr>
            <p:cNvPr id="6346" name="Line 12"/>
            <p:cNvSpPr>
              <a:spLocks noChangeShapeType="1"/>
            </p:cNvSpPr>
            <p:nvPr/>
          </p:nvSpPr>
          <p:spPr bwMode="auto">
            <a:xfrm flipV="1">
              <a:off x="277" y="1670"/>
              <a:ext cx="0" cy="169"/>
            </a:xfrm>
            <a:prstGeom prst="line">
              <a:avLst/>
            </a:prstGeom>
            <a:noFill/>
            <a:ln w="38100">
              <a:solidFill>
                <a:schemeClr val="tx1"/>
              </a:solidFill>
              <a:round/>
              <a:headEnd type="triangle" w="med" len="med"/>
              <a:tailEnd/>
            </a:ln>
          </p:spPr>
          <p:txBody>
            <a:bodyPr wrap="none" anchor="ctr"/>
            <a:lstStyle/>
            <a:p>
              <a:endParaRPr lang="cs-CZ"/>
            </a:p>
          </p:txBody>
        </p:sp>
      </p:grpSp>
      <p:grpSp>
        <p:nvGrpSpPr>
          <p:cNvPr id="4" name="Group 13"/>
          <p:cNvGrpSpPr>
            <a:grpSpLocks/>
          </p:cNvGrpSpPr>
          <p:nvPr/>
        </p:nvGrpSpPr>
        <p:grpSpPr bwMode="auto">
          <a:xfrm>
            <a:off x="2987676" y="5645151"/>
            <a:ext cx="1928813" cy="461963"/>
            <a:chOff x="2546" y="3577"/>
            <a:chExt cx="1215" cy="291"/>
          </a:xfrm>
        </p:grpSpPr>
        <p:sp>
          <p:nvSpPr>
            <p:cNvPr id="6343" name="Rectangle 14"/>
            <p:cNvSpPr>
              <a:spLocks noChangeArrowheads="1"/>
            </p:cNvSpPr>
            <p:nvPr/>
          </p:nvSpPr>
          <p:spPr bwMode="auto">
            <a:xfrm>
              <a:off x="2546" y="3577"/>
              <a:ext cx="1215" cy="291"/>
            </a:xfrm>
            <a:prstGeom prst="rect">
              <a:avLst/>
            </a:prstGeom>
            <a:solidFill>
              <a:srgbClr val="FFFF00"/>
            </a:solidFill>
            <a:ln w="9525">
              <a:noFill/>
              <a:miter lim="800000"/>
              <a:headEnd/>
              <a:tailEnd/>
            </a:ln>
          </p:spPr>
          <p:txBody>
            <a:bodyPr wrap="none" anchor="ctr"/>
            <a:lstStyle/>
            <a:p>
              <a:pPr algn="ctr"/>
              <a:r>
                <a:rPr lang="cs-CZ"/>
                <a:t>Žilní náplň</a:t>
              </a:r>
              <a:endParaRPr lang="cs-CZ" sz="2400"/>
            </a:p>
          </p:txBody>
        </p:sp>
        <p:sp>
          <p:nvSpPr>
            <p:cNvPr id="6344" name="Line 15"/>
            <p:cNvSpPr>
              <a:spLocks noChangeShapeType="1"/>
            </p:cNvSpPr>
            <p:nvPr/>
          </p:nvSpPr>
          <p:spPr bwMode="auto">
            <a:xfrm flipV="1">
              <a:off x="2662" y="3625"/>
              <a:ext cx="0" cy="169"/>
            </a:xfrm>
            <a:prstGeom prst="line">
              <a:avLst/>
            </a:prstGeom>
            <a:noFill/>
            <a:ln w="38100">
              <a:solidFill>
                <a:schemeClr val="tx1"/>
              </a:solidFill>
              <a:round/>
              <a:headEnd/>
              <a:tailEnd type="triangle" w="med" len="med"/>
            </a:ln>
          </p:spPr>
          <p:txBody>
            <a:bodyPr wrap="none" anchor="ctr"/>
            <a:lstStyle/>
            <a:p>
              <a:endParaRPr lang="cs-CZ"/>
            </a:p>
          </p:txBody>
        </p:sp>
      </p:grpSp>
      <p:sp>
        <p:nvSpPr>
          <p:cNvPr id="32784" name="Line 16"/>
          <p:cNvSpPr>
            <a:spLocks noChangeShapeType="1"/>
          </p:cNvSpPr>
          <p:nvPr/>
        </p:nvSpPr>
        <p:spPr bwMode="auto">
          <a:xfrm flipV="1">
            <a:off x="2967038" y="6470650"/>
            <a:ext cx="0" cy="268288"/>
          </a:xfrm>
          <a:prstGeom prst="line">
            <a:avLst/>
          </a:prstGeom>
          <a:noFill/>
          <a:ln w="38100">
            <a:solidFill>
              <a:schemeClr val="tx1"/>
            </a:solidFill>
            <a:round/>
            <a:headEnd/>
            <a:tailEnd type="triangle" w="med" len="med"/>
          </a:ln>
        </p:spPr>
        <p:txBody>
          <a:bodyPr wrap="none" anchor="ctr"/>
          <a:lstStyle/>
          <a:p>
            <a:endParaRPr lang="cs-CZ"/>
          </a:p>
        </p:txBody>
      </p:sp>
      <p:grpSp>
        <p:nvGrpSpPr>
          <p:cNvPr id="5" name="Group 17"/>
          <p:cNvGrpSpPr>
            <a:grpSpLocks/>
          </p:cNvGrpSpPr>
          <p:nvPr/>
        </p:nvGrpSpPr>
        <p:grpSpPr bwMode="auto">
          <a:xfrm>
            <a:off x="1790701" y="1"/>
            <a:ext cx="3908425" cy="944563"/>
            <a:chOff x="2309" y="0"/>
            <a:chExt cx="2209" cy="595"/>
          </a:xfrm>
        </p:grpSpPr>
        <p:sp>
          <p:nvSpPr>
            <p:cNvPr id="6189" name="Rectangle 18"/>
            <p:cNvSpPr>
              <a:spLocks noChangeArrowheads="1"/>
            </p:cNvSpPr>
            <p:nvPr/>
          </p:nvSpPr>
          <p:spPr bwMode="auto">
            <a:xfrm>
              <a:off x="2309" y="0"/>
              <a:ext cx="2209" cy="595"/>
            </a:xfrm>
            <a:prstGeom prst="rect">
              <a:avLst/>
            </a:prstGeom>
            <a:solidFill>
              <a:srgbClr val="FFFF00"/>
            </a:solidFill>
            <a:ln w="9525">
              <a:noFill/>
              <a:miter lim="800000"/>
              <a:headEnd/>
              <a:tailEnd/>
            </a:ln>
          </p:spPr>
          <p:txBody>
            <a:bodyPr wrap="none" anchor="ctr"/>
            <a:lstStyle/>
            <a:p>
              <a:pPr algn="ctr"/>
              <a:r>
                <a:rPr lang="cs-CZ" b="1"/>
                <a:t>Selhání srdce</a:t>
              </a:r>
              <a:endParaRPr lang="cs-CZ" sz="2400"/>
            </a:p>
          </p:txBody>
        </p:sp>
        <p:grpSp>
          <p:nvGrpSpPr>
            <p:cNvPr id="6" name="Group 19"/>
            <p:cNvGrpSpPr>
              <a:grpSpLocks/>
            </p:cNvGrpSpPr>
            <p:nvPr/>
          </p:nvGrpSpPr>
          <p:grpSpPr bwMode="auto">
            <a:xfrm>
              <a:off x="3952" y="0"/>
              <a:ext cx="438" cy="513"/>
              <a:chOff x="2009" y="1522"/>
              <a:chExt cx="369" cy="440"/>
            </a:xfrm>
          </p:grpSpPr>
          <p:grpSp>
            <p:nvGrpSpPr>
              <p:cNvPr id="7" name="Group 20"/>
              <p:cNvGrpSpPr>
                <a:grpSpLocks/>
              </p:cNvGrpSpPr>
              <p:nvPr/>
            </p:nvGrpSpPr>
            <p:grpSpPr bwMode="auto">
              <a:xfrm>
                <a:off x="2012" y="1522"/>
                <a:ext cx="366" cy="440"/>
                <a:chOff x="2012" y="1522"/>
                <a:chExt cx="366" cy="440"/>
              </a:xfrm>
            </p:grpSpPr>
            <p:grpSp>
              <p:nvGrpSpPr>
                <p:cNvPr id="8" name="Group 21"/>
                <p:cNvGrpSpPr>
                  <a:grpSpLocks/>
                </p:cNvGrpSpPr>
                <p:nvPr/>
              </p:nvGrpSpPr>
              <p:grpSpPr bwMode="auto">
                <a:xfrm>
                  <a:off x="2025" y="1624"/>
                  <a:ext cx="353" cy="338"/>
                  <a:chOff x="2025" y="1624"/>
                  <a:chExt cx="353" cy="338"/>
                </a:xfrm>
              </p:grpSpPr>
              <p:grpSp>
                <p:nvGrpSpPr>
                  <p:cNvPr id="9" name="Group 22"/>
                  <p:cNvGrpSpPr>
                    <a:grpSpLocks/>
                  </p:cNvGrpSpPr>
                  <p:nvPr/>
                </p:nvGrpSpPr>
                <p:grpSpPr bwMode="auto">
                  <a:xfrm>
                    <a:off x="2025" y="1624"/>
                    <a:ext cx="285" cy="72"/>
                    <a:chOff x="2025" y="1624"/>
                    <a:chExt cx="285" cy="72"/>
                  </a:xfrm>
                </p:grpSpPr>
                <p:grpSp>
                  <p:nvGrpSpPr>
                    <p:cNvPr id="10" name="Group 23"/>
                    <p:cNvGrpSpPr>
                      <a:grpSpLocks/>
                    </p:cNvGrpSpPr>
                    <p:nvPr/>
                  </p:nvGrpSpPr>
                  <p:grpSpPr bwMode="auto">
                    <a:xfrm>
                      <a:off x="2248" y="1634"/>
                      <a:ext cx="62" cy="62"/>
                      <a:chOff x="2248" y="1634"/>
                      <a:chExt cx="62" cy="62"/>
                    </a:xfrm>
                  </p:grpSpPr>
                  <p:grpSp>
                    <p:nvGrpSpPr>
                      <p:cNvPr id="11" name="Group 24"/>
                      <p:cNvGrpSpPr>
                        <a:grpSpLocks/>
                      </p:cNvGrpSpPr>
                      <p:nvPr/>
                    </p:nvGrpSpPr>
                    <p:grpSpPr bwMode="auto">
                      <a:xfrm>
                        <a:off x="2248" y="1634"/>
                        <a:ext cx="44" cy="39"/>
                        <a:chOff x="2248" y="1634"/>
                        <a:chExt cx="44" cy="39"/>
                      </a:xfrm>
                    </p:grpSpPr>
                    <p:sp>
                      <p:nvSpPr>
                        <p:cNvPr id="6340" name="Freeform 25"/>
                        <p:cNvSpPr>
                          <a:spLocks/>
                        </p:cNvSpPr>
                        <p:nvPr/>
                      </p:nvSpPr>
                      <p:spPr bwMode="auto">
                        <a:xfrm>
                          <a:off x="2248" y="1637"/>
                          <a:ext cx="40" cy="32"/>
                        </a:xfrm>
                        <a:custGeom>
                          <a:avLst/>
                          <a:gdLst>
                            <a:gd name="T0" fmla="*/ 0 w 198"/>
                            <a:gd name="T1" fmla="*/ 6 h 161"/>
                            <a:gd name="T2" fmla="*/ 1 w 198"/>
                            <a:gd name="T3" fmla="*/ 5 h 161"/>
                            <a:gd name="T4" fmla="*/ 1 w 198"/>
                            <a:gd name="T5" fmla="*/ 4 h 161"/>
                            <a:gd name="T6" fmla="*/ 2 w 198"/>
                            <a:gd name="T7" fmla="*/ 3 h 161"/>
                            <a:gd name="T8" fmla="*/ 3 w 198"/>
                            <a:gd name="T9" fmla="*/ 2 h 161"/>
                            <a:gd name="T10" fmla="*/ 4 w 198"/>
                            <a:gd name="T11" fmla="*/ 1 h 161"/>
                            <a:gd name="T12" fmla="*/ 5 w 198"/>
                            <a:gd name="T13" fmla="*/ 1 h 161"/>
                            <a:gd name="T14" fmla="*/ 6 w 198"/>
                            <a:gd name="T15" fmla="*/ 0 h 161"/>
                            <a:gd name="T16" fmla="*/ 7 w 198"/>
                            <a:gd name="T17" fmla="*/ 0 h 161"/>
                            <a:gd name="T18" fmla="*/ 8 w 198"/>
                            <a:gd name="T19" fmla="*/ 0 h 1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8"/>
                            <a:gd name="T31" fmla="*/ 0 h 161"/>
                            <a:gd name="T32" fmla="*/ 198 w 198"/>
                            <a:gd name="T33" fmla="*/ 161 h 1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8" h="161">
                              <a:moveTo>
                                <a:pt x="0" y="161"/>
                              </a:moveTo>
                              <a:lnTo>
                                <a:pt x="18" y="132"/>
                              </a:lnTo>
                              <a:lnTo>
                                <a:pt x="37" y="108"/>
                              </a:lnTo>
                              <a:lnTo>
                                <a:pt x="58" y="81"/>
                              </a:lnTo>
                              <a:lnTo>
                                <a:pt x="82" y="57"/>
                              </a:lnTo>
                              <a:lnTo>
                                <a:pt x="107" y="37"/>
                              </a:lnTo>
                              <a:lnTo>
                                <a:pt x="131" y="23"/>
                              </a:lnTo>
                              <a:lnTo>
                                <a:pt x="150" y="12"/>
                              </a:lnTo>
                              <a:lnTo>
                                <a:pt x="170" y="6"/>
                              </a:lnTo>
                              <a:lnTo>
                                <a:pt x="198" y="0"/>
                              </a:lnTo>
                            </a:path>
                          </a:pathLst>
                        </a:custGeom>
                        <a:noFill/>
                        <a:ln w="25400">
                          <a:solidFill>
                            <a:srgbClr val="600060"/>
                          </a:solidFill>
                          <a:prstDash val="solid"/>
                          <a:round/>
                          <a:headEnd/>
                          <a:tailEnd/>
                        </a:ln>
                      </p:spPr>
                      <p:txBody>
                        <a:bodyPr/>
                        <a:lstStyle/>
                        <a:p>
                          <a:endParaRPr lang="cs-CZ"/>
                        </a:p>
                      </p:txBody>
                    </p:sp>
                    <p:sp>
                      <p:nvSpPr>
                        <p:cNvPr id="6341" name="Freeform 26"/>
                        <p:cNvSpPr>
                          <a:spLocks/>
                        </p:cNvSpPr>
                        <p:nvPr/>
                      </p:nvSpPr>
                      <p:spPr bwMode="auto">
                        <a:xfrm>
                          <a:off x="2253" y="1641"/>
                          <a:ext cx="39" cy="32"/>
                        </a:xfrm>
                        <a:custGeom>
                          <a:avLst/>
                          <a:gdLst>
                            <a:gd name="T0" fmla="*/ 0 w 195"/>
                            <a:gd name="T1" fmla="*/ 6 h 160"/>
                            <a:gd name="T2" fmla="*/ 1 w 195"/>
                            <a:gd name="T3" fmla="*/ 5 h 160"/>
                            <a:gd name="T4" fmla="*/ 1 w 195"/>
                            <a:gd name="T5" fmla="*/ 4 h 160"/>
                            <a:gd name="T6" fmla="*/ 2 w 195"/>
                            <a:gd name="T7" fmla="*/ 3 h 160"/>
                            <a:gd name="T8" fmla="*/ 3 w 195"/>
                            <a:gd name="T9" fmla="*/ 2 h 160"/>
                            <a:gd name="T10" fmla="*/ 4 w 195"/>
                            <a:gd name="T11" fmla="*/ 1 h 160"/>
                            <a:gd name="T12" fmla="*/ 5 w 195"/>
                            <a:gd name="T13" fmla="*/ 1 h 160"/>
                            <a:gd name="T14" fmla="*/ 6 w 195"/>
                            <a:gd name="T15" fmla="*/ 0 h 160"/>
                            <a:gd name="T16" fmla="*/ 7 w 195"/>
                            <a:gd name="T17" fmla="*/ 0 h 160"/>
                            <a:gd name="T18" fmla="*/ 8 w 195"/>
                            <a:gd name="T19" fmla="*/ 0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5"/>
                            <a:gd name="T31" fmla="*/ 0 h 160"/>
                            <a:gd name="T32" fmla="*/ 195 w 195"/>
                            <a:gd name="T33" fmla="*/ 160 h 1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5" h="160">
                              <a:moveTo>
                                <a:pt x="0" y="160"/>
                              </a:moveTo>
                              <a:lnTo>
                                <a:pt x="19" y="131"/>
                              </a:lnTo>
                              <a:lnTo>
                                <a:pt x="37" y="106"/>
                              </a:lnTo>
                              <a:lnTo>
                                <a:pt x="59" y="80"/>
                              </a:lnTo>
                              <a:lnTo>
                                <a:pt x="82" y="55"/>
                              </a:lnTo>
                              <a:lnTo>
                                <a:pt x="108" y="35"/>
                              </a:lnTo>
                              <a:lnTo>
                                <a:pt x="131" y="21"/>
                              </a:lnTo>
                              <a:lnTo>
                                <a:pt x="156" y="11"/>
                              </a:lnTo>
                              <a:lnTo>
                                <a:pt x="177" y="3"/>
                              </a:lnTo>
                              <a:lnTo>
                                <a:pt x="195" y="0"/>
                              </a:lnTo>
                            </a:path>
                          </a:pathLst>
                        </a:custGeom>
                        <a:noFill/>
                        <a:ln w="11113">
                          <a:solidFill>
                            <a:srgbClr val="400040"/>
                          </a:solidFill>
                          <a:prstDash val="solid"/>
                          <a:round/>
                          <a:headEnd/>
                          <a:tailEnd/>
                        </a:ln>
                      </p:spPr>
                      <p:txBody>
                        <a:bodyPr/>
                        <a:lstStyle/>
                        <a:p>
                          <a:endParaRPr lang="cs-CZ"/>
                        </a:p>
                      </p:txBody>
                    </p:sp>
                    <p:sp>
                      <p:nvSpPr>
                        <p:cNvPr id="6342" name="Freeform 27"/>
                        <p:cNvSpPr>
                          <a:spLocks/>
                        </p:cNvSpPr>
                        <p:nvPr/>
                      </p:nvSpPr>
                      <p:spPr bwMode="auto">
                        <a:xfrm>
                          <a:off x="2248" y="1634"/>
                          <a:ext cx="39" cy="32"/>
                        </a:xfrm>
                        <a:custGeom>
                          <a:avLst/>
                          <a:gdLst>
                            <a:gd name="T0" fmla="*/ 0 w 194"/>
                            <a:gd name="T1" fmla="*/ 6 h 160"/>
                            <a:gd name="T2" fmla="*/ 1 w 194"/>
                            <a:gd name="T3" fmla="*/ 5 h 160"/>
                            <a:gd name="T4" fmla="*/ 1 w 194"/>
                            <a:gd name="T5" fmla="*/ 4 h 160"/>
                            <a:gd name="T6" fmla="*/ 2 w 194"/>
                            <a:gd name="T7" fmla="*/ 3 h 160"/>
                            <a:gd name="T8" fmla="*/ 3 w 194"/>
                            <a:gd name="T9" fmla="*/ 2 h 160"/>
                            <a:gd name="T10" fmla="*/ 4 w 194"/>
                            <a:gd name="T11" fmla="*/ 1 h 160"/>
                            <a:gd name="T12" fmla="*/ 5 w 194"/>
                            <a:gd name="T13" fmla="*/ 1 h 160"/>
                            <a:gd name="T14" fmla="*/ 6 w 194"/>
                            <a:gd name="T15" fmla="*/ 0 h 160"/>
                            <a:gd name="T16" fmla="*/ 7 w 194"/>
                            <a:gd name="T17" fmla="*/ 0 h 160"/>
                            <a:gd name="T18" fmla="*/ 8 w 194"/>
                            <a:gd name="T19" fmla="*/ 0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4"/>
                            <a:gd name="T31" fmla="*/ 0 h 160"/>
                            <a:gd name="T32" fmla="*/ 194 w 194"/>
                            <a:gd name="T33" fmla="*/ 160 h 1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4" h="160">
                              <a:moveTo>
                                <a:pt x="0" y="160"/>
                              </a:moveTo>
                              <a:lnTo>
                                <a:pt x="18" y="131"/>
                              </a:lnTo>
                              <a:lnTo>
                                <a:pt x="37" y="106"/>
                              </a:lnTo>
                              <a:lnTo>
                                <a:pt x="58" y="80"/>
                              </a:lnTo>
                              <a:lnTo>
                                <a:pt x="82" y="55"/>
                              </a:lnTo>
                              <a:lnTo>
                                <a:pt x="107" y="36"/>
                              </a:lnTo>
                              <a:lnTo>
                                <a:pt x="131" y="21"/>
                              </a:lnTo>
                              <a:lnTo>
                                <a:pt x="155" y="11"/>
                              </a:lnTo>
                              <a:lnTo>
                                <a:pt x="178" y="3"/>
                              </a:lnTo>
                              <a:lnTo>
                                <a:pt x="194" y="0"/>
                              </a:lnTo>
                            </a:path>
                          </a:pathLst>
                        </a:custGeom>
                        <a:noFill/>
                        <a:ln w="4763">
                          <a:solidFill>
                            <a:srgbClr val="A000A0"/>
                          </a:solidFill>
                          <a:prstDash val="solid"/>
                          <a:round/>
                          <a:headEnd/>
                          <a:tailEnd/>
                        </a:ln>
                      </p:spPr>
                      <p:txBody>
                        <a:bodyPr/>
                        <a:lstStyle/>
                        <a:p>
                          <a:endParaRPr lang="cs-CZ"/>
                        </a:p>
                      </p:txBody>
                    </p:sp>
                  </p:grpSp>
                  <p:grpSp>
                    <p:nvGrpSpPr>
                      <p:cNvPr id="12" name="Group 28"/>
                      <p:cNvGrpSpPr>
                        <a:grpSpLocks/>
                      </p:cNvGrpSpPr>
                      <p:nvPr/>
                    </p:nvGrpSpPr>
                    <p:grpSpPr bwMode="auto">
                      <a:xfrm>
                        <a:off x="2265" y="1658"/>
                        <a:ext cx="45" cy="38"/>
                        <a:chOff x="2265" y="1658"/>
                        <a:chExt cx="45" cy="38"/>
                      </a:xfrm>
                    </p:grpSpPr>
                    <p:sp>
                      <p:nvSpPr>
                        <p:cNvPr id="6337" name="Freeform 29"/>
                        <p:cNvSpPr>
                          <a:spLocks/>
                        </p:cNvSpPr>
                        <p:nvPr/>
                      </p:nvSpPr>
                      <p:spPr bwMode="auto">
                        <a:xfrm>
                          <a:off x="2265" y="1660"/>
                          <a:ext cx="40" cy="32"/>
                        </a:xfrm>
                        <a:custGeom>
                          <a:avLst/>
                          <a:gdLst>
                            <a:gd name="T0" fmla="*/ 0 w 198"/>
                            <a:gd name="T1" fmla="*/ 6 h 160"/>
                            <a:gd name="T2" fmla="*/ 1 w 198"/>
                            <a:gd name="T3" fmla="*/ 5 h 160"/>
                            <a:gd name="T4" fmla="*/ 1 w 198"/>
                            <a:gd name="T5" fmla="*/ 4 h 160"/>
                            <a:gd name="T6" fmla="*/ 2 w 198"/>
                            <a:gd name="T7" fmla="*/ 3 h 160"/>
                            <a:gd name="T8" fmla="*/ 3 w 198"/>
                            <a:gd name="T9" fmla="*/ 2 h 160"/>
                            <a:gd name="T10" fmla="*/ 4 w 198"/>
                            <a:gd name="T11" fmla="*/ 1 h 160"/>
                            <a:gd name="T12" fmla="*/ 5 w 198"/>
                            <a:gd name="T13" fmla="*/ 1 h 160"/>
                            <a:gd name="T14" fmla="*/ 6 w 198"/>
                            <a:gd name="T15" fmla="*/ 0 h 160"/>
                            <a:gd name="T16" fmla="*/ 7 w 198"/>
                            <a:gd name="T17" fmla="*/ 0 h 160"/>
                            <a:gd name="T18" fmla="*/ 8 w 198"/>
                            <a:gd name="T19" fmla="*/ 0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8"/>
                            <a:gd name="T31" fmla="*/ 0 h 160"/>
                            <a:gd name="T32" fmla="*/ 198 w 198"/>
                            <a:gd name="T33" fmla="*/ 160 h 1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8" h="160">
                              <a:moveTo>
                                <a:pt x="0" y="160"/>
                              </a:moveTo>
                              <a:lnTo>
                                <a:pt x="18" y="131"/>
                              </a:lnTo>
                              <a:lnTo>
                                <a:pt x="37" y="107"/>
                              </a:lnTo>
                              <a:lnTo>
                                <a:pt x="58" y="81"/>
                              </a:lnTo>
                              <a:lnTo>
                                <a:pt x="82" y="56"/>
                              </a:lnTo>
                              <a:lnTo>
                                <a:pt x="106" y="37"/>
                              </a:lnTo>
                              <a:lnTo>
                                <a:pt x="130" y="23"/>
                              </a:lnTo>
                              <a:lnTo>
                                <a:pt x="149" y="12"/>
                              </a:lnTo>
                              <a:lnTo>
                                <a:pt x="168" y="6"/>
                              </a:lnTo>
                              <a:lnTo>
                                <a:pt x="198" y="0"/>
                              </a:lnTo>
                            </a:path>
                          </a:pathLst>
                        </a:custGeom>
                        <a:noFill/>
                        <a:ln w="25400">
                          <a:solidFill>
                            <a:srgbClr val="600060"/>
                          </a:solidFill>
                          <a:prstDash val="solid"/>
                          <a:round/>
                          <a:headEnd/>
                          <a:tailEnd/>
                        </a:ln>
                      </p:spPr>
                      <p:txBody>
                        <a:bodyPr/>
                        <a:lstStyle/>
                        <a:p>
                          <a:endParaRPr lang="cs-CZ"/>
                        </a:p>
                      </p:txBody>
                    </p:sp>
                    <p:sp>
                      <p:nvSpPr>
                        <p:cNvPr id="6338" name="Freeform 30"/>
                        <p:cNvSpPr>
                          <a:spLocks/>
                        </p:cNvSpPr>
                        <p:nvPr/>
                      </p:nvSpPr>
                      <p:spPr bwMode="auto">
                        <a:xfrm>
                          <a:off x="2271" y="1664"/>
                          <a:ext cx="39" cy="32"/>
                        </a:xfrm>
                        <a:custGeom>
                          <a:avLst/>
                          <a:gdLst>
                            <a:gd name="T0" fmla="*/ 0 w 195"/>
                            <a:gd name="T1" fmla="*/ 6 h 159"/>
                            <a:gd name="T2" fmla="*/ 1 w 195"/>
                            <a:gd name="T3" fmla="*/ 5 h 159"/>
                            <a:gd name="T4" fmla="*/ 1 w 195"/>
                            <a:gd name="T5" fmla="*/ 4 h 159"/>
                            <a:gd name="T6" fmla="*/ 2 w 195"/>
                            <a:gd name="T7" fmla="*/ 3 h 159"/>
                            <a:gd name="T8" fmla="*/ 3 w 195"/>
                            <a:gd name="T9" fmla="*/ 2 h 159"/>
                            <a:gd name="T10" fmla="*/ 4 w 195"/>
                            <a:gd name="T11" fmla="*/ 1 h 159"/>
                            <a:gd name="T12" fmla="*/ 5 w 195"/>
                            <a:gd name="T13" fmla="*/ 1 h 159"/>
                            <a:gd name="T14" fmla="*/ 6 w 195"/>
                            <a:gd name="T15" fmla="*/ 0 h 159"/>
                            <a:gd name="T16" fmla="*/ 7 w 195"/>
                            <a:gd name="T17" fmla="*/ 0 h 159"/>
                            <a:gd name="T18" fmla="*/ 8 w 195"/>
                            <a:gd name="T19" fmla="*/ 0 h 1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5"/>
                            <a:gd name="T31" fmla="*/ 0 h 159"/>
                            <a:gd name="T32" fmla="*/ 195 w 195"/>
                            <a:gd name="T33" fmla="*/ 159 h 1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5" h="159">
                              <a:moveTo>
                                <a:pt x="0" y="159"/>
                              </a:moveTo>
                              <a:lnTo>
                                <a:pt x="19" y="131"/>
                              </a:lnTo>
                              <a:lnTo>
                                <a:pt x="37" y="106"/>
                              </a:lnTo>
                              <a:lnTo>
                                <a:pt x="59" y="79"/>
                              </a:lnTo>
                              <a:lnTo>
                                <a:pt x="81" y="56"/>
                              </a:lnTo>
                              <a:lnTo>
                                <a:pt x="107" y="36"/>
                              </a:lnTo>
                              <a:lnTo>
                                <a:pt x="130" y="22"/>
                              </a:lnTo>
                              <a:lnTo>
                                <a:pt x="155" y="12"/>
                              </a:lnTo>
                              <a:lnTo>
                                <a:pt x="177" y="4"/>
                              </a:lnTo>
                              <a:lnTo>
                                <a:pt x="195" y="0"/>
                              </a:lnTo>
                            </a:path>
                          </a:pathLst>
                        </a:custGeom>
                        <a:noFill/>
                        <a:ln w="11113">
                          <a:solidFill>
                            <a:srgbClr val="400040"/>
                          </a:solidFill>
                          <a:prstDash val="solid"/>
                          <a:round/>
                          <a:headEnd/>
                          <a:tailEnd/>
                        </a:ln>
                      </p:spPr>
                      <p:txBody>
                        <a:bodyPr/>
                        <a:lstStyle/>
                        <a:p>
                          <a:endParaRPr lang="cs-CZ"/>
                        </a:p>
                      </p:txBody>
                    </p:sp>
                    <p:sp>
                      <p:nvSpPr>
                        <p:cNvPr id="6339" name="Freeform 31"/>
                        <p:cNvSpPr>
                          <a:spLocks/>
                        </p:cNvSpPr>
                        <p:nvPr/>
                      </p:nvSpPr>
                      <p:spPr bwMode="auto">
                        <a:xfrm>
                          <a:off x="2265" y="1658"/>
                          <a:ext cx="39" cy="31"/>
                        </a:xfrm>
                        <a:custGeom>
                          <a:avLst/>
                          <a:gdLst>
                            <a:gd name="T0" fmla="*/ 0 w 194"/>
                            <a:gd name="T1" fmla="*/ 6 h 159"/>
                            <a:gd name="T2" fmla="*/ 1 w 194"/>
                            <a:gd name="T3" fmla="*/ 5 h 159"/>
                            <a:gd name="T4" fmla="*/ 1 w 194"/>
                            <a:gd name="T5" fmla="*/ 4 h 159"/>
                            <a:gd name="T6" fmla="*/ 2 w 194"/>
                            <a:gd name="T7" fmla="*/ 3 h 159"/>
                            <a:gd name="T8" fmla="*/ 3 w 194"/>
                            <a:gd name="T9" fmla="*/ 2 h 159"/>
                            <a:gd name="T10" fmla="*/ 4 w 194"/>
                            <a:gd name="T11" fmla="*/ 1 h 159"/>
                            <a:gd name="T12" fmla="*/ 5 w 194"/>
                            <a:gd name="T13" fmla="*/ 1 h 159"/>
                            <a:gd name="T14" fmla="*/ 6 w 194"/>
                            <a:gd name="T15" fmla="*/ 0 h 159"/>
                            <a:gd name="T16" fmla="*/ 7 w 194"/>
                            <a:gd name="T17" fmla="*/ 0 h 159"/>
                            <a:gd name="T18" fmla="*/ 8 w 194"/>
                            <a:gd name="T19" fmla="*/ 0 h 1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4"/>
                            <a:gd name="T31" fmla="*/ 0 h 159"/>
                            <a:gd name="T32" fmla="*/ 194 w 194"/>
                            <a:gd name="T33" fmla="*/ 159 h 1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4" h="159">
                              <a:moveTo>
                                <a:pt x="0" y="159"/>
                              </a:moveTo>
                              <a:lnTo>
                                <a:pt x="18" y="130"/>
                              </a:lnTo>
                              <a:lnTo>
                                <a:pt x="37" y="106"/>
                              </a:lnTo>
                              <a:lnTo>
                                <a:pt x="58" y="80"/>
                              </a:lnTo>
                              <a:lnTo>
                                <a:pt x="82" y="55"/>
                              </a:lnTo>
                              <a:lnTo>
                                <a:pt x="106" y="36"/>
                              </a:lnTo>
                              <a:lnTo>
                                <a:pt x="130" y="21"/>
                              </a:lnTo>
                              <a:lnTo>
                                <a:pt x="154" y="11"/>
                              </a:lnTo>
                              <a:lnTo>
                                <a:pt x="177" y="3"/>
                              </a:lnTo>
                              <a:lnTo>
                                <a:pt x="194" y="0"/>
                              </a:lnTo>
                            </a:path>
                          </a:pathLst>
                        </a:custGeom>
                        <a:noFill/>
                        <a:ln w="4763">
                          <a:solidFill>
                            <a:srgbClr val="A000A0"/>
                          </a:solidFill>
                          <a:prstDash val="solid"/>
                          <a:round/>
                          <a:headEnd/>
                          <a:tailEnd/>
                        </a:ln>
                      </p:spPr>
                      <p:txBody>
                        <a:bodyPr/>
                        <a:lstStyle/>
                        <a:p>
                          <a:endParaRPr lang="cs-CZ"/>
                        </a:p>
                      </p:txBody>
                    </p:sp>
                  </p:grpSp>
                </p:grpSp>
                <p:grpSp>
                  <p:nvGrpSpPr>
                    <p:cNvPr id="13" name="Group 32"/>
                    <p:cNvGrpSpPr>
                      <a:grpSpLocks/>
                    </p:cNvGrpSpPr>
                    <p:nvPr/>
                  </p:nvGrpSpPr>
                  <p:grpSpPr bwMode="auto">
                    <a:xfrm>
                      <a:off x="2025" y="1624"/>
                      <a:ext cx="213" cy="55"/>
                      <a:chOff x="2025" y="1624"/>
                      <a:chExt cx="213" cy="55"/>
                    </a:xfrm>
                  </p:grpSpPr>
                  <p:grpSp>
                    <p:nvGrpSpPr>
                      <p:cNvPr id="14" name="Group 33"/>
                      <p:cNvGrpSpPr>
                        <a:grpSpLocks/>
                      </p:cNvGrpSpPr>
                      <p:nvPr/>
                    </p:nvGrpSpPr>
                    <p:grpSpPr bwMode="auto">
                      <a:xfrm>
                        <a:off x="2051" y="1650"/>
                        <a:ext cx="148" cy="29"/>
                        <a:chOff x="2051" y="1650"/>
                        <a:chExt cx="148" cy="29"/>
                      </a:xfrm>
                    </p:grpSpPr>
                    <p:grpSp>
                      <p:nvGrpSpPr>
                        <p:cNvPr id="15" name="Group 34"/>
                        <p:cNvGrpSpPr>
                          <a:grpSpLocks/>
                        </p:cNvGrpSpPr>
                        <p:nvPr/>
                      </p:nvGrpSpPr>
                      <p:grpSpPr bwMode="auto">
                        <a:xfrm>
                          <a:off x="2057" y="1650"/>
                          <a:ext cx="142" cy="29"/>
                          <a:chOff x="2057" y="1650"/>
                          <a:chExt cx="142" cy="29"/>
                        </a:xfrm>
                      </p:grpSpPr>
                      <p:sp>
                        <p:nvSpPr>
                          <p:cNvPr id="6332" name="Freeform 35"/>
                          <p:cNvSpPr>
                            <a:spLocks/>
                          </p:cNvSpPr>
                          <p:nvPr/>
                        </p:nvSpPr>
                        <p:spPr bwMode="auto">
                          <a:xfrm>
                            <a:off x="2058" y="1653"/>
                            <a:ext cx="139" cy="20"/>
                          </a:xfrm>
                          <a:custGeom>
                            <a:avLst/>
                            <a:gdLst>
                              <a:gd name="T0" fmla="*/ 0 w 694"/>
                              <a:gd name="T1" fmla="*/ 3 h 101"/>
                              <a:gd name="T2" fmla="*/ 2 w 694"/>
                              <a:gd name="T3" fmla="*/ 3 h 101"/>
                              <a:gd name="T4" fmla="*/ 3 w 694"/>
                              <a:gd name="T5" fmla="*/ 2 h 101"/>
                              <a:gd name="T6" fmla="*/ 6 w 694"/>
                              <a:gd name="T7" fmla="*/ 2 h 101"/>
                              <a:gd name="T8" fmla="*/ 8 w 694"/>
                              <a:gd name="T9" fmla="*/ 1 h 101"/>
                              <a:gd name="T10" fmla="*/ 11 w 694"/>
                              <a:gd name="T11" fmla="*/ 1 h 101"/>
                              <a:gd name="T12" fmla="*/ 13 w 694"/>
                              <a:gd name="T13" fmla="*/ 0 h 101"/>
                              <a:gd name="T14" fmla="*/ 15 w 694"/>
                              <a:gd name="T15" fmla="*/ 0 h 101"/>
                              <a:gd name="T16" fmla="*/ 17 w 694"/>
                              <a:gd name="T17" fmla="*/ 0 h 101"/>
                              <a:gd name="T18" fmla="*/ 20 w 694"/>
                              <a:gd name="T19" fmla="*/ 0 h 101"/>
                              <a:gd name="T20" fmla="*/ 22 w 694"/>
                              <a:gd name="T21" fmla="*/ 0 h 101"/>
                              <a:gd name="T22" fmla="*/ 24 w 694"/>
                              <a:gd name="T23" fmla="*/ 1 h 101"/>
                              <a:gd name="T24" fmla="*/ 25 w 694"/>
                              <a:gd name="T25" fmla="*/ 1 h 101"/>
                              <a:gd name="T26" fmla="*/ 26 w 694"/>
                              <a:gd name="T27" fmla="*/ 2 h 101"/>
                              <a:gd name="T28" fmla="*/ 27 w 694"/>
                              <a:gd name="T29" fmla="*/ 2 h 101"/>
                              <a:gd name="T30" fmla="*/ 27 w 694"/>
                              <a:gd name="T31" fmla="*/ 3 h 101"/>
                              <a:gd name="T32" fmla="*/ 28 w 694"/>
                              <a:gd name="T33" fmla="*/ 4 h 1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4"/>
                              <a:gd name="T52" fmla="*/ 0 h 101"/>
                              <a:gd name="T53" fmla="*/ 694 w 694"/>
                              <a:gd name="T54" fmla="*/ 101 h 10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4" h="101">
                                <a:moveTo>
                                  <a:pt x="0" y="80"/>
                                </a:moveTo>
                                <a:lnTo>
                                  <a:pt x="42" y="67"/>
                                </a:lnTo>
                                <a:lnTo>
                                  <a:pt x="85" y="54"/>
                                </a:lnTo>
                                <a:lnTo>
                                  <a:pt x="143" y="40"/>
                                </a:lnTo>
                                <a:lnTo>
                                  <a:pt x="205" y="27"/>
                                </a:lnTo>
                                <a:lnTo>
                                  <a:pt x="268" y="14"/>
                                </a:lnTo>
                                <a:lnTo>
                                  <a:pt x="315" y="8"/>
                                </a:lnTo>
                                <a:lnTo>
                                  <a:pt x="372" y="2"/>
                                </a:lnTo>
                                <a:lnTo>
                                  <a:pt x="433" y="0"/>
                                </a:lnTo>
                                <a:lnTo>
                                  <a:pt x="490" y="3"/>
                                </a:lnTo>
                                <a:lnTo>
                                  <a:pt x="540" y="6"/>
                                </a:lnTo>
                                <a:lnTo>
                                  <a:pt x="590" y="14"/>
                                </a:lnTo>
                                <a:lnTo>
                                  <a:pt x="617" y="25"/>
                                </a:lnTo>
                                <a:lnTo>
                                  <a:pt x="642" y="39"/>
                                </a:lnTo>
                                <a:lnTo>
                                  <a:pt x="663" y="56"/>
                                </a:lnTo>
                                <a:lnTo>
                                  <a:pt x="685" y="83"/>
                                </a:lnTo>
                                <a:lnTo>
                                  <a:pt x="694" y="101"/>
                                </a:lnTo>
                              </a:path>
                            </a:pathLst>
                          </a:custGeom>
                          <a:noFill/>
                          <a:ln w="25400">
                            <a:solidFill>
                              <a:srgbClr val="600060"/>
                            </a:solidFill>
                            <a:prstDash val="solid"/>
                            <a:round/>
                            <a:headEnd/>
                            <a:tailEnd/>
                          </a:ln>
                        </p:spPr>
                        <p:txBody>
                          <a:bodyPr/>
                          <a:lstStyle/>
                          <a:p>
                            <a:endParaRPr lang="cs-CZ"/>
                          </a:p>
                        </p:txBody>
                      </p:sp>
                      <p:sp>
                        <p:nvSpPr>
                          <p:cNvPr id="6333" name="Freeform 36"/>
                          <p:cNvSpPr>
                            <a:spLocks/>
                          </p:cNvSpPr>
                          <p:nvPr/>
                        </p:nvSpPr>
                        <p:spPr bwMode="auto">
                          <a:xfrm>
                            <a:off x="2057" y="1659"/>
                            <a:ext cx="138" cy="20"/>
                          </a:xfrm>
                          <a:custGeom>
                            <a:avLst/>
                            <a:gdLst>
                              <a:gd name="T0" fmla="*/ 0 w 694"/>
                              <a:gd name="T1" fmla="*/ 3 h 100"/>
                              <a:gd name="T2" fmla="*/ 2 w 694"/>
                              <a:gd name="T3" fmla="*/ 3 h 100"/>
                              <a:gd name="T4" fmla="*/ 3 w 694"/>
                              <a:gd name="T5" fmla="*/ 2 h 100"/>
                              <a:gd name="T6" fmla="*/ 6 w 694"/>
                              <a:gd name="T7" fmla="*/ 2 h 100"/>
                              <a:gd name="T8" fmla="*/ 8 w 694"/>
                              <a:gd name="T9" fmla="*/ 1 h 100"/>
                              <a:gd name="T10" fmla="*/ 11 w 694"/>
                              <a:gd name="T11" fmla="*/ 1 h 100"/>
                              <a:gd name="T12" fmla="*/ 13 w 694"/>
                              <a:gd name="T13" fmla="*/ 0 h 100"/>
                              <a:gd name="T14" fmla="*/ 15 w 694"/>
                              <a:gd name="T15" fmla="*/ 0 h 100"/>
                              <a:gd name="T16" fmla="*/ 17 w 694"/>
                              <a:gd name="T17" fmla="*/ 0 h 100"/>
                              <a:gd name="T18" fmla="*/ 19 w 694"/>
                              <a:gd name="T19" fmla="*/ 0 h 100"/>
                              <a:gd name="T20" fmla="*/ 21 w 694"/>
                              <a:gd name="T21" fmla="*/ 0 h 100"/>
                              <a:gd name="T22" fmla="*/ 23 w 694"/>
                              <a:gd name="T23" fmla="*/ 1 h 100"/>
                              <a:gd name="T24" fmla="*/ 24 w 694"/>
                              <a:gd name="T25" fmla="*/ 1 h 100"/>
                              <a:gd name="T26" fmla="*/ 25 w 694"/>
                              <a:gd name="T27" fmla="*/ 2 h 100"/>
                              <a:gd name="T28" fmla="*/ 26 w 694"/>
                              <a:gd name="T29" fmla="*/ 2 h 100"/>
                              <a:gd name="T30" fmla="*/ 27 w 694"/>
                              <a:gd name="T31" fmla="*/ 3 h 100"/>
                              <a:gd name="T32" fmla="*/ 27 w 694"/>
                              <a:gd name="T33" fmla="*/ 4 h 1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4"/>
                              <a:gd name="T52" fmla="*/ 0 h 100"/>
                              <a:gd name="T53" fmla="*/ 694 w 694"/>
                              <a:gd name="T54" fmla="*/ 100 h 1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4" h="100">
                                <a:moveTo>
                                  <a:pt x="0" y="80"/>
                                </a:moveTo>
                                <a:lnTo>
                                  <a:pt x="41" y="66"/>
                                </a:lnTo>
                                <a:lnTo>
                                  <a:pt x="84" y="54"/>
                                </a:lnTo>
                                <a:lnTo>
                                  <a:pt x="143" y="40"/>
                                </a:lnTo>
                                <a:lnTo>
                                  <a:pt x="205" y="26"/>
                                </a:lnTo>
                                <a:lnTo>
                                  <a:pt x="267" y="14"/>
                                </a:lnTo>
                                <a:lnTo>
                                  <a:pt x="315" y="8"/>
                                </a:lnTo>
                                <a:lnTo>
                                  <a:pt x="372" y="2"/>
                                </a:lnTo>
                                <a:lnTo>
                                  <a:pt x="433" y="0"/>
                                </a:lnTo>
                                <a:lnTo>
                                  <a:pt x="489" y="3"/>
                                </a:lnTo>
                                <a:lnTo>
                                  <a:pt x="540" y="6"/>
                                </a:lnTo>
                                <a:lnTo>
                                  <a:pt x="590" y="14"/>
                                </a:lnTo>
                                <a:lnTo>
                                  <a:pt x="617" y="24"/>
                                </a:lnTo>
                                <a:lnTo>
                                  <a:pt x="642" y="39"/>
                                </a:lnTo>
                                <a:lnTo>
                                  <a:pt x="663" y="55"/>
                                </a:lnTo>
                                <a:lnTo>
                                  <a:pt x="685" y="83"/>
                                </a:lnTo>
                                <a:lnTo>
                                  <a:pt x="694" y="100"/>
                                </a:lnTo>
                              </a:path>
                            </a:pathLst>
                          </a:custGeom>
                          <a:noFill/>
                          <a:ln w="11113">
                            <a:solidFill>
                              <a:srgbClr val="400040"/>
                            </a:solidFill>
                            <a:prstDash val="solid"/>
                            <a:round/>
                            <a:headEnd/>
                            <a:tailEnd/>
                          </a:ln>
                        </p:spPr>
                        <p:txBody>
                          <a:bodyPr/>
                          <a:lstStyle/>
                          <a:p>
                            <a:endParaRPr lang="cs-CZ"/>
                          </a:p>
                        </p:txBody>
                      </p:sp>
                      <p:sp>
                        <p:nvSpPr>
                          <p:cNvPr id="6334" name="Freeform 37"/>
                          <p:cNvSpPr>
                            <a:spLocks/>
                          </p:cNvSpPr>
                          <p:nvPr/>
                        </p:nvSpPr>
                        <p:spPr bwMode="auto">
                          <a:xfrm>
                            <a:off x="2060" y="1650"/>
                            <a:ext cx="139" cy="20"/>
                          </a:xfrm>
                          <a:custGeom>
                            <a:avLst/>
                            <a:gdLst>
                              <a:gd name="T0" fmla="*/ 0 w 694"/>
                              <a:gd name="T1" fmla="*/ 3 h 100"/>
                              <a:gd name="T2" fmla="*/ 2 w 694"/>
                              <a:gd name="T3" fmla="*/ 3 h 100"/>
                              <a:gd name="T4" fmla="*/ 3 w 694"/>
                              <a:gd name="T5" fmla="*/ 2 h 100"/>
                              <a:gd name="T6" fmla="*/ 6 w 694"/>
                              <a:gd name="T7" fmla="*/ 2 h 100"/>
                              <a:gd name="T8" fmla="*/ 8 w 694"/>
                              <a:gd name="T9" fmla="*/ 1 h 100"/>
                              <a:gd name="T10" fmla="*/ 11 w 694"/>
                              <a:gd name="T11" fmla="*/ 1 h 100"/>
                              <a:gd name="T12" fmla="*/ 13 w 694"/>
                              <a:gd name="T13" fmla="*/ 0 h 100"/>
                              <a:gd name="T14" fmla="*/ 15 w 694"/>
                              <a:gd name="T15" fmla="*/ 0 h 100"/>
                              <a:gd name="T16" fmla="*/ 17 w 694"/>
                              <a:gd name="T17" fmla="*/ 0 h 100"/>
                              <a:gd name="T18" fmla="*/ 20 w 694"/>
                              <a:gd name="T19" fmla="*/ 0 h 100"/>
                              <a:gd name="T20" fmla="*/ 22 w 694"/>
                              <a:gd name="T21" fmla="*/ 0 h 100"/>
                              <a:gd name="T22" fmla="*/ 24 w 694"/>
                              <a:gd name="T23" fmla="*/ 1 h 100"/>
                              <a:gd name="T24" fmla="*/ 25 w 694"/>
                              <a:gd name="T25" fmla="*/ 1 h 100"/>
                              <a:gd name="T26" fmla="*/ 26 w 694"/>
                              <a:gd name="T27" fmla="*/ 2 h 100"/>
                              <a:gd name="T28" fmla="*/ 27 w 694"/>
                              <a:gd name="T29" fmla="*/ 2 h 100"/>
                              <a:gd name="T30" fmla="*/ 27 w 694"/>
                              <a:gd name="T31" fmla="*/ 3 h 100"/>
                              <a:gd name="T32" fmla="*/ 28 w 694"/>
                              <a:gd name="T33" fmla="*/ 4 h 1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4"/>
                              <a:gd name="T52" fmla="*/ 0 h 100"/>
                              <a:gd name="T53" fmla="*/ 694 w 694"/>
                              <a:gd name="T54" fmla="*/ 100 h 1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4" h="100">
                                <a:moveTo>
                                  <a:pt x="0" y="80"/>
                                </a:moveTo>
                                <a:lnTo>
                                  <a:pt x="42" y="66"/>
                                </a:lnTo>
                                <a:lnTo>
                                  <a:pt x="85" y="54"/>
                                </a:lnTo>
                                <a:lnTo>
                                  <a:pt x="143" y="40"/>
                                </a:lnTo>
                                <a:lnTo>
                                  <a:pt x="204" y="26"/>
                                </a:lnTo>
                                <a:lnTo>
                                  <a:pt x="268" y="14"/>
                                </a:lnTo>
                                <a:lnTo>
                                  <a:pt x="315" y="8"/>
                                </a:lnTo>
                                <a:lnTo>
                                  <a:pt x="372" y="2"/>
                                </a:lnTo>
                                <a:lnTo>
                                  <a:pt x="434" y="0"/>
                                </a:lnTo>
                                <a:lnTo>
                                  <a:pt x="490" y="3"/>
                                </a:lnTo>
                                <a:lnTo>
                                  <a:pt x="540" y="6"/>
                                </a:lnTo>
                                <a:lnTo>
                                  <a:pt x="590" y="14"/>
                                </a:lnTo>
                                <a:lnTo>
                                  <a:pt x="618" y="24"/>
                                </a:lnTo>
                                <a:lnTo>
                                  <a:pt x="642" y="39"/>
                                </a:lnTo>
                                <a:lnTo>
                                  <a:pt x="664" y="55"/>
                                </a:lnTo>
                                <a:lnTo>
                                  <a:pt x="685" y="83"/>
                                </a:lnTo>
                                <a:lnTo>
                                  <a:pt x="694" y="100"/>
                                </a:lnTo>
                              </a:path>
                            </a:pathLst>
                          </a:custGeom>
                          <a:noFill/>
                          <a:ln w="4763">
                            <a:solidFill>
                              <a:srgbClr val="A000A0"/>
                            </a:solidFill>
                            <a:prstDash val="solid"/>
                            <a:round/>
                            <a:headEnd/>
                            <a:tailEnd/>
                          </a:ln>
                        </p:spPr>
                        <p:txBody>
                          <a:bodyPr/>
                          <a:lstStyle/>
                          <a:p>
                            <a:endParaRPr lang="cs-CZ"/>
                          </a:p>
                        </p:txBody>
                      </p:sp>
                    </p:grpSp>
                    <p:sp>
                      <p:nvSpPr>
                        <p:cNvPr id="6331" name="Oval 38"/>
                        <p:cNvSpPr>
                          <a:spLocks noChangeArrowheads="1"/>
                        </p:cNvSpPr>
                        <p:nvPr/>
                      </p:nvSpPr>
                      <p:spPr bwMode="auto">
                        <a:xfrm>
                          <a:off x="2051" y="1663"/>
                          <a:ext cx="8" cy="14"/>
                        </a:xfrm>
                        <a:prstGeom prst="ellipse">
                          <a:avLst/>
                        </a:prstGeom>
                        <a:solidFill>
                          <a:srgbClr val="200020"/>
                        </a:solidFill>
                        <a:ln w="3175">
                          <a:solidFill>
                            <a:srgbClr val="800080"/>
                          </a:solidFill>
                          <a:round/>
                          <a:headEnd/>
                          <a:tailEnd/>
                        </a:ln>
                      </p:spPr>
                      <p:txBody>
                        <a:bodyPr/>
                        <a:lstStyle/>
                        <a:p>
                          <a:endParaRPr lang="cs-CZ"/>
                        </a:p>
                      </p:txBody>
                    </p:sp>
                  </p:grpSp>
                  <p:grpSp>
                    <p:nvGrpSpPr>
                      <p:cNvPr id="16" name="Group 39"/>
                      <p:cNvGrpSpPr>
                        <a:grpSpLocks/>
                      </p:cNvGrpSpPr>
                      <p:nvPr/>
                    </p:nvGrpSpPr>
                    <p:grpSpPr bwMode="auto">
                      <a:xfrm>
                        <a:off x="2025" y="1624"/>
                        <a:ext cx="213" cy="42"/>
                        <a:chOff x="2025" y="1624"/>
                        <a:chExt cx="213" cy="42"/>
                      </a:xfrm>
                    </p:grpSpPr>
                    <p:grpSp>
                      <p:nvGrpSpPr>
                        <p:cNvPr id="17" name="Group 40"/>
                        <p:cNvGrpSpPr>
                          <a:grpSpLocks/>
                        </p:cNvGrpSpPr>
                        <p:nvPr/>
                      </p:nvGrpSpPr>
                      <p:grpSpPr bwMode="auto">
                        <a:xfrm>
                          <a:off x="2030" y="1624"/>
                          <a:ext cx="208" cy="42"/>
                          <a:chOff x="2030" y="1624"/>
                          <a:chExt cx="208" cy="42"/>
                        </a:xfrm>
                      </p:grpSpPr>
                      <p:sp>
                        <p:nvSpPr>
                          <p:cNvPr id="6327" name="Freeform 41"/>
                          <p:cNvSpPr>
                            <a:spLocks/>
                          </p:cNvSpPr>
                          <p:nvPr/>
                        </p:nvSpPr>
                        <p:spPr bwMode="auto">
                          <a:xfrm>
                            <a:off x="2032" y="1629"/>
                            <a:ext cx="202" cy="29"/>
                          </a:xfrm>
                          <a:custGeom>
                            <a:avLst/>
                            <a:gdLst>
                              <a:gd name="T0" fmla="*/ 0 w 1012"/>
                              <a:gd name="T1" fmla="*/ 5 h 148"/>
                              <a:gd name="T2" fmla="*/ 2 w 1012"/>
                              <a:gd name="T3" fmla="*/ 4 h 148"/>
                              <a:gd name="T4" fmla="*/ 5 w 1012"/>
                              <a:gd name="T5" fmla="*/ 3 h 148"/>
                              <a:gd name="T6" fmla="*/ 8 w 1012"/>
                              <a:gd name="T7" fmla="*/ 2 h 148"/>
                              <a:gd name="T8" fmla="*/ 12 w 1012"/>
                              <a:gd name="T9" fmla="*/ 2 h 148"/>
                              <a:gd name="T10" fmla="*/ 16 w 1012"/>
                              <a:gd name="T11" fmla="*/ 1 h 148"/>
                              <a:gd name="T12" fmla="*/ 18 w 1012"/>
                              <a:gd name="T13" fmla="*/ 0 h 148"/>
                              <a:gd name="T14" fmla="*/ 22 w 1012"/>
                              <a:gd name="T15" fmla="*/ 0 h 148"/>
                              <a:gd name="T16" fmla="*/ 25 w 1012"/>
                              <a:gd name="T17" fmla="*/ 0 h 148"/>
                              <a:gd name="T18" fmla="*/ 29 w 1012"/>
                              <a:gd name="T19" fmla="*/ 0 h 148"/>
                              <a:gd name="T20" fmla="*/ 31 w 1012"/>
                              <a:gd name="T21" fmla="*/ 0 h 148"/>
                              <a:gd name="T22" fmla="*/ 34 w 1012"/>
                              <a:gd name="T23" fmla="*/ 1 h 148"/>
                              <a:gd name="T24" fmla="*/ 36 w 1012"/>
                              <a:gd name="T25" fmla="*/ 1 h 148"/>
                              <a:gd name="T26" fmla="*/ 37 w 1012"/>
                              <a:gd name="T27" fmla="*/ 2 h 148"/>
                              <a:gd name="T28" fmla="*/ 39 w 1012"/>
                              <a:gd name="T29" fmla="*/ 3 h 148"/>
                              <a:gd name="T30" fmla="*/ 40 w 1012"/>
                              <a:gd name="T31" fmla="*/ 5 h 148"/>
                              <a:gd name="T32" fmla="*/ 40 w 1012"/>
                              <a:gd name="T33" fmla="*/ 6 h 1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12"/>
                              <a:gd name="T52" fmla="*/ 0 h 148"/>
                              <a:gd name="T53" fmla="*/ 1012 w 1012"/>
                              <a:gd name="T54" fmla="*/ 148 h 1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12" h="148">
                                <a:moveTo>
                                  <a:pt x="0" y="117"/>
                                </a:moveTo>
                                <a:lnTo>
                                  <a:pt x="60" y="98"/>
                                </a:lnTo>
                                <a:lnTo>
                                  <a:pt x="123" y="80"/>
                                </a:lnTo>
                                <a:lnTo>
                                  <a:pt x="207" y="59"/>
                                </a:lnTo>
                                <a:lnTo>
                                  <a:pt x="298" y="39"/>
                                </a:lnTo>
                                <a:lnTo>
                                  <a:pt x="390" y="22"/>
                                </a:lnTo>
                                <a:lnTo>
                                  <a:pt x="459" y="12"/>
                                </a:lnTo>
                                <a:lnTo>
                                  <a:pt x="543" y="3"/>
                                </a:lnTo>
                                <a:lnTo>
                                  <a:pt x="632" y="0"/>
                                </a:lnTo>
                                <a:lnTo>
                                  <a:pt x="714" y="4"/>
                                </a:lnTo>
                                <a:lnTo>
                                  <a:pt x="788" y="9"/>
                                </a:lnTo>
                                <a:lnTo>
                                  <a:pt x="861" y="22"/>
                                </a:lnTo>
                                <a:lnTo>
                                  <a:pt x="901" y="36"/>
                                </a:lnTo>
                                <a:lnTo>
                                  <a:pt x="937" y="58"/>
                                </a:lnTo>
                                <a:lnTo>
                                  <a:pt x="967" y="81"/>
                                </a:lnTo>
                                <a:lnTo>
                                  <a:pt x="999" y="122"/>
                                </a:lnTo>
                                <a:lnTo>
                                  <a:pt x="1012" y="148"/>
                                </a:lnTo>
                              </a:path>
                            </a:pathLst>
                          </a:custGeom>
                          <a:noFill/>
                          <a:ln w="25400">
                            <a:solidFill>
                              <a:srgbClr val="600060"/>
                            </a:solidFill>
                            <a:prstDash val="solid"/>
                            <a:round/>
                            <a:headEnd/>
                            <a:tailEnd/>
                          </a:ln>
                        </p:spPr>
                        <p:txBody>
                          <a:bodyPr/>
                          <a:lstStyle/>
                          <a:p>
                            <a:endParaRPr lang="cs-CZ"/>
                          </a:p>
                        </p:txBody>
                      </p:sp>
                      <p:sp>
                        <p:nvSpPr>
                          <p:cNvPr id="6328" name="Freeform 42"/>
                          <p:cNvSpPr>
                            <a:spLocks/>
                          </p:cNvSpPr>
                          <p:nvPr/>
                        </p:nvSpPr>
                        <p:spPr bwMode="auto">
                          <a:xfrm>
                            <a:off x="2030" y="1637"/>
                            <a:ext cx="203" cy="29"/>
                          </a:xfrm>
                          <a:custGeom>
                            <a:avLst/>
                            <a:gdLst>
                              <a:gd name="T0" fmla="*/ 0 w 1012"/>
                              <a:gd name="T1" fmla="*/ 5 h 147"/>
                              <a:gd name="T2" fmla="*/ 2 w 1012"/>
                              <a:gd name="T3" fmla="*/ 4 h 147"/>
                              <a:gd name="T4" fmla="*/ 5 w 1012"/>
                              <a:gd name="T5" fmla="*/ 3 h 147"/>
                              <a:gd name="T6" fmla="*/ 8 w 1012"/>
                              <a:gd name="T7" fmla="*/ 2 h 147"/>
                              <a:gd name="T8" fmla="*/ 12 w 1012"/>
                              <a:gd name="T9" fmla="*/ 2 h 147"/>
                              <a:gd name="T10" fmla="*/ 16 w 1012"/>
                              <a:gd name="T11" fmla="*/ 1 h 147"/>
                              <a:gd name="T12" fmla="*/ 18 w 1012"/>
                              <a:gd name="T13" fmla="*/ 0 h 147"/>
                              <a:gd name="T14" fmla="*/ 22 w 1012"/>
                              <a:gd name="T15" fmla="*/ 0 h 147"/>
                              <a:gd name="T16" fmla="*/ 25 w 1012"/>
                              <a:gd name="T17" fmla="*/ 0 h 147"/>
                              <a:gd name="T18" fmla="*/ 29 w 1012"/>
                              <a:gd name="T19" fmla="*/ 0 h 147"/>
                              <a:gd name="T20" fmla="*/ 32 w 1012"/>
                              <a:gd name="T21" fmla="*/ 0 h 147"/>
                              <a:gd name="T22" fmla="*/ 35 w 1012"/>
                              <a:gd name="T23" fmla="*/ 1 h 147"/>
                              <a:gd name="T24" fmla="*/ 36 w 1012"/>
                              <a:gd name="T25" fmla="*/ 1 h 147"/>
                              <a:gd name="T26" fmla="*/ 38 w 1012"/>
                              <a:gd name="T27" fmla="*/ 2 h 147"/>
                              <a:gd name="T28" fmla="*/ 39 w 1012"/>
                              <a:gd name="T29" fmla="*/ 3 h 147"/>
                              <a:gd name="T30" fmla="*/ 40 w 1012"/>
                              <a:gd name="T31" fmla="*/ 5 h 147"/>
                              <a:gd name="T32" fmla="*/ 41 w 1012"/>
                              <a:gd name="T33" fmla="*/ 6 h 1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12"/>
                              <a:gd name="T52" fmla="*/ 0 h 147"/>
                              <a:gd name="T53" fmla="*/ 1012 w 1012"/>
                              <a:gd name="T54" fmla="*/ 147 h 1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12" h="147">
                                <a:moveTo>
                                  <a:pt x="0" y="117"/>
                                </a:moveTo>
                                <a:lnTo>
                                  <a:pt x="60" y="98"/>
                                </a:lnTo>
                                <a:lnTo>
                                  <a:pt x="122" y="79"/>
                                </a:lnTo>
                                <a:lnTo>
                                  <a:pt x="208" y="59"/>
                                </a:lnTo>
                                <a:lnTo>
                                  <a:pt x="299" y="39"/>
                                </a:lnTo>
                                <a:lnTo>
                                  <a:pt x="390" y="21"/>
                                </a:lnTo>
                                <a:lnTo>
                                  <a:pt x="459" y="11"/>
                                </a:lnTo>
                                <a:lnTo>
                                  <a:pt x="543" y="3"/>
                                </a:lnTo>
                                <a:lnTo>
                                  <a:pt x="633" y="0"/>
                                </a:lnTo>
                                <a:lnTo>
                                  <a:pt x="713" y="4"/>
                                </a:lnTo>
                                <a:lnTo>
                                  <a:pt x="788" y="8"/>
                                </a:lnTo>
                                <a:lnTo>
                                  <a:pt x="861" y="21"/>
                                </a:lnTo>
                                <a:lnTo>
                                  <a:pt x="902" y="36"/>
                                </a:lnTo>
                                <a:lnTo>
                                  <a:pt x="937" y="57"/>
                                </a:lnTo>
                                <a:lnTo>
                                  <a:pt x="968" y="81"/>
                                </a:lnTo>
                                <a:lnTo>
                                  <a:pt x="999" y="121"/>
                                </a:lnTo>
                                <a:lnTo>
                                  <a:pt x="1012" y="147"/>
                                </a:lnTo>
                              </a:path>
                            </a:pathLst>
                          </a:custGeom>
                          <a:noFill/>
                          <a:ln w="11113">
                            <a:solidFill>
                              <a:srgbClr val="400040"/>
                            </a:solidFill>
                            <a:prstDash val="solid"/>
                            <a:round/>
                            <a:headEnd/>
                            <a:tailEnd/>
                          </a:ln>
                        </p:spPr>
                        <p:txBody>
                          <a:bodyPr/>
                          <a:lstStyle/>
                          <a:p>
                            <a:endParaRPr lang="cs-CZ"/>
                          </a:p>
                        </p:txBody>
                      </p:sp>
                      <p:sp>
                        <p:nvSpPr>
                          <p:cNvPr id="6329" name="Freeform 43"/>
                          <p:cNvSpPr>
                            <a:spLocks/>
                          </p:cNvSpPr>
                          <p:nvPr/>
                        </p:nvSpPr>
                        <p:spPr bwMode="auto">
                          <a:xfrm>
                            <a:off x="2036" y="1624"/>
                            <a:ext cx="202" cy="29"/>
                          </a:xfrm>
                          <a:custGeom>
                            <a:avLst/>
                            <a:gdLst>
                              <a:gd name="T0" fmla="*/ 0 w 1012"/>
                              <a:gd name="T1" fmla="*/ 5 h 147"/>
                              <a:gd name="T2" fmla="*/ 2 w 1012"/>
                              <a:gd name="T3" fmla="*/ 4 h 147"/>
                              <a:gd name="T4" fmla="*/ 5 w 1012"/>
                              <a:gd name="T5" fmla="*/ 3 h 147"/>
                              <a:gd name="T6" fmla="*/ 8 w 1012"/>
                              <a:gd name="T7" fmla="*/ 2 h 147"/>
                              <a:gd name="T8" fmla="*/ 12 w 1012"/>
                              <a:gd name="T9" fmla="*/ 2 h 147"/>
                              <a:gd name="T10" fmla="*/ 16 w 1012"/>
                              <a:gd name="T11" fmla="*/ 1 h 147"/>
                              <a:gd name="T12" fmla="*/ 18 w 1012"/>
                              <a:gd name="T13" fmla="*/ 0 h 147"/>
                              <a:gd name="T14" fmla="*/ 22 w 1012"/>
                              <a:gd name="T15" fmla="*/ 0 h 147"/>
                              <a:gd name="T16" fmla="*/ 25 w 1012"/>
                              <a:gd name="T17" fmla="*/ 0 h 147"/>
                              <a:gd name="T18" fmla="*/ 28 w 1012"/>
                              <a:gd name="T19" fmla="*/ 0 h 147"/>
                              <a:gd name="T20" fmla="*/ 31 w 1012"/>
                              <a:gd name="T21" fmla="*/ 0 h 147"/>
                              <a:gd name="T22" fmla="*/ 34 w 1012"/>
                              <a:gd name="T23" fmla="*/ 1 h 147"/>
                              <a:gd name="T24" fmla="*/ 36 w 1012"/>
                              <a:gd name="T25" fmla="*/ 1 h 147"/>
                              <a:gd name="T26" fmla="*/ 37 w 1012"/>
                              <a:gd name="T27" fmla="*/ 2 h 147"/>
                              <a:gd name="T28" fmla="*/ 39 w 1012"/>
                              <a:gd name="T29" fmla="*/ 3 h 147"/>
                              <a:gd name="T30" fmla="*/ 40 w 1012"/>
                              <a:gd name="T31" fmla="*/ 5 h 147"/>
                              <a:gd name="T32" fmla="*/ 40 w 1012"/>
                              <a:gd name="T33" fmla="*/ 6 h 1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12"/>
                              <a:gd name="T52" fmla="*/ 0 h 147"/>
                              <a:gd name="T53" fmla="*/ 1012 w 1012"/>
                              <a:gd name="T54" fmla="*/ 147 h 1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12" h="147">
                                <a:moveTo>
                                  <a:pt x="0" y="117"/>
                                </a:moveTo>
                                <a:lnTo>
                                  <a:pt x="60" y="98"/>
                                </a:lnTo>
                                <a:lnTo>
                                  <a:pt x="123" y="79"/>
                                </a:lnTo>
                                <a:lnTo>
                                  <a:pt x="208" y="59"/>
                                </a:lnTo>
                                <a:lnTo>
                                  <a:pt x="299" y="39"/>
                                </a:lnTo>
                                <a:lnTo>
                                  <a:pt x="390" y="21"/>
                                </a:lnTo>
                                <a:lnTo>
                                  <a:pt x="458" y="12"/>
                                </a:lnTo>
                                <a:lnTo>
                                  <a:pt x="542" y="3"/>
                                </a:lnTo>
                                <a:lnTo>
                                  <a:pt x="632" y="0"/>
                                </a:lnTo>
                                <a:lnTo>
                                  <a:pt x="713" y="5"/>
                                </a:lnTo>
                                <a:lnTo>
                                  <a:pt x="788" y="9"/>
                                </a:lnTo>
                                <a:lnTo>
                                  <a:pt x="861" y="21"/>
                                </a:lnTo>
                                <a:lnTo>
                                  <a:pt x="901" y="36"/>
                                </a:lnTo>
                                <a:lnTo>
                                  <a:pt x="937" y="57"/>
                                </a:lnTo>
                                <a:lnTo>
                                  <a:pt x="968" y="82"/>
                                </a:lnTo>
                                <a:lnTo>
                                  <a:pt x="998" y="122"/>
                                </a:lnTo>
                                <a:lnTo>
                                  <a:pt x="1012" y="147"/>
                                </a:lnTo>
                              </a:path>
                            </a:pathLst>
                          </a:custGeom>
                          <a:noFill/>
                          <a:ln w="4763">
                            <a:solidFill>
                              <a:srgbClr val="A000A0"/>
                            </a:solidFill>
                            <a:prstDash val="solid"/>
                            <a:round/>
                            <a:headEnd/>
                            <a:tailEnd/>
                          </a:ln>
                        </p:spPr>
                        <p:txBody>
                          <a:bodyPr/>
                          <a:lstStyle/>
                          <a:p>
                            <a:endParaRPr lang="cs-CZ"/>
                          </a:p>
                        </p:txBody>
                      </p:sp>
                    </p:grpSp>
                    <p:sp>
                      <p:nvSpPr>
                        <p:cNvPr id="6326" name="Oval 44"/>
                        <p:cNvSpPr>
                          <a:spLocks noChangeArrowheads="1"/>
                        </p:cNvSpPr>
                        <p:nvPr/>
                      </p:nvSpPr>
                      <p:spPr bwMode="auto">
                        <a:xfrm>
                          <a:off x="2025" y="1645"/>
                          <a:ext cx="10" cy="17"/>
                        </a:xfrm>
                        <a:prstGeom prst="ellipse">
                          <a:avLst/>
                        </a:prstGeom>
                        <a:solidFill>
                          <a:srgbClr val="200020"/>
                        </a:solidFill>
                        <a:ln w="3175">
                          <a:solidFill>
                            <a:srgbClr val="800080"/>
                          </a:solidFill>
                          <a:round/>
                          <a:headEnd/>
                          <a:tailEnd/>
                        </a:ln>
                      </p:spPr>
                      <p:txBody>
                        <a:bodyPr/>
                        <a:lstStyle/>
                        <a:p>
                          <a:endParaRPr lang="cs-CZ"/>
                        </a:p>
                      </p:txBody>
                    </p:sp>
                  </p:grpSp>
                </p:grpSp>
              </p:grpSp>
              <p:grpSp>
                <p:nvGrpSpPr>
                  <p:cNvPr id="18" name="Group 45"/>
                  <p:cNvGrpSpPr>
                    <a:grpSpLocks/>
                  </p:cNvGrpSpPr>
                  <p:nvPr/>
                </p:nvGrpSpPr>
                <p:grpSpPr bwMode="auto">
                  <a:xfrm>
                    <a:off x="2034" y="1657"/>
                    <a:ext cx="344" cy="305"/>
                    <a:chOff x="2034" y="1657"/>
                    <a:chExt cx="344" cy="305"/>
                  </a:xfrm>
                </p:grpSpPr>
                <p:grpSp>
                  <p:nvGrpSpPr>
                    <p:cNvPr id="19" name="Group 46"/>
                    <p:cNvGrpSpPr>
                      <a:grpSpLocks/>
                    </p:cNvGrpSpPr>
                    <p:nvPr/>
                  </p:nvGrpSpPr>
                  <p:grpSpPr bwMode="auto">
                    <a:xfrm>
                      <a:off x="2034" y="1657"/>
                      <a:ext cx="344" cy="305"/>
                      <a:chOff x="2034" y="1657"/>
                      <a:chExt cx="344" cy="305"/>
                    </a:xfrm>
                  </p:grpSpPr>
                  <p:grpSp>
                    <p:nvGrpSpPr>
                      <p:cNvPr id="20" name="Group 47"/>
                      <p:cNvGrpSpPr>
                        <a:grpSpLocks/>
                      </p:cNvGrpSpPr>
                      <p:nvPr/>
                    </p:nvGrpSpPr>
                    <p:grpSpPr bwMode="auto">
                      <a:xfrm>
                        <a:off x="2034" y="1657"/>
                        <a:ext cx="344" cy="305"/>
                        <a:chOff x="2034" y="1657"/>
                        <a:chExt cx="344" cy="305"/>
                      </a:xfrm>
                    </p:grpSpPr>
                    <p:grpSp>
                      <p:nvGrpSpPr>
                        <p:cNvPr id="21" name="Group 48"/>
                        <p:cNvGrpSpPr>
                          <a:grpSpLocks/>
                        </p:cNvGrpSpPr>
                        <p:nvPr/>
                      </p:nvGrpSpPr>
                      <p:grpSpPr bwMode="auto">
                        <a:xfrm>
                          <a:off x="2034" y="1657"/>
                          <a:ext cx="344" cy="305"/>
                          <a:chOff x="2034" y="1657"/>
                          <a:chExt cx="344" cy="305"/>
                        </a:xfrm>
                      </p:grpSpPr>
                      <p:grpSp>
                        <p:nvGrpSpPr>
                          <p:cNvPr id="22" name="Group 49"/>
                          <p:cNvGrpSpPr>
                            <a:grpSpLocks/>
                          </p:cNvGrpSpPr>
                          <p:nvPr/>
                        </p:nvGrpSpPr>
                        <p:grpSpPr bwMode="auto">
                          <a:xfrm>
                            <a:off x="2034" y="1657"/>
                            <a:ext cx="344" cy="305"/>
                            <a:chOff x="2034" y="1657"/>
                            <a:chExt cx="344" cy="305"/>
                          </a:xfrm>
                        </p:grpSpPr>
                        <p:sp>
                          <p:nvSpPr>
                            <p:cNvPr id="6319" name="Freeform 50"/>
                            <p:cNvSpPr>
                              <a:spLocks/>
                            </p:cNvSpPr>
                            <p:nvPr/>
                          </p:nvSpPr>
                          <p:spPr bwMode="auto">
                            <a:xfrm>
                              <a:off x="2034" y="1657"/>
                              <a:ext cx="344" cy="305"/>
                            </a:xfrm>
                            <a:custGeom>
                              <a:avLst/>
                              <a:gdLst>
                                <a:gd name="T0" fmla="*/ 22 w 1716"/>
                                <a:gd name="T1" fmla="*/ 10 h 1521"/>
                                <a:gd name="T2" fmla="*/ 25 w 1716"/>
                                <a:gd name="T3" fmla="*/ 6 h 1521"/>
                                <a:gd name="T4" fmla="*/ 29 w 1716"/>
                                <a:gd name="T5" fmla="*/ 3 h 1521"/>
                                <a:gd name="T6" fmla="*/ 32 w 1716"/>
                                <a:gd name="T7" fmla="*/ 1 h 1521"/>
                                <a:gd name="T8" fmla="*/ 36 w 1716"/>
                                <a:gd name="T9" fmla="*/ 0 h 1521"/>
                                <a:gd name="T10" fmla="*/ 40 w 1716"/>
                                <a:gd name="T11" fmla="*/ 1 h 1521"/>
                                <a:gd name="T12" fmla="*/ 44 w 1716"/>
                                <a:gd name="T13" fmla="*/ 2 h 1521"/>
                                <a:gd name="T14" fmla="*/ 47 w 1716"/>
                                <a:gd name="T15" fmla="*/ 3 h 1521"/>
                                <a:gd name="T16" fmla="*/ 50 w 1716"/>
                                <a:gd name="T17" fmla="*/ 6 h 1521"/>
                                <a:gd name="T18" fmla="*/ 52 w 1716"/>
                                <a:gd name="T19" fmla="*/ 9 h 1521"/>
                                <a:gd name="T20" fmla="*/ 52 w 1716"/>
                                <a:gd name="T21" fmla="*/ 12 h 1521"/>
                                <a:gd name="T22" fmla="*/ 54 w 1716"/>
                                <a:gd name="T23" fmla="*/ 14 h 1521"/>
                                <a:gd name="T24" fmla="*/ 56 w 1716"/>
                                <a:gd name="T25" fmla="*/ 15 h 1521"/>
                                <a:gd name="T26" fmla="*/ 58 w 1716"/>
                                <a:gd name="T27" fmla="*/ 18 h 1521"/>
                                <a:gd name="T28" fmla="*/ 60 w 1716"/>
                                <a:gd name="T29" fmla="*/ 20 h 1521"/>
                                <a:gd name="T30" fmla="*/ 63 w 1716"/>
                                <a:gd name="T31" fmla="*/ 24 h 1521"/>
                                <a:gd name="T32" fmla="*/ 65 w 1716"/>
                                <a:gd name="T33" fmla="*/ 28 h 1521"/>
                                <a:gd name="T34" fmla="*/ 66 w 1716"/>
                                <a:gd name="T35" fmla="*/ 33 h 1521"/>
                                <a:gd name="T36" fmla="*/ 67 w 1716"/>
                                <a:gd name="T37" fmla="*/ 38 h 1521"/>
                                <a:gd name="T38" fmla="*/ 68 w 1716"/>
                                <a:gd name="T39" fmla="*/ 43 h 1521"/>
                                <a:gd name="T40" fmla="*/ 69 w 1716"/>
                                <a:gd name="T41" fmla="*/ 48 h 1521"/>
                                <a:gd name="T42" fmla="*/ 69 w 1716"/>
                                <a:gd name="T43" fmla="*/ 52 h 1521"/>
                                <a:gd name="T44" fmla="*/ 68 w 1716"/>
                                <a:gd name="T45" fmla="*/ 55 h 1521"/>
                                <a:gd name="T46" fmla="*/ 67 w 1716"/>
                                <a:gd name="T47" fmla="*/ 58 h 1521"/>
                                <a:gd name="T48" fmla="*/ 63 w 1716"/>
                                <a:gd name="T49" fmla="*/ 60 h 1521"/>
                                <a:gd name="T50" fmla="*/ 59 w 1716"/>
                                <a:gd name="T51" fmla="*/ 60 h 1521"/>
                                <a:gd name="T52" fmla="*/ 54 w 1716"/>
                                <a:gd name="T53" fmla="*/ 61 h 1521"/>
                                <a:gd name="T54" fmla="*/ 49 w 1716"/>
                                <a:gd name="T55" fmla="*/ 61 h 1521"/>
                                <a:gd name="T56" fmla="*/ 44 w 1716"/>
                                <a:gd name="T57" fmla="*/ 61 h 1521"/>
                                <a:gd name="T58" fmla="*/ 40 w 1716"/>
                                <a:gd name="T59" fmla="*/ 61 h 1521"/>
                                <a:gd name="T60" fmla="*/ 36 w 1716"/>
                                <a:gd name="T61" fmla="*/ 59 h 1521"/>
                                <a:gd name="T62" fmla="*/ 32 w 1716"/>
                                <a:gd name="T63" fmla="*/ 58 h 1521"/>
                                <a:gd name="T64" fmla="*/ 28 w 1716"/>
                                <a:gd name="T65" fmla="*/ 56 h 1521"/>
                                <a:gd name="T66" fmla="*/ 24 w 1716"/>
                                <a:gd name="T67" fmla="*/ 54 h 1521"/>
                                <a:gd name="T68" fmla="*/ 20 w 1716"/>
                                <a:gd name="T69" fmla="*/ 52 h 1521"/>
                                <a:gd name="T70" fmla="*/ 17 w 1716"/>
                                <a:gd name="T71" fmla="*/ 49 h 1521"/>
                                <a:gd name="T72" fmla="*/ 14 w 1716"/>
                                <a:gd name="T73" fmla="*/ 45 h 1521"/>
                                <a:gd name="T74" fmla="*/ 12 w 1716"/>
                                <a:gd name="T75" fmla="*/ 42 h 1521"/>
                                <a:gd name="T76" fmla="*/ 10 w 1716"/>
                                <a:gd name="T77" fmla="*/ 41 h 1521"/>
                                <a:gd name="T78" fmla="*/ 8 w 1716"/>
                                <a:gd name="T79" fmla="*/ 40 h 1521"/>
                                <a:gd name="T80" fmla="*/ 4 w 1716"/>
                                <a:gd name="T81" fmla="*/ 37 h 1521"/>
                                <a:gd name="T82" fmla="*/ 2 w 1716"/>
                                <a:gd name="T83" fmla="*/ 34 h 1521"/>
                                <a:gd name="T84" fmla="*/ 0 w 1716"/>
                                <a:gd name="T85" fmla="*/ 31 h 1521"/>
                                <a:gd name="T86" fmla="*/ 0 w 1716"/>
                                <a:gd name="T87" fmla="*/ 27 h 1521"/>
                                <a:gd name="T88" fmla="*/ 0 w 1716"/>
                                <a:gd name="T89" fmla="*/ 24 h 1521"/>
                                <a:gd name="T90" fmla="*/ 2 w 1716"/>
                                <a:gd name="T91" fmla="*/ 20 h 1521"/>
                                <a:gd name="T92" fmla="*/ 4 w 1716"/>
                                <a:gd name="T93" fmla="*/ 16 h 1521"/>
                                <a:gd name="T94" fmla="*/ 7 w 1716"/>
                                <a:gd name="T95" fmla="*/ 14 h 1521"/>
                                <a:gd name="T96" fmla="*/ 10 w 1716"/>
                                <a:gd name="T97" fmla="*/ 12 h 1521"/>
                                <a:gd name="T98" fmla="*/ 14 w 1716"/>
                                <a:gd name="T99" fmla="*/ 11 h 1521"/>
                                <a:gd name="T100" fmla="*/ 19 w 1716"/>
                                <a:gd name="T101" fmla="*/ 12 h 152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16"/>
                                <a:gd name="T154" fmla="*/ 0 h 1521"/>
                                <a:gd name="T155" fmla="*/ 1716 w 1716"/>
                                <a:gd name="T156" fmla="*/ 1521 h 152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16" h="1521">
                                  <a:moveTo>
                                    <a:pt x="499" y="282"/>
                                  </a:moveTo>
                                  <a:lnTo>
                                    <a:pt x="548" y="246"/>
                                  </a:lnTo>
                                  <a:lnTo>
                                    <a:pt x="591" y="194"/>
                                  </a:lnTo>
                                  <a:lnTo>
                                    <a:pt x="634" y="140"/>
                                  </a:lnTo>
                                  <a:lnTo>
                                    <a:pt x="673" y="105"/>
                                  </a:lnTo>
                                  <a:lnTo>
                                    <a:pt x="716" y="70"/>
                                  </a:lnTo>
                                  <a:lnTo>
                                    <a:pt x="768" y="40"/>
                                  </a:lnTo>
                                  <a:lnTo>
                                    <a:pt x="806" y="19"/>
                                  </a:lnTo>
                                  <a:lnTo>
                                    <a:pt x="854" y="9"/>
                                  </a:lnTo>
                                  <a:lnTo>
                                    <a:pt x="906" y="0"/>
                                  </a:lnTo>
                                  <a:lnTo>
                                    <a:pt x="960" y="6"/>
                                  </a:lnTo>
                                  <a:lnTo>
                                    <a:pt x="1004" y="13"/>
                                  </a:lnTo>
                                  <a:lnTo>
                                    <a:pt x="1040" y="22"/>
                                  </a:lnTo>
                                  <a:lnTo>
                                    <a:pt x="1084" y="43"/>
                                  </a:lnTo>
                                  <a:lnTo>
                                    <a:pt x="1130" y="64"/>
                                  </a:lnTo>
                                  <a:lnTo>
                                    <a:pt x="1168" y="84"/>
                                  </a:lnTo>
                                  <a:lnTo>
                                    <a:pt x="1211" y="116"/>
                                  </a:lnTo>
                                  <a:lnTo>
                                    <a:pt x="1244" y="152"/>
                                  </a:lnTo>
                                  <a:lnTo>
                                    <a:pt x="1270" y="199"/>
                                  </a:lnTo>
                                  <a:lnTo>
                                    <a:pt x="1281" y="227"/>
                                  </a:lnTo>
                                  <a:lnTo>
                                    <a:pt x="1283" y="263"/>
                                  </a:lnTo>
                                  <a:lnTo>
                                    <a:pt x="1298" y="294"/>
                                  </a:lnTo>
                                  <a:lnTo>
                                    <a:pt x="1319" y="323"/>
                                  </a:lnTo>
                                  <a:lnTo>
                                    <a:pt x="1347" y="343"/>
                                  </a:lnTo>
                                  <a:lnTo>
                                    <a:pt x="1381" y="360"/>
                                  </a:lnTo>
                                  <a:lnTo>
                                    <a:pt x="1401" y="378"/>
                                  </a:lnTo>
                                  <a:lnTo>
                                    <a:pt x="1418" y="404"/>
                                  </a:lnTo>
                                  <a:lnTo>
                                    <a:pt x="1444" y="438"/>
                                  </a:lnTo>
                                  <a:lnTo>
                                    <a:pt x="1472" y="471"/>
                                  </a:lnTo>
                                  <a:lnTo>
                                    <a:pt x="1503" y="505"/>
                                  </a:lnTo>
                                  <a:lnTo>
                                    <a:pt x="1534" y="539"/>
                                  </a:lnTo>
                                  <a:lnTo>
                                    <a:pt x="1567" y="601"/>
                                  </a:lnTo>
                                  <a:lnTo>
                                    <a:pt x="1591" y="661"/>
                                  </a:lnTo>
                                  <a:lnTo>
                                    <a:pt x="1609" y="707"/>
                                  </a:lnTo>
                                  <a:lnTo>
                                    <a:pt x="1622" y="769"/>
                                  </a:lnTo>
                                  <a:lnTo>
                                    <a:pt x="1641" y="832"/>
                                  </a:lnTo>
                                  <a:lnTo>
                                    <a:pt x="1656" y="891"/>
                                  </a:lnTo>
                                  <a:lnTo>
                                    <a:pt x="1668" y="947"/>
                                  </a:lnTo>
                                  <a:lnTo>
                                    <a:pt x="1680" y="1005"/>
                                  </a:lnTo>
                                  <a:lnTo>
                                    <a:pt x="1695" y="1057"/>
                                  </a:lnTo>
                                  <a:lnTo>
                                    <a:pt x="1702" y="1122"/>
                                  </a:lnTo>
                                  <a:lnTo>
                                    <a:pt x="1710" y="1190"/>
                                  </a:lnTo>
                                  <a:lnTo>
                                    <a:pt x="1716" y="1253"/>
                                  </a:lnTo>
                                  <a:lnTo>
                                    <a:pt x="1708" y="1301"/>
                                  </a:lnTo>
                                  <a:lnTo>
                                    <a:pt x="1702" y="1340"/>
                                  </a:lnTo>
                                  <a:lnTo>
                                    <a:pt x="1698" y="1374"/>
                                  </a:lnTo>
                                  <a:lnTo>
                                    <a:pt x="1683" y="1404"/>
                                  </a:lnTo>
                                  <a:lnTo>
                                    <a:pt x="1658" y="1435"/>
                                  </a:lnTo>
                                  <a:lnTo>
                                    <a:pt x="1621" y="1463"/>
                                  </a:lnTo>
                                  <a:lnTo>
                                    <a:pt x="1576" y="1480"/>
                                  </a:lnTo>
                                  <a:lnTo>
                                    <a:pt x="1525" y="1491"/>
                                  </a:lnTo>
                                  <a:lnTo>
                                    <a:pt x="1464" y="1499"/>
                                  </a:lnTo>
                                  <a:lnTo>
                                    <a:pt x="1408" y="1506"/>
                                  </a:lnTo>
                                  <a:lnTo>
                                    <a:pt x="1346" y="1509"/>
                                  </a:lnTo>
                                  <a:lnTo>
                                    <a:pt x="1273" y="1516"/>
                                  </a:lnTo>
                                  <a:lnTo>
                                    <a:pt x="1210" y="1521"/>
                                  </a:lnTo>
                                  <a:lnTo>
                                    <a:pt x="1152" y="1521"/>
                                  </a:lnTo>
                                  <a:lnTo>
                                    <a:pt x="1094" y="1516"/>
                                  </a:lnTo>
                                  <a:lnTo>
                                    <a:pt x="1042" y="1509"/>
                                  </a:lnTo>
                                  <a:lnTo>
                                    <a:pt x="1001" y="1505"/>
                                  </a:lnTo>
                                  <a:lnTo>
                                    <a:pt x="957" y="1493"/>
                                  </a:lnTo>
                                  <a:lnTo>
                                    <a:pt x="903" y="1478"/>
                                  </a:lnTo>
                                  <a:lnTo>
                                    <a:pt x="843" y="1459"/>
                                  </a:lnTo>
                                  <a:lnTo>
                                    <a:pt x="796" y="1441"/>
                                  </a:lnTo>
                                  <a:lnTo>
                                    <a:pt x="741" y="1419"/>
                                  </a:lnTo>
                                  <a:lnTo>
                                    <a:pt x="694" y="1399"/>
                                  </a:lnTo>
                                  <a:lnTo>
                                    <a:pt x="647" y="1375"/>
                                  </a:lnTo>
                                  <a:lnTo>
                                    <a:pt x="597" y="1349"/>
                                  </a:lnTo>
                                  <a:lnTo>
                                    <a:pt x="550" y="1321"/>
                                  </a:lnTo>
                                  <a:lnTo>
                                    <a:pt x="503" y="1286"/>
                                  </a:lnTo>
                                  <a:lnTo>
                                    <a:pt x="460" y="1252"/>
                                  </a:lnTo>
                                  <a:lnTo>
                                    <a:pt x="429" y="1224"/>
                                  </a:lnTo>
                                  <a:lnTo>
                                    <a:pt x="388" y="1170"/>
                                  </a:lnTo>
                                  <a:lnTo>
                                    <a:pt x="355" y="1127"/>
                                  </a:lnTo>
                                  <a:lnTo>
                                    <a:pt x="321" y="1079"/>
                                  </a:lnTo>
                                  <a:lnTo>
                                    <a:pt x="301" y="1051"/>
                                  </a:lnTo>
                                  <a:lnTo>
                                    <a:pt x="285" y="1014"/>
                                  </a:lnTo>
                                  <a:lnTo>
                                    <a:pt x="255" y="1006"/>
                                  </a:lnTo>
                                  <a:lnTo>
                                    <a:pt x="221" y="996"/>
                                  </a:lnTo>
                                  <a:lnTo>
                                    <a:pt x="190" y="981"/>
                                  </a:lnTo>
                                  <a:lnTo>
                                    <a:pt x="150" y="957"/>
                                  </a:lnTo>
                                  <a:lnTo>
                                    <a:pt x="111" y="928"/>
                                  </a:lnTo>
                                  <a:lnTo>
                                    <a:pt x="85" y="894"/>
                                  </a:lnTo>
                                  <a:lnTo>
                                    <a:pt x="55" y="854"/>
                                  </a:lnTo>
                                  <a:lnTo>
                                    <a:pt x="33" y="817"/>
                                  </a:lnTo>
                                  <a:lnTo>
                                    <a:pt x="12" y="777"/>
                                  </a:lnTo>
                                  <a:lnTo>
                                    <a:pt x="4" y="738"/>
                                  </a:lnTo>
                                  <a:lnTo>
                                    <a:pt x="0" y="684"/>
                                  </a:lnTo>
                                  <a:lnTo>
                                    <a:pt x="3" y="641"/>
                                  </a:lnTo>
                                  <a:lnTo>
                                    <a:pt x="12" y="597"/>
                                  </a:lnTo>
                                  <a:lnTo>
                                    <a:pt x="27" y="547"/>
                                  </a:lnTo>
                                  <a:lnTo>
                                    <a:pt x="49" y="499"/>
                                  </a:lnTo>
                                  <a:lnTo>
                                    <a:pt x="76" y="451"/>
                                  </a:lnTo>
                                  <a:lnTo>
                                    <a:pt x="107" y="409"/>
                                  </a:lnTo>
                                  <a:lnTo>
                                    <a:pt x="134" y="378"/>
                                  </a:lnTo>
                                  <a:lnTo>
                                    <a:pt x="168" y="347"/>
                                  </a:lnTo>
                                  <a:lnTo>
                                    <a:pt x="208" y="320"/>
                                  </a:lnTo>
                                  <a:lnTo>
                                    <a:pt x="248" y="301"/>
                                  </a:lnTo>
                                  <a:lnTo>
                                    <a:pt x="298" y="289"/>
                                  </a:lnTo>
                                  <a:lnTo>
                                    <a:pt x="360" y="281"/>
                                  </a:lnTo>
                                  <a:lnTo>
                                    <a:pt x="415" y="282"/>
                                  </a:lnTo>
                                  <a:lnTo>
                                    <a:pt x="466" y="288"/>
                                  </a:lnTo>
                                  <a:lnTo>
                                    <a:pt x="499" y="282"/>
                                  </a:lnTo>
                                  <a:close/>
                                </a:path>
                              </a:pathLst>
                            </a:custGeom>
                            <a:solidFill>
                              <a:srgbClr val="FFC080"/>
                            </a:solidFill>
                            <a:ln w="9525">
                              <a:noFill/>
                              <a:round/>
                              <a:headEnd/>
                              <a:tailEnd/>
                            </a:ln>
                          </p:spPr>
                          <p:txBody>
                            <a:bodyPr/>
                            <a:lstStyle/>
                            <a:p>
                              <a:endParaRPr lang="cs-CZ"/>
                            </a:p>
                          </p:txBody>
                        </p:sp>
                        <p:sp>
                          <p:nvSpPr>
                            <p:cNvPr id="6320" name="Freeform 51"/>
                            <p:cNvSpPr>
                              <a:spLocks/>
                            </p:cNvSpPr>
                            <p:nvPr/>
                          </p:nvSpPr>
                          <p:spPr bwMode="auto">
                            <a:xfrm>
                              <a:off x="2105" y="1733"/>
                              <a:ext cx="273" cy="229"/>
                            </a:xfrm>
                            <a:custGeom>
                              <a:avLst/>
                              <a:gdLst>
                                <a:gd name="T0" fmla="*/ 42 w 1361"/>
                                <a:gd name="T1" fmla="*/ 1 h 1143"/>
                                <a:gd name="T2" fmla="*/ 43 w 1361"/>
                                <a:gd name="T3" fmla="*/ 1 h 1143"/>
                                <a:gd name="T4" fmla="*/ 45 w 1361"/>
                                <a:gd name="T5" fmla="*/ 4 h 1143"/>
                                <a:gd name="T6" fmla="*/ 47 w 1361"/>
                                <a:gd name="T7" fmla="*/ 6 h 1143"/>
                                <a:gd name="T8" fmla="*/ 50 w 1361"/>
                                <a:gd name="T9" fmla="*/ 11 h 1143"/>
                                <a:gd name="T10" fmla="*/ 51 w 1361"/>
                                <a:gd name="T11" fmla="*/ 16 h 1143"/>
                                <a:gd name="T12" fmla="*/ 52 w 1361"/>
                                <a:gd name="T13" fmla="*/ 21 h 1143"/>
                                <a:gd name="T14" fmla="*/ 53 w 1361"/>
                                <a:gd name="T15" fmla="*/ 25 h 1143"/>
                                <a:gd name="T16" fmla="*/ 54 w 1361"/>
                                <a:gd name="T17" fmla="*/ 30 h 1143"/>
                                <a:gd name="T18" fmla="*/ 55 w 1361"/>
                                <a:gd name="T19" fmla="*/ 35 h 1143"/>
                                <a:gd name="T20" fmla="*/ 54 w 1361"/>
                                <a:gd name="T21" fmla="*/ 39 h 1143"/>
                                <a:gd name="T22" fmla="*/ 53 w 1361"/>
                                <a:gd name="T23" fmla="*/ 41 h 1143"/>
                                <a:gd name="T24" fmla="*/ 51 w 1361"/>
                                <a:gd name="T25" fmla="*/ 43 h 1143"/>
                                <a:gd name="T26" fmla="*/ 47 w 1361"/>
                                <a:gd name="T27" fmla="*/ 45 h 1143"/>
                                <a:gd name="T28" fmla="*/ 42 w 1361"/>
                                <a:gd name="T29" fmla="*/ 45 h 1143"/>
                                <a:gd name="T30" fmla="*/ 37 w 1361"/>
                                <a:gd name="T31" fmla="*/ 46 h 1143"/>
                                <a:gd name="T32" fmla="*/ 32 w 1361"/>
                                <a:gd name="T33" fmla="*/ 46 h 1143"/>
                                <a:gd name="T34" fmla="*/ 28 w 1361"/>
                                <a:gd name="T35" fmla="*/ 45 h 1143"/>
                                <a:gd name="T36" fmla="*/ 24 w 1361"/>
                                <a:gd name="T37" fmla="*/ 45 h 1143"/>
                                <a:gd name="T38" fmla="*/ 20 w 1361"/>
                                <a:gd name="T39" fmla="*/ 43 h 1143"/>
                                <a:gd name="T40" fmla="*/ 15 w 1361"/>
                                <a:gd name="T41" fmla="*/ 42 h 1143"/>
                                <a:gd name="T42" fmla="*/ 12 w 1361"/>
                                <a:gd name="T43" fmla="*/ 40 h 1143"/>
                                <a:gd name="T44" fmla="*/ 8 w 1361"/>
                                <a:gd name="T45" fmla="*/ 38 h 1143"/>
                                <a:gd name="T46" fmla="*/ 4 w 1361"/>
                                <a:gd name="T47" fmla="*/ 35 h 1143"/>
                                <a:gd name="T48" fmla="*/ 1 w 1361"/>
                                <a:gd name="T49" fmla="*/ 32 h 1143"/>
                                <a:gd name="T50" fmla="*/ 1 w 1361"/>
                                <a:gd name="T51" fmla="*/ 30 h 1143"/>
                                <a:gd name="T52" fmla="*/ 3 w 1361"/>
                                <a:gd name="T53" fmla="*/ 33 h 1143"/>
                                <a:gd name="T54" fmla="*/ 6 w 1361"/>
                                <a:gd name="T55" fmla="*/ 35 h 1143"/>
                                <a:gd name="T56" fmla="*/ 9 w 1361"/>
                                <a:gd name="T57" fmla="*/ 37 h 1143"/>
                                <a:gd name="T58" fmla="*/ 13 w 1361"/>
                                <a:gd name="T59" fmla="*/ 39 h 1143"/>
                                <a:gd name="T60" fmla="*/ 16 w 1361"/>
                                <a:gd name="T61" fmla="*/ 41 h 1143"/>
                                <a:gd name="T62" fmla="*/ 19 w 1361"/>
                                <a:gd name="T63" fmla="*/ 42 h 1143"/>
                                <a:gd name="T64" fmla="*/ 23 w 1361"/>
                                <a:gd name="T65" fmla="*/ 43 h 1143"/>
                                <a:gd name="T66" fmla="*/ 26 w 1361"/>
                                <a:gd name="T67" fmla="*/ 44 h 1143"/>
                                <a:gd name="T68" fmla="*/ 30 w 1361"/>
                                <a:gd name="T69" fmla="*/ 44 h 1143"/>
                                <a:gd name="T70" fmla="*/ 34 w 1361"/>
                                <a:gd name="T71" fmla="*/ 44 h 1143"/>
                                <a:gd name="T72" fmla="*/ 37 w 1361"/>
                                <a:gd name="T73" fmla="*/ 44 h 1143"/>
                                <a:gd name="T74" fmla="*/ 41 w 1361"/>
                                <a:gd name="T75" fmla="*/ 44 h 1143"/>
                                <a:gd name="T76" fmla="*/ 44 w 1361"/>
                                <a:gd name="T77" fmla="*/ 43 h 1143"/>
                                <a:gd name="T78" fmla="*/ 47 w 1361"/>
                                <a:gd name="T79" fmla="*/ 43 h 1143"/>
                                <a:gd name="T80" fmla="*/ 49 w 1361"/>
                                <a:gd name="T81" fmla="*/ 41 h 1143"/>
                                <a:gd name="T82" fmla="*/ 50 w 1361"/>
                                <a:gd name="T83" fmla="*/ 39 h 1143"/>
                                <a:gd name="T84" fmla="*/ 52 w 1361"/>
                                <a:gd name="T85" fmla="*/ 37 h 1143"/>
                                <a:gd name="T86" fmla="*/ 52 w 1361"/>
                                <a:gd name="T87" fmla="*/ 35 h 1143"/>
                                <a:gd name="T88" fmla="*/ 52 w 1361"/>
                                <a:gd name="T89" fmla="*/ 30 h 1143"/>
                                <a:gd name="T90" fmla="*/ 52 w 1361"/>
                                <a:gd name="T91" fmla="*/ 26 h 1143"/>
                                <a:gd name="T92" fmla="*/ 51 w 1361"/>
                                <a:gd name="T93" fmla="*/ 22 h 1143"/>
                                <a:gd name="T94" fmla="*/ 50 w 1361"/>
                                <a:gd name="T95" fmla="*/ 19 h 1143"/>
                                <a:gd name="T96" fmla="*/ 49 w 1361"/>
                                <a:gd name="T97" fmla="*/ 16 h 1143"/>
                                <a:gd name="T98" fmla="*/ 48 w 1361"/>
                                <a:gd name="T99" fmla="*/ 12 h 1143"/>
                                <a:gd name="T100" fmla="*/ 47 w 1361"/>
                                <a:gd name="T101" fmla="*/ 9 h 1143"/>
                                <a:gd name="T102" fmla="*/ 45 w 1361"/>
                                <a:gd name="T103" fmla="*/ 6 h 1143"/>
                                <a:gd name="T104" fmla="*/ 43 w 1361"/>
                                <a:gd name="T105" fmla="*/ 3 h 114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61"/>
                                <a:gd name="T160" fmla="*/ 0 h 1143"/>
                                <a:gd name="T161" fmla="*/ 1361 w 1361"/>
                                <a:gd name="T162" fmla="*/ 1143 h 114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61" h="1143">
                                  <a:moveTo>
                                    <a:pt x="1051" y="53"/>
                                  </a:moveTo>
                                  <a:lnTo>
                                    <a:pt x="1042" y="25"/>
                                  </a:lnTo>
                                  <a:lnTo>
                                    <a:pt x="1046" y="0"/>
                                  </a:lnTo>
                                  <a:lnTo>
                                    <a:pt x="1063" y="27"/>
                                  </a:lnTo>
                                  <a:lnTo>
                                    <a:pt x="1089" y="61"/>
                                  </a:lnTo>
                                  <a:lnTo>
                                    <a:pt x="1117" y="94"/>
                                  </a:lnTo>
                                  <a:lnTo>
                                    <a:pt x="1148" y="128"/>
                                  </a:lnTo>
                                  <a:lnTo>
                                    <a:pt x="1179" y="162"/>
                                  </a:lnTo>
                                  <a:lnTo>
                                    <a:pt x="1212" y="224"/>
                                  </a:lnTo>
                                  <a:lnTo>
                                    <a:pt x="1236" y="284"/>
                                  </a:lnTo>
                                  <a:lnTo>
                                    <a:pt x="1254" y="329"/>
                                  </a:lnTo>
                                  <a:lnTo>
                                    <a:pt x="1267" y="391"/>
                                  </a:lnTo>
                                  <a:lnTo>
                                    <a:pt x="1286" y="454"/>
                                  </a:lnTo>
                                  <a:lnTo>
                                    <a:pt x="1301" y="513"/>
                                  </a:lnTo>
                                  <a:lnTo>
                                    <a:pt x="1313" y="569"/>
                                  </a:lnTo>
                                  <a:lnTo>
                                    <a:pt x="1325" y="627"/>
                                  </a:lnTo>
                                  <a:lnTo>
                                    <a:pt x="1340" y="679"/>
                                  </a:lnTo>
                                  <a:lnTo>
                                    <a:pt x="1347" y="744"/>
                                  </a:lnTo>
                                  <a:lnTo>
                                    <a:pt x="1355" y="813"/>
                                  </a:lnTo>
                                  <a:lnTo>
                                    <a:pt x="1361" y="875"/>
                                  </a:lnTo>
                                  <a:lnTo>
                                    <a:pt x="1353" y="923"/>
                                  </a:lnTo>
                                  <a:lnTo>
                                    <a:pt x="1347" y="962"/>
                                  </a:lnTo>
                                  <a:lnTo>
                                    <a:pt x="1343" y="996"/>
                                  </a:lnTo>
                                  <a:lnTo>
                                    <a:pt x="1328" y="1026"/>
                                  </a:lnTo>
                                  <a:lnTo>
                                    <a:pt x="1303" y="1057"/>
                                  </a:lnTo>
                                  <a:lnTo>
                                    <a:pt x="1266" y="1085"/>
                                  </a:lnTo>
                                  <a:lnTo>
                                    <a:pt x="1221" y="1102"/>
                                  </a:lnTo>
                                  <a:lnTo>
                                    <a:pt x="1170" y="1113"/>
                                  </a:lnTo>
                                  <a:lnTo>
                                    <a:pt x="1109" y="1121"/>
                                  </a:lnTo>
                                  <a:lnTo>
                                    <a:pt x="1053" y="1128"/>
                                  </a:lnTo>
                                  <a:lnTo>
                                    <a:pt x="992" y="1131"/>
                                  </a:lnTo>
                                  <a:lnTo>
                                    <a:pt x="918" y="1138"/>
                                  </a:lnTo>
                                  <a:lnTo>
                                    <a:pt x="855" y="1143"/>
                                  </a:lnTo>
                                  <a:lnTo>
                                    <a:pt x="797" y="1143"/>
                                  </a:lnTo>
                                  <a:lnTo>
                                    <a:pt x="739" y="1138"/>
                                  </a:lnTo>
                                  <a:lnTo>
                                    <a:pt x="687" y="1131"/>
                                  </a:lnTo>
                                  <a:lnTo>
                                    <a:pt x="646" y="1127"/>
                                  </a:lnTo>
                                  <a:lnTo>
                                    <a:pt x="602" y="1115"/>
                                  </a:lnTo>
                                  <a:lnTo>
                                    <a:pt x="548" y="1100"/>
                                  </a:lnTo>
                                  <a:lnTo>
                                    <a:pt x="488" y="1081"/>
                                  </a:lnTo>
                                  <a:lnTo>
                                    <a:pt x="441" y="1063"/>
                                  </a:lnTo>
                                  <a:lnTo>
                                    <a:pt x="386" y="1041"/>
                                  </a:lnTo>
                                  <a:lnTo>
                                    <a:pt x="341" y="1021"/>
                                  </a:lnTo>
                                  <a:lnTo>
                                    <a:pt x="293" y="997"/>
                                  </a:lnTo>
                                  <a:lnTo>
                                    <a:pt x="243" y="971"/>
                                  </a:lnTo>
                                  <a:lnTo>
                                    <a:pt x="196" y="943"/>
                                  </a:lnTo>
                                  <a:lnTo>
                                    <a:pt x="149" y="908"/>
                                  </a:lnTo>
                                  <a:lnTo>
                                    <a:pt x="106" y="874"/>
                                  </a:lnTo>
                                  <a:lnTo>
                                    <a:pt x="74" y="847"/>
                                  </a:lnTo>
                                  <a:lnTo>
                                    <a:pt x="33" y="793"/>
                                  </a:lnTo>
                                  <a:lnTo>
                                    <a:pt x="0" y="749"/>
                                  </a:lnTo>
                                  <a:lnTo>
                                    <a:pt x="29" y="760"/>
                                  </a:lnTo>
                                  <a:lnTo>
                                    <a:pt x="54" y="782"/>
                                  </a:lnTo>
                                  <a:lnTo>
                                    <a:pt x="84" y="819"/>
                                  </a:lnTo>
                                  <a:lnTo>
                                    <a:pt x="122" y="853"/>
                                  </a:lnTo>
                                  <a:lnTo>
                                    <a:pt x="157" y="879"/>
                                  </a:lnTo>
                                  <a:lnTo>
                                    <a:pt x="198" y="908"/>
                                  </a:lnTo>
                                  <a:lnTo>
                                    <a:pt x="236" y="932"/>
                                  </a:lnTo>
                                  <a:lnTo>
                                    <a:pt x="278" y="960"/>
                                  </a:lnTo>
                                  <a:lnTo>
                                    <a:pt x="318" y="976"/>
                                  </a:lnTo>
                                  <a:lnTo>
                                    <a:pt x="366" y="1001"/>
                                  </a:lnTo>
                                  <a:lnTo>
                                    <a:pt x="406" y="1013"/>
                                  </a:lnTo>
                                  <a:lnTo>
                                    <a:pt x="443" y="1033"/>
                                  </a:lnTo>
                                  <a:lnTo>
                                    <a:pt x="483" y="1047"/>
                                  </a:lnTo>
                                  <a:lnTo>
                                    <a:pt x="519" y="1058"/>
                                  </a:lnTo>
                                  <a:lnTo>
                                    <a:pt x="568" y="1078"/>
                                  </a:lnTo>
                                  <a:lnTo>
                                    <a:pt x="613" y="1085"/>
                                  </a:lnTo>
                                  <a:lnTo>
                                    <a:pt x="660" y="1093"/>
                                  </a:lnTo>
                                  <a:lnTo>
                                    <a:pt x="708" y="1100"/>
                                  </a:lnTo>
                                  <a:lnTo>
                                    <a:pt x="757" y="1106"/>
                                  </a:lnTo>
                                  <a:lnTo>
                                    <a:pt x="805" y="1109"/>
                                  </a:lnTo>
                                  <a:lnTo>
                                    <a:pt x="845" y="1107"/>
                                  </a:lnTo>
                                  <a:lnTo>
                                    <a:pt x="889" y="1106"/>
                                  </a:lnTo>
                                  <a:lnTo>
                                    <a:pt x="928" y="1104"/>
                                  </a:lnTo>
                                  <a:lnTo>
                                    <a:pt x="971" y="1100"/>
                                  </a:lnTo>
                                  <a:lnTo>
                                    <a:pt x="1012" y="1097"/>
                                  </a:lnTo>
                                  <a:lnTo>
                                    <a:pt x="1052" y="1090"/>
                                  </a:lnTo>
                                  <a:lnTo>
                                    <a:pt x="1098" y="1084"/>
                                  </a:lnTo>
                                  <a:lnTo>
                                    <a:pt x="1140" y="1081"/>
                                  </a:lnTo>
                                  <a:lnTo>
                                    <a:pt x="1163" y="1067"/>
                                  </a:lnTo>
                                  <a:lnTo>
                                    <a:pt x="1190" y="1047"/>
                                  </a:lnTo>
                                  <a:lnTo>
                                    <a:pt x="1216" y="1033"/>
                                  </a:lnTo>
                                  <a:lnTo>
                                    <a:pt x="1234" y="1008"/>
                                  </a:lnTo>
                                  <a:lnTo>
                                    <a:pt x="1251" y="980"/>
                                  </a:lnTo>
                                  <a:lnTo>
                                    <a:pt x="1265" y="952"/>
                                  </a:lnTo>
                                  <a:lnTo>
                                    <a:pt x="1280" y="921"/>
                                  </a:lnTo>
                                  <a:lnTo>
                                    <a:pt x="1290" y="888"/>
                                  </a:lnTo>
                                  <a:lnTo>
                                    <a:pt x="1302" y="867"/>
                                  </a:lnTo>
                                  <a:lnTo>
                                    <a:pt x="1297" y="809"/>
                                  </a:lnTo>
                                  <a:lnTo>
                                    <a:pt x="1293" y="750"/>
                                  </a:lnTo>
                                  <a:lnTo>
                                    <a:pt x="1290" y="692"/>
                                  </a:lnTo>
                                  <a:lnTo>
                                    <a:pt x="1287" y="644"/>
                                  </a:lnTo>
                                  <a:lnTo>
                                    <a:pt x="1277" y="604"/>
                                  </a:lnTo>
                                  <a:lnTo>
                                    <a:pt x="1266" y="558"/>
                                  </a:lnTo>
                                  <a:lnTo>
                                    <a:pt x="1253" y="516"/>
                                  </a:lnTo>
                                  <a:lnTo>
                                    <a:pt x="1245" y="479"/>
                                  </a:lnTo>
                                  <a:lnTo>
                                    <a:pt x="1234" y="436"/>
                                  </a:lnTo>
                                  <a:lnTo>
                                    <a:pt x="1220" y="387"/>
                                  </a:lnTo>
                                  <a:lnTo>
                                    <a:pt x="1208" y="337"/>
                                  </a:lnTo>
                                  <a:lnTo>
                                    <a:pt x="1203" y="299"/>
                                  </a:lnTo>
                                  <a:lnTo>
                                    <a:pt x="1180" y="263"/>
                                  </a:lnTo>
                                  <a:lnTo>
                                    <a:pt x="1159" y="232"/>
                                  </a:lnTo>
                                  <a:lnTo>
                                    <a:pt x="1137" y="192"/>
                                  </a:lnTo>
                                  <a:lnTo>
                                    <a:pt x="1113" y="149"/>
                                  </a:lnTo>
                                  <a:lnTo>
                                    <a:pt x="1092" y="113"/>
                                  </a:lnTo>
                                  <a:lnTo>
                                    <a:pt x="1070" y="84"/>
                                  </a:lnTo>
                                  <a:lnTo>
                                    <a:pt x="1051" y="53"/>
                                  </a:lnTo>
                                  <a:close/>
                                </a:path>
                              </a:pathLst>
                            </a:custGeom>
                            <a:solidFill>
                              <a:srgbClr val="FFA040"/>
                            </a:solidFill>
                            <a:ln w="9525">
                              <a:noFill/>
                              <a:round/>
                              <a:headEnd/>
                              <a:tailEnd/>
                            </a:ln>
                          </p:spPr>
                          <p:txBody>
                            <a:bodyPr/>
                            <a:lstStyle/>
                            <a:p>
                              <a:endParaRPr lang="cs-CZ"/>
                            </a:p>
                          </p:txBody>
                        </p:sp>
                      </p:grpSp>
                      <p:sp>
                        <p:nvSpPr>
                          <p:cNvPr id="6318" name="Freeform 52"/>
                          <p:cNvSpPr>
                            <a:spLocks/>
                          </p:cNvSpPr>
                          <p:nvPr/>
                        </p:nvSpPr>
                        <p:spPr bwMode="auto">
                          <a:xfrm>
                            <a:off x="2215" y="1825"/>
                            <a:ext cx="97" cy="98"/>
                          </a:xfrm>
                          <a:custGeom>
                            <a:avLst/>
                            <a:gdLst>
                              <a:gd name="T0" fmla="*/ 1 w 488"/>
                              <a:gd name="T1" fmla="*/ 0 h 488"/>
                              <a:gd name="T2" fmla="*/ 2 w 488"/>
                              <a:gd name="T3" fmla="*/ 1 h 488"/>
                              <a:gd name="T4" fmla="*/ 4 w 488"/>
                              <a:gd name="T5" fmla="*/ 2 h 488"/>
                              <a:gd name="T6" fmla="*/ 5 w 488"/>
                              <a:gd name="T7" fmla="*/ 4 h 488"/>
                              <a:gd name="T8" fmla="*/ 6 w 488"/>
                              <a:gd name="T9" fmla="*/ 5 h 488"/>
                              <a:gd name="T10" fmla="*/ 8 w 488"/>
                              <a:gd name="T11" fmla="*/ 7 h 488"/>
                              <a:gd name="T12" fmla="*/ 10 w 488"/>
                              <a:gd name="T13" fmla="*/ 9 h 488"/>
                              <a:gd name="T14" fmla="*/ 12 w 488"/>
                              <a:gd name="T15" fmla="*/ 11 h 488"/>
                              <a:gd name="T16" fmla="*/ 13 w 488"/>
                              <a:gd name="T17" fmla="*/ 13 h 488"/>
                              <a:gd name="T18" fmla="*/ 14 w 488"/>
                              <a:gd name="T19" fmla="*/ 14 h 488"/>
                              <a:gd name="T20" fmla="*/ 15 w 488"/>
                              <a:gd name="T21" fmla="*/ 15 h 488"/>
                              <a:gd name="T22" fmla="*/ 16 w 488"/>
                              <a:gd name="T23" fmla="*/ 16 h 488"/>
                              <a:gd name="T24" fmla="*/ 17 w 488"/>
                              <a:gd name="T25" fmla="*/ 17 h 488"/>
                              <a:gd name="T26" fmla="*/ 18 w 488"/>
                              <a:gd name="T27" fmla="*/ 17 h 488"/>
                              <a:gd name="T28" fmla="*/ 19 w 488"/>
                              <a:gd name="T29" fmla="*/ 18 h 488"/>
                              <a:gd name="T30" fmla="*/ 19 w 488"/>
                              <a:gd name="T31" fmla="*/ 19 h 488"/>
                              <a:gd name="T32" fmla="*/ 19 w 488"/>
                              <a:gd name="T33" fmla="*/ 19 h 488"/>
                              <a:gd name="T34" fmla="*/ 19 w 488"/>
                              <a:gd name="T35" fmla="*/ 20 h 488"/>
                              <a:gd name="T36" fmla="*/ 18 w 488"/>
                              <a:gd name="T37" fmla="*/ 20 h 488"/>
                              <a:gd name="T38" fmla="*/ 17 w 488"/>
                              <a:gd name="T39" fmla="*/ 19 h 488"/>
                              <a:gd name="T40" fmla="*/ 16 w 488"/>
                              <a:gd name="T41" fmla="*/ 19 h 488"/>
                              <a:gd name="T42" fmla="*/ 16 w 488"/>
                              <a:gd name="T43" fmla="*/ 18 h 488"/>
                              <a:gd name="T44" fmla="*/ 15 w 488"/>
                              <a:gd name="T45" fmla="*/ 18 h 488"/>
                              <a:gd name="T46" fmla="*/ 13 w 488"/>
                              <a:gd name="T47" fmla="*/ 17 h 488"/>
                              <a:gd name="T48" fmla="*/ 12 w 488"/>
                              <a:gd name="T49" fmla="*/ 16 h 488"/>
                              <a:gd name="T50" fmla="*/ 11 w 488"/>
                              <a:gd name="T51" fmla="*/ 14 h 488"/>
                              <a:gd name="T52" fmla="*/ 10 w 488"/>
                              <a:gd name="T53" fmla="*/ 13 h 488"/>
                              <a:gd name="T54" fmla="*/ 8 w 488"/>
                              <a:gd name="T55" fmla="*/ 12 h 488"/>
                              <a:gd name="T56" fmla="*/ 7 w 488"/>
                              <a:gd name="T57" fmla="*/ 11 h 488"/>
                              <a:gd name="T58" fmla="*/ 6 w 488"/>
                              <a:gd name="T59" fmla="*/ 10 h 488"/>
                              <a:gd name="T60" fmla="*/ 5 w 488"/>
                              <a:gd name="T61" fmla="*/ 9 h 488"/>
                              <a:gd name="T62" fmla="*/ 5 w 488"/>
                              <a:gd name="T63" fmla="*/ 8 h 488"/>
                              <a:gd name="T64" fmla="*/ 4 w 488"/>
                              <a:gd name="T65" fmla="*/ 7 h 488"/>
                              <a:gd name="T66" fmla="*/ 3 w 488"/>
                              <a:gd name="T67" fmla="*/ 6 h 488"/>
                              <a:gd name="T68" fmla="*/ 2 w 488"/>
                              <a:gd name="T69" fmla="*/ 4 h 488"/>
                              <a:gd name="T70" fmla="*/ 1 w 488"/>
                              <a:gd name="T71" fmla="*/ 3 h 488"/>
                              <a:gd name="T72" fmla="*/ 1 w 488"/>
                              <a:gd name="T73" fmla="*/ 2 h 488"/>
                              <a:gd name="T74" fmla="*/ 0 w 488"/>
                              <a:gd name="T75" fmla="*/ 1 h 488"/>
                              <a:gd name="T76" fmla="*/ 0 w 488"/>
                              <a:gd name="T77" fmla="*/ 1 h 488"/>
                              <a:gd name="T78" fmla="*/ 0 w 488"/>
                              <a:gd name="T79" fmla="*/ 0 h 488"/>
                              <a:gd name="T80" fmla="*/ 1 w 488"/>
                              <a:gd name="T81" fmla="*/ 0 h 48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88"/>
                              <a:gd name="T124" fmla="*/ 0 h 488"/>
                              <a:gd name="T125" fmla="*/ 488 w 488"/>
                              <a:gd name="T126" fmla="*/ 488 h 48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88" h="488">
                                <a:moveTo>
                                  <a:pt x="22" y="0"/>
                                </a:moveTo>
                                <a:lnTo>
                                  <a:pt x="57" y="24"/>
                                </a:lnTo>
                                <a:lnTo>
                                  <a:pt x="89" y="55"/>
                                </a:lnTo>
                                <a:lnTo>
                                  <a:pt x="122" y="89"/>
                                </a:lnTo>
                                <a:lnTo>
                                  <a:pt x="158" y="130"/>
                                </a:lnTo>
                                <a:lnTo>
                                  <a:pt x="197" y="173"/>
                                </a:lnTo>
                                <a:lnTo>
                                  <a:pt x="243" y="221"/>
                                </a:lnTo>
                                <a:lnTo>
                                  <a:pt x="290" y="273"/>
                                </a:lnTo>
                                <a:lnTo>
                                  <a:pt x="323" y="313"/>
                                </a:lnTo>
                                <a:lnTo>
                                  <a:pt x="352" y="339"/>
                                </a:lnTo>
                                <a:lnTo>
                                  <a:pt x="381" y="364"/>
                                </a:lnTo>
                                <a:lnTo>
                                  <a:pt x="413" y="386"/>
                                </a:lnTo>
                                <a:lnTo>
                                  <a:pt x="444" y="412"/>
                                </a:lnTo>
                                <a:lnTo>
                                  <a:pt x="470" y="433"/>
                                </a:lnTo>
                                <a:lnTo>
                                  <a:pt x="484" y="449"/>
                                </a:lnTo>
                                <a:lnTo>
                                  <a:pt x="488" y="466"/>
                                </a:lnTo>
                                <a:lnTo>
                                  <a:pt x="485" y="479"/>
                                </a:lnTo>
                                <a:lnTo>
                                  <a:pt x="476" y="486"/>
                                </a:lnTo>
                                <a:lnTo>
                                  <a:pt x="462" y="488"/>
                                </a:lnTo>
                                <a:lnTo>
                                  <a:pt x="444" y="482"/>
                                </a:lnTo>
                                <a:lnTo>
                                  <a:pt x="417" y="463"/>
                                </a:lnTo>
                                <a:lnTo>
                                  <a:pt x="390" y="448"/>
                                </a:lnTo>
                                <a:lnTo>
                                  <a:pt x="365" y="436"/>
                                </a:lnTo>
                                <a:lnTo>
                                  <a:pt x="336" y="411"/>
                                </a:lnTo>
                                <a:lnTo>
                                  <a:pt x="308" y="389"/>
                                </a:lnTo>
                                <a:lnTo>
                                  <a:pt x="274" y="361"/>
                                </a:lnTo>
                                <a:lnTo>
                                  <a:pt x="243" y="336"/>
                                </a:lnTo>
                                <a:lnTo>
                                  <a:pt x="208" y="307"/>
                                </a:lnTo>
                                <a:lnTo>
                                  <a:pt x="179" y="281"/>
                                </a:lnTo>
                                <a:lnTo>
                                  <a:pt x="155" y="252"/>
                                </a:lnTo>
                                <a:lnTo>
                                  <a:pt x="130" y="228"/>
                                </a:lnTo>
                                <a:lnTo>
                                  <a:pt x="116" y="208"/>
                                </a:lnTo>
                                <a:lnTo>
                                  <a:pt x="92" y="176"/>
                                </a:lnTo>
                                <a:lnTo>
                                  <a:pt x="71" y="142"/>
                                </a:lnTo>
                                <a:lnTo>
                                  <a:pt x="49" y="109"/>
                                </a:lnTo>
                                <a:lnTo>
                                  <a:pt x="31" y="79"/>
                                </a:lnTo>
                                <a:lnTo>
                                  <a:pt x="15" y="52"/>
                                </a:lnTo>
                                <a:lnTo>
                                  <a:pt x="4" y="30"/>
                                </a:lnTo>
                                <a:lnTo>
                                  <a:pt x="0" y="15"/>
                                </a:lnTo>
                                <a:lnTo>
                                  <a:pt x="4" y="5"/>
                                </a:lnTo>
                                <a:lnTo>
                                  <a:pt x="22" y="0"/>
                                </a:lnTo>
                                <a:close/>
                              </a:path>
                            </a:pathLst>
                          </a:custGeom>
                          <a:solidFill>
                            <a:srgbClr val="FFE0C0"/>
                          </a:solidFill>
                          <a:ln w="9525">
                            <a:noFill/>
                            <a:round/>
                            <a:headEnd/>
                            <a:tailEnd/>
                          </a:ln>
                        </p:spPr>
                        <p:txBody>
                          <a:bodyPr/>
                          <a:lstStyle/>
                          <a:p>
                            <a:endParaRPr lang="cs-CZ"/>
                          </a:p>
                        </p:txBody>
                      </p:sp>
                    </p:grpSp>
                    <p:sp>
                      <p:nvSpPr>
                        <p:cNvPr id="6316" name="Freeform 53"/>
                        <p:cNvSpPr>
                          <a:spLocks/>
                        </p:cNvSpPr>
                        <p:nvPr/>
                      </p:nvSpPr>
                      <p:spPr bwMode="auto">
                        <a:xfrm>
                          <a:off x="2267" y="1883"/>
                          <a:ext cx="85" cy="65"/>
                        </a:xfrm>
                        <a:custGeom>
                          <a:avLst/>
                          <a:gdLst>
                            <a:gd name="T0" fmla="*/ 17 w 422"/>
                            <a:gd name="T1" fmla="*/ 0 h 325"/>
                            <a:gd name="T2" fmla="*/ 17 w 422"/>
                            <a:gd name="T3" fmla="*/ 2 h 325"/>
                            <a:gd name="T4" fmla="*/ 17 w 422"/>
                            <a:gd name="T5" fmla="*/ 4 h 325"/>
                            <a:gd name="T6" fmla="*/ 17 w 422"/>
                            <a:gd name="T7" fmla="*/ 6 h 325"/>
                            <a:gd name="T8" fmla="*/ 16 w 422"/>
                            <a:gd name="T9" fmla="*/ 8 h 325"/>
                            <a:gd name="T10" fmla="*/ 16 w 422"/>
                            <a:gd name="T11" fmla="*/ 9 h 325"/>
                            <a:gd name="T12" fmla="*/ 15 w 422"/>
                            <a:gd name="T13" fmla="*/ 10 h 325"/>
                            <a:gd name="T14" fmla="*/ 13 w 422"/>
                            <a:gd name="T15" fmla="*/ 10 h 325"/>
                            <a:gd name="T16" fmla="*/ 12 w 422"/>
                            <a:gd name="T17" fmla="*/ 11 h 325"/>
                            <a:gd name="T18" fmla="*/ 10 w 422"/>
                            <a:gd name="T19" fmla="*/ 12 h 325"/>
                            <a:gd name="T20" fmla="*/ 8 w 422"/>
                            <a:gd name="T21" fmla="*/ 13 h 325"/>
                            <a:gd name="T22" fmla="*/ 6 w 422"/>
                            <a:gd name="T23" fmla="*/ 13 h 325"/>
                            <a:gd name="T24" fmla="*/ 4 w 422"/>
                            <a:gd name="T25" fmla="*/ 13 h 325"/>
                            <a:gd name="T26" fmla="*/ 2 w 422"/>
                            <a:gd name="T27" fmla="*/ 13 h 325"/>
                            <a:gd name="T28" fmla="*/ 0 w 422"/>
                            <a:gd name="T29" fmla="*/ 13 h 3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2"/>
                            <a:gd name="T46" fmla="*/ 0 h 325"/>
                            <a:gd name="T47" fmla="*/ 422 w 422"/>
                            <a:gd name="T48" fmla="*/ 325 h 32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2" h="325">
                              <a:moveTo>
                                <a:pt x="422" y="0"/>
                              </a:moveTo>
                              <a:lnTo>
                                <a:pt x="422" y="44"/>
                              </a:lnTo>
                              <a:lnTo>
                                <a:pt x="421" y="99"/>
                              </a:lnTo>
                              <a:lnTo>
                                <a:pt x="415" y="148"/>
                              </a:lnTo>
                              <a:lnTo>
                                <a:pt x="403" y="188"/>
                              </a:lnTo>
                              <a:lnTo>
                                <a:pt x="383" y="215"/>
                              </a:lnTo>
                              <a:lnTo>
                                <a:pt x="359" y="238"/>
                              </a:lnTo>
                              <a:lnTo>
                                <a:pt x="325" y="260"/>
                              </a:lnTo>
                              <a:lnTo>
                                <a:pt x="290" y="279"/>
                              </a:lnTo>
                              <a:lnTo>
                                <a:pt x="239" y="300"/>
                              </a:lnTo>
                              <a:lnTo>
                                <a:pt x="193" y="313"/>
                              </a:lnTo>
                              <a:lnTo>
                                <a:pt x="141" y="320"/>
                              </a:lnTo>
                              <a:lnTo>
                                <a:pt x="95" y="325"/>
                              </a:lnTo>
                              <a:lnTo>
                                <a:pt x="47" y="323"/>
                              </a:lnTo>
                              <a:lnTo>
                                <a:pt x="0" y="320"/>
                              </a:lnTo>
                            </a:path>
                          </a:pathLst>
                        </a:custGeom>
                        <a:noFill/>
                        <a:ln w="3175">
                          <a:solidFill>
                            <a:srgbClr val="FF8000"/>
                          </a:solidFill>
                          <a:prstDash val="solid"/>
                          <a:round/>
                          <a:headEnd/>
                          <a:tailEnd/>
                        </a:ln>
                      </p:spPr>
                      <p:txBody>
                        <a:bodyPr/>
                        <a:lstStyle/>
                        <a:p>
                          <a:endParaRPr lang="cs-CZ"/>
                        </a:p>
                      </p:txBody>
                    </p:sp>
                  </p:grpSp>
                  <p:grpSp>
                    <p:nvGrpSpPr>
                      <p:cNvPr id="23" name="Group 54"/>
                      <p:cNvGrpSpPr>
                        <a:grpSpLocks/>
                      </p:cNvGrpSpPr>
                      <p:nvPr/>
                    </p:nvGrpSpPr>
                    <p:grpSpPr bwMode="auto">
                      <a:xfrm>
                        <a:off x="2045" y="1667"/>
                        <a:ext cx="293" cy="271"/>
                        <a:chOff x="2045" y="1667"/>
                        <a:chExt cx="293" cy="271"/>
                      </a:xfrm>
                    </p:grpSpPr>
                    <p:grpSp>
                      <p:nvGrpSpPr>
                        <p:cNvPr id="24" name="Group 55"/>
                        <p:cNvGrpSpPr>
                          <a:grpSpLocks/>
                        </p:cNvGrpSpPr>
                        <p:nvPr/>
                      </p:nvGrpSpPr>
                      <p:grpSpPr bwMode="auto">
                        <a:xfrm>
                          <a:off x="2150" y="1667"/>
                          <a:ext cx="188" cy="243"/>
                          <a:chOff x="2150" y="1667"/>
                          <a:chExt cx="188" cy="243"/>
                        </a:xfrm>
                      </p:grpSpPr>
                      <p:grpSp>
                        <p:nvGrpSpPr>
                          <p:cNvPr id="25" name="Group 56"/>
                          <p:cNvGrpSpPr>
                            <a:grpSpLocks/>
                          </p:cNvGrpSpPr>
                          <p:nvPr/>
                        </p:nvGrpSpPr>
                        <p:grpSpPr bwMode="auto">
                          <a:xfrm>
                            <a:off x="2150" y="1667"/>
                            <a:ext cx="188" cy="243"/>
                            <a:chOff x="2150" y="1667"/>
                            <a:chExt cx="188" cy="243"/>
                          </a:xfrm>
                        </p:grpSpPr>
                        <p:grpSp>
                          <p:nvGrpSpPr>
                            <p:cNvPr id="26" name="Group 57"/>
                            <p:cNvGrpSpPr>
                              <a:grpSpLocks/>
                            </p:cNvGrpSpPr>
                            <p:nvPr/>
                          </p:nvGrpSpPr>
                          <p:grpSpPr bwMode="auto">
                            <a:xfrm>
                              <a:off x="2150" y="1667"/>
                              <a:ext cx="188" cy="243"/>
                              <a:chOff x="2150" y="1667"/>
                              <a:chExt cx="188" cy="243"/>
                            </a:xfrm>
                          </p:grpSpPr>
                          <p:grpSp>
                            <p:nvGrpSpPr>
                              <p:cNvPr id="27" name="Group 58"/>
                              <p:cNvGrpSpPr>
                                <a:grpSpLocks/>
                              </p:cNvGrpSpPr>
                              <p:nvPr/>
                            </p:nvGrpSpPr>
                            <p:grpSpPr bwMode="auto">
                              <a:xfrm>
                                <a:off x="2150" y="1667"/>
                                <a:ext cx="188" cy="243"/>
                                <a:chOff x="2150" y="1667"/>
                                <a:chExt cx="188" cy="243"/>
                              </a:xfrm>
                            </p:grpSpPr>
                            <p:grpSp>
                              <p:nvGrpSpPr>
                                <p:cNvPr id="28" name="Group 59"/>
                                <p:cNvGrpSpPr>
                                  <a:grpSpLocks/>
                                </p:cNvGrpSpPr>
                                <p:nvPr/>
                              </p:nvGrpSpPr>
                              <p:grpSpPr bwMode="auto">
                                <a:xfrm>
                                  <a:off x="2150" y="1667"/>
                                  <a:ext cx="188" cy="243"/>
                                  <a:chOff x="2150" y="1667"/>
                                  <a:chExt cx="188" cy="243"/>
                                </a:xfrm>
                              </p:grpSpPr>
                              <p:sp>
                                <p:nvSpPr>
                                  <p:cNvPr id="6311" name="Freeform 60"/>
                                  <p:cNvSpPr>
                                    <a:spLocks/>
                                  </p:cNvSpPr>
                                  <p:nvPr/>
                                </p:nvSpPr>
                                <p:spPr bwMode="auto">
                                  <a:xfrm>
                                    <a:off x="2150" y="1667"/>
                                    <a:ext cx="188" cy="243"/>
                                  </a:xfrm>
                                  <a:custGeom>
                                    <a:avLst/>
                                    <a:gdLst>
                                      <a:gd name="T0" fmla="*/ 1 w 939"/>
                                      <a:gd name="T1" fmla="*/ 9 h 1215"/>
                                      <a:gd name="T2" fmla="*/ 2 w 939"/>
                                      <a:gd name="T3" fmla="*/ 7 h 1215"/>
                                      <a:gd name="T4" fmla="*/ 4 w 939"/>
                                      <a:gd name="T5" fmla="*/ 5 h 1215"/>
                                      <a:gd name="T6" fmla="*/ 7 w 939"/>
                                      <a:gd name="T7" fmla="*/ 2 h 1215"/>
                                      <a:gd name="T8" fmla="*/ 9 w 939"/>
                                      <a:gd name="T9" fmla="*/ 1 h 1215"/>
                                      <a:gd name="T10" fmla="*/ 13 w 939"/>
                                      <a:gd name="T11" fmla="*/ 0 h 1215"/>
                                      <a:gd name="T12" fmla="*/ 17 w 939"/>
                                      <a:gd name="T13" fmla="*/ 0 h 1215"/>
                                      <a:gd name="T14" fmla="*/ 20 w 939"/>
                                      <a:gd name="T15" fmla="*/ 1 h 1215"/>
                                      <a:gd name="T16" fmla="*/ 23 w 939"/>
                                      <a:gd name="T17" fmla="*/ 3 h 1215"/>
                                      <a:gd name="T18" fmla="*/ 25 w 939"/>
                                      <a:gd name="T19" fmla="*/ 5 h 1215"/>
                                      <a:gd name="T20" fmla="*/ 26 w 939"/>
                                      <a:gd name="T21" fmla="*/ 8 h 1215"/>
                                      <a:gd name="T22" fmla="*/ 26 w 939"/>
                                      <a:gd name="T23" fmla="*/ 11 h 1215"/>
                                      <a:gd name="T24" fmla="*/ 25 w 939"/>
                                      <a:gd name="T25" fmla="*/ 14 h 1215"/>
                                      <a:gd name="T26" fmla="*/ 24 w 939"/>
                                      <a:gd name="T27" fmla="*/ 16 h 1215"/>
                                      <a:gd name="T28" fmla="*/ 23 w 939"/>
                                      <a:gd name="T29" fmla="*/ 19 h 1215"/>
                                      <a:gd name="T30" fmla="*/ 24 w 939"/>
                                      <a:gd name="T31" fmla="*/ 19 h 1215"/>
                                      <a:gd name="T32" fmla="*/ 25 w 939"/>
                                      <a:gd name="T33" fmla="*/ 18 h 1215"/>
                                      <a:gd name="T34" fmla="*/ 26 w 939"/>
                                      <a:gd name="T35" fmla="*/ 15 h 1215"/>
                                      <a:gd name="T36" fmla="*/ 27 w 939"/>
                                      <a:gd name="T37" fmla="*/ 13 h 1215"/>
                                      <a:gd name="T38" fmla="*/ 28 w 939"/>
                                      <a:gd name="T39" fmla="*/ 14 h 1215"/>
                                      <a:gd name="T40" fmla="*/ 30 w 939"/>
                                      <a:gd name="T41" fmla="*/ 16 h 1215"/>
                                      <a:gd name="T42" fmla="*/ 31 w 939"/>
                                      <a:gd name="T43" fmla="*/ 19 h 1215"/>
                                      <a:gd name="T44" fmla="*/ 32 w 939"/>
                                      <a:gd name="T45" fmla="*/ 21 h 1215"/>
                                      <a:gd name="T46" fmla="*/ 33 w 939"/>
                                      <a:gd name="T47" fmla="*/ 23 h 1215"/>
                                      <a:gd name="T48" fmla="*/ 32 w 939"/>
                                      <a:gd name="T49" fmla="*/ 26 h 1215"/>
                                      <a:gd name="T50" fmla="*/ 33 w 939"/>
                                      <a:gd name="T51" fmla="*/ 28 h 1215"/>
                                      <a:gd name="T52" fmla="*/ 35 w 939"/>
                                      <a:gd name="T53" fmla="*/ 32 h 1215"/>
                                      <a:gd name="T54" fmla="*/ 36 w 939"/>
                                      <a:gd name="T55" fmla="*/ 34 h 1215"/>
                                      <a:gd name="T56" fmla="*/ 37 w 939"/>
                                      <a:gd name="T57" fmla="*/ 38 h 1215"/>
                                      <a:gd name="T58" fmla="*/ 37 w 939"/>
                                      <a:gd name="T59" fmla="*/ 41 h 1215"/>
                                      <a:gd name="T60" fmla="*/ 38 w 939"/>
                                      <a:gd name="T61" fmla="*/ 46 h 1215"/>
                                      <a:gd name="T62" fmla="*/ 37 w 939"/>
                                      <a:gd name="T63" fmla="*/ 48 h 1215"/>
                                      <a:gd name="T64" fmla="*/ 35 w 939"/>
                                      <a:gd name="T65" fmla="*/ 48 h 1215"/>
                                      <a:gd name="T66" fmla="*/ 32 w 939"/>
                                      <a:gd name="T67" fmla="*/ 47 h 1215"/>
                                      <a:gd name="T68" fmla="*/ 29 w 939"/>
                                      <a:gd name="T69" fmla="*/ 44 h 1215"/>
                                      <a:gd name="T70" fmla="*/ 25 w 939"/>
                                      <a:gd name="T71" fmla="*/ 40 h 1215"/>
                                      <a:gd name="T72" fmla="*/ 21 w 939"/>
                                      <a:gd name="T73" fmla="*/ 36 h 1215"/>
                                      <a:gd name="T74" fmla="*/ 15 w 939"/>
                                      <a:gd name="T75" fmla="*/ 30 h 1215"/>
                                      <a:gd name="T76" fmla="*/ 12 w 939"/>
                                      <a:gd name="T77" fmla="*/ 26 h 1215"/>
                                      <a:gd name="T78" fmla="*/ 11 w 939"/>
                                      <a:gd name="T79" fmla="*/ 24 h 1215"/>
                                      <a:gd name="T80" fmla="*/ 12 w 939"/>
                                      <a:gd name="T81" fmla="*/ 23 h 1215"/>
                                      <a:gd name="T82" fmla="*/ 15 w 939"/>
                                      <a:gd name="T83" fmla="*/ 22 h 1215"/>
                                      <a:gd name="T84" fmla="*/ 17 w 939"/>
                                      <a:gd name="T85" fmla="*/ 21 h 1215"/>
                                      <a:gd name="T86" fmla="*/ 18 w 939"/>
                                      <a:gd name="T87" fmla="*/ 20 h 1215"/>
                                      <a:gd name="T88" fmla="*/ 17 w 939"/>
                                      <a:gd name="T89" fmla="*/ 20 h 1215"/>
                                      <a:gd name="T90" fmla="*/ 14 w 939"/>
                                      <a:gd name="T91" fmla="*/ 20 h 1215"/>
                                      <a:gd name="T92" fmla="*/ 12 w 939"/>
                                      <a:gd name="T93" fmla="*/ 22 h 1215"/>
                                      <a:gd name="T94" fmla="*/ 9 w 939"/>
                                      <a:gd name="T95" fmla="*/ 23 h 1215"/>
                                      <a:gd name="T96" fmla="*/ 7 w 939"/>
                                      <a:gd name="T97" fmla="*/ 22 h 1215"/>
                                      <a:gd name="T98" fmla="*/ 6 w 939"/>
                                      <a:gd name="T99" fmla="*/ 21 h 1215"/>
                                      <a:gd name="T100" fmla="*/ 4 w 939"/>
                                      <a:gd name="T101" fmla="*/ 19 h 1215"/>
                                      <a:gd name="T102" fmla="*/ 2 w 939"/>
                                      <a:gd name="T103" fmla="*/ 16 h 1215"/>
                                      <a:gd name="T104" fmla="*/ 1 w 939"/>
                                      <a:gd name="T105" fmla="*/ 14 h 1215"/>
                                      <a:gd name="T106" fmla="*/ 0 w 939"/>
                                      <a:gd name="T107" fmla="*/ 12 h 121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39"/>
                                      <a:gd name="T163" fmla="*/ 0 h 1215"/>
                                      <a:gd name="T164" fmla="*/ 939 w 939"/>
                                      <a:gd name="T165" fmla="*/ 1215 h 121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39" h="1215">
                                        <a:moveTo>
                                          <a:pt x="2" y="270"/>
                                        </a:moveTo>
                                        <a:lnTo>
                                          <a:pt x="10" y="248"/>
                                        </a:lnTo>
                                        <a:lnTo>
                                          <a:pt x="20" y="228"/>
                                        </a:lnTo>
                                        <a:lnTo>
                                          <a:pt x="32" y="206"/>
                                        </a:lnTo>
                                        <a:lnTo>
                                          <a:pt x="45" y="191"/>
                                        </a:lnTo>
                                        <a:lnTo>
                                          <a:pt x="58" y="178"/>
                                        </a:lnTo>
                                        <a:lnTo>
                                          <a:pt x="75" y="160"/>
                                        </a:lnTo>
                                        <a:lnTo>
                                          <a:pt x="95" y="137"/>
                                        </a:lnTo>
                                        <a:lnTo>
                                          <a:pt x="110" y="116"/>
                                        </a:lnTo>
                                        <a:lnTo>
                                          <a:pt x="126" y="96"/>
                                        </a:lnTo>
                                        <a:lnTo>
                                          <a:pt x="143" y="80"/>
                                        </a:lnTo>
                                        <a:lnTo>
                                          <a:pt x="164" y="62"/>
                                        </a:lnTo>
                                        <a:lnTo>
                                          <a:pt x="184" y="47"/>
                                        </a:lnTo>
                                        <a:lnTo>
                                          <a:pt x="205" y="34"/>
                                        </a:lnTo>
                                        <a:lnTo>
                                          <a:pt x="231" y="21"/>
                                        </a:lnTo>
                                        <a:lnTo>
                                          <a:pt x="259" y="11"/>
                                        </a:lnTo>
                                        <a:lnTo>
                                          <a:pt x="288" y="4"/>
                                        </a:lnTo>
                                        <a:lnTo>
                                          <a:pt x="324" y="1"/>
                                        </a:lnTo>
                                        <a:lnTo>
                                          <a:pt x="358" y="0"/>
                                        </a:lnTo>
                                        <a:lnTo>
                                          <a:pt x="385" y="2"/>
                                        </a:lnTo>
                                        <a:lnTo>
                                          <a:pt x="413" y="6"/>
                                        </a:lnTo>
                                        <a:lnTo>
                                          <a:pt x="439" y="11"/>
                                        </a:lnTo>
                                        <a:lnTo>
                                          <a:pt x="471" y="19"/>
                                        </a:lnTo>
                                        <a:lnTo>
                                          <a:pt x="499" y="32"/>
                                        </a:lnTo>
                                        <a:lnTo>
                                          <a:pt x="521" y="43"/>
                                        </a:lnTo>
                                        <a:lnTo>
                                          <a:pt x="546" y="56"/>
                                        </a:lnTo>
                                        <a:lnTo>
                                          <a:pt x="565" y="74"/>
                                        </a:lnTo>
                                        <a:lnTo>
                                          <a:pt x="584" y="93"/>
                                        </a:lnTo>
                                        <a:lnTo>
                                          <a:pt x="599" y="112"/>
                                        </a:lnTo>
                                        <a:lnTo>
                                          <a:pt x="616" y="135"/>
                                        </a:lnTo>
                                        <a:lnTo>
                                          <a:pt x="631" y="158"/>
                                        </a:lnTo>
                                        <a:lnTo>
                                          <a:pt x="640" y="179"/>
                                        </a:lnTo>
                                        <a:lnTo>
                                          <a:pt x="646" y="206"/>
                                        </a:lnTo>
                                        <a:lnTo>
                                          <a:pt x="651" y="231"/>
                                        </a:lnTo>
                                        <a:lnTo>
                                          <a:pt x="654" y="250"/>
                                        </a:lnTo>
                                        <a:lnTo>
                                          <a:pt x="653" y="271"/>
                                        </a:lnTo>
                                        <a:lnTo>
                                          <a:pt x="648" y="286"/>
                                        </a:lnTo>
                                        <a:lnTo>
                                          <a:pt x="638" y="310"/>
                                        </a:lnTo>
                                        <a:lnTo>
                                          <a:pt x="624" y="339"/>
                                        </a:lnTo>
                                        <a:lnTo>
                                          <a:pt x="611" y="365"/>
                                        </a:lnTo>
                                        <a:lnTo>
                                          <a:pt x="601" y="386"/>
                                        </a:lnTo>
                                        <a:lnTo>
                                          <a:pt x="594" y="409"/>
                                        </a:lnTo>
                                        <a:lnTo>
                                          <a:pt x="586" y="433"/>
                                        </a:lnTo>
                                        <a:lnTo>
                                          <a:pt x="580" y="454"/>
                                        </a:lnTo>
                                        <a:lnTo>
                                          <a:pt x="577" y="465"/>
                                        </a:lnTo>
                                        <a:lnTo>
                                          <a:pt x="578" y="473"/>
                                        </a:lnTo>
                                        <a:lnTo>
                                          <a:pt x="583" y="476"/>
                                        </a:lnTo>
                                        <a:lnTo>
                                          <a:pt x="590" y="476"/>
                                        </a:lnTo>
                                        <a:lnTo>
                                          <a:pt x="596" y="470"/>
                                        </a:lnTo>
                                        <a:lnTo>
                                          <a:pt x="603" y="459"/>
                                        </a:lnTo>
                                        <a:lnTo>
                                          <a:pt x="612" y="439"/>
                                        </a:lnTo>
                                        <a:lnTo>
                                          <a:pt x="625" y="411"/>
                                        </a:lnTo>
                                        <a:lnTo>
                                          <a:pt x="640" y="385"/>
                                        </a:lnTo>
                                        <a:lnTo>
                                          <a:pt x="654" y="363"/>
                                        </a:lnTo>
                                        <a:lnTo>
                                          <a:pt x="668" y="343"/>
                                        </a:lnTo>
                                        <a:lnTo>
                                          <a:pt x="676" y="334"/>
                                        </a:lnTo>
                                        <a:lnTo>
                                          <a:pt x="684" y="329"/>
                                        </a:lnTo>
                                        <a:lnTo>
                                          <a:pt x="694" y="327"/>
                                        </a:lnTo>
                                        <a:lnTo>
                                          <a:pt x="701" y="333"/>
                                        </a:lnTo>
                                        <a:lnTo>
                                          <a:pt x="711" y="351"/>
                                        </a:lnTo>
                                        <a:lnTo>
                                          <a:pt x="720" y="367"/>
                                        </a:lnTo>
                                        <a:lnTo>
                                          <a:pt x="731" y="389"/>
                                        </a:lnTo>
                                        <a:lnTo>
                                          <a:pt x="743" y="410"/>
                                        </a:lnTo>
                                        <a:lnTo>
                                          <a:pt x="753" y="429"/>
                                        </a:lnTo>
                                        <a:lnTo>
                                          <a:pt x="761" y="450"/>
                                        </a:lnTo>
                                        <a:lnTo>
                                          <a:pt x="770" y="469"/>
                                        </a:lnTo>
                                        <a:lnTo>
                                          <a:pt x="778" y="491"/>
                                        </a:lnTo>
                                        <a:lnTo>
                                          <a:pt x="792" y="505"/>
                                        </a:lnTo>
                                        <a:lnTo>
                                          <a:pt x="808" y="524"/>
                                        </a:lnTo>
                                        <a:lnTo>
                                          <a:pt x="820" y="541"/>
                                        </a:lnTo>
                                        <a:lnTo>
                                          <a:pt x="823" y="561"/>
                                        </a:lnTo>
                                        <a:lnTo>
                                          <a:pt x="821" y="581"/>
                                        </a:lnTo>
                                        <a:lnTo>
                                          <a:pt x="817" y="608"/>
                                        </a:lnTo>
                                        <a:lnTo>
                                          <a:pt x="812" y="633"/>
                                        </a:lnTo>
                                        <a:lnTo>
                                          <a:pt x="807" y="659"/>
                                        </a:lnTo>
                                        <a:lnTo>
                                          <a:pt x="817" y="675"/>
                                        </a:lnTo>
                                        <a:lnTo>
                                          <a:pt x="827" y="691"/>
                                        </a:lnTo>
                                        <a:lnTo>
                                          <a:pt x="836" y="709"/>
                                        </a:lnTo>
                                        <a:lnTo>
                                          <a:pt x="847" y="729"/>
                                        </a:lnTo>
                                        <a:lnTo>
                                          <a:pt x="863" y="762"/>
                                        </a:lnTo>
                                        <a:lnTo>
                                          <a:pt x="877" y="790"/>
                                        </a:lnTo>
                                        <a:lnTo>
                                          <a:pt x="893" y="817"/>
                                        </a:lnTo>
                                        <a:lnTo>
                                          <a:pt x="905" y="843"/>
                                        </a:lnTo>
                                        <a:lnTo>
                                          <a:pt x="911" y="861"/>
                                        </a:lnTo>
                                        <a:lnTo>
                                          <a:pt x="917" y="888"/>
                                        </a:lnTo>
                                        <a:lnTo>
                                          <a:pt x="922" y="918"/>
                                        </a:lnTo>
                                        <a:lnTo>
                                          <a:pt x="927" y="940"/>
                                        </a:lnTo>
                                        <a:lnTo>
                                          <a:pt x="933" y="971"/>
                                        </a:lnTo>
                                        <a:lnTo>
                                          <a:pt x="935" y="1002"/>
                                        </a:lnTo>
                                        <a:lnTo>
                                          <a:pt x="934" y="1023"/>
                                        </a:lnTo>
                                        <a:lnTo>
                                          <a:pt x="934" y="1047"/>
                                        </a:lnTo>
                                        <a:lnTo>
                                          <a:pt x="935" y="1096"/>
                                        </a:lnTo>
                                        <a:lnTo>
                                          <a:pt x="939" y="1153"/>
                                        </a:lnTo>
                                        <a:lnTo>
                                          <a:pt x="938" y="1179"/>
                                        </a:lnTo>
                                        <a:lnTo>
                                          <a:pt x="935" y="1196"/>
                                        </a:lnTo>
                                        <a:lnTo>
                                          <a:pt x="924" y="1206"/>
                                        </a:lnTo>
                                        <a:lnTo>
                                          <a:pt x="906" y="1214"/>
                                        </a:lnTo>
                                        <a:lnTo>
                                          <a:pt x="888" y="1215"/>
                                        </a:lnTo>
                                        <a:lnTo>
                                          <a:pt x="873" y="1208"/>
                                        </a:lnTo>
                                        <a:lnTo>
                                          <a:pt x="862" y="1199"/>
                                        </a:lnTo>
                                        <a:lnTo>
                                          <a:pt x="833" y="1181"/>
                                        </a:lnTo>
                                        <a:lnTo>
                                          <a:pt x="806" y="1167"/>
                                        </a:lnTo>
                                        <a:lnTo>
                                          <a:pt x="779" y="1155"/>
                                        </a:lnTo>
                                        <a:lnTo>
                                          <a:pt x="758" y="1136"/>
                                        </a:lnTo>
                                        <a:lnTo>
                                          <a:pt x="721" y="1103"/>
                                        </a:lnTo>
                                        <a:lnTo>
                                          <a:pt x="687" y="1069"/>
                                        </a:lnTo>
                                        <a:lnTo>
                                          <a:pt x="653" y="1038"/>
                                        </a:lnTo>
                                        <a:lnTo>
                                          <a:pt x="621" y="1002"/>
                                        </a:lnTo>
                                        <a:lnTo>
                                          <a:pt x="582" y="954"/>
                                        </a:lnTo>
                                        <a:lnTo>
                                          <a:pt x="553" y="918"/>
                                        </a:lnTo>
                                        <a:lnTo>
                                          <a:pt x="520" y="888"/>
                                        </a:lnTo>
                                        <a:lnTo>
                                          <a:pt x="481" y="847"/>
                                        </a:lnTo>
                                        <a:lnTo>
                                          <a:pt x="441" y="806"/>
                                        </a:lnTo>
                                        <a:lnTo>
                                          <a:pt x="385" y="754"/>
                                        </a:lnTo>
                                        <a:lnTo>
                                          <a:pt x="334" y="711"/>
                                        </a:lnTo>
                                        <a:lnTo>
                                          <a:pt x="310" y="684"/>
                                        </a:lnTo>
                                        <a:lnTo>
                                          <a:pt x="291" y="662"/>
                                        </a:lnTo>
                                        <a:lnTo>
                                          <a:pt x="280" y="643"/>
                                        </a:lnTo>
                                        <a:lnTo>
                                          <a:pt x="271" y="619"/>
                                        </a:lnTo>
                                        <a:lnTo>
                                          <a:pt x="270" y="607"/>
                                        </a:lnTo>
                                        <a:lnTo>
                                          <a:pt x="275" y="599"/>
                                        </a:lnTo>
                                        <a:lnTo>
                                          <a:pt x="287" y="590"/>
                                        </a:lnTo>
                                        <a:lnTo>
                                          <a:pt x="306" y="576"/>
                                        </a:lnTo>
                                        <a:lnTo>
                                          <a:pt x="327" y="562"/>
                                        </a:lnTo>
                                        <a:lnTo>
                                          <a:pt x="347" y="548"/>
                                        </a:lnTo>
                                        <a:lnTo>
                                          <a:pt x="363" y="538"/>
                                        </a:lnTo>
                                        <a:lnTo>
                                          <a:pt x="381" y="531"/>
                                        </a:lnTo>
                                        <a:lnTo>
                                          <a:pt x="402" y="524"/>
                                        </a:lnTo>
                                        <a:lnTo>
                                          <a:pt x="422" y="517"/>
                                        </a:lnTo>
                                        <a:lnTo>
                                          <a:pt x="443" y="510"/>
                                        </a:lnTo>
                                        <a:lnTo>
                                          <a:pt x="457" y="504"/>
                                        </a:lnTo>
                                        <a:lnTo>
                                          <a:pt x="459" y="498"/>
                                        </a:lnTo>
                                        <a:lnTo>
                                          <a:pt x="454" y="491"/>
                                        </a:lnTo>
                                        <a:lnTo>
                                          <a:pt x="445" y="489"/>
                                        </a:lnTo>
                                        <a:lnTo>
                                          <a:pt x="422" y="492"/>
                                        </a:lnTo>
                                        <a:lnTo>
                                          <a:pt x="398" y="496"/>
                                        </a:lnTo>
                                        <a:lnTo>
                                          <a:pt x="369" y="502"/>
                                        </a:lnTo>
                                        <a:lnTo>
                                          <a:pt x="340" y="510"/>
                                        </a:lnTo>
                                        <a:lnTo>
                                          <a:pt x="327" y="515"/>
                                        </a:lnTo>
                                        <a:lnTo>
                                          <a:pt x="311" y="527"/>
                                        </a:lnTo>
                                        <a:lnTo>
                                          <a:pt x="292" y="541"/>
                                        </a:lnTo>
                                        <a:lnTo>
                                          <a:pt x="268" y="562"/>
                                        </a:lnTo>
                                        <a:lnTo>
                                          <a:pt x="254" y="565"/>
                                        </a:lnTo>
                                        <a:lnTo>
                                          <a:pt x="232" y="567"/>
                                        </a:lnTo>
                                        <a:lnTo>
                                          <a:pt x="211" y="568"/>
                                        </a:lnTo>
                                        <a:lnTo>
                                          <a:pt x="197" y="564"/>
                                        </a:lnTo>
                                        <a:lnTo>
                                          <a:pt x="182" y="557"/>
                                        </a:lnTo>
                                        <a:lnTo>
                                          <a:pt x="162" y="549"/>
                                        </a:lnTo>
                                        <a:lnTo>
                                          <a:pt x="152" y="539"/>
                                        </a:lnTo>
                                        <a:lnTo>
                                          <a:pt x="141" y="523"/>
                                        </a:lnTo>
                                        <a:lnTo>
                                          <a:pt x="129" y="504"/>
                                        </a:lnTo>
                                        <a:lnTo>
                                          <a:pt x="119" y="489"/>
                                        </a:lnTo>
                                        <a:lnTo>
                                          <a:pt x="98" y="468"/>
                                        </a:lnTo>
                                        <a:lnTo>
                                          <a:pt x="83" y="449"/>
                                        </a:lnTo>
                                        <a:lnTo>
                                          <a:pt x="61" y="428"/>
                                        </a:lnTo>
                                        <a:lnTo>
                                          <a:pt x="44" y="410"/>
                                        </a:lnTo>
                                        <a:lnTo>
                                          <a:pt x="33" y="398"/>
                                        </a:lnTo>
                                        <a:lnTo>
                                          <a:pt x="26" y="383"/>
                                        </a:lnTo>
                                        <a:lnTo>
                                          <a:pt x="18" y="362"/>
                                        </a:lnTo>
                                        <a:lnTo>
                                          <a:pt x="9" y="338"/>
                                        </a:lnTo>
                                        <a:lnTo>
                                          <a:pt x="4" y="314"/>
                                        </a:lnTo>
                                        <a:lnTo>
                                          <a:pt x="0" y="288"/>
                                        </a:lnTo>
                                        <a:lnTo>
                                          <a:pt x="2" y="270"/>
                                        </a:lnTo>
                                        <a:close/>
                                      </a:path>
                                    </a:pathLst>
                                  </a:custGeom>
                                  <a:solidFill>
                                    <a:srgbClr val="FF8080"/>
                                  </a:solidFill>
                                  <a:ln w="9525">
                                    <a:noFill/>
                                    <a:round/>
                                    <a:headEnd/>
                                    <a:tailEnd/>
                                  </a:ln>
                                </p:spPr>
                                <p:txBody>
                                  <a:bodyPr/>
                                  <a:lstStyle/>
                                  <a:p>
                                    <a:endParaRPr lang="cs-CZ"/>
                                  </a:p>
                                </p:txBody>
                              </p:sp>
                              <p:grpSp>
                                <p:nvGrpSpPr>
                                  <p:cNvPr id="29" name="Group 61"/>
                                  <p:cNvGrpSpPr>
                                    <a:grpSpLocks/>
                                  </p:cNvGrpSpPr>
                                  <p:nvPr/>
                                </p:nvGrpSpPr>
                                <p:grpSpPr bwMode="auto">
                                  <a:xfrm>
                                    <a:off x="2150" y="1667"/>
                                    <a:ext cx="188" cy="242"/>
                                    <a:chOff x="2150" y="1667"/>
                                    <a:chExt cx="188" cy="242"/>
                                  </a:xfrm>
                                </p:grpSpPr>
                                <p:sp>
                                  <p:nvSpPr>
                                    <p:cNvPr id="6313" name="Freeform 62"/>
                                    <p:cNvSpPr>
                                      <a:spLocks/>
                                    </p:cNvSpPr>
                                    <p:nvPr/>
                                  </p:nvSpPr>
                                  <p:spPr bwMode="auto">
                                    <a:xfrm>
                                      <a:off x="2204" y="1732"/>
                                      <a:ext cx="134" cy="177"/>
                                    </a:xfrm>
                                    <a:custGeom>
                                      <a:avLst/>
                                      <a:gdLst>
                                        <a:gd name="T0" fmla="*/ 15 w 668"/>
                                        <a:gd name="T1" fmla="*/ 3 h 887"/>
                                        <a:gd name="T2" fmla="*/ 15 w 668"/>
                                        <a:gd name="T3" fmla="*/ 2 h 887"/>
                                        <a:gd name="T4" fmla="*/ 16 w 668"/>
                                        <a:gd name="T5" fmla="*/ 0 h 887"/>
                                        <a:gd name="T6" fmla="*/ 17 w 668"/>
                                        <a:gd name="T7" fmla="*/ 0 h 887"/>
                                        <a:gd name="T8" fmla="*/ 18 w 668"/>
                                        <a:gd name="T9" fmla="*/ 2 h 887"/>
                                        <a:gd name="T10" fmla="*/ 20 w 668"/>
                                        <a:gd name="T11" fmla="*/ 5 h 887"/>
                                        <a:gd name="T12" fmla="*/ 21 w 668"/>
                                        <a:gd name="T13" fmla="*/ 7 h 887"/>
                                        <a:gd name="T14" fmla="*/ 22 w 668"/>
                                        <a:gd name="T15" fmla="*/ 9 h 887"/>
                                        <a:gd name="T16" fmla="*/ 22 w 668"/>
                                        <a:gd name="T17" fmla="*/ 12 h 887"/>
                                        <a:gd name="T18" fmla="*/ 22 w 668"/>
                                        <a:gd name="T19" fmla="*/ 14 h 887"/>
                                        <a:gd name="T20" fmla="*/ 24 w 668"/>
                                        <a:gd name="T21" fmla="*/ 17 h 887"/>
                                        <a:gd name="T22" fmla="*/ 25 w 668"/>
                                        <a:gd name="T23" fmla="*/ 21 h 887"/>
                                        <a:gd name="T24" fmla="*/ 26 w 668"/>
                                        <a:gd name="T25" fmla="*/ 24 h 887"/>
                                        <a:gd name="T26" fmla="*/ 27 w 668"/>
                                        <a:gd name="T27" fmla="*/ 27 h 887"/>
                                        <a:gd name="T28" fmla="*/ 27 w 668"/>
                                        <a:gd name="T29" fmla="*/ 31 h 887"/>
                                        <a:gd name="T30" fmla="*/ 27 w 668"/>
                                        <a:gd name="T31" fmla="*/ 35 h 887"/>
                                        <a:gd name="T32" fmla="*/ 25 w 668"/>
                                        <a:gd name="T33" fmla="*/ 35 h 887"/>
                                        <a:gd name="T34" fmla="*/ 23 w 668"/>
                                        <a:gd name="T35" fmla="*/ 34 h 887"/>
                                        <a:gd name="T36" fmla="*/ 20 w 668"/>
                                        <a:gd name="T37" fmla="*/ 32 h 887"/>
                                        <a:gd name="T38" fmla="*/ 15 w 668"/>
                                        <a:gd name="T39" fmla="*/ 28 h 887"/>
                                        <a:gd name="T40" fmla="*/ 11 w 668"/>
                                        <a:gd name="T41" fmla="*/ 24 h 887"/>
                                        <a:gd name="T42" fmla="*/ 7 w 668"/>
                                        <a:gd name="T43" fmla="*/ 19 h 887"/>
                                        <a:gd name="T44" fmla="*/ 2 w 668"/>
                                        <a:gd name="T45" fmla="*/ 14 h 887"/>
                                        <a:gd name="T46" fmla="*/ 0 w 668"/>
                                        <a:gd name="T47" fmla="*/ 12 h 887"/>
                                        <a:gd name="T48" fmla="*/ 1 w 668"/>
                                        <a:gd name="T49" fmla="*/ 10 h 887"/>
                                        <a:gd name="T50" fmla="*/ 3 w 668"/>
                                        <a:gd name="T51" fmla="*/ 9 h 887"/>
                                        <a:gd name="T52" fmla="*/ 3 w 668"/>
                                        <a:gd name="T53" fmla="*/ 10 h 887"/>
                                        <a:gd name="T54" fmla="*/ 2 w 668"/>
                                        <a:gd name="T55" fmla="*/ 12 h 887"/>
                                        <a:gd name="T56" fmla="*/ 4 w 668"/>
                                        <a:gd name="T57" fmla="*/ 15 h 887"/>
                                        <a:gd name="T58" fmla="*/ 7 w 668"/>
                                        <a:gd name="T59" fmla="*/ 17 h 887"/>
                                        <a:gd name="T60" fmla="*/ 10 w 668"/>
                                        <a:gd name="T61" fmla="*/ 20 h 887"/>
                                        <a:gd name="T62" fmla="*/ 12 w 668"/>
                                        <a:gd name="T63" fmla="*/ 22 h 887"/>
                                        <a:gd name="T64" fmla="*/ 14 w 668"/>
                                        <a:gd name="T65" fmla="*/ 25 h 887"/>
                                        <a:gd name="T66" fmla="*/ 17 w 668"/>
                                        <a:gd name="T67" fmla="*/ 28 h 887"/>
                                        <a:gd name="T68" fmla="*/ 20 w 668"/>
                                        <a:gd name="T69" fmla="*/ 30 h 887"/>
                                        <a:gd name="T70" fmla="*/ 22 w 668"/>
                                        <a:gd name="T71" fmla="*/ 32 h 887"/>
                                        <a:gd name="T72" fmla="*/ 24 w 668"/>
                                        <a:gd name="T73" fmla="*/ 32 h 887"/>
                                        <a:gd name="T74" fmla="*/ 25 w 668"/>
                                        <a:gd name="T75" fmla="*/ 31 h 887"/>
                                        <a:gd name="T76" fmla="*/ 25 w 668"/>
                                        <a:gd name="T77" fmla="*/ 28 h 887"/>
                                        <a:gd name="T78" fmla="*/ 24 w 668"/>
                                        <a:gd name="T79" fmla="*/ 25 h 887"/>
                                        <a:gd name="T80" fmla="*/ 24 w 668"/>
                                        <a:gd name="T81" fmla="*/ 22 h 887"/>
                                        <a:gd name="T82" fmla="*/ 23 w 668"/>
                                        <a:gd name="T83" fmla="*/ 19 h 887"/>
                                        <a:gd name="T84" fmla="*/ 21 w 668"/>
                                        <a:gd name="T85" fmla="*/ 17 h 887"/>
                                        <a:gd name="T86" fmla="*/ 20 w 668"/>
                                        <a:gd name="T87" fmla="*/ 14 h 887"/>
                                        <a:gd name="T88" fmla="*/ 20 w 668"/>
                                        <a:gd name="T89" fmla="*/ 12 h 887"/>
                                        <a:gd name="T90" fmla="*/ 20 w 668"/>
                                        <a:gd name="T91" fmla="*/ 10 h 887"/>
                                        <a:gd name="T92" fmla="*/ 20 w 668"/>
                                        <a:gd name="T93" fmla="*/ 8 h 887"/>
                                        <a:gd name="T94" fmla="*/ 18 w 668"/>
                                        <a:gd name="T95" fmla="*/ 4 h 887"/>
                                        <a:gd name="T96" fmla="*/ 17 w 668"/>
                                        <a:gd name="T97" fmla="*/ 2 h 88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68"/>
                                        <a:gd name="T148" fmla="*/ 0 h 887"/>
                                        <a:gd name="T149" fmla="*/ 668 w 668"/>
                                        <a:gd name="T150" fmla="*/ 887 h 88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68" h="887">
                                          <a:moveTo>
                                            <a:pt x="408" y="53"/>
                                          </a:moveTo>
                                          <a:lnTo>
                                            <a:pt x="395" y="57"/>
                                          </a:lnTo>
                                          <a:lnTo>
                                            <a:pt x="379" y="68"/>
                                          </a:lnTo>
                                          <a:lnTo>
                                            <a:pt x="365" y="77"/>
                                          </a:lnTo>
                                          <a:lnTo>
                                            <a:pt x="354" y="84"/>
                                          </a:lnTo>
                                          <a:lnTo>
                                            <a:pt x="369" y="58"/>
                                          </a:lnTo>
                                          <a:lnTo>
                                            <a:pt x="383" y="36"/>
                                          </a:lnTo>
                                          <a:lnTo>
                                            <a:pt x="397" y="16"/>
                                          </a:lnTo>
                                          <a:lnTo>
                                            <a:pt x="405" y="7"/>
                                          </a:lnTo>
                                          <a:lnTo>
                                            <a:pt x="413" y="2"/>
                                          </a:lnTo>
                                          <a:lnTo>
                                            <a:pt x="423" y="0"/>
                                          </a:lnTo>
                                          <a:lnTo>
                                            <a:pt x="430" y="6"/>
                                          </a:lnTo>
                                          <a:lnTo>
                                            <a:pt x="441" y="24"/>
                                          </a:lnTo>
                                          <a:lnTo>
                                            <a:pt x="450" y="40"/>
                                          </a:lnTo>
                                          <a:lnTo>
                                            <a:pt x="461" y="62"/>
                                          </a:lnTo>
                                          <a:lnTo>
                                            <a:pt x="473" y="83"/>
                                          </a:lnTo>
                                          <a:lnTo>
                                            <a:pt x="483" y="102"/>
                                          </a:lnTo>
                                          <a:lnTo>
                                            <a:pt x="491" y="123"/>
                                          </a:lnTo>
                                          <a:lnTo>
                                            <a:pt x="500" y="142"/>
                                          </a:lnTo>
                                          <a:lnTo>
                                            <a:pt x="507" y="164"/>
                                          </a:lnTo>
                                          <a:lnTo>
                                            <a:pt x="521" y="178"/>
                                          </a:lnTo>
                                          <a:lnTo>
                                            <a:pt x="537" y="197"/>
                                          </a:lnTo>
                                          <a:lnTo>
                                            <a:pt x="549" y="214"/>
                                          </a:lnTo>
                                          <a:lnTo>
                                            <a:pt x="552" y="233"/>
                                          </a:lnTo>
                                          <a:lnTo>
                                            <a:pt x="550" y="253"/>
                                          </a:lnTo>
                                          <a:lnTo>
                                            <a:pt x="546" y="280"/>
                                          </a:lnTo>
                                          <a:lnTo>
                                            <a:pt x="541" y="305"/>
                                          </a:lnTo>
                                          <a:lnTo>
                                            <a:pt x="536" y="331"/>
                                          </a:lnTo>
                                          <a:lnTo>
                                            <a:pt x="546" y="347"/>
                                          </a:lnTo>
                                          <a:lnTo>
                                            <a:pt x="556" y="363"/>
                                          </a:lnTo>
                                          <a:lnTo>
                                            <a:pt x="565" y="381"/>
                                          </a:lnTo>
                                          <a:lnTo>
                                            <a:pt x="576" y="401"/>
                                          </a:lnTo>
                                          <a:lnTo>
                                            <a:pt x="592" y="434"/>
                                          </a:lnTo>
                                          <a:lnTo>
                                            <a:pt x="606" y="462"/>
                                          </a:lnTo>
                                          <a:lnTo>
                                            <a:pt x="622" y="489"/>
                                          </a:lnTo>
                                          <a:lnTo>
                                            <a:pt x="634" y="515"/>
                                          </a:lnTo>
                                          <a:lnTo>
                                            <a:pt x="640" y="533"/>
                                          </a:lnTo>
                                          <a:lnTo>
                                            <a:pt x="646" y="560"/>
                                          </a:lnTo>
                                          <a:lnTo>
                                            <a:pt x="651" y="591"/>
                                          </a:lnTo>
                                          <a:lnTo>
                                            <a:pt x="656" y="613"/>
                                          </a:lnTo>
                                          <a:lnTo>
                                            <a:pt x="662" y="644"/>
                                          </a:lnTo>
                                          <a:lnTo>
                                            <a:pt x="664" y="674"/>
                                          </a:lnTo>
                                          <a:lnTo>
                                            <a:pt x="663" y="695"/>
                                          </a:lnTo>
                                          <a:lnTo>
                                            <a:pt x="663" y="719"/>
                                          </a:lnTo>
                                          <a:lnTo>
                                            <a:pt x="664" y="768"/>
                                          </a:lnTo>
                                          <a:lnTo>
                                            <a:pt x="668" y="825"/>
                                          </a:lnTo>
                                          <a:lnTo>
                                            <a:pt x="667" y="851"/>
                                          </a:lnTo>
                                          <a:lnTo>
                                            <a:pt x="664" y="868"/>
                                          </a:lnTo>
                                          <a:lnTo>
                                            <a:pt x="653" y="878"/>
                                          </a:lnTo>
                                          <a:lnTo>
                                            <a:pt x="635" y="886"/>
                                          </a:lnTo>
                                          <a:lnTo>
                                            <a:pt x="617" y="887"/>
                                          </a:lnTo>
                                          <a:lnTo>
                                            <a:pt x="602" y="880"/>
                                          </a:lnTo>
                                          <a:lnTo>
                                            <a:pt x="591" y="871"/>
                                          </a:lnTo>
                                          <a:lnTo>
                                            <a:pt x="562" y="853"/>
                                          </a:lnTo>
                                          <a:lnTo>
                                            <a:pt x="535" y="839"/>
                                          </a:lnTo>
                                          <a:lnTo>
                                            <a:pt x="508" y="827"/>
                                          </a:lnTo>
                                          <a:lnTo>
                                            <a:pt x="488" y="808"/>
                                          </a:lnTo>
                                          <a:lnTo>
                                            <a:pt x="451" y="775"/>
                                          </a:lnTo>
                                          <a:lnTo>
                                            <a:pt x="416" y="741"/>
                                          </a:lnTo>
                                          <a:lnTo>
                                            <a:pt x="382" y="710"/>
                                          </a:lnTo>
                                          <a:lnTo>
                                            <a:pt x="350" y="674"/>
                                          </a:lnTo>
                                          <a:lnTo>
                                            <a:pt x="311" y="627"/>
                                          </a:lnTo>
                                          <a:lnTo>
                                            <a:pt x="282" y="591"/>
                                          </a:lnTo>
                                          <a:lnTo>
                                            <a:pt x="249" y="560"/>
                                          </a:lnTo>
                                          <a:lnTo>
                                            <a:pt x="210" y="519"/>
                                          </a:lnTo>
                                          <a:lnTo>
                                            <a:pt x="170" y="478"/>
                                          </a:lnTo>
                                          <a:lnTo>
                                            <a:pt x="115" y="426"/>
                                          </a:lnTo>
                                          <a:lnTo>
                                            <a:pt x="64" y="383"/>
                                          </a:lnTo>
                                          <a:lnTo>
                                            <a:pt x="40" y="356"/>
                                          </a:lnTo>
                                          <a:lnTo>
                                            <a:pt x="21" y="334"/>
                                          </a:lnTo>
                                          <a:lnTo>
                                            <a:pt x="10" y="315"/>
                                          </a:lnTo>
                                          <a:lnTo>
                                            <a:pt x="1" y="291"/>
                                          </a:lnTo>
                                          <a:lnTo>
                                            <a:pt x="0" y="279"/>
                                          </a:lnTo>
                                          <a:lnTo>
                                            <a:pt x="5" y="271"/>
                                          </a:lnTo>
                                          <a:lnTo>
                                            <a:pt x="17" y="262"/>
                                          </a:lnTo>
                                          <a:lnTo>
                                            <a:pt x="36" y="248"/>
                                          </a:lnTo>
                                          <a:lnTo>
                                            <a:pt x="57" y="234"/>
                                          </a:lnTo>
                                          <a:lnTo>
                                            <a:pt x="77" y="221"/>
                                          </a:lnTo>
                                          <a:lnTo>
                                            <a:pt x="93" y="211"/>
                                          </a:lnTo>
                                          <a:lnTo>
                                            <a:pt x="82" y="237"/>
                                          </a:lnTo>
                                          <a:lnTo>
                                            <a:pt x="71" y="258"/>
                                          </a:lnTo>
                                          <a:lnTo>
                                            <a:pt x="60" y="280"/>
                                          </a:lnTo>
                                          <a:lnTo>
                                            <a:pt x="54" y="295"/>
                                          </a:lnTo>
                                          <a:lnTo>
                                            <a:pt x="55" y="308"/>
                                          </a:lnTo>
                                          <a:lnTo>
                                            <a:pt x="62" y="325"/>
                                          </a:lnTo>
                                          <a:lnTo>
                                            <a:pt x="74" y="347"/>
                                          </a:lnTo>
                                          <a:lnTo>
                                            <a:pt x="91" y="366"/>
                                          </a:lnTo>
                                          <a:lnTo>
                                            <a:pt x="109" y="390"/>
                                          </a:lnTo>
                                          <a:lnTo>
                                            <a:pt x="138" y="411"/>
                                          </a:lnTo>
                                          <a:lnTo>
                                            <a:pt x="167" y="436"/>
                                          </a:lnTo>
                                          <a:lnTo>
                                            <a:pt x="190" y="455"/>
                                          </a:lnTo>
                                          <a:lnTo>
                                            <a:pt x="215" y="475"/>
                                          </a:lnTo>
                                          <a:lnTo>
                                            <a:pt x="239" y="495"/>
                                          </a:lnTo>
                                          <a:lnTo>
                                            <a:pt x="264" y="516"/>
                                          </a:lnTo>
                                          <a:lnTo>
                                            <a:pt x="284" y="541"/>
                                          </a:lnTo>
                                          <a:lnTo>
                                            <a:pt x="307" y="559"/>
                                          </a:lnTo>
                                          <a:lnTo>
                                            <a:pt x="322" y="577"/>
                                          </a:lnTo>
                                          <a:lnTo>
                                            <a:pt x="341" y="603"/>
                                          </a:lnTo>
                                          <a:lnTo>
                                            <a:pt x="358" y="628"/>
                                          </a:lnTo>
                                          <a:lnTo>
                                            <a:pt x="377" y="655"/>
                                          </a:lnTo>
                                          <a:lnTo>
                                            <a:pt x="397" y="678"/>
                                          </a:lnTo>
                                          <a:lnTo>
                                            <a:pt x="420" y="697"/>
                                          </a:lnTo>
                                          <a:lnTo>
                                            <a:pt x="453" y="724"/>
                                          </a:lnTo>
                                          <a:lnTo>
                                            <a:pt x="475" y="743"/>
                                          </a:lnTo>
                                          <a:lnTo>
                                            <a:pt x="496" y="760"/>
                                          </a:lnTo>
                                          <a:lnTo>
                                            <a:pt x="509" y="776"/>
                                          </a:lnTo>
                                          <a:lnTo>
                                            <a:pt x="528" y="783"/>
                                          </a:lnTo>
                                          <a:lnTo>
                                            <a:pt x="546" y="792"/>
                                          </a:lnTo>
                                          <a:lnTo>
                                            <a:pt x="564" y="798"/>
                                          </a:lnTo>
                                          <a:lnTo>
                                            <a:pt x="582" y="803"/>
                                          </a:lnTo>
                                          <a:lnTo>
                                            <a:pt x="594" y="802"/>
                                          </a:lnTo>
                                          <a:lnTo>
                                            <a:pt x="604" y="798"/>
                                          </a:lnTo>
                                          <a:lnTo>
                                            <a:pt x="614" y="792"/>
                                          </a:lnTo>
                                          <a:lnTo>
                                            <a:pt x="620" y="779"/>
                                          </a:lnTo>
                                          <a:lnTo>
                                            <a:pt x="623" y="766"/>
                                          </a:lnTo>
                                          <a:lnTo>
                                            <a:pt x="620" y="738"/>
                                          </a:lnTo>
                                          <a:lnTo>
                                            <a:pt x="618" y="704"/>
                                          </a:lnTo>
                                          <a:lnTo>
                                            <a:pt x="614" y="673"/>
                                          </a:lnTo>
                                          <a:lnTo>
                                            <a:pt x="610" y="640"/>
                                          </a:lnTo>
                                          <a:lnTo>
                                            <a:pt x="607" y="617"/>
                                          </a:lnTo>
                                          <a:lnTo>
                                            <a:pt x="601" y="595"/>
                                          </a:lnTo>
                                          <a:lnTo>
                                            <a:pt x="595" y="566"/>
                                          </a:lnTo>
                                          <a:lnTo>
                                            <a:pt x="586" y="539"/>
                                          </a:lnTo>
                                          <a:lnTo>
                                            <a:pt x="583" y="521"/>
                                          </a:lnTo>
                                          <a:lnTo>
                                            <a:pt x="577" y="502"/>
                                          </a:lnTo>
                                          <a:lnTo>
                                            <a:pt x="564" y="481"/>
                                          </a:lnTo>
                                          <a:lnTo>
                                            <a:pt x="555" y="459"/>
                                          </a:lnTo>
                                          <a:lnTo>
                                            <a:pt x="543" y="440"/>
                                          </a:lnTo>
                                          <a:lnTo>
                                            <a:pt x="531" y="417"/>
                                          </a:lnTo>
                                          <a:lnTo>
                                            <a:pt x="519" y="395"/>
                                          </a:lnTo>
                                          <a:lnTo>
                                            <a:pt x="506" y="370"/>
                                          </a:lnTo>
                                          <a:lnTo>
                                            <a:pt x="492" y="347"/>
                                          </a:lnTo>
                                          <a:lnTo>
                                            <a:pt x="485" y="334"/>
                                          </a:lnTo>
                                          <a:lnTo>
                                            <a:pt x="483" y="325"/>
                                          </a:lnTo>
                                          <a:lnTo>
                                            <a:pt x="487" y="313"/>
                                          </a:lnTo>
                                          <a:lnTo>
                                            <a:pt x="492" y="291"/>
                                          </a:lnTo>
                                          <a:lnTo>
                                            <a:pt x="498" y="267"/>
                                          </a:lnTo>
                                          <a:lnTo>
                                            <a:pt x="501" y="253"/>
                                          </a:lnTo>
                                          <a:lnTo>
                                            <a:pt x="506" y="242"/>
                                          </a:lnTo>
                                          <a:lnTo>
                                            <a:pt x="497" y="222"/>
                                          </a:lnTo>
                                          <a:lnTo>
                                            <a:pt x="487" y="196"/>
                                          </a:lnTo>
                                          <a:lnTo>
                                            <a:pt x="475" y="165"/>
                                          </a:lnTo>
                                          <a:lnTo>
                                            <a:pt x="463" y="135"/>
                                          </a:lnTo>
                                          <a:lnTo>
                                            <a:pt x="449" y="103"/>
                                          </a:lnTo>
                                          <a:lnTo>
                                            <a:pt x="438" y="78"/>
                                          </a:lnTo>
                                          <a:lnTo>
                                            <a:pt x="427" y="57"/>
                                          </a:lnTo>
                                          <a:lnTo>
                                            <a:pt x="418" y="52"/>
                                          </a:lnTo>
                                          <a:lnTo>
                                            <a:pt x="408" y="53"/>
                                          </a:lnTo>
                                          <a:close/>
                                        </a:path>
                                      </a:pathLst>
                                    </a:custGeom>
                                    <a:solidFill>
                                      <a:srgbClr val="FF4040"/>
                                    </a:solidFill>
                                    <a:ln w="9525">
                                      <a:noFill/>
                                      <a:round/>
                                      <a:headEnd/>
                                      <a:tailEnd/>
                                    </a:ln>
                                  </p:spPr>
                                  <p:txBody>
                                    <a:bodyPr/>
                                    <a:lstStyle/>
                                    <a:p>
                                      <a:endParaRPr lang="cs-CZ"/>
                                    </a:p>
                                  </p:txBody>
                                </p:sp>
                                <p:sp>
                                  <p:nvSpPr>
                                    <p:cNvPr id="6314" name="Freeform 63"/>
                                    <p:cNvSpPr>
                                      <a:spLocks/>
                                    </p:cNvSpPr>
                                    <p:nvPr/>
                                  </p:nvSpPr>
                                  <p:spPr bwMode="auto">
                                    <a:xfrm>
                                      <a:off x="2150" y="1667"/>
                                      <a:ext cx="130" cy="113"/>
                                    </a:xfrm>
                                    <a:custGeom>
                                      <a:avLst/>
                                      <a:gdLst>
                                        <a:gd name="T0" fmla="*/ 0 w 653"/>
                                        <a:gd name="T1" fmla="*/ 10 h 567"/>
                                        <a:gd name="T2" fmla="*/ 1 w 653"/>
                                        <a:gd name="T3" fmla="*/ 8 h 567"/>
                                        <a:gd name="T4" fmla="*/ 2 w 653"/>
                                        <a:gd name="T5" fmla="*/ 7 h 567"/>
                                        <a:gd name="T6" fmla="*/ 4 w 653"/>
                                        <a:gd name="T7" fmla="*/ 5 h 567"/>
                                        <a:gd name="T8" fmla="*/ 5 w 653"/>
                                        <a:gd name="T9" fmla="*/ 4 h 567"/>
                                        <a:gd name="T10" fmla="*/ 6 w 653"/>
                                        <a:gd name="T11" fmla="*/ 2 h 567"/>
                                        <a:gd name="T12" fmla="*/ 8 w 653"/>
                                        <a:gd name="T13" fmla="*/ 1 h 567"/>
                                        <a:gd name="T14" fmla="*/ 10 w 653"/>
                                        <a:gd name="T15" fmla="*/ 0 h 567"/>
                                        <a:gd name="T16" fmla="*/ 13 w 653"/>
                                        <a:gd name="T17" fmla="*/ 0 h 567"/>
                                        <a:gd name="T18" fmla="*/ 15 w 653"/>
                                        <a:gd name="T19" fmla="*/ 0 h 567"/>
                                        <a:gd name="T20" fmla="*/ 17 w 653"/>
                                        <a:gd name="T21" fmla="*/ 0 h 567"/>
                                        <a:gd name="T22" fmla="*/ 20 w 653"/>
                                        <a:gd name="T23" fmla="*/ 1 h 567"/>
                                        <a:gd name="T24" fmla="*/ 22 w 653"/>
                                        <a:gd name="T25" fmla="*/ 2 h 567"/>
                                        <a:gd name="T26" fmla="*/ 23 w 653"/>
                                        <a:gd name="T27" fmla="*/ 4 h 567"/>
                                        <a:gd name="T28" fmla="*/ 24 w 653"/>
                                        <a:gd name="T29" fmla="*/ 5 h 567"/>
                                        <a:gd name="T30" fmla="*/ 25 w 653"/>
                                        <a:gd name="T31" fmla="*/ 7 h 567"/>
                                        <a:gd name="T32" fmla="*/ 26 w 653"/>
                                        <a:gd name="T33" fmla="*/ 9 h 567"/>
                                        <a:gd name="T34" fmla="*/ 25 w 653"/>
                                        <a:gd name="T35" fmla="*/ 8 h 567"/>
                                        <a:gd name="T36" fmla="*/ 24 w 653"/>
                                        <a:gd name="T37" fmla="*/ 6 h 567"/>
                                        <a:gd name="T38" fmla="*/ 23 w 653"/>
                                        <a:gd name="T39" fmla="*/ 5 h 567"/>
                                        <a:gd name="T40" fmla="*/ 22 w 653"/>
                                        <a:gd name="T41" fmla="*/ 4 h 567"/>
                                        <a:gd name="T42" fmla="*/ 21 w 653"/>
                                        <a:gd name="T43" fmla="*/ 3 h 567"/>
                                        <a:gd name="T44" fmla="*/ 19 w 653"/>
                                        <a:gd name="T45" fmla="*/ 2 h 567"/>
                                        <a:gd name="T46" fmla="*/ 18 w 653"/>
                                        <a:gd name="T47" fmla="*/ 2 h 567"/>
                                        <a:gd name="T48" fmla="*/ 16 w 653"/>
                                        <a:gd name="T49" fmla="*/ 1 h 567"/>
                                        <a:gd name="T50" fmla="*/ 14 w 653"/>
                                        <a:gd name="T51" fmla="*/ 1 h 567"/>
                                        <a:gd name="T52" fmla="*/ 12 w 653"/>
                                        <a:gd name="T53" fmla="*/ 1 h 567"/>
                                        <a:gd name="T54" fmla="*/ 10 w 653"/>
                                        <a:gd name="T55" fmla="*/ 2 h 567"/>
                                        <a:gd name="T56" fmla="*/ 9 w 653"/>
                                        <a:gd name="T57" fmla="*/ 2 h 567"/>
                                        <a:gd name="T58" fmla="*/ 7 w 653"/>
                                        <a:gd name="T59" fmla="*/ 3 h 567"/>
                                        <a:gd name="T60" fmla="*/ 6 w 653"/>
                                        <a:gd name="T61" fmla="*/ 5 h 567"/>
                                        <a:gd name="T62" fmla="*/ 4 w 653"/>
                                        <a:gd name="T63" fmla="*/ 7 h 567"/>
                                        <a:gd name="T64" fmla="*/ 3 w 653"/>
                                        <a:gd name="T65" fmla="*/ 8 h 567"/>
                                        <a:gd name="T66" fmla="*/ 2 w 653"/>
                                        <a:gd name="T67" fmla="*/ 10 h 567"/>
                                        <a:gd name="T68" fmla="*/ 1 w 653"/>
                                        <a:gd name="T69" fmla="*/ 11 h 567"/>
                                        <a:gd name="T70" fmla="*/ 2 w 653"/>
                                        <a:gd name="T71" fmla="*/ 13 h 567"/>
                                        <a:gd name="T72" fmla="*/ 2 w 653"/>
                                        <a:gd name="T73" fmla="*/ 14 h 567"/>
                                        <a:gd name="T74" fmla="*/ 3 w 653"/>
                                        <a:gd name="T75" fmla="*/ 16 h 567"/>
                                        <a:gd name="T76" fmla="*/ 4 w 653"/>
                                        <a:gd name="T77" fmla="*/ 17 h 567"/>
                                        <a:gd name="T78" fmla="*/ 6 w 653"/>
                                        <a:gd name="T79" fmla="*/ 19 h 567"/>
                                        <a:gd name="T80" fmla="*/ 7 w 653"/>
                                        <a:gd name="T81" fmla="*/ 21 h 567"/>
                                        <a:gd name="T82" fmla="*/ 8 w 653"/>
                                        <a:gd name="T83" fmla="*/ 21 h 567"/>
                                        <a:gd name="T84" fmla="*/ 9 w 653"/>
                                        <a:gd name="T85" fmla="*/ 22 h 567"/>
                                        <a:gd name="T86" fmla="*/ 10 w 653"/>
                                        <a:gd name="T87" fmla="*/ 22 h 567"/>
                                        <a:gd name="T88" fmla="*/ 10 w 653"/>
                                        <a:gd name="T89" fmla="*/ 22 h 567"/>
                                        <a:gd name="T90" fmla="*/ 8 w 653"/>
                                        <a:gd name="T91" fmla="*/ 23 h 567"/>
                                        <a:gd name="T92" fmla="*/ 7 w 653"/>
                                        <a:gd name="T93" fmla="*/ 22 h 567"/>
                                        <a:gd name="T94" fmla="*/ 6 w 653"/>
                                        <a:gd name="T95" fmla="*/ 21 h 567"/>
                                        <a:gd name="T96" fmla="*/ 5 w 653"/>
                                        <a:gd name="T97" fmla="*/ 20 h 567"/>
                                        <a:gd name="T98" fmla="*/ 4 w 653"/>
                                        <a:gd name="T99" fmla="*/ 19 h 567"/>
                                        <a:gd name="T100" fmla="*/ 2 w 653"/>
                                        <a:gd name="T101" fmla="*/ 17 h 567"/>
                                        <a:gd name="T102" fmla="*/ 1 w 653"/>
                                        <a:gd name="T103" fmla="*/ 16 h 567"/>
                                        <a:gd name="T104" fmla="*/ 1 w 653"/>
                                        <a:gd name="T105" fmla="*/ 14 h 567"/>
                                        <a:gd name="T106" fmla="*/ 0 w 653"/>
                                        <a:gd name="T107" fmla="*/ 13 h 567"/>
                                        <a:gd name="T108" fmla="*/ 0 w 653"/>
                                        <a:gd name="T109" fmla="*/ 11 h 5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53"/>
                                        <a:gd name="T166" fmla="*/ 0 h 567"/>
                                        <a:gd name="T167" fmla="*/ 653 w 653"/>
                                        <a:gd name="T168" fmla="*/ 567 h 56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53" h="567">
                                          <a:moveTo>
                                            <a:pt x="2" y="269"/>
                                          </a:moveTo>
                                          <a:lnTo>
                                            <a:pt x="10" y="247"/>
                                          </a:lnTo>
                                          <a:lnTo>
                                            <a:pt x="20" y="226"/>
                                          </a:lnTo>
                                          <a:lnTo>
                                            <a:pt x="32" y="205"/>
                                          </a:lnTo>
                                          <a:lnTo>
                                            <a:pt x="45" y="190"/>
                                          </a:lnTo>
                                          <a:lnTo>
                                            <a:pt x="58" y="177"/>
                                          </a:lnTo>
                                          <a:lnTo>
                                            <a:pt x="75" y="159"/>
                                          </a:lnTo>
                                          <a:lnTo>
                                            <a:pt x="95" y="137"/>
                                          </a:lnTo>
                                          <a:lnTo>
                                            <a:pt x="110" y="116"/>
                                          </a:lnTo>
                                          <a:lnTo>
                                            <a:pt x="126" y="96"/>
                                          </a:lnTo>
                                          <a:lnTo>
                                            <a:pt x="143" y="80"/>
                                          </a:lnTo>
                                          <a:lnTo>
                                            <a:pt x="163" y="62"/>
                                          </a:lnTo>
                                          <a:lnTo>
                                            <a:pt x="183" y="47"/>
                                          </a:lnTo>
                                          <a:lnTo>
                                            <a:pt x="204" y="34"/>
                                          </a:lnTo>
                                          <a:lnTo>
                                            <a:pt x="230" y="21"/>
                                          </a:lnTo>
                                          <a:lnTo>
                                            <a:pt x="259" y="11"/>
                                          </a:lnTo>
                                          <a:lnTo>
                                            <a:pt x="288" y="4"/>
                                          </a:lnTo>
                                          <a:lnTo>
                                            <a:pt x="324" y="1"/>
                                          </a:lnTo>
                                          <a:lnTo>
                                            <a:pt x="358" y="0"/>
                                          </a:lnTo>
                                          <a:lnTo>
                                            <a:pt x="385" y="2"/>
                                          </a:lnTo>
                                          <a:lnTo>
                                            <a:pt x="413" y="6"/>
                                          </a:lnTo>
                                          <a:lnTo>
                                            <a:pt x="439" y="11"/>
                                          </a:lnTo>
                                          <a:lnTo>
                                            <a:pt x="471" y="19"/>
                                          </a:lnTo>
                                          <a:lnTo>
                                            <a:pt x="498" y="32"/>
                                          </a:lnTo>
                                          <a:lnTo>
                                            <a:pt x="520" y="43"/>
                                          </a:lnTo>
                                          <a:lnTo>
                                            <a:pt x="545" y="56"/>
                                          </a:lnTo>
                                          <a:lnTo>
                                            <a:pt x="564" y="74"/>
                                          </a:lnTo>
                                          <a:lnTo>
                                            <a:pt x="583" y="93"/>
                                          </a:lnTo>
                                          <a:lnTo>
                                            <a:pt x="598" y="112"/>
                                          </a:lnTo>
                                          <a:lnTo>
                                            <a:pt x="615" y="135"/>
                                          </a:lnTo>
                                          <a:lnTo>
                                            <a:pt x="630" y="157"/>
                                          </a:lnTo>
                                          <a:lnTo>
                                            <a:pt x="639" y="178"/>
                                          </a:lnTo>
                                          <a:lnTo>
                                            <a:pt x="645" y="205"/>
                                          </a:lnTo>
                                          <a:lnTo>
                                            <a:pt x="650" y="230"/>
                                          </a:lnTo>
                                          <a:lnTo>
                                            <a:pt x="653" y="249"/>
                                          </a:lnTo>
                                          <a:lnTo>
                                            <a:pt x="634" y="208"/>
                                          </a:lnTo>
                                          <a:lnTo>
                                            <a:pt x="623" y="188"/>
                                          </a:lnTo>
                                          <a:lnTo>
                                            <a:pt x="610" y="162"/>
                                          </a:lnTo>
                                          <a:lnTo>
                                            <a:pt x="599" y="142"/>
                                          </a:lnTo>
                                          <a:lnTo>
                                            <a:pt x="586" y="125"/>
                                          </a:lnTo>
                                          <a:lnTo>
                                            <a:pt x="571" y="105"/>
                                          </a:lnTo>
                                          <a:lnTo>
                                            <a:pt x="552" y="89"/>
                                          </a:lnTo>
                                          <a:lnTo>
                                            <a:pt x="537" y="75"/>
                                          </a:lnTo>
                                          <a:lnTo>
                                            <a:pt x="521" y="65"/>
                                          </a:lnTo>
                                          <a:lnTo>
                                            <a:pt x="503" y="59"/>
                                          </a:lnTo>
                                          <a:lnTo>
                                            <a:pt x="486" y="51"/>
                                          </a:lnTo>
                                          <a:lnTo>
                                            <a:pt x="464" y="43"/>
                                          </a:lnTo>
                                          <a:lnTo>
                                            <a:pt x="445" y="38"/>
                                          </a:lnTo>
                                          <a:lnTo>
                                            <a:pt x="422" y="32"/>
                                          </a:lnTo>
                                          <a:lnTo>
                                            <a:pt x="397" y="26"/>
                                          </a:lnTo>
                                          <a:lnTo>
                                            <a:pt x="371" y="24"/>
                                          </a:lnTo>
                                          <a:lnTo>
                                            <a:pt x="349" y="22"/>
                                          </a:lnTo>
                                          <a:lnTo>
                                            <a:pt x="331" y="24"/>
                                          </a:lnTo>
                                          <a:lnTo>
                                            <a:pt x="305" y="29"/>
                                          </a:lnTo>
                                          <a:lnTo>
                                            <a:pt x="280" y="35"/>
                                          </a:lnTo>
                                          <a:lnTo>
                                            <a:pt x="260" y="40"/>
                                          </a:lnTo>
                                          <a:lnTo>
                                            <a:pt x="240" y="49"/>
                                          </a:lnTo>
                                          <a:lnTo>
                                            <a:pt x="215" y="61"/>
                                          </a:lnTo>
                                          <a:lnTo>
                                            <a:pt x="199" y="69"/>
                                          </a:lnTo>
                                          <a:lnTo>
                                            <a:pt x="183" y="82"/>
                                          </a:lnTo>
                                          <a:lnTo>
                                            <a:pt x="161" y="99"/>
                                          </a:lnTo>
                                          <a:lnTo>
                                            <a:pt x="140" y="120"/>
                                          </a:lnTo>
                                          <a:lnTo>
                                            <a:pt x="118" y="141"/>
                                          </a:lnTo>
                                          <a:lnTo>
                                            <a:pt x="100" y="164"/>
                                          </a:lnTo>
                                          <a:lnTo>
                                            <a:pt x="82" y="189"/>
                                          </a:lnTo>
                                          <a:lnTo>
                                            <a:pt x="64" y="211"/>
                                          </a:lnTo>
                                          <a:lnTo>
                                            <a:pt x="56" y="225"/>
                                          </a:lnTo>
                                          <a:lnTo>
                                            <a:pt x="51" y="244"/>
                                          </a:lnTo>
                                          <a:lnTo>
                                            <a:pt x="43" y="261"/>
                                          </a:lnTo>
                                          <a:lnTo>
                                            <a:pt x="37" y="274"/>
                                          </a:lnTo>
                                          <a:lnTo>
                                            <a:pt x="40" y="298"/>
                                          </a:lnTo>
                                          <a:lnTo>
                                            <a:pt x="41" y="321"/>
                                          </a:lnTo>
                                          <a:lnTo>
                                            <a:pt x="47" y="336"/>
                                          </a:lnTo>
                                          <a:lnTo>
                                            <a:pt x="55" y="356"/>
                                          </a:lnTo>
                                          <a:lnTo>
                                            <a:pt x="63" y="375"/>
                                          </a:lnTo>
                                          <a:lnTo>
                                            <a:pt x="72" y="393"/>
                                          </a:lnTo>
                                          <a:lnTo>
                                            <a:pt x="91" y="415"/>
                                          </a:lnTo>
                                          <a:lnTo>
                                            <a:pt x="112" y="439"/>
                                          </a:lnTo>
                                          <a:lnTo>
                                            <a:pt x="133" y="463"/>
                                          </a:lnTo>
                                          <a:lnTo>
                                            <a:pt x="149" y="484"/>
                                          </a:lnTo>
                                          <a:lnTo>
                                            <a:pt x="163" y="502"/>
                                          </a:lnTo>
                                          <a:lnTo>
                                            <a:pt x="176" y="517"/>
                                          </a:lnTo>
                                          <a:lnTo>
                                            <a:pt x="184" y="529"/>
                                          </a:lnTo>
                                          <a:lnTo>
                                            <a:pt x="194" y="533"/>
                                          </a:lnTo>
                                          <a:lnTo>
                                            <a:pt x="208" y="536"/>
                                          </a:lnTo>
                                          <a:lnTo>
                                            <a:pt x="225" y="540"/>
                                          </a:lnTo>
                                          <a:lnTo>
                                            <a:pt x="242" y="545"/>
                                          </a:lnTo>
                                          <a:lnTo>
                                            <a:pt x="256" y="553"/>
                                          </a:lnTo>
                                          <a:lnTo>
                                            <a:pt x="268" y="561"/>
                                          </a:lnTo>
                                          <a:lnTo>
                                            <a:pt x="253" y="564"/>
                                          </a:lnTo>
                                          <a:lnTo>
                                            <a:pt x="231" y="566"/>
                                          </a:lnTo>
                                          <a:lnTo>
                                            <a:pt x="210" y="567"/>
                                          </a:lnTo>
                                          <a:lnTo>
                                            <a:pt x="196" y="563"/>
                                          </a:lnTo>
                                          <a:lnTo>
                                            <a:pt x="181" y="556"/>
                                          </a:lnTo>
                                          <a:lnTo>
                                            <a:pt x="162" y="548"/>
                                          </a:lnTo>
                                          <a:lnTo>
                                            <a:pt x="152" y="538"/>
                                          </a:lnTo>
                                          <a:lnTo>
                                            <a:pt x="141" y="522"/>
                                          </a:lnTo>
                                          <a:lnTo>
                                            <a:pt x="129" y="503"/>
                                          </a:lnTo>
                                          <a:lnTo>
                                            <a:pt x="118" y="488"/>
                                          </a:lnTo>
                                          <a:lnTo>
                                            <a:pt x="98" y="466"/>
                                          </a:lnTo>
                                          <a:lnTo>
                                            <a:pt x="83" y="448"/>
                                          </a:lnTo>
                                          <a:lnTo>
                                            <a:pt x="61" y="426"/>
                                          </a:lnTo>
                                          <a:lnTo>
                                            <a:pt x="44" y="410"/>
                                          </a:lnTo>
                                          <a:lnTo>
                                            <a:pt x="33" y="398"/>
                                          </a:lnTo>
                                          <a:lnTo>
                                            <a:pt x="26" y="383"/>
                                          </a:lnTo>
                                          <a:lnTo>
                                            <a:pt x="18" y="362"/>
                                          </a:lnTo>
                                          <a:lnTo>
                                            <a:pt x="9" y="338"/>
                                          </a:lnTo>
                                          <a:lnTo>
                                            <a:pt x="4" y="314"/>
                                          </a:lnTo>
                                          <a:lnTo>
                                            <a:pt x="0" y="287"/>
                                          </a:lnTo>
                                          <a:lnTo>
                                            <a:pt x="2" y="269"/>
                                          </a:lnTo>
                                          <a:close/>
                                        </a:path>
                                      </a:pathLst>
                                    </a:custGeom>
                                    <a:solidFill>
                                      <a:srgbClr val="FF4040"/>
                                    </a:solidFill>
                                    <a:ln w="9525">
                                      <a:noFill/>
                                      <a:round/>
                                      <a:headEnd/>
                                      <a:tailEnd/>
                                    </a:ln>
                                  </p:spPr>
                                  <p:txBody>
                                    <a:bodyPr/>
                                    <a:lstStyle/>
                                    <a:p>
                                      <a:endParaRPr lang="cs-CZ"/>
                                    </a:p>
                                  </p:txBody>
                                </p:sp>
                              </p:grpSp>
                            </p:grpSp>
                            <p:sp>
                              <p:nvSpPr>
                                <p:cNvPr id="6310" name="Freeform 64"/>
                                <p:cNvSpPr>
                                  <a:spLocks/>
                                </p:cNvSpPr>
                                <p:nvPr/>
                              </p:nvSpPr>
                              <p:spPr bwMode="auto">
                                <a:xfrm>
                                  <a:off x="2240" y="1768"/>
                                  <a:ext cx="78" cy="101"/>
                                </a:xfrm>
                                <a:custGeom>
                                  <a:avLst/>
                                  <a:gdLst>
                                    <a:gd name="T0" fmla="*/ 4 w 391"/>
                                    <a:gd name="T1" fmla="*/ 3 h 501"/>
                                    <a:gd name="T2" fmla="*/ 5 w 391"/>
                                    <a:gd name="T3" fmla="*/ 2 h 501"/>
                                    <a:gd name="T4" fmla="*/ 6 w 391"/>
                                    <a:gd name="T5" fmla="*/ 1 h 501"/>
                                    <a:gd name="T6" fmla="*/ 7 w 391"/>
                                    <a:gd name="T7" fmla="*/ 0 h 501"/>
                                    <a:gd name="T8" fmla="*/ 8 w 391"/>
                                    <a:gd name="T9" fmla="*/ 0 h 501"/>
                                    <a:gd name="T10" fmla="*/ 9 w 391"/>
                                    <a:gd name="T11" fmla="*/ 0 h 501"/>
                                    <a:gd name="T12" fmla="*/ 9 w 391"/>
                                    <a:gd name="T13" fmla="*/ 0 h 501"/>
                                    <a:gd name="T14" fmla="*/ 10 w 391"/>
                                    <a:gd name="T15" fmla="*/ 1 h 501"/>
                                    <a:gd name="T16" fmla="*/ 10 w 391"/>
                                    <a:gd name="T17" fmla="*/ 1 h 501"/>
                                    <a:gd name="T18" fmla="*/ 10 w 391"/>
                                    <a:gd name="T19" fmla="*/ 2 h 501"/>
                                    <a:gd name="T20" fmla="*/ 10 w 391"/>
                                    <a:gd name="T21" fmla="*/ 4 h 501"/>
                                    <a:gd name="T22" fmla="*/ 10 w 391"/>
                                    <a:gd name="T23" fmla="*/ 5 h 501"/>
                                    <a:gd name="T24" fmla="*/ 11 w 391"/>
                                    <a:gd name="T25" fmla="*/ 7 h 501"/>
                                    <a:gd name="T26" fmla="*/ 11 w 391"/>
                                    <a:gd name="T27" fmla="*/ 8 h 501"/>
                                    <a:gd name="T28" fmla="*/ 12 w 391"/>
                                    <a:gd name="T29" fmla="*/ 10 h 501"/>
                                    <a:gd name="T30" fmla="*/ 13 w 391"/>
                                    <a:gd name="T31" fmla="*/ 11 h 501"/>
                                    <a:gd name="T32" fmla="*/ 14 w 391"/>
                                    <a:gd name="T33" fmla="*/ 13 h 501"/>
                                    <a:gd name="T34" fmla="*/ 15 w 391"/>
                                    <a:gd name="T35" fmla="*/ 15 h 501"/>
                                    <a:gd name="T36" fmla="*/ 15 w 391"/>
                                    <a:gd name="T37" fmla="*/ 17 h 501"/>
                                    <a:gd name="T38" fmla="*/ 16 w 391"/>
                                    <a:gd name="T39" fmla="*/ 18 h 501"/>
                                    <a:gd name="T40" fmla="*/ 16 w 391"/>
                                    <a:gd name="T41" fmla="*/ 19 h 501"/>
                                    <a:gd name="T42" fmla="*/ 15 w 391"/>
                                    <a:gd name="T43" fmla="*/ 20 h 501"/>
                                    <a:gd name="T44" fmla="*/ 15 w 391"/>
                                    <a:gd name="T45" fmla="*/ 20 h 501"/>
                                    <a:gd name="T46" fmla="*/ 14 w 391"/>
                                    <a:gd name="T47" fmla="*/ 20 h 501"/>
                                    <a:gd name="T48" fmla="*/ 13 w 391"/>
                                    <a:gd name="T49" fmla="*/ 20 h 501"/>
                                    <a:gd name="T50" fmla="*/ 12 w 391"/>
                                    <a:gd name="T51" fmla="*/ 20 h 501"/>
                                    <a:gd name="T52" fmla="*/ 11 w 391"/>
                                    <a:gd name="T53" fmla="*/ 19 h 501"/>
                                    <a:gd name="T54" fmla="*/ 10 w 391"/>
                                    <a:gd name="T55" fmla="*/ 18 h 501"/>
                                    <a:gd name="T56" fmla="*/ 9 w 391"/>
                                    <a:gd name="T57" fmla="*/ 17 h 501"/>
                                    <a:gd name="T58" fmla="*/ 8 w 391"/>
                                    <a:gd name="T59" fmla="*/ 15 h 501"/>
                                    <a:gd name="T60" fmla="*/ 7 w 391"/>
                                    <a:gd name="T61" fmla="*/ 14 h 501"/>
                                    <a:gd name="T62" fmla="*/ 6 w 391"/>
                                    <a:gd name="T63" fmla="*/ 13 h 501"/>
                                    <a:gd name="T64" fmla="*/ 4 w 391"/>
                                    <a:gd name="T65" fmla="*/ 12 h 501"/>
                                    <a:gd name="T66" fmla="*/ 4 w 391"/>
                                    <a:gd name="T67" fmla="*/ 10 h 501"/>
                                    <a:gd name="T68" fmla="*/ 3 w 391"/>
                                    <a:gd name="T69" fmla="*/ 9 h 501"/>
                                    <a:gd name="T70" fmla="*/ 1 w 391"/>
                                    <a:gd name="T71" fmla="*/ 7 h 501"/>
                                    <a:gd name="T72" fmla="*/ 1 w 391"/>
                                    <a:gd name="T73" fmla="*/ 7 h 501"/>
                                    <a:gd name="T74" fmla="*/ 0 w 391"/>
                                    <a:gd name="T75" fmla="*/ 6 h 501"/>
                                    <a:gd name="T76" fmla="*/ 0 w 391"/>
                                    <a:gd name="T77" fmla="*/ 5 h 501"/>
                                    <a:gd name="T78" fmla="*/ 0 w 391"/>
                                    <a:gd name="T79" fmla="*/ 4 h 501"/>
                                    <a:gd name="T80" fmla="*/ 1 w 391"/>
                                    <a:gd name="T81" fmla="*/ 4 h 501"/>
                                    <a:gd name="T82" fmla="*/ 1 w 391"/>
                                    <a:gd name="T83" fmla="*/ 3 h 501"/>
                                    <a:gd name="T84" fmla="*/ 2 w 391"/>
                                    <a:gd name="T85" fmla="*/ 3 h 501"/>
                                    <a:gd name="T86" fmla="*/ 3 w 391"/>
                                    <a:gd name="T87" fmla="*/ 3 h 501"/>
                                    <a:gd name="T88" fmla="*/ 4 w 391"/>
                                    <a:gd name="T89" fmla="*/ 3 h 50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91"/>
                                    <a:gd name="T136" fmla="*/ 0 h 501"/>
                                    <a:gd name="T137" fmla="*/ 391 w 391"/>
                                    <a:gd name="T138" fmla="*/ 501 h 50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91" h="501">
                                      <a:moveTo>
                                        <a:pt x="103" y="64"/>
                                      </a:moveTo>
                                      <a:lnTo>
                                        <a:pt x="132" y="49"/>
                                      </a:lnTo>
                                      <a:lnTo>
                                        <a:pt x="152" y="31"/>
                                      </a:lnTo>
                                      <a:lnTo>
                                        <a:pt x="178" y="12"/>
                                      </a:lnTo>
                                      <a:lnTo>
                                        <a:pt x="198" y="3"/>
                                      </a:lnTo>
                                      <a:lnTo>
                                        <a:pt x="217" y="0"/>
                                      </a:lnTo>
                                      <a:lnTo>
                                        <a:pt x="229" y="3"/>
                                      </a:lnTo>
                                      <a:lnTo>
                                        <a:pt x="241" y="13"/>
                                      </a:lnTo>
                                      <a:lnTo>
                                        <a:pt x="249" y="31"/>
                                      </a:lnTo>
                                      <a:lnTo>
                                        <a:pt x="259" y="62"/>
                                      </a:lnTo>
                                      <a:lnTo>
                                        <a:pt x="262" y="95"/>
                                      </a:lnTo>
                                      <a:lnTo>
                                        <a:pt x="263" y="131"/>
                                      </a:lnTo>
                                      <a:lnTo>
                                        <a:pt x="269" y="165"/>
                                      </a:lnTo>
                                      <a:lnTo>
                                        <a:pt x="283" y="197"/>
                                      </a:lnTo>
                                      <a:lnTo>
                                        <a:pt x="301" y="237"/>
                                      </a:lnTo>
                                      <a:lnTo>
                                        <a:pt x="319" y="277"/>
                                      </a:lnTo>
                                      <a:lnTo>
                                        <a:pt x="340" y="319"/>
                                      </a:lnTo>
                                      <a:lnTo>
                                        <a:pt x="365" y="368"/>
                                      </a:lnTo>
                                      <a:lnTo>
                                        <a:pt x="383" y="409"/>
                                      </a:lnTo>
                                      <a:lnTo>
                                        <a:pt x="391" y="434"/>
                                      </a:lnTo>
                                      <a:lnTo>
                                        <a:pt x="391" y="458"/>
                                      </a:lnTo>
                                      <a:lnTo>
                                        <a:pt x="384" y="480"/>
                                      </a:lnTo>
                                      <a:lnTo>
                                        <a:pt x="371" y="494"/>
                                      </a:lnTo>
                                      <a:lnTo>
                                        <a:pt x="350" y="501"/>
                                      </a:lnTo>
                                      <a:lnTo>
                                        <a:pt x="326" y="498"/>
                                      </a:lnTo>
                                      <a:lnTo>
                                        <a:pt x="298" y="490"/>
                                      </a:lnTo>
                                      <a:lnTo>
                                        <a:pt x="274" y="468"/>
                                      </a:lnTo>
                                      <a:lnTo>
                                        <a:pt x="249" y="446"/>
                                      </a:lnTo>
                                      <a:lnTo>
                                        <a:pt x="227" y="416"/>
                                      </a:lnTo>
                                      <a:lnTo>
                                        <a:pt x="198" y="378"/>
                                      </a:lnTo>
                                      <a:lnTo>
                                        <a:pt x="177" y="346"/>
                                      </a:lnTo>
                                      <a:lnTo>
                                        <a:pt x="143" y="317"/>
                                      </a:lnTo>
                                      <a:lnTo>
                                        <a:pt x="112" y="288"/>
                                      </a:lnTo>
                                      <a:lnTo>
                                        <a:pt x="89" y="259"/>
                                      </a:lnTo>
                                      <a:lnTo>
                                        <a:pt x="64" y="222"/>
                                      </a:lnTo>
                                      <a:lnTo>
                                        <a:pt x="35" y="186"/>
                                      </a:lnTo>
                                      <a:lnTo>
                                        <a:pt x="15" y="163"/>
                                      </a:lnTo>
                                      <a:lnTo>
                                        <a:pt x="3" y="143"/>
                                      </a:lnTo>
                                      <a:lnTo>
                                        <a:pt x="0" y="125"/>
                                      </a:lnTo>
                                      <a:lnTo>
                                        <a:pt x="4" y="102"/>
                                      </a:lnTo>
                                      <a:lnTo>
                                        <a:pt x="16" y="87"/>
                                      </a:lnTo>
                                      <a:lnTo>
                                        <a:pt x="34" y="80"/>
                                      </a:lnTo>
                                      <a:lnTo>
                                        <a:pt x="55" y="74"/>
                                      </a:lnTo>
                                      <a:lnTo>
                                        <a:pt x="80" y="68"/>
                                      </a:lnTo>
                                      <a:lnTo>
                                        <a:pt x="103" y="64"/>
                                      </a:lnTo>
                                      <a:close/>
                                    </a:path>
                                  </a:pathLst>
                                </a:custGeom>
                                <a:solidFill>
                                  <a:srgbClr val="FF0000"/>
                                </a:solidFill>
                                <a:ln w="9525">
                                  <a:noFill/>
                                  <a:round/>
                                  <a:headEnd/>
                                  <a:tailEnd/>
                                </a:ln>
                              </p:spPr>
                              <p:txBody>
                                <a:bodyPr/>
                                <a:lstStyle/>
                                <a:p>
                                  <a:endParaRPr lang="cs-CZ"/>
                                </a:p>
                              </p:txBody>
                            </p:sp>
                          </p:grpSp>
                          <p:grpSp>
                            <p:nvGrpSpPr>
                              <p:cNvPr id="30" name="Group 65"/>
                              <p:cNvGrpSpPr>
                                <a:grpSpLocks/>
                              </p:cNvGrpSpPr>
                              <p:nvPr/>
                            </p:nvGrpSpPr>
                            <p:grpSpPr bwMode="auto">
                              <a:xfrm>
                                <a:off x="2162" y="1678"/>
                                <a:ext cx="108" cy="94"/>
                                <a:chOff x="2162" y="1678"/>
                                <a:chExt cx="108" cy="94"/>
                              </a:xfrm>
                            </p:grpSpPr>
                            <p:sp>
                              <p:nvSpPr>
                                <p:cNvPr id="6305" name="Freeform 66"/>
                                <p:cNvSpPr>
                                  <a:spLocks/>
                                </p:cNvSpPr>
                                <p:nvPr/>
                              </p:nvSpPr>
                              <p:spPr bwMode="auto">
                                <a:xfrm>
                                  <a:off x="2162" y="1678"/>
                                  <a:ext cx="108" cy="94"/>
                                </a:xfrm>
                                <a:custGeom>
                                  <a:avLst/>
                                  <a:gdLst>
                                    <a:gd name="T0" fmla="*/ 0 w 541"/>
                                    <a:gd name="T1" fmla="*/ 8 h 470"/>
                                    <a:gd name="T2" fmla="*/ 1 w 541"/>
                                    <a:gd name="T3" fmla="*/ 7 h 470"/>
                                    <a:gd name="T4" fmla="*/ 2 w 541"/>
                                    <a:gd name="T5" fmla="*/ 6 h 470"/>
                                    <a:gd name="T6" fmla="*/ 3 w 541"/>
                                    <a:gd name="T7" fmla="*/ 5 h 470"/>
                                    <a:gd name="T8" fmla="*/ 4 w 541"/>
                                    <a:gd name="T9" fmla="*/ 3 h 470"/>
                                    <a:gd name="T10" fmla="*/ 5 w 541"/>
                                    <a:gd name="T11" fmla="*/ 2 h 470"/>
                                    <a:gd name="T12" fmla="*/ 7 w 541"/>
                                    <a:gd name="T13" fmla="*/ 1 h 470"/>
                                    <a:gd name="T14" fmla="*/ 9 w 541"/>
                                    <a:gd name="T15" fmla="*/ 0 h 470"/>
                                    <a:gd name="T16" fmla="*/ 11 w 541"/>
                                    <a:gd name="T17" fmla="*/ 0 h 470"/>
                                    <a:gd name="T18" fmla="*/ 13 w 541"/>
                                    <a:gd name="T19" fmla="*/ 0 h 470"/>
                                    <a:gd name="T20" fmla="*/ 14 w 541"/>
                                    <a:gd name="T21" fmla="*/ 0 h 470"/>
                                    <a:gd name="T22" fmla="*/ 16 w 541"/>
                                    <a:gd name="T23" fmla="*/ 1 h 470"/>
                                    <a:gd name="T24" fmla="*/ 18 w 541"/>
                                    <a:gd name="T25" fmla="*/ 2 h 470"/>
                                    <a:gd name="T26" fmla="*/ 19 w 541"/>
                                    <a:gd name="T27" fmla="*/ 3 h 470"/>
                                    <a:gd name="T28" fmla="*/ 20 w 541"/>
                                    <a:gd name="T29" fmla="*/ 4 h 470"/>
                                    <a:gd name="T30" fmla="*/ 21 w 541"/>
                                    <a:gd name="T31" fmla="*/ 6 h 470"/>
                                    <a:gd name="T32" fmla="*/ 22 w 541"/>
                                    <a:gd name="T33" fmla="*/ 8 h 470"/>
                                    <a:gd name="T34" fmla="*/ 22 w 541"/>
                                    <a:gd name="T35" fmla="*/ 9 h 470"/>
                                    <a:gd name="T36" fmla="*/ 21 w 541"/>
                                    <a:gd name="T37" fmla="*/ 10 h 470"/>
                                    <a:gd name="T38" fmla="*/ 20 w 541"/>
                                    <a:gd name="T39" fmla="*/ 12 h 470"/>
                                    <a:gd name="T40" fmla="*/ 20 w 541"/>
                                    <a:gd name="T41" fmla="*/ 14 h 470"/>
                                    <a:gd name="T42" fmla="*/ 19 w 541"/>
                                    <a:gd name="T43" fmla="*/ 15 h 470"/>
                                    <a:gd name="T44" fmla="*/ 19 w 541"/>
                                    <a:gd name="T45" fmla="*/ 16 h 470"/>
                                    <a:gd name="T46" fmla="*/ 16 w 541"/>
                                    <a:gd name="T47" fmla="*/ 18 h 470"/>
                                    <a:gd name="T48" fmla="*/ 15 w 541"/>
                                    <a:gd name="T49" fmla="*/ 17 h 470"/>
                                    <a:gd name="T50" fmla="*/ 15 w 541"/>
                                    <a:gd name="T51" fmla="*/ 16 h 470"/>
                                    <a:gd name="T52" fmla="*/ 13 w 541"/>
                                    <a:gd name="T53" fmla="*/ 16 h 470"/>
                                    <a:gd name="T54" fmla="*/ 11 w 541"/>
                                    <a:gd name="T55" fmla="*/ 17 h 470"/>
                                    <a:gd name="T56" fmla="*/ 10 w 541"/>
                                    <a:gd name="T57" fmla="*/ 17 h 470"/>
                                    <a:gd name="T58" fmla="*/ 9 w 541"/>
                                    <a:gd name="T59" fmla="*/ 19 h 470"/>
                                    <a:gd name="T60" fmla="*/ 8 w 541"/>
                                    <a:gd name="T61" fmla="*/ 19 h 470"/>
                                    <a:gd name="T62" fmla="*/ 7 w 541"/>
                                    <a:gd name="T63" fmla="*/ 19 h 470"/>
                                    <a:gd name="T64" fmla="*/ 5 w 541"/>
                                    <a:gd name="T65" fmla="*/ 18 h 470"/>
                                    <a:gd name="T66" fmla="*/ 5 w 541"/>
                                    <a:gd name="T67" fmla="*/ 17 h 470"/>
                                    <a:gd name="T68" fmla="*/ 4 w 541"/>
                                    <a:gd name="T69" fmla="*/ 16 h 470"/>
                                    <a:gd name="T70" fmla="*/ 3 w 541"/>
                                    <a:gd name="T71" fmla="*/ 15 h 470"/>
                                    <a:gd name="T72" fmla="*/ 1 w 541"/>
                                    <a:gd name="T73" fmla="*/ 14 h 470"/>
                                    <a:gd name="T74" fmla="*/ 1 w 541"/>
                                    <a:gd name="T75" fmla="*/ 13 h 470"/>
                                    <a:gd name="T76" fmla="*/ 0 w 541"/>
                                    <a:gd name="T77" fmla="*/ 11 h 470"/>
                                    <a:gd name="T78" fmla="*/ 0 w 541"/>
                                    <a:gd name="T79" fmla="*/ 10 h 47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41"/>
                                    <a:gd name="T121" fmla="*/ 0 h 470"/>
                                    <a:gd name="T122" fmla="*/ 541 w 541"/>
                                    <a:gd name="T123" fmla="*/ 470 h 47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41" h="470">
                                      <a:moveTo>
                                        <a:pt x="1" y="223"/>
                                      </a:moveTo>
                                      <a:lnTo>
                                        <a:pt x="7" y="204"/>
                                      </a:lnTo>
                                      <a:lnTo>
                                        <a:pt x="16" y="188"/>
                                      </a:lnTo>
                                      <a:lnTo>
                                        <a:pt x="25" y="169"/>
                                      </a:lnTo>
                                      <a:lnTo>
                                        <a:pt x="36" y="157"/>
                                      </a:lnTo>
                                      <a:lnTo>
                                        <a:pt x="47" y="147"/>
                                      </a:lnTo>
                                      <a:lnTo>
                                        <a:pt x="62" y="131"/>
                                      </a:lnTo>
                                      <a:lnTo>
                                        <a:pt x="79" y="114"/>
                                      </a:lnTo>
                                      <a:lnTo>
                                        <a:pt x="91" y="96"/>
                                      </a:lnTo>
                                      <a:lnTo>
                                        <a:pt x="104" y="79"/>
                                      </a:lnTo>
                                      <a:lnTo>
                                        <a:pt x="119" y="66"/>
                                      </a:lnTo>
                                      <a:lnTo>
                                        <a:pt x="135" y="51"/>
                                      </a:lnTo>
                                      <a:lnTo>
                                        <a:pt x="152" y="38"/>
                                      </a:lnTo>
                                      <a:lnTo>
                                        <a:pt x="169" y="27"/>
                                      </a:lnTo>
                                      <a:lnTo>
                                        <a:pt x="190" y="17"/>
                                      </a:lnTo>
                                      <a:lnTo>
                                        <a:pt x="214" y="8"/>
                                      </a:lnTo>
                                      <a:lnTo>
                                        <a:pt x="239" y="3"/>
                                      </a:lnTo>
                                      <a:lnTo>
                                        <a:pt x="268" y="0"/>
                                      </a:lnTo>
                                      <a:lnTo>
                                        <a:pt x="297" y="0"/>
                                      </a:lnTo>
                                      <a:lnTo>
                                        <a:pt x="319" y="1"/>
                                      </a:lnTo>
                                      <a:lnTo>
                                        <a:pt x="342" y="4"/>
                                      </a:lnTo>
                                      <a:lnTo>
                                        <a:pt x="363" y="8"/>
                                      </a:lnTo>
                                      <a:lnTo>
                                        <a:pt x="391" y="15"/>
                                      </a:lnTo>
                                      <a:lnTo>
                                        <a:pt x="412" y="25"/>
                                      </a:lnTo>
                                      <a:lnTo>
                                        <a:pt x="431" y="34"/>
                                      </a:lnTo>
                                      <a:lnTo>
                                        <a:pt x="451" y="45"/>
                                      </a:lnTo>
                                      <a:lnTo>
                                        <a:pt x="468" y="61"/>
                                      </a:lnTo>
                                      <a:lnTo>
                                        <a:pt x="483" y="77"/>
                                      </a:lnTo>
                                      <a:lnTo>
                                        <a:pt x="496" y="93"/>
                                      </a:lnTo>
                                      <a:lnTo>
                                        <a:pt x="510" y="112"/>
                                      </a:lnTo>
                                      <a:lnTo>
                                        <a:pt x="522" y="129"/>
                                      </a:lnTo>
                                      <a:lnTo>
                                        <a:pt x="530" y="148"/>
                                      </a:lnTo>
                                      <a:lnTo>
                                        <a:pt x="535" y="169"/>
                                      </a:lnTo>
                                      <a:lnTo>
                                        <a:pt x="539" y="190"/>
                                      </a:lnTo>
                                      <a:lnTo>
                                        <a:pt x="541" y="206"/>
                                      </a:lnTo>
                                      <a:lnTo>
                                        <a:pt x="541" y="224"/>
                                      </a:lnTo>
                                      <a:lnTo>
                                        <a:pt x="536" y="236"/>
                                      </a:lnTo>
                                      <a:lnTo>
                                        <a:pt x="528" y="257"/>
                                      </a:lnTo>
                                      <a:lnTo>
                                        <a:pt x="516" y="281"/>
                                      </a:lnTo>
                                      <a:lnTo>
                                        <a:pt x="506" y="303"/>
                                      </a:lnTo>
                                      <a:lnTo>
                                        <a:pt x="497" y="320"/>
                                      </a:lnTo>
                                      <a:lnTo>
                                        <a:pt x="491" y="340"/>
                                      </a:lnTo>
                                      <a:lnTo>
                                        <a:pt x="485" y="358"/>
                                      </a:lnTo>
                                      <a:lnTo>
                                        <a:pt x="480" y="376"/>
                                      </a:lnTo>
                                      <a:lnTo>
                                        <a:pt x="477" y="385"/>
                                      </a:lnTo>
                                      <a:lnTo>
                                        <a:pt x="476" y="399"/>
                                      </a:lnTo>
                                      <a:lnTo>
                                        <a:pt x="475" y="421"/>
                                      </a:lnTo>
                                      <a:lnTo>
                                        <a:pt x="389" y="441"/>
                                      </a:lnTo>
                                      <a:lnTo>
                                        <a:pt x="387" y="427"/>
                                      </a:lnTo>
                                      <a:lnTo>
                                        <a:pt x="384" y="417"/>
                                      </a:lnTo>
                                      <a:lnTo>
                                        <a:pt x="379" y="409"/>
                                      </a:lnTo>
                                      <a:lnTo>
                                        <a:pt x="368" y="404"/>
                                      </a:lnTo>
                                      <a:lnTo>
                                        <a:pt x="350" y="407"/>
                                      </a:lnTo>
                                      <a:lnTo>
                                        <a:pt x="330" y="410"/>
                                      </a:lnTo>
                                      <a:lnTo>
                                        <a:pt x="306" y="416"/>
                                      </a:lnTo>
                                      <a:lnTo>
                                        <a:pt x="283" y="422"/>
                                      </a:lnTo>
                                      <a:lnTo>
                                        <a:pt x="271" y="426"/>
                                      </a:lnTo>
                                      <a:lnTo>
                                        <a:pt x="258" y="436"/>
                                      </a:lnTo>
                                      <a:lnTo>
                                        <a:pt x="243" y="448"/>
                                      </a:lnTo>
                                      <a:lnTo>
                                        <a:pt x="222" y="465"/>
                                      </a:lnTo>
                                      <a:lnTo>
                                        <a:pt x="210" y="468"/>
                                      </a:lnTo>
                                      <a:lnTo>
                                        <a:pt x="191" y="470"/>
                                      </a:lnTo>
                                      <a:lnTo>
                                        <a:pt x="173" y="470"/>
                                      </a:lnTo>
                                      <a:lnTo>
                                        <a:pt x="163" y="467"/>
                                      </a:lnTo>
                                      <a:lnTo>
                                        <a:pt x="150" y="461"/>
                                      </a:lnTo>
                                      <a:lnTo>
                                        <a:pt x="134" y="455"/>
                                      </a:lnTo>
                                      <a:lnTo>
                                        <a:pt x="126" y="446"/>
                                      </a:lnTo>
                                      <a:lnTo>
                                        <a:pt x="117" y="433"/>
                                      </a:lnTo>
                                      <a:lnTo>
                                        <a:pt x="107" y="418"/>
                                      </a:lnTo>
                                      <a:lnTo>
                                        <a:pt x="98" y="404"/>
                                      </a:lnTo>
                                      <a:lnTo>
                                        <a:pt x="81" y="387"/>
                                      </a:lnTo>
                                      <a:lnTo>
                                        <a:pt x="69" y="371"/>
                                      </a:lnTo>
                                      <a:lnTo>
                                        <a:pt x="49" y="354"/>
                                      </a:lnTo>
                                      <a:lnTo>
                                        <a:pt x="35" y="340"/>
                                      </a:lnTo>
                                      <a:lnTo>
                                        <a:pt x="26" y="329"/>
                                      </a:lnTo>
                                      <a:lnTo>
                                        <a:pt x="21" y="319"/>
                                      </a:lnTo>
                                      <a:lnTo>
                                        <a:pt x="14" y="301"/>
                                      </a:lnTo>
                                      <a:lnTo>
                                        <a:pt x="6" y="280"/>
                                      </a:lnTo>
                                      <a:lnTo>
                                        <a:pt x="2" y="260"/>
                                      </a:lnTo>
                                      <a:lnTo>
                                        <a:pt x="0" y="238"/>
                                      </a:lnTo>
                                      <a:lnTo>
                                        <a:pt x="1" y="223"/>
                                      </a:lnTo>
                                      <a:close/>
                                    </a:path>
                                  </a:pathLst>
                                </a:custGeom>
                                <a:solidFill>
                                  <a:srgbClr val="FF4040"/>
                                </a:solidFill>
                                <a:ln w="9525">
                                  <a:noFill/>
                                  <a:round/>
                                  <a:headEnd/>
                                  <a:tailEnd/>
                                </a:ln>
                              </p:spPr>
                              <p:txBody>
                                <a:bodyPr/>
                                <a:lstStyle/>
                                <a:p>
                                  <a:endParaRPr lang="cs-CZ"/>
                                </a:p>
                              </p:txBody>
                            </p:sp>
                            <p:sp>
                              <p:nvSpPr>
                                <p:cNvPr id="6306" name="Freeform 67"/>
                                <p:cNvSpPr>
                                  <a:spLocks/>
                                </p:cNvSpPr>
                                <p:nvPr/>
                              </p:nvSpPr>
                              <p:spPr bwMode="auto">
                                <a:xfrm>
                                  <a:off x="2169" y="1685"/>
                                  <a:ext cx="99" cy="85"/>
                                </a:xfrm>
                                <a:custGeom>
                                  <a:avLst/>
                                  <a:gdLst>
                                    <a:gd name="T0" fmla="*/ 0 w 492"/>
                                    <a:gd name="T1" fmla="*/ 7 h 428"/>
                                    <a:gd name="T2" fmla="*/ 1 w 492"/>
                                    <a:gd name="T3" fmla="*/ 6 h 428"/>
                                    <a:gd name="T4" fmla="*/ 2 w 492"/>
                                    <a:gd name="T5" fmla="*/ 5 h 428"/>
                                    <a:gd name="T6" fmla="*/ 3 w 492"/>
                                    <a:gd name="T7" fmla="*/ 4 h 428"/>
                                    <a:gd name="T8" fmla="*/ 4 w 492"/>
                                    <a:gd name="T9" fmla="*/ 3 h 428"/>
                                    <a:gd name="T10" fmla="*/ 5 w 492"/>
                                    <a:gd name="T11" fmla="*/ 2 h 428"/>
                                    <a:gd name="T12" fmla="*/ 6 w 492"/>
                                    <a:gd name="T13" fmla="*/ 1 h 428"/>
                                    <a:gd name="T14" fmla="*/ 8 w 492"/>
                                    <a:gd name="T15" fmla="*/ 0 h 428"/>
                                    <a:gd name="T16" fmla="*/ 10 w 492"/>
                                    <a:gd name="T17" fmla="*/ 0 h 428"/>
                                    <a:gd name="T18" fmla="*/ 12 w 492"/>
                                    <a:gd name="T19" fmla="*/ 0 h 428"/>
                                    <a:gd name="T20" fmla="*/ 13 w 492"/>
                                    <a:gd name="T21" fmla="*/ 0 h 428"/>
                                    <a:gd name="T22" fmla="*/ 15 w 492"/>
                                    <a:gd name="T23" fmla="*/ 1 h 428"/>
                                    <a:gd name="T24" fmla="*/ 17 w 492"/>
                                    <a:gd name="T25" fmla="*/ 2 h 428"/>
                                    <a:gd name="T26" fmla="*/ 18 w 492"/>
                                    <a:gd name="T27" fmla="*/ 3 h 428"/>
                                    <a:gd name="T28" fmla="*/ 19 w 492"/>
                                    <a:gd name="T29" fmla="*/ 4 h 428"/>
                                    <a:gd name="T30" fmla="*/ 20 w 492"/>
                                    <a:gd name="T31" fmla="*/ 5 h 428"/>
                                    <a:gd name="T32" fmla="*/ 20 w 492"/>
                                    <a:gd name="T33" fmla="*/ 7 h 428"/>
                                    <a:gd name="T34" fmla="*/ 20 w 492"/>
                                    <a:gd name="T35" fmla="*/ 8 h 428"/>
                                    <a:gd name="T36" fmla="*/ 20 w 492"/>
                                    <a:gd name="T37" fmla="*/ 9 h 428"/>
                                    <a:gd name="T38" fmla="*/ 19 w 492"/>
                                    <a:gd name="T39" fmla="*/ 11 h 428"/>
                                    <a:gd name="T40" fmla="*/ 18 w 492"/>
                                    <a:gd name="T41" fmla="*/ 12 h 428"/>
                                    <a:gd name="T42" fmla="*/ 18 w 492"/>
                                    <a:gd name="T43" fmla="*/ 14 h 428"/>
                                    <a:gd name="T44" fmla="*/ 18 w 492"/>
                                    <a:gd name="T45" fmla="*/ 14 h 428"/>
                                    <a:gd name="T46" fmla="*/ 14 w 492"/>
                                    <a:gd name="T47" fmla="*/ 16 h 428"/>
                                    <a:gd name="T48" fmla="*/ 14 w 492"/>
                                    <a:gd name="T49" fmla="*/ 15 h 428"/>
                                    <a:gd name="T50" fmla="*/ 13 w 492"/>
                                    <a:gd name="T51" fmla="*/ 14 h 428"/>
                                    <a:gd name="T52" fmla="*/ 12 w 492"/>
                                    <a:gd name="T53" fmla="*/ 15 h 428"/>
                                    <a:gd name="T54" fmla="*/ 10 w 492"/>
                                    <a:gd name="T55" fmla="*/ 15 h 428"/>
                                    <a:gd name="T56" fmla="*/ 9 w 492"/>
                                    <a:gd name="T57" fmla="*/ 16 h 428"/>
                                    <a:gd name="T58" fmla="*/ 8 w 492"/>
                                    <a:gd name="T59" fmla="*/ 17 h 428"/>
                                    <a:gd name="T60" fmla="*/ 7 w 492"/>
                                    <a:gd name="T61" fmla="*/ 17 h 428"/>
                                    <a:gd name="T62" fmla="*/ 6 w 492"/>
                                    <a:gd name="T63" fmla="*/ 17 h 428"/>
                                    <a:gd name="T64" fmla="*/ 5 w 492"/>
                                    <a:gd name="T65" fmla="*/ 16 h 428"/>
                                    <a:gd name="T66" fmla="*/ 4 w 492"/>
                                    <a:gd name="T67" fmla="*/ 15 h 428"/>
                                    <a:gd name="T68" fmla="*/ 4 w 492"/>
                                    <a:gd name="T69" fmla="*/ 14 h 428"/>
                                    <a:gd name="T70" fmla="*/ 2 w 492"/>
                                    <a:gd name="T71" fmla="*/ 13 h 428"/>
                                    <a:gd name="T72" fmla="*/ 1 w 492"/>
                                    <a:gd name="T73" fmla="*/ 12 h 428"/>
                                    <a:gd name="T74" fmla="*/ 1 w 492"/>
                                    <a:gd name="T75" fmla="*/ 12 h 428"/>
                                    <a:gd name="T76" fmla="*/ 0 w 492"/>
                                    <a:gd name="T77" fmla="*/ 10 h 428"/>
                                    <a:gd name="T78" fmla="*/ 0 w 492"/>
                                    <a:gd name="T79" fmla="*/ 9 h 4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92"/>
                                    <a:gd name="T121" fmla="*/ 0 h 428"/>
                                    <a:gd name="T122" fmla="*/ 492 w 492"/>
                                    <a:gd name="T123" fmla="*/ 428 h 4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92" h="428">
                                      <a:moveTo>
                                        <a:pt x="0" y="203"/>
                                      </a:moveTo>
                                      <a:lnTo>
                                        <a:pt x="7" y="187"/>
                                      </a:lnTo>
                                      <a:lnTo>
                                        <a:pt x="14" y="171"/>
                                      </a:lnTo>
                                      <a:lnTo>
                                        <a:pt x="23" y="155"/>
                                      </a:lnTo>
                                      <a:lnTo>
                                        <a:pt x="33" y="144"/>
                                      </a:lnTo>
                                      <a:lnTo>
                                        <a:pt x="43" y="134"/>
                                      </a:lnTo>
                                      <a:lnTo>
                                        <a:pt x="56" y="120"/>
                                      </a:lnTo>
                                      <a:lnTo>
                                        <a:pt x="72" y="105"/>
                                      </a:lnTo>
                                      <a:lnTo>
                                        <a:pt x="83" y="87"/>
                                      </a:lnTo>
                                      <a:lnTo>
                                        <a:pt x="94" y="73"/>
                                      </a:lnTo>
                                      <a:lnTo>
                                        <a:pt x="108" y="61"/>
                                      </a:lnTo>
                                      <a:lnTo>
                                        <a:pt x="123" y="47"/>
                                      </a:lnTo>
                                      <a:lnTo>
                                        <a:pt x="138" y="35"/>
                                      </a:lnTo>
                                      <a:lnTo>
                                        <a:pt x="153" y="25"/>
                                      </a:lnTo>
                                      <a:lnTo>
                                        <a:pt x="174" y="15"/>
                                      </a:lnTo>
                                      <a:lnTo>
                                        <a:pt x="194" y="8"/>
                                      </a:lnTo>
                                      <a:lnTo>
                                        <a:pt x="217" y="2"/>
                                      </a:lnTo>
                                      <a:lnTo>
                                        <a:pt x="244" y="0"/>
                                      </a:lnTo>
                                      <a:lnTo>
                                        <a:pt x="270" y="0"/>
                                      </a:lnTo>
                                      <a:lnTo>
                                        <a:pt x="290" y="0"/>
                                      </a:lnTo>
                                      <a:lnTo>
                                        <a:pt x="311" y="3"/>
                                      </a:lnTo>
                                      <a:lnTo>
                                        <a:pt x="330" y="8"/>
                                      </a:lnTo>
                                      <a:lnTo>
                                        <a:pt x="356" y="13"/>
                                      </a:lnTo>
                                      <a:lnTo>
                                        <a:pt x="375" y="23"/>
                                      </a:lnTo>
                                      <a:lnTo>
                                        <a:pt x="392" y="31"/>
                                      </a:lnTo>
                                      <a:lnTo>
                                        <a:pt x="410" y="42"/>
                                      </a:lnTo>
                                      <a:lnTo>
                                        <a:pt x="425" y="55"/>
                                      </a:lnTo>
                                      <a:lnTo>
                                        <a:pt x="440" y="71"/>
                                      </a:lnTo>
                                      <a:lnTo>
                                        <a:pt x="451" y="84"/>
                                      </a:lnTo>
                                      <a:lnTo>
                                        <a:pt x="463" y="103"/>
                                      </a:lnTo>
                                      <a:lnTo>
                                        <a:pt x="475" y="118"/>
                                      </a:lnTo>
                                      <a:lnTo>
                                        <a:pt x="482" y="135"/>
                                      </a:lnTo>
                                      <a:lnTo>
                                        <a:pt x="487" y="155"/>
                                      </a:lnTo>
                                      <a:lnTo>
                                        <a:pt x="491" y="173"/>
                                      </a:lnTo>
                                      <a:lnTo>
                                        <a:pt x="492" y="188"/>
                                      </a:lnTo>
                                      <a:lnTo>
                                        <a:pt x="492" y="204"/>
                                      </a:lnTo>
                                      <a:lnTo>
                                        <a:pt x="488" y="215"/>
                                      </a:lnTo>
                                      <a:lnTo>
                                        <a:pt x="481" y="234"/>
                                      </a:lnTo>
                                      <a:lnTo>
                                        <a:pt x="469" y="257"/>
                                      </a:lnTo>
                                      <a:lnTo>
                                        <a:pt x="461" y="276"/>
                                      </a:lnTo>
                                      <a:lnTo>
                                        <a:pt x="452" y="292"/>
                                      </a:lnTo>
                                      <a:lnTo>
                                        <a:pt x="447" y="310"/>
                                      </a:lnTo>
                                      <a:lnTo>
                                        <a:pt x="441" y="326"/>
                                      </a:lnTo>
                                      <a:lnTo>
                                        <a:pt x="437" y="343"/>
                                      </a:lnTo>
                                      <a:lnTo>
                                        <a:pt x="434" y="351"/>
                                      </a:lnTo>
                                      <a:lnTo>
                                        <a:pt x="433" y="364"/>
                                      </a:lnTo>
                                      <a:lnTo>
                                        <a:pt x="432" y="384"/>
                                      </a:lnTo>
                                      <a:lnTo>
                                        <a:pt x="354" y="402"/>
                                      </a:lnTo>
                                      <a:lnTo>
                                        <a:pt x="352" y="389"/>
                                      </a:lnTo>
                                      <a:lnTo>
                                        <a:pt x="349" y="380"/>
                                      </a:lnTo>
                                      <a:lnTo>
                                        <a:pt x="345" y="373"/>
                                      </a:lnTo>
                                      <a:lnTo>
                                        <a:pt x="335" y="368"/>
                                      </a:lnTo>
                                      <a:lnTo>
                                        <a:pt x="318" y="371"/>
                                      </a:lnTo>
                                      <a:lnTo>
                                        <a:pt x="300" y="374"/>
                                      </a:lnTo>
                                      <a:lnTo>
                                        <a:pt x="277" y="379"/>
                                      </a:lnTo>
                                      <a:lnTo>
                                        <a:pt x="257" y="385"/>
                                      </a:lnTo>
                                      <a:lnTo>
                                        <a:pt x="247" y="388"/>
                                      </a:lnTo>
                                      <a:lnTo>
                                        <a:pt x="235" y="397"/>
                                      </a:lnTo>
                                      <a:lnTo>
                                        <a:pt x="221" y="408"/>
                                      </a:lnTo>
                                      <a:lnTo>
                                        <a:pt x="203" y="424"/>
                                      </a:lnTo>
                                      <a:lnTo>
                                        <a:pt x="191" y="427"/>
                                      </a:lnTo>
                                      <a:lnTo>
                                        <a:pt x="174" y="428"/>
                                      </a:lnTo>
                                      <a:lnTo>
                                        <a:pt x="158" y="428"/>
                                      </a:lnTo>
                                      <a:lnTo>
                                        <a:pt x="148" y="426"/>
                                      </a:lnTo>
                                      <a:lnTo>
                                        <a:pt x="136" y="420"/>
                                      </a:lnTo>
                                      <a:lnTo>
                                        <a:pt x="123" y="414"/>
                                      </a:lnTo>
                                      <a:lnTo>
                                        <a:pt x="115" y="407"/>
                                      </a:lnTo>
                                      <a:lnTo>
                                        <a:pt x="106" y="395"/>
                                      </a:lnTo>
                                      <a:lnTo>
                                        <a:pt x="97" y="381"/>
                                      </a:lnTo>
                                      <a:lnTo>
                                        <a:pt x="90" y="368"/>
                                      </a:lnTo>
                                      <a:lnTo>
                                        <a:pt x="74" y="353"/>
                                      </a:lnTo>
                                      <a:lnTo>
                                        <a:pt x="62" y="339"/>
                                      </a:lnTo>
                                      <a:lnTo>
                                        <a:pt x="45" y="323"/>
                                      </a:lnTo>
                                      <a:lnTo>
                                        <a:pt x="32" y="310"/>
                                      </a:lnTo>
                                      <a:lnTo>
                                        <a:pt x="24" y="301"/>
                                      </a:lnTo>
                                      <a:lnTo>
                                        <a:pt x="19" y="290"/>
                                      </a:lnTo>
                                      <a:lnTo>
                                        <a:pt x="12" y="274"/>
                                      </a:lnTo>
                                      <a:lnTo>
                                        <a:pt x="6" y="255"/>
                                      </a:lnTo>
                                      <a:lnTo>
                                        <a:pt x="2" y="237"/>
                                      </a:lnTo>
                                      <a:lnTo>
                                        <a:pt x="0" y="218"/>
                                      </a:lnTo>
                                      <a:lnTo>
                                        <a:pt x="0" y="203"/>
                                      </a:lnTo>
                                      <a:close/>
                                    </a:path>
                                  </a:pathLst>
                                </a:custGeom>
                                <a:solidFill>
                                  <a:srgbClr val="FF0000"/>
                                </a:solidFill>
                                <a:ln w="9525">
                                  <a:noFill/>
                                  <a:round/>
                                  <a:headEnd/>
                                  <a:tailEnd/>
                                </a:ln>
                              </p:spPr>
                              <p:txBody>
                                <a:bodyPr/>
                                <a:lstStyle/>
                                <a:p>
                                  <a:endParaRPr lang="cs-CZ"/>
                                </a:p>
                              </p:txBody>
                            </p:sp>
                            <p:sp>
                              <p:nvSpPr>
                                <p:cNvPr id="6307" name="Freeform 68"/>
                                <p:cNvSpPr>
                                  <a:spLocks/>
                                </p:cNvSpPr>
                                <p:nvPr/>
                              </p:nvSpPr>
                              <p:spPr bwMode="auto">
                                <a:xfrm>
                                  <a:off x="2176" y="1691"/>
                                  <a:ext cx="89" cy="77"/>
                                </a:xfrm>
                                <a:custGeom>
                                  <a:avLst/>
                                  <a:gdLst>
                                    <a:gd name="T0" fmla="*/ 0 w 441"/>
                                    <a:gd name="T1" fmla="*/ 7 h 383"/>
                                    <a:gd name="T2" fmla="*/ 1 w 441"/>
                                    <a:gd name="T3" fmla="*/ 6 h 383"/>
                                    <a:gd name="T4" fmla="*/ 2 w 441"/>
                                    <a:gd name="T5" fmla="*/ 5 h 383"/>
                                    <a:gd name="T6" fmla="*/ 3 w 441"/>
                                    <a:gd name="T7" fmla="*/ 4 h 383"/>
                                    <a:gd name="T8" fmla="*/ 3 w 441"/>
                                    <a:gd name="T9" fmla="*/ 3 h 383"/>
                                    <a:gd name="T10" fmla="*/ 4 w 441"/>
                                    <a:gd name="T11" fmla="*/ 2 h 383"/>
                                    <a:gd name="T12" fmla="*/ 6 w 441"/>
                                    <a:gd name="T13" fmla="*/ 1 h 383"/>
                                    <a:gd name="T14" fmla="*/ 7 w 441"/>
                                    <a:gd name="T15" fmla="*/ 0 h 383"/>
                                    <a:gd name="T16" fmla="*/ 9 w 441"/>
                                    <a:gd name="T17" fmla="*/ 0 h 383"/>
                                    <a:gd name="T18" fmla="*/ 11 w 441"/>
                                    <a:gd name="T19" fmla="*/ 0 h 383"/>
                                    <a:gd name="T20" fmla="*/ 12 w 441"/>
                                    <a:gd name="T21" fmla="*/ 0 h 383"/>
                                    <a:gd name="T22" fmla="*/ 14 w 441"/>
                                    <a:gd name="T23" fmla="*/ 1 h 383"/>
                                    <a:gd name="T24" fmla="*/ 15 w 441"/>
                                    <a:gd name="T25" fmla="*/ 1 h 383"/>
                                    <a:gd name="T26" fmla="*/ 16 w 441"/>
                                    <a:gd name="T27" fmla="*/ 3 h 383"/>
                                    <a:gd name="T28" fmla="*/ 17 w 441"/>
                                    <a:gd name="T29" fmla="*/ 4 h 383"/>
                                    <a:gd name="T30" fmla="*/ 18 w 441"/>
                                    <a:gd name="T31" fmla="*/ 5 h 383"/>
                                    <a:gd name="T32" fmla="*/ 18 w 441"/>
                                    <a:gd name="T33" fmla="*/ 6 h 383"/>
                                    <a:gd name="T34" fmla="*/ 18 w 441"/>
                                    <a:gd name="T35" fmla="*/ 7 h 383"/>
                                    <a:gd name="T36" fmla="*/ 18 w 441"/>
                                    <a:gd name="T37" fmla="*/ 8 h 383"/>
                                    <a:gd name="T38" fmla="*/ 17 w 441"/>
                                    <a:gd name="T39" fmla="*/ 10 h 383"/>
                                    <a:gd name="T40" fmla="*/ 16 w 441"/>
                                    <a:gd name="T41" fmla="*/ 11 h 383"/>
                                    <a:gd name="T42" fmla="*/ 16 w 441"/>
                                    <a:gd name="T43" fmla="*/ 12 h 383"/>
                                    <a:gd name="T44" fmla="*/ 16 w 441"/>
                                    <a:gd name="T45" fmla="*/ 13 h 383"/>
                                    <a:gd name="T46" fmla="*/ 13 w 441"/>
                                    <a:gd name="T47" fmla="*/ 15 h 383"/>
                                    <a:gd name="T48" fmla="*/ 13 w 441"/>
                                    <a:gd name="T49" fmla="*/ 14 h 383"/>
                                    <a:gd name="T50" fmla="*/ 12 w 441"/>
                                    <a:gd name="T51" fmla="*/ 13 h 383"/>
                                    <a:gd name="T52" fmla="*/ 11 w 441"/>
                                    <a:gd name="T53" fmla="*/ 14 h 383"/>
                                    <a:gd name="T54" fmla="*/ 9 w 441"/>
                                    <a:gd name="T55" fmla="*/ 14 h 383"/>
                                    <a:gd name="T56" fmla="*/ 9 w 441"/>
                                    <a:gd name="T57" fmla="*/ 14 h 383"/>
                                    <a:gd name="T58" fmla="*/ 7 w 441"/>
                                    <a:gd name="T59" fmla="*/ 15 h 383"/>
                                    <a:gd name="T60" fmla="*/ 6 w 441"/>
                                    <a:gd name="T61" fmla="*/ 15 h 383"/>
                                    <a:gd name="T62" fmla="*/ 5 w 441"/>
                                    <a:gd name="T63" fmla="*/ 15 h 383"/>
                                    <a:gd name="T64" fmla="*/ 4 w 441"/>
                                    <a:gd name="T65" fmla="*/ 15 h 383"/>
                                    <a:gd name="T66" fmla="*/ 4 w 441"/>
                                    <a:gd name="T67" fmla="*/ 14 h 383"/>
                                    <a:gd name="T68" fmla="*/ 3 w 441"/>
                                    <a:gd name="T69" fmla="*/ 13 h 383"/>
                                    <a:gd name="T70" fmla="*/ 2 w 441"/>
                                    <a:gd name="T71" fmla="*/ 12 h 383"/>
                                    <a:gd name="T72" fmla="*/ 1 w 441"/>
                                    <a:gd name="T73" fmla="*/ 11 h 383"/>
                                    <a:gd name="T74" fmla="*/ 1 w 441"/>
                                    <a:gd name="T75" fmla="*/ 10 h 383"/>
                                    <a:gd name="T76" fmla="*/ 0 w 441"/>
                                    <a:gd name="T77" fmla="*/ 9 h 383"/>
                                    <a:gd name="T78" fmla="*/ 0 w 441"/>
                                    <a:gd name="T79" fmla="*/ 8 h 38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41"/>
                                    <a:gd name="T121" fmla="*/ 0 h 383"/>
                                    <a:gd name="T122" fmla="*/ 441 w 441"/>
                                    <a:gd name="T123" fmla="*/ 383 h 38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41" h="383">
                                      <a:moveTo>
                                        <a:pt x="0" y="182"/>
                                      </a:moveTo>
                                      <a:lnTo>
                                        <a:pt x="6" y="167"/>
                                      </a:lnTo>
                                      <a:lnTo>
                                        <a:pt x="12" y="154"/>
                                      </a:lnTo>
                                      <a:lnTo>
                                        <a:pt x="19" y="138"/>
                                      </a:lnTo>
                                      <a:lnTo>
                                        <a:pt x="28" y="128"/>
                                      </a:lnTo>
                                      <a:lnTo>
                                        <a:pt x="38" y="120"/>
                                      </a:lnTo>
                                      <a:lnTo>
                                        <a:pt x="50" y="108"/>
                                      </a:lnTo>
                                      <a:lnTo>
                                        <a:pt x="63" y="93"/>
                                      </a:lnTo>
                                      <a:lnTo>
                                        <a:pt x="73" y="78"/>
                                      </a:lnTo>
                                      <a:lnTo>
                                        <a:pt x="84" y="64"/>
                                      </a:lnTo>
                                      <a:lnTo>
                                        <a:pt x="97" y="54"/>
                                      </a:lnTo>
                                      <a:lnTo>
                                        <a:pt x="110" y="42"/>
                                      </a:lnTo>
                                      <a:lnTo>
                                        <a:pt x="124" y="31"/>
                                      </a:lnTo>
                                      <a:lnTo>
                                        <a:pt x="137" y="21"/>
                                      </a:lnTo>
                                      <a:lnTo>
                                        <a:pt x="155" y="13"/>
                                      </a:lnTo>
                                      <a:lnTo>
                                        <a:pt x="174" y="7"/>
                                      </a:lnTo>
                                      <a:lnTo>
                                        <a:pt x="194" y="1"/>
                                      </a:lnTo>
                                      <a:lnTo>
                                        <a:pt x="219" y="0"/>
                                      </a:lnTo>
                                      <a:lnTo>
                                        <a:pt x="241" y="0"/>
                                      </a:lnTo>
                                      <a:lnTo>
                                        <a:pt x="261" y="0"/>
                                      </a:lnTo>
                                      <a:lnTo>
                                        <a:pt x="279" y="2"/>
                                      </a:lnTo>
                                      <a:lnTo>
                                        <a:pt x="296" y="7"/>
                                      </a:lnTo>
                                      <a:lnTo>
                                        <a:pt x="319" y="11"/>
                                      </a:lnTo>
                                      <a:lnTo>
                                        <a:pt x="336" y="19"/>
                                      </a:lnTo>
                                      <a:lnTo>
                                        <a:pt x="351" y="27"/>
                                      </a:lnTo>
                                      <a:lnTo>
                                        <a:pt x="368" y="37"/>
                                      </a:lnTo>
                                      <a:lnTo>
                                        <a:pt x="381" y="49"/>
                                      </a:lnTo>
                                      <a:lnTo>
                                        <a:pt x="395" y="63"/>
                                      </a:lnTo>
                                      <a:lnTo>
                                        <a:pt x="405" y="75"/>
                                      </a:lnTo>
                                      <a:lnTo>
                                        <a:pt x="415" y="91"/>
                                      </a:lnTo>
                                      <a:lnTo>
                                        <a:pt x="425" y="106"/>
                                      </a:lnTo>
                                      <a:lnTo>
                                        <a:pt x="432" y="121"/>
                                      </a:lnTo>
                                      <a:lnTo>
                                        <a:pt x="437" y="138"/>
                                      </a:lnTo>
                                      <a:lnTo>
                                        <a:pt x="441" y="155"/>
                                      </a:lnTo>
                                      <a:lnTo>
                                        <a:pt x="441" y="168"/>
                                      </a:lnTo>
                                      <a:lnTo>
                                        <a:pt x="441" y="182"/>
                                      </a:lnTo>
                                      <a:lnTo>
                                        <a:pt x="438" y="193"/>
                                      </a:lnTo>
                                      <a:lnTo>
                                        <a:pt x="431" y="210"/>
                                      </a:lnTo>
                                      <a:lnTo>
                                        <a:pt x="421" y="230"/>
                                      </a:lnTo>
                                      <a:lnTo>
                                        <a:pt x="414" y="247"/>
                                      </a:lnTo>
                                      <a:lnTo>
                                        <a:pt x="405" y="262"/>
                                      </a:lnTo>
                                      <a:lnTo>
                                        <a:pt x="401" y="278"/>
                                      </a:lnTo>
                                      <a:lnTo>
                                        <a:pt x="396" y="292"/>
                                      </a:lnTo>
                                      <a:lnTo>
                                        <a:pt x="392" y="308"/>
                                      </a:lnTo>
                                      <a:lnTo>
                                        <a:pt x="388" y="315"/>
                                      </a:lnTo>
                                      <a:lnTo>
                                        <a:pt x="387" y="327"/>
                                      </a:lnTo>
                                      <a:lnTo>
                                        <a:pt x="386" y="344"/>
                                      </a:lnTo>
                                      <a:lnTo>
                                        <a:pt x="317" y="361"/>
                                      </a:lnTo>
                                      <a:lnTo>
                                        <a:pt x="315" y="349"/>
                                      </a:lnTo>
                                      <a:lnTo>
                                        <a:pt x="313" y="340"/>
                                      </a:lnTo>
                                      <a:lnTo>
                                        <a:pt x="309" y="335"/>
                                      </a:lnTo>
                                      <a:lnTo>
                                        <a:pt x="301" y="330"/>
                                      </a:lnTo>
                                      <a:lnTo>
                                        <a:pt x="285" y="333"/>
                                      </a:lnTo>
                                      <a:lnTo>
                                        <a:pt x="269" y="336"/>
                                      </a:lnTo>
                                      <a:lnTo>
                                        <a:pt x="248" y="339"/>
                                      </a:lnTo>
                                      <a:lnTo>
                                        <a:pt x="230" y="346"/>
                                      </a:lnTo>
                                      <a:lnTo>
                                        <a:pt x="221" y="348"/>
                                      </a:lnTo>
                                      <a:lnTo>
                                        <a:pt x="211" y="356"/>
                                      </a:lnTo>
                                      <a:lnTo>
                                        <a:pt x="198" y="366"/>
                                      </a:lnTo>
                                      <a:lnTo>
                                        <a:pt x="181" y="380"/>
                                      </a:lnTo>
                                      <a:lnTo>
                                        <a:pt x="171" y="383"/>
                                      </a:lnTo>
                                      <a:lnTo>
                                        <a:pt x="155" y="383"/>
                                      </a:lnTo>
                                      <a:lnTo>
                                        <a:pt x="141" y="383"/>
                                      </a:lnTo>
                                      <a:lnTo>
                                        <a:pt x="133" y="382"/>
                                      </a:lnTo>
                                      <a:lnTo>
                                        <a:pt x="122" y="376"/>
                                      </a:lnTo>
                                      <a:lnTo>
                                        <a:pt x="109" y="372"/>
                                      </a:lnTo>
                                      <a:lnTo>
                                        <a:pt x="102" y="365"/>
                                      </a:lnTo>
                                      <a:lnTo>
                                        <a:pt x="95" y="355"/>
                                      </a:lnTo>
                                      <a:lnTo>
                                        <a:pt x="87" y="341"/>
                                      </a:lnTo>
                                      <a:lnTo>
                                        <a:pt x="81" y="330"/>
                                      </a:lnTo>
                                      <a:lnTo>
                                        <a:pt x="65" y="317"/>
                                      </a:lnTo>
                                      <a:lnTo>
                                        <a:pt x="55" y="303"/>
                                      </a:lnTo>
                                      <a:lnTo>
                                        <a:pt x="40" y="290"/>
                                      </a:lnTo>
                                      <a:lnTo>
                                        <a:pt x="27" y="278"/>
                                      </a:lnTo>
                                      <a:lnTo>
                                        <a:pt x="20" y="270"/>
                                      </a:lnTo>
                                      <a:lnTo>
                                        <a:pt x="17" y="260"/>
                                      </a:lnTo>
                                      <a:lnTo>
                                        <a:pt x="10" y="246"/>
                                      </a:lnTo>
                                      <a:lnTo>
                                        <a:pt x="5" y="229"/>
                                      </a:lnTo>
                                      <a:lnTo>
                                        <a:pt x="1" y="212"/>
                                      </a:lnTo>
                                      <a:lnTo>
                                        <a:pt x="0" y="195"/>
                                      </a:lnTo>
                                      <a:lnTo>
                                        <a:pt x="0" y="182"/>
                                      </a:lnTo>
                                      <a:close/>
                                    </a:path>
                                  </a:pathLst>
                                </a:custGeom>
                                <a:solidFill>
                                  <a:srgbClr val="E00000"/>
                                </a:solidFill>
                                <a:ln w="9525">
                                  <a:noFill/>
                                  <a:round/>
                                  <a:headEnd/>
                                  <a:tailEnd/>
                                </a:ln>
                              </p:spPr>
                              <p:txBody>
                                <a:bodyPr/>
                                <a:lstStyle/>
                                <a:p>
                                  <a:endParaRPr lang="cs-CZ"/>
                                </a:p>
                              </p:txBody>
                            </p:sp>
                            <p:sp>
                              <p:nvSpPr>
                                <p:cNvPr id="6308" name="Freeform 69"/>
                                <p:cNvSpPr>
                                  <a:spLocks/>
                                </p:cNvSpPr>
                                <p:nvPr/>
                              </p:nvSpPr>
                              <p:spPr bwMode="auto">
                                <a:xfrm>
                                  <a:off x="2183" y="1697"/>
                                  <a:ext cx="79" cy="69"/>
                                </a:xfrm>
                                <a:custGeom>
                                  <a:avLst/>
                                  <a:gdLst>
                                    <a:gd name="T0" fmla="*/ 0 w 396"/>
                                    <a:gd name="T1" fmla="*/ 6 h 345"/>
                                    <a:gd name="T2" fmla="*/ 1 w 396"/>
                                    <a:gd name="T3" fmla="*/ 5 h 345"/>
                                    <a:gd name="T4" fmla="*/ 1 w 396"/>
                                    <a:gd name="T5" fmla="*/ 4 h 345"/>
                                    <a:gd name="T6" fmla="*/ 2 w 396"/>
                                    <a:gd name="T7" fmla="*/ 3 h 345"/>
                                    <a:gd name="T8" fmla="*/ 3 w 396"/>
                                    <a:gd name="T9" fmla="*/ 2 h 345"/>
                                    <a:gd name="T10" fmla="*/ 4 w 396"/>
                                    <a:gd name="T11" fmla="*/ 2 h 345"/>
                                    <a:gd name="T12" fmla="*/ 5 w 396"/>
                                    <a:gd name="T13" fmla="*/ 1 h 345"/>
                                    <a:gd name="T14" fmla="*/ 6 w 396"/>
                                    <a:gd name="T15" fmla="*/ 0 h 345"/>
                                    <a:gd name="T16" fmla="*/ 8 w 396"/>
                                    <a:gd name="T17" fmla="*/ 0 h 345"/>
                                    <a:gd name="T18" fmla="*/ 9 w 396"/>
                                    <a:gd name="T19" fmla="*/ 0 h 345"/>
                                    <a:gd name="T20" fmla="*/ 11 w 396"/>
                                    <a:gd name="T21" fmla="*/ 0 h 345"/>
                                    <a:gd name="T22" fmla="*/ 12 w 396"/>
                                    <a:gd name="T23" fmla="*/ 1 h 345"/>
                                    <a:gd name="T24" fmla="*/ 13 w 396"/>
                                    <a:gd name="T25" fmla="*/ 1 h 345"/>
                                    <a:gd name="T26" fmla="*/ 14 w 396"/>
                                    <a:gd name="T27" fmla="*/ 2 h 345"/>
                                    <a:gd name="T28" fmla="*/ 15 w 396"/>
                                    <a:gd name="T29" fmla="*/ 3 h 345"/>
                                    <a:gd name="T30" fmla="*/ 16 w 396"/>
                                    <a:gd name="T31" fmla="*/ 4 h 345"/>
                                    <a:gd name="T32" fmla="*/ 16 w 396"/>
                                    <a:gd name="T33" fmla="*/ 6 h 345"/>
                                    <a:gd name="T34" fmla="*/ 16 w 396"/>
                                    <a:gd name="T35" fmla="*/ 7 h 345"/>
                                    <a:gd name="T36" fmla="*/ 15 w 396"/>
                                    <a:gd name="T37" fmla="*/ 8 h 345"/>
                                    <a:gd name="T38" fmla="*/ 15 w 396"/>
                                    <a:gd name="T39" fmla="*/ 9 h 345"/>
                                    <a:gd name="T40" fmla="*/ 14 w 396"/>
                                    <a:gd name="T41" fmla="*/ 10 h 345"/>
                                    <a:gd name="T42" fmla="*/ 14 w 396"/>
                                    <a:gd name="T43" fmla="*/ 11 h 345"/>
                                    <a:gd name="T44" fmla="*/ 14 w 396"/>
                                    <a:gd name="T45" fmla="*/ 12 h 345"/>
                                    <a:gd name="T46" fmla="*/ 11 w 396"/>
                                    <a:gd name="T47" fmla="*/ 13 h 345"/>
                                    <a:gd name="T48" fmla="*/ 11 w 396"/>
                                    <a:gd name="T49" fmla="*/ 12 h 345"/>
                                    <a:gd name="T50" fmla="*/ 11 w 396"/>
                                    <a:gd name="T51" fmla="*/ 12 h 345"/>
                                    <a:gd name="T52" fmla="*/ 10 w 396"/>
                                    <a:gd name="T53" fmla="*/ 12 h 345"/>
                                    <a:gd name="T54" fmla="*/ 8 w 396"/>
                                    <a:gd name="T55" fmla="*/ 12 h 345"/>
                                    <a:gd name="T56" fmla="*/ 8 w 396"/>
                                    <a:gd name="T57" fmla="*/ 13 h 345"/>
                                    <a:gd name="T58" fmla="*/ 6 w 396"/>
                                    <a:gd name="T59" fmla="*/ 14 h 345"/>
                                    <a:gd name="T60" fmla="*/ 6 w 396"/>
                                    <a:gd name="T61" fmla="*/ 14 h 345"/>
                                    <a:gd name="T62" fmla="*/ 5 w 396"/>
                                    <a:gd name="T63" fmla="*/ 14 h 345"/>
                                    <a:gd name="T64" fmla="*/ 4 w 396"/>
                                    <a:gd name="T65" fmla="*/ 13 h 345"/>
                                    <a:gd name="T66" fmla="*/ 3 w 396"/>
                                    <a:gd name="T67" fmla="*/ 13 h 345"/>
                                    <a:gd name="T68" fmla="*/ 3 w 396"/>
                                    <a:gd name="T69" fmla="*/ 12 h 345"/>
                                    <a:gd name="T70" fmla="*/ 2 w 396"/>
                                    <a:gd name="T71" fmla="*/ 11 h 345"/>
                                    <a:gd name="T72" fmla="*/ 1 w 396"/>
                                    <a:gd name="T73" fmla="*/ 10 h 345"/>
                                    <a:gd name="T74" fmla="*/ 1 w 396"/>
                                    <a:gd name="T75" fmla="*/ 9 h 345"/>
                                    <a:gd name="T76" fmla="*/ 0 w 396"/>
                                    <a:gd name="T77" fmla="*/ 8 h 345"/>
                                    <a:gd name="T78" fmla="*/ 0 w 396"/>
                                    <a:gd name="T79" fmla="*/ 7 h 34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96"/>
                                    <a:gd name="T121" fmla="*/ 0 h 345"/>
                                    <a:gd name="T122" fmla="*/ 396 w 396"/>
                                    <a:gd name="T123" fmla="*/ 345 h 34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96" h="345">
                                      <a:moveTo>
                                        <a:pt x="0" y="164"/>
                                      </a:moveTo>
                                      <a:lnTo>
                                        <a:pt x="5" y="150"/>
                                      </a:lnTo>
                                      <a:lnTo>
                                        <a:pt x="10" y="138"/>
                                      </a:lnTo>
                                      <a:lnTo>
                                        <a:pt x="17" y="125"/>
                                      </a:lnTo>
                                      <a:lnTo>
                                        <a:pt x="25" y="114"/>
                                      </a:lnTo>
                                      <a:lnTo>
                                        <a:pt x="33" y="107"/>
                                      </a:lnTo>
                                      <a:lnTo>
                                        <a:pt x="45" y="96"/>
                                      </a:lnTo>
                                      <a:lnTo>
                                        <a:pt x="56" y="84"/>
                                      </a:lnTo>
                                      <a:lnTo>
                                        <a:pt x="66" y="69"/>
                                      </a:lnTo>
                                      <a:lnTo>
                                        <a:pt x="75" y="57"/>
                                      </a:lnTo>
                                      <a:lnTo>
                                        <a:pt x="86" y="48"/>
                                      </a:lnTo>
                                      <a:lnTo>
                                        <a:pt x="99" y="38"/>
                                      </a:lnTo>
                                      <a:lnTo>
                                        <a:pt x="111" y="27"/>
                                      </a:lnTo>
                                      <a:lnTo>
                                        <a:pt x="122" y="18"/>
                                      </a:lnTo>
                                      <a:lnTo>
                                        <a:pt x="140" y="11"/>
                                      </a:lnTo>
                                      <a:lnTo>
                                        <a:pt x="156" y="6"/>
                                      </a:lnTo>
                                      <a:lnTo>
                                        <a:pt x="174" y="0"/>
                                      </a:lnTo>
                                      <a:lnTo>
                                        <a:pt x="197" y="0"/>
                                      </a:lnTo>
                                      <a:lnTo>
                                        <a:pt x="216" y="0"/>
                                      </a:lnTo>
                                      <a:lnTo>
                                        <a:pt x="235" y="0"/>
                                      </a:lnTo>
                                      <a:lnTo>
                                        <a:pt x="251" y="1"/>
                                      </a:lnTo>
                                      <a:lnTo>
                                        <a:pt x="266" y="6"/>
                                      </a:lnTo>
                                      <a:lnTo>
                                        <a:pt x="287" y="9"/>
                                      </a:lnTo>
                                      <a:lnTo>
                                        <a:pt x="302" y="17"/>
                                      </a:lnTo>
                                      <a:lnTo>
                                        <a:pt x="316" y="23"/>
                                      </a:lnTo>
                                      <a:lnTo>
                                        <a:pt x="331" y="32"/>
                                      </a:lnTo>
                                      <a:lnTo>
                                        <a:pt x="343" y="44"/>
                                      </a:lnTo>
                                      <a:lnTo>
                                        <a:pt x="355" y="57"/>
                                      </a:lnTo>
                                      <a:lnTo>
                                        <a:pt x="365" y="67"/>
                                      </a:lnTo>
                                      <a:lnTo>
                                        <a:pt x="374" y="82"/>
                                      </a:lnTo>
                                      <a:lnTo>
                                        <a:pt x="383" y="95"/>
                                      </a:lnTo>
                                      <a:lnTo>
                                        <a:pt x="389" y="108"/>
                                      </a:lnTo>
                                      <a:lnTo>
                                        <a:pt x="393" y="125"/>
                                      </a:lnTo>
                                      <a:lnTo>
                                        <a:pt x="396" y="139"/>
                                      </a:lnTo>
                                      <a:lnTo>
                                        <a:pt x="396" y="151"/>
                                      </a:lnTo>
                                      <a:lnTo>
                                        <a:pt x="396" y="164"/>
                                      </a:lnTo>
                                      <a:lnTo>
                                        <a:pt x="394" y="173"/>
                                      </a:lnTo>
                                      <a:lnTo>
                                        <a:pt x="388" y="189"/>
                                      </a:lnTo>
                                      <a:lnTo>
                                        <a:pt x="379" y="207"/>
                                      </a:lnTo>
                                      <a:lnTo>
                                        <a:pt x="373" y="222"/>
                                      </a:lnTo>
                                      <a:lnTo>
                                        <a:pt x="365" y="237"/>
                                      </a:lnTo>
                                      <a:lnTo>
                                        <a:pt x="361" y="250"/>
                                      </a:lnTo>
                                      <a:lnTo>
                                        <a:pt x="356" y="263"/>
                                      </a:lnTo>
                                      <a:lnTo>
                                        <a:pt x="352" y="278"/>
                                      </a:lnTo>
                                      <a:lnTo>
                                        <a:pt x="349" y="284"/>
                                      </a:lnTo>
                                      <a:lnTo>
                                        <a:pt x="349" y="295"/>
                                      </a:lnTo>
                                      <a:lnTo>
                                        <a:pt x="348" y="310"/>
                                      </a:lnTo>
                                      <a:lnTo>
                                        <a:pt x="285" y="326"/>
                                      </a:lnTo>
                                      <a:lnTo>
                                        <a:pt x="283" y="314"/>
                                      </a:lnTo>
                                      <a:lnTo>
                                        <a:pt x="282" y="307"/>
                                      </a:lnTo>
                                      <a:lnTo>
                                        <a:pt x="278" y="302"/>
                                      </a:lnTo>
                                      <a:lnTo>
                                        <a:pt x="271" y="297"/>
                                      </a:lnTo>
                                      <a:lnTo>
                                        <a:pt x="256" y="300"/>
                                      </a:lnTo>
                                      <a:lnTo>
                                        <a:pt x="242" y="303"/>
                                      </a:lnTo>
                                      <a:lnTo>
                                        <a:pt x="223" y="306"/>
                                      </a:lnTo>
                                      <a:lnTo>
                                        <a:pt x="206" y="311"/>
                                      </a:lnTo>
                                      <a:lnTo>
                                        <a:pt x="198" y="313"/>
                                      </a:lnTo>
                                      <a:lnTo>
                                        <a:pt x="189" y="321"/>
                                      </a:lnTo>
                                      <a:lnTo>
                                        <a:pt x="178" y="330"/>
                                      </a:lnTo>
                                      <a:lnTo>
                                        <a:pt x="162" y="343"/>
                                      </a:lnTo>
                                      <a:lnTo>
                                        <a:pt x="153" y="345"/>
                                      </a:lnTo>
                                      <a:lnTo>
                                        <a:pt x="140" y="345"/>
                                      </a:lnTo>
                                      <a:lnTo>
                                        <a:pt x="126" y="345"/>
                                      </a:lnTo>
                                      <a:lnTo>
                                        <a:pt x="119" y="345"/>
                                      </a:lnTo>
                                      <a:lnTo>
                                        <a:pt x="109" y="339"/>
                                      </a:lnTo>
                                      <a:lnTo>
                                        <a:pt x="98" y="336"/>
                                      </a:lnTo>
                                      <a:lnTo>
                                        <a:pt x="92" y="329"/>
                                      </a:lnTo>
                                      <a:lnTo>
                                        <a:pt x="84" y="320"/>
                                      </a:lnTo>
                                      <a:lnTo>
                                        <a:pt x="77" y="307"/>
                                      </a:lnTo>
                                      <a:lnTo>
                                        <a:pt x="72" y="297"/>
                                      </a:lnTo>
                                      <a:lnTo>
                                        <a:pt x="58" y="286"/>
                                      </a:lnTo>
                                      <a:lnTo>
                                        <a:pt x="49" y="273"/>
                                      </a:lnTo>
                                      <a:lnTo>
                                        <a:pt x="35" y="261"/>
                                      </a:lnTo>
                                      <a:lnTo>
                                        <a:pt x="24" y="250"/>
                                      </a:lnTo>
                                      <a:lnTo>
                                        <a:pt x="18" y="243"/>
                                      </a:lnTo>
                                      <a:lnTo>
                                        <a:pt x="15" y="234"/>
                                      </a:lnTo>
                                      <a:lnTo>
                                        <a:pt x="9" y="221"/>
                                      </a:lnTo>
                                      <a:lnTo>
                                        <a:pt x="4" y="206"/>
                                      </a:lnTo>
                                      <a:lnTo>
                                        <a:pt x="0" y="191"/>
                                      </a:lnTo>
                                      <a:lnTo>
                                        <a:pt x="0" y="175"/>
                                      </a:lnTo>
                                      <a:lnTo>
                                        <a:pt x="0" y="164"/>
                                      </a:lnTo>
                                      <a:close/>
                                    </a:path>
                                  </a:pathLst>
                                </a:custGeom>
                                <a:solidFill>
                                  <a:srgbClr val="C00000"/>
                                </a:solidFill>
                                <a:ln w="9525">
                                  <a:noFill/>
                                  <a:round/>
                                  <a:headEnd/>
                                  <a:tailEnd/>
                                </a:ln>
                              </p:spPr>
                              <p:txBody>
                                <a:bodyPr/>
                                <a:lstStyle/>
                                <a:p>
                                  <a:endParaRPr lang="cs-CZ"/>
                                </a:p>
                              </p:txBody>
                            </p:sp>
                          </p:grpSp>
                        </p:grpSp>
                        <p:grpSp>
                          <p:nvGrpSpPr>
                            <p:cNvPr id="31" name="Group 70"/>
                            <p:cNvGrpSpPr>
                              <a:grpSpLocks/>
                            </p:cNvGrpSpPr>
                            <p:nvPr/>
                          </p:nvGrpSpPr>
                          <p:grpSpPr bwMode="auto">
                            <a:xfrm>
                              <a:off x="2199" y="1676"/>
                              <a:ext cx="73" cy="34"/>
                              <a:chOff x="2199" y="1676"/>
                              <a:chExt cx="73" cy="34"/>
                            </a:xfrm>
                          </p:grpSpPr>
                          <p:sp>
                            <p:nvSpPr>
                              <p:cNvPr id="6299" name="Freeform 71"/>
                              <p:cNvSpPr>
                                <a:spLocks/>
                              </p:cNvSpPr>
                              <p:nvPr/>
                            </p:nvSpPr>
                            <p:spPr bwMode="auto">
                              <a:xfrm>
                                <a:off x="2199" y="1677"/>
                                <a:ext cx="17" cy="10"/>
                              </a:xfrm>
                              <a:custGeom>
                                <a:avLst/>
                                <a:gdLst>
                                  <a:gd name="T0" fmla="*/ 1 w 88"/>
                                  <a:gd name="T1" fmla="*/ 0 h 49"/>
                                  <a:gd name="T2" fmla="*/ 2 w 88"/>
                                  <a:gd name="T3" fmla="*/ 0 h 49"/>
                                  <a:gd name="T4" fmla="*/ 2 w 88"/>
                                  <a:gd name="T5" fmla="*/ 0 h 49"/>
                                  <a:gd name="T6" fmla="*/ 3 w 88"/>
                                  <a:gd name="T7" fmla="*/ 0 h 49"/>
                                  <a:gd name="T8" fmla="*/ 3 w 88"/>
                                  <a:gd name="T9" fmla="*/ 0 h 49"/>
                                  <a:gd name="T10" fmla="*/ 3 w 88"/>
                                  <a:gd name="T11" fmla="*/ 0 h 49"/>
                                  <a:gd name="T12" fmla="*/ 3 w 88"/>
                                  <a:gd name="T13" fmla="*/ 1 h 49"/>
                                  <a:gd name="T14" fmla="*/ 3 w 88"/>
                                  <a:gd name="T15" fmla="*/ 1 h 49"/>
                                  <a:gd name="T16" fmla="*/ 3 w 88"/>
                                  <a:gd name="T17" fmla="*/ 2 h 49"/>
                                  <a:gd name="T18" fmla="*/ 3 w 88"/>
                                  <a:gd name="T19" fmla="*/ 2 h 49"/>
                                  <a:gd name="T20" fmla="*/ 2 w 88"/>
                                  <a:gd name="T21" fmla="*/ 2 h 49"/>
                                  <a:gd name="T22" fmla="*/ 2 w 88"/>
                                  <a:gd name="T23" fmla="*/ 2 h 49"/>
                                  <a:gd name="T24" fmla="*/ 1 w 88"/>
                                  <a:gd name="T25" fmla="*/ 2 h 49"/>
                                  <a:gd name="T26" fmla="*/ 1 w 88"/>
                                  <a:gd name="T27" fmla="*/ 2 h 49"/>
                                  <a:gd name="T28" fmla="*/ 0 w 88"/>
                                  <a:gd name="T29" fmla="*/ 2 h 49"/>
                                  <a:gd name="T30" fmla="*/ 0 w 88"/>
                                  <a:gd name="T31" fmla="*/ 2 h 49"/>
                                  <a:gd name="T32" fmla="*/ 0 w 88"/>
                                  <a:gd name="T33" fmla="*/ 1 h 49"/>
                                  <a:gd name="T34" fmla="*/ 0 w 88"/>
                                  <a:gd name="T35" fmla="*/ 1 h 49"/>
                                  <a:gd name="T36" fmla="*/ 0 w 88"/>
                                  <a:gd name="T37" fmla="*/ 1 h 49"/>
                                  <a:gd name="T38" fmla="*/ 1 w 88"/>
                                  <a:gd name="T39" fmla="*/ 0 h 49"/>
                                  <a:gd name="T40" fmla="*/ 1 w 88"/>
                                  <a:gd name="T41" fmla="*/ 0 h 49"/>
                                  <a:gd name="T42" fmla="*/ 1 w 88"/>
                                  <a:gd name="T43" fmla="*/ 0 h 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8"/>
                                  <a:gd name="T67" fmla="*/ 0 h 49"/>
                                  <a:gd name="T68" fmla="*/ 88 w 88"/>
                                  <a:gd name="T69" fmla="*/ 49 h 4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8" h="49">
                                    <a:moveTo>
                                      <a:pt x="37" y="2"/>
                                    </a:moveTo>
                                    <a:lnTo>
                                      <a:pt x="48" y="0"/>
                                    </a:lnTo>
                                    <a:lnTo>
                                      <a:pt x="60" y="0"/>
                                    </a:lnTo>
                                    <a:lnTo>
                                      <a:pt x="68" y="1"/>
                                    </a:lnTo>
                                    <a:lnTo>
                                      <a:pt x="79" y="6"/>
                                    </a:lnTo>
                                    <a:lnTo>
                                      <a:pt x="85" y="10"/>
                                    </a:lnTo>
                                    <a:lnTo>
                                      <a:pt x="88" y="19"/>
                                    </a:lnTo>
                                    <a:lnTo>
                                      <a:pt x="85" y="29"/>
                                    </a:lnTo>
                                    <a:lnTo>
                                      <a:pt x="79" y="37"/>
                                    </a:lnTo>
                                    <a:lnTo>
                                      <a:pt x="70" y="41"/>
                                    </a:lnTo>
                                    <a:lnTo>
                                      <a:pt x="61" y="45"/>
                                    </a:lnTo>
                                    <a:lnTo>
                                      <a:pt x="48" y="47"/>
                                    </a:lnTo>
                                    <a:lnTo>
                                      <a:pt x="36" y="49"/>
                                    </a:lnTo>
                                    <a:lnTo>
                                      <a:pt x="23" y="49"/>
                                    </a:lnTo>
                                    <a:lnTo>
                                      <a:pt x="12" y="47"/>
                                    </a:lnTo>
                                    <a:lnTo>
                                      <a:pt x="3" y="42"/>
                                    </a:lnTo>
                                    <a:lnTo>
                                      <a:pt x="0" y="35"/>
                                    </a:lnTo>
                                    <a:lnTo>
                                      <a:pt x="1" y="25"/>
                                    </a:lnTo>
                                    <a:lnTo>
                                      <a:pt x="6" y="16"/>
                                    </a:lnTo>
                                    <a:lnTo>
                                      <a:pt x="16" y="9"/>
                                    </a:lnTo>
                                    <a:lnTo>
                                      <a:pt x="25" y="5"/>
                                    </a:lnTo>
                                    <a:lnTo>
                                      <a:pt x="37" y="2"/>
                                    </a:lnTo>
                                    <a:close/>
                                  </a:path>
                                </a:pathLst>
                              </a:custGeom>
                              <a:solidFill>
                                <a:srgbClr val="A000A0"/>
                              </a:solidFill>
                              <a:ln w="9525">
                                <a:noFill/>
                                <a:round/>
                                <a:headEnd/>
                                <a:tailEnd/>
                              </a:ln>
                            </p:spPr>
                            <p:txBody>
                              <a:bodyPr/>
                              <a:lstStyle/>
                              <a:p>
                                <a:endParaRPr lang="cs-CZ"/>
                              </a:p>
                            </p:txBody>
                          </p:sp>
                          <p:sp>
                            <p:nvSpPr>
                              <p:cNvPr id="6300" name="Freeform 72"/>
                              <p:cNvSpPr>
                                <a:spLocks/>
                              </p:cNvSpPr>
                              <p:nvPr/>
                            </p:nvSpPr>
                            <p:spPr bwMode="auto">
                              <a:xfrm>
                                <a:off x="2222" y="1676"/>
                                <a:ext cx="18" cy="9"/>
                              </a:xfrm>
                              <a:custGeom>
                                <a:avLst/>
                                <a:gdLst>
                                  <a:gd name="T0" fmla="*/ 1 w 87"/>
                                  <a:gd name="T1" fmla="*/ 2 h 49"/>
                                  <a:gd name="T2" fmla="*/ 2 w 87"/>
                                  <a:gd name="T3" fmla="*/ 2 h 49"/>
                                  <a:gd name="T4" fmla="*/ 2 w 87"/>
                                  <a:gd name="T5" fmla="*/ 2 h 49"/>
                                  <a:gd name="T6" fmla="*/ 3 w 87"/>
                                  <a:gd name="T7" fmla="*/ 2 h 49"/>
                                  <a:gd name="T8" fmla="*/ 3 w 87"/>
                                  <a:gd name="T9" fmla="*/ 1 h 49"/>
                                  <a:gd name="T10" fmla="*/ 4 w 87"/>
                                  <a:gd name="T11" fmla="*/ 1 h 49"/>
                                  <a:gd name="T12" fmla="*/ 4 w 87"/>
                                  <a:gd name="T13" fmla="*/ 1 h 49"/>
                                  <a:gd name="T14" fmla="*/ 4 w 87"/>
                                  <a:gd name="T15" fmla="*/ 1 h 49"/>
                                  <a:gd name="T16" fmla="*/ 3 w 87"/>
                                  <a:gd name="T17" fmla="*/ 0 h 49"/>
                                  <a:gd name="T18" fmla="*/ 3 w 87"/>
                                  <a:gd name="T19" fmla="*/ 0 h 49"/>
                                  <a:gd name="T20" fmla="*/ 2 w 87"/>
                                  <a:gd name="T21" fmla="*/ 0 h 49"/>
                                  <a:gd name="T22" fmla="*/ 2 w 87"/>
                                  <a:gd name="T23" fmla="*/ 0 h 49"/>
                                  <a:gd name="T24" fmla="*/ 1 w 87"/>
                                  <a:gd name="T25" fmla="*/ 0 h 49"/>
                                  <a:gd name="T26" fmla="*/ 1 w 87"/>
                                  <a:gd name="T27" fmla="*/ 0 h 49"/>
                                  <a:gd name="T28" fmla="*/ 0 w 87"/>
                                  <a:gd name="T29" fmla="*/ 0 h 49"/>
                                  <a:gd name="T30" fmla="*/ 0 w 87"/>
                                  <a:gd name="T31" fmla="*/ 0 h 49"/>
                                  <a:gd name="T32" fmla="*/ 0 w 87"/>
                                  <a:gd name="T33" fmla="*/ 1 h 49"/>
                                  <a:gd name="T34" fmla="*/ 0 w 87"/>
                                  <a:gd name="T35" fmla="*/ 1 h 49"/>
                                  <a:gd name="T36" fmla="*/ 0 w 87"/>
                                  <a:gd name="T37" fmla="*/ 1 h 49"/>
                                  <a:gd name="T38" fmla="*/ 1 w 87"/>
                                  <a:gd name="T39" fmla="*/ 1 h 49"/>
                                  <a:gd name="T40" fmla="*/ 1 w 87"/>
                                  <a:gd name="T41" fmla="*/ 1 h 49"/>
                                  <a:gd name="T42" fmla="*/ 1 w 87"/>
                                  <a:gd name="T43" fmla="*/ 2 h 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7"/>
                                  <a:gd name="T67" fmla="*/ 0 h 49"/>
                                  <a:gd name="T68" fmla="*/ 87 w 87"/>
                                  <a:gd name="T69" fmla="*/ 49 h 4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7" h="49">
                                    <a:moveTo>
                                      <a:pt x="36" y="47"/>
                                    </a:moveTo>
                                    <a:lnTo>
                                      <a:pt x="47" y="49"/>
                                    </a:lnTo>
                                    <a:lnTo>
                                      <a:pt x="58" y="49"/>
                                    </a:lnTo>
                                    <a:lnTo>
                                      <a:pt x="66" y="48"/>
                                    </a:lnTo>
                                    <a:lnTo>
                                      <a:pt x="78" y="43"/>
                                    </a:lnTo>
                                    <a:lnTo>
                                      <a:pt x="84" y="38"/>
                                    </a:lnTo>
                                    <a:lnTo>
                                      <a:pt x="87" y="30"/>
                                    </a:lnTo>
                                    <a:lnTo>
                                      <a:pt x="84" y="19"/>
                                    </a:lnTo>
                                    <a:lnTo>
                                      <a:pt x="78" y="12"/>
                                    </a:lnTo>
                                    <a:lnTo>
                                      <a:pt x="68" y="8"/>
                                    </a:lnTo>
                                    <a:lnTo>
                                      <a:pt x="59" y="4"/>
                                    </a:lnTo>
                                    <a:lnTo>
                                      <a:pt x="47" y="2"/>
                                    </a:lnTo>
                                    <a:lnTo>
                                      <a:pt x="35" y="0"/>
                                    </a:lnTo>
                                    <a:lnTo>
                                      <a:pt x="21" y="0"/>
                                    </a:lnTo>
                                    <a:lnTo>
                                      <a:pt x="10" y="2"/>
                                    </a:lnTo>
                                    <a:lnTo>
                                      <a:pt x="3" y="7"/>
                                    </a:lnTo>
                                    <a:lnTo>
                                      <a:pt x="0" y="14"/>
                                    </a:lnTo>
                                    <a:lnTo>
                                      <a:pt x="1" y="24"/>
                                    </a:lnTo>
                                    <a:lnTo>
                                      <a:pt x="6" y="33"/>
                                    </a:lnTo>
                                    <a:lnTo>
                                      <a:pt x="14" y="39"/>
                                    </a:lnTo>
                                    <a:lnTo>
                                      <a:pt x="23" y="44"/>
                                    </a:lnTo>
                                    <a:lnTo>
                                      <a:pt x="36" y="47"/>
                                    </a:lnTo>
                                    <a:close/>
                                  </a:path>
                                </a:pathLst>
                              </a:custGeom>
                              <a:solidFill>
                                <a:srgbClr val="A000A0"/>
                              </a:solidFill>
                              <a:ln w="9525">
                                <a:noFill/>
                                <a:round/>
                                <a:headEnd/>
                                <a:tailEnd/>
                              </a:ln>
                            </p:spPr>
                            <p:txBody>
                              <a:bodyPr/>
                              <a:lstStyle/>
                              <a:p>
                                <a:endParaRPr lang="cs-CZ"/>
                              </a:p>
                            </p:txBody>
                          </p:sp>
                          <p:sp>
                            <p:nvSpPr>
                              <p:cNvPr id="6301" name="Freeform 73"/>
                              <p:cNvSpPr>
                                <a:spLocks/>
                              </p:cNvSpPr>
                              <p:nvPr/>
                            </p:nvSpPr>
                            <p:spPr bwMode="auto">
                              <a:xfrm>
                                <a:off x="2245" y="1683"/>
                                <a:ext cx="13" cy="11"/>
                              </a:xfrm>
                              <a:custGeom>
                                <a:avLst/>
                                <a:gdLst>
                                  <a:gd name="T0" fmla="*/ 1 w 68"/>
                                  <a:gd name="T1" fmla="*/ 2 h 56"/>
                                  <a:gd name="T2" fmla="*/ 2 w 68"/>
                                  <a:gd name="T3" fmla="*/ 2 h 56"/>
                                  <a:gd name="T4" fmla="*/ 2 w 68"/>
                                  <a:gd name="T5" fmla="*/ 2 h 56"/>
                                  <a:gd name="T6" fmla="*/ 2 w 68"/>
                                  <a:gd name="T7" fmla="*/ 2 h 56"/>
                                  <a:gd name="T8" fmla="*/ 2 w 68"/>
                                  <a:gd name="T9" fmla="*/ 2 h 56"/>
                                  <a:gd name="T10" fmla="*/ 2 w 68"/>
                                  <a:gd name="T11" fmla="*/ 2 h 56"/>
                                  <a:gd name="T12" fmla="*/ 2 w 68"/>
                                  <a:gd name="T13" fmla="*/ 1 h 56"/>
                                  <a:gd name="T14" fmla="*/ 2 w 68"/>
                                  <a:gd name="T15" fmla="*/ 1 h 56"/>
                                  <a:gd name="T16" fmla="*/ 2 w 68"/>
                                  <a:gd name="T17" fmla="*/ 0 h 56"/>
                                  <a:gd name="T18" fmla="*/ 2 w 68"/>
                                  <a:gd name="T19" fmla="*/ 0 h 56"/>
                                  <a:gd name="T20" fmla="*/ 1 w 68"/>
                                  <a:gd name="T21" fmla="*/ 0 h 56"/>
                                  <a:gd name="T22" fmla="*/ 1 w 68"/>
                                  <a:gd name="T23" fmla="*/ 0 h 56"/>
                                  <a:gd name="T24" fmla="*/ 0 w 68"/>
                                  <a:gd name="T25" fmla="*/ 0 h 56"/>
                                  <a:gd name="T26" fmla="*/ 0 w 68"/>
                                  <a:gd name="T27" fmla="*/ 0 h 56"/>
                                  <a:gd name="T28" fmla="*/ 0 w 68"/>
                                  <a:gd name="T29" fmla="*/ 1 h 56"/>
                                  <a:gd name="T30" fmla="*/ 0 w 68"/>
                                  <a:gd name="T31" fmla="*/ 1 h 56"/>
                                  <a:gd name="T32" fmla="*/ 0 w 68"/>
                                  <a:gd name="T33" fmla="*/ 1 h 56"/>
                                  <a:gd name="T34" fmla="*/ 1 w 68"/>
                                  <a:gd name="T35" fmla="*/ 2 h 56"/>
                                  <a:gd name="T36" fmla="*/ 1 w 68"/>
                                  <a:gd name="T37" fmla="*/ 2 h 56"/>
                                  <a:gd name="T38" fmla="*/ 1 w 68"/>
                                  <a:gd name="T39" fmla="*/ 2 h 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8"/>
                                  <a:gd name="T61" fmla="*/ 0 h 56"/>
                                  <a:gd name="T62" fmla="*/ 68 w 68"/>
                                  <a:gd name="T63" fmla="*/ 56 h 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8" h="56">
                                    <a:moveTo>
                                      <a:pt x="34" y="53"/>
                                    </a:moveTo>
                                    <a:lnTo>
                                      <a:pt x="45" y="56"/>
                                    </a:lnTo>
                                    <a:lnTo>
                                      <a:pt x="53" y="56"/>
                                    </a:lnTo>
                                    <a:lnTo>
                                      <a:pt x="61" y="54"/>
                                    </a:lnTo>
                                    <a:lnTo>
                                      <a:pt x="65" y="48"/>
                                    </a:lnTo>
                                    <a:lnTo>
                                      <a:pt x="68" y="40"/>
                                    </a:lnTo>
                                    <a:lnTo>
                                      <a:pt x="66" y="31"/>
                                    </a:lnTo>
                                    <a:lnTo>
                                      <a:pt x="60" y="19"/>
                                    </a:lnTo>
                                    <a:lnTo>
                                      <a:pt x="52" y="11"/>
                                    </a:lnTo>
                                    <a:lnTo>
                                      <a:pt x="41" y="5"/>
                                    </a:lnTo>
                                    <a:lnTo>
                                      <a:pt x="29" y="1"/>
                                    </a:lnTo>
                                    <a:lnTo>
                                      <a:pt x="20" y="0"/>
                                    </a:lnTo>
                                    <a:lnTo>
                                      <a:pt x="12" y="2"/>
                                    </a:lnTo>
                                    <a:lnTo>
                                      <a:pt x="4" y="7"/>
                                    </a:lnTo>
                                    <a:lnTo>
                                      <a:pt x="0" y="14"/>
                                    </a:lnTo>
                                    <a:lnTo>
                                      <a:pt x="1" y="24"/>
                                    </a:lnTo>
                                    <a:lnTo>
                                      <a:pt x="7" y="34"/>
                                    </a:lnTo>
                                    <a:lnTo>
                                      <a:pt x="16" y="41"/>
                                    </a:lnTo>
                                    <a:lnTo>
                                      <a:pt x="25" y="47"/>
                                    </a:lnTo>
                                    <a:lnTo>
                                      <a:pt x="34" y="53"/>
                                    </a:lnTo>
                                    <a:close/>
                                  </a:path>
                                </a:pathLst>
                              </a:custGeom>
                              <a:solidFill>
                                <a:srgbClr val="A000A0"/>
                              </a:solidFill>
                              <a:ln w="9525">
                                <a:noFill/>
                                <a:round/>
                                <a:headEnd/>
                                <a:tailEnd/>
                              </a:ln>
                            </p:spPr>
                            <p:txBody>
                              <a:bodyPr/>
                              <a:lstStyle/>
                              <a:p>
                                <a:endParaRPr lang="cs-CZ"/>
                              </a:p>
                            </p:txBody>
                          </p:sp>
                          <p:sp>
                            <p:nvSpPr>
                              <p:cNvPr id="6302" name="Freeform 74"/>
                              <p:cNvSpPr>
                                <a:spLocks/>
                              </p:cNvSpPr>
                              <p:nvPr/>
                            </p:nvSpPr>
                            <p:spPr bwMode="auto">
                              <a:xfrm>
                                <a:off x="2260" y="1697"/>
                                <a:ext cx="12" cy="13"/>
                              </a:xfrm>
                              <a:custGeom>
                                <a:avLst/>
                                <a:gdLst>
                                  <a:gd name="T0" fmla="*/ 1 w 57"/>
                                  <a:gd name="T1" fmla="*/ 2 h 65"/>
                                  <a:gd name="T2" fmla="*/ 1 w 57"/>
                                  <a:gd name="T3" fmla="*/ 3 h 65"/>
                                  <a:gd name="T4" fmla="*/ 2 w 57"/>
                                  <a:gd name="T5" fmla="*/ 3 h 65"/>
                                  <a:gd name="T6" fmla="*/ 2 w 57"/>
                                  <a:gd name="T7" fmla="*/ 2 h 65"/>
                                  <a:gd name="T8" fmla="*/ 3 w 57"/>
                                  <a:gd name="T9" fmla="*/ 2 h 65"/>
                                  <a:gd name="T10" fmla="*/ 3 w 57"/>
                                  <a:gd name="T11" fmla="*/ 1 h 65"/>
                                  <a:gd name="T12" fmla="*/ 2 w 57"/>
                                  <a:gd name="T13" fmla="*/ 1 h 65"/>
                                  <a:gd name="T14" fmla="*/ 2 w 57"/>
                                  <a:gd name="T15" fmla="*/ 1 h 65"/>
                                  <a:gd name="T16" fmla="*/ 2 w 57"/>
                                  <a:gd name="T17" fmla="*/ 0 h 65"/>
                                  <a:gd name="T18" fmla="*/ 1 w 57"/>
                                  <a:gd name="T19" fmla="*/ 0 h 65"/>
                                  <a:gd name="T20" fmla="*/ 1 w 57"/>
                                  <a:gd name="T21" fmla="*/ 0 h 65"/>
                                  <a:gd name="T22" fmla="*/ 0 w 57"/>
                                  <a:gd name="T23" fmla="*/ 0 h 65"/>
                                  <a:gd name="T24" fmla="*/ 0 w 57"/>
                                  <a:gd name="T25" fmla="*/ 0 h 65"/>
                                  <a:gd name="T26" fmla="*/ 0 w 57"/>
                                  <a:gd name="T27" fmla="*/ 1 h 65"/>
                                  <a:gd name="T28" fmla="*/ 0 w 57"/>
                                  <a:gd name="T29" fmla="*/ 1 h 65"/>
                                  <a:gd name="T30" fmla="*/ 0 w 57"/>
                                  <a:gd name="T31" fmla="*/ 1 h 65"/>
                                  <a:gd name="T32" fmla="*/ 0 w 57"/>
                                  <a:gd name="T33" fmla="*/ 2 h 65"/>
                                  <a:gd name="T34" fmla="*/ 1 w 57"/>
                                  <a:gd name="T35" fmla="*/ 2 h 65"/>
                                  <a:gd name="T36" fmla="*/ 1 w 57"/>
                                  <a:gd name="T37" fmla="*/ 2 h 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7"/>
                                  <a:gd name="T58" fmla="*/ 0 h 65"/>
                                  <a:gd name="T59" fmla="*/ 57 w 57"/>
                                  <a:gd name="T60" fmla="*/ 65 h 6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7" h="65">
                                    <a:moveTo>
                                      <a:pt x="24" y="61"/>
                                    </a:moveTo>
                                    <a:lnTo>
                                      <a:pt x="35" y="65"/>
                                    </a:lnTo>
                                    <a:lnTo>
                                      <a:pt x="45" y="64"/>
                                    </a:lnTo>
                                    <a:lnTo>
                                      <a:pt x="52" y="59"/>
                                    </a:lnTo>
                                    <a:lnTo>
                                      <a:pt x="57" y="48"/>
                                    </a:lnTo>
                                    <a:lnTo>
                                      <a:pt x="55" y="34"/>
                                    </a:lnTo>
                                    <a:lnTo>
                                      <a:pt x="52" y="23"/>
                                    </a:lnTo>
                                    <a:lnTo>
                                      <a:pt x="46" y="14"/>
                                    </a:lnTo>
                                    <a:lnTo>
                                      <a:pt x="40" y="6"/>
                                    </a:lnTo>
                                    <a:lnTo>
                                      <a:pt x="29" y="1"/>
                                    </a:lnTo>
                                    <a:lnTo>
                                      <a:pt x="21" y="0"/>
                                    </a:lnTo>
                                    <a:lnTo>
                                      <a:pt x="11" y="2"/>
                                    </a:lnTo>
                                    <a:lnTo>
                                      <a:pt x="3" y="7"/>
                                    </a:lnTo>
                                    <a:lnTo>
                                      <a:pt x="0" y="15"/>
                                    </a:lnTo>
                                    <a:lnTo>
                                      <a:pt x="1" y="24"/>
                                    </a:lnTo>
                                    <a:lnTo>
                                      <a:pt x="3" y="34"/>
                                    </a:lnTo>
                                    <a:lnTo>
                                      <a:pt x="9" y="44"/>
                                    </a:lnTo>
                                    <a:lnTo>
                                      <a:pt x="17" y="53"/>
                                    </a:lnTo>
                                    <a:lnTo>
                                      <a:pt x="24" y="61"/>
                                    </a:lnTo>
                                    <a:close/>
                                  </a:path>
                                </a:pathLst>
                              </a:custGeom>
                              <a:solidFill>
                                <a:srgbClr val="A000A0"/>
                              </a:solidFill>
                              <a:ln w="9525">
                                <a:noFill/>
                                <a:round/>
                                <a:headEnd/>
                                <a:tailEnd/>
                              </a:ln>
                            </p:spPr>
                            <p:txBody>
                              <a:bodyPr/>
                              <a:lstStyle/>
                              <a:p>
                                <a:endParaRPr lang="cs-CZ"/>
                              </a:p>
                            </p:txBody>
                          </p:sp>
                        </p:grpSp>
                      </p:grpSp>
                      <p:grpSp>
                        <p:nvGrpSpPr>
                          <p:cNvPr id="6176" name="Group 75"/>
                          <p:cNvGrpSpPr>
                            <a:grpSpLocks/>
                          </p:cNvGrpSpPr>
                          <p:nvPr/>
                        </p:nvGrpSpPr>
                        <p:grpSpPr bwMode="auto">
                          <a:xfrm>
                            <a:off x="2223" y="1728"/>
                            <a:ext cx="82" cy="131"/>
                            <a:chOff x="2223" y="1728"/>
                            <a:chExt cx="82" cy="131"/>
                          </a:xfrm>
                        </p:grpSpPr>
                        <p:sp>
                          <p:nvSpPr>
                            <p:cNvPr id="6294" name="Freeform 76"/>
                            <p:cNvSpPr>
                              <a:spLocks/>
                            </p:cNvSpPr>
                            <p:nvPr/>
                          </p:nvSpPr>
                          <p:spPr bwMode="auto">
                            <a:xfrm>
                              <a:off x="2259" y="1729"/>
                              <a:ext cx="46" cy="82"/>
                            </a:xfrm>
                            <a:custGeom>
                              <a:avLst/>
                              <a:gdLst>
                                <a:gd name="T0" fmla="*/ 1 w 229"/>
                                <a:gd name="T1" fmla="*/ 0 h 410"/>
                                <a:gd name="T2" fmla="*/ 1 w 229"/>
                                <a:gd name="T3" fmla="*/ 1 h 410"/>
                                <a:gd name="T4" fmla="*/ 0 w 229"/>
                                <a:gd name="T5" fmla="*/ 3 h 410"/>
                                <a:gd name="T6" fmla="*/ 0 w 229"/>
                                <a:gd name="T7" fmla="*/ 4 h 410"/>
                                <a:gd name="T8" fmla="*/ 0 w 229"/>
                                <a:gd name="T9" fmla="*/ 5 h 410"/>
                                <a:gd name="T10" fmla="*/ 0 w 229"/>
                                <a:gd name="T11" fmla="*/ 7 h 410"/>
                                <a:gd name="T12" fmla="*/ 1 w 229"/>
                                <a:gd name="T13" fmla="*/ 8 h 410"/>
                                <a:gd name="T14" fmla="*/ 1 w 229"/>
                                <a:gd name="T15" fmla="*/ 9 h 410"/>
                                <a:gd name="T16" fmla="*/ 2 w 229"/>
                                <a:gd name="T17" fmla="*/ 10 h 410"/>
                                <a:gd name="T18" fmla="*/ 3 w 229"/>
                                <a:gd name="T19" fmla="*/ 11 h 410"/>
                                <a:gd name="T20" fmla="*/ 5 w 229"/>
                                <a:gd name="T21" fmla="*/ 12 h 410"/>
                                <a:gd name="T22" fmla="*/ 6 w 229"/>
                                <a:gd name="T23" fmla="*/ 13 h 410"/>
                                <a:gd name="T24" fmla="*/ 7 w 229"/>
                                <a:gd name="T25" fmla="*/ 14 h 410"/>
                                <a:gd name="T26" fmla="*/ 8 w 229"/>
                                <a:gd name="T27" fmla="*/ 15 h 410"/>
                                <a:gd name="T28" fmla="*/ 9 w 229"/>
                                <a:gd name="T29" fmla="*/ 16 h 410"/>
                                <a:gd name="T30" fmla="*/ 9 w 229"/>
                                <a:gd name="T31" fmla="*/ 16 h 4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9"/>
                                <a:gd name="T49" fmla="*/ 0 h 410"/>
                                <a:gd name="T50" fmla="*/ 229 w 229"/>
                                <a:gd name="T51" fmla="*/ 410 h 4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9" h="410">
                                  <a:moveTo>
                                    <a:pt x="27" y="0"/>
                                  </a:moveTo>
                                  <a:lnTo>
                                    <a:pt x="17" y="28"/>
                                  </a:lnTo>
                                  <a:lnTo>
                                    <a:pt x="8" y="64"/>
                                  </a:lnTo>
                                  <a:lnTo>
                                    <a:pt x="3" y="103"/>
                                  </a:lnTo>
                                  <a:lnTo>
                                    <a:pt x="0" y="137"/>
                                  </a:lnTo>
                                  <a:lnTo>
                                    <a:pt x="5" y="166"/>
                                  </a:lnTo>
                                  <a:lnTo>
                                    <a:pt x="14" y="190"/>
                                  </a:lnTo>
                                  <a:lnTo>
                                    <a:pt x="30" y="215"/>
                                  </a:lnTo>
                                  <a:lnTo>
                                    <a:pt x="52" y="245"/>
                                  </a:lnTo>
                                  <a:lnTo>
                                    <a:pt x="82" y="272"/>
                                  </a:lnTo>
                                  <a:lnTo>
                                    <a:pt x="122" y="304"/>
                                  </a:lnTo>
                                  <a:lnTo>
                                    <a:pt x="152" y="329"/>
                                  </a:lnTo>
                                  <a:lnTo>
                                    <a:pt x="176" y="347"/>
                                  </a:lnTo>
                                  <a:lnTo>
                                    <a:pt x="192" y="366"/>
                                  </a:lnTo>
                                  <a:lnTo>
                                    <a:pt x="213" y="389"/>
                                  </a:lnTo>
                                  <a:lnTo>
                                    <a:pt x="229" y="410"/>
                                  </a:lnTo>
                                </a:path>
                              </a:pathLst>
                            </a:custGeom>
                            <a:noFill/>
                            <a:ln w="4763">
                              <a:solidFill>
                                <a:srgbClr val="FFC0C0"/>
                              </a:solidFill>
                              <a:prstDash val="solid"/>
                              <a:round/>
                              <a:headEnd/>
                              <a:tailEnd/>
                            </a:ln>
                          </p:spPr>
                          <p:txBody>
                            <a:bodyPr/>
                            <a:lstStyle/>
                            <a:p>
                              <a:endParaRPr lang="cs-CZ"/>
                            </a:p>
                          </p:txBody>
                        </p:sp>
                        <p:sp>
                          <p:nvSpPr>
                            <p:cNvPr id="6295" name="Freeform 77"/>
                            <p:cNvSpPr>
                              <a:spLocks/>
                            </p:cNvSpPr>
                            <p:nvPr/>
                          </p:nvSpPr>
                          <p:spPr bwMode="auto">
                            <a:xfrm>
                              <a:off x="2223" y="1756"/>
                              <a:ext cx="44" cy="78"/>
                            </a:xfrm>
                            <a:custGeom>
                              <a:avLst/>
                              <a:gdLst>
                                <a:gd name="T0" fmla="*/ 0 w 216"/>
                                <a:gd name="T1" fmla="*/ 0 h 391"/>
                                <a:gd name="T2" fmla="*/ 1 w 216"/>
                                <a:gd name="T3" fmla="*/ 0 h 391"/>
                                <a:gd name="T4" fmla="*/ 2 w 216"/>
                                <a:gd name="T5" fmla="*/ 0 h 391"/>
                                <a:gd name="T6" fmla="*/ 3 w 216"/>
                                <a:gd name="T7" fmla="*/ 1 h 391"/>
                                <a:gd name="T8" fmla="*/ 4 w 216"/>
                                <a:gd name="T9" fmla="*/ 1 h 391"/>
                                <a:gd name="T10" fmla="*/ 5 w 216"/>
                                <a:gd name="T11" fmla="*/ 2 h 391"/>
                                <a:gd name="T12" fmla="*/ 5 w 216"/>
                                <a:gd name="T13" fmla="*/ 3 h 391"/>
                                <a:gd name="T14" fmla="*/ 6 w 216"/>
                                <a:gd name="T15" fmla="*/ 3 h 391"/>
                                <a:gd name="T16" fmla="*/ 6 w 216"/>
                                <a:gd name="T17" fmla="*/ 5 h 391"/>
                                <a:gd name="T18" fmla="*/ 7 w 216"/>
                                <a:gd name="T19" fmla="*/ 6 h 391"/>
                                <a:gd name="T20" fmla="*/ 7 w 216"/>
                                <a:gd name="T21" fmla="*/ 7 h 391"/>
                                <a:gd name="T22" fmla="*/ 7 w 216"/>
                                <a:gd name="T23" fmla="*/ 9 h 391"/>
                                <a:gd name="T24" fmla="*/ 7 w 216"/>
                                <a:gd name="T25" fmla="*/ 11 h 391"/>
                                <a:gd name="T26" fmla="*/ 8 w 216"/>
                                <a:gd name="T27" fmla="*/ 13 h 391"/>
                                <a:gd name="T28" fmla="*/ 8 w 216"/>
                                <a:gd name="T29" fmla="*/ 14 h 391"/>
                                <a:gd name="T30" fmla="*/ 8 w 216"/>
                                <a:gd name="T31" fmla="*/ 15 h 391"/>
                                <a:gd name="T32" fmla="*/ 9 w 216"/>
                                <a:gd name="T33" fmla="*/ 16 h 391"/>
                                <a:gd name="T34" fmla="*/ 9 w 216"/>
                                <a:gd name="T35" fmla="*/ 16 h 39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6"/>
                                <a:gd name="T55" fmla="*/ 0 h 391"/>
                                <a:gd name="T56" fmla="*/ 216 w 216"/>
                                <a:gd name="T57" fmla="*/ 391 h 39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6" h="391">
                                  <a:moveTo>
                                    <a:pt x="0" y="0"/>
                                  </a:moveTo>
                                  <a:lnTo>
                                    <a:pt x="24" y="4"/>
                                  </a:lnTo>
                                  <a:lnTo>
                                    <a:pt x="47" y="9"/>
                                  </a:lnTo>
                                  <a:lnTo>
                                    <a:pt x="73" y="18"/>
                                  </a:lnTo>
                                  <a:lnTo>
                                    <a:pt x="93" y="29"/>
                                  </a:lnTo>
                                  <a:lnTo>
                                    <a:pt x="112" y="41"/>
                                  </a:lnTo>
                                  <a:lnTo>
                                    <a:pt x="128" y="65"/>
                                  </a:lnTo>
                                  <a:lnTo>
                                    <a:pt x="142" y="87"/>
                                  </a:lnTo>
                                  <a:lnTo>
                                    <a:pt x="152" y="114"/>
                                  </a:lnTo>
                                  <a:lnTo>
                                    <a:pt x="162" y="146"/>
                                  </a:lnTo>
                                  <a:lnTo>
                                    <a:pt x="171" y="182"/>
                                  </a:lnTo>
                                  <a:lnTo>
                                    <a:pt x="174" y="222"/>
                                  </a:lnTo>
                                  <a:lnTo>
                                    <a:pt x="177" y="276"/>
                                  </a:lnTo>
                                  <a:lnTo>
                                    <a:pt x="180" y="314"/>
                                  </a:lnTo>
                                  <a:lnTo>
                                    <a:pt x="188" y="347"/>
                                  </a:lnTo>
                                  <a:lnTo>
                                    <a:pt x="201" y="372"/>
                                  </a:lnTo>
                                  <a:lnTo>
                                    <a:pt x="216" y="391"/>
                                  </a:lnTo>
                                  <a:lnTo>
                                    <a:pt x="214" y="390"/>
                                  </a:lnTo>
                                </a:path>
                              </a:pathLst>
                            </a:custGeom>
                            <a:noFill/>
                            <a:ln w="4763">
                              <a:solidFill>
                                <a:srgbClr val="FFC0C0"/>
                              </a:solidFill>
                              <a:prstDash val="solid"/>
                              <a:round/>
                              <a:headEnd/>
                              <a:tailEnd/>
                            </a:ln>
                          </p:spPr>
                          <p:txBody>
                            <a:bodyPr/>
                            <a:lstStyle/>
                            <a:p>
                              <a:endParaRPr lang="cs-CZ"/>
                            </a:p>
                          </p:txBody>
                        </p:sp>
                        <p:sp>
                          <p:nvSpPr>
                            <p:cNvPr id="6296" name="Freeform 78"/>
                            <p:cNvSpPr>
                              <a:spLocks/>
                            </p:cNvSpPr>
                            <p:nvPr/>
                          </p:nvSpPr>
                          <p:spPr bwMode="auto">
                            <a:xfrm>
                              <a:off x="2225" y="1728"/>
                              <a:ext cx="74" cy="131"/>
                            </a:xfrm>
                            <a:custGeom>
                              <a:avLst/>
                              <a:gdLst>
                                <a:gd name="T0" fmla="*/ 0 w 371"/>
                                <a:gd name="T1" fmla="*/ 0 h 657"/>
                                <a:gd name="T2" fmla="*/ 1 w 371"/>
                                <a:gd name="T3" fmla="*/ 1 h 657"/>
                                <a:gd name="T4" fmla="*/ 2 w 371"/>
                                <a:gd name="T5" fmla="*/ 2 h 657"/>
                                <a:gd name="T6" fmla="*/ 3 w 371"/>
                                <a:gd name="T7" fmla="*/ 3 h 657"/>
                                <a:gd name="T8" fmla="*/ 4 w 371"/>
                                <a:gd name="T9" fmla="*/ 5 h 657"/>
                                <a:gd name="T10" fmla="*/ 5 w 371"/>
                                <a:gd name="T11" fmla="*/ 6 h 657"/>
                                <a:gd name="T12" fmla="*/ 6 w 371"/>
                                <a:gd name="T13" fmla="*/ 8 h 657"/>
                                <a:gd name="T14" fmla="*/ 7 w 371"/>
                                <a:gd name="T15" fmla="*/ 9 h 657"/>
                                <a:gd name="T16" fmla="*/ 8 w 371"/>
                                <a:gd name="T17" fmla="*/ 11 h 657"/>
                                <a:gd name="T18" fmla="*/ 8 w 371"/>
                                <a:gd name="T19" fmla="*/ 12 h 657"/>
                                <a:gd name="T20" fmla="*/ 9 w 371"/>
                                <a:gd name="T21" fmla="*/ 14 h 657"/>
                                <a:gd name="T22" fmla="*/ 10 w 371"/>
                                <a:gd name="T23" fmla="*/ 16 h 657"/>
                                <a:gd name="T24" fmla="*/ 10 w 371"/>
                                <a:gd name="T25" fmla="*/ 18 h 657"/>
                                <a:gd name="T26" fmla="*/ 11 w 371"/>
                                <a:gd name="T27" fmla="*/ 20 h 657"/>
                                <a:gd name="T28" fmla="*/ 12 w 371"/>
                                <a:gd name="T29" fmla="*/ 21 h 657"/>
                                <a:gd name="T30" fmla="*/ 12 w 371"/>
                                <a:gd name="T31" fmla="*/ 23 h 657"/>
                                <a:gd name="T32" fmla="*/ 13 w 371"/>
                                <a:gd name="T33" fmla="*/ 25 h 657"/>
                                <a:gd name="T34" fmla="*/ 15 w 371"/>
                                <a:gd name="T35" fmla="*/ 26 h 6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1"/>
                                <a:gd name="T55" fmla="*/ 0 h 657"/>
                                <a:gd name="T56" fmla="*/ 371 w 371"/>
                                <a:gd name="T57" fmla="*/ 657 h 6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1" h="657">
                                  <a:moveTo>
                                    <a:pt x="0" y="0"/>
                                  </a:moveTo>
                                  <a:lnTo>
                                    <a:pt x="26" y="25"/>
                                  </a:lnTo>
                                  <a:lnTo>
                                    <a:pt x="60" y="56"/>
                                  </a:lnTo>
                                  <a:lnTo>
                                    <a:pt x="84" y="86"/>
                                  </a:lnTo>
                                  <a:lnTo>
                                    <a:pt x="108" y="120"/>
                                  </a:lnTo>
                                  <a:lnTo>
                                    <a:pt x="132" y="159"/>
                                  </a:lnTo>
                                  <a:lnTo>
                                    <a:pt x="154" y="196"/>
                                  </a:lnTo>
                                  <a:lnTo>
                                    <a:pt x="176" y="236"/>
                                  </a:lnTo>
                                  <a:lnTo>
                                    <a:pt x="195" y="272"/>
                                  </a:lnTo>
                                  <a:lnTo>
                                    <a:pt x="213" y="313"/>
                                  </a:lnTo>
                                  <a:lnTo>
                                    <a:pt x="230" y="357"/>
                                  </a:lnTo>
                                  <a:lnTo>
                                    <a:pt x="247" y="409"/>
                                  </a:lnTo>
                                  <a:lnTo>
                                    <a:pt x="261" y="452"/>
                                  </a:lnTo>
                                  <a:lnTo>
                                    <a:pt x="277" y="496"/>
                                  </a:lnTo>
                                  <a:lnTo>
                                    <a:pt x="292" y="533"/>
                                  </a:lnTo>
                                  <a:lnTo>
                                    <a:pt x="312" y="577"/>
                                  </a:lnTo>
                                  <a:lnTo>
                                    <a:pt x="338" y="616"/>
                                  </a:lnTo>
                                  <a:lnTo>
                                    <a:pt x="371" y="657"/>
                                  </a:lnTo>
                                </a:path>
                              </a:pathLst>
                            </a:custGeom>
                            <a:noFill/>
                            <a:ln w="4763">
                              <a:solidFill>
                                <a:srgbClr val="FFC0C0"/>
                              </a:solidFill>
                              <a:prstDash val="solid"/>
                              <a:round/>
                              <a:headEnd/>
                              <a:tailEnd/>
                            </a:ln>
                          </p:spPr>
                          <p:txBody>
                            <a:bodyPr/>
                            <a:lstStyle/>
                            <a:p>
                              <a:endParaRPr lang="cs-CZ"/>
                            </a:p>
                          </p:txBody>
                        </p:sp>
                      </p:grpSp>
                    </p:grpSp>
                    <p:grpSp>
                      <p:nvGrpSpPr>
                        <p:cNvPr id="6177" name="Group 79"/>
                        <p:cNvGrpSpPr>
                          <a:grpSpLocks/>
                        </p:cNvGrpSpPr>
                        <p:nvPr/>
                      </p:nvGrpSpPr>
                      <p:grpSpPr bwMode="auto">
                        <a:xfrm>
                          <a:off x="2045" y="1723"/>
                          <a:ext cx="244" cy="215"/>
                          <a:chOff x="2045" y="1723"/>
                          <a:chExt cx="244" cy="215"/>
                        </a:xfrm>
                      </p:grpSpPr>
                      <p:grpSp>
                        <p:nvGrpSpPr>
                          <p:cNvPr id="6178" name="Group 80"/>
                          <p:cNvGrpSpPr>
                            <a:grpSpLocks/>
                          </p:cNvGrpSpPr>
                          <p:nvPr/>
                        </p:nvGrpSpPr>
                        <p:grpSpPr bwMode="auto">
                          <a:xfrm>
                            <a:off x="2045" y="1723"/>
                            <a:ext cx="244" cy="215"/>
                            <a:chOff x="2045" y="1723"/>
                            <a:chExt cx="244" cy="215"/>
                          </a:xfrm>
                        </p:grpSpPr>
                        <p:grpSp>
                          <p:nvGrpSpPr>
                            <p:cNvPr id="6180" name="Group 81"/>
                            <p:cNvGrpSpPr>
                              <a:grpSpLocks/>
                            </p:cNvGrpSpPr>
                            <p:nvPr/>
                          </p:nvGrpSpPr>
                          <p:grpSpPr bwMode="auto">
                            <a:xfrm>
                              <a:off x="2045" y="1723"/>
                              <a:ext cx="244" cy="215"/>
                              <a:chOff x="2045" y="1723"/>
                              <a:chExt cx="244" cy="215"/>
                            </a:xfrm>
                          </p:grpSpPr>
                          <p:grpSp>
                            <p:nvGrpSpPr>
                              <p:cNvPr id="6190" name="Group 82"/>
                              <p:cNvGrpSpPr>
                                <a:grpSpLocks/>
                              </p:cNvGrpSpPr>
                              <p:nvPr/>
                            </p:nvGrpSpPr>
                            <p:grpSpPr bwMode="auto">
                              <a:xfrm>
                                <a:off x="2045" y="1723"/>
                                <a:ext cx="244" cy="215"/>
                                <a:chOff x="2045" y="1723"/>
                                <a:chExt cx="244" cy="215"/>
                              </a:xfrm>
                            </p:grpSpPr>
                            <p:grpSp>
                              <p:nvGrpSpPr>
                                <p:cNvPr id="6191" name="Group 83"/>
                                <p:cNvGrpSpPr>
                                  <a:grpSpLocks/>
                                </p:cNvGrpSpPr>
                                <p:nvPr/>
                              </p:nvGrpSpPr>
                              <p:grpSpPr bwMode="auto">
                                <a:xfrm>
                                  <a:off x="2045" y="1723"/>
                                  <a:ext cx="244" cy="215"/>
                                  <a:chOff x="2045" y="1723"/>
                                  <a:chExt cx="244" cy="215"/>
                                </a:xfrm>
                              </p:grpSpPr>
                              <p:sp>
                                <p:nvSpPr>
                                  <p:cNvPr id="6288" name="Freeform 84"/>
                                  <p:cNvSpPr>
                                    <a:spLocks/>
                                  </p:cNvSpPr>
                                  <p:nvPr/>
                                </p:nvSpPr>
                                <p:spPr bwMode="auto">
                                  <a:xfrm>
                                    <a:off x="2045" y="1723"/>
                                    <a:ext cx="244" cy="215"/>
                                  </a:xfrm>
                                  <a:custGeom>
                                    <a:avLst/>
                                    <a:gdLst>
                                      <a:gd name="T0" fmla="*/ 5 w 1224"/>
                                      <a:gd name="T1" fmla="*/ 2 h 1076"/>
                                      <a:gd name="T2" fmla="*/ 8 w 1224"/>
                                      <a:gd name="T3" fmla="*/ 1 h 1076"/>
                                      <a:gd name="T4" fmla="*/ 11 w 1224"/>
                                      <a:gd name="T5" fmla="*/ 0 h 1076"/>
                                      <a:gd name="T6" fmla="*/ 15 w 1224"/>
                                      <a:gd name="T7" fmla="*/ 0 h 1076"/>
                                      <a:gd name="T8" fmla="*/ 18 w 1224"/>
                                      <a:gd name="T9" fmla="*/ 2 h 1076"/>
                                      <a:gd name="T10" fmla="*/ 20 w 1224"/>
                                      <a:gd name="T11" fmla="*/ 5 h 1076"/>
                                      <a:gd name="T12" fmla="*/ 23 w 1224"/>
                                      <a:gd name="T13" fmla="*/ 8 h 1076"/>
                                      <a:gd name="T14" fmla="*/ 25 w 1224"/>
                                      <a:gd name="T15" fmla="*/ 10 h 1076"/>
                                      <a:gd name="T16" fmla="*/ 26 w 1224"/>
                                      <a:gd name="T17" fmla="*/ 13 h 1076"/>
                                      <a:gd name="T18" fmla="*/ 25 w 1224"/>
                                      <a:gd name="T19" fmla="*/ 15 h 1076"/>
                                      <a:gd name="T20" fmla="*/ 24 w 1224"/>
                                      <a:gd name="T21" fmla="*/ 17 h 1076"/>
                                      <a:gd name="T22" fmla="*/ 22 w 1224"/>
                                      <a:gd name="T23" fmla="*/ 20 h 1076"/>
                                      <a:gd name="T24" fmla="*/ 21 w 1224"/>
                                      <a:gd name="T25" fmla="*/ 22 h 1076"/>
                                      <a:gd name="T26" fmla="*/ 21 w 1224"/>
                                      <a:gd name="T27" fmla="*/ 22 h 1076"/>
                                      <a:gd name="T28" fmla="*/ 22 w 1224"/>
                                      <a:gd name="T29" fmla="*/ 22 h 1076"/>
                                      <a:gd name="T30" fmla="*/ 23 w 1224"/>
                                      <a:gd name="T31" fmla="*/ 21 h 1076"/>
                                      <a:gd name="T32" fmla="*/ 24 w 1224"/>
                                      <a:gd name="T33" fmla="*/ 19 h 1076"/>
                                      <a:gd name="T34" fmla="*/ 26 w 1224"/>
                                      <a:gd name="T35" fmla="*/ 17 h 1076"/>
                                      <a:gd name="T36" fmla="*/ 27 w 1224"/>
                                      <a:gd name="T37" fmla="*/ 16 h 1076"/>
                                      <a:gd name="T38" fmla="*/ 28 w 1224"/>
                                      <a:gd name="T39" fmla="*/ 16 h 1076"/>
                                      <a:gd name="T40" fmla="*/ 29 w 1224"/>
                                      <a:gd name="T41" fmla="*/ 17 h 1076"/>
                                      <a:gd name="T42" fmla="*/ 31 w 1224"/>
                                      <a:gd name="T43" fmla="*/ 21 h 1076"/>
                                      <a:gd name="T44" fmla="*/ 33 w 1224"/>
                                      <a:gd name="T45" fmla="*/ 25 h 1076"/>
                                      <a:gd name="T46" fmla="*/ 36 w 1224"/>
                                      <a:gd name="T47" fmla="*/ 29 h 1076"/>
                                      <a:gd name="T48" fmla="*/ 39 w 1224"/>
                                      <a:gd name="T49" fmla="*/ 34 h 1076"/>
                                      <a:gd name="T50" fmla="*/ 42 w 1224"/>
                                      <a:gd name="T51" fmla="*/ 36 h 1076"/>
                                      <a:gd name="T52" fmla="*/ 46 w 1224"/>
                                      <a:gd name="T53" fmla="*/ 39 h 1076"/>
                                      <a:gd name="T54" fmla="*/ 48 w 1224"/>
                                      <a:gd name="T55" fmla="*/ 41 h 1076"/>
                                      <a:gd name="T56" fmla="*/ 49 w 1224"/>
                                      <a:gd name="T57" fmla="*/ 42 h 1076"/>
                                      <a:gd name="T58" fmla="*/ 48 w 1224"/>
                                      <a:gd name="T59" fmla="*/ 43 h 1076"/>
                                      <a:gd name="T60" fmla="*/ 46 w 1224"/>
                                      <a:gd name="T61" fmla="*/ 43 h 1076"/>
                                      <a:gd name="T62" fmla="*/ 42 w 1224"/>
                                      <a:gd name="T63" fmla="*/ 43 h 1076"/>
                                      <a:gd name="T64" fmla="*/ 38 w 1224"/>
                                      <a:gd name="T65" fmla="*/ 42 h 1076"/>
                                      <a:gd name="T66" fmla="*/ 33 w 1224"/>
                                      <a:gd name="T67" fmla="*/ 41 h 1076"/>
                                      <a:gd name="T68" fmla="*/ 29 w 1224"/>
                                      <a:gd name="T69" fmla="*/ 39 h 1076"/>
                                      <a:gd name="T70" fmla="*/ 24 w 1224"/>
                                      <a:gd name="T71" fmla="*/ 37 h 1076"/>
                                      <a:gd name="T72" fmla="*/ 20 w 1224"/>
                                      <a:gd name="T73" fmla="*/ 34 h 1076"/>
                                      <a:gd name="T74" fmla="*/ 16 w 1224"/>
                                      <a:gd name="T75" fmla="*/ 32 h 1076"/>
                                      <a:gd name="T76" fmla="*/ 14 w 1224"/>
                                      <a:gd name="T77" fmla="*/ 29 h 1076"/>
                                      <a:gd name="T78" fmla="*/ 12 w 1224"/>
                                      <a:gd name="T79" fmla="*/ 27 h 1076"/>
                                      <a:gd name="T80" fmla="*/ 13 w 1224"/>
                                      <a:gd name="T81" fmla="*/ 26 h 1076"/>
                                      <a:gd name="T82" fmla="*/ 14 w 1224"/>
                                      <a:gd name="T83" fmla="*/ 25 h 1076"/>
                                      <a:gd name="T84" fmla="*/ 17 w 1224"/>
                                      <a:gd name="T85" fmla="*/ 25 h 1076"/>
                                      <a:gd name="T86" fmla="*/ 19 w 1224"/>
                                      <a:gd name="T87" fmla="*/ 25 h 1076"/>
                                      <a:gd name="T88" fmla="*/ 19 w 1224"/>
                                      <a:gd name="T89" fmla="*/ 25 h 1076"/>
                                      <a:gd name="T90" fmla="*/ 19 w 1224"/>
                                      <a:gd name="T91" fmla="*/ 25 h 1076"/>
                                      <a:gd name="T92" fmla="*/ 18 w 1224"/>
                                      <a:gd name="T93" fmla="*/ 24 h 1076"/>
                                      <a:gd name="T94" fmla="*/ 16 w 1224"/>
                                      <a:gd name="T95" fmla="*/ 23 h 1076"/>
                                      <a:gd name="T96" fmla="*/ 13 w 1224"/>
                                      <a:gd name="T97" fmla="*/ 24 h 1076"/>
                                      <a:gd name="T98" fmla="*/ 10 w 1224"/>
                                      <a:gd name="T99" fmla="*/ 25 h 1076"/>
                                      <a:gd name="T100" fmla="*/ 8 w 1224"/>
                                      <a:gd name="T101" fmla="*/ 25 h 1076"/>
                                      <a:gd name="T102" fmla="*/ 6 w 1224"/>
                                      <a:gd name="T103" fmla="*/ 24 h 1076"/>
                                      <a:gd name="T104" fmla="*/ 4 w 1224"/>
                                      <a:gd name="T105" fmla="*/ 22 h 1076"/>
                                      <a:gd name="T106" fmla="*/ 2 w 1224"/>
                                      <a:gd name="T107" fmla="*/ 19 h 1076"/>
                                      <a:gd name="T108" fmla="*/ 0 w 1224"/>
                                      <a:gd name="T109" fmla="*/ 15 h 1076"/>
                                      <a:gd name="T110" fmla="*/ 0 w 1224"/>
                                      <a:gd name="T111" fmla="*/ 13 h 1076"/>
                                      <a:gd name="T112" fmla="*/ 1 w 1224"/>
                                      <a:gd name="T113" fmla="*/ 8 h 1076"/>
                                      <a:gd name="T114" fmla="*/ 3 w 1224"/>
                                      <a:gd name="T115" fmla="*/ 5 h 107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24"/>
                                      <a:gd name="T175" fmla="*/ 0 h 1076"/>
                                      <a:gd name="T176" fmla="*/ 1224 w 1224"/>
                                      <a:gd name="T177" fmla="*/ 1076 h 107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24" h="1076">
                                        <a:moveTo>
                                          <a:pt x="95" y="86"/>
                                        </a:moveTo>
                                        <a:lnTo>
                                          <a:pt x="127" y="60"/>
                                        </a:lnTo>
                                        <a:lnTo>
                                          <a:pt x="158" y="37"/>
                                        </a:lnTo>
                                        <a:lnTo>
                                          <a:pt x="193" y="18"/>
                                        </a:lnTo>
                                        <a:lnTo>
                                          <a:pt x="234" y="6"/>
                                        </a:lnTo>
                                        <a:lnTo>
                                          <a:pt x="269" y="2"/>
                                        </a:lnTo>
                                        <a:lnTo>
                                          <a:pt x="309" y="0"/>
                                        </a:lnTo>
                                        <a:lnTo>
                                          <a:pt x="367" y="5"/>
                                        </a:lnTo>
                                        <a:lnTo>
                                          <a:pt x="424" y="17"/>
                                        </a:lnTo>
                                        <a:lnTo>
                                          <a:pt x="460" y="42"/>
                                        </a:lnTo>
                                        <a:lnTo>
                                          <a:pt x="488" y="77"/>
                                        </a:lnTo>
                                        <a:lnTo>
                                          <a:pt x="512" y="119"/>
                                        </a:lnTo>
                                        <a:lnTo>
                                          <a:pt x="537" y="159"/>
                                        </a:lnTo>
                                        <a:lnTo>
                                          <a:pt x="567" y="193"/>
                                        </a:lnTo>
                                        <a:lnTo>
                                          <a:pt x="593" y="220"/>
                                        </a:lnTo>
                                        <a:lnTo>
                                          <a:pt x="628" y="260"/>
                                        </a:lnTo>
                                        <a:lnTo>
                                          <a:pt x="642" y="297"/>
                                        </a:lnTo>
                                        <a:lnTo>
                                          <a:pt x="646" y="326"/>
                                        </a:lnTo>
                                        <a:lnTo>
                                          <a:pt x="642" y="342"/>
                                        </a:lnTo>
                                        <a:lnTo>
                                          <a:pt x="633" y="370"/>
                                        </a:lnTo>
                                        <a:lnTo>
                                          <a:pt x="618" y="396"/>
                                        </a:lnTo>
                                        <a:lnTo>
                                          <a:pt x="596" y="424"/>
                                        </a:lnTo>
                                        <a:lnTo>
                                          <a:pt x="570" y="461"/>
                                        </a:lnTo>
                                        <a:lnTo>
                                          <a:pt x="546" y="489"/>
                                        </a:lnTo>
                                        <a:lnTo>
                                          <a:pt x="527" y="520"/>
                                        </a:lnTo>
                                        <a:lnTo>
                                          <a:pt x="519" y="538"/>
                                        </a:lnTo>
                                        <a:lnTo>
                                          <a:pt x="518" y="550"/>
                                        </a:lnTo>
                                        <a:lnTo>
                                          <a:pt x="523" y="559"/>
                                        </a:lnTo>
                                        <a:lnTo>
                                          <a:pt x="533" y="563"/>
                                        </a:lnTo>
                                        <a:lnTo>
                                          <a:pt x="542" y="561"/>
                                        </a:lnTo>
                                        <a:lnTo>
                                          <a:pt x="552" y="552"/>
                                        </a:lnTo>
                                        <a:lnTo>
                                          <a:pt x="565" y="532"/>
                                        </a:lnTo>
                                        <a:lnTo>
                                          <a:pt x="585" y="502"/>
                                        </a:lnTo>
                                        <a:lnTo>
                                          <a:pt x="609" y="470"/>
                                        </a:lnTo>
                                        <a:lnTo>
                                          <a:pt x="631" y="442"/>
                                        </a:lnTo>
                                        <a:lnTo>
                                          <a:pt x="653" y="417"/>
                                        </a:lnTo>
                                        <a:lnTo>
                                          <a:pt x="676" y="395"/>
                                        </a:lnTo>
                                        <a:lnTo>
                                          <a:pt x="687" y="388"/>
                                        </a:lnTo>
                                        <a:lnTo>
                                          <a:pt x="701" y="386"/>
                                        </a:lnTo>
                                        <a:lnTo>
                                          <a:pt x="714" y="390"/>
                                        </a:lnTo>
                                        <a:lnTo>
                                          <a:pt x="722" y="395"/>
                                        </a:lnTo>
                                        <a:lnTo>
                                          <a:pt x="737" y="421"/>
                                        </a:lnTo>
                                        <a:lnTo>
                                          <a:pt x="758" y="467"/>
                                        </a:lnTo>
                                        <a:lnTo>
                                          <a:pt x="781" y="520"/>
                                        </a:lnTo>
                                        <a:lnTo>
                                          <a:pt x="803" y="571"/>
                                        </a:lnTo>
                                        <a:lnTo>
                                          <a:pt x="825" y="614"/>
                                        </a:lnTo>
                                        <a:lnTo>
                                          <a:pt x="863" y="674"/>
                                        </a:lnTo>
                                        <a:lnTo>
                                          <a:pt x="902" y="734"/>
                                        </a:lnTo>
                                        <a:lnTo>
                                          <a:pt x="944" y="793"/>
                                        </a:lnTo>
                                        <a:lnTo>
                                          <a:pt x="983" y="839"/>
                                        </a:lnTo>
                                        <a:lnTo>
                                          <a:pt x="1027" y="874"/>
                                        </a:lnTo>
                                        <a:lnTo>
                                          <a:pt x="1069" y="910"/>
                                        </a:lnTo>
                                        <a:lnTo>
                                          <a:pt x="1108" y="941"/>
                                        </a:lnTo>
                                        <a:lnTo>
                                          <a:pt x="1150" y="972"/>
                                        </a:lnTo>
                                        <a:lnTo>
                                          <a:pt x="1202" y="1009"/>
                                        </a:lnTo>
                                        <a:lnTo>
                                          <a:pt x="1213" y="1021"/>
                                        </a:lnTo>
                                        <a:lnTo>
                                          <a:pt x="1223" y="1035"/>
                                        </a:lnTo>
                                        <a:lnTo>
                                          <a:pt x="1224" y="1045"/>
                                        </a:lnTo>
                                        <a:lnTo>
                                          <a:pt x="1219" y="1059"/>
                                        </a:lnTo>
                                        <a:lnTo>
                                          <a:pt x="1209" y="1067"/>
                                        </a:lnTo>
                                        <a:lnTo>
                                          <a:pt x="1194" y="1072"/>
                                        </a:lnTo>
                                        <a:lnTo>
                                          <a:pt x="1162" y="1075"/>
                                        </a:lnTo>
                                        <a:lnTo>
                                          <a:pt x="1125" y="1076"/>
                                        </a:lnTo>
                                        <a:lnTo>
                                          <a:pt x="1062" y="1071"/>
                                        </a:lnTo>
                                        <a:lnTo>
                                          <a:pt x="1003" y="1063"/>
                                        </a:lnTo>
                                        <a:lnTo>
                                          <a:pt x="951" y="1056"/>
                                        </a:lnTo>
                                        <a:lnTo>
                                          <a:pt x="888" y="1044"/>
                                        </a:lnTo>
                                        <a:lnTo>
                                          <a:pt x="826" y="1026"/>
                                        </a:lnTo>
                                        <a:lnTo>
                                          <a:pt x="778" y="1006"/>
                                        </a:lnTo>
                                        <a:lnTo>
                                          <a:pt x="735" y="981"/>
                                        </a:lnTo>
                                        <a:lnTo>
                                          <a:pt x="670" y="954"/>
                                        </a:lnTo>
                                        <a:lnTo>
                                          <a:pt x="603" y="921"/>
                                        </a:lnTo>
                                        <a:lnTo>
                                          <a:pt x="542" y="890"/>
                                        </a:lnTo>
                                        <a:lnTo>
                                          <a:pt x="496" y="856"/>
                                        </a:lnTo>
                                        <a:lnTo>
                                          <a:pt x="453" y="826"/>
                                        </a:lnTo>
                                        <a:lnTo>
                                          <a:pt x="413" y="796"/>
                                        </a:lnTo>
                                        <a:lnTo>
                                          <a:pt x="373" y="753"/>
                                        </a:lnTo>
                                        <a:lnTo>
                                          <a:pt x="340" y="720"/>
                                        </a:lnTo>
                                        <a:lnTo>
                                          <a:pt x="311" y="689"/>
                                        </a:lnTo>
                                        <a:lnTo>
                                          <a:pt x="306" y="675"/>
                                        </a:lnTo>
                                        <a:lnTo>
                                          <a:pt x="306" y="658"/>
                                        </a:lnTo>
                                        <a:lnTo>
                                          <a:pt x="317" y="641"/>
                                        </a:lnTo>
                                        <a:lnTo>
                                          <a:pt x="335" y="629"/>
                                        </a:lnTo>
                                        <a:lnTo>
                                          <a:pt x="358" y="620"/>
                                        </a:lnTo>
                                        <a:lnTo>
                                          <a:pt x="387" y="616"/>
                                        </a:lnTo>
                                        <a:lnTo>
                                          <a:pt x="421" y="621"/>
                                        </a:lnTo>
                                        <a:lnTo>
                                          <a:pt x="453" y="631"/>
                                        </a:lnTo>
                                        <a:lnTo>
                                          <a:pt x="467" y="635"/>
                                        </a:lnTo>
                                        <a:lnTo>
                                          <a:pt x="478" y="637"/>
                                        </a:lnTo>
                                        <a:lnTo>
                                          <a:pt x="485" y="634"/>
                                        </a:lnTo>
                                        <a:lnTo>
                                          <a:pt x="490" y="626"/>
                                        </a:lnTo>
                                        <a:lnTo>
                                          <a:pt x="488" y="616"/>
                                        </a:lnTo>
                                        <a:lnTo>
                                          <a:pt x="481" y="606"/>
                                        </a:lnTo>
                                        <a:lnTo>
                                          <a:pt x="454" y="593"/>
                                        </a:lnTo>
                                        <a:lnTo>
                                          <a:pt x="425" y="586"/>
                                        </a:lnTo>
                                        <a:lnTo>
                                          <a:pt x="395" y="583"/>
                                        </a:lnTo>
                                        <a:lnTo>
                                          <a:pt x="365" y="589"/>
                                        </a:lnTo>
                                        <a:lnTo>
                                          <a:pt x="327" y="599"/>
                                        </a:lnTo>
                                        <a:lnTo>
                                          <a:pt x="283" y="613"/>
                                        </a:lnTo>
                                        <a:lnTo>
                                          <a:pt x="249" y="623"/>
                                        </a:lnTo>
                                        <a:lnTo>
                                          <a:pt x="222" y="628"/>
                                        </a:lnTo>
                                        <a:lnTo>
                                          <a:pt x="196" y="624"/>
                                        </a:lnTo>
                                        <a:lnTo>
                                          <a:pt x="170" y="616"/>
                                        </a:lnTo>
                                        <a:lnTo>
                                          <a:pt x="142" y="602"/>
                                        </a:lnTo>
                                        <a:lnTo>
                                          <a:pt x="122" y="584"/>
                                        </a:lnTo>
                                        <a:lnTo>
                                          <a:pt x="100" y="561"/>
                                        </a:lnTo>
                                        <a:lnTo>
                                          <a:pt x="72" y="525"/>
                                        </a:lnTo>
                                        <a:lnTo>
                                          <a:pt x="41" y="477"/>
                                        </a:lnTo>
                                        <a:lnTo>
                                          <a:pt x="18" y="431"/>
                                        </a:lnTo>
                                        <a:lnTo>
                                          <a:pt x="3" y="387"/>
                                        </a:lnTo>
                                        <a:lnTo>
                                          <a:pt x="0" y="356"/>
                                        </a:lnTo>
                                        <a:lnTo>
                                          <a:pt x="4" y="327"/>
                                        </a:lnTo>
                                        <a:lnTo>
                                          <a:pt x="13" y="269"/>
                                        </a:lnTo>
                                        <a:lnTo>
                                          <a:pt x="23" y="205"/>
                                        </a:lnTo>
                                        <a:lnTo>
                                          <a:pt x="44" y="153"/>
                                        </a:lnTo>
                                        <a:lnTo>
                                          <a:pt x="69" y="116"/>
                                        </a:lnTo>
                                        <a:lnTo>
                                          <a:pt x="95" y="86"/>
                                        </a:lnTo>
                                        <a:close/>
                                      </a:path>
                                    </a:pathLst>
                                  </a:custGeom>
                                  <a:solidFill>
                                    <a:srgbClr val="FF8080"/>
                                  </a:solidFill>
                                  <a:ln w="9525">
                                    <a:noFill/>
                                    <a:round/>
                                    <a:headEnd/>
                                    <a:tailEnd/>
                                  </a:ln>
                                </p:spPr>
                                <p:txBody>
                                  <a:bodyPr/>
                                  <a:lstStyle/>
                                  <a:p>
                                    <a:endParaRPr lang="cs-CZ"/>
                                  </a:p>
                                </p:txBody>
                              </p:sp>
                              <p:grpSp>
                                <p:nvGrpSpPr>
                                  <p:cNvPr id="6192" name="Group 85"/>
                                  <p:cNvGrpSpPr>
                                    <a:grpSpLocks/>
                                  </p:cNvGrpSpPr>
                                  <p:nvPr/>
                                </p:nvGrpSpPr>
                                <p:grpSpPr bwMode="auto">
                                  <a:xfrm>
                                    <a:off x="2045" y="1723"/>
                                    <a:ext cx="244" cy="215"/>
                                    <a:chOff x="2045" y="1723"/>
                                    <a:chExt cx="244" cy="215"/>
                                  </a:xfrm>
                                </p:grpSpPr>
                                <p:sp>
                                  <p:nvSpPr>
                                    <p:cNvPr id="6290" name="Freeform 86"/>
                                    <p:cNvSpPr>
                                      <a:spLocks/>
                                    </p:cNvSpPr>
                                    <p:nvPr/>
                                  </p:nvSpPr>
                                  <p:spPr bwMode="auto">
                                    <a:xfrm>
                                      <a:off x="2105" y="1800"/>
                                      <a:ext cx="184" cy="138"/>
                                    </a:xfrm>
                                    <a:custGeom>
                                      <a:avLst/>
                                      <a:gdLst>
                                        <a:gd name="T0" fmla="*/ 13 w 919"/>
                                        <a:gd name="T1" fmla="*/ 2 h 689"/>
                                        <a:gd name="T2" fmla="*/ 15 w 919"/>
                                        <a:gd name="T3" fmla="*/ 0 h 689"/>
                                        <a:gd name="T4" fmla="*/ 16 w 919"/>
                                        <a:gd name="T5" fmla="*/ 0 h 689"/>
                                        <a:gd name="T6" fmla="*/ 17 w 919"/>
                                        <a:gd name="T7" fmla="*/ 0 h 689"/>
                                        <a:gd name="T8" fmla="*/ 18 w 919"/>
                                        <a:gd name="T9" fmla="*/ 3 h 689"/>
                                        <a:gd name="T10" fmla="*/ 20 w 919"/>
                                        <a:gd name="T11" fmla="*/ 7 h 689"/>
                                        <a:gd name="T12" fmla="*/ 22 w 919"/>
                                        <a:gd name="T13" fmla="*/ 11 h 689"/>
                                        <a:gd name="T14" fmla="*/ 26 w 919"/>
                                        <a:gd name="T15" fmla="*/ 16 h 689"/>
                                        <a:gd name="T16" fmla="*/ 29 w 919"/>
                                        <a:gd name="T17" fmla="*/ 20 h 689"/>
                                        <a:gd name="T18" fmla="*/ 32 w 919"/>
                                        <a:gd name="T19" fmla="*/ 22 h 689"/>
                                        <a:gd name="T20" fmla="*/ 36 w 919"/>
                                        <a:gd name="T21" fmla="*/ 25 h 689"/>
                                        <a:gd name="T22" fmla="*/ 37 w 919"/>
                                        <a:gd name="T23" fmla="*/ 26 h 689"/>
                                        <a:gd name="T24" fmla="*/ 37 w 919"/>
                                        <a:gd name="T25" fmla="*/ 27 h 689"/>
                                        <a:gd name="T26" fmla="*/ 36 w 919"/>
                                        <a:gd name="T27" fmla="*/ 27 h 689"/>
                                        <a:gd name="T28" fmla="*/ 33 w 919"/>
                                        <a:gd name="T29" fmla="*/ 28 h 689"/>
                                        <a:gd name="T30" fmla="*/ 28 w 919"/>
                                        <a:gd name="T31" fmla="*/ 27 h 689"/>
                                        <a:gd name="T32" fmla="*/ 23 w 919"/>
                                        <a:gd name="T33" fmla="*/ 26 h 689"/>
                                        <a:gd name="T34" fmla="*/ 19 w 919"/>
                                        <a:gd name="T35" fmla="*/ 25 h 689"/>
                                        <a:gd name="T36" fmla="*/ 15 w 919"/>
                                        <a:gd name="T37" fmla="*/ 23 h 689"/>
                                        <a:gd name="T38" fmla="*/ 9 w 919"/>
                                        <a:gd name="T39" fmla="*/ 20 h 689"/>
                                        <a:gd name="T40" fmla="*/ 6 w 919"/>
                                        <a:gd name="T41" fmla="*/ 18 h 689"/>
                                        <a:gd name="T42" fmla="*/ 3 w 919"/>
                                        <a:gd name="T43" fmla="*/ 15 h 689"/>
                                        <a:gd name="T44" fmla="*/ 0 w 919"/>
                                        <a:gd name="T45" fmla="*/ 12 h 689"/>
                                        <a:gd name="T46" fmla="*/ 0 w 919"/>
                                        <a:gd name="T47" fmla="*/ 11 h 689"/>
                                        <a:gd name="T48" fmla="*/ 1 w 919"/>
                                        <a:gd name="T49" fmla="*/ 10 h 689"/>
                                        <a:gd name="T50" fmla="*/ 3 w 919"/>
                                        <a:gd name="T51" fmla="*/ 9 h 689"/>
                                        <a:gd name="T52" fmla="*/ 5 w 919"/>
                                        <a:gd name="T53" fmla="*/ 9 h 689"/>
                                        <a:gd name="T54" fmla="*/ 7 w 919"/>
                                        <a:gd name="T55" fmla="*/ 10 h 689"/>
                                        <a:gd name="T56" fmla="*/ 5 w 919"/>
                                        <a:gd name="T57" fmla="*/ 10 h 689"/>
                                        <a:gd name="T58" fmla="*/ 4 w 919"/>
                                        <a:gd name="T59" fmla="*/ 10 h 689"/>
                                        <a:gd name="T60" fmla="*/ 2 w 919"/>
                                        <a:gd name="T61" fmla="*/ 11 h 689"/>
                                        <a:gd name="T62" fmla="*/ 2 w 919"/>
                                        <a:gd name="T63" fmla="*/ 12 h 689"/>
                                        <a:gd name="T64" fmla="*/ 2 w 919"/>
                                        <a:gd name="T65" fmla="*/ 12 h 689"/>
                                        <a:gd name="T66" fmla="*/ 3 w 919"/>
                                        <a:gd name="T67" fmla="*/ 14 h 689"/>
                                        <a:gd name="T68" fmla="*/ 5 w 919"/>
                                        <a:gd name="T69" fmla="*/ 16 h 689"/>
                                        <a:gd name="T70" fmla="*/ 8 w 919"/>
                                        <a:gd name="T71" fmla="*/ 18 h 689"/>
                                        <a:gd name="T72" fmla="*/ 10 w 919"/>
                                        <a:gd name="T73" fmla="*/ 19 h 689"/>
                                        <a:gd name="T74" fmla="*/ 12 w 919"/>
                                        <a:gd name="T75" fmla="*/ 20 h 689"/>
                                        <a:gd name="T76" fmla="*/ 13 w 919"/>
                                        <a:gd name="T77" fmla="*/ 21 h 689"/>
                                        <a:gd name="T78" fmla="*/ 15 w 919"/>
                                        <a:gd name="T79" fmla="*/ 22 h 689"/>
                                        <a:gd name="T80" fmla="*/ 18 w 919"/>
                                        <a:gd name="T81" fmla="*/ 23 h 689"/>
                                        <a:gd name="T82" fmla="*/ 21 w 919"/>
                                        <a:gd name="T83" fmla="*/ 24 h 689"/>
                                        <a:gd name="T84" fmla="*/ 23 w 919"/>
                                        <a:gd name="T85" fmla="*/ 25 h 689"/>
                                        <a:gd name="T86" fmla="*/ 25 w 919"/>
                                        <a:gd name="T87" fmla="*/ 26 h 689"/>
                                        <a:gd name="T88" fmla="*/ 28 w 919"/>
                                        <a:gd name="T89" fmla="*/ 26 h 689"/>
                                        <a:gd name="T90" fmla="*/ 31 w 919"/>
                                        <a:gd name="T91" fmla="*/ 26 h 689"/>
                                        <a:gd name="T92" fmla="*/ 32 w 919"/>
                                        <a:gd name="T93" fmla="*/ 26 h 689"/>
                                        <a:gd name="T94" fmla="*/ 32 w 919"/>
                                        <a:gd name="T95" fmla="*/ 25 h 689"/>
                                        <a:gd name="T96" fmla="*/ 32 w 919"/>
                                        <a:gd name="T97" fmla="*/ 24 h 689"/>
                                        <a:gd name="T98" fmla="*/ 30 w 919"/>
                                        <a:gd name="T99" fmla="*/ 22 h 689"/>
                                        <a:gd name="T100" fmla="*/ 28 w 919"/>
                                        <a:gd name="T101" fmla="*/ 20 h 689"/>
                                        <a:gd name="T102" fmla="*/ 25 w 919"/>
                                        <a:gd name="T103" fmla="*/ 18 h 689"/>
                                        <a:gd name="T104" fmla="*/ 24 w 919"/>
                                        <a:gd name="T105" fmla="*/ 17 h 689"/>
                                        <a:gd name="T106" fmla="*/ 22 w 919"/>
                                        <a:gd name="T107" fmla="*/ 14 h 689"/>
                                        <a:gd name="T108" fmla="*/ 21 w 919"/>
                                        <a:gd name="T109" fmla="*/ 12 h 689"/>
                                        <a:gd name="T110" fmla="*/ 20 w 919"/>
                                        <a:gd name="T111" fmla="*/ 10 h 689"/>
                                        <a:gd name="T112" fmla="*/ 19 w 919"/>
                                        <a:gd name="T113" fmla="*/ 7 h 689"/>
                                        <a:gd name="T114" fmla="*/ 17 w 919"/>
                                        <a:gd name="T115" fmla="*/ 5 h 689"/>
                                        <a:gd name="T116" fmla="*/ 17 w 919"/>
                                        <a:gd name="T117" fmla="*/ 3 h 689"/>
                                        <a:gd name="T118" fmla="*/ 16 w 919"/>
                                        <a:gd name="T119" fmla="*/ 2 h 689"/>
                                        <a:gd name="T120" fmla="*/ 15 w 919"/>
                                        <a:gd name="T121" fmla="*/ 2 h 689"/>
                                        <a:gd name="T122" fmla="*/ 14 w 919"/>
                                        <a:gd name="T123" fmla="*/ 3 h 689"/>
                                        <a:gd name="T124" fmla="*/ 12 w 919"/>
                                        <a:gd name="T125" fmla="*/ 3 h 68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19"/>
                                        <a:gd name="T190" fmla="*/ 0 h 689"/>
                                        <a:gd name="T191" fmla="*/ 919 w 919"/>
                                        <a:gd name="T192" fmla="*/ 689 h 68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19" h="689">
                                          <a:moveTo>
                                            <a:pt x="304" y="84"/>
                                          </a:moveTo>
                                          <a:lnTo>
                                            <a:pt x="326" y="56"/>
                                          </a:lnTo>
                                          <a:lnTo>
                                            <a:pt x="348" y="31"/>
                                          </a:lnTo>
                                          <a:lnTo>
                                            <a:pt x="371" y="9"/>
                                          </a:lnTo>
                                          <a:lnTo>
                                            <a:pt x="382" y="2"/>
                                          </a:lnTo>
                                          <a:lnTo>
                                            <a:pt x="396" y="0"/>
                                          </a:lnTo>
                                          <a:lnTo>
                                            <a:pt x="409" y="4"/>
                                          </a:lnTo>
                                          <a:lnTo>
                                            <a:pt x="417" y="9"/>
                                          </a:lnTo>
                                          <a:lnTo>
                                            <a:pt x="432" y="35"/>
                                          </a:lnTo>
                                          <a:lnTo>
                                            <a:pt x="453" y="81"/>
                                          </a:lnTo>
                                          <a:lnTo>
                                            <a:pt x="476" y="134"/>
                                          </a:lnTo>
                                          <a:lnTo>
                                            <a:pt x="498" y="184"/>
                                          </a:lnTo>
                                          <a:lnTo>
                                            <a:pt x="519" y="227"/>
                                          </a:lnTo>
                                          <a:lnTo>
                                            <a:pt x="558" y="287"/>
                                          </a:lnTo>
                                          <a:lnTo>
                                            <a:pt x="597" y="347"/>
                                          </a:lnTo>
                                          <a:lnTo>
                                            <a:pt x="640" y="406"/>
                                          </a:lnTo>
                                          <a:lnTo>
                                            <a:pt x="679" y="453"/>
                                          </a:lnTo>
                                          <a:lnTo>
                                            <a:pt x="722" y="488"/>
                                          </a:lnTo>
                                          <a:lnTo>
                                            <a:pt x="764" y="523"/>
                                          </a:lnTo>
                                          <a:lnTo>
                                            <a:pt x="803" y="554"/>
                                          </a:lnTo>
                                          <a:lnTo>
                                            <a:pt x="845" y="585"/>
                                          </a:lnTo>
                                          <a:lnTo>
                                            <a:pt x="897" y="622"/>
                                          </a:lnTo>
                                          <a:lnTo>
                                            <a:pt x="908" y="634"/>
                                          </a:lnTo>
                                          <a:lnTo>
                                            <a:pt x="918" y="648"/>
                                          </a:lnTo>
                                          <a:lnTo>
                                            <a:pt x="919" y="658"/>
                                          </a:lnTo>
                                          <a:lnTo>
                                            <a:pt x="914" y="672"/>
                                          </a:lnTo>
                                          <a:lnTo>
                                            <a:pt x="904" y="680"/>
                                          </a:lnTo>
                                          <a:lnTo>
                                            <a:pt x="889" y="685"/>
                                          </a:lnTo>
                                          <a:lnTo>
                                            <a:pt x="857" y="688"/>
                                          </a:lnTo>
                                          <a:lnTo>
                                            <a:pt x="820" y="689"/>
                                          </a:lnTo>
                                          <a:lnTo>
                                            <a:pt x="757" y="684"/>
                                          </a:lnTo>
                                          <a:lnTo>
                                            <a:pt x="698" y="676"/>
                                          </a:lnTo>
                                          <a:lnTo>
                                            <a:pt x="647" y="669"/>
                                          </a:lnTo>
                                          <a:lnTo>
                                            <a:pt x="583" y="657"/>
                                          </a:lnTo>
                                          <a:lnTo>
                                            <a:pt x="521" y="639"/>
                                          </a:lnTo>
                                          <a:lnTo>
                                            <a:pt x="473" y="619"/>
                                          </a:lnTo>
                                          <a:lnTo>
                                            <a:pt x="429" y="594"/>
                                          </a:lnTo>
                                          <a:lnTo>
                                            <a:pt x="365" y="567"/>
                                          </a:lnTo>
                                          <a:lnTo>
                                            <a:pt x="298" y="534"/>
                                          </a:lnTo>
                                          <a:lnTo>
                                            <a:pt x="237" y="504"/>
                                          </a:lnTo>
                                          <a:lnTo>
                                            <a:pt x="192" y="470"/>
                                          </a:lnTo>
                                          <a:lnTo>
                                            <a:pt x="149" y="440"/>
                                          </a:lnTo>
                                          <a:lnTo>
                                            <a:pt x="109" y="409"/>
                                          </a:lnTo>
                                          <a:lnTo>
                                            <a:pt x="69" y="366"/>
                                          </a:lnTo>
                                          <a:lnTo>
                                            <a:pt x="36" y="333"/>
                                          </a:lnTo>
                                          <a:lnTo>
                                            <a:pt x="7" y="302"/>
                                          </a:lnTo>
                                          <a:lnTo>
                                            <a:pt x="0" y="288"/>
                                          </a:lnTo>
                                          <a:lnTo>
                                            <a:pt x="3" y="271"/>
                                          </a:lnTo>
                                          <a:lnTo>
                                            <a:pt x="13" y="254"/>
                                          </a:lnTo>
                                          <a:lnTo>
                                            <a:pt x="31" y="242"/>
                                          </a:lnTo>
                                          <a:lnTo>
                                            <a:pt x="54" y="233"/>
                                          </a:lnTo>
                                          <a:lnTo>
                                            <a:pt x="83" y="229"/>
                                          </a:lnTo>
                                          <a:lnTo>
                                            <a:pt x="110" y="231"/>
                                          </a:lnTo>
                                          <a:lnTo>
                                            <a:pt x="131" y="236"/>
                                          </a:lnTo>
                                          <a:lnTo>
                                            <a:pt x="156" y="245"/>
                                          </a:lnTo>
                                          <a:lnTo>
                                            <a:pt x="170" y="249"/>
                                          </a:lnTo>
                                          <a:lnTo>
                                            <a:pt x="148" y="249"/>
                                          </a:lnTo>
                                          <a:lnTo>
                                            <a:pt x="126" y="247"/>
                                          </a:lnTo>
                                          <a:lnTo>
                                            <a:pt x="107" y="248"/>
                                          </a:lnTo>
                                          <a:lnTo>
                                            <a:pt x="89" y="251"/>
                                          </a:lnTo>
                                          <a:lnTo>
                                            <a:pt x="73" y="257"/>
                                          </a:lnTo>
                                          <a:lnTo>
                                            <a:pt x="57" y="265"/>
                                          </a:lnTo>
                                          <a:lnTo>
                                            <a:pt x="46" y="277"/>
                                          </a:lnTo>
                                          <a:lnTo>
                                            <a:pt x="40" y="288"/>
                                          </a:lnTo>
                                          <a:lnTo>
                                            <a:pt x="41" y="294"/>
                                          </a:lnTo>
                                          <a:lnTo>
                                            <a:pt x="46" y="302"/>
                                          </a:lnTo>
                                          <a:lnTo>
                                            <a:pt x="56" y="315"/>
                                          </a:lnTo>
                                          <a:lnTo>
                                            <a:pt x="75" y="339"/>
                                          </a:lnTo>
                                          <a:lnTo>
                                            <a:pt x="99" y="368"/>
                                          </a:lnTo>
                                          <a:lnTo>
                                            <a:pt x="128" y="391"/>
                                          </a:lnTo>
                                          <a:lnTo>
                                            <a:pt x="159" y="420"/>
                                          </a:lnTo>
                                          <a:lnTo>
                                            <a:pt x="193" y="445"/>
                                          </a:lnTo>
                                          <a:lnTo>
                                            <a:pt x="219" y="462"/>
                                          </a:lnTo>
                                          <a:lnTo>
                                            <a:pt x="241" y="477"/>
                                          </a:lnTo>
                                          <a:lnTo>
                                            <a:pt x="270" y="493"/>
                                          </a:lnTo>
                                          <a:lnTo>
                                            <a:pt x="292" y="507"/>
                                          </a:lnTo>
                                          <a:lnTo>
                                            <a:pt x="315" y="516"/>
                                          </a:lnTo>
                                          <a:lnTo>
                                            <a:pt x="334" y="520"/>
                                          </a:lnTo>
                                          <a:lnTo>
                                            <a:pt x="355" y="526"/>
                                          </a:lnTo>
                                          <a:lnTo>
                                            <a:pt x="376" y="537"/>
                                          </a:lnTo>
                                          <a:lnTo>
                                            <a:pt x="411" y="554"/>
                                          </a:lnTo>
                                          <a:lnTo>
                                            <a:pt x="448" y="572"/>
                                          </a:lnTo>
                                          <a:lnTo>
                                            <a:pt x="481" y="587"/>
                                          </a:lnTo>
                                          <a:lnTo>
                                            <a:pt x="512" y="604"/>
                                          </a:lnTo>
                                          <a:lnTo>
                                            <a:pt x="543" y="620"/>
                                          </a:lnTo>
                                          <a:lnTo>
                                            <a:pt x="570" y="625"/>
                                          </a:lnTo>
                                          <a:lnTo>
                                            <a:pt x="598" y="633"/>
                                          </a:lnTo>
                                          <a:lnTo>
                                            <a:pt x="628" y="642"/>
                                          </a:lnTo>
                                          <a:lnTo>
                                            <a:pt x="657" y="645"/>
                                          </a:lnTo>
                                          <a:lnTo>
                                            <a:pt x="693" y="649"/>
                                          </a:lnTo>
                                          <a:lnTo>
                                            <a:pt x="730" y="652"/>
                                          </a:lnTo>
                                          <a:lnTo>
                                            <a:pt x="764" y="655"/>
                                          </a:lnTo>
                                          <a:lnTo>
                                            <a:pt x="777" y="653"/>
                                          </a:lnTo>
                                          <a:lnTo>
                                            <a:pt x="791" y="647"/>
                                          </a:lnTo>
                                          <a:lnTo>
                                            <a:pt x="799" y="635"/>
                                          </a:lnTo>
                                          <a:lnTo>
                                            <a:pt x="803" y="621"/>
                                          </a:lnTo>
                                          <a:lnTo>
                                            <a:pt x="801" y="609"/>
                                          </a:lnTo>
                                          <a:lnTo>
                                            <a:pt x="787" y="589"/>
                                          </a:lnTo>
                                          <a:lnTo>
                                            <a:pt x="764" y="562"/>
                                          </a:lnTo>
                                          <a:lnTo>
                                            <a:pt x="739" y="540"/>
                                          </a:lnTo>
                                          <a:lnTo>
                                            <a:pt x="716" y="520"/>
                                          </a:lnTo>
                                          <a:lnTo>
                                            <a:pt x="688" y="502"/>
                                          </a:lnTo>
                                          <a:lnTo>
                                            <a:pt x="661" y="483"/>
                                          </a:lnTo>
                                          <a:lnTo>
                                            <a:pt x="635" y="461"/>
                                          </a:lnTo>
                                          <a:lnTo>
                                            <a:pt x="616" y="437"/>
                                          </a:lnTo>
                                          <a:lnTo>
                                            <a:pt x="597" y="412"/>
                                          </a:lnTo>
                                          <a:lnTo>
                                            <a:pt x="577" y="380"/>
                                          </a:lnTo>
                                          <a:lnTo>
                                            <a:pt x="561" y="355"/>
                                          </a:lnTo>
                                          <a:lnTo>
                                            <a:pt x="545" y="330"/>
                                          </a:lnTo>
                                          <a:lnTo>
                                            <a:pt x="526" y="299"/>
                                          </a:lnTo>
                                          <a:lnTo>
                                            <a:pt x="508" y="268"/>
                                          </a:lnTo>
                                          <a:lnTo>
                                            <a:pt x="493" y="240"/>
                                          </a:lnTo>
                                          <a:lnTo>
                                            <a:pt x="478" y="211"/>
                                          </a:lnTo>
                                          <a:lnTo>
                                            <a:pt x="463" y="181"/>
                                          </a:lnTo>
                                          <a:lnTo>
                                            <a:pt x="449" y="154"/>
                                          </a:lnTo>
                                          <a:lnTo>
                                            <a:pt x="436" y="128"/>
                                          </a:lnTo>
                                          <a:lnTo>
                                            <a:pt x="426" y="99"/>
                                          </a:lnTo>
                                          <a:lnTo>
                                            <a:pt x="419" y="80"/>
                                          </a:lnTo>
                                          <a:lnTo>
                                            <a:pt x="412" y="68"/>
                                          </a:lnTo>
                                          <a:lnTo>
                                            <a:pt x="401" y="59"/>
                                          </a:lnTo>
                                          <a:lnTo>
                                            <a:pt x="389" y="55"/>
                                          </a:lnTo>
                                          <a:lnTo>
                                            <a:pt x="375" y="56"/>
                                          </a:lnTo>
                                          <a:lnTo>
                                            <a:pt x="360" y="61"/>
                                          </a:lnTo>
                                          <a:lnTo>
                                            <a:pt x="344" y="70"/>
                                          </a:lnTo>
                                          <a:lnTo>
                                            <a:pt x="325" y="77"/>
                                          </a:lnTo>
                                          <a:lnTo>
                                            <a:pt x="304" y="84"/>
                                          </a:lnTo>
                                          <a:close/>
                                        </a:path>
                                      </a:pathLst>
                                    </a:custGeom>
                                    <a:solidFill>
                                      <a:srgbClr val="FF4040"/>
                                    </a:solidFill>
                                    <a:ln w="9525">
                                      <a:noFill/>
                                      <a:round/>
                                      <a:headEnd/>
                                      <a:tailEnd/>
                                    </a:ln>
                                  </p:spPr>
                                  <p:txBody>
                                    <a:bodyPr/>
                                    <a:lstStyle/>
                                    <a:p>
                                      <a:endParaRPr lang="cs-CZ"/>
                                    </a:p>
                                  </p:txBody>
                                </p:sp>
                                <p:sp>
                                  <p:nvSpPr>
                                    <p:cNvPr id="6291" name="Freeform 87"/>
                                    <p:cNvSpPr>
                                      <a:spLocks/>
                                    </p:cNvSpPr>
                                    <p:nvPr/>
                                  </p:nvSpPr>
                                  <p:spPr bwMode="auto">
                                    <a:xfrm>
                                      <a:off x="2045" y="1723"/>
                                      <a:ext cx="129" cy="125"/>
                                    </a:xfrm>
                                    <a:custGeom>
                                      <a:avLst/>
                                      <a:gdLst>
                                        <a:gd name="T0" fmla="*/ 5 w 645"/>
                                        <a:gd name="T1" fmla="*/ 2 h 627"/>
                                        <a:gd name="T2" fmla="*/ 8 w 645"/>
                                        <a:gd name="T3" fmla="*/ 1 h 627"/>
                                        <a:gd name="T4" fmla="*/ 11 w 645"/>
                                        <a:gd name="T5" fmla="*/ 0 h 627"/>
                                        <a:gd name="T6" fmla="*/ 15 w 645"/>
                                        <a:gd name="T7" fmla="*/ 0 h 627"/>
                                        <a:gd name="T8" fmla="*/ 18 w 645"/>
                                        <a:gd name="T9" fmla="*/ 2 h 627"/>
                                        <a:gd name="T10" fmla="*/ 20 w 645"/>
                                        <a:gd name="T11" fmla="*/ 5 h 627"/>
                                        <a:gd name="T12" fmla="*/ 23 w 645"/>
                                        <a:gd name="T13" fmla="*/ 8 h 627"/>
                                        <a:gd name="T14" fmla="*/ 25 w 645"/>
                                        <a:gd name="T15" fmla="*/ 10 h 627"/>
                                        <a:gd name="T16" fmla="*/ 26 w 645"/>
                                        <a:gd name="T17" fmla="*/ 13 h 627"/>
                                        <a:gd name="T18" fmla="*/ 25 w 645"/>
                                        <a:gd name="T19" fmla="*/ 15 h 627"/>
                                        <a:gd name="T20" fmla="*/ 24 w 645"/>
                                        <a:gd name="T21" fmla="*/ 17 h 627"/>
                                        <a:gd name="T22" fmla="*/ 22 w 645"/>
                                        <a:gd name="T23" fmla="*/ 19 h 627"/>
                                        <a:gd name="T24" fmla="*/ 23 w 645"/>
                                        <a:gd name="T25" fmla="*/ 18 h 627"/>
                                        <a:gd name="T26" fmla="*/ 24 w 645"/>
                                        <a:gd name="T27" fmla="*/ 16 h 627"/>
                                        <a:gd name="T28" fmla="*/ 24 w 645"/>
                                        <a:gd name="T29" fmla="*/ 14 h 627"/>
                                        <a:gd name="T30" fmla="*/ 25 w 645"/>
                                        <a:gd name="T31" fmla="*/ 12 h 627"/>
                                        <a:gd name="T32" fmla="*/ 24 w 645"/>
                                        <a:gd name="T33" fmla="*/ 11 h 627"/>
                                        <a:gd name="T34" fmla="*/ 24 w 645"/>
                                        <a:gd name="T35" fmla="*/ 10 h 627"/>
                                        <a:gd name="T36" fmla="*/ 22 w 645"/>
                                        <a:gd name="T37" fmla="*/ 9 h 627"/>
                                        <a:gd name="T38" fmla="*/ 21 w 645"/>
                                        <a:gd name="T39" fmla="*/ 7 h 627"/>
                                        <a:gd name="T40" fmla="*/ 20 w 645"/>
                                        <a:gd name="T41" fmla="*/ 6 h 627"/>
                                        <a:gd name="T42" fmla="*/ 19 w 645"/>
                                        <a:gd name="T43" fmla="*/ 4 h 627"/>
                                        <a:gd name="T44" fmla="*/ 18 w 645"/>
                                        <a:gd name="T45" fmla="*/ 3 h 627"/>
                                        <a:gd name="T46" fmla="*/ 17 w 645"/>
                                        <a:gd name="T47" fmla="*/ 2 h 627"/>
                                        <a:gd name="T48" fmla="*/ 15 w 645"/>
                                        <a:gd name="T49" fmla="*/ 1 h 627"/>
                                        <a:gd name="T50" fmla="*/ 13 w 645"/>
                                        <a:gd name="T51" fmla="*/ 1 h 627"/>
                                        <a:gd name="T52" fmla="*/ 11 w 645"/>
                                        <a:gd name="T53" fmla="*/ 1 h 627"/>
                                        <a:gd name="T54" fmla="*/ 9 w 645"/>
                                        <a:gd name="T55" fmla="*/ 1 h 627"/>
                                        <a:gd name="T56" fmla="*/ 8 w 645"/>
                                        <a:gd name="T57" fmla="*/ 2 h 627"/>
                                        <a:gd name="T58" fmla="*/ 6 w 645"/>
                                        <a:gd name="T59" fmla="*/ 3 h 627"/>
                                        <a:gd name="T60" fmla="*/ 5 w 645"/>
                                        <a:gd name="T61" fmla="*/ 4 h 627"/>
                                        <a:gd name="T62" fmla="*/ 3 w 645"/>
                                        <a:gd name="T63" fmla="*/ 6 h 627"/>
                                        <a:gd name="T64" fmla="*/ 3 w 645"/>
                                        <a:gd name="T65" fmla="*/ 7 h 627"/>
                                        <a:gd name="T66" fmla="*/ 2 w 645"/>
                                        <a:gd name="T67" fmla="*/ 9 h 627"/>
                                        <a:gd name="T68" fmla="*/ 1 w 645"/>
                                        <a:gd name="T69" fmla="*/ 11 h 627"/>
                                        <a:gd name="T70" fmla="*/ 1 w 645"/>
                                        <a:gd name="T71" fmla="*/ 13 h 627"/>
                                        <a:gd name="T72" fmla="*/ 1 w 645"/>
                                        <a:gd name="T73" fmla="*/ 14 h 627"/>
                                        <a:gd name="T74" fmla="*/ 2 w 645"/>
                                        <a:gd name="T75" fmla="*/ 16 h 627"/>
                                        <a:gd name="T76" fmla="*/ 2 w 645"/>
                                        <a:gd name="T77" fmla="*/ 18 h 627"/>
                                        <a:gd name="T78" fmla="*/ 3 w 645"/>
                                        <a:gd name="T79" fmla="*/ 20 h 627"/>
                                        <a:gd name="T80" fmla="*/ 4 w 645"/>
                                        <a:gd name="T81" fmla="*/ 21 h 627"/>
                                        <a:gd name="T82" fmla="*/ 5 w 645"/>
                                        <a:gd name="T83" fmla="*/ 23 h 627"/>
                                        <a:gd name="T84" fmla="*/ 7 w 645"/>
                                        <a:gd name="T85" fmla="*/ 24 h 627"/>
                                        <a:gd name="T86" fmla="*/ 8 w 645"/>
                                        <a:gd name="T87" fmla="*/ 24 h 627"/>
                                        <a:gd name="T88" fmla="*/ 9 w 645"/>
                                        <a:gd name="T89" fmla="*/ 24 h 627"/>
                                        <a:gd name="T90" fmla="*/ 11 w 645"/>
                                        <a:gd name="T91" fmla="*/ 24 h 627"/>
                                        <a:gd name="T92" fmla="*/ 9 w 645"/>
                                        <a:gd name="T93" fmla="*/ 25 h 627"/>
                                        <a:gd name="T94" fmla="*/ 7 w 645"/>
                                        <a:gd name="T95" fmla="*/ 25 h 627"/>
                                        <a:gd name="T96" fmla="*/ 5 w 645"/>
                                        <a:gd name="T97" fmla="*/ 23 h 627"/>
                                        <a:gd name="T98" fmla="*/ 3 w 645"/>
                                        <a:gd name="T99" fmla="*/ 21 h 627"/>
                                        <a:gd name="T100" fmla="*/ 1 w 645"/>
                                        <a:gd name="T101" fmla="*/ 17 h 627"/>
                                        <a:gd name="T102" fmla="*/ 0 w 645"/>
                                        <a:gd name="T103" fmla="*/ 14 h 627"/>
                                        <a:gd name="T104" fmla="*/ 1 w 645"/>
                                        <a:gd name="T105" fmla="*/ 11 h 627"/>
                                        <a:gd name="T106" fmla="*/ 2 w 645"/>
                                        <a:gd name="T107" fmla="*/ 6 h 627"/>
                                        <a:gd name="T108" fmla="*/ 4 w 645"/>
                                        <a:gd name="T109" fmla="*/ 3 h 62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45"/>
                                        <a:gd name="T166" fmla="*/ 0 h 627"/>
                                        <a:gd name="T167" fmla="*/ 645 w 645"/>
                                        <a:gd name="T168" fmla="*/ 627 h 62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45" h="627">
                                          <a:moveTo>
                                            <a:pt x="95" y="86"/>
                                          </a:moveTo>
                                          <a:lnTo>
                                            <a:pt x="127" y="60"/>
                                          </a:lnTo>
                                          <a:lnTo>
                                            <a:pt x="158" y="37"/>
                                          </a:lnTo>
                                          <a:lnTo>
                                            <a:pt x="192" y="18"/>
                                          </a:lnTo>
                                          <a:lnTo>
                                            <a:pt x="233" y="6"/>
                                          </a:lnTo>
                                          <a:lnTo>
                                            <a:pt x="268" y="2"/>
                                          </a:lnTo>
                                          <a:lnTo>
                                            <a:pt x="309" y="0"/>
                                          </a:lnTo>
                                          <a:lnTo>
                                            <a:pt x="367" y="5"/>
                                          </a:lnTo>
                                          <a:lnTo>
                                            <a:pt x="424" y="17"/>
                                          </a:lnTo>
                                          <a:lnTo>
                                            <a:pt x="460" y="42"/>
                                          </a:lnTo>
                                          <a:lnTo>
                                            <a:pt x="487" y="77"/>
                                          </a:lnTo>
                                          <a:lnTo>
                                            <a:pt x="511" y="119"/>
                                          </a:lnTo>
                                          <a:lnTo>
                                            <a:pt x="536" y="158"/>
                                          </a:lnTo>
                                          <a:lnTo>
                                            <a:pt x="566" y="192"/>
                                          </a:lnTo>
                                          <a:lnTo>
                                            <a:pt x="592" y="219"/>
                                          </a:lnTo>
                                          <a:lnTo>
                                            <a:pt x="627" y="259"/>
                                          </a:lnTo>
                                          <a:lnTo>
                                            <a:pt x="641" y="297"/>
                                          </a:lnTo>
                                          <a:lnTo>
                                            <a:pt x="645" y="326"/>
                                          </a:lnTo>
                                          <a:lnTo>
                                            <a:pt x="641" y="342"/>
                                          </a:lnTo>
                                          <a:lnTo>
                                            <a:pt x="632" y="370"/>
                                          </a:lnTo>
                                          <a:lnTo>
                                            <a:pt x="617" y="396"/>
                                          </a:lnTo>
                                          <a:lnTo>
                                            <a:pt x="595" y="424"/>
                                          </a:lnTo>
                                          <a:lnTo>
                                            <a:pt x="569" y="461"/>
                                          </a:lnTo>
                                          <a:lnTo>
                                            <a:pt x="545" y="488"/>
                                          </a:lnTo>
                                          <a:lnTo>
                                            <a:pt x="559" y="462"/>
                                          </a:lnTo>
                                          <a:lnTo>
                                            <a:pt x="569" y="445"/>
                                          </a:lnTo>
                                          <a:lnTo>
                                            <a:pt x="582" y="424"/>
                                          </a:lnTo>
                                          <a:lnTo>
                                            <a:pt x="591" y="407"/>
                                          </a:lnTo>
                                          <a:lnTo>
                                            <a:pt x="604" y="381"/>
                                          </a:lnTo>
                                          <a:lnTo>
                                            <a:pt x="611" y="355"/>
                                          </a:lnTo>
                                          <a:lnTo>
                                            <a:pt x="618" y="327"/>
                                          </a:lnTo>
                                          <a:lnTo>
                                            <a:pt x="620" y="312"/>
                                          </a:lnTo>
                                          <a:lnTo>
                                            <a:pt x="616" y="297"/>
                                          </a:lnTo>
                                          <a:lnTo>
                                            <a:pt x="608" y="279"/>
                                          </a:lnTo>
                                          <a:lnTo>
                                            <a:pt x="602" y="263"/>
                                          </a:lnTo>
                                          <a:lnTo>
                                            <a:pt x="589" y="251"/>
                                          </a:lnTo>
                                          <a:lnTo>
                                            <a:pt x="574" y="238"/>
                                          </a:lnTo>
                                          <a:lnTo>
                                            <a:pt x="562" y="221"/>
                                          </a:lnTo>
                                          <a:lnTo>
                                            <a:pt x="546" y="203"/>
                                          </a:lnTo>
                                          <a:lnTo>
                                            <a:pt x="531" y="181"/>
                                          </a:lnTo>
                                          <a:lnTo>
                                            <a:pt x="515" y="159"/>
                                          </a:lnTo>
                                          <a:lnTo>
                                            <a:pt x="500" y="141"/>
                                          </a:lnTo>
                                          <a:lnTo>
                                            <a:pt x="488" y="120"/>
                                          </a:lnTo>
                                          <a:lnTo>
                                            <a:pt x="477" y="97"/>
                                          </a:lnTo>
                                          <a:lnTo>
                                            <a:pt x="468" y="81"/>
                                          </a:lnTo>
                                          <a:lnTo>
                                            <a:pt x="453" y="68"/>
                                          </a:lnTo>
                                          <a:lnTo>
                                            <a:pt x="437" y="55"/>
                                          </a:lnTo>
                                          <a:lnTo>
                                            <a:pt x="421" y="43"/>
                                          </a:lnTo>
                                          <a:lnTo>
                                            <a:pt x="403" y="35"/>
                                          </a:lnTo>
                                          <a:lnTo>
                                            <a:pt x="385" y="31"/>
                                          </a:lnTo>
                                          <a:lnTo>
                                            <a:pt x="355" y="29"/>
                                          </a:lnTo>
                                          <a:lnTo>
                                            <a:pt x="325" y="29"/>
                                          </a:lnTo>
                                          <a:lnTo>
                                            <a:pt x="302" y="30"/>
                                          </a:lnTo>
                                          <a:lnTo>
                                            <a:pt x="280" y="29"/>
                                          </a:lnTo>
                                          <a:lnTo>
                                            <a:pt x="259" y="31"/>
                                          </a:lnTo>
                                          <a:lnTo>
                                            <a:pt x="236" y="36"/>
                                          </a:lnTo>
                                          <a:lnTo>
                                            <a:pt x="215" y="41"/>
                                          </a:lnTo>
                                          <a:lnTo>
                                            <a:pt x="195" y="49"/>
                                          </a:lnTo>
                                          <a:lnTo>
                                            <a:pt x="176" y="60"/>
                                          </a:lnTo>
                                          <a:lnTo>
                                            <a:pt x="158" y="74"/>
                                          </a:lnTo>
                                          <a:lnTo>
                                            <a:pt x="138" y="87"/>
                                          </a:lnTo>
                                          <a:lnTo>
                                            <a:pt x="119" y="103"/>
                                          </a:lnTo>
                                          <a:lnTo>
                                            <a:pt x="99" y="124"/>
                                          </a:lnTo>
                                          <a:lnTo>
                                            <a:pt x="83" y="143"/>
                                          </a:lnTo>
                                          <a:lnTo>
                                            <a:pt x="72" y="160"/>
                                          </a:lnTo>
                                          <a:lnTo>
                                            <a:pt x="65" y="181"/>
                                          </a:lnTo>
                                          <a:lnTo>
                                            <a:pt x="56" y="202"/>
                                          </a:lnTo>
                                          <a:lnTo>
                                            <a:pt x="47" y="223"/>
                                          </a:lnTo>
                                          <a:lnTo>
                                            <a:pt x="37" y="247"/>
                                          </a:lnTo>
                                          <a:lnTo>
                                            <a:pt x="35" y="275"/>
                                          </a:lnTo>
                                          <a:lnTo>
                                            <a:pt x="32" y="300"/>
                                          </a:lnTo>
                                          <a:lnTo>
                                            <a:pt x="29" y="324"/>
                                          </a:lnTo>
                                          <a:lnTo>
                                            <a:pt x="29" y="340"/>
                                          </a:lnTo>
                                          <a:lnTo>
                                            <a:pt x="31" y="361"/>
                                          </a:lnTo>
                                          <a:lnTo>
                                            <a:pt x="36" y="384"/>
                                          </a:lnTo>
                                          <a:lnTo>
                                            <a:pt x="40" y="408"/>
                                          </a:lnTo>
                                          <a:lnTo>
                                            <a:pt x="51" y="436"/>
                                          </a:lnTo>
                                          <a:lnTo>
                                            <a:pt x="61" y="462"/>
                                          </a:lnTo>
                                          <a:lnTo>
                                            <a:pt x="68" y="477"/>
                                          </a:lnTo>
                                          <a:lnTo>
                                            <a:pt x="80" y="496"/>
                                          </a:lnTo>
                                          <a:lnTo>
                                            <a:pt x="95" y="519"/>
                                          </a:lnTo>
                                          <a:lnTo>
                                            <a:pt x="108" y="535"/>
                                          </a:lnTo>
                                          <a:lnTo>
                                            <a:pt x="120" y="551"/>
                                          </a:lnTo>
                                          <a:lnTo>
                                            <a:pt x="136" y="566"/>
                                          </a:lnTo>
                                          <a:lnTo>
                                            <a:pt x="155" y="581"/>
                                          </a:lnTo>
                                          <a:lnTo>
                                            <a:pt x="170" y="593"/>
                                          </a:lnTo>
                                          <a:lnTo>
                                            <a:pt x="183" y="600"/>
                                          </a:lnTo>
                                          <a:lnTo>
                                            <a:pt x="202" y="607"/>
                                          </a:lnTo>
                                          <a:lnTo>
                                            <a:pt x="218" y="611"/>
                                          </a:lnTo>
                                          <a:lnTo>
                                            <a:pt x="235" y="614"/>
                                          </a:lnTo>
                                          <a:lnTo>
                                            <a:pt x="253" y="615"/>
                                          </a:lnTo>
                                          <a:lnTo>
                                            <a:pt x="282" y="612"/>
                                          </a:lnTo>
                                          <a:lnTo>
                                            <a:pt x="248" y="622"/>
                                          </a:lnTo>
                                          <a:lnTo>
                                            <a:pt x="221" y="627"/>
                                          </a:lnTo>
                                          <a:lnTo>
                                            <a:pt x="195" y="623"/>
                                          </a:lnTo>
                                          <a:lnTo>
                                            <a:pt x="169" y="615"/>
                                          </a:lnTo>
                                          <a:lnTo>
                                            <a:pt x="142" y="601"/>
                                          </a:lnTo>
                                          <a:lnTo>
                                            <a:pt x="122" y="583"/>
                                          </a:lnTo>
                                          <a:lnTo>
                                            <a:pt x="100" y="560"/>
                                          </a:lnTo>
                                          <a:lnTo>
                                            <a:pt x="72" y="524"/>
                                          </a:lnTo>
                                          <a:lnTo>
                                            <a:pt x="41" y="476"/>
                                          </a:lnTo>
                                          <a:lnTo>
                                            <a:pt x="18" y="431"/>
                                          </a:lnTo>
                                          <a:lnTo>
                                            <a:pt x="3" y="387"/>
                                          </a:lnTo>
                                          <a:lnTo>
                                            <a:pt x="0" y="356"/>
                                          </a:lnTo>
                                          <a:lnTo>
                                            <a:pt x="4" y="327"/>
                                          </a:lnTo>
                                          <a:lnTo>
                                            <a:pt x="13" y="269"/>
                                          </a:lnTo>
                                          <a:lnTo>
                                            <a:pt x="23" y="204"/>
                                          </a:lnTo>
                                          <a:lnTo>
                                            <a:pt x="44" y="153"/>
                                          </a:lnTo>
                                          <a:lnTo>
                                            <a:pt x="69" y="116"/>
                                          </a:lnTo>
                                          <a:lnTo>
                                            <a:pt x="95" y="86"/>
                                          </a:lnTo>
                                          <a:close/>
                                        </a:path>
                                      </a:pathLst>
                                    </a:custGeom>
                                    <a:solidFill>
                                      <a:srgbClr val="FF4040"/>
                                    </a:solidFill>
                                    <a:ln w="9525">
                                      <a:noFill/>
                                      <a:round/>
                                      <a:headEnd/>
                                      <a:tailEnd/>
                                    </a:ln>
                                  </p:spPr>
                                  <p:txBody>
                                    <a:bodyPr/>
                                    <a:lstStyle/>
                                    <a:p>
                                      <a:endParaRPr lang="cs-CZ"/>
                                    </a:p>
                                  </p:txBody>
                                </p:sp>
                              </p:grpSp>
                            </p:grpSp>
                            <p:sp>
                              <p:nvSpPr>
                                <p:cNvPr id="6287" name="Freeform 88"/>
                                <p:cNvSpPr>
                                  <a:spLocks/>
                                </p:cNvSpPr>
                                <p:nvPr/>
                              </p:nvSpPr>
                              <p:spPr bwMode="auto">
                                <a:xfrm>
                                  <a:off x="2147" y="1838"/>
                                  <a:ext cx="90" cy="81"/>
                                </a:xfrm>
                                <a:custGeom>
                                  <a:avLst/>
                                  <a:gdLst>
                                    <a:gd name="T0" fmla="*/ 2 w 447"/>
                                    <a:gd name="T1" fmla="*/ 2 h 407"/>
                                    <a:gd name="T2" fmla="*/ 3 w 447"/>
                                    <a:gd name="T3" fmla="*/ 1 h 407"/>
                                    <a:gd name="T4" fmla="*/ 4 w 447"/>
                                    <a:gd name="T5" fmla="*/ 1 h 407"/>
                                    <a:gd name="T6" fmla="*/ 4 w 447"/>
                                    <a:gd name="T7" fmla="*/ 0 h 407"/>
                                    <a:gd name="T8" fmla="*/ 5 w 447"/>
                                    <a:gd name="T9" fmla="*/ 0 h 407"/>
                                    <a:gd name="T10" fmla="*/ 6 w 447"/>
                                    <a:gd name="T11" fmla="*/ 0 h 407"/>
                                    <a:gd name="T12" fmla="*/ 6 w 447"/>
                                    <a:gd name="T13" fmla="*/ 0 h 407"/>
                                    <a:gd name="T14" fmla="*/ 7 w 447"/>
                                    <a:gd name="T15" fmla="*/ 0 h 407"/>
                                    <a:gd name="T16" fmla="*/ 8 w 447"/>
                                    <a:gd name="T17" fmla="*/ 1 h 407"/>
                                    <a:gd name="T18" fmla="*/ 9 w 447"/>
                                    <a:gd name="T19" fmla="*/ 2 h 407"/>
                                    <a:gd name="T20" fmla="*/ 10 w 447"/>
                                    <a:gd name="T21" fmla="*/ 3 h 407"/>
                                    <a:gd name="T22" fmla="*/ 10 w 447"/>
                                    <a:gd name="T23" fmla="*/ 4 h 407"/>
                                    <a:gd name="T24" fmla="*/ 11 w 447"/>
                                    <a:gd name="T25" fmla="*/ 5 h 407"/>
                                    <a:gd name="T26" fmla="*/ 12 w 447"/>
                                    <a:gd name="T27" fmla="*/ 7 h 407"/>
                                    <a:gd name="T28" fmla="*/ 13 w 447"/>
                                    <a:gd name="T29" fmla="*/ 8 h 407"/>
                                    <a:gd name="T30" fmla="*/ 14 w 447"/>
                                    <a:gd name="T31" fmla="*/ 10 h 407"/>
                                    <a:gd name="T32" fmla="*/ 15 w 447"/>
                                    <a:gd name="T33" fmla="*/ 11 h 407"/>
                                    <a:gd name="T34" fmla="*/ 16 w 447"/>
                                    <a:gd name="T35" fmla="*/ 12 h 407"/>
                                    <a:gd name="T36" fmla="*/ 17 w 447"/>
                                    <a:gd name="T37" fmla="*/ 12 h 407"/>
                                    <a:gd name="T38" fmla="*/ 18 w 447"/>
                                    <a:gd name="T39" fmla="*/ 13 h 407"/>
                                    <a:gd name="T40" fmla="*/ 18 w 447"/>
                                    <a:gd name="T41" fmla="*/ 14 h 407"/>
                                    <a:gd name="T42" fmla="*/ 18 w 447"/>
                                    <a:gd name="T43" fmla="*/ 15 h 407"/>
                                    <a:gd name="T44" fmla="*/ 18 w 447"/>
                                    <a:gd name="T45" fmla="*/ 15 h 407"/>
                                    <a:gd name="T46" fmla="*/ 18 w 447"/>
                                    <a:gd name="T47" fmla="*/ 16 h 407"/>
                                    <a:gd name="T48" fmla="*/ 17 w 447"/>
                                    <a:gd name="T49" fmla="*/ 16 h 407"/>
                                    <a:gd name="T50" fmla="*/ 16 w 447"/>
                                    <a:gd name="T51" fmla="*/ 16 h 407"/>
                                    <a:gd name="T52" fmla="*/ 15 w 447"/>
                                    <a:gd name="T53" fmla="*/ 16 h 407"/>
                                    <a:gd name="T54" fmla="*/ 14 w 447"/>
                                    <a:gd name="T55" fmla="*/ 16 h 407"/>
                                    <a:gd name="T56" fmla="*/ 13 w 447"/>
                                    <a:gd name="T57" fmla="*/ 16 h 407"/>
                                    <a:gd name="T58" fmla="*/ 12 w 447"/>
                                    <a:gd name="T59" fmla="*/ 15 h 407"/>
                                    <a:gd name="T60" fmla="*/ 11 w 447"/>
                                    <a:gd name="T61" fmla="*/ 15 h 407"/>
                                    <a:gd name="T62" fmla="*/ 9 w 447"/>
                                    <a:gd name="T63" fmla="*/ 14 h 407"/>
                                    <a:gd name="T64" fmla="*/ 8 w 447"/>
                                    <a:gd name="T65" fmla="*/ 13 h 407"/>
                                    <a:gd name="T66" fmla="*/ 7 w 447"/>
                                    <a:gd name="T67" fmla="*/ 12 h 407"/>
                                    <a:gd name="T68" fmla="*/ 5 w 447"/>
                                    <a:gd name="T69" fmla="*/ 11 h 407"/>
                                    <a:gd name="T70" fmla="*/ 4 w 447"/>
                                    <a:gd name="T71" fmla="*/ 11 h 407"/>
                                    <a:gd name="T72" fmla="*/ 3 w 447"/>
                                    <a:gd name="T73" fmla="*/ 10 h 407"/>
                                    <a:gd name="T74" fmla="*/ 2 w 447"/>
                                    <a:gd name="T75" fmla="*/ 9 h 407"/>
                                    <a:gd name="T76" fmla="*/ 1 w 447"/>
                                    <a:gd name="T77" fmla="*/ 8 h 407"/>
                                    <a:gd name="T78" fmla="*/ 0 w 447"/>
                                    <a:gd name="T79" fmla="*/ 7 h 407"/>
                                    <a:gd name="T80" fmla="*/ 0 w 447"/>
                                    <a:gd name="T81" fmla="*/ 6 h 407"/>
                                    <a:gd name="T82" fmla="*/ 0 w 447"/>
                                    <a:gd name="T83" fmla="*/ 6 h 407"/>
                                    <a:gd name="T84" fmla="*/ 0 w 447"/>
                                    <a:gd name="T85" fmla="*/ 5 h 407"/>
                                    <a:gd name="T86" fmla="*/ 0 w 447"/>
                                    <a:gd name="T87" fmla="*/ 4 h 407"/>
                                    <a:gd name="T88" fmla="*/ 1 w 447"/>
                                    <a:gd name="T89" fmla="*/ 4 h 407"/>
                                    <a:gd name="T90" fmla="*/ 1 w 447"/>
                                    <a:gd name="T91" fmla="*/ 3 h 407"/>
                                    <a:gd name="T92" fmla="*/ 2 w 447"/>
                                    <a:gd name="T93" fmla="*/ 2 h 4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47"/>
                                    <a:gd name="T142" fmla="*/ 0 h 407"/>
                                    <a:gd name="T143" fmla="*/ 447 w 447"/>
                                    <a:gd name="T144" fmla="*/ 407 h 40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47" h="407">
                                      <a:moveTo>
                                        <a:pt x="48" y="55"/>
                                      </a:moveTo>
                                      <a:lnTo>
                                        <a:pt x="71" y="35"/>
                                      </a:lnTo>
                                      <a:lnTo>
                                        <a:pt x="95" y="18"/>
                                      </a:lnTo>
                                      <a:lnTo>
                                        <a:pt x="111" y="7"/>
                                      </a:lnTo>
                                      <a:lnTo>
                                        <a:pt x="124" y="2"/>
                                      </a:lnTo>
                                      <a:lnTo>
                                        <a:pt x="139" y="0"/>
                                      </a:lnTo>
                                      <a:lnTo>
                                        <a:pt x="154" y="1"/>
                                      </a:lnTo>
                                      <a:lnTo>
                                        <a:pt x="171" y="8"/>
                                      </a:lnTo>
                                      <a:lnTo>
                                        <a:pt x="195" y="24"/>
                                      </a:lnTo>
                                      <a:lnTo>
                                        <a:pt x="218" y="43"/>
                                      </a:lnTo>
                                      <a:lnTo>
                                        <a:pt x="239" y="69"/>
                                      </a:lnTo>
                                      <a:lnTo>
                                        <a:pt x="256" y="96"/>
                                      </a:lnTo>
                                      <a:lnTo>
                                        <a:pt x="278" y="134"/>
                                      </a:lnTo>
                                      <a:lnTo>
                                        <a:pt x="301" y="174"/>
                                      </a:lnTo>
                                      <a:lnTo>
                                        <a:pt x="321" y="207"/>
                                      </a:lnTo>
                                      <a:lnTo>
                                        <a:pt x="341" y="240"/>
                                      </a:lnTo>
                                      <a:lnTo>
                                        <a:pt x="361" y="265"/>
                                      </a:lnTo>
                                      <a:lnTo>
                                        <a:pt x="381" y="290"/>
                                      </a:lnTo>
                                      <a:lnTo>
                                        <a:pt x="410" y="313"/>
                                      </a:lnTo>
                                      <a:lnTo>
                                        <a:pt x="432" y="338"/>
                                      </a:lnTo>
                                      <a:lnTo>
                                        <a:pt x="444" y="357"/>
                                      </a:lnTo>
                                      <a:lnTo>
                                        <a:pt x="447" y="375"/>
                                      </a:lnTo>
                                      <a:lnTo>
                                        <a:pt x="442" y="389"/>
                                      </a:lnTo>
                                      <a:lnTo>
                                        <a:pt x="433" y="399"/>
                                      </a:lnTo>
                                      <a:lnTo>
                                        <a:pt x="416" y="405"/>
                                      </a:lnTo>
                                      <a:lnTo>
                                        <a:pt x="394" y="407"/>
                                      </a:lnTo>
                                      <a:lnTo>
                                        <a:pt x="374" y="405"/>
                                      </a:lnTo>
                                      <a:lnTo>
                                        <a:pt x="338" y="397"/>
                                      </a:lnTo>
                                      <a:lnTo>
                                        <a:pt x="315" y="390"/>
                                      </a:lnTo>
                                      <a:lnTo>
                                        <a:pt x="287" y="379"/>
                                      </a:lnTo>
                                      <a:lnTo>
                                        <a:pt x="261" y="365"/>
                                      </a:lnTo>
                                      <a:lnTo>
                                        <a:pt x="235" y="350"/>
                                      </a:lnTo>
                                      <a:lnTo>
                                        <a:pt x="203" y="332"/>
                                      </a:lnTo>
                                      <a:lnTo>
                                        <a:pt x="162" y="309"/>
                                      </a:lnTo>
                                      <a:lnTo>
                                        <a:pt x="124" y="288"/>
                                      </a:lnTo>
                                      <a:lnTo>
                                        <a:pt x="94" y="269"/>
                                      </a:lnTo>
                                      <a:lnTo>
                                        <a:pt x="64" y="248"/>
                                      </a:lnTo>
                                      <a:lnTo>
                                        <a:pt x="38" y="227"/>
                                      </a:lnTo>
                                      <a:lnTo>
                                        <a:pt x="21" y="204"/>
                                      </a:lnTo>
                                      <a:lnTo>
                                        <a:pt x="9" y="183"/>
                                      </a:lnTo>
                                      <a:lnTo>
                                        <a:pt x="3" y="161"/>
                                      </a:lnTo>
                                      <a:lnTo>
                                        <a:pt x="0" y="141"/>
                                      </a:lnTo>
                                      <a:lnTo>
                                        <a:pt x="3" y="125"/>
                                      </a:lnTo>
                                      <a:lnTo>
                                        <a:pt x="8" y="108"/>
                                      </a:lnTo>
                                      <a:lnTo>
                                        <a:pt x="18" y="90"/>
                                      </a:lnTo>
                                      <a:lnTo>
                                        <a:pt x="31" y="73"/>
                                      </a:lnTo>
                                      <a:lnTo>
                                        <a:pt x="48" y="55"/>
                                      </a:lnTo>
                                      <a:close/>
                                    </a:path>
                                  </a:pathLst>
                                </a:custGeom>
                                <a:solidFill>
                                  <a:srgbClr val="FF0000"/>
                                </a:solidFill>
                                <a:ln w="9525">
                                  <a:noFill/>
                                  <a:round/>
                                  <a:headEnd/>
                                  <a:tailEnd/>
                                </a:ln>
                              </p:spPr>
                              <p:txBody>
                                <a:bodyPr/>
                                <a:lstStyle/>
                                <a:p>
                                  <a:endParaRPr lang="cs-CZ"/>
                                </a:p>
                              </p:txBody>
                            </p:sp>
                          </p:grpSp>
                          <p:grpSp>
                            <p:nvGrpSpPr>
                              <p:cNvPr id="6193" name="Group 89"/>
                              <p:cNvGrpSpPr>
                                <a:grpSpLocks/>
                              </p:cNvGrpSpPr>
                              <p:nvPr/>
                            </p:nvGrpSpPr>
                            <p:grpSpPr bwMode="auto">
                              <a:xfrm>
                                <a:off x="2056" y="1735"/>
                                <a:ext cx="107" cy="105"/>
                                <a:chOff x="2056" y="1735"/>
                                <a:chExt cx="107" cy="105"/>
                              </a:xfrm>
                            </p:grpSpPr>
                            <p:sp>
                              <p:nvSpPr>
                                <p:cNvPr id="6282" name="Freeform 90"/>
                                <p:cNvSpPr>
                                  <a:spLocks/>
                                </p:cNvSpPr>
                                <p:nvPr/>
                              </p:nvSpPr>
                              <p:spPr bwMode="auto">
                                <a:xfrm>
                                  <a:off x="2056" y="1735"/>
                                  <a:ext cx="107" cy="105"/>
                                </a:xfrm>
                                <a:custGeom>
                                  <a:avLst/>
                                  <a:gdLst>
                                    <a:gd name="T0" fmla="*/ 3 w 535"/>
                                    <a:gd name="T1" fmla="*/ 3 h 522"/>
                                    <a:gd name="T2" fmla="*/ 4 w 535"/>
                                    <a:gd name="T3" fmla="*/ 2 h 522"/>
                                    <a:gd name="T4" fmla="*/ 5 w 535"/>
                                    <a:gd name="T5" fmla="*/ 1 h 522"/>
                                    <a:gd name="T6" fmla="*/ 6 w 535"/>
                                    <a:gd name="T7" fmla="*/ 1 h 522"/>
                                    <a:gd name="T8" fmla="*/ 8 w 535"/>
                                    <a:gd name="T9" fmla="*/ 0 h 522"/>
                                    <a:gd name="T10" fmla="*/ 9 w 535"/>
                                    <a:gd name="T11" fmla="*/ 0 h 522"/>
                                    <a:gd name="T12" fmla="*/ 10 w 535"/>
                                    <a:gd name="T13" fmla="*/ 0 h 522"/>
                                    <a:gd name="T14" fmla="*/ 12 w 535"/>
                                    <a:gd name="T15" fmla="*/ 0 h 522"/>
                                    <a:gd name="T16" fmla="*/ 14 w 535"/>
                                    <a:gd name="T17" fmla="*/ 1 h 522"/>
                                    <a:gd name="T18" fmla="*/ 15 w 535"/>
                                    <a:gd name="T19" fmla="*/ 1 h 522"/>
                                    <a:gd name="T20" fmla="*/ 16 w 535"/>
                                    <a:gd name="T21" fmla="*/ 3 h 522"/>
                                    <a:gd name="T22" fmla="*/ 17 w 535"/>
                                    <a:gd name="T23" fmla="*/ 4 h 522"/>
                                    <a:gd name="T24" fmla="*/ 18 w 535"/>
                                    <a:gd name="T25" fmla="*/ 5 h 522"/>
                                    <a:gd name="T26" fmla="*/ 19 w 535"/>
                                    <a:gd name="T27" fmla="*/ 6 h 522"/>
                                    <a:gd name="T28" fmla="*/ 20 w 535"/>
                                    <a:gd name="T29" fmla="*/ 7 h 522"/>
                                    <a:gd name="T30" fmla="*/ 21 w 535"/>
                                    <a:gd name="T31" fmla="*/ 9 h 522"/>
                                    <a:gd name="T32" fmla="*/ 21 w 535"/>
                                    <a:gd name="T33" fmla="*/ 10 h 522"/>
                                    <a:gd name="T34" fmla="*/ 21 w 535"/>
                                    <a:gd name="T35" fmla="*/ 11 h 522"/>
                                    <a:gd name="T36" fmla="*/ 21 w 535"/>
                                    <a:gd name="T37" fmla="*/ 12 h 522"/>
                                    <a:gd name="T38" fmla="*/ 21 w 535"/>
                                    <a:gd name="T39" fmla="*/ 12 h 522"/>
                                    <a:gd name="T40" fmla="*/ 21 w 535"/>
                                    <a:gd name="T41" fmla="*/ 13 h 522"/>
                                    <a:gd name="T42" fmla="*/ 20 w 535"/>
                                    <a:gd name="T43" fmla="*/ 14 h 522"/>
                                    <a:gd name="T44" fmla="*/ 19 w 535"/>
                                    <a:gd name="T45" fmla="*/ 15 h 522"/>
                                    <a:gd name="T46" fmla="*/ 18 w 535"/>
                                    <a:gd name="T47" fmla="*/ 16 h 522"/>
                                    <a:gd name="T48" fmla="*/ 17 w 535"/>
                                    <a:gd name="T49" fmla="*/ 17 h 522"/>
                                    <a:gd name="T50" fmla="*/ 17 w 535"/>
                                    <a:gd name="T51" fmla="*/ 18 h 522"/>
                                    <a:gd name="T52" fmla="*/ 17 w 535"/>
                                    <a:gd name="T53" fmla="*/ 19 h 522"/>
                                    <a:gd name="T54" fmla="*/ 17 w 535"/>
                                    <a:gd name="T55" fmla="*/ 19 h 522"/>
                                    <a:gd name="T56" fmla="*/ 18 w 535"/>
                                    <a:gd name="T57" fmla="*/ 19 h 522"/>
                                    <a:gd name="T58" fmla="*/ 16 w 535"/>
                                    <a:gd name="T59" fmla="*/ 21 h 522"/>
                                    <a:gd name="T60" fmla="*/ 16 w 535"/>
                                    <a:gd name="T61" fmla="*/ 21 h 522"/>
                                    <a:gd name="T62" fmla="*/ 15 w 535"/>
                                    <a:gd name="T63" fmla="*/ 20 h 522"/>
                                    <a:gd name="T64" fmla="*/ 14 w 535"/>
                                    <a:gd name="T65" fmla="*/ 20 h 522"/>
                                    <a:gd name="T66" fmla="*/ 13 w 535"/>
                                    <a:gd name="T67" fmla="*/ 20 h 522"/>
                                    <a:gd name="T68" fmla="*/ 12 w 535"/>
                                    <a:gd name="T69" fmla="*/ 20 h 522"/>
                                    <a:gd name="T70" fmla="*/ 11 w 535"/>
                                    <a:gd name="T71" fmla="*/ 20 h 522"/>
                                    <a:gd name="T72" fmla="*/ 9 w 535"/>
                                    <a:gd name="T73" fmla="*/ 21 h 522"/>
                                    <a:gd name="T74" fmla="*/ 8 w 535"/>
                                    <a:gd name="T75" fmla="*/ 21 h 522"/>
                                    <a:gd name="T76" fmla="*/ 7 w 535"/>
                                    <a:gd name="T77" fmla="*/ 21 h 522"/>
                                    <a:gd name="T78" fmla="*/ 6 w 535"/>
                                    <a:gd name="T79" fmla="*/ 21 h 522"/>
                                    <a:gd name="T80" fmla="*/ 6 w 535"/>
                                    <a:gd name="T81" fmla="*/ 21 h 522"/>
                                    <a:gd name="T82" fmla="*/ 5 w 535"/>
                                    <a:gd name="T83" fmla="*/ 20 h 522"/>
                                    <a:gd name="T84" fmla="*/ 4 w 535"/>
                                    <a:gd name="T85" fmla="*/ 20 h 522"/>
                                    <a:gd name="T86" fmla="*/ 3 w 535"/>
                                    <a:gd name="T87" fmla="*/ 19 h 522"/>
                                    <a:gd name="T88" fmla="*/ 2 w 535"/>
                                    <a:gd name="T89" fmla="*/ 18 h 522"/>
                                    <a:gd name="T90" fmla="*/ 1 w 535"/>
                                    <a:gd name="T91" fmla="*/ 16 h 522"/>
                                    <a:gd name="T92" fmla="*/ 1 w 535"/>
                                    <a:gd name="T93" fmla="*/ 14 h 522"/>
                                    <a:gd name="T94" fmla="*/ 0 w 535"/>
                                    <a:gd name="T95" fmla="*/ 13 h 522"/>
                                    <a:gd name="T96" fmla="*/ 0 w 535"/>
                                    <a:gd name="T97" fmla="*/ 12 h 522"/>
                                    <a:gd name="T98" fmla="*/ 0 w 535"/>
                                    <a:gd name="T99" fmla="*/ 11 h 522"/>
                                    <a:gd name="T100" fmla="*/ 0 w 535"/>
                                    <a:gd name="T101" fmla="*/ 9 h 522"/>
                                    <a:gd name="T102" fmla="*/ 1 w 535"/>
                                    <a:gd name="T103" fmla="*/ 7 h 522"/>
                                    <a:gd name="T104" fmla="*/ 1 w 535"/>
                                    <a:gd name="T105" fmla="*/ 5 h 522"/>
                                    <a:gd name="T106" fmla="*/ 2 w 535"/>
                                    <a:gd name="T107" fmla="*/ 4 h 522"/>
                                    <a:gd name="T108" fmla="*/ 3 w 535"/>
                                    <a:gd name="T109" fmla="*/ 3 h 52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35"/>
                                    <a:gd name="T166" fmla="*/ 0 h 522"/>
                                    <a:gd name="T167" fmla="*/ 535 w 535"/>
                                    <a:gd name="T168" fmla="*/ 522 h 52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35" h="522">
                                      <a:moveTo>
                                        <a:pt x="79" y="71"/>
                                      </a:moveTo>
                                      <a:lnTo>
                                        <a:pt x="106" y="50"/>
                                      </a:lnTo>
                                      <a:lnTo>
                                        <a:pt x="131" y="31"/>
                                      </a:lnTo>
                                      <a:lnTo>
                                        <a:pt x="160" y="16"/>
                                      </a:lnTo>
                                      <a:lnTo>
                                        <a:pt x="194" y="6"/>
                                      </a:lnTo>
                                      <a:lnTo>
                                        <a:pt x="222" y="1"/>
                                      </a:lnTo>
                                      <a:lnTo>
                                        <a:pt x="257" y="0"/>
                                      </a:lnTo>
                                      <a:lnTo>
                                        <a:pt x="305" y="5"/>
                                      </a:lnTo>
                                      <a:lnTo>
                                        <a:pt x="352" y="15"/>
                                      </a:lnTo>
                                      <a:lnTo>
                                        <a:pt x="383" y="34"/>
                                      </a:lnTo>
                                      <a:lnTo>
                                        <a:pt x="404" y="63"/>
                                      </a:lnTo>
                                      <a:lnTo>
                                        <a:pt x="424" y="99"/>
                                      </a:lnTo>
                                      <a:lnTo>
                                        <a:pt x="445" y="132"/>
                                      </a:lnTo>
                                      <a:lnTo>
                                        <a:pt x="470" y="159"/>
                                      </a:lnTo>
                                      <a:lnTo>
                                        <a:pt x="493" y="183"/>
                                      </a:lnTo>
                                      <a:lnTo>
                                        <a:pt x="522" y="217"/>
                                      </a:lnTo>
                                      <a:lnTo>
                                        <a:pt x="533" y="249"/>
                                      </a:lnTo>
                                      <a:lnTo>
                                        <a:pt x="535" y="272"/>
                                      </a:lnTo>
                                      <a:lnTo>
                                        <a:pt x="533" y="286"/>
                                      </a:lnTo>
                                      <a:lnTo>
                                        <a:pt x="526" y="309"/>
                                      </a:lnTo>
                                      <a:lnTo>
                                        <a:pt x="514" y="331"/>
                                      </a:lnTo>
                                      <a:lnTo>
                                        <a:pt x="495" y="354"/>
                                      </a:lnTo>
                                      <a:lnTo>
                                        <a:pt x="473" y="385"/>
                                      </a:lnTo>
                                      <a:lnTo>
                                        <a:pt x="453" y="408"/>
                                      </a:lnTo>
                                      <a:lnTo>
                                        <a:pt x="437" y="433"/>
                                      </a:lnTo>
                                      <a:lnTo>
                                        <a:pt x="430" y="449"/>
                                      </a:lnTo>
                                      <a:lnTo>
                                        <a:pt x="429" y="458"/>
                                      </a:lnTo>
                                      <a:lnTo>
                                        <a:pt x="434" y="465"/>
                                      </a:lnTo>
                                      <a:lnTo>
                                        <a:pt x="442" y="469"/>
                                      </a:lnTo>
                                      <a:lnTo>
                                        <a:pt x="404" y="513"/>
                                      </a:lnTo>
                                      <a:lnTo>
                                        <a:pt x="400" y="505"/>
                                      </a:lnTo>
                                      <a:lnTo>
                                        <a:pt x="378" y="494"/>
                                      </a:lnTo>
                                      <a:lnTo>
                                        <a:pt x="353" y="488"/>
                                      </a:lnTo>
                                      <a:lnTo>
                                        <a:pt x="329" y="486"/>
                                      </a:lnTo>
                                      <a:lnTo>
                                        <a:pt x="303" y="491"/>
                                      </a:lnTo>
                                      <a:lnTo>
                                        <a:pt x="272" y="499"/>
                                      </a:lnTo>
                                      <a:lnTo>
                                        <a:pt x="235" y="511"/>
                                      </a:lnTo>
                                      <a:lnTo>
                                        <a:pt x="206" y="519"/>
                                      </a:lnTo>
                                      <a:lnTo>
                                        <a:pt x="183" y="522"/>
                                      </a:lnTo>
                                      <a:lnTo>
                                        <a:pt x="162" y="520"/>
                                      </a:lnTo>
                                      <a:lnTo>
                                        <a:pt x="141" y="513"/>
                                      </a:lnTo>
                                      <a:lnTo>
                                        <a:pt x="118" y="502"/>
                                      </a:lnTo>
                                      <a:lnTo>
                                        <a:pt x="102" y="487"/>
                                      </a:lnTo>
                                      <a:lnTo>
                                        <a:pt x="83" y="467"/>
                                      </a:lnTo>
                                      <a:lnTo>
                                        <a:pt x="60" y="437"/>
                                      </a:lnTo>
                                      <a:lnTo>
                                        <a:pt x="34" y="397"/>
                                      </a:lnTo>
                                      <a:lnTo>
                                        <a:pt x="15" y="359"/>
                                      </a:lnTo>
                                      <a:lnTo>
                                        <a:pt x="2" y="322"/>
                                      </a:lnTo>
                                      <a:lnTo>
                                        <a:pt x="0" y="297"/>
                                      </a:lnTo>
                                      <a:lnTo>
                                        <a:pt x="3" y="273"/>
                                      </a:lnTo>
                                      <a:lnTo>
                                        <a:pt x="11" y="224"/>
                                      </a:lnTo>
                                      <a:lnTo>
                                        <a:pt x="19" y="170"/>
                                      </a:lnTo>
                                      <a:lnTo>
                                        <a:pt x="36" y="128"/>
                                      </a:lnTo>
                                      <a:lnTo>
                                        <a:pt x="57" y="97"/>
                                      </a:lnTo>
                                      <a:lnTo>
                                        <a:pt x="79" y="71"/>
                                      </a:lnTo>
                                      <a:close/>
                                    </a:path>
                                  </a:pathLst>
                                </a:custGeom>
                                <a:solidFill>
                                  <a:srgbClr val="FF4040"/>
                                </a:solidFill>
                                <a:ln w="9525">
                                  <a:noFill/>
                                  <a:round/>
                                  <a:headEnd/>
                                  <a:tailEnd/>
                                </a:ln>
                              </p:spPr>
                              <p:txBody>
                                <a:bodyPr/>
                                <a:lstStyle/>
                                <a:p>
                                  <a:endParaRPr lang="cs-CZ"/>
                                </a:p>
                              </p:txBody>
                            </p:sp>
                            <p:sp>
                              <p:nvSpPr>
                                <p:cNvPr id="6283" name="Freeform 91"/>
                                <p:cNvSpPr>
                                  <a:spLocks/>
                                </p:cNvSpPr>
                                <p:nvPr/>
                              </p:nvSpPr>
                              <p:spPr bwMode="auto">
                                <a:xfrm>
                                  <a:off x="2062" y="1742"/>
                                  <a:ext cx="93" cy="92"/>
                                </a:xfrm>
                                <a:custGeom>
                                  <a:avLst/>
                                  <a:gdLst>
                                    <a:gd name="T0" fmla="*/ 3 w 466"/>
                                    <a:gd name="T1" fmla="*/ 3 h 457"/>
                                    <a:gd name="T2" fmla="*/ 4 w 466"/>
                                    <a:gd name="T3" fmla="*/ 2 h 457"/>
                                    <a:gd name="T4" fmla="*/ 5 w 466"/>
                                    <a:gd name="T5" fmla="*/ 1 h 457"/>
                                    <a:gd name="T6" fmla="*/ 6 w 466"/>
                                    <a:gd name="T7" fmla="*/ 1 h 457"/>
                                    <a:gd name="T8" fmla="*/ 7 w 466"/>
                                    <a:gd name="T9" fmla="*/ 0 h 457"/>
                                    <a:gd name="T10" fmla="*/ 8 w 466"/>
                                    <a:gd name="T11" fmla="*/ 0 h 457"/>
                                    <a:gd name="T12" fmla="*/ 9 w 466"/>
                                    <a:gd name="T13" fmla="*/ 0 h 457"/>
                                    <a:gd name="T14" fmla="*/ 11 w 466"/>
                                    <a:gd name="T15" fmla="*/ 0 h 457"/>
                                    <a:gd name="T16" fmla="*/ 12 w 466"/>
                                    <a:gd name="T17" fmla="*/ 1 h 457"/>
                                    <a:gd name="T18" fmla="*/ 13 w 466"/>
                                    <a:gd name="T19" fmla="*/ 1 h 457"/>
                                    <a:gd name="T20" fmla="*/ 14 w 466"/>
                                    <a:gd name="T21" fmla="*/ 2 h 457"/>
                                    <a:gd name="T22" fmla="*/ 15 w 466"/>
                                    <a:gd name="T23" fmla="*/ 3 h 457"/>
                                    <a:gd name="T24" fmla="*/ 15 w 466"/>
                                    <a:gd name="T25" fmla="*/ 5 h 457"/>
                                    <a:gd name="T26" fmla="*/ 16 w 466"/>
                                    <a:gd name="T27" fmla="*/ 6 h 457"/>
                                    <a:gd name="T28" fmla="*/ 17 w 466"/>
                                    <a:gd name="T29" fmla="*/ 6 h 457"/>
                                    <a:gd name="T30" fmla="*/ 18 w 466"/>
                                    <a:gd name="T31" fmla="*/ 8 h 457"/>
                                    <a:gd name="T32" fmla="*/ 19 w 466"/>
                                    <a:gd name="T33" fmla="*/ 9 h 457"/>
                                    <a:gd name="T34" fmla="*/ 19 w 466"/>
                                    <a:gd name="T35" fmla="*/ 10 h 457"/>
                                    <a:gd name="T36" fmla="*/ 19 w 466"/>
                                    <a:gd name="T37" fmla="*/ 10 h 457"/>
                                    <a:gd name="T38" fmla="*/ 18 w 466"/>
                                    <a:gd name="T39" fmla="*/ 11 h 457"/>
                                    <a:gd name="T40" fmla="*/ 18 w 466"/>
                                    <a:gd name="T41" fmla="*/ 12 h 457"/>
                                    <a:gd name="T42" fmla="*/ 17 w 466"/>
                                    <a:gd name="T43" fmla="*/ 13 h 457"/>
                                    <a:gd name="T44" fmla="*/ 16 w 466"/>
                                    <a:gd name="T45" fmla="*/ 14 h 457"/>
                                    <a:gd name="T46" fmla="*/ 16 w 466"/>
                                    <a:gd name="T47" fmla="*/ 14 h 457"/>
                                    <a:gd name="T48" fmla="*/ 15 w 466"/>
                                    <a:gd name="T49" fmla="*/ 15 h 457"/>
                                    <a:gd name="T50" fmla="*/ 15 w 466"/>
                                    <a:gd name="T51" fmla="*/ 16 h 457"/>
                                    <a:gd name="T52" fmla="*/ 15 w 466"/>
                                    <a:gd name="T53" fmla="*/ 16 h 457"/>
                                    <a:gd name="T54" fmla="*/ 15 w 466"/>
                                    <a:gd name="T55" fmla="*/ 17 h 457"/>
                                    <a:gd name="T56" fmla="*/ 15 w 466"/>
                                    <a:gd name="T57" fmla="*/ 17 h 457"/>
                                    <a:gd name="T58" fmla="*/ 14 w 466"/>
                                    <a:gd name="T59" fmla="*/ 18 h 457"/>
                                    <a:gd name="T60" fmla="*/ 14 w 466"/>
                                    <a:gd name="T61" fmla="*/ 18 h 457"/>
                                    <a:gd name="T62" fmla="*/ 13 w 466"/>
                                    <a:gd name="T63" fmla="*/ 18 h 457"/>
                                    <a:gd name="T64" fmla="*/ 12 w 466"/>
                                    <a:gd name="T65" fmla="*/ 17 h 457"/>
                                    <a:gd name="T66" fmla="*/ 11 w 466"/>
                                    <a:gd name="T67" fmla="*/ 17 h 457"/>
                                    <a:gd name="T68" fmla="*/ 11 w 466"/>
                                    <a:gd name="T69" fmla="*/ 17 h 457"/>
                                    <a:gd name="T70" fmla="*/ 9 w 466"/>
                                    <a:gd name="T71" fmla="*/ 18 h 457"/>
                                    <a:gd name="T72" fmla="*/ 8 w 466"/>
                                    <a:gd name="T73" fmla="*/ 18 h 457"/>
                                    <a:gd name="T74" fmla="*/ 7 w 466"/>
                                    <a:gd name="T75" fmla="*/ 19 h 457"/>
                                    <a:gd name="T76" fmla="*/ 6 w 466"/>
                                    <a:gd name="T77" fmla="*/ 19 h 457"/>
                                    <a:gd name="T78" fmla="*/ 6 w 466"/>
                                    <a:gd name="T79" fmla="*/ 19 h 457"/>
                                    <a:gd name="T80" fmla="*/ 5 w 466"/>
                                    <a:gd name="T81" fmla="*/ 18 h 457"/>
                                    <a:gd name="T82" fmla="*/ 4 w 466"/>
                                    <a:gd name="T83" fmla="*/ 18 h 457"/>
                                    <a:gd name="T84" fmla="*/ 4 w 466"/>
                                    <a:gd name="T85" fmla="*/ 17 h 457"/>
                                    <a:gd name="T86" fmla="*/ 3 w 466"/>
                                    <a:gd name="T87" fmla="*/ 17 h 457"/>
                                    <a:gd name="T88" fmla="*/ 2 w 466"/>
                                    <a:gd name="T89" fmla="*/ 16 h 457"/>
                                    <a:gd name="T90" fmla="*/ 1 w 466"/>
                                    <a:gd name="T91" fmla="*/ 14 h 457"/>
                                    <a:gd name="T92" fmla="*/ 0 w 466"/>
                                    <a:gd name="T93" fmla="*/ 13 h 457"/>
                                    <a:gd name="T94" fmla="*/ 0 w 466"/>
                                    <a:gd name="T95" fmla="*/ 11 h 457"/>
                                    <a:gd name="T96" fmla="*/ 0 w 466"/>
                                    <a:gd name="T97" fmla="*/ 10 h 457"/>
                                    <a:gd name="T98" fmla="*/ 0 w 466"/>
                                    <a:gd name="T99" fmla="*/ 10 h 457"/>
                                    <a:gd name="T100" fmla="*/ 0 w 466"/>
                                    <a:gd name="T101" fmla="*/ 8 h 457"/>
                                    <a:gd name="T102" fmla="*/ 1 w 466"/>
                                    <a:gd name="T103" fmla="*/ 6 h 457"/>
                                    <a:gd name="T104" fmla="*/ 1 w 466"/>
                                    <a:gd name="T105" fmla="*/ 5 h 457"/>
                                    <a:gd name="T106" fmla="*/ 2 w 466"/>
                                    <a:gd name="T107" fmla="*/ 3 h 457"/>
                                    <a:gd name="T108" fmla="*/ 3 w 466"/>
                                    <a:gd name="T109" fmla="*/ 3 h 45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66"/>
                                    <a:gd name="T166" fmla="*/ 0 h 457"/>
                                    <a:gd name="T167" fmla="*/ 466 w 466"/>
                                    <a:gd name="T168" fmla="*/ 457 h 45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66" h="457">
                                      <a:moveTo>
                                        <a:pt x="69" y="63"/>
                                      </a:moveTo>
                                      <a:lnTo>
                                        <a:pt x="91" y="43"/>
                                      </a:lnTo>
                                      <a:lnTo>
                                        <a:pt x="114" y="27"/>
                                      </a:lnTo>
                                      <a:lnTo>
                                        <a:pt x="139" y="14"/>
                                      </a:lnTo>
                                      <a:lnTo>
                                        <a:pt x="168" y="4"/>
                                      </a:lnTo>
                                      <a:lnTo>
                                        <a:pt x="192" y="0"/>
                                      </a:lnTo>
                                      <a:lnTo>
                                        <a:pt x="223" y="0"/>
                                      </a:lnTo>
                                      <a:lnTo>
                                        <a:pt x="265" y="3"/>
                                      </a:lnTo>
                                      <a:lnTo>
                                        <a:pt x="306" y="13"/>
                                      </a:lnTo>
                                      <a:lnTo>
                                        <a:pt x="334" y="30"/>
                                      </a:lnTo>
                                      <a:lnTo>
                                        <a:pt x="352" y="56"/>
                                      </a:lnTo>
                                      <a:lnTo>
                                        <a:pt x="368" y="86"/>
                                      </a:lnTo>
                                      <a:lnTo>
                                        <a:pt x="388" y="115"/>
                                      </a:lnTo>
                                      <a:lnTo>
                                        <a:pt x="409" y="140"/>
                                      </a:lnTo>
                                      <a:lnTo>
                                        <a:pt x="430" y="160"/>
                                      </a:lnTo>
                                      <a:lnTo>
                                        <a:pt x="454" y="190"/>
                                      </a:lnTo>
                                      <a:lnTo>
                                        <a:pt x="465" y="218"/>
                                      </a:lnTo>
                                      <a:lnTo>
                                        <a:pt x="466" y="238"/>
                                      </a:lnTo>
                                      <a:lnTo>
                                        <a:pt x="465" y="251"/>
                                      </a:lnTo>
                                      <a:lnTo>
                                        <a:pt x="458" y="271"/>
                                      </a:lnTo>
                                      <a:lnTo>
                                        <a:pt x="447" y="290"/>
                                      </a:lnTo>
                                      <a:lnTo>
                                        <a:pt x="432" y="311"/>
                                      </a:lnTo>
                                      <a:lnTo>
                                        <a:pt x="411" y="337"/>
                                      </a:lnTo>
                                      <a:lnTo>
                                        <a:pt x="395" y="356"/>
                                      </a:lnTo>
                                      <a:lnTo>
                                        <a:pt x="381" y="379"/>
                                      </a:lnTo>
                                      <a:lnTo>
                                        <a:pt x="374" y="392"/>
                                      </a:lnTo>
                                      <a:lnTo>
                                        <a:pt x="373" y="400"/>
                                      </a:lnTo>
                                      <a:lnTo>
                                        <a:pt x="377" y="406"/>
                                      </a:lnTo>
                                      <a:lnTo>
                                        <a:pt x="385" y="411"/>
                                      </a:lnTo>
                                      <a:lnTo>
                                        <a:pt x="352" y="450"/>
                                      </a:lnTo>
                                      <a:lnTo>
                                        <a:pt x="348" y="442"/>
                                      </a:lnTo>
                                      <a:lnTo>
                                        <a:pt x="328" y="432"/>
                                      </a:lnTo>
                                      <a:lnTo>
                                        <a:pt x="307" y="427"/>
                                      </a:lnTo>
                                      <a:lnTo>
                                        <a:pt x="285" y="425"/>
                                      </a:lnTo>
                                      <a:lnTo>
                                        <a:pt x="264" y="429"/>
                                      </a:lnTo>
                                      <a:lnTo>
                                        <a:pt x="236" y="436"/>
                                      </a:lnTo>
                                      <a:lnTo>
                                        <a:pt x="204" y="447"/>
                                      </a:lnTo>
                                      <a:lnTo>
                                        <a:pt x="179" y="455"/>
                                      </a:lnTo>
                                      <a:lnTo>
                                        <a:pt x="160" y="457"/>
                                      </a:lnTo>
                                      <a:lnTo>
                                        <a:pt x="140" y="456"/>
                                      </a:lnTo>
                                      <a:lnTo>
                                        <a:pt x="122" y="450"/>
                                      </a:lnTo>
                                      <a:lnTo>
                                        <a:pt x="102" y="439"/>
                                      </a:lnTo>
                                      <a:lnTo>
                                        <a:pt x="88" y="426"/>
                                      </a:lnTo>
                                      <a:lnTo>
                                        <a:pt x="72" y="409"/>
                                      </a:lnTo>
                                      <a:lnTo>
                                        <a:pt x="51" y="383"/>
                                      </a:lnTo>
                                      <a:lnTo>
                                        <a:pt x="29" y="348"/>
                                      </a:lnTo>
                                      <a:lnTo>
                                        <a:pt x="12" y="314"/>
                                      </a:lnTo>
                                      <a:lnTo>
                                        <a:pt x="1" y="282"/>
                                      </a:lnTo>
                                      <a:lnTo>
                                        <a:pt x="0" y="260"/>
                                      </a:lnTo>
                                      <a:lnTo>
                                        <a:pt x="2" y="239"/>
                                      </a:lnTo>
                                      <a:lnTo>
                                        <a:pt x="8" y="196"/>
                                      </a:lnTo>
                                      <a:lnTo>
                                        <a:pt x="15" y="149"/>
                                      </a:lnTo>
                                      <a:lnTo>
                                        <a:pt x="31" y="112"/>
                                      </a:lnTo>
                                      <a:lnTo>
                                        <a:pt x="49" y="85"/>
                                      </a:lnTo>
                                      <a:lnTo>
                                        <a:pt x="69" y="63"/>
                                      </a:lnTo>
                                      <a:close/>
                                    </a:path>
                                  </a:pathLst>
                                </a:custGeom>
                                <a:solidFill>
                                  <a:srgbClr val="FF0000"/>
                                </a:solidFill>
                                <a:ln w="9525">
                                  <a:noFill/>
                                  <a:round/>
                                  <a:headEnd/>
                                  <a:tailEnd/>
                                </a:ln>
                              </p:spPr>
                              <p:txBody>
                                <a:bodyPr/>
                                <a:lstStyle/>
                                <a:p>
                                  <a:endParaRPr lang="cs-CZ"/>
                                </a:p>
                              </p:txBody>
                            </p:sp>
                            <p:sp>
                              <p:nvSpPr>
                                <p:cNvPr id="6284" name="Freeform 92"/>
                                <p:cNvSpPr>
                                  <a:spLocks/>
                                </p:cNvSpPr>
                                <p:nvPr/>
                              </p:nvSpPr>
                              <p:spPr bwMode="auto">
                                <a:xfrm>
                                  <a:off x="2069" y="1751"/>
                                  <a:ext cx="78" cy="77"/>
                                </a:xfrm>
                                <a:custGeom>
                                  <a:avLst/>
                                  <a:gdLst>
                                    <a:gd name="T0" fmla="*/ 2 w 390"/>
                                    <a:gd name="T1" fmla="*/ 2 h 383"/>
                                    <a:gd name="T2" fmla="*/ 3 w 390"/>
                                    <a:gd name="T3" fmla="*/ 1 h 383"/>
                                    <a:gd name="T4" fmla="*/ 4 w 390"/>
                                    <a:gd name="T5" fmla="*/ 1 h 383"/>
                                    <a:gd name="T6" fmla="*/ 5 w 390"/>
                                    <a:gd name="T7" fmla="*/ 0 h 383"/>
                                    <a:gd name="T8" fmla="*/ 6 w 390"/>
                                    <a:gd name="T9" fmla="*/ 0 h 383"/>
                                    <a:gd name="T10" fmla="*/ 6 w 390"/>
                                    <a:gd name="T11" fmla="*/ 0 h 383"/>
                                    <a:gd name="T12" fmla="*/ 7 w 390"/>
                                    <a:gd name="T13" fmla="*/ 0 h 383"/>
                                    <a:gd name="T14" fmla="*/ 9 w 390"/>
                                    <a:gd name="T15" fmla="*/ 0 h 383"/>
                                    <a:gd name="T16" fmla="*/ 10 w 390"/>
                                    <a:gd name="T17" fmla="*/ 0 h 383"/>
                                    <a:gd name="T18" fmla="*/ 11 w 390"/>
                                    <a:gd name="T19" fmla="*/ 1 h 383"/>
                                    <a:gd name="T20" fmla="*/ 12 w 390"/>
                                    <a:gd name="T21" fmla="*/ 2 h 383"/>
                                    <a:gd name="T22" fmla="*/ 12 w 390"/>
                                    <a:gd name="T23" fmla="*/ 3 h 383"/>
                                    <a:gd name="T24" fmla="*/ 13 w 390"/>
                                    <a:gd name="T25" fmla="*/ 4 h 383"/>
                                    <a:gd name="T26" fmla="*/ 14 w 390"/>
                                    <a:gd name="T27" fmla="*/ 5 h 383"/>
                                    <a:gd name="T28" fmla="*/ 14 w 390"/>
                                    <a:gd name="T29" fmla="*/ 5 h 383"/>
                                    <a:gd name="T30" fmla="*/ 15 w 390"/>
                                    <a:gd name="T31" fmla="*/ 6 h 383"/>
                                    <a:gd name="T32" fmla="*/ 16 w 390"/>
                                    <a:gd name="T33" fmla="*/ 7 h 383"/>
                                    <a:gd name="T34" fmla="*/ 16 w 390"/>
                                    <a:gd name="T35" fmla="*/ 8 h 383"/>
                                    <a:gd name="T36" fmla="*/ 16 w 390"/>
                                    <a:gd name="T37" fmla="*/ 8 h 383"/>
                                    <a:gd name="T38" fmla="*/ 15 w 390"/>
                                    <a:gd name="T39" fmla="*/ 9 h 383"/>
                                    <a:gd name="T40" fmla="*/ 15 w 390"/>
                                    <a:gd name="T41" fmla="*/ 10 h 383"/>
                                    <a:gd name="T42" fmla="*/ 14 w 390"/>
                                    <a:gd name="T43" fmla="*/ 10 h 383"/>
                                    <a:gd name="T44" fmla="*/ 14 w 390"/>
                                    <a:gd name="T45" fmla="*/ 11 h 383"/>
                                    <a:gd name="T46" fmla="*/ 13 w 390"/>
                                    <a:gd name="T47" fmla="*/ 12 h 383"/>
                                    <a:gd name="T48" fmla="*/ 13 w 390"/>
                                    <a:gd name="T49" fmla="*/ 13 h 383"/>
                                    <a:gd name="T50" fmla="*/ 13 w 390"/>
                                    <a:gd name="T51" fmla="*/ 13 h 383"/>
                                    <a:gd name="T52" fmla="*/ 12 w 390"/>
                                    <a:gd name="T53" fmla="*/ 14 h 383"/>
                                    <a:gd name="T54" fmla="*/ 13 w 390"/>
                                    <a:gd name="T55" fmla="*/ 14 h 383"/>
                                    <a:gd name="T56" fmla="*/ 13 w 390"/>
                                    <a:gd name="T57" fmla="*/ 14 h 383"/>
                                    <a:gd name="T58" fmla="*/ 12 w 390"/>
                                    <a:gd name="T59" fmla="*/ 15 h 383"/>
                                    <a:gd name="T60" fmla="*/ 12 w 390"/>
                                    <a:gd name="T61" fmla="*/ 15 h 383"/>
                                    <a:gd name="T62" fmla="*/ 11 w 390"/>
                                    <a:gd name="T63" fmla="*/ 15 h 383"/>
                                    <a:gd name="T64" fmla="*/ 10 w 390"/>
                                    <a:gd name="T65" fmla="*/ 14 h 383"/>
                                    <a:gd name="T66" fmla="*/ 10 w 390"/>
                                    <a:gd name="T67" fmla="*/ 14 h 383"/>
                                    <a:gd name="T68" fmla="*/ 9 w 390"/>
                                    <a:gd name="T69" fmla="*/ 14 h 383"/>
                                    <a:gd name="T70" fmla="*/ 8 w 390"/>
                                    <a:gd name="T71" fmla="*/ 15 h 383"/>
                                    <a:gd name="T72" fmla="*/ 7 w 390"/>
                                    <a:gd name="T73" fmla="*/ 15 h 383"/>
                                    <a:gd name="T74" fmla="*/ 6 w 390"/>
                                    <a:gd name="T75" fmla="*/ 15 h 383"/>
                                    <a:gd name="T76" fmla="*/ 5 w 390"/>
                                    <a:gd name="T77" fmla="*/ 15 h 383"/>
                                    <a:gd name="T78" fmla="*/ 5 w 390"/>
                                    <a:gd name="T79" fmla="*/ 15 h 383"/>
                                    <a:gd name="T80" fmla="*/ 4 w 390"/>
                                    <a:gd name="T81" fmla="*/ 15 h 383"/>
                                    <a:gd name="T82" fmla="*/ 3 w 390"/>
                                    <a:gd name="T83" fmla="*/ 15 h 383"/>
                                    <a:gd name="T84" fmla="*/ 3 w 390"/>
                                    <a:gd name="T85" fmla="*/ 14 h 383"/>
                                    <a:gd name="T86" fmla="*/ 2 w 390"/>
                                    <a:gd name="T87" fmla="*/ 14 h 383"/>
                                    <a:gd name="T88" fmla="*/ 2 w 390"/>
                                    <a:gd name="T89" fmla="*/ 13 h 383"/>
                                    <a:gd name="T90" fmla="*/ 1 w 390"/>
                                    <a:gd name="T91" fmla="*/ 12 h 383"/>
                                    <a:gd name="T92" fmla="*/ 0 w 390"/>
                                    <a:gd name="T93" fmla="*/ 11 h 383"/>
                                    <a:gd name="T94" fmla="*/ 0 w 390"/>
                                    <a:gd name="T95" fmla="*/ 10 h 383"/>
                                    <a:gd name="T96" fmla="*/ 0 w 390"/>
                                    <a:gd name="T97" fmla="*/ 9 h 383"/>
                                    <a:gd name="T98" fmla="*/ 0 w 390"/>
                                    <a:gd name="T99" fmla="*/ 8 h 383"/>
                                    <a:gd name="T100" fmla="*/ 0 w 390"/>
                                    <a:gd name="T101" fmla="*/ 7 h 383"/>
                                    <a:gd name="T102" fmla="*/ 0 w 390"/>
                                    <a:gd name="T103" fmla="*/ 5 h 383"/>
                                    <a:gd name="T104" fmla="*/ 1 w 390"/>
                                    <a:gd name="T105" fmla="*/ 4 h 383"/>
                                    <a:gd name="T106" fmla="*/ 2 w 390"/>
                                    <a:gd name="T107" fmla="*/ 3 h 383"/>
                                    <a:gd name="T108" fmla="*/ 2 w 390"/>
                                    <a:gd name="T109" fmla="*/ 2 h 38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90"/>
                                    <a:gd name="T166" fmla="*/ 0 h 383"/>
                                    <a:gd name="T167" fmla="*/ 390 w 390"/>
                                    <a:gd name="T168" fmla="*/ 383 h 38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90" h="383">
                                      <a:moveTo>
                                        <a:pt x="57" y="53"/>
                                      </a:moveTo>
                                      <a:lnTo>
                                        <a:pt x="76" y="36"/>
                                      </a:lnTo>
                                      <a:lnTo>
                                        <a:pt x="95" y="22"/>
                                      </a:lnTo>
                                      <a:lnTo>
                                        <a:pt x="115" y="11"/>
                                      </a:lnTo>
                                      <a:lnTo>
                                        <a:pt x="140" y="3"/>
                                      </a:lnTo>
                                      <a:lnTo>
                                        <a:pt x="160" y="0"/>
                                      </a:lnTo>
                                      <a:lnTo>
                                        <a:pt x="186" y="0"/>
                                      </a:lnTo>
                                      <a:lnTo>
                                        <a:pt x="221" y="2"/>
                                      </a:lnTo>
                                      <a:lnTo>
                                        <a:pt x="256" y="11"/>
                                      </a:lnTo>
                                      <a:lnTo>
                                        <a:pt x="279" y="25"/>
                                      </a:lnTo>
                                      <a:lnTo>
                                        <a:pt x="293" y="47"/>
                                      </a:lnTo>
                                      <a:lnTo>
                                        <a:pt x="308" y="72"/>
                                      </a:lnTo>
                                      <a:lnTo>
                                        <a:pt x="324" y="97"/>
                                      </a:lnTo>
                                      <a:lnTo>
                                        <a:pt x="342" y="117"/>
                                      </a:lnTo>
                                      <a:lnTo>
                                        <a:pt x="359" y="135"/>
                                      </a:lnTo>
                                      <a:lnTo>
                                        <a:pt x="379" y="159"/>
                                      </a:lnTo>
                                      <a:lnTo>
                                        <a:pt x="390" y="183"/>
                                      </a:lnTo>
                                      <a:lnTo>
                                        <a:pt x="390" y="200"/>
                                      </a:lnTo>
                                      <a:lnTo>
                                        <a:pt x="390" y="211"/>
                                      </a:lnTo>
                                      <a:lnTo>
                                        <a:pt x="383" y="227"/>
                                      </a:lnTo>
                                      <a:lnTo>
                                        <a:pt x="373" y="243"/>
                                      </a:lnTo>
                                      <a:lnTo>
                                        <a:pt x="361" y="261"/>
                                      </a:lnTo>
                                      <a:lnTo>
                                        <a:pt x="344" y="282"/>
                                      </a:lnTo>
                                      <a:lnTo>
                                        <a:pt x="330" y="299"/>
                                      </a:lnTo>
                                      <a:lnTo>
                                        <a:pt x="318" y="317"/>
                                      </a:lnTo>
                                      <a:lnTo>
                                        <a:pt x="313" y="329"/>
                                      </a:lnTo>
                                      <a:lnTo>
                                        <a:pt x="312" y="336"/>
                                      </a:lnTo>
                                      <a:lnTo>
                                        <a:pt x="315" y="341"/>
                                      </a:lnTo>
                                      <a:lnTo>
                                        <a:pt x="321" y="345"/>
                                      </a:lnTo>
                                      <a:lnTo>
                                        <a:pt x="293" y="378"/>
                                      </a:lnTo>
                                      <a:lnTo>
                                        <a:pt x="290" y="372"/>
                                      </a:lnTo>
                                      <a:lnTo>
                                        <a:pt x="274" y="362"/>
                                      </a:lnTo>
                                      <a:lnTo>
                                        <a:pt x="257" y="358"/>
                                      </a:lnTo>
                                      <a:lnTo>
                                        <a:pt x="238" y="356"/>
                                      </a:lnTo>
                                      <a:lnTo>
                                        <a:pt x="221" y="360"/>
                                      </a:lnTo>
                                      <a:lnTo>
                                        <a:pt x="197" y="367"/>
                                      </a:lnTo>
                                      <a:lnTo>
                                        <a:pt x="170" y="376"/>
                                      </a:lnTo>
                                      <a:lnTo>
                                        <a:pt x="149" y="382"/>
                                      </a:lnTo>
                                      <a:lnTo>
                                        <a:pt x="133" y="383"/>
                                      </a:lnTo>
                                      <a:lnTo>
                                        <a:pt x="117" y="383"/>
                                      </a:lnTo>
                                      <a:lnTo>
                                        <a:pt x="101" y="378"/>
                                      </a:lnTo>
                                      <a:lnTo>
                                        <a:pt x="85" y="369"/>
                                      </a:lnTo>
                                      <a:lnTo>
                                        <a:pt x="74" y="357"/>
                                      </a:lnTo>
                                      <a:lnTo>
                                        <a:pt x="59" y="343"/>
                                      </a:lnTo>
                                      <a:lnTo>
                                        <a:pt x="42" y="321"/>
                                      </a:lnTo>
                                      <a:lnTo>
                                        <a:pt x="23" y="292"/>
                                      </a:lnTo>
                                      <a:lnTo>
                                        <a:pt x="10" y="265"/>
                                      </a:lnTo>
                                      <a:lnTo>
                                        <a:pt x="0" y="237"/>
                                      </a:lnTo>
                                      <a:lnTo>
                                        <a:pt x="0" y="218"/>
                                      </a:lnTo>
                                      <a:lnTo>
                                        <a:pt x="1" y="200"/>
                                      </a:lnTo>
                                      <a:lnTo>
                                        <a:pt x="6" y="164"/>
                                      </a:lnTo>
                                      <a:lnTo>
                                        <a:pt x="12" y="124"/>
                                      </a:lnTo>
                                      <a:lnTo>
                                        <a:pt x="25" y="94"/>
                                      </a:lnTo>
                                      <a:lnTo>
                                        <a:pt x="41" y="71"/>
                                      </a:lnTo>
                                      <a:lnTo>
                                        <a:pt x="57" y="53"/>
                                      </a:lnTo>
                                      <a:close/>
                                    </a:path>
                                  </a:pathLst>
                                </a:custGeom>
                                <a:solidFill>
                                  <a:srgbClr val="E00000"/>
                                </a:solidFill>
                                <a:ln w="9525">
                                  <a:noFill/>
                                  <a:round/>
                                  <a:headEnd/>
                                  <a:tailEnd/>
                                </a:ln>
                              </p:spPr>
                              <p:txBody>
                                <a:bodyPr/>
                                <a:lstStyle/>
                                <a:p>
                                  <a:endParaRPr lang="cs-CZ"/>
                                </a:p>
                              </p:txBody>
                            </p:sp>
                            <p:sp>
                              <p:nvSpPr>
                                <p:cNvPr id="6285" name="Freeform 93"/>
                                <p:cNvSpPr>
                                  <a:spLocks/>
                                </p:cNvSpPr>
                                <p:nvPr/>
                              </p:nvSpPr>
                              <p:spPr bwMode="auto">
                                <a:xfrm>
                                  <a:off x="2074" y="1758"/>
                                  <a:ext cx="71" cy="71"/>
                                </a:xfrm>
                                <a:custGeom>
                                  <a:avLst/>
                                  <a:gdLst>
                                    <a:gd name="T0" fmla="*/ 2 w 357"/>
                                    <a:gd name="T1" fmla="*/ 2 h 351"/>
                                    <a:gd name="T2" fmla="*/ 3 w 357"/>
                                    <a:gd name="T3" fmla="*/ 1 h 351"/>
                                    <a:gd name="T4" fmla="*/ 3 w 357"/>
                                    <a:gd name="T5" fmla="*/ 1 h 351"/>
                                    <a:gd name="T6" fmla="*/ 4 w 357"/>
                                    <a:gd name="T7" fmla="*/ 0 h 351"/>
                                    <a:gd name="T8" fmla="*/ 5 w 357"/>
                                    <a:gd name="T9" fmla="*/ 0 h 351"/>
                                    <a:gd name="T10" fmla="*/ 6 w 357"/>
                                    <a:gd name="T11" fmla="*/ 0 h 351"/>
                                    <a:gd name="T12" fmla="*/ 7 w 357"/>
                                    <a:gd name="T13" fmla="*/ 0 h 351"/>
                                    <a:gd name="T14" fmla="*/ 8 w 357"/>
                                    <a:gd name="T15" fmla="*/ 0 h 351"/>
                                    <a:gd name="T16" fmla="*/ 9 w 357"/>
                                    <a:gd name="T17" fmla="*/ 0 h 351"/>
                                    <a:gd name="T18" fmla="*/ 10 w 357"/>
                                    <a:gd name="T19" fmla="*/ 1 h 351"/>
                                    <a:gd name="T20" fmla="*/ 11 w 357"/>
                                    <a:gd name="T21" fmla="*/ 2 h 351"/>
                                    <a:gd name="T22" fmla="*/ 11 w 357"/>
                                    <a:gd name="T23" fmla="*/ 3 h 351"/>
                                    <a:gd name="T24" fmla="*/ 12 w 357"/>
                                    <a:gd name="T25" fmla="*/ 4 h 351"/>
                                    <a:gd name="T26" fmla="*/ 12 w 357"/>
                                    <a:gd name="T27" fmla="*/ 4 h 351"/>
                                    <a:gd name="T28" fmla="*/ 13 w 357"/>
                                    <a:gd name="T29" fmla="*/ 5 h 351"/>
                                    <a:gd name="T30" fmla="*/ 14 w 357"/>
                                    <a:gd name="T31" fmla="*/ 6 h 351"/>
                                    <a:gd name="T32" fmla="*/ 14 w 357"/>
                                    <a:gd name="T33" fmla="*/ 7 h 351"/>
                                    <a:gd name="T34" fmla="*/ 14 w 357"/>
                                    <a:gd name="T35" fmla="*/ 7 h 351"/>
                                    <a:gd name="T36" fmla="*/ 14 w 357"/>
                                    <a:gd name="T37" fmla="*/ 8 h 351"/>
                                    <a:gd name="T38" fmla="*/ 14 w 357"/>
                                    <a:gd name="T39" fmla="*/ 8 h 351"/>
                                    <a:gd name="T40" fmla="*/ 14 w 357"/>
                                    <a:gd name="T41" fmla="*/ 9 h 351"/>
                                    <a:gd name="T42" fmla="*/ 13 w 357"/>
                                    <a:gd name="T43" fmla="*/ 10 h 351"/>
                                    <a:gd name="T44" fmla="*/ 13 w 357"/>
                                    <a:gd name="T45" fmla="*/ 11 h 351"/>
                                    <a:gd name="T46" fmla="*/ 12 w 357"/>
                                    <a:gd name="T47" fmla="*/ 11 h 351"/>
                                    <a:gd name="T48" fmla="*/ 12 w 357"/>
                                    <a:gd name="T49" fmla="*/ 12 h 351"/>
                                    <a:gd name="T50" fmla="*/ 11 w 357"/>
                                    <a:gd name="T51" fmla="*/ 12 h 351"/>
                                    <a:gd name="T52" fmla="*/ 11 w 357"/>
                                    <a:gd name="T53" fmla="*/ 13 h 351"/>
                                    <a:gd name="T54" fmla="*/ 11 w 357"/>
                                    <a:gd name="T55" fmla="*/ 13 h 351"/>
                                    <a:gd name="T56" fmla="*/ 12 w 357"/>
                                    <a:gd name="T57" fmla="*/ 13 h 351"/>
                                    <a:gd name="T58" fmla="*/ 11 w 357"/>
                                    <a:gd name="T59" fmla="*/ 14 h 351"/>
                                    <a:gd name="T60" fmla="*/ 11 w 357"/>
                                    <a:gd name="T61" fmla="*/ 14 h 351"/>
                                    <a:gd name="T62" fmla="*/ 10 w 357"/>
                                    <a:gd name="T63" fmla="*/ 14 h 351"/>
                                    <a:gd name="T64" fmla="*/ 9 w 357"/>
                                    <a:gd name="T65" fmla="*/ 14 h 351"/>
                                    <a:gd name="T66" fmla="*/ 9 w 357"/>
                                    <a:gd name="T67" fmla="*/ 13 h 351"/>
                                    <a:gd name="T68" fmla="*/ 8 w 357"/>
                                    <a:gd name="T69" fmla="*/ 14 h 351"/>
                                    <a:gd name="T70" fmla="*/ 7 w 357"/>
                                    <a:gd name="T71" fmla="*/ 14 h 351"/>
                                    <a:gd name="T72" fmla="*/ 6 w 357"/>
                                    <a:gd name="T73" fmla="*/ 14 h 351"/>
                                    <a:gd name="T74" fmla="*/ 5 w 357"/>
                                    <a:gd name="T75" fmla="*/ 14 h 351"/>
                                    <a:gd name="T76" fmla="*/ 5 w 357"/>
                                    <a:gd name="T77" fmla="*/ 14 h 351"/>
                                    <a:gd name="T78" fmla="*/ 4 w 357"/>
                                    <a:gd name="T79" fmla="*/ 14 h 351"/>
                                    <a:gd name="T80" fmla="*/ 4 w 357"/>
                                    <a:gd name="T81" fmla="*/ 14 h 351"/>
                                    <a:gd name="T82" fmla="*/ 3 w 357"/>
                                    <a:gd name="T83" fmla="*/ 14 h 351"/>
                                    <a:gd name="T84" fmla="*/ 3 w 357"/>
                                    <a:gd name="T85" fmla="*/ 13 h 351"/>
                                    <a:gd name="T86" fmla="*/ 2 w 357"/>
                                    <a:gd name="T87" fmla="*/ 13 h 351"/>
                                    <a:gd name="T88" fmla="*/ 2 w 357"/>
                                    <a:gd name="T89" fmla="*/ 12 h 351"/>
                                    <a:gd name="T90" fmla="*/ 1 w 357"/>
                                    <a:gd name="T91" fmla="*/ 11 h 351"/>
                                    <a:gd name="T92" fmla="*/ 0 w 357"/>
                                    <a:gd name="T93" fmla="*/ 10 h 351"/>
                                    <a:gd name="T94" fmla="*/ 0 w 357"/>
                                    <a:gd name="T95" fmla="*/ 9 h 351"/>
                                    <a:gd name="T96" fmla="*/ 0 w 357"/>
                                    <a:gd name="T97" fmla="*/ 8 h 351"/>
                                    <a:gd name="T98" fmla="*/ 0 w 357"/>
                                    <a:gd name="T99" fmla="*/ 7 h 351"/>
                                    <a:gd name="T100" fmla="*/ 0 w 357"/>
                                    <a:gd name="T101" fmla="*/ 6 h 351"/>
                                    <a:gd name="T102" fmla="*/ 0 w 357"/>
                                    <a:gd name="T103" fmla="*/ 5 h 351"/>
                                    <a:gd name="T104" fmla="*/ 1 w 357"/>
                                    <a:gd name="T105" fmla="*/ 3 h 351"/>
                                    <a:gd name="T106" fmla="*/ 1 w 357"/>
                                    <a:gd name="T107" fmla="*/ 3 h 351"/>
                                    <a:gd name="T108" fmla="*/ 2 w 357"/>
                                    <a:gd name="T109" fmla="*/ 2 h 35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7"/>
                                    <a:gd name="T166" fmla="*/ 0 h 351"/>
                                    <a:gd name="T167" fmla="*/ 357 w 357"/>
                                    <a:gd name="T168" fmla="*/ 351 h 35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7" h="351">
                                      <a:moveTo>
                                        <a:pt x="53" y="47"/>
                                      </a:moveTo>
                                      <a:lnTo>
                                        <a:pt x="70" y="33"/>
                                      </a:lnTo>
                                      <a:lnTo>
                                        <a:pt x="87" y="20"/>
                                      </a:lnTo>
                                      <a:lnTo>
                                        <a:pt x="106" y="10"/>
                                      </a:lnTo>
                                      <a:lnTo>
                                        <a:pt x="128" y="2"/>
                                      </a:lnTo>
                                      <a:lnTo>
                                        <a:pt x="148" y="0"/>
                                      </a:lnTo>
                                      <a:lnTo>
                                        <a:pt x="171" y="0"/>
                                      </a:lnTo>
                                      <a:lnTo>
                                        <a:pt x="203" y="1"/>
                                      </a:lnTo>
                                      <a:lnTo>
                                        <a:pt x="235" y="10"/>
                                      </a:lnTo>
                                      <a:lnTo>
                                        <a:pt x="256" y="23"/>
                                      </a:lnTo>
                                      <a:lnTo>
                                        <a:pt x="269" y="42"/>
                                      </a:lnTo>
                                      <a:lnTo>
                                        <a:pt x="283" y="66"/>
                                      </a:lnTo>
                                      <a:lnTo>
                                        <a:pt x="298" y="89"/>
                                      </a:lnTo>
                                      <a:lnTo>
                                        <a:pt x="313" y="107"/>
                                      </a:lnTo>
                                      <a:lnTo>
                                        <a:pt x="330" y="123"/>
                                      </a:lnTo>
                                      <a:lnTo>
                                        <a:pt x="348" y="146"/>
                                      </a:lnTo>
                                      <a:lnTo>
                                        <a:pt x="357" y="167"/>
                                      </a:lnTo>
                                      <a:lnTo>
                                        <a:pt x="357" y="184"/>
                                      </a:lnTo>
                                      <a:lnTo>
                                        <a:pt x="357" y="193"/>
                                      </a:lnTo>
                                      <a:lnTo>
                                        <a:pt x="352" y="209"/>
                                      </a:lnTo>
                                      <a:lnTo>
                                        <a:pt x="343" y="224"/>
                                      </a:lnTo>
                                      <a:lnTo>
                                        <a:pt x="332" y="238"/>
                                      </a:lnTo>
                                      <a:lnTo>
                                        <a:pt x="315" y="259"/>
                                      </a:lnTo>
                                      <a:lnTo>
                                        <a:pt x="303" y="274"/>
                                      </a:lnTo>
                                      <a:lnTo>
                                        <a:pt x="292" y="292"/>
                                      </a:lnTo>
                                      <a:lnTo>
                                        <a:pt x="288" y="302"/>
                                      </a:lnTo>
                                      <a:lnTo>
                                        <a:pt x="287" y="308"/>
                                      </a:lnTo>
                                      <a:lnTo>
                                        <a:pt x="289" y="313"/>
                                      </a:lnTo>
                                      <a:lnTo>
                                        <a:pt x="295" y="316"/>
                                      </a:lnTo>
                                      <a:lnTo>
                                        <a:pt x="269" y="347"/>
                                      </a:lnTo>
                                      <a:lnTo>
                                        <a:pt x="266" y="341"/>
                                      </a:lnTo>
                                      <a:lnTo>
                                        <a:pt x="252" y="333"/>
                                      </a:lnTo>
                                      <a:lnTo>
                                        <a:pt x="236" y="329"/>
                                      </a:lnTo>
                                      <a:lnTo>
                                        <a:pt x="219" y="327"/>
                                      </a:lnTo>
                                      <a:lnTo>
                                        <a:pt x="203" y="331"/>
                                      </a:lnTo>
                                      <a:lnTo>
                                        <a:pt x="181" y="337"/>
                                      </a:lnTo>
                                      <a:lnTo>
                                        <a:pt x="156" y="345"/>
                                      </a:lnTo>
                                      <a:lnTo>
                                        <a:pt x="136" y="351"/>
                                      </a:lnTo>
                                      <a:lnTo>
                                        <a:pt x="122" y="351"/>
                                      </a:lnTo>
                                      <a:lnTo>
                                        <a:pt x="107" y="351"/>
                                      </a:lnTo>
                                      <a:lnTo>
                                        <a:pt x="93" y="347"/>
                                      </a:lnTo>
                                      <a:lnTo>
                                        <a:pt x="78" y="339"/>
                                      </a:lnTo>
                                      <a:lnTo>
                                        <a:pt x="68" y="327"/>
                                      </a:lnTo>
                                      <a:lnTo>
                                        <a:pt x="55" y="315"/>
                                      </a:lnTo>
                                      <a:lnTo>
                                        <a:pt x="38" y="295"/>
                                      </a:lnTo>
                                      <a:lnTo>
                                        <a:pt x="22" y="268"/>
                                      </a:lnTo>
                                      <a:lnTo>
                                        <a:pt x="10" y="242"/>
                                      </a:lnTo>
                                      <a:lnTo>
                                        <a:pt x="0" y="218"/>
                                      </a:lnTo>
                                      <a:lnTo>
                                        <a:pt x="0" y="200"/>
                                      </a:lnTo>
                                      <a:lnTo>
                                        <a:pt x="0" y="184"/>
                                      </a:lnTo>
                                      <a:lnTo>
                                        <a:pt x="6" y="151"/>
                                      </a:lnTo>
                                      <a:lnTo>
                                        <a:pt x="12" y="114"/>
                                      </a:lnTo>
                                      <a:lnTo>
                                        <a:pt x="23" y="85"/>
                                      </a:lnTo>
                                      <a:lnTo>
                                        <a:pt x="37" y="65"/>
                                      </a:lnTo>
                                      <a:lnTo>
                                        <a:pt x="53" y="47"/>
                                      </a:lnTo>
                                      <a:close/>
                                    </a:path>
                                  </a:pathLst>
                                </a:custGeom>
                                <a:solidFill>
                                  <a:srgbClr val="C00000"/>
                                </a:solidFill>
                                <a:ln w="9525">
                                  <a:noFill/>
                                  <a:round/>
                                  <a:headEnd/>
                                  <a:tailEnd/>
                                </a:ln>
                              </p:spPr>
                              <p:txBody>
                                <a:bodyPr/>
                                <a:lstStyle/>
                                <a:p>
                                  <a:endParaRPr lang="cs-CZ"/>
                                </a:p>
                              </p:txBody>
                            </p:sp>
                          </p:grpSp>
                        </p:grpSp>
                        <p:grpSp>
                          <p:nvGrpSpPr>
                            <p:cNvPr id="6194" name="Group 94"/>
                            <p:cNvGrpSpPr>
                              <a:grpSpLocks/>
                            </p:cNvGrpSpPr>
                            <p:nvPr/>
                          </p:nvGrpSpPr>
                          <p:grpSpPr bwMode="auto">
                            <a:xfrm>
                              <a:off x="2052" y="1742"/>
                              <a:ext cx="36" cy="95"/>
                              <a:chOff x="2052" y="1742"/>
                              <a:chExt cx="36" cy="95"/>
                            </a:xfrm>
                          </p:grpSpPr>
                          <p:grpSp>
                            <p:nvGrpSpPr>
                              <p:cNvPr id="6199" name="Group 95"/>
                              <p:cNvGrpSpPr>
                                <a:grpSpLocks/>
                              </p:cNvGrpSpPr>
                              <p:nvPr/>
                            </p:nvGrpSpPr>
                            <p:grpSpPr bwMode="auto">
                              <a:xfrm>
                                <a:off x="2060" y="1742"/>
                                <a:ext cx="20" cy="23"/>
                                <a:chOff x="2060" y="1742"/>
                                <a:chExt cx="20" cy="23"/>
                              </a:xfrm>
                            </p:grpSpPr>
                            <p:sp>
                              <p:nvSpPr>
                                <p:cNvPr id="6278" name="Freeform 96"/>
                                <p:cNvSpPr>
                                  <a:spLocks/>
                                </p:cNvSpPr>
                                <p:nvPr/>
                              </p:nvSpPr>
                              <p:spPr bwMode="auto">
                                <a:xfrm>
                                  <a:off x="2060" y="1742"/>
                                  <a:ext cx="20" cy="23"/>
                                </a:xfrm>
                                <a:custGeom>
                                  <a:avLst/>
                                  <a:gdLst>
                                    <a:gd name="T0" fmla="*/ 1 w 101"/>
                                    <a:gd name="T1" fmla="*/ 1 h 112"/>
                                    <a:gd name="T2" fmla="*/ 1 w 101"/>
                                    <a:gd name="T3" fmla="*/ 1 h 112"/>
                                    <a:gd name="T4" fmla="*/ 1 w 101"/>
                                    <a:gd name="T5" fmla="*/ 1 h 112"/>
                                    <a:gd name="T6" fmla="*/ 2 w 101"/>
                                    <a:gd name="T7" fmla="*/ 0 h 112"/>
                                    <a:gd name="T8" fmla="*/ 3 w 101"/>
                                    <a:gd name="T9" fmla="*/ 0 h 112"/>
                                    <a:gd name="T10" fmla="*/ 3 w 101"/>
                                    <a:gd name="T11" fmla="*/ 0 h 112"/>
                                    <a:gd name="T12" fmla="*/ 3 w 101"/>
                                    <a:gd name="T13" fmla="*/ 0 h 112"/>
                                    <a:gd name="T14" fmla="*/ 4 w 101"/>
                                    <a:gd name="T15" fmla="*/ 0 h 112"/>
                                    <a:gd name="T16" fmla="*/ 4 w 101"/>
                                    <a:gd name="T17" fmla="*/ 1 h 112"/>
                                    <a:gd name="T18" fmla="*/ 4 w 101"/>
                                    <a:gd name="T19" fmla="*/ 1 h 112"/>
                                    <a:gd name="T20" fmla="*/ 4 w 101"/>
                                    <a:gd name="T21" fmla="*/ 2 h 112"/>
                                    <a:gd name="T22" fmla="*/ 4 w 101"/>
                                    <a:gd name="T23" fmla="*/ 3 h 112"/>
                                    <a:gd name="T24" fmla="*/ 3 w 101"/>
                                    <a:gd name="T25" fmla="*/ 3 h 112"/>
                                    <a:gd name="T26" fmla="*/ 3 w 101"/>
                                    <a:gd name="T27" fmla="*/ 4 h 112"/>
                                    <a:gd name="T28" fmla="*/ 2 w 101"/>
                                    <a:gd name="T29" fmla="*/ 4 h 112"/>
                                    <a:gd name="T30" fmla="*/ 2 w 101"/>
                                    <a:gd name="T31" fmla="*/ 5 h 112"/>
                                    <a:gd name="T32" fmla="*/ 1 w 101"/>
                                    <a:gd name="T33" fmla="*/ 5 h 112"/>
                                    <a:gd name="T34" fmla="*/ 1 w 101"/>
                                    <a:gd name="T35" fmla="*/ 5 h 112"/>
                                    <a:gd name="T36" fmla="*/ 1 w 101"/>
                                    <a:gd name="T37" fmla="*/ 5 h 112"/>
                                    <a:gd name="T38" fmla="*/ 0 w 101"/>
                                    <a:gd name="T39" fmla="*/ 4 h 112"/>
                                    <a:gd name="T40" fmla="*/ 0 w 101"/>
                                    <a:gd name="T41" fmla="*/ 4 h 112"/>
                                    <a:gd name="T42" fmla="*/ 0 w 101"/>
                                    <a:gd name="T43" fmla="*/ 3 h 112"/>
                                    <a:gd name="T44" fmla="*/ 0 w 101"/>
                                    <a:gd name="T45" fmla="*/ 3 h 112"/>
                                    <a:gd name="T46" fmla="*/ 0 w 101"/>
                                    <a:gd name="T47" fmla="*/ 2 h 112"/>
                                    <a:gd name="T48" fmla="*/ 1 w 101"/>
                                    <a:gd name="T49" fmla="*/ 1 h 1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1"/>
                                    <a:gd name="T76" fmla="*/ 0 h 112"/>
                                    <a:gd name="T77" fmla="*/ 101 w 101"/>
                                    <a:gd name="T78" fmla="*/ 112 h 11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1" h="112">
                                      <a:moveTo>
                                        <a:pt x="16" y="35"/>
                                      </a:moveTo>
                                      <a:lnTo>
                                        <a:pt x="26" y="24"/>
                                      </a:lnTo>
                                      <a:lnTo>
                                        <a:pt x="37" y="16"/>
                                      </a:lnTo>
                                      <a:lnTo>
                                        <a:pt x="49" y="9"/>
                                      </a:lnTo>
                                      <a:lnTo>
                                        <a:pt x="64" y="2"/>
                                      </a:lnTo>
                                      <a:lnTo>
                                        <a:pt x="76" y="0"/>
                                      </a:lnTo>
                                      <a:lnTo>
                                        <a:pt x="86" y="3"/>
                                      </a:lnTo>
                                      <a:lnTo>
                                        <a:pt x="95" y="11"/>
                                      </a:lnTo>
                                      <a:lnTo>
                                        <a:pt x="99" y="22"/>
                                      </a:lnTo>
                                      <a:lnTo>
                                        <a:pt x="101" y="33"/>
                                      </a:lnTo>
                                      <a:lnTo>
                                        <a:pt x="98" y="49"/>
                                      </a:lnTo>
                                      <a:lnTo>
                                        <a:pt x="92" y="63"/>
                                      </a:lnTo>
                                      <a:lnTo>
                                        <a:pt x="84" y="75"/>
                                      </a:lnTo>
                                      <a:lnTo>
                                        <a:pt x="75" y="86"/>
                                      </a:lnTo>
                                      <a:lnTo>
                                        <a:pt x="63" y="97"/>
                                      </a:lnTo>
                                      <a:lnTo>
                                        <a:pt x="50" y="106"/>
                                      </a:lnTo>
                                      <a:lnTo>
                                        <a:pt x="37" y="111"/>
                                      </a:lnTo>
                                      <a:lnTo>
                                        <a:pt x="24" y="112"/>
                                      </a:lnTo>
                                      <a:lnTo>
                                        <a:pt x="13" y="108"/>
                                      </a:lnTo>
                                      <a:lnTo>
                                        <a:pt x="6" y="99"/>
                                      </a:lnTo>
                                      <a:lnTo>
                                        <a:pt x="1" y="89"/>
                                      </a:lnTo>
                                      <a:lnTo>
                                        <a:pt x="0" y="75"/>
                                      </a:lnTo>
                                      <a:lnTo>
                                        <a:pt x="3" y="61"/>
                                      </a:lnTo>
                                      <a:lnTo>
                                        <a:pt x="7" y="50"/>
                                      </a:lnTo>
                                      <a:lnTo>
                                        <a:pt x="16" y="35"/>
                                      </a:lnTo>
                                      <a:close/>
                                    </a:path>
                                  </a:pathLst>
                                </a:custGeom>
                                <a:solidFill>
                                  <a:srgbClr val="8080FF"/>
                                </a:solidFill>
                                <a:ln w="9525">
                                  <a:noFill/>
                                  <a:round/>
                                  <a:headEnd/>
                                  <a:tailEnd/>
                                </a:ln>
                              </p:spPr>
                              <p:txBody>
                                <a:bodyPr/>
                                <a:lstStyle/>
                                <a:p>
                                  <a:endParaRPr lang="cs-CZ"/>
                                </a:p>
                              </p:txBody>
                            </p:sp>
                            <p:sp>
                              <p:nvSpPr>
                                <p:cNvPr id="6279" name="Freeform 97"/>
                                <p:cNvSpPr>
                                  <a:spLocks/>
                                </p:cNvSpPr>
                                <p:nvPr/>
                              </p:nvSpPr>
                              <p:spPr bwMode="auto">
                                <a:xfrm>
                                  <a:off x="2065" y="1747"/>
                                  <a:ext cx="10" cy="12"/>
                                </a:xfrm>
                                <a:custGeom>
                                  <a:avLst/>
                                  <a:gdLst>
                                    <a:gd name="T0" fmla="*/ 0 w 54"/>
                                    <a:gd name="T1" fmla="*/ 1 h 61"/>
                                    <a:gd name="T2" fmla="*/ 1 w 54"/>
                                    <a:gd name="T3" fmla="*/ 1 h 61"/>
                                    <a:gd name="T4" fmla="*/ 1 w 54"/>
                                    <a:gd name="T5" fmla="*/ 0 h 61"/>
                                    <a:gd name="T6" fmla="*/ 1 w 54"/>
                                    <a:gd name="T7" fmla="*/ 0 h 61"/>
                                    <a:gd name="T8" fmla="*/ 1 w 54"/>
                                    <a:gd name="T9" fmla="*/ 0 h 61"/>
                                    <a:gd name="T10" fmla="*/ 1 w 54"/>
                                    <a:gd name="T11" fmla="*/ 0 h 61"/>
                                    <a:gd name="T12" fmla="*/ 1 w 54"/>
                                    <a:gd name="T13" fmla="*/ 0 h 61"/>
                                    <a:gd name="T14" fmla="*/ 2 w 54"/>
                                    <a:gd name="T15" fmla="*/ 0 h 61"/>
                                    <a:gd name="T16" fmla="*/ 2 w 54"/>
                                    <a:gd name="T17" fmla="*/ 0 h 61"/>
                                    <a:gd name="T18" fmla="*/ 2 w 54"/>
                                    <a:gd name="T19" fmla="*/ 1 h 61"/>
                                    <a:gd name="T20" fmla="*/ 2 w 54"/>
                                    <a:gd name="T21" fmla="*/ 1 h 61"/>
                                    <a:gd name="T22" fmla="*/ 2 w 54"/>
                                    <a:gd name="T23" fmla="*/ 1 h 61"/>
                                    <a:gd name="T24" fmla="*/ 1 w 54"/>
                                    <a:gd name="T25" fmla="*/ 2 h 61"/>
                                    <a:gd name="T26" fmla="*/ 1 w 54"/>
                                    <a:gd name="T27" fmla="*/ 2 h 61"/>
                                    <a:gd name="T28" fmla="*/ 1 w 54"/>
                                    <a:gd name="T29" fmla="*/ 2 h 61"/>
                                    <a:gd name="T30" fmla="*/ 1 w 54"/>
                                    <a:gd name="T31" fmla="*/ 2 h 61"/>
                                    <a:gd name="T32" fmla="*/ 1 w 54"/>
                                    <a:gd name="T33" fmla="*/ 2 h 61"/>
                                    <a:gd name="T34" fmla="*/ 1 w 54"/>
                                    <a:gd name="T35" fmla="*/ 2 h 61"/>
                                    <a:gd name="T36" fmla="*/ 0 w 54"/>
                                    <a:gd name="T37" fmla="*/ 2 h 61"/>
                                    <a:gd name="T38" fmla="*/ 0 w 54"/>
                                    <a:gd name="T39" fmla="*/ 2 h 61"/>
                                    <a:gd name="T40" fmla="*/ 0 w 54"/>
                                    <a:gd name="T41" fmla="*/ 2 h 61"/>
                                    <a:gd name="T42" fmla="*/ 0 w 54"/>
                                    <a:gd name="T43" fmla="*/ 2 h 61"/>
                                    <a:gd name="T44" fmla="*/ 0 w 54"/>
                                    <a:gd name="T45" fmla="*/ 1 h 61"/>
                                    <a:gd name="T46" fmla="*/ 0 w 54"/>
                                    <a:gd name="T47" fmla="*/ 1 h 61"/>
                                    <a:gd name="T48" fmla="*/ 0 w 54"/>
                                    <a:gd name="T49" fmla="*/ 1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
                                    <a:gd name="T76" fmla="*/ 0 h 61"/>
                                    <a:gd name="T77" fmla="*/ 54 w 54"/>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 h="61">
                                      <a:moveTo>
                                        <a:pt x="9" y="18"/>
                                      </a:moveTo>
                                      <a:lnTo>
                                        <a:pt x="14" y="13"/>
                                      </a:lnTo>
                                      <a:lnTo>
                                        <a:pt x="20" y="7"/>
                                      </a:lnTo>
                                      <a:lnTo>
                                        <a:pt x="26" y="4"/>
                                      </a:lnTo>
                                      <a:lnTo>
                                        <a:pt x="34" y="1"/>
                                      </a:lnTo>
                                      <a:lnTo>
                                        <a:pt x="40" y="0"/>
                                      </a:lnTo>
                                      <a:lnTo>
                                        <a:pt x="45" y="1"/>
                                      </a:lnTo>
                                      <a:lnTo>
                                        <a:pt x="51" y="5"/>
                                      </a:lnTo>
                                      <a:lnTo>
                                        <a:pt x="53" y="11"/>
                                      </a:lnTo>
                                      <a:lnTo>
                                        <a:pt x="54" y="17"/>
                                      </a:lnTo>
                                      <a:lnTo>
                                        <a:pt x="53" y="27"/>
                                      </a:lnTo>
                                      <a:lnTo>
                                        <a:pt x="50" y="35"/>
                                      </a:lnTo>
                                      <a:lnTo>
                                        <a:pt x="45" y="41"/>
                                      </a:lnTo>
                                      <a:lnTo>
                                        <a:pt x="40" y="47"/>
                                      </a:lnTo>
                                      <a:lnTo>
                                        <a:pt x="34" y="54"/>
                                      </a:lnTo>
                                      <a:lnTo>
                                        <a:pt x="27" y="58"/>
                                      </a:lnTo>
                                      <a:lnTo>
                                        <a:pt x="20" y="61"/>
                                      </a:lnTo>
                                      <a:lnTo>
                                        <a:pt x="14" y="61"/>
                                      </a:lnTo>
                                      <a:lnTo>
                                        <a:pt x="8" y="59"/>
                                      </a:lnTo>
                                      <a:lnTo>
                                        <a:pt x="3" y="54"/>
                                      </a:lnTo>
                                      <a:lnTo>
                                        <a:pt x="0" y="48"/>
                                      </a:lnTo>
                                      <a:lnTo>
                                        <a:pt x="0" y="41"/>
                                      </a:lnTo>
                                      <a:lnTo>
                                        <a:pt x="1" y="34"/>
                                      </a:lnTo>
                                      <a:lnTo>
                                        <a:pt x="3" y="27"/>
                                      </a:lnTo>
                                      <a:lnTo>
                                        <a:pt x="9" y="18"/>
                                      </a:lnTo>
                                      <a:close/>
                                    </a:path>
                                  </a:pathLst>
                                </a:custGeom>
                                <a:solidFill>
                                  <a:srgbClr val="600060"/>
                                </a:solidFill>
                                <a:ln w="9525">
                                  <a:noFill/>
                                  <a:round/>
                                  <a:headEnd/>
                                  <a:tailEnd/>
                                </a:ln>
                              </p:spPr>
                              <p:txBody>
                                <a:bodyPr/>
                                <a:lstStyle/>
                                <a:p>
                                  <a:endParaRPr lang="cs-CZ"/>
                                </a:p>
                              </p:txBody>
                            </p:sp>
                          </p:grpSp>
                          <p:sp>
                            <p:nvSpPr>
                              <p:cNvPr id="6276" name="Freeform 98"/>
                              <p:cNvSpPr>
                                <a:spLocks/>
                              </p:cNvSpPr>
                              <p:nvPr/>
                            </p:nvSpPr>
                            <p:spPr bwMode="auto">
                              <a:xfrm>
                                <a:off x="2052" y="1788"/>
                                <a:ext cx="21" cy="22"/>
                              </a:xfrm>
                              <a:custGeom>
                                <a:avLst/>
                                <a:gdLst>
                                  <a:gd name="T0" fmla="*/ 4 w 101"/>
                                  <a:gd name="T1" fmla="*/ 1 h 111"/>
                                  <a:gd name="T2" fmla="*/ 3 w 101"/>
                                  <a:gd name="T3" fmla="*/ 1 h 111"/>
                                  <a:gd name="T4" fmla="*/ 3 w 101"/>
                                  <a:gd name="T5" fmla="*/ 1 h 111"/>
                                  <a:gd name="T6" fmla="*/ 2 w 101"/>
                                  <a:gd name="T7" fmla="*/ 0 h 111"/>
                                  <a:gd name="T8" fmla="*/ 2 w 101"/>
                                  <a:gd name="T9" fmla="*/ 0 h 111"/>
                                  <a:gd name="T10" fmla="*/ 1 w 101"/>
                                  <a:gd name="T11" fmla="*/ 0 h 111"/>
                                  <a:gd name="T12" fmla="*/ 1 w 101"/>
                                  <a:gd name="T13" fmla="*/ 0 h 111"/>
                                  <a:gd name="T14" fmla="*/ 0 w 101"/>
                                  <a:gd name="T15" fmla="*/ 0 h 111"/>
                                  <a:gd name="T16" fmla="*/ 0 w 101"/>
                                  <a:gd name="T17" fmla="*/ 1 h 111"/>
                                  <a:gd name="T18" fmla="*/ 0 w 101"/>
                                  <a:gd name="T19" fmla="*/ 1 h 111"/>
                                  <a:gd name="T20" fmla="*/ 0 w 101"/>
                                  <a:gd name="T21" fmla="*/ 2 h 111"/>
                                  <a:gd name="T22" fmla="*/ 0 w 101"/>
                                  <a:gd name="T23" fmla="*/ 2 h 111"/>
                                  <a:gd name="T24" fmla="*/ 1 w 101"/>
                                  <a:gd name="T25" fmla="*/ 3 h 111"/>
                                  <a:gd name="T26" fmla="*/ 1 w 101"/>
                                  <a:gd name="T27" fmla="*/ 3 h 111"/>
                                  <a:gd name="T28" fmla="*/ 2 w 101"/>
                                  <a:gd name="T29" fmla="*/ 4 h 111"/>
                                  <a:gd name="T30" fmla="*/ 2 w 101"/>
                                  <a:gd name="T31" fmla="*/ 4 h 111"/>
                                  <a:gd name="T32" fmla="*/ 3 w 101"/>
                                  <a:gd name="T33" fmla="*/ 4 h 111"/>
                                  <a:gd name="T34" fmla="*/ 3 w 101"/>
                                  <a:gd name="T35" fmla="*/ 4 h 111"/>
                                  <a:gd name="T36" fmla="*/ 4 w 101"/>
                                  <a:gd name="T37" fmla="*/ 4 h 111"/>
                                  <a:gd name="T38" fmla="*/ 4 w 101"/>
                                  <a:gd name="T39" fmla="*/ 4 h 111"/>
                                  <a:gd name="T40" fmla="*/ 4 w 101"/>
                                  <a:gd name="T41" fmla="*/ 3 h 111"/>
                                  <a:gd name="T42" fmla="*/ 4 w 101"/>
                                  <a:gd name="T43" fmla="*/ 3 h 111"/>
                                  <a:gd name="T44" fmla="*/ 4 w 101"/>
                                  <a:gd name="T45" fmla="*/ 2 h 111"/>
                                  <a:gd name="T46" fmla="*/ 4 w 101"/>
                                  <a:gd name="T47" fmla="*/ 2 h 111"/>
                                  <a:gd name="T48" fmla="*/ 4 w 101"/>
                                  <a:gd name="T49" fmla="*/ 1 h 11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1"/>
                                  <a:gd name="T76" fmla="*/ 0 h 111"/>
                                  <a:gd name="T77" fmla="*/ 101 w 101"/>
                                  <a:gd name="T78" fmla="*/ 111 h 11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1" h="111">
                                    <a:moveTo>
                                      <a:pt x="85" y="35"/>
                                    </a:moveTo>
                                    <a:lnTo>
                                      <a:pt x="75" y="24"/>
                                    </a:lnTo>
                                    <a:lnTo>
                                      <a:pt x="64" y="15"/>
                                    </a:lnTo>
                                    <a:lnTo>
                                      <a:pt x="52" y="8"/>
                                    </a:lnTo>
                                    <a:lnTo>
                                      <a:pt x="37" y="2"/>
                                    </a:lnTo>
                                    <a:lnTo>
                                      <a:pt x="26" y="0"/>
                                    </a:lnTo>
                                    <a:lnTo>
                                      <a:pt x="15" y="3"/>
                                    </a:lnTo>
                                    <a:lnTo>
                                      <a:pt x="6" y="10"/>
                                    </a:lnTo>
                                    <a:lnTo>
                                      <a:pt x="2" y="22"/>
                                    </a:lnTo>
                                    <a:lnTo>
                                      <a:pt x="0" y="33"/>
                                    </a:lnTo>
                                    <a:lnTo>
                                      <a:pt x="3" y="48"/>
                                    </a:lnTo>
                                    <a:lnTo>
                                      <a:pt x="9" y="63"/>
                                    </a:lnTo>
                                    <a:lnTo>
                                      <a:pt x="17" y="75"/>
                                    </a:lnTo>
                                    <a:lnTo>
                                      <a:pt x="27" y="85"/>
                                    </a:lnTo>
                                    <a:lnTo>
                                      <a:pt x="38" y="95"/>
                                    </a:lnTo>
                                    <a:lnTo>
                                      <a:pt x="51" y="105"/>
                                    </a:lnTo>
                                    <a:lnTo>
                                      <a:pt x="64" y="110"/>
                                    </a:lnTo>
                                    <a:lnTo>
                                      <a:pt x="77" y="111"/>
                                    </a:lnTo>
                                    <a:lnTo>
                                      <a:pt x="88" y="107"/>
                                    </a:lnTo>
                                    <a:lnTo>
                                      <a:pt x="95" y="97"/>
                                    </a:lnTo>
                                    <a:lnTo>
                                      <a:pt x="100" y="87"/>
                                    </a:lnTo>
                                    <a:lnTo>
                                      <a:pt x="101" y="75"/>
                                    </a:lnTo>
                                    <a:lnTo>
                                      <a:pt x="98" y="61"/>
                                    </a:lnTo>
                                    <a:lnTo>
                                      <a:pt x="94" y="49"/>
                                    </a:lnTo>
                                    <a:lnTo>
                                      <a:pt x="85" y="35"/>
                                    </a:lnTo>
                                    <a:close/>
                                  </a:path>
                                </a:pathLst>
                              </a:custGeom>
                              <a:solidFill>
                                <a:srgbClr val="A000A0"/>
                              </a:solidFill>
                              <a:ln w="9525">
                                <a:noFill/>
                                <a:round/>
                                <a:headEnd/>
                                <a:tailEnd/>
                              </a:ln>
                            </p:spPr>
                            <p:txBody>
                              <a:bodyPr/>
                              <a:lstStyle/>
                              <a:p>
                                <a:endParaRPr lang="cs-CZ"/>
                              </a:p>
                            </p:txBody>
                          </p:sp>
                          <p:sp>
                            <p:nvSpPr>
                              <p:cNvPr id="6277" name="Freeform 99"/>
                              <p:cNvSpPr>
                                <a:spLocks/>
                              </p:cNvSpPr>
                              <p:nvPr/>
                            </p:nvSpPr>
                            <p:spPr bwMode="auto">
                              <a:xfrm>
                                <a:off x="2070" y="1814"/>
                                <a:ext cx="18" cy="23"/>
                              </a:xfrm>
                              <a:custGeom>
                                <a:avLst/>
                                <a:gdLst>
                                  <a:gd name="T0" fmla="*/ 3 w 91"/>
                                  <a:gd name="T1" fmla="*/ 1 h 114"/>
                                  <a:gd name="T2" fmla="*/ 3 w 91"/>
                                  <a:gd name="T3" fmla="*/ 1 h 114"/>
                                  <a:gd name="T4" fmla="*/ 2 w 91"/>
                                  <a:gd name="T5" fmla="*/ 0 h 114"/>
                                  <a:gd name="T6" fmla="*/ 2 w 91"/>
                                  <a:gd name="T7" fmla="*/ 0 h 114"/>
                                  <a:gd name="T8" fmla="*/ 1 w 91"/>
                                  <a:gd name="T9" fmla="*/ 0 h 114"/>
                                  <a:gd name="T10" fmla="*/ 1 w 91"/>
                                  <a:gd name="T11" fmla="*/ 0 h 114"/>
                                  <a:gd name="T12" fmla="*/ 1 w 91"/>
                                  <a:gd name="T13" fmla="*/ 0 h 114"/>
                                  <a:gd name="T14" fmla="*/ 0 w 91"/>
                                  <a:gd name="T15" fmla="*/ 1 h 114"/>
                                  <a:gd name="T16" fmla="*/ 0 w 91"/>
                                  <a:gd name="T17" fmla="*/ 1 h 114"/>
                                  <a:gd name="T18" fmla="*/ 0 w 91"/>
                                  <a:gd name="T19" fmla="*/ 2 h 114"/>
                                  <a:gd name="T20" fmla="*/ 0 w 91"/>
                                  <a:gd name="T21" fmla="*/ 2 h 114"/>
                                  <a:gd name="T22" fmla="*/ 0 w 91"/>
                                  <a:gd name="T23" fmla="*/ 3 h 114"/>
                                  <a:gd name="T24" fmla="*/ 0 w 91"/>
                                  <a:gd name="T25" fmla="*/ 3 h 114"/>
                                  <a:gd name="T26" fmla="*/ 1 w 91"/>
                                  <a:gd name="T27" fmla="*/ 4 h 114"/>
                                  <a:gd name="T28" fmla="*/ 1 w 91"/>
                                  <a:gd name="T29" fmla="*/ 4 h 114"/>
                                  <a:gd name="T30" fmla="*/ 2 w 91"/>
                                  <a:gd name="T31" fmla="*/ 4 h 114"/>
                                  <a:gd name="T32" fmla="*/ 2 w 91"/>
                                  <a:gd name="T33" fmla="*/ 5 h 114"/>
                                  <a:gd name="T34" fmla="*/ 3 w 91"/>
                                  <a:gd name="T35" fmla="*/ 5 h 114"/>
                                  <a:gd name="T36" fmla="*/ 3 w 91"/>
                                  <a:gd name="T37" fmla="*/ 4 h 114"/>
                                  <a:gd name="T38" fmla="*/ 3 w 91"/>
                                  <a:gd name="T39" fmla="*/ 4 h 114"/>
                                  <a:gd name="T40" fmla="*/ 4 w 91"/>
                                  <a:gd name="T41" fmla="*/ 4 h 114"/>
                                  <a:gd name="T42" fmla="*/ 4 w 91"/>
                                  <a:gd name="T43" fmla="*/ 3 h 114"/>
                                  <a:gd name="T44" fmla="*/ 3 w 91"/>
                                  <a:gd name="T45" fmla="*/ 3 h 114"/>
                                  <a:gd name="T46" fmla="*/ 3 w 91"/>
                                  <a:gd name="T47" fmla="*/ 2 h 114"/>
                                  <a:gd name="T48" fmla="*/ 3 w 91"/>
                                  <a:gd name="T49" fmla="*/ 1 h 1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1"/>
                                  <a:gd name="T76" fmla="*/ 0 h 114"/>
                                  <a:gd name="T77" fmla="*/ 91 w 91"/>
                                  <a:gd name="T78" fmla="*/ 114 h 11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1" h="114">
                                    <a:moveTo>
                                      <a:pt x="79" y="37"/>
                                    </a:moveTo>
                                    <a:lnTo>
                                      <a:pt x="71" y="23"/>
                                    </a:lnTo>
                                    <a:lnTo>
                                      <a:pt x="62" y="12"/>
                                    </a:lnTo>
                                    <a:lnTo>
                                      <a:pt x="51" y="4"/>
                                    </a:lnTo>
                                    <a:lnTo>
                                      <a:pt x="37" y="0"/>
                                    </a:lnTo>
                                    <a:lnTo>
                                      <a:pt x="27" y="3"/>
                                    </a:lnTo>
                                    <a:lnTo>
                                      <a:pt x="17" y="11"/>
                                    </a:lnTo>
                                    <a:lnTo>
                                      <a:pt x="7" y="19"/>
                                    </a:lnTo>
                                    <a:lnTo>
                                      <a:pt x="2" y="29"/>
                                    </a:lnTo>
                                    <a:lnTo>
                                      <a:pt x="0" y="38"/>
                                    </a:lnTo>
                                    <a:lnTo>
                                      <a:pt x="1" y="48"/>
                                    </a:lnTo>
                                    <a:lnTo>
                                      <a:pt x="3" y="62"/>
                                    </a:lnTo>
                                    <a:lnTo>
                                      <a:pt x="10" y="77"/>
                                    </a:lnTo>
                                    <a:lnTo>
                                      <a:pt x="18" y="88"/>
                                    </a:lnTo>
                                    <a:lnTo>
                                      <a:pt x="28" y="99"/>
                                    </a:lnTo>
                                    <a:lnTo>
                                      <a:pt x="41" y="108"/>
                                    </a:lnTo>
                                    <a:lnTo>
                                      <a:pt x="54" y="113"/>
                                    </a:lnTo>
                                    <a:lnTo>
                                      <a:pt x="67" y="114"/>
                                    </a:lnTo>
                                    <a:lnTo>
                                      <a:pt x="78" y="110"/>
                                    </a:lnTo>
                                    <a:lnTo>
                                      <a:pt x="85" y="101"/>
                                    </a:lnTo>
                                    <a:lnTo>
                                      <a:pt x="90" y="91"/>
                                    </a:lnTo>
                                    <a:lnTo>
                                      <a:pt x="91" y="77"/>
                                    </a:lnTo>
                                    <a:lnTo>
                                      <a:pt x="88" y="63"/>
                                    </a:lnTo>
                                    <a:lnTo>
                                      <a:pt x="85" y="49"/>
                                    </a:lnTo>
                                    <a:lnTo>
                                      <a:pt x="79" y="37"/>
                                    </a:lnTo>
                                    <a:close/>
                                  </a:path>
                                </a:pathLst>
                              </a:custGeom>
                              <a:solidFill>
                                <a:srgbClr val="A000A0"/>
                              </a:solidFill>
                              <a:ln w="9525">
                                <a:noFill/>
                                <a:round/>
                                <a:headEnd/>
                                <a:tailEnd/>
                              </a:ln>
                            </p:spPr>
                            <p:txBody>
                              <a:bodyPr/>
                              <a:lstStyle/>
                              <a:p>
                                <a:endParaRPr lang="cs-CZ"/>
                              </a:p>
                            </p:txBody>
                          </p:sp>
                        </p:grpSp>
                      </p:grpSp>
                      <p:grpSp>
                        <p:nvGrpSpPr>
                          <p:cNvPr id="6200" name="Group 100"/>
                          <p:cNvGrpSpPr>
                            <a:grpSpLocks/>
                          </p:cNvGrpSpPr>
                          <p:nvPr/>
                        </p:nvGrpSpPr>
                        <p:grpSpPr bwMode="auto">
                          <a:xfrm>
                            <a:off x="2116" y="1790"/>
                            <a:ext cx="130" cy="120"/>
                            <a:chOff x="2116" y="1790"/>
                            <a:chExt cx="130" cy="120"/>
                          </a:xfrm>
                        </p:grpSpPr>
                        <p:sp>
                          <p:nvSpPr>
                            <p:cNvPr id="6270" name="Freeform 101"/>
                            <p:cNvSpPr>
                              <a:spLocks/>
                            </p:cNvSpPr>
                            <p:nvPr/>
                          </p:nvSpPr>
                          <p:spPr bwMode="auto">
                            <a:xfrm>
                              <a:off x="2146" y="1819"/>
                              <a:ext cx="76" cy="64"/>
                            </a:xfrm>
                            <a:custGeom>
                              <a:avLst/>
                              <a:gdLst>
                                <a:gd name="T0" fmla="*/ 0 w 380"/>
                                <a:gd name="T1" fmla="*/ 0 h 322"/>
                                <a:gd name="T2" fmla="*/ 0 w 380"/>
                                <a:gd name="T3" fmla="*/ 1 h 322"/>
                                <a:gd name="T4" fmla="*/ 0 w 380"/>
                                <a:gd name="T5" fmla="*/ 2 h 322"/>
                                <a:gd name="T6" fmla="*/ 0 w 380"/>
                                <a:gd name="T7" fmla="*/ 4 h 322"/>
                                <a:gd name="T8" fmla="*/ 1 w 380"/>
                                <a:gd name="T9" fmla="*/ 5 h 322"/>
                                <a:gd name="T10" fmla="*/ 1 w 380"/>
                                <a:gd name="T11" fmla="*/ 5 h 322"/>
                                <a:gd name="T12" fmla="*/ 2 w 380"/>
                                <a:gd name="T13" fmla="*/ 6 h 322"/>
                                <a:gd name="T14" fmla="*/ 3 w 380"/>
                                <a:gd name="T15" fmla="*/ 6 h 322"/>
                                <a:gd name="T16" fmla="*/ 5 w 380"/>
                                <a:gd name="T17" fmla="*/ 7 h 322"/>
                                <a:gd name="T18" fmla="*/ 6 w 380"/>
                                <a:gd name="T19" fmla="*/ 8 h 322"/>
                                <a:gd name="T20" fmla="*/ 8 w 380"/>
                                <a:gd name="T21" fmla="*/ 8 h 322"/>
                                <a:gd name="T22" fmla="*/ 10 w 380"/>
                                <a:gd name="T23" fmla="*/ 9 h 322"/>
                                <a:gd name="T24" fmla="*/ 11 w 380"/>
                                <a:gd name="T25" fmla="*/ 9 h 322"/>
                                <a:gd name="T26" fmla="*/ 12 w 380"/>
                                <a:gd name="T27" fmla="*/ 10 h 322"/>
                                <a:gd name="T28" fmla="*/ 13 w 380"/>
                                <a:gd name="T29" fmla="*/ 11 h 322"/>
                                <a:gd name="T30" fmla="*/ 14 w 380"/>
                                <a:gd name="T31" fmla="*/ 12 h 322"/>
                                <a:gd name="T32" fmla="*/ 15 w 380"/>
                                <a:gd name="T33" fmla="*/ 13 h 3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0"/>
                                <a:gd name="T52" fmla="*/ 0 h 322"/>
                                <a:gd name="T53" fmla="*/ 380 w 380"/>
                                <a:gd name="T54" fmla="*/ 322 h 3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0" h="322">
                                  <a:moveTo>
                                    <a:pt x="10" y="0"/>
                                  </a:moveTo>
                                  <a:lnTo>
                                    <a:pt x="3" y="34"/>
                                  </a:lnTo>
                                  <a:lnTo>
                                    <a:pt x="0" y="61"/>
                                  </a:lnTo>
                                  <a:lnTo>
                                    <a:pt x="6" y="92"/>
                                  </a:lnTo>
                                  <a:lnTo>
                                    <a:pt x="18" y="114"/>
                                  </a:lnTo>
                                  <a:lnTo>
                                    <a:pt x="33" y="127"/>
                                  </a:lnTo>
                                  <a:lnTo>
                                    <a:pt x="59" y="148"/>
                                  </a:lnTo>
                                  <a:lnTo>
                                    <a:pt x="84" y="163"/>
                                  </a:lnTo>
                                  <a:lnTo>
                                    <a:pt x="121" y="179"/>
                                  </a:lnTo>
                                  <a:lnTo>
                                    <a:pt x="161" y="194"/>
                                  </a:lnTo>
                                  <a:lnTo>
                                    <a:pt x="199" y="206"/>
                                  </a:lnTo>
                                  <a:lnTo>
                                    <a:pt x="239" y="219"/>
                                  </a:lnTo>
                                  <a:lnTo>
                                    <a:pt x="268" y="234"/>
                                  </a:lnTo>
                                  <a:lnTo>
                                    <a:pt x="300" y="252"/>
                                  </a:lnTo>
                                  <a:lnTo>
                                    <a:pt x="330" y="273"/>
                                  </a:lnTo>
                                  <a:lnTo>
                                    <a:pt x="355" y="295"/>
                                  </a:lnTo>
                                  <a:lnTo>
                                    <a:pt x="380" y="322"/>
                                  </a:lnTo>
                                </a:path>
                              </a:pathLst>
                            </a:custGeom>
                            <a:noFill/>
                            <a:ln w="4763">
                              <a:solidFill>
                                <a:srgbClr val="FFC0C0"/>
                              </a:solidFill>
                              <a:prstDash val="solid"/>
                              <a:round/>
                              <a:headEnd/>
                              <a:tailEnd/>
                            </a:ln>
                          </p:spPr>
                          <p:txBody>
                            <a:bodyPr/>
                            <a:lstStyle/>
                            <a:p>
                              <a:endParaRPr lang="cs-CZ"/>
                            </a:p>
                          </p:txBody>
                        </p:sp>
                        <p:sp>
                          <p:nvSpPr>
                            <p:cNvPr id="6271" name="Freeform 102"/>
                            <p:cNvSpPr>
                              <a:spLocks/>
                            </p:cNvSpPr>
                            <p:nvPr/>
                          </p:nvSpPr>
                          <p:spPr bwMode="auto">
                            <a:xfrm>
                              <a:off x="2116" y="1831"/>
                              <a:ext cx="88" cy="79"/>
                            </a:xfrm>
                            <a:custGeom>
                              <a:avLst/>
                              <a:gdLst>
                                <a:gd name="T0" fmla="*/ 0 w 443"/>
                                <a:gd name="T1" fmla="*/ 0 h 393"/>
                                <a:gd name="T2" fmla="*/ 1 w 443"/>
                                <a:gd name="T3" fmla="*/ 0 h 393"/>
                                <a:gd name="T4" fmla="*/ 3 w 443"/>
                                <a:gd name="T5" fmla="*/ 1 h 393"/>
                                <a:gd name="T6" fmla="*/ 4 w 443"/>
                                <a:gd name="T7" fmla="*/ 1 h 393"/>
                                <a:gd name="T8" fmla="*/ 5 w 443"/>
                                <a:gd name="T9" fmla="*/ 2 h 393"/>
                                <a:gd name="T10" fmla="*/ 5 w 443"/>
                                <a:gd name="T11" fmla="*/ 3 h 393"/>
                                <a:gd name="T12" fmla="*/ 6 w 443"/>
                                <a:gd name="T13" fmla="*/ 4 h 393"/>
                                <a:gd name="T14" fmla="*/ 6 w 443"/>
                                <a:gd name="T15" fmla="*/ 5 h 393"/>
                                <a:gd name="T16" fmla="*/ 7 w 443"/>
                                <a:gd name="T17" fmla="*/ 6 h 393"/>
                                <a:gd name="T18" fmla="*/ 7 w 443"/>
                                <a:gd name="T19" fmla="*/ 7 h 393"/>
                                <a:gd name="T20" fmla="*/ 8 w 443"/>
                                <a:gd name="T21" fmla="*/ 9 h 393"/>
                                <a:gd name="T22" fmla="*/ 8 w 443"/>
                                <a:gd name="T23" fmla="*/ 10 h 393"/>
                                <a:gd name="T24" fmla="*/ 9 w 443"/>
                                <a:gd name="T25" fmla="*/ 11 h 393"/>
                                <a:gd name="T26" fmla="*/ 10 w 443"/>
                                <a:gd name="T27" fmla="*/ 12 h 393"/>
                                <a:gd name="T28" fmla="*/ 11 w 443"/>
                                <a:gd name="T29" fmla="*/ 13 h 393"/>
                                <a:gd name="T30" fmla="*/ 12 w 443"/>
                                <a:gd name="T31" fmla="*/ 13 h 393"/>
                                <a:gd name="T32" fmla="*/ 14 w 443"/>
                                <a:gd name="T33" fmla="*/ 14 h 393"/>
                                <a:gd name="T34" fmla="*/ 15 w 443"/>
                                <a:gd name="T35" fmla="*/ 15 h 393"/>
                                <a:gd name="T36" fmla="*/ 16 w 443"/>
                                <a:gd name="T37" fmla="*/ 15 h 393"/>
                                <a:gd name="T38" fmla="*/ 17 w 443"/>
                                <a:gd name="T39" fmla="*/ 16 h 39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43"/>
                                <a:gd name="T61" fmla="*/ 0 h 393"/>
                                <a:gd name="T62" fmla="*/ 443 w 443"/>
                                <a:gd name="T63" fmla="*/ 393 h 39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43" h="393">
                                  <a:moveTo>
                                    <a:pt x="0" y="0"/>
                                  </a:moveTo>
                                  <a:lnTo>
                                    <a:pt x="34" y="9"/>
                                  </a:lnTo>
                                  <a:lnTo>
                                    <a:pt x="65" y="18"/>
                                  </a:lnTo>
                                  <a:lnTo>
                                    <a:pt x="95" y="30"/>
                                  </a:lnTo>
                                  <a:lnTo>
                                    <a:pt x="117" y="43"/>
                                  </a:lnTo>
                                  <a:lnTo>
                                    <a:pt x="135" y="65"/>
                                  </a:lnTo>
                                  <a:lnTo>
                                    <a:pt x="150" y="93"/>
                                  </a:lnTo>
                                  <a:lnTo>
                                    <a:pt x="160" y="117"/>
                                  </a:lnTo>
                                  <a:lnTo>
                                    <a:pt x="169" y="148"/>
                                  </a:lnTo>
                                  <a:lnTo>
                                    <a:pt x="180" y="183"/>
                                  </a:lnTo>
                                  <a:lnTo>
                                    <a:pt x="193" y="214"/>
                                  </a:lnTo>
                                  <a:lnTo>
                                    <a:pt x="212" y="242"/>
                                  </a:lnTo>
                                  <a:lnTo>
                                    <a:pt x="233" y="273"/>
                                  </a:lnTo>
                                  <a:lnTo>
                                    <a:pt x="253" y="295"/>
                                  </a:lnTo>
                                  <a:lnTo>
                                    <a:pt x="280" y="316"/>
                                  </a:lnTo>
                                  <a:lnTo>
                                    <a:pt x="309" y="335"/>
                                  </a:lnTo>
                                  <a:lnTo>
                                    <a:pt x="343" y="350"/>
                                  </a:lnTo>
                                  <a:lnTo>
                                    <a:pt x="382" y="368"/>
                                  </a:lnTo>
                                  <a:lnTo>
                                    <a:pt x="415" y="381"/>
                                  </a:lnTo>
                                  <a:lnTo>
                                    <a:pt x="443" y="393"/>
                                  </a:lnTo>
                                </a:path>
                              </a:pathLst>
                            </a:custGeom>
                            <a:noFill/>
                            <a:ln w="4763">
                              <a:solidFill>
                                <a:srgbClr val="FFC0C0"/>
                              </a:solidFill>
                              <a:prstDash val="solid"/>
                              <a:round/>
                              <a:headEnd/>
                              <a:tailEnd/>
                            </a:ln>
                          </p:spPr>
                          <p:txBody>
                            <a:bodyPr/>
                            <a:lstStyle/>
                            <a:p>
                              <a:endParaRPr lang="cs-CZ"/>
                            </a:p>
                          </p:txBody>
                        </p:sp>
                        <p:sp>
                          <p:nvSpPr>
                            <p:cNvPr id="6272" name="Freeform 103"/>
                            <p:cNvSpPr>
                              <a:spLocks/>
                            </p:cNvSpPr>
                            <p:nvPr/>
                          </p:nvSpPr>
                          <p:spPr bwMode="auto">
                            <a:xfrm>
                              <a:off x="2122" y="1790"/>
                              <a:ext cx="124" cy="120"/>
                            </a:xfrm>
                            <a:custGeom>
                              <a:avLst/>
                              <a:gdLst>
                                <a:gd name="T0" fmla="*/ 0 w 618"/>
                                <a:gd name="T1" fmla="*/ 0 h 602"/>
                                <a:gd name="T2" fmla="*/ 0 w 618"/>
                                <a:gd name="T3" fmla="*/ 2 h 602"/>
                                <a:gd name="T4" fmla="*/ 1 w 618"/>
                                <a:gd name="T5" fmla="*/ 3 h 602"/>
                                <a:gd name="T6" fmla="*/ 1 w 618"/>
                                <a:gd name="T7" fmla="*/ 5 h 602"/>
                                <a:gd name="T8" fmla="*/ 2 w 618"/>
                                <a:gd name="T9" fmla="*/ 6 h 602"/>
                                <a:gd name="T10" fmla="*/ 3 w 618"/>
                                <a:gd name="T11" fmla="*/ 8 h 602"/>
                                <a:gd name="T12" fmla="*/ 4 w 618"/>
                                <a:gd name="T13" fmla="*/ 9 h 602"/>
                                <a:gd name="T14" fmla="*/ 5 w 618"/>
                                <a:gd name="T15" fmla="*/ 11 h 602"/>
                                <a:gd name="T16" fmla="*/ 6 w 618"/>
                                <a:gd name="T17" fmla="*/ 13 h 602"/>
                                <a:gd name="T18" fmla="*/ 7 w 618"/>
                                <a:gd name="T19" fmla="*/ 14 h 602"/>
                                <a:gd name="T20" fmla="*/ 8 w 618"/>
                                <a:gd name="T21" fmla="*/ 15 h 602"/>
                                <a:gd name="T22" fmla="*/ 9 w 618"/>
                                <a:gd name="T23" fmla="*/ 17 h 602"/>
                                <a:gd name="T24" fmla="*/ 10 w 618"/>
                                <a:gd name="T25" fmla="*/ 18 h 602"/>
                                <a:gd name="T26" fmla="*/ 12 w 618"/>
                                <a:gd name="T27" fmla="*/ 19 h 602"/>
                                <a:gd name="T28" fmla="*/ 14 w 618"/>
                                <a:gd name="T29" fmla="*/ 20 h 602"/>
                                <a:gd name="T30" fmla="*/ 15 w 618"/>
                                <a:gd name="T31" fmla="*/ 21 h 602"/>
                                <a:gd name="T32" fmla="*/ 17 w 618"/>
                                <a:gd name="T33" fmla="*/ 22 h 602"/>
                                <a:gd name="T34" fmla="*/ 19 w 618"/>
                                <a:gd name="T35" fmla="*/ 23 h 602"/>
                                <a:gd name="T36" fmla="*/ 21 w 618"/>
                                <a:gd name="T37" fmla="*/ 23 h 602"/>
                                <a:gd name="T38" fmla="*/ 23 w 618"/>
                                <a:gd name="T39" fmla="*/ 24 h 602"/>
                                <a:gd name="T40" fmla="*/ 25 w 618"/>
                                <a:gd name="T41" fmla="*/ 24 h 60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18"/>
                                <a:gd name="T64" fmla="*/ 0 h 602"/>
                                <a:gd name="T65" fmla="*/ 618 w 618"/>
                                <a:gd name="T66" fmla="*/ 602 h 60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18" h="602">
                                  <a:moveTo>
                                    <a:pt x="0" y="0"/>
                                  </a:moveTo>
                                  <a:lnTo>
                                    <a:pt x="7" y="41"/>
                                  </a:lnTo>
                                  <a:lnTo>
                                    <a:pt x="18" y="82"/>
                                  </a:lnTo>
                                  <a:lnTo>
                                    <a:pt x="35" y="128"/>
                                  </a:lnTo>
                                  <a:lnTo>
                                    <a:pt x="55" y="163"/>
                                  </a:lnTo>
                                  <a:lnTo>
                                    <a:pt x="83" y="202"/>
                                  </a:lnTo>
                                  <a:lnTo>
                                    <a:pt x="104" y="237"/>
                                  </a:lnTo>
                                  <a:lnTo>
                                    <a:pt x="129" y="280"/>
                                  </a:lnTo>
                                  <a:lnTo>
                                    <a:pt x="157" y="328"/>
                                  </a:lnTo>
                                  <a:lnTo>
                                    <a:pt x="176" y="356"/>
                                  </a:lnTo>
                                  <a:lnTo>
                                    <a:pt x="199" y="385"/>
                                  </a:lnTo>
                                  <a:lnTo>
                                    <a:pt x="226" y="415"/>
                                  </a:lnTo>
                                  <a:lnTo>
                                    <a:pt x="260" y="445"/>
                                  </a:lnTo>
                                  <a:lnTo>
                                    <a:pt x="304" y="482"/>
                                  </a:lnTo>
                                  <a:lnTo>
                                    <a:pt x="342" y="512"/>
                                  </a:lnTo>
                                  <a:lnTo>
                                    <a:pt x="385" y="537"/>
                                  </a:lnTo>
                                  <a:lnTo>
                                    <a:pt x="432" y="558"/>
                                  </a:lnTo>
                                  <a:lnTo>
                                    <a:pt x="485" y="578"/>
                                  </a:lnTo>
                                  <a:lnTo>
                                    <a:pt x="525" y="589"/>
                                  </a:lnTo>
                                  <a:lnTo>
                                    <a:pt x="573" y="598"/>
                                  </a:lnTo>
                                  <a:lnTo>
                                    <a:pt x="618" y="602"/>
                                  </a:lnTo>
                                </a:path>
                              </a:pathLst>
                            </a:custGeom>
                            <a:noFill/>
                            <a:ln w="4763">
                              <a:solidFill>
                                <a:srgbClr val="FFC0C0"/>
                              </a:solidFill>
                              <a:prstDash val="solid"/>
                              <a:round/>
                              <a:headEnd/>
                              <a:tailEnd/>
                            </a:ln>
                          </p:spPr>
                          <p:txBody>
                            <a:bodyPr/>
                            <a:lstStyle/>
                            <a:p>
                              <a:endParaRPr lang="cs-CZ"/>
                            </a:p>
                          </p:txBody>
                        </p:sp>
                      </p:grpSp>
                    </p:grpSp>
                  </p:grpSp>
                </p:grpSp>
                <p:grpSp>
                  <p:nvGrpSpPr>
                    <p:cNvPr id="6202" name="Group 104"/>
                    <p:cNvGrpSpPr>
                      <a:grpSpLocks/>
                    </p:cNvGrpSpPr>
                    <p:nvPr/>
                  </p:nvGrpSpPr>
                  <p:grpSpPr bwMode="auto">
                    <a:xfrm>
                      <a:off x="2151" y="1787"/>
                      <a:ext cx="187" cy="152"/>
                      <a:chOff x="2151" y="1787"/>
                      <a:chExt cx="187" cy="152"/>
                    </a:xfrm>
                  </p:grpSpPr>
                  <p:grpSp>
                    <p:nvGrpSpPr>
                      <p:cNvPr id="6206" name="Group 105"/>
                      <p:cNvGrpSpPr>
                        <a:grpSpLocks/>
                      </p:cNvGrpSpPr>
                      <p:nvPr/>
                    </p:nvGrpSpPr>
                    <p:grpSpPr bwMode="auto">
                      <a:xfrm>
                        <a:off x="2222" y="1863"/>
                        <a:ext cx="114" cy="76"/>
                        <a:chOff x="2222" y="1863"/>
                        <a:chExt cx="114" cy="76"/>
                      </a:xfrm>
                    </p:grpSpPr>
                    <p:grpSp>
                      <p:nvGrpSpPr>
                        <p:cNvPr id="6207" name="Group 106"/>
                        <p:cNvGrpSpPr>
                          <a:grpSpLocks/>
                        </p:cNvGrpSpPr>
                        <p:nvPr/>
                      </p:nvGrpSpPr>
                      <p:grpSpPr bwMode="auto">
                        <a:xfrm>
                          <a:off x="2291" y="1863"/>
                          <a:ext cx="45" cy="38"/>
                          <a:chOff x="2291" y="1863"/>
                          <a:chExt cx="45" cy="38"/>
                        </a:xfrm>
                      </p:grpSpPr>
                      <p:sp>
                        <p:nvSpPr>
                          <p:cNvPr id="6261" name="Freeform 107"/>
                          <p:cNvSpPr>
                            <a:spLocks/>
                          </p:cNvSpPr>
                          <p:nvPr/>
                        </p:nvSpPr>
                        <p:spPr bwMode="auto">
                          <a:xfrm>
                            <a:off x="2310" y="1865"/>
                            <a:ext cx="5" cy="21"/>
                          </a:xfrm>
                          <a:custGeom>
                            <a:avLst/>
                            <a:gdLst>
                              <a:gd name="T0" fmla="*/ 1 w 27"/>
                              <a:gd name="T1" fmla="*/ 0 h 101"/>
                              <a:gd name="T2" fmla="*/ 1 w 27"/>
                              <a:gd name="T3" fmla="*/ 1 h 101"/>
                              <a:gd name="T4" fmla="*/ 1 w 27"/>
                              <a:gd name="T5" fmla="*/ 2 h 101"/>
                              <a:gd name="T6" fmla="*/ 1 w 27"/>
                              <a:gd name="T7" fmla="*/ 3 h 101"/>
                              <a:gd name="T8" fmla="*/ 0 w 27"/>
                              <a:gd name="T9" fmla="*/ 4 h 101"/>
                              <a:gd name="T10" fmla="*/ 0 w 27"/>
                              <a:gd name="T11" fmla="*/ 4 h 101"/>
                              <a:gd name="T12" fmla="*/ 0 60000 65536"/>
                              <a:gd name="T13" fmla="*/ 0 60000 65536"/>
                              <a:gd name="T14" fmla="*/ 0 60000 65536"/>
                              <a:gd name="T15" fmla="*/ 0 60000 65536"/>
                              <a:gd name="T16" fmla="*/ 0 60000 65536"/>
                              <a:gd name="T17" fmla="*/ 0 60000 65536"/>
                              <a:gd name="T18" fmla="*/ 0 w 27"/>
                              <a:gd name="T19" fmla="*/ 0 h 101"/>
                              <a:gd name="T20" fmla="*/ 27 w 27"/>
                              <a:gd name="T21" fmla="*/ 101 h 101"/>
                            </a:gdLst>
                            <a:ahLst/>
                            <a:cxnLst>
                              <a:cxn ang="T12">
                                <a:pos x="T0" y="T1"/>
                              </a:cxn>
                              <a:cxn ang="T13">
                                <a:pos x="T2" y="T3"/>
                              </a:cxn>
                              <a:cxn ang="T14">
                                <a:pos x="T4" y="T5"/>
                              </a:cxn>
                              <a:cxn ang="T15">
                                <a:pos x="T6" y="T7"/>
                              </a:cxn>
                              <a:cxn ang="T16">
                                <a:pos x="T8" y="T9"/>
                              </a:cxn>
                              <a:cxn ang="T17">
                                <a:pos x="T10" y="T11"/>
                              </a:cxn>
                            </a:cxnLst>
                            <a:rect l="T18" t="T19" r="T20" b="T21"/>
                            <a:pathLst>
                              <a:path w="27" h="101">
                                <a:moveTo>
                                  <a:pt x="14" y="0"/>
                                </a:moveTo>
                                <a:lnTo>
                                  <a:pt x="21" y="21"/>
                                </a:lnTo>
                                <a:lnTo>
                                  <a:pt x="27" y="51"/>
                                </a:lnTo>
                                <a:lnTo>
                                  <a:pt x="24" y="69"/>
                                </a:lnTo>
                                <a:lnTo>
                                  <a:pt x="11" y="89"/>
                                </a:lnTo>
                                <a:lnTo>
                                  <a:pt x="0" y="101"/>
                                </a:lnTo>
                              </a:path>
                            </a:pathLst>
                          </a:custGeom>
                          <a:noFill/>
                          <a:ln w="3175">
                            <a:solidFill>
                              <a:srgbClr val="8080FF"/>
                            </a:solidFill>
                            <a:prstDash val="solid"/>
                            <a:round/>
                            <a:headEnd/>
                            <a:tailEnd/>
                          </a:ln>
                        </p:spPr>
                        <p:txBody>
                          <a:bodyPr/>
                          <a:lstStyle/>
                          <a:p>
                            <a:endParaRPr lang="cs-CZ"/>
                          </a:p>
                        </p:txBody>
                      </p:sp>
                      <p:sp>
                        <p:nvSpPr>
                          <p:cNvPr id="6262" name="Freeform 108"/>
                          <p:cNvSpPr>
                            <a:spLocks/>
                          </p:cNvSpPr>
                          <p:nvPr/>
                        </p:nvSpPr>
                        <p:spPr bwMode="auto">
                          <a:xfrm>
                            <a:off x="2291" y="1874"/>
                            <a:ext cx="25" cy="27"/>
                          </a:xfrm>
                          <a:custGeom>
                            <a:avLst/>
                            <a:gdLst>
                              <a:gd name="T0" fmla="*/ 0 w 124"/>
                              <a:gd name="T1" fmla="*/ 0 h 137"/>
                              <a:gd name="T2" fmla="*/ 1 w 124"/>
                              <a:gd name="T3" fmla="*/ 0 h 137"/>
                              <a:gd name="T4" fmla="*/ 2 w 124"/>
                              <a:gd name="T5" fmla="*/ 0 h 137"/>
                              <a:gd name="T6" fmla="*/ 3 w 124"/>
                              <a:gd name="T7" fmla="*/ 1 h 137"/>
                              <a:gd name="T8" fmla="*/ 4 w 124"/>
                              <a:gd name="T9" fmla="*/ 2 h 137"/>
                              <a:gd name="T10" fmla="*/ 4 w 124"/>
                              <a:gd name="T11" fmla="*/ 2 h 137"/>
                              <a:gd name="T12" fmla="*/ 4 w 124"/>
                              <a:gd name="T13" fmla="*/ 3 h 137"/>
                              <a:gd name="T14" fmla="*/ 5 w 124"/>
                              <a:gd name="T15" fmla="*/ 4 h 137"/>
                              <a:gd name="T16" fmla="*/ 5 w 124"/>
                              <a:gd name="T17" fmla="*/ 5 h 1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4"/>
                              <a:gd name="T28" fmla="*/ 0 h 137"/>
                              <a:gd name="T29" fmla="*/ 124 w 124"/>
                              <a:gd name="T30" fmla="*/ 137 h 1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4" h="137">
                                <a:moveTo>
                                  <a:pt x="0" y="0"/>
                                </a:moveTo>
                                <a:lnTo>
                                  <a:pt x="30" y="5"/>
                                </a:lnTo>
                                <a:lnTo>
                                  <a:pt x="61" y="11"/>
                                </a:lnTo>
                                <a:lnTo>
                                  <a:pt x="75" y="20"/>
                                </a:lnTo>
                                <a:lnTo>
                                  <a:pt x="89" y="40"/>
                                </a:lnTo>
                                <a:lnTo>
                                  <a:pt x="92" y="61"/>
                                </a:lnTo>
                                <a:lnTo>
                                  <a:pt x="104" y="85"/>
                                </a:lnTo>
                                <a:lnTo>
                                  <a:pt x="115" y="109"/>
                                </a:lnTo>
                                <a:lnTo>
                                  <a:pt x="124" y="137"/>
                                </a:lnTo>
                              </a:path>
                            </a:pathLst>
                          </a:custGeom>
                          <a:noFill/>
                          <a:ln w="3175">
                            <a:solidFill>
                              <a:srgbClr val="8080FF"/>
                            </a:solidFill>
                            <a:prstDash val="solid"/>
                            <a:round/>
                            <a:headEnd/>
                            <a:tailEnd/>
                          </a:ln>
                        </p:spPr>
                        <p:txBody>
                          <a:bodyPr/>
                          <a:lstStyle/>
                          <a:p>
                            <a:endParaRPr lang="cs-CZ"/>
                          </a:p>
                        </p:txBody>
                      </p:sp>
                      <p:sp>
                        <p:nvSpPr>
                          <p:cNvPr id="6263" name="Freeform 109"/>
                          <p:cNvSpPr>
                            <a:spLocks/>
                          </p:cNvSpPr>
                          <p:nvPr/>
                        </p:nvSpPr>
                        <p:spPr bwMode="auto">
                          <a:xfrm>
                            <a:off x="2327" y="1863"/>
                            <a:ext cx="9" cy="33"/>
                          </a:xfrm>
                          <a:custGeom>
                            <a:avLst/>
                            <a:gdLst>
                              <a:gd name="T0" fmla="*/ 0 w 45"/>
                              <a:gd name="T1" fmla="*/ 3 h 162"/>
                              <a:gd name="T2" fmla="*/ 0 w 45"/>
                              <a:gd name="T3" fmla="*/ 4 h 162"/>
                              <a:gd name="T4" fmla="*/ 0 w 45"/>
                              <a:gd name="T5" fmla="*/ 6 h 162"/>
                              <a:gd name="T6" fmla="*/ 1 w 45"/>
                              <a:gd name="T7" fmla="*/ 6 h 162"/>
                              <a:gd name="T8" fmla="*/ 2 w 45"/>
                              <a:gd name="T9" fmla="*/ 7 h 162"/>
                              <a:gd name="T10" fmla="*/ 2 w 45"/>
                              <a:gd name="T11" fmla="*/ 0 h 162"/>
                              <a:gd name="T12" fmla="*/ 0 60000 65536"/>
                              <a:gd name="T13" fmla="*/ 0 60000 65536"/>
                              <a:gd name="T14" fmla="*/ 0 60000 65536"/>
                              <a:gd name="T15" fmla="*/ 0 60000 65536"/>
                              <a:gd name="T16" fmla="*/ 0 60000 65536"/>
                              <a:gd name="T17" fmla="*/ 0 60000 65536"/>
                              <a:gd name="T18" fmla="*/ 0 w 45"/>
                              <a:gd name="T19" fmla="*/ 0 h 162"/>
                              <a:gd name="T20" fmla="*/ 45 w 45"/>
                              <a:gd name="T21" fmla="*/ 162 h 162"/>
                            </a:gdLst>
                            <a:ahLst/>
                            <a:cxnLst>
                              <a:cxn ang="T12">
                                <a:pos x="T0" y="T1"/>
                              </a:cxn>
                              <a:cxn ang="T13">
                                <a:pos x="T2" y="T3"/>
                              </a:cxn>
                              <a:cxn ang="T14">
                                <a:pos x="T4" y="T5"/>
                              </a:cxn>
                              <a:cxn ang="T15">
                                <a:pos x="T6" y="T7"/>
                              </a:cxn>
                              <a:cxn ang="T16">
                                <a:pos x="T8" y="T9"/>
                              </a:cxn>
                              <a:cxn ang="T17">
                                <a:pos x="T10" y="T11"/>
                              </a:cxn>
                            </a:cxnLst>
                            <a:rect l="T18" t="T19" r="T20" b="T21"/>
                            <a:pathLst>
                              <a:path w="45" h="162">
                                <a:moveTo>
                                  <a:pt x="0" y="80"/>
                                </a:moveTo>
                                <a:lnTo>
                                  <a:pt x="2" y="110"/>
                                </a:lnTo>
                                <a:lnTo>
                                  <a:pt x="6" y="138"/>
                                </a:lnTo>
                                <a:lnTo>
                                  <a:pt x="17" y="151"/>
                                </a:lnTo>
                                <a:lnTo>
                                  <a:pt x="45" y="162"/>
                                </a:lnTo>
                                <a:lnTo>
                                  <a:pt x="45" y="0"/>
                                </a:lnTo>
                              </a:path>
                            </a:pathLst>
                          </a:custGeom>
                          <a:noFill/>
                          <a:ln w="3175">
                            <a:solidFill>
                              <a:srgbClr val="8080FF"/>
                            </a:solidFill>
                            <a:prstDash val="solid"/>
                            <a:round/>
                            <a:headEnd/>
                            <a:tailEnd/>
                          </a:ln>
                        </p:spPr>
                        <p:txBody>
                          <a:bodyPr/>
                          <a:lstStyle/>
                          <a:p>
                            <a:endParaRPr lang="cs-CZ"/>
                          </a:p>
                        </p:txBody>
                      </p:sp>
                    </p:grpSp>
                    <p:grpSp>
                      <p:nvGrpSpPr>
                        <p:cNvPr id="6208" name="Group 110"/>
                        <p:cNvGrpSpPr>
                          <a:grpSpLocks/>
                        </p:cNvGrpSpPr>
                        <p:nvPr/>
                      </p:nvGrpSpPr>
                      <p:grpSpPr bwMode="auto">
                        <a:xfrm>
                          <a:off x="2222" y="1916"/>
                          <a:ext cx="61" cy="23"/>
                          <a:chOff x="2222" y="1916"/>
                          <a:chExt cx="61" cy="23"/>
                        </a:xfrm>
                      </p:grpSpPr>
                      <p:sp>
                        <p:nvSpPr>
                          <p:cNvPr id="6256" name="Freeform 111"/>
                          <p:cNvSpPr>
                            <a:spLocks/>
                          </p:cNvSpPr>
                          <p:nvPr/>
                        </p:nvSpPr>
                        <p:spPr bwMode="auto">
                          <a:xfrm>
                            <a:off x="2244" y="1919"/>
                            <a:ext cx="36" cy="5"/>
                          </a:xfrm>
                          <a:custGeom>
                            <a:avLst/>
                            <a:gdLst>
                              <a:gd name="T0" fmla="*/ 0 w 179"/>
                              <a:gd name="T1" fmla="*/ 0 h 24"/>
                              <a:gd name="T2" fmla="*/ 2 w 179"/>
                              <a:gd name="T3" fmla="*/ 1 h 24"/>
                              <a:gd name="T4" fmla="*/ 3 w 179"/>
                              <a:gd name="T5" fmla="*/ 1 h 24"/>
                              <a:gd name="T6" fmla="*/ 5 w 179"/>
                              <a:gd name="T7" fmla="*/ 1 h 24"/>
                              <a:gd name="T8" fmla="*/ 7 w 179"/>
                              <a:gd name="T9" fmla="*/ 1 h 24"/>
                              <a:gd name="T10" fmla="*/ 0 60000 65536"/>
                              <a:gd name="T11" fmla="*/ 0 60000 65536"/>
                              <a:gd name="T12" fmla="*/ 0 60000 65536"/>
                              <a:gd name="T13" fmla="*/ 0 60000 65536"/>
                              <a:gd name="T14" fmla="*/ 0 60000 65536"/>
                              <a:gd name="T15" fmla="*/ 0 w 179"/>
                              <a:gd name="T16" fmla="*/ 0 h 24"/>
                              <a:gd name="T17" fmla="*/ 179 w 179"/>
                              <a:gd name="T18" fmla="*/ 24 h 24"/>
                            </a:gdLst>
                            <a:ahLst/>
                            <a:cxnLst>
                              <a:cxn ang="T10">
                                <a:pos x="T0" y="T1"/>
                              </a:cxn>
                              <a:cxn ang="T11">
                                <a:pos x="T2" y="T3"/>
                              </a:cxn>
                              <a:cxn ang="T12">
                                <a:pos x="T4" y="T5"/>
                              </a:cxn>
                              <a:cxn ang="T13">
                                <a:pos x="T6" y="T7"/>
                              </a:cxn>
                              <a:cxn ang="T14">
                                <a:pos x="T8" y="T9"/>
                              </a:cxn>
                            </a:cxnLst>
                            <a:rect l="T15" t="T16" r="T17" b="T18"/>
                            <a:pathLst>
                              <a:path w="179" h="24">
                                <a:moveTo>
                                  <a:pt x="0" y="0"/>
                                </a:moveTo>
                                <a:lnTo>
                                  <a:pt x="43" y="13"/>
                                </a:lnTo>
                                <a:lnTo>
                                  <a:pt x="80" y="21"/>
                                </a:lnTo>
                                <a:lnTo>
                                  <a:pt x="124" y="24"/>
                                </a:lnTo>
                                <a:lnTo>
                                  <a:pt x="179" y="16"/>
                                </a:lnTo>
                              </a:path>
                            </a:pathLst>
                          </a:custGeom>
                          <a:noFill/>
                          <a:ln w="3175">
                            <a:solidFill>
                              <a:srgbClr val="8080FF"/>
                            </a:solidFill>
                            <a:prstDash val="solid"/>
                            <a:round/>
                            <a:headEnd/>
                            <a:tailEnd/>
                          </a:ln>
                        </p:spPr>
                        <p:txBody>
                          <a:bodyPr/>
                          <a:lstStyle/>
                          <a:p>
                            <a:endParaRPr lang="cs-CZ"/>
                          </a:p>
                        </p:txBody>
                      </p:sp>
                      <p:sp>
                        <p:nvSpPr>
                          <p:cNvPr id="6257" name="Freeform 112"/>
                          <p:cNvSpPr>
                            <a:spLocks/>
                          </p:cNvSpPr>
                          <p:nvPr/>
                        </p:nvSpPr>
                        <p:spPr bwMode="auto">
                          <a:xfrm>
                            <a:off x="2260" y="1916"/>
                            <a:ext cx="7" cy="8"/>
                          </a:xfrm>
                          <a:custGeom>
                            <a:avLst/>
                            <a:gdLst>
                              <a:gd name="T0" fmla="*/ 0 w 35"/>
                              <a:gd name="T1" fmla="*/ 0 h 42"/>
                              <a:gd name="T2" fmla="*/ 1 w 35"/>
                              <a:gd name="T3" fmla="*/ 1 h 42"/>
                              <a:gd name="T4" fmla="*/ 1 w 35"/>
                              <a:gd name="T5" fmla="*/ 2 h 42"/>
                              <a:gd name="T6" fmla="*/ 0 60000 65536"/>
                              <a:gd name="T7" fmla="*/ 0 60000 65536"/>
                              <a:gd name="T8" fmla="*/ 0 60000 65536"/>
                              <a:gd name="T9" fmla="*/ 0 w 35"/>
                              <a:gd name="T10" fmla="*/ 0 h 42"/>
                              <a:gd name="T11" fmla="*/ 35 w 35"/>
                              <a:gd name="T12" fmla="*/ 42 h 42"/>
                            </a:gdLst>
                            <a:ahLst/>
                            <a:cxnLst>
                              <a:cxn ang="T6">
                                <a:pos x="T0" y="T1"/>
                              </a:cxn>
                              <a:cxn ang="T7">
                                <a:pos x="T2" y="T3"/>
                              </a:cxn>
                              <a:cxn ang="T8">
                                <a:pos x="T4" y="T5"/>
                              </a:cxn>
                            </a:cxnLst>
                            <a:rect l="T9" t="T10" r="T11" b="T12"/>
                            <a:pathLst>
                              <a:path w="35" h="42">
                                <a:moveTo>
                                  <a:pt x="0" y="0"/>
                                </a:moveTo>
                                <a:lnTo>
                                  <a:pt x="22" y="20"/>
                                </a:lnTo>
                                <a:lnTo>
                                  <a:pt x="35" y="42"/>
                                </a:lnTo>
                              </a:path>
                            </a:pathLst>
                          </a:custGeom>
                          <a:noFill/>
                          <a:ln w="3175">
                            <a:solidFill>
                              <a:srgbClr val="8080FF"/>
                            </a:solidFill>
                            <a:prstDash val="solid"/>
                            <a:round/>
                            <a:headEnd/>
                            <a:tailEnd/>
                          </a:ln>
                        </p:spPr>
                        <p:txBody>
                          <a:bodyPr/>
                          <a:lstStyle/>
                          <a:p>
                            <a:endParaRPr lang="cs-CZ"/>
                          </a:p>
                        </p:txBody>
                      </p:sp>
                      <p:sp>
                        <p:nvSpPr>
                          <p:cNvPr id="6258" name="Freeform 113"/>
                          <p:cNvSpPr>
                            <a:spLocks/>
                          </p:cNvSpPr>
                          <p:nvPr/>
                        </p:nvSpPr>
                        <p:spPr bwMode="auto">
                          <a:xfrm>
                            <a:off x="2222" y="1932"/>
                            <a:ext cx="44" cy="7"/>
                          </a:xfrm>
                          <a:custGeom>
                            <a:avLst/>
                            <a:gdLst>
                              <a:gd name="T0" fmla="*/ 0 w 220"/>
                              <a:gd name="T1" fmla="*/ 0 h 35"/>
                              <a:gd name="T2" fmla="*/ 2 w 220"/>
                              <a:gd name="T3" fmla="*/ 0 h 35"/>
                              <a:gd name="T4" fmla="*/ 5 w 220"/>
                              <a:gd name="T5" fmla="*/ 1 h 35"/>
                              <a:gd name="T6" fmla="*/ 7 w 220"/>
                              <a:gd name="T7" fmla="*/ 1 h 35"/>
                              <a:gd name="T8" fmla="*/ 9 w 220"/>
                              <a:gd name="T9" fmla="*/ 1 h 35"/>
                              <a:gd name="T10" fmla="*/ 0 60000 65536"/>
                              <a:gd name="T11" fmla="*/ 0 60000 65536"/>
                              <a:gd name="T12" fmla="*/ 0 60000 65536"/>
                              <a:gd name="T13" fmla="*/ 0 60000 65536"/>
                              <a:gd name="T14" fmla="*/ 0 60000 65536"/>
                              <a:gd name="T15" fmla="*/ 0 w 220"/>
                              <a:gd name="T16" fmla="*/ 0 h 35"/>
                              <a:gd name="T17" fmla="*/ 220 w 220"/>
                              <a:gd name="T18" fmla="*/ 35 h 35"/>
                            </a:gdLst>
                            <a:ahLst/>
                            <a:cxnLst>
                              <a:cxn ang="T10">
                                <a:pos x="T0" y="T1"/>
                              </a:cxn>
                              <a:cxn ang="T11">
                                <a:pos x="T2" y="T3"/>
                              </a:cxn>
                              <a:cxn ang="T12">
                                <a:pos x="T4" y="T5"/>
                              </a:cxn>
                              <a:cxn ang="T13">
                                <a:pos x="T6" y="T7"/>
                              </a:cxn>
                              <a:cxn ang="T14">
                                <a:pos x="T8" y="T9"/>
                              </a:cxn>
                            </a:cxnLst>
                            <a:rect l="T15" t="T16" r="T17" b="T18"/>
                            <a:pathLst>
                              <a:path w="220" h="35">
                                <a:moveTo>
                                  <a:pt x="0" y="0"/>
                                </a:moveTo>
                                <a:lnTo>
                                  <a:pt x="57" y="9"/>
                                </a:lnTo>
                                <a:lnTo>
                                  <a:pt x="115" y="16"/>
                                </a:lnTo>
                                <a:lnTo>
                                  <a:pt x="168" y="25"/>
                                </a:lnTo>
                                <a:lnTo>
                                  <a:pt x="220" y="35"/>
                                </a:lnTo>
                              </a:path>
                            </a:pathLst>
                          </a:custGeom>
                          <a:noFill/>
                          <a:ln w="3175">
                            <a:solidFill>
                              <a:srgbClr val="8080FF"/>
                            </a:solidFill>
                            <a:prstDash val="solid"/>
                            <a:round/>
                            <a:headEnd/>
                            <a:tailEnd/>
                          </a:ln>
                        </p:spPr>
                        <p:txBody>
                          <a:bodyPr/>
                          <a:lstStyle/>
                          <a:p>
                            <a:endParaRPr lang="cs-CZ"/>
                          </a:p>
                        </p:txBody>
                      </p:sp>
                      <p:sp>
                        <p:nvSpPr>
                          <p:cNvPr id="6259" name="Freeform 114"/>
                          <p:cNvSpPr>
                            <a:spLocks/>
                          </p:cNvSpPr>
                          <p:nvPr/>
                        </p:nvSpPr>
                        <p:spPr bwMode="auto">
                          <a:xfrm>
                            <a:off x="2260" y="1931"/>
                            <a:ext cx="14" cy="5"/>
                          </a:xfrm>
                          <a:custGeom>
                            <a:avLst/>
                            <a:gdLst>
                              <a:gd name="T0" fmla="*/ 0 w 66"/>
                              <a:gd name="T1" fmla="*/ 0 h 25"/>
                              <a:gd name="T2" fmla="*/ 1 w 66"/>
                              <a:gd name="T3" fmla="*/ 0 h 25"/>
                              <a:gd name="T4" fmla="*/ 2 w 66"/>
                              <a:gd name="T5" fmla="*/ 0 h 25"/>
                              <a:gd name="T6" fmla="*/ 3 w 66"/>
                              <a:gd name="T7" fmla="*/ 1 h 25"/>
                              <a:gd name="T8" fmla="*/ 0 60000 65536"/>
                              <a:gd name="T9" fmla="*/ 0 60000 65536"/>
                              <a:gd name="T10" fmla="*/ 0 60000 65536"/>
                              <a:gd name="T11" fmla="*/ 0 60000 65536"/>
                              <a:gd name="T12" fmla="*/ 0 w 66"/>
                              <a:gd name="T13" fmla="*/ 0 h 25"/>
                              <a:gd name="T14" fmla="*/ 66 w 66"/>
                              <a:gd name="T15" fmla="*/ 25 h 25"/>
                            </a:gdLst>
                            <a:ahLst/>
                            <a:cxnLst>
                              <a:cxn ang="T8">
                                <a:pos x="T0" y="T1"/>
                              </a:cxn>
                              <a:cxn ang="T9">
                                <a:pos x="T2" y="T3"/>
                              </a:cxn>
                              <a:cxn ang="T10">
                                <a:pos x="T4" y="T5"/>
                              </a:cxn>
                              <a:cxn ang="T11">
                                <a:pos x="T6" y="T7"/>
                              </a:cxn>
                            </a:cxnLst>
                            <a:rect l="T12" t="T13" r="T14" b="T15"/>
                            <a:pathLst>
                              <a:path w="66" h="25">
                                <a:moveTo>
                                  <a:pt x="0" y="0"/>
                                </a:moveTo>
                                <a:lnTo>
                                  <a:pt x="31" y="2"/>
                                </a:lnTo>
                                <a:lnTo>
                                  <a:pt x="50" y="8"/>
                                </a:lnTo>
                                <a:lnTo>
                                  <a:pt x="66" y="25"/>
                                </a:lnTo>
                              </a:path>
                            </a:pathLst>
                          </a:custGeom>
                          <a:noFill/>
                          <a:ln w="3175">
                            <a:solidFill>
                              <a:srgbClr val="8080FF"/>
                            </a:solidFill>
                            <a:prstDash val="solid"/>
                            <a:round/>
                            <a:headEnd/>
                            <a:tailEnd/>
                          </a:ln>
                        </p:spPr>
                        <p:txBody>
                          <a:bodyPr/>
                          <a:lstStyle/>
                          <a:p>
                            <a:endParaRPr lang="cs-CZ"/>
                          </a:p>
                        </p:txBody>
                      </p:sp>
                      <p:sp>
                        <p:nvSpPr>
                          <p:cNvPr id="6260" name="Line 115"/>
                          <p:cNvSpPr>
                            <a:spLocks noChangeShapeType="1"/>
                          </p:cNvSpPr>
                          <p:nvPr/>
                        </p:nvSpPr>
                        <p:spPr bwMode="auto">
                          <a:xfrm>
                            <a:off x="2278" y="1929"/>
                            <a:ext cx="5" cy="10"/>
                          </a:xfrm>
                          <a:prstGeom prst="line">
                            <a:avLst/>
                          </a:prstGeom>
                          <a:noFill/>
                          <a:ln w="3175">
                            <a:solidFill>
                              <a:srgbClr val="8080FF"/>
                            </a:solidFill>
                            <a:round/>
                            <a:headEnd/>
                            <a:tailEnd/>
                          </a:ln>
                        </p:spPr>
                        <p:txBody>
                          <a:bodyPr/>
                          <a:lstStyle/>
                          <a:p>
                            <a:endParaRPr lang="cs-CZ"/>
                          </a:p>
                        </p:txBody>
                      </p:sp>
                    </p:grpSp>
                  </p:grpSp>
                  <p:grpSp>
                    <p:nvGrpSpPr>
                      <p:cNvPr id="6209" name="Group 116"/>
                      <p:cNvGrpSpPr>
                        <a:grpSpLocks/>
                      </p:cNvGrpSpPr>
                      <p:nvPr/>
                    </p:nvGrpSpPr>
                    <p:grpSpPr bwMode="auto">
                      <a:xfrm>
                        <a:off x="2151" y="1787"/>
                        <a:ext cx="187" cy="152"/>
                        <a:chOff x="2151" y="1787"/>
                        <a:chExt cx="187" cy="152"/>
                      </a:xfrm>
                    </p:grpSpPr>
                    <p:grpSp>
                      <p:nvGrpSpPr>
                        <p:cNvPr id="6210" name="Group 117"/>
                        <p:cNvGrpSpPr>
                          <a:grpSpLocks/>
                        </p:cNvGrpSpPr>
                        <p:nvPr/>
                      </p:nvGrpSpPr>
                      <p:grpSpPr bwMode="auto">
                        <a:xfrm>
                          <a:off x="2162" y="1796"/>
                          <a:ext cx="176" cy="143"/>
                          <a:chOff x="2162" y="1796"/>
                          <a:chExt cx="176" cy="143"/>
                        </a:xfrm>
                      </p:grpSpPr>
                      <p:sp>
                        <p:nvSpPr>
                          <p:cNvPr id="6252" name="Freeform 118"/>
                          <p:cNvSpPr>
                            <a:spLocks/>
                          </p:cNvSpPr>
                          <p:nvPr/>
                        </p:nvSpPr>
                        <p:spPr bwMode="auto">
                          <a:xfrm>
                            <a:off x="2162" y="1796"/>
                            <a:ext cx="176" cy="114"/>
                          </a:xfrm>
                          <a:custGeom>
                            <a:avLst/>
                            <a:gdLst>
                              <a:gd name="T0" fmla="*/ 0 w 877"/>
                              <a:gd name="T1" fmla="*/ 0 h 567"/>
                              <a:gd name="T2" fmla="*/ 1 w 877"/>
                              <a:gd name="T3" fmla="*/ 1 h 567"/>
                              <a:gd name="T4" fmla="*/ 3 w 877"/>
                              <a:gd name="T5" fmla="*/ 1 h 567"/>
                              <a:gd name="T6" fmla="*/ 4 w 877"/>
                              <a:gd name="T7" fmla="*/ 1 h 567"/>
                              <a:gd name="T8" fmla="*/ 6 w 877"/>
                              <a:gd name="T9" fmla="*/ 1 h 567"/>
                              <a:gd name="T10" fmla="*/ 7 w 877"/>
                              <a:gd name="T11" fmla="*/ 1 h 567"/>
                              <a:gd name="T12" fmla="*/ 9 w 877"/>
                              <a:gd name="T13" fmla="*/ 2 h 567"/>
                              <a:gd name="T14" fmla="*/ 10 w 877"/>
                              <a:gd name="T15" fmla="*/ 2 h 567"/>
                              <a:gd name="T16" fmla="*/ 11 w 877"/>
                              <a:gd name="T17" fmla="*/ 3 h 567"/>
                              <a:gd name="T18" fmla="*/ 12 w 877"/>
                              <a:gd name="T19" fmla="*/ 4 h 567"/>
                              <a:gd name="T20" fmla="*/ 14 w 877"/>
                              <a:gd name="T21" fmla="*/ 6 h 567"/>
                              <a:gd name="T22" fmla="*/ 15 w 877"/>
                              <a:gd name="T23" fmla="*/ 7 h 567"/>
                              <a:gd name="T24" fmla="*/ 17 w 877"/>
                              <a:gd name="T25" fmla="*/ 9 h 567"/>
                              <a:gd name="T26" fmla="*/ 19 w 877"/>
                              <a:gd name="T27" fmla="*/ 11 h 567"/>
                              <a:gd name="T28" fmla="*/ 21 w 877"/>
                              <a:gd name="T29" fmla="*/ 13 h 567"/>
                              <a:gd name="T30" fmla="*/ 23 w 877"/>
                              <a:gd name="T31" fmla="*/ 15 h 567"/>
                              <a:gd name="T32" fmla="*/ 25 w 877"/>
                              <a:gd name="T33" fmla="*/ 17 h 567"/>
                              <a:gd name="T34" fmla="*/ 27 w 877"/>
                              <a:gd name="T35" fmla="*/ 18 h 567"/>
                              <a:gd name="T36" fmla="*/ 28 w 877"/>
                              <a:gd name="T37" fmla="*/ 20 h 567"/>
                              <a:gd name="T38" fmla="*/ 30 w 877"/>
                              <a:gd name="T39" fmla="*/ 21 h 567"/>
                              <a:gd name="T40" fmla="*/ 32 w 877"/>
                              <a:gd name="T41" fmla="*/ 22 h 567"/>
                              <a:gd name="T42" fmla="*/ 33 w 877"/>
                              <a:gd name="T43" fmla="*/ 23 h 567"/>
                              <a:gd name="T44" fmla="*/ 34 w 877"/>
                              <a:gd name="T45" fmla="*/ 23 h 567"/>
                              <a:gd name="T46" fmla="*/ 34 w 877"/>
                              <a:gd name="T47" fmla="*/ 23 h 567"/>
                              <a:gd name="T48" fmla="*/ 35 w 877"/>
                              <a:gd name="T49" fmla="*/ 22 h 567"/>
                              <a:gd name="T50" fmla="*/ 35 w 877"/>
                              <a:gd name="T51" fmla="*/ 22 h 567"/>
                              <a:gd name="T52" fmla="*/ 35 w 877"/>
                              <a:gd name="T53" fmla="*/ 20 h 567"/>
                              <a:gd name="T54" fmla="*/ 35 w 877"/>
                              <a:gd name="T55" fmla="*/ 18 h 56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77"/>
                              <a:gd name="T85" fmla="*/ 0 h 567"/>
                              <a:gd name="T86" fmla="*/ 877 w 877"/>
                              <a:gd name="T87" fmla="*/ 567 h 56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77" h="567">
                                <a:moveTo>
                                  <a:pt x="0" y="0"/>
                                </a:moveTo>
                                <a:lnTo>
                                  <a:pt x="35" y="15"/>
                                </a:lnTo>
                                <a:lnTo>
                                  <a:pt x="69" y="25"/>
                                </a:lnTo>
                                <a:lnTo>
                                  <a:pt x="109" y="31"/>
                                </a:lnTo>
                                <a:lnTo>
                                  <a:pt x="142" y="31"/>
                                </a:lnTo>
                                <a:lnTo>
                                  <a:pt x="185" y="34"/>
                                </a:lnTo>
                                <a:lnTo>
                                  <a:pt x="215" y="43"/>
                                </a:lnTo>
                                <a:lnTo>
                                  <a:pt x="244" y="54"/>
                                </a:lnTo>
                                <a:lnTo>
                                  <a:pt x="276" y="76"/>
                                </a:lnTo>
                                <a:lnTo>
                                  <a:pt x="308" y="103"/>
                                </a:lnTo>
                                <a:lnTo>
                                  <a:pt x="350" y="140"/>
                                </a:lnTo>
                                <a:lnTo>
                                  <a:pt x="381" y="167"/>
                                </a:lnTo>
                                <a:lnTo>
                                  <a:pt x="429" y="217"/>
                                </a:lnTo>
                                <a:lnTo>
                                  <a:pt x="481" y="267"/>
                                </a:lnTo>
                                <a:lnTo>
                                  <a:pt x="524" y="312"/>
                                </a:lnTo>
                                <a:lnTo>
                                  <a:pt x="571" y="364"/>
                                </a:lnTo>
                                <a:lnTo>
                                  <a:pt x="621" y="418"/>
                                </a:lnTo>
                                <a:lnTo>
                                  <a:pt x="664" y="458"/>
                                </a:lnTo>
                                <a:lnTo>
                                  <a:pt x="707" y="496"/>
                                </a:lnTo>
                                <a:lnTo>
                                  <a:pt x="744" y="520"/>
                                </a:lnTo>
                                <a:lnTo>
                                  <a:pt x="782" y="540"/>
                                </a:lnTo>
                                <a:lnTo>
                                  <a:pt x="812" y="560"/>
                                </a:lnTo>
                                <a:lnTo>
                                  <a:pt x="833" y="567"/>
                                </a:lnTo>
                                <a:lnTo>
                                  <a:pt x="851" y="563"/>
                                </a:lnTo>
                                <a:lnTo>
                                  <a:pt x="867" y="552"/>
                                </a:lnTo>
                                <a:lnTo>
                                  <a:pt x="876" y="532"/>
                                </a:lnTo>
                                <a:lnTo>
                                  <a:pt x="877" y="492"/>
                                </a:lnTo>
                                <a:lnTo>
                                  <a:pt x="873" y="452"/>
                                </a:lnTo>
                              </a:path>
                            </a:pathLst>
                          </a:custGeom>
                          <a:noFill/>
                          <a:ln w="11113">
                            <a:solidFill>
                              <a:srgbClr val="8080FF"/>
                            </a:solidFill>
                            <a:prstDash val="solid"/>
                            <a:round/>
                            <a:headEnd/>
                            <a:tailEnd/>
                          </a:ln>
                        </p:spPr>
                        <p:txBody>
                          <a:bodyPr/>
                          <a:lstStyle/>
                          <a:p>
                            <a:endParaRPr lang="cs-CZ"/>
                          </a:p>
                        </p:txBody>
                      </p:sp>
                      <p:sp>
                        <p:nvSpPr>
                          <p:cNvPr id="6253" name="Freeform 119"/>
                          <p:cNvSpPr>
                            <a:spLocks/>
                          </p:cNvSpPr>
                          <p:nvPr/>
                        </p:nvSpPr>
                        <p:spPr bwMode="auto">
                          <a:xfrm>
                            <a:off x="2190" y="1802"/>
                            <a:ext cx="99" cy="137"/>
                          </a:xfrm>
                          <a:custGeom>
                            <a:avLst/>
                            <a:gdLst>
                              <a:gd name="T0" fmla="*/ 0 w 494"/>
                              <a:gd name="T1" fmla="*/ 0 h 685"/>
                              <a:gd name="T2" fmla="*/ 1 w 494"/>
                              <a:gd name="T3" fmla="*/ 2 h 685"/>
                              <a:gd name="T4" fmla="*/ 1 w 494"/>
                              <a:gd name="T5" fmla="*/ 5 h 685"/>
                              <a:gd name="T6" fmla="*/ 2 w 494"/>
                              <a:gd name="T7" fmla="*/ 6 h 685"/>
                              <a:gd name="T8" fmla="*/ 3 w 494"/>
                              <a:gd name="T9" fmla="*/ 8 h 685"/>
                              <a:gd name="T10" fmla="*/ 5 w 494"/>
                              <a:gd name="T11" fmla="*/ 10 h 685"/>
                              <a:gd name="T12" fmla="*/ 6 w 494"/>
                              <a:gd name="T13" fmla="*/ 12 h 685"/>
                              <a:gd name="T14" fmla="*/ 7 w 494"/>
                              <a:gd name="T15" fmla="*/ 14 h 685"/>
                              <a:gd name="T16" fmla="*/ 9 w 494"/>
                              <a:gd name="T17" fmla="*/ 16 h 685"/>
                              <a:gd name="T18" fmla="*/ 10 w 494"/>
                              <a:gd name="T19" fmla="*/ 17 h 685"/>
                              <a:gd name="T20" fmla="*/ 11 w 494"/>
                              <a:gd name="T21" fmla="*/ 18 h 685"/>
                              <a:gd name="T22" fmla="*/ 12 w 494"/>
                              <a:gd name="T23" fmla="*/ 19 h 685"/>
                              <a:gd name="T24" fmla="*/ 13 w 494"/>
                              <a:gd name="T25" fmla="*/ 20 h 685"/>
                              <a:gd name="T26" fmla="*/ 14 w 494"/>
                              <a:gd name="T27" fmla="*/ 21 h 685"/>
                              <a:gd name="T28" fmla="*/ 15 w 494"/>
                              <a:gd name="T29" fmla="*/ 22 h 685"/>
                              <a:gd name="T30" fmla="*/ 16 w 494"/>
                              <a:gd name="T31" fmla="*/ 23 h 685"/>
                              <a:gd name="T32" fmla="*/ 17 w 494"/>
                              <a:gd name="T33" fmla="*/ 23 h 685"/>
                              <a:gd name="T34" fmla="*/ 19 w 494"/>
                              <a:gd name="T35" fmla="*/ 24 h 685"/>
                              <a:gd name="T36" fmla="*/ 19 w 494"/>
                              <a:gd name="T37" fmla="*/ 25 h 685"/>
                              <a:gd name="T38" fmla="*/ 20 w 494"/>
                              <a:gd name="T39" fmla="*/ 26 h 685"/>
                              <a:gd name="T40" fmla="*/ 20 w 494"/>
                              <a:gd name="T41" fmla="*/ 27 h 685"/>
                              <a:gd name="T42" fmla="*/ 19 w 494"/>
                              <a:gd name="T43" fmla="*/ 27 h 685"/>
                              <a:gd name="T44" fmla="*/ 18 w 494"/>
                              <a:gd name="T45" fmla="*/ 27 h 685"/>
                              <a:gd name="T46" fmla="*/ 17 w 494"/>
                              <a:gd name="T47" fmla="*/ 27 h 685"/>
                              <a:gd name="T48" fmla="*/ 15 w 494"/>
                              <a:gd name="T49" fmla="*/ 27 h 68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4"/>
                              <a:gd name="T76" fmla="*/ 0 h 685"/>
                              <a:gd name="T77" fmla="*/ 494 w 494"/>
                              <a:gd name="T78" fmla="*/ 685 h 68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4" h="685">
                                <a:moveTo>
                                  <a:pt x="0" y="0"/>
                                </a:moveTo>
                                <a:lnTo>
                                  <a:pt x="18" y="59"/>
                                </a:lnTo>
                                <a:lnTo>
                                  <a:pt x="37" y="116"/>
                                </a:lnTo>
                                <a:lnTo>
                                  <a:pt x="55" y="155"/>
                                </a:lnTo>
                                <a:lnTo>
                                  <a:pt x="82" y="202"/>
                                </a:lnTo>
                                <a:lnTo>
                                  <a:pt x="119" y="256"/>
                                </a:lnTo>
                                <a:lnTo>
                                  <a:pt x="150" y="299"/>
                                </a:lnTo>
                                <a:lnTo>
                                  <a:pt x="182" y="344"/>
                                </a:lnTo>
                                <a:lnTo>
                                  <a:pt x="219" y="397"/>
                                </a:lnTo>
                                <a:lnTo>
                                  <a:pt x="244" y="431"/>
                                </a:lnTo>
                                <a:lnTo>
                                  <a:pt x="268" y="450"/>
                                </a:lnTo>
                                <a:lnTo>
                                  <a:pt x="299" y="471"/>
                                </a:lnTo>
                                <a:lnTo>
                                  <a:pt x="322" y="489"/>
                                </a:lnTo>
                                <a:lnTo>
                                  <a:pt x="345" y="516"/>
                                </a:lnTo>
                                <a:lnTo>
                                  <a:pt x="376" y="541"/>
                                </a:lnTo>
                                <a:lnTo>
                                  <a:pt x="406" y="565"/>
                                </a:lnTo>
                                <a:lnTo>
                                  <a:pt x="435" y="584"/>
                                </a:lnTo>
                                <a:lnTo>
                                  <a:pt x="465" y="608"/>
                                </a:lnTo>
                                <a:lnTo>
                                  <a:pt x="485" y="627"/>
                                </a:lnTo>
                                <a:lnTo>
                                  <a:pt x="494" y="645"/>
                                </a:lnTo>
                                <a:lnTo>
                                  <a:pt x="491" y="669"/>
                                </a:lnTo>
                                <a:lnTo>
                                  <a:pt x="479" y="675"/>
                                </a:lnTo>
                                <a:lnTo>
                                  <a:pt x="449" y="682"/>
                                </a:lnTo>
                                <a:lnTo>
                                  <a:pt x="420" y="685"/>
                                </a:lnTo>
                                <a:lnTo>
                                  <a:pt x="385" y="684"/>
                                </a:lnTo>
                              </a:path>
                            </a:pathLst>
                          </a:custGeom>
                          <a:noFill/>
                          <a:ln w="11113">
                            <a:solidFill>
                              <a:srgbClr val="8080FF"/>
                            </a:solidFill>
                            <a:prstDash val="solid"/>
                            <a:round/>
                            <a:headEnd/>
                            <a:tailEnd/>
                          </a:ln>
                        </p:spPr>
                        <p:txBody>
                          <a:bodyPr/>
                          <a:lstStyle/>
                          <a:p>
                            <a:endParaRPr lang="cs-CZ"/>
                          </a:p>
                        </p:txBody>
                      </p:sp>
                    </p:grpSp>
                    <p:grpSp>
                      <p:nvGrpSpPr>
                        <p:cNvPr id="6211" name="Group 120"/>
                        <p:cNvGrpSpPr>
                          <a:grpSpLocks/>
                        </p:cNvGrpSpPr>
                        <p:nvPr/>
                      </p:nvGrpSpPr>
                      <p:grpSpPr bwMode="auto">
                        <a:xfrm>
                          <a:off x="2151" y="1787"/>
                          <a:ext cx="15" cy="16"/>
                          <a:chOff x="2151" y="1787"/>
                          <a:chExt cx="15" cy="16"/>
                        </a:xfrm>
                      </p:grpSpPr>
                      <p:sp>
                        <p:nvSpPr>
                          <p:cNvPr id="6250" name="Oval 121"/>
                          <p:cNvSpPr>
                            <a:spLocks noChangeArrowheads="1"/>
                          </p:cNvSpPr>
                          <p:nvPr/>
                        </p:nvSpPr>
                        <p:spPr bwMode="auto">
                          <a:xfrm>
                            <a:off x="2151" y="1787"/>
                            <a:ext cx="15" cy="16"/>
                          </a:xfrm>
                          <a:prstGeom prst="ellipse">
                            <a:avLst/>
                          </a:prstGeom>
                          <a:solidFill>
                            <a:srgbClr val="8080FF"/>
                          </a:solidFill>
                          <a:ln w="9525">
                            <a:noFill/>
                            <a:round/>
                            <a:headEnd/>
                            <a:tailEnd/>
                          </a:ln>
                        </p:spPr>
                        <p:txBody>
                          <a:bodyPr/>
                          <a:lstStyle/>
                          <a:p>
                            <a:endParaRPr lang="cs-CZ"/>
                          </a:p>
                        </p:txBody>
                      </p:sp>
                      <p:sp>
                        <p:nvSpPr>
                          <p:cNvPr id="6251" name="Oval 122"/>
                          <p:cNvSpPr>
                            <a:spLocks noChangeArrowheads="1"/>
                          </p:cNvSpPr>
                          <p:nvPr/>
                        </p:nvSpPr>
                        <p:spPr bwMode="auto">
                          <a:xfrm>
                            <a:off x="2153" y="1790"/>
                            <a:ext cx="9" cy="9"/>
                          </a:xfrm>
                          <a:prstGeom prst="ellipse">
                            <a:avLst/>
                          </a:prstGeom>
                          <a:solidFill>
                            <a:srgbClr val="400040"/>
                          </a:solidFill>
                          <a:ln w="9525">
                            <a:noFill/>
                            <a:round/>
                            <a:headEnd/>
                            <a:tailEnd/>
                          </a:ln>
                        </p:spPr>
                        <p:txBody>
                          <a:bodyPr/>
                          <a:lstStyle/>
                          <a:p>
                            <a:endParaRPr lang="cs-CZ"/>
                          </a:p>
                        </p:txBody>
                      </p:sp>
                    </p:grpSp>
                  </p:grpSp>
                </p:grpSp>
              </p:grpSp>
            </p:grpSp>
            <p:grpSp>
              <p:nvGrpSpPr>
                <p:cNvPr id="6215" name="Group 123"/>
                <p:cNvGrpSpPr>
                  <a:grpSpLocks/>
                </p:cNvGrpSpPr>
                <p:nvPr/>
              </p:nvGrpSpPr>
              <p:grpSpPr bwMode="auto">
                <a:xfrm>
                  <a:off x="2012" y="1522"/>
                  <a:ext cx="275" cy="207"/>
                  <a:chOff x="2012" y="1522"/>
                  <a:chExt cx="275" cy="207"/>
                </a:xfrm>
              </p:grpSpPr>
              <p:grpSp>
                <p:nvGrpSpPr>
                  <p:cNvPr id="6216" name="Group 124"/>
                  <p:cNvGrpSpPr>
                    <a:grpSpLocks/>
                  </p:cNvGrpSpPr>
                  <p:nvPr/>
                </p:nvGrpSpPr>
                <p:grpSpPr bwMode="auto">
                  <a:xfrm>
                    <a:off x="2012" y="1522"/>
                    <a:ext cx="208" cy="183"/>
                    <a:chOff x="2012" y="1522"/>
                    <a:chExt cx="208" cy="183"/>
                  </a:xfrm>
                </p:grpSpPr>
                <p:grpSp>
                  <p:nvGrpSpPr>
                    <p:cNvPr id="6220" name="Group 125"/>
                    <p:cNvGrpSpPr>
                      <a:grpSpLocks/>
                    </p:cNvGrpSpPr>
                    <p:nvPr/>
                  </p:nvGrpSpPr>
                  <p:grpSpPr bwMode="auto">
                    <a:xfrm>
                      <a:off x="2012" y="1558"/>
                      <a:ext cx="208" cy="53"/>
                      <a:chOff x="2012" y="1558"/>
                      <a:chExt cx="208" cy="53"/>
                    </a:xfrm>
                  </p:grpSpPr>
                  <p:grpSp>
                    <p:nvGrpSpPr>
                      <p:cNvPr id="6221" name="Group 126"/>
                      <p:cNvGrpSpPr>
                        <a:grpSpLocks/>
                      </p:cNvGrpSpPr>
                      <p:nvPr/>
                    </p:nvGrpSpPr>
                    <p:grpSpPr bwMode="auto">
                      <a:xfrm>
                        <a:off x="2015" y="1558"/>
                        <a:ext cx="205" cy="53"/>
                        <a:chOff x="2015" y="1558"/>
                        <a:chExt cx="205" cy="53"/>
                      </a:xfrm>
                    </p:grpSpPr>
                    <p:sp>
                      <p:nvSpPr>
                        <p:cNvPr id="6236" name="Freeform 127"/>
                        <p:cNvSpPr>
                          <a:spLocks/>
                        </p:cNvSpPr>
                        <p:nvPr/>
                      </p:nvSpPr>
                      <p:spPr bwMode="auto">
                        <a:xfrm>
                          <a:off x="2015" y="1558"/>
                          <a:ext cx="204" cy="53"/>
                        </a:xfrm>
                        <a:custGeom>
                          <a:avLst/>
                          <a:gdLst>
                            <a:gd name="T0" fmla="*/ 41 w 1020"/>
                            <a:gd name="T1" fmla="*/ 4 h 265"/>
                            <a:gd name="T2" fmla="*/ 39 w 1020"/>
                            <a:gd name="T3" fmla="*/ 4 h 265"/>
                            <a:gd name="T4" fmla="*/ 37 w 1020"/>
                            <a:gd name="T5" fmla="*/ 4 h 265"/>
                            <a:gd name="T6" fmla="*/ 34 w 1020"/>
                            <a:gd name="T7" fmla="*/ 3 h 265"/>
                            <a:gd name="T8" fmla="*/ 31 w 1020"/>
                            <a:gd name="T9" fmla="*/ 3 h 265"/>
                            <a:gd name="T10" fmla="*/ 28 w 1020"/>
                            <a:gd name="T11" fmla="*/ 2 h 265"/>
                            <a:gd name="T12" fmla="*/ 26 w 1020"/>
                            <a:gd name="T13" fmla="*/ 2 h 265"/>
                            <a:gd name="T14" fmla="*/ 24 w 1020"/>
                            <a:gd name="T15" fmla="*/ 1 h 265"/>
                            <a:gd name="T16" fmla="*/ 22 w 1020"/>
                            <a:gd name="T17" fmla="*/ 1 h 265"/>
                            <a:gd name="T18" fmla="*/ 19 w 1020"/>
                            <a:gd name="T19" fmla="*/ 1 h 265"/>
                            <a:gd name="T20" fmla="*/ 17 w 1020"/>
                            <a:gd name="T21" fmla="*/ 0 h 265"/>
                            <a:gd name="T22" fmla="*/ 15 w 1020"/>
                            <a:gd name="T23" fmla="*/ 0 h 265"/>
                            <a:gd name="T24" fmla="*/ 13 w 1020"/>
                            <a:gd name="T25" fmla="*/ 0 h 265"/>
                            <a:gd name="T26" fmla="*/ 11 w 1020"/>
                            <a:gd name="T27" fmla="*/ 0 h 265"/>
                            <a:gd name="T28" fmla="*/ 9 w 1020"/>
                            <a:gd name="T29" fmla="*/ 1 h 265"/>
                            <a:gd name="T30" fmla="*/ 7 w 1020"/>
                            <a:gd name="T31" fmla="*/ 1 h 265"/>
                            <a:gd name="T32" fmla="*/ 5 w 1020"/>
                            <a:gd name="T33" fmla="*/ 2 h 265"/>
                            <a:gd name="T34" fmla="*/ 4 w 1020"/>
                            <a:gd name="T35" fmla="*/ 2 h 265"/>
                            <a:gd name="T36" fmla="*/ 2 w 1020"/>
                            <a:gd name="T37" fmla="*/ 3 h 265"/>
                            <a:gd name="T38" fmla="*/ 1 w 1020"/>
                            <a:gd name="T39" fmla="*/ 4 h 265"/>
                            <a:gd name="T40" fmla="*/ 0 w 1020"/>
                            <a:gd name="T41" fmla="*/ 5 h 265"/>
                            <a:gd name="T42" fmla="*/ 3 w 1020"/>
                            <a:gd name="T43" fmla="*/ 11 h 265"/>
                            <a:gd name="T44" fmla="*/ 4 w 1020"/>
                            <a:gd name="T45" fmla="*/ 10 h 265"/>
                            <a:gd name="T46" fmla="*/ 6 w 1020"/>
                            <a:gd name="T47" fmla="*/ 9 h 265"/>
                            <a:gd name="T48" fmla="*/ 7 w 1020"/>
                            <a:gd name="T49" fmla="*/ 9 h 265"/>
                            <a:gd name="T50" fmla="*/ 8 w 1020"/>
                            <a:gd name="T51" fmla="*/ 9 h 265"/>
                            <a:gd name="T52" fmla="*/ 10 w 1020"/>
                            <a:gd name="T53" fmla="*/ 8 h 265"/>
                            <a:gd name="T54" fmla="*/ 11 w 1020"/>
                            <a:gd name="T55" fmla="*/ 8 h 265"/>
                            <a:gd name="T56" fmla="*/ 13 w 1020"/>
                            <a:gd name="T57" fmla="*/ 8 h 265"/>
                            <a:gd name="T58" fmla="*/ 16 w 1020"/>
                            <a:gd name="T59" fmla="*/ 8 h 265"/>
                            <a:gd name="T60" fmla="*/ 19 w 1020"/>
                            <a:gd name="T61" fmla="*/ 8 h 265"/>
                            <a:gd name="T62" fmla="*/ 21 w 1020"/>
                            <a:gd name="T63" fmla="*/ 8 h 265"/>
                            <a:gd name="T64" fmla="*/ 23 w 1020"/>
                            <a:gd name="T65" fmla="*/ 8 h 265"/>
                            <a:gd name="T66" fmla="*/ 25 w 1020"/>
                            <a:gd name="T67" fmla="*/ 8 h 265"/>
                            <a:gd name="T68" fmla="*/ 41 w 1020"/>
                            <a:gd name="T69" fmla="*/ 4 h 26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20"/>
                            <a:gd name="T106" fmla="*/ 0 h 265"/>
                            <a:gd name="T107" fmla="*/ 1020 w 1020"/>
                            <a:gd name="T108" fmla="*/ 265 h 26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20" h="265">
                              <a:moveTo>
                                <a:pt x="1020" y="106"/>
                              </a:moveTo>
                              <a:lnTo>
                                <a:pt x="970" y="100"/>
                              </a:lnTo>
                              <a:lnTo>
                                <a:pt x="913" y="94"/>
                              </a:lnTo>
                              <a:lnTo>
                                <a:pt x="851" y="82"/>
                              </a:lnTo>
                              <a:lnTo>
                                <a:pt x="781" y="69"/>
                              </a:lnTo>
                              <a:lnTo>
                                <a:pt x="712" y="55"/>
                              </a:lnTo>
                              <a:lnTo>
                                <a:pt x="650" y="42"/>
                              </a:lnTo>
                              <a:lnTo>
                                <a:pt x="596" y="33"/>
                              </a:lnTo>
                              <a:lnTo>
                                <a:pt x="538" y="24"/>
                              </a:lnTo>
                              <a:lnTo>
                                <a:pt x="470" y="15"/>
                              </a:lnTo>
                              <a:lnTo>
                                <a:pt x="419" y="5"/>
                              </a:lnTo>
                              <a:lnTo>
                                <a:pt x="367" y="0"/>
                              </a:lnTo>
                              <a:lnTo>
                                <a:pt x="320" y="2"/>
                              </a:lnTo>
                              <a:lnTo>
                                <a:pt x="275" y="8"/>
                              </a:lnTo>
                              <a:lnTo>
                                <a:pt x="214" y="19"/>
                              </a:lnTo>
                              <a:lnTo>
                                <a:pt x="165" y="31"/>
                              </a:lnTo>
                              <a:lnTo>
                                <a:pt x="134" y="41"/>
                              </a:lnTo>
                              <a:lnTo>
                                <a:pt x="99" y="58"/>
                              </a:lnTo>
                              <a:lnTo>
                                <a:pt x="62" y="75"/>
                              </a:lnTo>
                              <a:lnTo>
                                <a:pt x="29" y="94"/>
                              </a:lnTo>
                              <a:lnTo>
                                <a:pt x="0" y="113"/>
                              </a:lnTo>
                              <a:lnTo>
                                <a:pt x="68" y="265"/>
                              </a:lnTo>
                              <a:lnTo>
                                <a:pt x="107" y="250"/>
                              </a:lnTo>
                              <a:lnTo>
                                <a:pt x="141" y="237"/>
                              </a:lnTo>
                              <a:lnTo>
                                <a:pt x="174" y="226"/>
                              </a:lnTo>
                              <a:lnTo>
                                <a:pt x="208" y="217"/>
                              </a:lnTo>
                              <a:lnTo>
                                <a:pt x="248" y="204"/>
                              </a:lnTo>
                              <a:lnTo>
                                <a:pt x="283" y="198"/>
                              </a:lnTo>
                              <a:lnTo>
                                <a:pt x="335" y="193"/>
                              </a:lnTo>
                              <a:lnTo>
                                <a:pt x="404" y="192"/>
                              </a:lnTo>
                              <a:lnTo>
                                <a:pt x="464" y="195"/>
                              </a:lnTo>
                              <a:lnTo>
                                <a:pt x="529" y="195"/>
                              </a:lnTo>
                              <a:lnTo>
                                <a:pt x="578" y="198"/>
                              </a:lnTo>
                              <a:lnTo>
                                <a:pt x="629" y="206"/>
                              </a:lnTo>
                              <a:lnTo>
                                <a:pt x="1020" y="106"/>
                              </a:lnTo>
                              <a:close/>
                            </a:path>
                          </a:pathLst>
                        </a:custGeom>
                        <a:solidFill>
                          <a:srgbClr val="600060"/>
                        </a:solidFill>
                        <a:ln w="9525">
                          <a:noFill/>
                          <a:round/>
                          <a:headEnd/>
                          <a:tailEnd/>
                        </a:ln>
                      </p:spPr>
                      <p:txBody>
                        <a:bodyPr/>
                        <a:lstStyle/>
                        <a:p>
                          <a:endParaRPr lang="cs-CZ"/>
                        </a:p>
                      </p:txBody>
                    </p:sp>
                    <p:grpSp>
                      <p:nvGrpSpPr>
                        <p:cNvPr id="6222" name="Group 128"/>
                        <p:cNvGrpSpPr>
                          <a:grpSpLocks/>
                        </p:cNvGrpSpPr>
                        <p:nvPr/>
                      </p:nvGrpSpPr>
                      <p:grpSpPr bwMode="auto">
                        <a:xfrm>
                          <a:off x="2029" y="1565"/>
                          <a:ext cx="191" cy="46"/>
                          <a:chOff x="2029" y="1565"/>
                          <a:chExt cx="191" cy="46"/>
                        </a:xfrm>
                      </p:grpSpPr>
                      <p:grpSp>
                        <p:nvGrpSpPr>
                          <p:cNvPr id="6223" name="Group 129"/>
                          <p:cNvGrpSpPr>
                            <a:grpSpLocks/>
                          </p:cNvGrpSpPr>
                          <p:nvPr/>
                        </p:nvGrpSpPr>
                        <p:grpSpPr bwMode="auto">
                          <a:xfrm>
                            <a:off x="2029" y="1579"/>
                            <a:ext cx="191" cy="32"/>
                            <a:chOff x="2029" y="1579"/>
                            <a:chExt cx="191" cy="32"/>
                          </a:xfrm>
                        </p:grpSpPr>
                        <p:sp>
                          <p:nvSpPr>
                            <p:cNvPr id="6240" name="Freeform 130"/>
                            <p:cNvSpPr>
                              <a:spLocks/>
                            </p:cNvSpPr>
                            <p:nvPr/>
                          </p:nvSpPr>
                          <p:spPr bwMode="auto">
                            <a:xfrm>
                              <a:off x="2029" y="1580"/>
                              <a:ext cx="191" cy="27"/>
                            </a:xfrm>
                            <a:custGeom>
                              <a:avLst/>
                              <a:gdLst>
                                <a:gd name="T0" fmla="*/ 38 w 956"/>
                                <a:gd name="T1" fmla="*/ 0 h 134"/>
                                <a:gd name="T2" fmla="*/ 24 w 956"/>
                                <a:gd name="T3" fmla="*/ 2 h 134"/>
                                <a:gd name="T4" fmla="*/ 21 w 956"/>
                                <a:gd name="T5" fmla="*/ 2 h 134"/>
                                <a:gd name="T6" fmla="*/ 19 w 956"/>
                                <a:gd name="T7" fmla="*/ 1 h 134"/>
                                <a:gd name="T8" fmla="*/ 17 w 956"/>
                                <a:gd name="T9" fmla="*/ 1 h 134"/>
                                <a:gd name="T10" fmla="*/ 15 w 956"/>
                                <a:gd name="T11" fmla="*/ 1 h 134"/>
                                <a:gd name="T12" fmla="*/ 13 w 956"/>
                                <a:gd name="T13" fmla="*/ 1 h 134"/>
                                <a:gd name="T14" fmla="*/ 11 w 956"/>
                                <a:gd name="T15" fmla="*/ 1 h 134"/>
                                <a:gd name="T16" fmla="*/ 10 w 956"/>
                                <a:gd name="T17" fmla="*/ 1 h 134"/>
                                <a:gd name="T18" fmla="*/ 8 w 956"/>
                                <a:gd name="T19" fmla="*/ 2 h 134"/>
                                <a:gd name="T20" fmla="*/ 6 w 956"/>
                                <a:gd name="T21" fmla="*/ 2 h 134"/>
                                <a:gd name="T22" fmla="*/ 5 w 956"/>
                                <a:gd name="T23" fmla="*/ 3 h 134"/>
                                <a:gd name="T24" fmla="*/ 3 w 956"/>
                                <a:gd name="T25" fmla="*/ 3 h 134"/>
                                <a:gd name="T26" fmla="*/ 2 w 956"/>
                                <a:gd name="T27" fmla="*/ 3 h 134"/>
                                <a:gd name="T28" fmla="*/ 1 w 956"/>
                                <a:gd name="T29" fmla="*/ 4 h 134"/>
                                <a:gd name="T30" fmla="*/ 0 w 956"/>
                                <a:gd name="T31" fmla="*/ 5 h 134"/>
                                <a:gd name="T32" fmla="*/ 0 w 956"/>
                                <a:gd name="T33" fmla="*/ 5 h 134"/>
                                <a:gd name="T34" fmla="*/ 2 w 956"/>
                                <a:gd name="T35" fmla="*/ 5 h 134"/>
                                <a:gd name="T36" fmla="*/ 3 w 956"/>
                                <a:gd name="T37" fmla="*/ 4 h 134"/>
                                <a:gd name="T38" fmla="*/ 4 w 956"/>
                                <a:gd name="T39" fmla="*/ 4 h 134"/>
                                <a:gd name="T40" fmla="*/ 6 w 956"/>
                                <a:gd name="T41" fmla="*/ 4 h 134"/>
                                <a:gd name="T42" fmla="*/ 7 w 956"/>
                                <a:gd name="T43" fmla="*/ 3 h 134"/>
                                <a:gd name="T44" fmla="*/ 9 w 956"/>
                                <a:gd name="T45" fmla="*/ 3 h 134"/>
                                <a:gd name="T46" fmla="*/ 11 w 956"/>
                                <a:gd name="T47" fmla="*/ 3 h 134"/>
                                <a:gd name="T48" fmla="*/ 14 w 956"/>
                                <a:gd name="T49" fmla="*/ 2 h 134"/>
                                <a:gd name="T50" fmla="*/ 16 w 956"/>
                                <a:gd name="T51" fmla="*/ 3 h 134"/>
                                <a:gd name="T52" fmla="*/ 19 w 956"/>
                                <a:gd name="T53" fmla="*/ 3 h 134"/>
                                <a:gd name="T54" fmla="*/ 21 w 956"/>
                                <a:gd name="T55" fmla="*/ 3 h 134"/>
                                <a:gd name="T56" fmla="*/ 23 w 956"/>
                                <a:gd name="T57" fmla="*/ 3 h 134"/>
                                <a:gd name="T58" fmla="*/ 38 w 956"/>
                                <a:gd name="T59" fmla="*/ 0 h 1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956"/>
                                <a:gd name="T91" fmla="*/ 0 h 134"/>
                                <a:gd name="T92" fmla="*/ 956 w 956"/>
                                <a:gd name="T93" fmla="*/ 134 h 13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956" h="134">
                                  <a:moveTo>
                                    <a:pt x="956" y="0"/>
                                  </a:moveTo>
                                  <a:lnTo>
                                    <a:pt x="597" y="47"/>
                                  </a:lnTo>
                                  <a:lnTo>
                                    <a:pt x="535" y="39"/>
                                  </a:lnTo>
                                  <a:lnTo>
                                    <a:pt x="480" y="35"/>
                                  </a:lnTo>
                                  <a:lnTo>
                                    <a:pt x="428" y="34"/>
                                  </a:lnTo>
                                  <a:lnTo>
                                    <a:pt x="374" y="31"/>
                                  </a:lnTo>
                                  <a:lnTo>
                                    <a:pt x="325" y="33"/>
                                  </a:lnTo>
                                  <a:lnTo>
                                    <a:pt x="281" y="35"/>
                                  </a:lnTo>
                                  <a:lnTo>
                                    <a:pt x="242" y="36"/>
                                  </a:lnTo>
                                  <a:lnTo>
                                    <a:pt x="193" y="42"/>
                                  </a:lnTo>
                                  <a:lnTo>
                                    <a:pt x="153" y="51"/>
                                  </a:lnTo>
                                  <a:lnTo>
                                    <a:pt x="114" y="63"/>
                                  </a:lnTo>
                                  <a:lnTo>
                                    <a:pt x="79" y="75"/>
                                  </a:lnTo>
                                  <a:lnTo>
                                    <a:pt x="52" y="85"/>
                                  </a:lnTo>
                                  <a:lnTo>
                                    <a:pt x="23" y="100"/>
                                  </a:lnTo>
                                  <a:lnTo>
                                    <a:pt x="0" y="118"/>
                                  </a:lnTo>
                                  <a:lnTo>
                                    <a:pt x="5" y="134"/>
                                  </a:lnTo>
                                  <a:lnTo>
                                    <a:pt x="43" y="120"/>
                                  </a:lnTo>
                                  <a:lnTo>
                                    <a:pt x="77" y="107"/>
                                  </a:lnTo>
                                  <a:lnTo>
                                    <a:pt x="110" y="96"/>
                                  </a:lnTo>
                                  <a:lnTo>
                                    <a:pt x="144" y="87"/>
                                  </a:lnTo>
                                  <a:lnTo>
                                    <a:pt x="185" y="75"/>
                                  </a:lnTo>
                                  <a:lnTo>
                                    <a:pt x="220" y="68"/>
                                  </a:lnTo>
                                  <a:lnTo>
                                    <a:pt x="271" y="63"/>
                                  </a:lnTo>
                                  <a:lnTo>
                                    <a:pt x="340" y="62"/>
                                  </a:lnTo>
                                  <a:lnTo>
                                    <a:pt x="400" y="65"/>
                                  </a:lnTo>
                                  <a:lnTo>
                                    <a:pt x="465" y="65"/>
                                  </a:lnTo>
                                  <a:lnTo>
                                    <a:pt x="514" y="68"/>
                                  </a:lnTo>
                                  <a:lnTo>
                                    <a:pt x="565" y="77"/>
                                  </a:lnTo>
                                  <a:lnTo>
                                    <a:pt x="956" y="0"/>
                                  </a:lnTo>
                                  <a:close/>
                                </a:path>
                              </a:pathLst>
                            </a:custGeom>
                            <a:solidFill>
                              <a:srgbClr val="800080"/>
                            </a:solidFill>
                            <a:ln w="9525">
                              <a:noFill/>
                              <a:round/>
                              <a:headEnd/>
                              <a:tailEnd/>
                            </a:ln>
                          </p:spPr>
                          <p:txBody>
                            <a:bodyPr/>
                            <a:lstStyle/>
                            <a:p>
                              <a:endParaRPr lang="cs-CZ"/>
                            </a:p>
                          </p:txBody>
                        </p:sp>
                        <p:sp>
                          <p:nvSpPr>
                            <p:cNvPr id="6241" name="Freeform 131"/>
                            <p:cNvSpPr>
                              <a:spLocks/>
                            </p:cNvSpPr>
                            <p:nvPr/>
                          </p:nvSpPr>
                          <p:spPr bwMode="auto">
                            <a:xfrm>
                              <a:off x="2029" y="1579"/>
                              <a:ext cx="191" cy="32"/>
                            </a:xfrm>
                            <a:custGeom>
                              <a:avLst/>
                              <a:gdLst>
                                <a:gd name="T0" fmla="*/ 38 w 956"/>
                                <a:gd name="T1" fmla="*/ 0 h 158"/>
                                <a:gd name="T2" fmla="*/ 24 w 956"/>
                                <a:gd name="T3" fmla="*/ 3 h 158"/>
                                <a:gd name="T4" fmla="*/ 21 w 956"/>
                                <a:gd name="T5" fmla="*/ 3 h 158"/>
                                <a:gd name="T6" fmla="*/ 19 w 956"/>
                                <a:gd name="T7" fmla="*/ 2 h 158"/>
                                <a:gd name="T8" fmla="*/ 17 w 956"/>
                                <a:gd name="T9" fmla="*/ 2 h 158"/>
                                <a:gd name="T10" fmla="*/ 15 w 956"/>
                                <a:gd name="T11" fmla="*/ 2 h 158"/>
                                <a:gd name="T12" fmla="*/ 13 w 956"/>
                                <a:gd name="T13" fmla="*/ 2 h 158"/>
                                <a:gd name="T14" fmla="*/ 11 w 956"/>
                                <a:gd name="T15" fmla="*/ 2 h 158"/>
                                <a:gd name="T16" fmla="*/ 10 w 956"/>
                                <a:gd name="T17" fmla="*/ 2 h 158"/>
                                <a:gd name="T18" fmla="*/ 8 w 956"/>
                                <a:gd name="T19" fmla="*/ 3 h 158"/>
                                <a:gd name="T20" fmla="*/ 6 w 956"/>
                                <a:gd name="T21" fmla="*/ 3 h 158"/>
                                <a:gd name="T22" fmla="*/ 5 w 956"/>
                                <a:gd name="T23" fmla="*/ 3 h 158"/>
                                <a:gd name="T24" fmla="*/ 3 w 956"/>
                                <a:gd name="T25" fmla="*/ 4 h 158"/>
                                <a:gd name="T26" fmla="*/ 2 w 956"/>
                                <a:gd name="T27" fmla="*/ 4 h 158"/>
                                <a:gd name="T28" fmla="*/ 1 w 956"/>
                                <a:gd name="T29" fmla="*/ 5 h 158"/>
                                <a:gd name="T30" fmla="*/ 0 w 956"/>
                                <a:gd name="T31" fmla="*/ 6 h 158"/>
                                <a:gd name="T32" fmla="*/ 0 w 956"/>
                                <a:gd name="T33" fmla="*/ 6 h 158"/>
                                <a:gd name="T34" fmla="*/ 2 w 956"/>
                                <a:gd name="T35" fmla="*/ 6 h 158"/>
                                <a:gd name="T36" fmla="*/ 3 w 956"/>
                                <a:gd name="T37" fmla="*/ 5 h 158"/>
                                <a:gd name="T38" fmla="*/ 4 w 956"/>
                                <a:gd name="T39" fmla="*/ 5 h 158"/>
                                <a:gd name="T40" fmla="*/ 6 w 956"/>
                                <a:gd name="T41" fmla="*/ 4 h 158"/>
                                <a:gd name="T42" fmla="*/ 7 w 956"/>
                                <a:gd name="T43" fmla="*/ 4 h 158"/>
                                <a:gd name="T44" fmla="*/ 9 w 956"/>
                                <a:gd name="T45" fmla="*/ 4 h 158"/>
                                <a:gd name="T46" fmla="*/ 11 w 956"/>
                                <a:gd name="T47" fmla="*/ 3 h 158"/>
                                <a:gd name="T48" fmla="*/ 14 w 956"/>
                                <a:gd name="T49" fmla="*/ 3 h 158"/>
                                <a:gd name="T50" fmla="*/ 16 w 956"/>
                                <a:gd name="T51" fmla="*/ 4 h 158"/>
                                <a:gd name="T52" fmla="*/ 19 w 956"/>
                                <a:gd name="T53" fmla="*/ 4 h 158"/>
                                <a:gd name="T54" fmla="*/ 21 w 956"/>
                                <a:gd name="T55" fmla="*/ 4 h 158"/>
                                <a:gd name="T56" fmla="*/ 23 w 956"/>
                                <a:gd name="T57" fmla="*/ 4 h 158"/>
                                <a:gd name="T58" fmla="*/ 38 w 956"/>
                                <a:gd name="T59" fmla="*/ 0 h 1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956"/>
                                <a:gd name="T91" fmla="*/ 0 h 158"/>
                                <a:gd name="T92" fmla="*/ 956 w 956"/>
                                <a:gd name="T93" fmla="*/ 158 h 1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956" h="158">
                                  <a:moveTo>
                                    <a:pt x="956" y="0"/>
                                  </a:moveTo>
                                  <a:lnTo>
                                    <a:pt x="597" y="71"/>
                                  </a:lnTo>
                                  <a:lnTo>
                                    <a:pt x="535" y="62"/>
                                  </a:lnTo>
                                  <a:lnTo>
                                    <a:pt x="480" y="58"/>
                                  </a:lnTo>
                                  <a:lnTo>
                                    <a:pt x="428" y="56"/>
                                  </a:lnTo>
                                  <a:lnTo>
                                    <a:pt x="374" y="53"/>
                                  </a:lnTo>
                                  <a:lnTo>
                                    <a:pt x="325" y="55"/>
                                  </a:lnTo>
                                  <a:lnTo>
                                    <a:pt x="281" y="58"/>
                                  </a:lnTo>
                                  <a:lnTo>
                                    <a:pt x="242" y="59"/>
                                  </a:lnTo>
                                  <a:lnTo>
                                    <a:pt x="193" y="66"/>
                                  </a:lnTo>
                                  <a:lnTo>
                                    <a:pt x="153" y="75"/>
                                  </a:lnTo>
                                  <a:lnTo>
                                    <a:pt x="114" y="86"/>
                                  </a:lnTo>
                                  <a:lnTo>
                                    <a:pt x="79" y="98"/>
                                  </a:lnTo>
                                  <a:lnTo>
                                    <a:pt x="52" y="109"/>
                                  </a:lnTo>
                                  <a:lnTo>
                                    <a:pt x="23" y="123"/>
                                  </a:lnTo>
                                  <a:lnTo>
                                    <a:pt x="0" y="141"/>
                                  </a:lnTo>
                                  <a:lnTo>
                                    <a:pt x="5" y="158"/>
                                  </a:lnTo>
                                  <a:lnTo>
                                    <a:pt x="43" y="144"/>
                                  </a:lnTo>
                                  <a:lnTo>
                                    <a:pt x="77" y="130"/>
                                  </a:lnTo>
                                  <a:lnTo>
                                    <a:pt x="110" y="119"/>
                                  </a:lnTo>
                                  <a:lnTo>
                                    <a:pt x="144" y="111"/>
                                  </a:lnTo>
                                  <a:lnTo>
                                    <a:pt x="185" y="98"/>
                                  </a:lnTo>
                                  <a:lnTo>
                                    <a:pt x="220" y="91"/>
                                  </a:lnTo>
                                  <a:lnTo>
                                    <a:pt x="271" y="86"/>
                                  </a:lnTo>
                                  <a:lnTo>
                                    <a:pt x="340" y="85"/>
                                  </a:lnTo>
                                  <a:lnTo>
                                    <a:pt x="400" y="88"/>
                                  </a:lnTo>
                                  <a:lnTo>
                                    <a:pt x="465" y="88"/>
                                  </a:lnTo>
                                  <a:lnTo>
                                    <a:pt x="514" y="91"/>
                                  </a:lnTo>
                                  <a:lnTo>
                                    <a:pt x="565" y="100"/>
                                  </a:lnTo>
                                  <a:lnTo>
                                    <a:pt x="956" y="0"/>
                                  </a:lnTo>
                                  <a:close/>
                                </a:path>
                              </a:pathLst>
                            </a:custGeom>
                            <a:solidFill>
                              <a:srgbClr val="400040"/>
                            </a:solidFill>
                            <a:ln w="9525">
                              <a:noFill/>
                              <a:round/>
                              <a:headEnd/>
                              <a:tailEnd/>
                            </a:ln>
                          </p:spPr>
                          <p:txBody>
                            <a:bodyPr/>
                            <a:lstStyle/>
                            <a:p>
                              <a:endParaRPr lang="cs-CZ"/>
                            </a:p>
                          </p:txBody>
                        </p:sp>
                      </p:grpSp>
                      <p:sp>
                        <p:nvSpPr>
                          <p:cNvPr id="6239" name="Freeform 132"/>
                          <p:cNvSpPr>
                            <a:spLocks/>
                          </p:cNvSpPr>
                          <p:nvPr/>
                        </p:nvSpPr>
                        <p:spPr bwMode="auto">
                          <a:xfrm>
                            <a:off x="2032" y="1565"/>
                            <a:ext cx="137" cy="16"/>
                          </a:xfrm>
                          <a:custGeom>
                            <a:avLst/>
                            <a:gdLst>
                              <a:gd name="T0" fmla="*/ 0 w 687"/>
                              <a:gd name="T1" fmla="*/ 3 h 78"/>
                              <a:gd name="T2" fmla="*/ 1 w 687"/>
                              <a:gd name="T3" fmla="*/ 3 h 78"/>
                              <a:gd name="T4" fmla="*/ 3 w 687"/>
                              <a:gd name="T5" fmla="*/ 2 h 78"/>
                              <a:gd name="T6" fmla="*/ 4 w 687"/>
                              <a:gd name="T7" fmla="*/ 1 h 78"/>
                              <a:gd name="T8" fmla="*/ 6 w 687"/>
                              <a:gd name="T9" fmla="*/ 1 h 78"/>
                              <a:gd name="T10" fmla="*/ 8 w 687"/>
                              <a:gd name="T11" fmla="*/ 0 h 78"/>
                              <a:gd name="T12" fmla="*/ 10 w 687"/>
                              <a:gd name="T13" fmla="*/ 0 h 78"/>
                              <a:gd name="T14" fmla="*/ 13 w 687"/>
                              <a:gd name="T15" fmla="*/ 0 h 78"/>
                              <a:gd name="T16" fmla="*/ 14 w 687"/>
                              <a:gd name="T17" fmla="*/ 0 h 78"/>
                              <a:gd name="T18" fmla="*/ 17 w 687"/>
                              <a:gd name="T19" fmla="*/ 0 h 78"/>
                              <a:gd name="T20" fmla="*/ 19 w 687"/>
                              <a:gd name="T21" fmla="*/ 0 h 78"/>
                              <a:gd name="T22" fmla="*/ 20 w 687"/>
                              <a:gd name="T23" fmla="*/ 1 h 78"/>
                              <a:gd name="T24" fmla="*/ 22 w 687"/>
                              <a:gd name="T25" fmla="*/ 1 h 78"/>
                              <a:gd name="T26" fmla="*/ 24 w 687"/>
                              <a:gd name="T27" fmla="*/ 2 h 78"/>
                              <a:gd name="T28" fmla="*/ 26 w 687"/>
                              <a:gd name="T29" fmla="*/ 2 h 78"/>
                              <a:gd name="T30" fmla="*/ 27 w 687"/>
                              <a:gd name="T31" fmla="*/ 3 h 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87"/>
                              <a:gd name="T49" fmla="*/ 0 h 78"/>
                              <a:gd name="T50" fmla="*/ 687 w 687"/>
                              <a:gd name="T51" fmla="*/ 78 h 7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87" h="78">
                                <a:moveTo>
                                  <a:pt x="0" y="78"/>
                                </a:moveTo>
                                <a:lnTo>
                                  <a:pt x="32" y="62"/>
                                </a:lnTo>
                                <a:lnTo>
                                  <a:pt x="65" y="47"/>
                                </a:lnTo>
                                <a:lnTo>
                                  <a:pt x="111" y="34"/>
                                </a:lnTo>
                                <a:lnTo>
                                  <a:pt x="161" y="20"/>
                                </a:lnTo>
                                <a:lnTo>
                                  <a:pt x="212" y="10"/>
                                </a:lnTo>
                                <a:lnTo>
                                  <a:pt x="256" y="4"/>
                                </a:lnTo>
                                <a:lnTo>
                                  <a:pt x="318" y="0"/>
                                </a:lnTo>
                                <a:lnTo>
                                  <a:pt x="357" y="0"/>
                                </a:lnTo>
                                <a:lnTo>
                                  <a:pt x="414" y="3"/>
                                </a:lnTo>
                                <a:lnTo>
                                  <a:pt x="469" y="10"/>
                                </a:lnTo>
                                <a:lnTo>
                                  <a:pt x="509" y="17"/>
                                </a:lnTo>
                                <a:lnTo>
                                  <a:pt x="556" y="26"/>
                                </a:lnTo>
                                <a:lnTo>
                                  <a:pt x="601" y="38"/>
                                </a:lnTo>
                                <a:lnTo>
                                  <a:pt x="642" y="50"/>
                                </a:lnTo>
                                <a:lnTo>
                                  <a:pt x="687" y="68"/>
                                </a:lnTo>
                              </a:path>
                            </a:pathLst>
                          </a:custGeom>
                          <a:noFill/>
                          <a:ln w="4763">
                            <a:solidFill>
                              <a:srgbClr val="E000E0"/>
                            </a:solidFill>
                            <a:prstDash val="solid"/>
                            <a:round/>
                            <a:headEnd/>
                            <a:tailEnd/>
                          </a:ln>
                        </p:spPr>
                        <p:txBody>
                          <a:bodyPr/>
                          <a:lstStyle/>
                          <a:p>
                            <a:endParaRPr lang="cs-CZ"/>
                          </a:p>
                        </p:txBody>
                      </p:sp>
                    </p:grpSp>
                  </p:grpSp>
                  <p:grpSp>
                    <p:nvGrpSpPr>
                      <p:cNvPr id="6227" name="Group 133"/>
                      <p:cNvGrpSpPr>
                        <a:grpSpLocks/>
                      </p:cNvGrpSpPr>
                      <p:nvPr/>
                    </p:nvGrpSpPr>
                    <p:grpSpPr bwMode="auto">
                      <a:xfrm>
                        <a:off x="2012" y="1579"/>
                        <a:ext cx="21" cy="32"/>
                        <a:chOff x="2012" y="1579"/>
                        <a:chExt cx="21" cy="32"/>
                      </a:xfrm>
                    </p:grpSpPr>
                    <p:sp>
                      <p:nvSpPr>
                        <p:cNvPr id="6234" name="Freeform 134"/>
                        <p:cNvSpPr>
                          <a:spLocks/>
                        </p:cNvSpPr>
                        <p:nvPr/>
                      </p:nvSpPr>
                      <p:spPr bwMode="auto">
                        <a:xfrm>
                          <a:off x="2012" y="1579"/>
                          <a:ext cx="21" cy="32"/>
                        </a:xfrm>
                        <a:custGeom>
                          <a:avLst/>
                          <a:gdLst>
                            <a:gd name="T0" fmla="*/ 1 w 106"/>
                            <a:gd name="T1" fmla="*/ 0 h 160"/>
                            <a:gd name="T2" fmla="*/ 1 w 106"/>
                            <a:gd name="T3" fmla="*/ 0 h 160"/>
                            <a:gd name="T4" fmla="*/ 0 w 106"/>
                            <a:gd name="T5" fmla="*/ 1 h 160"/>
                            <a:gd name="T6" fmla="*/ 0 w 106"/>
                            <a:gd name="T7" fmla="*/ 1 h 160"/>
                            <a:gd name="T8" fmla="*/ 0 w 106"/>
                            <a:gd name="T9" fmla="*/ 2 h 160"/>
                            <a:gd name="T10" fmla="*/ 0 w 106"/>
                            <a:gd name="T11" fmla="*/ 2 h 160"/>
                            <a:gd name="T12" fmla="*/ 0 w 106"/>
                            <a:gd name="T13" fmla="*/ 3 h 160"/>
                            <a:gd name="T14" fmla="*/ 0 w 106"/>
                            <a:gd name="T15" fmla="*/ 4 h 160"/>
                            <a:gd name="T16" fmla="*/ 0 w 106"/>
                            <a:gd name="T17" fmla="*/ 4 h 160"/>
                            <a:gd name="T18" fmla="*/ 1 w 106"/>
                            <a:gd name="T19" fmla="*/ 5 h 160"/>
                            <a:gd name="T20" fmla="*/ 1 w 106"/>
                            <a:gd name="T21" fmla="*/ 5 h 160"/>
                            <a:gd name="T22" fmla="*/ 1 w 106"/>
                            <a:gd name="T23" fmla="*/ 6 h 160"/>
                            <a:gd name="T24" fmla="*/ 2 w 106"/>
                            <a:gd name="T25" fmla="*/ 6 h 160"/>
                            <a:gd name="T26" fmla="*/ 2 w 106"/>
                            <a:gd name="T27" fmla="*/ 6 h 160"/>
                            <a:gd name="T28" fmla="*/ 2 w 106"/>
                            <a:gd name="T29" fmla="*/ 6 h 160"/>
                            <a:gd name="T30" fmla="*/ 3 w 106"/>
                            <a:gd name="T31" fmla="*/ 6 h 160"/>
                            <a:gd name="T32" fmla="*/ 3 w 106"/>
                            <a:gd name="T33" fmla="*/ 6 h 160"/>
                            <a:gd name="T34" fmla="*/ 4 w 106"/>
                            <a:gd name="T35" fmla="*/ 6 h 160"/>
                            <a:gd name="T36" fmla="*/ 4 w 106"/>
                            <a:gd name="T37" fmla="*/ 6 h 160"/>
                            <a:gd name="T38" fmla="*/ 4 w 106"/>
                            <a:gd name="T39" fmla="*/ 5 h 160"/>
                            <a:gd name="T40" fmla="*/ 4 w 106"/>
                            <a:gd name="T41" fmla="*/ 5 h 160"/>
                            <a:gd name="T42" fmla="*/ 4 w 106"/>
                            <a:gd name="T43" fmla="*/ 4 h 160"/>
                            <a:gd name="T44" fmla="*/ 4 w 106"/>
                            <a:gd name="T45" fmla="*/ 3 h 160"/>
                            <a:gd name="T46" fmla="*/ 4 w 106"/>
                            <a:gd name="T47" fmla="*/ 3 h 160"/>
                            <a:gd name="T48" fmla="*/ 4 w 106"/>
                            <a:gd name="T49" fmla="*/ 2 h 160"/>
                            <a:gd name="T50" fmla="*/ 4 w 106"/>
                            <a:gd name="T51" fmla="*/ 2 h 160"/>
                            <a:gd name="T52" fmla="*/ 3 w 106"/>
                            <a:gd name="T53" fmla="*/ 1 h 160"/>
                            <a:gd name="T54" fmla="*/ 3 w 106"/>
                            <a:gd name="T55" fmla="*/ 1 h 160"/>
                            <a:gd name="T56" fmla="*/ 3 w 106"/>
                            <a:gd name="T57" fmla="*/ 1 h 160"/>
                            <a:gd name="T58" fmla="*/ 2 w 106"/>
                            <a:gd name="T59" fmla="*/ 0 h 160"/>
                            <a:gd name="T60" fmla="*/ 2 w 106"/>
                            <a:gd name="T61" fmla="*/ 0 h 160"/>
                            <a:gd name="T62" fmla="*/ 1 w 106"/>
                            <a:gd name="T63" fmla="*/ 0 h 160"/>
                            <a:gd name="T64" fmla="*/ 1 w 106"/>
                            <a:gd name="T65" fmla="*/ 0 h 1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160"/>
                            <a:gd name="T101" fmla="*/ 106 w 106"/>
                            <a:gd name="T102" fmla="*/ 160 h 1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160">
                              <a:moveTo>
                                <a:pt x="24" y="3"/>
                              </a:moveTo>
                              <a:lnTo>
                                <a:pt x="15" y="10"/>
                              </a:lnTo>
                              <a:lnTo>
                                <a:pt x="8" y="18"/>
                              </a:lnTo>
                              <a:lnTo>
                                <a:pt x="3" y="30"/>
                              </a:lnTo>
                              <a:lnTo>
                                <a:pt x="0" y="43"/>
                              </a:lnTo>
                              <a:lnTo>
                                <a:pt x="0" y="59"/>
                              </a:lnTo>
                              <a:lnTo>
                                <a:pt x="1" y="77"/>
                              </a:lnTo>
                              <a:lnTo>
                                <a:pt x="5" y="91"/>
                              </a:lnTo>
                              <a:lnTo>
                                <a:pt x="10" y="104"/>
                              </a:lnTo>
                              <a:lnTo>
                                <a:pt x="15" y="114"/>
                              </a:lnTo>
                              <a:lnTo>
                                <a:pt x="22" y="127"/>
                              </a:lnTo>
                              <a:lnTo>
                                <a:pt x="32" y="138"/>
                              </a:lnTo>
                              <a:lnTo>
                                <a:pt x="42" y="149"/>
                              </a:lnTo>
                              <a:lnTo>
                                <a:pt x="51" y="155"/>
                              </a:lnTo>
                              <a:lnTo>
                                <a:pt x="60" y="159"/>
                              </a:lnTo>
                              <a:lnTo>
                                <a:pt x="70" y="160"/>
                              </a:lnTo>
                              <a:lnTo>
                                <a:pt x="78" y="160"/>
                              </a:lnTo>
                              <a:lnTo>
                                <a:pt x="89" y="156"/>
                              </a:lnTo>
                              <a:lnTo>
                                <a:pt x="96" y="145"/>
                              </a:lnTo>
                              <a:lnTo>
                                <a:pt x="101" y="133"/>
                              </a:lnTo>
                              <a:lnTo>
                                <a:pt x="105" y="116"/>
                              </a:lnTo>
                              <a:lnTo>
                                <a:pt x="106" y="101"/>
                              </a:lnTo>
                              <a:lnTo>
                                <a:pt x="106" y="83"/>
                              </a:lnTo>
                              <a:lnTo>
                                <a:pt x="103" y="68"/>
                              </a:lnTo>
                              <a:lnTo>
                                <a:pt x="99" y="53"/>
                              </a:lnTo>
                              <a:lnTo>
                                <a:pt x="94" y="42"/>
                              </a:lnTo>
                              <a:lnTo>
                                <a:pt x="88" y="32"/>
                              </a:lnTo>
                              <a:lnTo>
                                <a:pt x="78" y="22"/>
                              </a:lnTo>
                              <a:lnTo>
                                <a:pt x="68" y="13"/>
                              </a:lnTo>
                              <a:lnTo>
                                <a:pt x="56" y="5"/>
                              </a:lnTo>
                              <a:lnTo>
                                <a:pt x="46" y="1"/>
                              </a:lnTo>
                              <a:lnTo>
                                <a:pt x="35" y="0"/>
                              </a:lnTo>
                              <a:lnTo>
                                <a:pt x="24" y="3"/>
                              </a:lnTo>
                              <a:close/>
                            </a:path>
                          </a:pathLst>
                        </a:custGeom>
                        <a:solidFill>
                          <a:srgbClr val="800080"/>
                        </a:solidFill>
                        <a:ln w="3175">
                          <a:solidFill>
                            <a:srgbClr val="400040"/>
                          </a:solidFill>
                          <a:prstDash val="solid"/>
                          <a:round/>
                          <a:headEnd/>
                          <a:tailEnd/>
                        </a:ln>
                      </p:spPr>
                      <p:txBody>
                        <a:bodyPr/>
                        <a:lstStyle/>
                        <a:p>
                          <a:endParaRPr lang="cs-CZ"/>
                        </a:p>
                      </p:txBody>
                    </p:sp>
                    <p:sp>
                      <p:nvSpPr>
                        <p:cNvPr id="6235" name="Freeform 135"/>
                        <p:cNvSpPr>
                          <a:spLocks/>
                        </p:cNvSpPr>
                        <p:nvPr/>
                      </p:nvSpPr>
                      <p:spPr bwMode="auto">
                        <a:xfrm>
                          <a:off x="2016" y="1584"/>
                          <a:ext cx="14" cy="21"/>
                        </a:xfrm>
                        <a:custGeom>
                          <a:avLst/>
                          <a:gdLst>
                            <a:gd name="T0" fmla="*/ 1 w 71"/>
                            <a:gd name="T1" fmla="*/ 0 h 108"/>
                            <a:gd name="T2" fmla="*/ 0 w 71"/>
                            <a:gd name="T3" fmla="*/ 0 h 108"/>
                            <a:gd name="T4" fmla="*/ 0 w 71"/>
                            <a:gd name="T5" fmla="*/ 1 h 108"/>
                            <a:gd name="T6" fmla="*/ 0 w 71"/>
                            <a:gd name="T7" fmla="*/ 1 h 108"/>
                            <a:gd name="T8" fmla="*/ 0 w 71"/>
                            <a:gd name="T9" fmla="*/ 1 h 108"/>
                            <a:gd name="T10" fmla="*/ 0 w 71"/>
                            <a:gd name="T11" fmla="*/ 2 h 108"/>
                            <a:gd name="T12" fmla="*/ 0 w 71"/>
                            <a:gd name="T13" fmla="*/ 2 h 108"/>
                            <a:gd name="T14" fmla="*/ 0 w 71"/>
                            <a:gd name="T15" fmla="*/ 2 h 108"/>
                            <a:gd name="T16" fmla="*/ 0 w 71"/>
                            <a:gd name="T17" fmla="*/ 3 h 108"/>
                            <a:gd name="T18" fmla="*/ 0 w 71"/>
                            <a:gd name="T19" fmla="*/ 3 h 108"/>
                            <a:gd name="T20" fmla="*/ 1 w 71"/>
                            <a:gd name="T21" fmla="*/ 3 h 108"/>
                            <a:gd name="T22" fmla="*/ 1 w 71"/>
                            <a:gd name="T23" fmla="*/ 4 h 108"/>
                            <a:gd name="T24" fmla="*/ 1 w 71"/>
                            <a:gd name="T25" fmla="*/ 4 h 108"/>
                            <a:gd name="T26" fmla="*/ 1 w 71"/>
                            <a:gd name="T27" fmla="*/ 4 h 108"/>
                            <a:gd name="T28" fmla="*/ 2 w 71"/>
                            <a:gd name="T29" fmla="*/ 4 h 108"/>
                            <a:gd name="T30" fmla="*/ 2 w 71"/>
                            <a:gd name="T31" fmla="*/ 4 h 108"/>
                            <a:gd name="T32" fmla="*/ 2 w 71"/>
                            <a:gd name="T33" fmla="*/ 4 h 108"/>
                            <a:gd name="T34" fmla="*/ 2 w 71"/>
                            <a:gd name="T35" fmla="*/ 4 h 108"/>
                            <a:gd name="T36" fmla="*/ 3 w 71"/>
                            <a:gd name="T37" fmla="*/ 4 h 108"/>
                            <a:gd name="T38" fmla="*/ 3 w 71"/>
                            <a:gd name="T39" fmla="*/ 4 h 108"/>
                            <a:gd name="T40" fmla="*/ 3 w 71"/>
                            <a:gd name="T41" fmla="*/ 3 h 108"/>
                            <a:gd name="T42" fmla="*/ 3 w 71"/>
                            <a:gd name="T43" fmla="*/ 3 h 108"/>
                            <a:gd name="T44" fmla="*/ 3 w 71"/>
                            <a:gd name="T45" fmla="*/ 2 h 108"/>
                            <a:gd name="T46" fmla="*/ 3 w 71"/>
                            <a:gd name="T47" fmla="*/ 2 h 108"/>
                            <a:gd name="T48" fmla="*/ 3 w 71"/>
                            <a:gd name="T49" fmla="*/ 1 h 108"/>
                            <a:gd name="T50" fmla="*/ 2 w 71"/>
                            <a:gd name="T51" fmla="*/ 1 h 108"/>
                            <a:gd name="T52" fmla="*/ 2 w 71"/>
                            <a:gd name="T53" fmla="*/ 1 h 108"/>
                            <a:gd name="T54" fmla="*/ 2 w 71"/>
                            <a:gd name="T55" fmla="*/ 1 h 108"/>
                            <a:gd name="T56" fmla="*/ 2 w 71"/>
                            <a:gd name="T57" fmla="*/ 0 h 108"/>
                            <a:gd name="T58" fmla="*/ 1 w 71"/>
                            <a:gd name="T59" fmla="*/ 0 h 108"/>
                            <a:gd name="T60" fmla="*/ 1 w 71"/>
                            <a:gd name="T61" fmla="*/ 0 h 108"/>
                            <a:gd name="T62" fmla="*/ 1 w 71"/>
                            <a:gd name="T63" fmla="*/ 0 h 108"/>
                            <a:gd name="T64" fmla="*/ 1 w 71"/>
                            <a:gd name="T65" fmla="*/ 0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1"/>
                            <a:gd name="T100" fmla="*/ 0 h 108"/>
                            <a:gd name="T101" fmla="*/ 71 w 71"/>
                            <a:gd name="T102" fmla="*/ 108 h 1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1" h="108">
                              <a:moveTo>
                                <a:pt x="16" y="3"/>
                              </a:moveTo>
                              <a:lnTo>
                                <a:pt x="10" y="7"/>
                              </a:lnTo>
                              <a:lnTo>
                                <a:pt x="5" y="13"/>
                              </a:lnTo>
                              <a:lnTo>
                                <a:pt x="2" y="20"/>
                              </a:lnTo>
                              <a:lnTo>
                                <a:pt x="0" y="29"/>
                              </a:lnTo>
                              <a:lnTo>
                                <a:pt x="0" y="40"/>
                              </a:lnTo>
                              <a:lnTo>
                                <a:pt x="0" y="52"/>
                              </a:lnTo>
                              <a:lnTo>
                                <a:pt x="3" y="62"/>
                              </a:lnTo>
                              <a:lnTo>
                                <a:pt x="6" y="71"/>
                              </a:lnTo>
                              <a:lnTo>
                                <a:pt x="10" y="77"/>
                              </a:lnTo>
                              <a:lnTo>
                                <a:pt x="14" y="87"/>
                              </a:lnTo>
                              <a:lnTo>
                                <a:pt x="21" y="94"/>
                              </a:lnTo>
                              <a:lnTo>
                                <a:pt x="28" y="101"/>
                              </a:lnTo>
                              <a:lnTo>
                                <a:pt x="34" y="105"/>
                              </a:lnTo>
                              <a:lnTo>
                                <a:pt x="40" y="108"/>
                              </a:lnTo>
                              <a:lnTo>
                                <a:pt x="47" y="108"/>
                              </a:lnTo>
                              <a:lnTo>
                                <a:pt x="52" y="108"/>
                              </a:lnTo>
                              <a:lnTo>
                                <a:pt x="59" y="106"/>
                              </a:lnTo>
                              <a:lnTo>
                                <a:pt x="64" y="99"/>
                              </a:lnTo>
                              <a:lnTo>
                                <a:pt x="67" y="91"/>
                              </a:lnTo>
                              <a:lnTo>
                                <a:pt x="71" y="78"/>
                              </a:lnTo>
                              <a:lnTo>
                                <a:pt x="71" y="69"/>
                              </a:lnTo>
                              <a:lnTo>
                                <a:pt x="71" y="57"/>
                              </a:lnTo>
                              <a:lnTo>
                                <a:pt x="68" y="46"/>
                              </a:lnTo>
                              <a:lnTo>
                                <a:pt x="66" y="36"/>
                              </a:lnTo>
                              <a:lnTo>
                                <a:pt x="62" y="28"/>
                              </a:lnTo>
                              <a:lnTo>
                                <a:pt x="58" y="22"/>
                              </a:lnTo>
                              <a:lnTo>
                                <a:pt x="52" y="15"/>
                              </a:lnTo>
                              <a:lnTo>
                                <a:pt x="46" y="9"/>
                              </a:lnTo>
                              <a:lnTo>
                                <a:pt x="38" y="4"/>
                              </a:lnTo>
                              <a:lnTo>
                                <a:pt x="31" y="0"/>
                              </a:lnTo>
                              <a:lnTo>
                                <a:pt x="23" y="0"/>
                              </a:lnTo>
                              <a:lnTo>
                                <a:pt x="16" y="3"/>
                              </a:lnTo>
                              <a:close/>
                            </a:path>
                          </a:pathLst>
                        </a:custGeom>
                        <a:solidFill>
                          <a:srgbClr val="600060"/>
                        </a:solidFill>
                        <a:ln w="3175">
                          <a:solidFill>
                            <a:srgbClr val="400040"/>
                          </a:solidFill>
                          <a:prstDash val="solid"/>
                          <a:round/>
                          <a:headEnd/>
                          <a:tailEnd/>
                        </a:ln>
                      </p:spPr>
                      <p:txBody>
                        <a:bodyPr/>
                        <a:lstStyle/>
                        <a:p>
                          <a:endParaRPr lang="cs-CZ"/>
                        </a:p>
                      </p:txBody>
                    </p:sp>
                  </p:grpSp>
                </p:grpSp>
                <p:grpSp>
                  <p:nvGrpSpPr>
                    <p:cNvPr id="6232" name="Group 136"/>
                    <p:cNvGrpSpPr>
                      <a:grpSpLocks/>
                    </p:cNvGrpSpPr>
                    <p:nvPr/>
                  </p:nvGrpSpPr>
                  <p:grpSpPr bwMode="auto">
                    <a:xfrm>
                      <a:off x="2072" y="1522"/>
                      <a:ext cx="112" cy="183"/>
                      <a:chOff x="2072" y="1522"/>
                      <a:chExt cx="112" cy="183"/>
                    </a:xfrm>
                  </p:grpSpPr>
                  <p:grpSp>
                    <p:nvGrpSpPr>
                      <p:cNvPr id="6233" name="Group 137"/>
                      <p:cNvGrpSpPr>
                        <a:grpSpLocks/>
                      </p:cNvGrpSpPr>
                      <p:nvPr/>
                    </p:nvGrpSpPr>
                    <p:grpSpPr bwMode="auto">
                      <a:xfrm>
                        <a:off x="2072" y="1522"/>
                        <a:ext cx="112" cy="179"/>
                        <a:chOff x="2072" y="1522"/>
                        <a:chExt cx="112" cy="179"/>
                      </a:xfrm>
                    </p:grpSpPr>
                    <p:sp>
                      <p:nvSpPr>
                        <p:cNvPr id="6226" name="Freeform 138"/>
                        <p:cNvSpPr>
                          <a:spLocks/>
                        </p:cNvSpPr>
                        <p:nvPr/>
                      </p:nvSpPr>
                      <p:spPr bwMode="auto">
                        <a:xfrm>
                          <a:off x="2072" y="1522"/>
                          <a:ext cx="112" cy="179"/>
                        </a:xfrm>
                        <a:custGeom>
                          <a:avLst/>
                          <a:gdLst>
                            <a:gd name="T0" fmla="*/ 0 w 562"/>
                            <a:gd name="T1" fmla="*/ 20 h 898"/>
                            <a:gd name="T2" fmla="*/ 0 w 562"/>
                            <a:gd name="T3" fmla="*/ 18 h 898"/>
                            <a:gd name="T4" fmla="*/ 1 w 562"/>
                            <a:gd name="T5" fmla="*/ 16 h 898"/>
                            <a:gd name="T6" fmla="*/ 1 w 562"/>
                            <a:gd name="T7" fmla="*/ 14 h 898"/>
                            <a:gd name="T8" fmla="*/ 2 w 562"/>
                            <a:gd name="T9" fmla="*/ 12 h 898"/>
                            <a:gd name="T10" fmla="*/ 2 w 562"/>
                            <a:gd name="T11" fmla="*/ 11 h 898"/>
                            <a:gd name="T12" fmla="*/ 3 w 562"/>
                            <a:gd name="T13" fmla="*/ 9 h 898"/>
                            <a:gd name="T14" fmla="*/ 4 w 562"/>
                            <a:gd name="T15" fmla="*/ 8 h 898"/>
                            <a:gd name="T16" fmla="*/ 5 w 562"/>
                            <a:gd name="T17" fmla="*/ 7 h 898"/>
                            <a:gd name="T18" fmla="*/ 6 w 562"/>
                            <a:gd name="T19" fmla="*/ 5 h 898"/>
                            <a:gd name="T20" fmla="*/ 8 w 562"/>
                            <a:gd name="T21" fmla="*/ 4 h 898"/>
                            <a:gd name="T22" fmla="*/ 10 w 562"/>
                            <a:gd name="T23" fmla="*/ 3 h 898"/>
                            <a:gd name="T24" fmla="*/ 11 w 562"/>
                            <a:gd name="T25" fmla="*/ 2 h 898"/>
                            <a:gd name="T26" fmla="*/ 13 w 562"/>
                            <a:gd name="T27" fmla="*/ 1 h 898"/>
                            <a:gd name="T28" fmla="*/ 15 w 562"/>
                            <a:gd name="T29" fmla="*/ 1 h 898"/>
                            <a:gd name="T30" fmla="*/ 17 w 562"/>
                            <a:gd name="T31" fmla="*/ 0 h 898"/>
                            <a:gd name="T32" fmla="*/ 18 w 562"/>
                            <a:gd name="T33" fmla="*/ 0 h 898"/>
                            <a:gd name="T34" fmla="*/ 18 w 562"/>
                            <a:gd name="T35" fmla="*/ 0 h 898"/>
                            <a:gd name="T36" fmla="*/ 19 w 562"/>
                            <a:gd name="T37" fmla="*/ 0 h 898"/>
                            <a:gd name="T38" fmla="*/ 20 w 562"/>
                            <a:gd name="T39" fmla="*/ 1 h 898"/>
                            <a:gd name="T40" fmla="*/ 21 w 562"/>
                            <a:gd name="T41" fmla="*/ 2 h 898"/>
                            <a:gd name="T42" fmla="*/ 22 w 562"/>
                            <a:gd name="T43" fmla="*/ 2 h 898"/>
                            <a:gd name="T44" fmla="*/ 22 w 562"/>
                            <a:gd name="T45" fmla="*/ 3 h 898"/>
                            <a:gd name="T46" fmla="*/ 22 w 562"/>
                            <a:gd name="T47" fmla="*/ 4 h 898"/>
                            <a:gd name="T48" fmla="*/ 22 w 562"/>
                            <a:gd name="T49" fmla="*/ 5 h 898"/>
                            <a:gd name="T50" fmla="*/ 22 w 562"/>
                            <a:gd name="T51" fmla="*/ 7 h 898"/>
                            <a:gd name="T52" fmla="*/ 22 w 562"/>
                            <a:gd name="T53" fmla="*/ 7 h 898"/>
                            <a:gd name="T54" fmla="*/ 22 w 562"/>
                            <a:gd name="T55" fmla="*/ 8 h 898"/>
                            <a:gd name="T56" fmla="*/ 21 w 562"/>
                            <a:gd name="T57" fmla="*/ 8 h 898"/>
                            <a:gd name="T58" fmla="*/ 20 w 562"/>
                            <a:gd name="T59" fmla="*/ 9 h 898"/>
                            <a:gd name="T60" fmla="*/ 19 w 562"/>
                            <a:gd name="T61" fmla="*/ 9 h 898"/>
                            <a:gd name="T62" fmla="*/ 17 w 562"/>
                            <a:gd name="T63" fmla="*/ 10 h 898"/>
                            <a:gd name="T64" fmla="*/ 16 w 562"/>
                            <a:gd name="T65" fmla="*/ 11 h 898"/>
                            <a:gd name="T66" fmla="*/ 15 w 562"/>
                            <a:gd name="T67" fmla="*/ 12 h 898"/>
                            <a:gd name="T68" fmla="*/ 14 w 562"/>
                            <a:gd name="T69" fmla="*/ 13 h 898"/>
                            <a:gd name="T70" fmla="*/ 13 w 562"/>
                            <a:gd name="T71" fmla="*/ 14 h 898"/>
                            <a:gd name="T72" fmla="*/ 12 w 562"/>
                            <a:gd name="T73" fmla="*/ 15 h 898"/>
                            <a:gd name="T74" fmla="*/ 12 w 562"/>
                            <a:gd name="T75" fmla="*/ 16 h 898"/>
                            <a:gd name="T76" fmla="*/ 12 w 562"/>
                            <a:gd name="T77" fmla="*/ 18 h 898"/>
                            <a:gd name="T78" fmla="*/ 12 w 562"/>
                            <a:gd name="T79" fmla="*/ 19 h 898"/>
                            <a:gd name="T80" fmla="*/ 13 w 562"/>
                            <a:gd name="T81" fmla="*/ 21 h 898"/>
                            <a:gd name="T82" fmla="*/ 13 w 562"/>
                            <a:gd name="T83" fmla="*/ 22 h 898"/>
                            <a:gd name="T84" fmla="*/ 14 w 562"/>
                            <a:gd name="T85" fmla="*/ 24 h 898"/>
                            <a:gd name="T86" fmla="*/ 15 w 562"/>
                            <a:gd name="T87" fmla="*/ 25 h 898"/>
                            <a:gd name="T88" fmla="*/ 16 w 562"/>
                            <a:gd name="T89" fmla="*/ 27 h 898"/>
                            <a:gd name="T90" fmla="*/ 17 w 562"/>
                            <a:gd name="T91" fmla="*/ 28 h 898"/>
                            <a:gd name="T92" fmla="*/ 17 w 562"/>
                            <a:gd name="T93" fmla="*/ 29 h 898"/>
                            <a:gd name="T94" fmla="*/ 8 w 562"/>
                            <a:gd name="T95" fmla="*/ 36 h 898"/>
                            <a:gd name="T96" fmla="*/ 7 w 562"/>
                            <a:gd name="T97" fmla="*/ 34 h 898"/>
                            <a:gd name="T98" fmla="*/ 6 w 562"/>
                            <a:gd name="T99" fmla="*/ 33 h 898"/>
                            <a:gd name="T100" fmla="*/ 4 w 562"/>
                            <a:gd name="T101" fmla="*/ 31 h 898"/>
                            <a:gd name="T102" fmla="*/ 3 w 562"/>
                            <a:gd name="T103" fmla="*/ 29 h 898"/>
                            <a:gd name="T104" fmla="*/ 2 w 562"/>
                            <a:gd name="T105" fmla="*/ 27 h 898"/>
                            <a:gd name="T106" fmla="*/ 1 w 562"/>
                            <a:gd name="T107" fmla="*/ 26 h 898"/>
                            <a:gd name="T108" fmla="*/ 1 w 562"/>
                            <a:gd name="T109" fmla="*/ 24 h 898"/>
                            <a:gd name="T110" fmla="*/ 0 w 562"/>
                            <a:gd name="T111" fmla="*/ 22 h 898"/>
                            <a:gd name="T112" fmla="*/ 0 w 562"/>
                            <a:gd name="T113" fmla="*/ 20 h 8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62"/>
                            <a:gd name="T172" fmla="*/ 0 h 898"/>
                            <a:gd name="T173" fmla="*/ 562 w 562"/>
                            <a:gd name="T174" fmla="*/ 898 h 8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62" h="898">
                              <a:moveTo>
                                <a:pt x="0" y="500"/>
                              </a:moveTo>
                              <a:lnTo>
                                <a:pt x="3" y="451"/>
                              </a:lnTo>
                              <a:lnTo>
                                <a:pt x="13" y="398"/>
                              </a:lnTo>
                              <a:lnTo>
                                <a:pt x="25" y="352"/>
                              </a:lnTo>
                              <a:lnTo>
                                <a:pt x="38" y="305"/>
                              </a:lnTo>
                              <a:lnTo>
                                <a:pt x="53" y="267"/>
                              </a:lnTo>
                              <a:lnTo>
                                <a:pt x="74" y="230"/>
                              </a:lnTo>
                              <a:lnTo>
                                <a:pt x="98" y="199"/>
                              </a:lnTo>
                              <a:lnTo>
                                <a:pt x="127" y="167"/>
                              </a:lnTo>
                              <a:lnTo>
                                <a:pt x="162" y="134"/>
                              </a:lnTo>
                              <a:lnTo>
                                <a:pt x="202" y="103"/>
                              </a:lnTo>
                              <a:lnTo>
                                <a:pt x="245" y="74"/>
                              </a:lnTo>
                              <a:lnTo>
                                <a:pt x="287" y="49"/>
                              </a:lnTo>
                              <a:lnTo>
                                <a:pt x="334" y="29"/>
                              </a:lnTo>
                              <a:lnTo>
                                <a:pt x="376" y="15"/>
                              </a:lnTo>
                              <a:lnTo>
                                <a:pt x="416" y="5"/>
                              </a:lnTo>
                              <a:lnTo>
                                <a:pt x="448" y="0"/>
                              </a:lnTo>
                              <a:lnTo>
                                <a:pt x="463" y="3"/>
                              </a:lnTo>
                              <a:lnTo>
                                <a:pt x="481" y="11"/>
                              </a:lnTo>
                              <a:lnTo>
                                <a:pt x="503" y="24"/>
                              </a:lnTo>
                              <a:lnTo>
                                <a:pt x="527" y="43"/>
                              </a:lnTo>
                              <a:lnTo>
                                <a:pt x="540" y="61"/>
                              </a:lnTo>
                              <a:lnTo>
                                <a:pt x="551" y="82"/>
                              </a:lnTo>
                              <a:lnTo>
                                <a:pt x="559" y="104"/>
                              </a:lnTo>
                              <a:lnTo>
                                <a:pt x="562" y="137"/>
                              </a:lnTo>
                              <a:lnTo>
                                <a:pt x="559" y="167"/>
                              </a:lnTo>
                              <a:lnTo>
                                <a:pt x="551" y="186"/>
                              </a:lnTo>
                              <a:lnTo>
                                <a:pt x="540" y="199"/>
                              </a:lnTo>
                              <a:lnTo>
                                <a:pt x="524" y="208"/>
                              </a:lnTo>
                              <a:lnTo>
                                <a:pt x="496" y="219"/>
                              </a:lnTo>
                              <a:lnTo>
                                <a:pt x="467" y="230"/>
                              </a:lnTo>
                              <a:lnTo>
                                <a:pt x="437" y="244"/>
                              </a:lnTo>
                              <a:lnTo>
                                <a:pt x="401" y="265"/>
                              </a:lnTo>
                              <a:lnTo>
                                <a:pt x="364" y="295"/>
                              </a:lnTo>
                              <a:lnTo>
                                <a:pt x="342" y="320"/>
                              </a:lnTo>
                              <a:lnTo>
                                <a:pt x="323" y="347"/>
                              </a:lnTo>
                              <a:lnTo>
                                <a:pt x="309" y="378"/>
                              </a:lnTo>
                              <a:lnTo>
                                <a:pt x="299" y="413"/>
                              </a:lnTo>
                              <a:lnTo>
                                <a:pt x="297" y="448"/>
                              </a:lnTo>
                              <a:lnTo>
                                <a:pt x="305" y="488"/>
                              </a:lnTo>
                              <a:lnTo>
                                <a:pt x="314" y="525"/>
                              </a:lnTo>
                              <a:lnTo>
                                <a:pt x="326" y="556"/>
                              </a:lnTo>
                              <a:lnTo>
                                <a:pt x="348" y="592"/>
                              </a:lnTo>
                              <a:lnTo>
                                <a:pt x="376" y="633"/>
                              </a:lnTo>
                              <a:lnTo>
                                <a:pt x="406" y="668"/>
                              </a:lnTo>
                              <a:lnTo>
                                <a:pt x="427" y="698"/>
                              </a:lnTo>
                              <a:lnTo>
                                <a:pt x="439" y="729"/>
                              </a:lnTo>
                              <a:lnTo>
                                <a:pt x="207" y="898"/>
                              </a:lnTo>
                              <a:lnTo>
                                <a:pt x="168" y="866"/>
                              </a:lnTo>
                              <a:lnTo>
                                <a:pt x="138" y="827"/>
                              </a:lnTo>
                              <a:lnTo>
                                <a:pt x="109" y="787"/>
                              </a:lnTo>
                              <a:lnTo>
                                <a:pt x="78" y="738"/>
                              </a:lnTo>
                              <a:lnTo>
                                <a:pt x="50" y="687"/>
                              </a:lnTo>
                              <a:lnTo>
                                <a:pt x="31" y="648"/>
                              </a:lnTo>
                              <a:lnTo>
                                <a:pt x="16" y="602"/>
                              </a:lnTo>
                              <a:lnTo>
                                <a:pt x="4" y="549"/>
                              </a:lnTo>
                              <a:lnTo>
                                <a:pt x="0" y="500"/>
                              </a:lnTo>
                              <a:close/>
                            </a:path>
                          </a:pathLst>
                        </a:custGeom>
                        <a:solidFill>
                          <a:srgbClr val="800080"/>
                        </a:solidFill>
                        <a:ln w="9525">
                          <a:noFill/>
                          <a:round/>
                          <a:headEnd/>
                          <a:tailEnd/>
                        </a:ln>
                      </p:spPr>
                      <p:txBody>
                        <a:bodyPr/>
                        <a:lstStyle/>
                        <a:p>
                          <a:endParaRPr lang="cs-CZ"/>
                        </a:p>
                      </p:txBody>
                    </p:sp>
                    <p:grpSp>
                      <p:nvGrpSpPr>
                        <p:cNvPr id="6237" name="Group 139"/>
                        <p:cNvGrpSpPr>
                          <a:grpSpLocks/>
                        </p:cNvGrpSpPr>
                        <p:nvPr/>
                      </p:nvGrpSpPr>
                      <p:grpSpPr bwMode="auto">
                        <a:xfrm>
                          <a:off x="2072" y="1522"/>
                          <a:ext cx="112" cy="179"/>
                          <a:chOff x="2072" y="1522"/>
                          <a:chExt cx="112" cy="179"/>
                        </a:xfrm>
                      </p:grpSpPr>
                      <p:sp>
                        <p:nvSpPr>
                          <p:cNvPr id="6228" name="Freeform 140"/>
                          <p:cNvSpPr>
                            <a:spLocks/>
                          </p:cNvSpPr>
                          <p:nvPr/>
                        </p:nvSpPr>
                        <p:spPr bwMode="auto">
                          <a:xfrm>
                            <a:off x="2092" y="1535"/>
                            <a:ext cx="83" cy="140"/>
                          </a:xfrm>
                          <a:custGeom>
                            <a:avLst/>
                            <a:gdLst>
                              <a:gd name="T0" fmla="*/ 5 w 417"/>
                              <a:gd name="T1" fmla="*/ 28 h 703"/>
                              <a:gd name="T2" fmla="*/ 4 w 417"/>
                              <a:gd name="T3" fmla="*/ 26 h 703"/>
                              <a:gd name="T4" fmla="*/ 3 w 417"/>
                              <a:gd name="T5" fmla="*/ 25 h 703"/>
                              <a:gd name="T6" fmla="*/ 2 w 417"/>
                              <a:gd name="T7" fmla="*/ 24 h 703"/>
                              <a:gd name="T8" fmla="*/ 2 w 417"/>
                              <a:gd name="T9" fmla="*/ 23 h 703"/>
                              <a:gd name="T10" fmla="*/ 1 w 417"/>
                              <a:gd name="T11" fmla="*/ 22 h 703"/>
                              <a:gd name="T12" fmla="*/ 1 w 417"/>
                              <a:gd name="T13" fmla="*/ 20 h 703"/>
                              <a:gd name="T14" fmla="*/ 1 w 417"/>
                              <a:gd name="T15" fmla="*/ 19 h 703"/>
                              <a:gd name="T16" fmla="*/ 0 w 417"/>
                              <a:gd name="T17" fmla="*/ 18 h 703"/>
                              <a:gd name="T18" fmla="*/ 0 w 417"/>
                              <a:gd name="T19" fmla="*/ 17 h 703"/>
                              <a:gd name="T20" fmla="*/ 0 w 417"/>
                              <a:gd name="T21" fmla="*/ 16 h 703"/>
                              <a:gd name="T22" fmla="*/ 0 w 417"/>
                              <a:gd name="T23" fmla="*/ 15 h 703"/>
                              <a:gd name="T24" fmla="*/ 0 w 417"/>
                              <a:gd name="T25" fmla="*/ 14 h 703"/>
                              <a:gd name="T26" fmla="*/ 0 w 417"/>
                              <a:gd name="T27" fmla="*/ 13 h 703"/>
                              <a:gd name="T28" fmla="*/ 1 w 417"/>
                              <a:gd name="T29" fmla="*/ 12 h 703"/>
                              <a:gd name="T30" fmla="*/ 1 w 417"/>
                              <a:gd name="T31" fmla="*/ 11 h 703"/>
                              <a:gd name="T32" fmla="*/ 2 w 417"/>
                              <a:gd name="T33" fmla="*/ 10 h 703"/>
                              <a:gd name="T34" fmla="*/ 2 w 417"/>
                              <a:gd name="T35" fmla="*/ 9 h 703"/>
                              <a:gd name="T36" fmla="*/ 3 w 417"/>
                              <a:gd name="T37" fmla="*/ 8 h 703"/>
                              <a:gd name="T38" fmla="*/ 4 w 417"/>
                              <a:gd name="T39" fmla="*/ 7 h 703"/>
                              <a:gd name="T40" fmla="*/ 4 w 417"/>
                              <a:gd name="T41" fmla="*/ 6 h 703"/>
                              <a:gd name="T42" fmla="*/ 5 w 417"/>
                              <a:gd name="T43" fmla="*/ 5 h 703"/>
                              <a:gd name="T44" fmla="*/ 6 w 417"/>
                              <a:gd name="T45" fmla="*/ 4 h 703"/>
                              <a:gd name="T46" fmla="*/ 7 w 417"/>
                              <a:gd name="T47" fmla="*/ 4 h 703"/>
                              <a:gd name="T48" fmla="*/ 9 w 417"/>
                              <a:gd name="T49" fmla="*/ 3 h 703"/>
                              <a:gd name="T50" fmla="*/ 10 w 417"/>
                              <a:gd name="T51" fmla="*/ 2 h 703"/>
                              <a:gd name="T52" fmla="*/ 12 w 417"/>
                              <a:gd name="T53" fmla="*/ 1 h 703"/>
                              <a:gd name="T54" fmla="*/ 14 w 417"/>
                              <a:gd name="T55" fmla="*/ 1 h 703"/>
                              <a:gd name="T56" fmla="*/ 15 w 417"/>
                              <a:gd name="T57" fmla="*/ 0 h 703"/>
                              <a:gd name="T58" fmla="*/ 17 w 417"/>
                              <a:gd name="T59" fmla="*/ 0 h 70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17"/>
                              <a:gd name="T91" fmla="*/ 0 h 703"/>
                              <a:gd name="T92" fmla="*/ 417 w 417"/>
                              <a:gd name="T93" fmla="*/ 703 h 70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17" h="703">
                                <a:moveTo>
                                  <a:pt x="124" y="703"/>
                                </a:moveTo>
                                <a:lnTo>
                                  <a:pt x="97" y="668"/>
                                </a:lnTo>
                                <a:lnTo>
                                  <a:pt x="75" y="637"/>
                                </a:lnTo>
                                <a:lnTo>
                                  <a:pt x="58" y="606"/>
                                </a:lnTo>
                                <a:lnTo>
                                  <a:pt x="43" y="573"/>
                                </a:lnTo>
                                <a:lnTo>
                                  <a:pt x="32" y="540"/>
                                </a:lnTo>
                                <a:lnTo>
                                  <a:pt x="23" y="508"/>
                                </a:lnTo>
                                <a:lnTo>
                                  <a:pt x="15" y="480"/>
                                </a:lnTo>
                                <a:lnTo>
                                  <a:pt x="9" y="452"/>
                                </a:lnTo>
                                <a:lnTo>
                                  <a:pt x="5" y="421"/>
                                </a:lnTo>
                                <a:lnTo>
                                  <a:pt x="2" y="398"/>
                                </a:lnTo>
                                <a:lnTo>
                                  <a:pt x="0" y="378"/>
                                </a:lnTo>
                                <a:lnTo>
                                  <a:pt x="2" y="358"/>
                                </a:lnTo>
                                <a:lnTo>
                                  <a:pt x="10" y="329"/>
                                </a:lnTo>
                                <a:lnTo>
                                  <a:pt x="18" y="299"/>
                                </a:lnTo>
                                <a:lnTo>
                                  <a:pt x="29" y="269"/>
                                </a:lnTo>
                                <a:lnTo>
                                  <a:pt x="42" y="242"/>
                                </a:lnTo>
                                <a:lnTo>
                                  <a:pt x="55" y="217"/>
                                </a:lnTo>
                                <a:lnTo>
                                  <a:pt x="71" y="191"/>
                                </a:lnTo>
                                <a:lnTo>
                                  <a:pt x="88" y="168"/>
                                </a:lnTo>
                                <a:lnTo>
                                  <a:pt x="106" y="148"/>
                                </a:lnTo>
                                <a:lnTo>
                                  <a:pt x="124" y="132"/>
                                </a:lnTo>
                                <a:lnTo>
                                  <a:pt x="156" y="108"/>
                                </a:lnTo>
                                <a:lnTo>
                                  <a:pt x="184" y="91"/>
                                </a:lnTo>
                                <a:lnTo>
                                  <a:pt x="219" y="69"/>
                                </a:lnTo>
                                <a:lnTo>
                                  <a:pt x="255" y="51"/>
                                </a:lnTo>
                                <a:lnTo>
                                  <a:pt x="301" y="31"/>
                                </a:lnTo>
                                <a:lnTo>
                                  <a:pt x="342" y="19"/>
                                </a:lnTo>
                                <a:lnTo>
                                  <a:pt x="382" y="9"/>
                                </a:lnTo>
                                <a:lnTo>
                                  <a:pt x="417" y="0"/>
                                </a:lnTo>
                              </a:path>
                            </a:pathLst>
                          </a:custGeom>
                          <a:noFill/>
                          <a:ln w="4763">
                            <a:solidFill>
                              <a:srgbClr val="FF40FF"/>
                            </a:solidFill>
                            <a:prstDash val="solid"/>
                            <a:round/>
                            <a:headEnd/>
                            <a:tailEnd/>
                          </a:ln>
                        </p:spPr>
                        <p:txBody>
                          <a:bodyPr/>
                          <a:lstStyle/>
                          <a:p>
                            <a:endParaRPr lang="cs-CZ"/>
                          </a:p>
                        </p:txBody>
                      </p:sp>
                      <p:sp>
                        <p:nvSpPr>
                          <p:cNvPr id="6229" name="Freeform 141"/>
                          <p:cNvSpPr>
                            <a:spLocks/>
                          </p:cNvSpPr>
                          <p:nvPr/>
                        </p:nvSpPr>
                        <p:spPr bwMode="auto">
                          <a:xfrm>
                            <a:off x="2113" y="1550"/>
                            <a:ext cx="71" cy="117"/>
                          </a:xfrm>
                          <a:custGeom>
                            <a:avLst/>
                            <a:gdLst>
                              <a:gd name="T0" fmla="*/ 0 w 356"/>
                              <a:gd name="T1" fmla="*/ 14 h 585"/>
                              <a:gd name="T2" fmla="*/ 0 w 356"/>
                              <a:gd name="T3" fmla="*/ 13 h 585"/>
                              <a:gd name="T4" fmla="*/ 0 w 356"/>
                              <a:gd name="T5" fmla="*/ 12 h 585"/>
                              <a:gd name="T6" fmla="*/ 0 w 356"/>
                              <a:gd name="T7" fmla="*/ 10 h 585"/>
                              <a:gd name="T8" fmla="*/ 0 w 356"/>
                              <a:gd name="T9" fmla="*/ 9 h 585"/>
                              <a:gd name="T10" fmla="*/ 1 w 356"/>
                              <a:gd name="T11" fmla="*/ 8 h 585"/>
                              <a:gd name="T12" fmla="*/ 1 w 356"/>
                              <a:gd name="T13" fmla="*/ 7 h 585"/>
                              <a:gd name="T14" fmla="*/ 2 w 356"/>
                              <a:gd name="T15" fmla="*/ 6 h 585"/>
                              <a:gd name="T16" fmla="*/ 2 w 356"/>
                              <a:gd name="T17" fmla="*/ 5 h 585"/>
                              <a:gd name="T18" fmla="*/ 3 w 356"/>
                              <a:gd name="T19" fmla="*/ 4 h 585"/>
                              <a:gd name="T20" fmla="*/ 4 w 356"/>
                              <a:gd name="T21" fmla="*/ 4 h 585"/>
                              <a:gd name="T22" fmla="*/ 5 w 356"/>
                              <a:gd name="T23" fmla="*/ 3 h 585"/>
                              <a:gd name="T24" fmla="*/ 6 w 356"/>
                              <a:gd name="T25" fmla="*/ 2 h 585"/>
                              <a:gd name="T26" fmla="*/ 7 w 356"/>
                              <a:gd name="T27" fmla="*/ 2 h 585"/>
                              <a:gd name="T28" fmla="*/ 8 w 356"/>
                              <a:gd name="T29" fmla="*/ 1 h 585"/>
                              <a:gd name="T30" fmla="*/ 9 w 356"/>
                              <a:gd name="T31" fmla="*/ 1 h 585"/>
                              <a:gd name="T32" fmla="*/ 10 w 356"/>
                              <a:gd name="T33" fmla="*/ 1 h 585"/>
                              <a:gd name="T34" fmla="*/ 11 w 356"/>
                              <a:gd name="T35" fmla="*/ 0 h 585"/>
                              <a:gd name="T36" fmla="*/ 12 w 356"/>
                              <a:gd name="T37" fmla="*/ 0 h 585"/>
                              <a:gd name="T38" fmla="*/ 13 w 356"/>
                              <a:gd name="T39" fmla="*/ 0 h 585"/>
                              <a:gd name="T40" fmla="*/ 14 w 356"/>
                              <a:gd name="T41" fmla="*/ 0 h 585"/>
                              <a:gd name="T42" fmla="*/ 14 w 356"/>
                              <a:gd name="T43" fmla="*/ 0 h 585"/>
                              <a:gd name="T44" fmla="*/ 14 w 356"/>
                              <a:gd name="T45" fmla="*/ 1 h 585"/>
                              <a:gd name="T46" fmla="*/ 14 w 356"/>
                              <a:gd name="T47" fmla="*/ 1 h 585"/>
                              <a:gd name="T48" fmla="*/ 14 w 356"/>
                              <a:gd name="T49" fmla="*/ 1 h 585"/>
                              <a:gd name="T50" fmla="*/ 13 w 356"/>
                              <a:gd name="T51" fmla="*/ 1 h 585"/>
                              <a:gd name="T52" fmla="*/ 12 w 356"/>
                              <a:gd name="T53" fmla="*/ 2 h 585"/>
                              <a:gd name="T54" fmla="*/ 11 w 356"/>
                              <a:gd name="T55" fmla="*/ 2 h 585"/>
                              <a:gd name="T56" fmla="*/ 10 w 356"/>
                              <a:gd name="T57" fmla="*/ 3 h 585"/>
                              <a:gd name="T58" fmla="*/ 9 w 356"/>
                              <a:gd name="T59" fmla="*/ 3 h 585"/>
                              <a:gd name="T60" fmla="*/ 7 w 356"/>
                              <a:gd name="T61" fmla="*/ 4 h 585"/>
                              <a:gd name="T62" fmla="*/ 6 w 356"/>
                              <a:gd name="T63" fmla="*/ 5 h 585"/>
                              <a:gd name="T64" fmla="*/ 5 w 356"/>
                              <a:gd name="T65" fmla="*/ 6 h 585"/>
                              <a:gd name="T66" fmla="*/ 4 w 356"/>
                              <a:gd name="T67" fmla="*/ 7 h 585"/>
                              <a:gd name="T68" fmla="*/ 3 w 356"/>
                              <a:gd name="T69" fmla="*/ 8 h 585"/>
                              <a:gd name="T70" fmla="*/ 2 w 356"/>
                              <a:gd name="T71" fmla="*/ 9 h 585"/>
                              <a:gd name="T72" fmla="*/ 2 w 356"/>
                              <a:gd name="T73" fmla="*/ 10 h 585"/>
                              <a:gd name="T74" fmla="*/ 2 w 356"/>
                              <a:gd name="T75" fmla="*/ 12 h 585"/>
                              <a:gd name="T76" fmla="*/ 2 w 356"/>
                              <a:gd name="T77" fmla="*/ 13 h 585"/>
                              <a:gd name="T78" fmla="*/ 3 w 356"/>
                              <a:gd name="T79" fmla="*/ 15 h 585"/>
                              <a:gd name="T80" fmla="*/ 3 w 356"/>
                              <a:gd name="T81" fmla="*/ 16 h 585"/>
                              <a:gd name="T82" fmla="*/ 4 w 356"/>
                              <a:gd name="T83" fmla="*/ 18 h 585"/>
                              <a:gd name="T84" fmla="*/ 5 w 356"/>
                              <a:gd name="T85" fmla="*/ 19 h 585"/>
                              <a:gd name="T86" fmla="*/ 6 w 356"/>
                              <a:gd name="T87" fmla="*/ 21 h 585"/>
                              <a:gd name="T88" fmla="*/ 7 w 356"/>
                              <a:gd name="T89" fmla="*/ 22 h 585"/>
                              <a:gd name="T90" fmla="*/ 8 w 356"/>
                              <a:gd name="T91" fmla="*/ 23 h 585"/>
                              <a:gd name="T92" fmla="*/ 7 w 356"/>
                              <a:gd name="T93" fmla="*/ 23 h 585"/>
                              <a:gd name="T94" fmla="*/ 6 w 356"/>
                              <a:gd name="T95" fmla="*/ 23 h 585"/>
                              <a:gd name="T96" fmla="*/ 5 w 356"/>
                              <a:gd name="T97" fmla="*/ 22 h 585"/>
                              <a:gd name="T98" fmla="*/ 4 w 356"/>
                              <a:gd name="T99" fmla="*/ 21 h 585"/>
                              <a:gd name="T100" fmla="*/ 4 w 356"/>
                              <a:gd name="T101" fmla="*/ 21 h 585"/>
                              <a:gd name="T102" fmla="*/ 3 w 356"/>
                              <a:gd name="T103" fmla="*/ 19 h 585"/>
                              <a:gd name="T104" fmla="*/ 2 w 356"/>
                              <a:gd name="T105" fmla="*/ 18 h 585"/>
                              <a:gd name="T106" fmla="*/ 1 w 356"/>
                              <a:gd name="T107" fmla="*/ 17 h 585"/>
                              <a:gd name="T108" fmla="*/ 1 w 356"/>
                              <a:gd name="T109" fmla="*/ 16 h 585"/>
                              <a:gd name="T110" fmla="*/ 1 w 356"/>
                              <a:gd name="T111" fmla="*/ 15 h 585"/>
                              <a:gd name="T112" fmla="*/ 0 w 356"/>
                              <a:gd name="T113" fmla="*/ 14 h 5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56"/>
                              <a:gd name="T172" fmla="*/ 0 h 585"/>
                              <a:gd name="T173" fmla="*/ 356 w 356"/>
                              <a:gd name="T174" fmla="*/ 585 h 58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56" h="585">
                                <a:moveTo>
                                  <a:pt x="6" y="348"/>
                                </a:moveTo>
                                <a:lnTo>
                                  <a:pt x="2" y="319"/>
                                </a:lnTo>
                                <a:lnTo>
                                  <a:pt x="0" y="288"/>
                                </a:lnTo>
                                <a:lnTo>
                                  <a:pt x="2" y="254"/>
                                </a:lnTo>
                                <a:lnTo>
                                  <a:pt x="6" y="229"/>
                                </a:lnTo>
                                <a:lnTo>
                                  <a:pt x="13" y="204"/>
                                </a:lnTo>
                                <a:lnTo>
                                  <a:pt x="24" y="174"/>
                                </a:lnTo>
                                <a:lnTo>
                                  <a:pt x="43" y="146"/>
                                </a:lnTo>
                                <a:lnTo>
                                  <a:pt x="60" y="123"/>
                                </a:lnTo>
                                <a:lnTo>
                                  <a:pt x="78" y="108"/>
                                </a:lnTo>
                                <a:lnTo>
                                  <a:pt x="98" y="89"/>
                                </a:lnTo>
                                <a:lnTo>
                                  <a:pt x="119" y="73"/>
                                </a:lnTo>
                                <a:lnTo>
                                  <a:pt x="145" y="58"/>
                                </a:lnTo>
                                <a:lnTo>
                                  <a:pt x="172" y="42"/>
                                </a:lnTo>
                                <a:lnTo>
                                  <a:pt x="196" y="31"/>
                                </a:lnTo>
                                <a:lnTo>
                                  <a:pt x="221" y="21"/>
                                </a:lnTo>
                                <a:lnTo>
                                  <a:pt x="244" y="14"/>
                                </a:lnTo>
                                <a:lnTo>
                                  <a:pt x="268" y="7"/>
                                </a:lnTo>
                                <a:lnTo>
                                  <a:pt x="297" y="2"/>
                                </a:lnTo>
                                <a:lnTo>
                                  <a:pt x="324" y="1"/>
                                </a:lnTo>
                                <a:lnTo>
                                  <a:pt x="342" y="0"/>
                                </a:lnTo>
                                <a:lnTo>
                                  <a:pt x="356" y="1"/>
                                </a:lnTo>
                                <a:lnTo>
                                  <a:pt x="355" y="17"/>
                                </a:lnTo>
                                <a:lnTo>
                                  <a:pt x="353" y="30"/>
                                </a:lnTo>
                                <a:lnTo>
                                  <a:pt x="339" y="32"/>
                                </a:lnTo>
                                <a:lnTo>
                                  <a:pt x="319" y="37"/>
                                </a:lnTo>
                                <a:lnTo>
                                  <a:pt x="296" y="44"/>
                                </a:lnTo>
                                <a:lnTo>
                                  <a:pt x="270" y="55"/>
                                </a:lnTo>
                                <a:lnTo>
                                  <a:pt x="244" y="66"/>
                                </a:lnTo>
                                <a:lnTo>
                                  <a:pt x="216" y="78"/>
                                </a:lnTo>
                                <a:lnTo>
                                  <a:pt x="187" y="91"/>
                                </a:lnTo>
                                <a:lnTo>
                                  <a:pt x="150" y="113"/>
                                </a:lnTo>
                                <a:lnTo>
                                  <a:pt x="113" y="143"/>
                                </a:lnTo>
                                <a:lnTo>
                                  <a:pt x="91" y="166"/>
                                </a:lnTo>
                                <a:lnTo>
                                  <a:pt x="73" y="194"/>
                                </a:lnTo>
                                <a:lnTo>
                                  <a:pt x="59" y="225"/>
                                </a:lnTo>
                                <a:lnTo>
                                  <a:pt x="49" y="260"/>
                                </a:lnTo>
                                <a:lnTo>
                                  <a:pt x="47" y="295"/>
                                </a:lnTo>
                                <a:lnTo>
                                  <a:pt x="55" y="335"/>
                                </a:lnTo>
                                <a:lnTo>
                                  <a:pt x="64" y="371"/>
                                </a:lnTo>
                                <a:lnTo>
                                  <a:pt x="76" y="402"/>
                                </a:lnTo>
                                <a:lnTo>
                                  <a:pt x="97" y="438"/>
                                </a:lnTo>
                                <a:lnTo>
                                  <a:pt x="125" y="478"/>
                                </a:lnTo>
                                <a:lnTo>
                                  <a:pt x="155" y="514"/>
                                </a:lnTo>
                                <a:lnTo>
                                  <a:pt x="177" y="545"/>
                                </a:lnTo>
                                <a:lnTo>
                                  <a:pt x="198" y="579"/>
                                </a:lnTo>
                                <a:lnTo>
                                  <a:pt x="165" y="585"/>
                                </a:lnTo>
                                <a:lnTo>
                                  <a:pt x="148" y="570"/>
                                </a:lnTo>
                                <a:lnTo>
                                  <a:pt x="130" y="553"/>
                                </a:lnTo>
                                <a:lnTo>
                                  <a:pt x="108" y="535"/>
                                </a:lnTo>
                                <a:lnTo>
                                  <a:pt x="89" y="513"/>
                                </a:lnTo>
                                <a:lnTo>
                                  <a:pt x="67" y="483"/>
                                </a:lnTo>
                                <a:lnTo>
                                  <a:pt x="49" y="454"/>
                                </a:lnTo>
                                <a:lnTo>
                                  <a:pt x="31" y="424"/>
                                </a:lnTo>
                                <a:lnTo>
                                  <a:pt x="19" y="395"/>
                                </a:lnTo>
                                <a:lnTo>
                                  <a:pt x="13" y="376"/>
                                </a:lnTo>
                                <a:lnTo>
                                  <a:pt x="6" y="348"/>
                                </a:lnTo>
                                <a:close/>
                              </a:path>
                            </a:pathLst>
                          </a:custGeom>
                          <a:solidFill>
                            <a:srgbClr val="A000A0"/>
                          </a:solidFill>
                          <a:ln w="9525">
                            <a:noFill/>
                            <a:round/>
                            <a:headEnd/>
                            <a:tailEnd/>
                          </a:ln>
                        </p:spPr>
                        <p:txBody>
                          <a:bodyPr/>
                          <a:lstStyle/>
                          <a:p>
                            <a:endParaRPr lang="cs-CZ"/>
                          </a:p>
                        </p:txBody>
                      </p:sp>
                      <p:sp>
                        <p:nvSpPr>
                          <p:cNvPr id="6230" name="Freeform 142"/>
                          <p:cNvSpPr>
                            <a:spLocks/>
                          </p:cNvSpPr>
                          <p:nvPr/>
                        </p:nvSpPr>
                        <p:spPr bwMode="auto">
                          <a:xfrm>
                            <a:off x="2122" y="1555"/>
                            <a:ext cx="62" cy="113"/>
                          </a:xfrm>
                          <a:custGeom>
                            <a:avLst/>
                            <a:gdLst>
                              <a:gd name="T0" fmla="*/ 0 w 308"/>
                              <a:gd name="T1" fmla="*/ 13 h 566"/>
                              <a:gd name="T2" fmla="*/ 0 w 308"/>
                              <a:gd name="T3" fmla="*/ 12 h 566"/>
                              <a:gd name="T4" fmla="*/ 0 w 308"/>
                              <a:gd name="T5" fmla="*/ 11 h 566"/>
                              <a:gd name="T6" fmla="*/ 0 w 308"/>
                              <a:gd name="T7" fmla="*/ 10 h 566"/>
                              <a:gd name="T8" fmla="*/ 0 w 308"/>
                              <a:gd name="T9" fmla="*/ 9 h 566"/>
                              <a:gd name="T10" fmla="*/ 1 w 308"/>
                              <a:gd name="T11" fmla="*/ 8 h 566"/>
                              <a:gd name="T12" fmla="*/ 1 w 308"/>
                              <a:gd name="T13" fmla="*/ 7 h 566"/>
                              <a:gd name="T14" fmla="*/ 2 w 308"/>
                              <a:gd name="T15" fmla="*/ 5 h 566"/>
                              <a:gd name="T16" fmla="*/ 2 w 308"/>
                              <a:gd name="T17" fmla="*/ 5 h 566"/>
                              <a:gd name="T18" fmla="*/ 3 w 308"/>
                              <a:gd name="T19" fmla="*/ 4 h 566"/>
                              <a:gd name="T20" fmla="*/ 4 w 308"/>
                              <a:gd name="T21" fmla="*/ 3 h 566"/>
                              <a:gd name="T22" fmla="*/ 5 w 308"/>
                              <a:gd name="T23" fmla="*/ 2 h 566"/>
                              <a:gd name="T24" fmla="*/ 6 w 308"/>
                              <a:gd name="T25" fmla="*/ 2 h 566"/>
                              <a:gd name="T26" fmla="*/ 7 w 308"/>
                              <a:gd name="T27" fmla="*/ 1 h 566"/>
                              <a:gd name="T28" fmla="*/ 8 w 308"/>
                              <a:gd name="T29" fmla="*/ 1 h 566"/>
                              <a:gd name="T30" fmla="*/ 9 w 308"/>
                              <a:gd name="T31" fmla="*/ 0 h 566"/>
                              <a:gd name="T32" fmla="*/ 10 w 308"/>
                              <a:gd name="T33" fmla="*/ 0 h 566"/>
                              <a:gd name="T34" fmla="*/ 11 w 308"/>
                              <a:gd name="T35" fmla="*/ 0 h 566"/>
                              <a:gd name="T36" fmla="*/ 12 w 308"/>
                              <a:gd name="T37" fmla="*/ 0 h 566"/>
                              <a:gd name="T38" fmla="*/ 12 w 308"/>
                              <a:gd name="T39" fmla="*/ 0 h 566"/>
                              <a:gd name="T40" fmla="*/ 12 w 308"/>
                              <a:gd name="T41" fmla="*/ 1 h 566"/>
                              <a:gd name="T42" fmla="*/ 12 w 308"/>
                              <a:gd name="T43" fmla="*/ 1 h 566"/>
                              <a:gd name="T44" fmla="*/ 11 w 308"/>
                              <a:gd name="T45" fmla="*/ 2 h 566"/>
                              <a:gd name="T46" fmla="*/ 10 w 308"/>
                              <a:gd name="T47" fmla="*/ 2 h 566"/>
                              <a:gd name="T48" fmla="*/ 9 w 308"/>
                              <a:gd name="T49" fmla="*/ 3 h 566"/>
                              <a:gd name="T50" fmla="*/ 8 w 308"/>
                              <a:gd name="T51" fmla="*/ 3 h 566"/>
                              <a:gd name="T52" fmla="*/ 6 w 308"/>
                              <a:gd name="T53" fmla="*/ 4 h 566"/>
                              <a:gd name="T54" fmla="*/ 5 w 308"/>
                              <a:gd name="T55" fmla="*/ 5 h 566"/>
                              <a:gd name="T56" fmla="*/ 4 w 308"/>
                              <a:gd name="T57" fmla="*/ 6 h 566"/>
                              <a:gd name="T58" fmla="*/ 3 w 308"/>
                              <a:gd name="T59" fmla="*/ 7 h 566"/>
                              <a:gd name="T60" fmla="*/ 2 w 308"/>
                              <a:gd name="T61" fmla="*/ 9 h 566"/>
                              <a:gd name="T62" fmla="*/ 2 w 308"/>
                              <a:gd name="T63" fmla="*/ 10 h 566"/>
                              <a:gd name="T64" fmla="*/ 2 w 308"/>
                              <a:gd name="T65" fmla="*/ 11 h 566"/>
                              <a:gd name="T66" fmla="*/ 2 w 308"/>
                              <a:gd name="T67" fmla="*/ 13 h 566"/>
                              <a:gd name="T68" fmla="*/ 3 w 308"/>
                              <a:gd name="T69" fmla="*/ 14 h 566"/>
                              <a:gd name="T70" fmla="*/ 3 w 308"/>
                              <a:gd name="T71" fmla="*/ 16 h 566"/>
                              <a:gd name="T72" fmla="*/ 4 w 308"/>
                              <a:gd name="T73" fmla="*/ 17 h 566"/>
                              <a:gd name="T74" fmla="*/ 5 w 308"/>
                              <a:gd name="T75" fmla="*/ 19 h 566"/>
                              <a:gd name="T76" fmla="*/ 6 w 308"/>
                              <a:gd name="T77" fmla="*/ 20 h 566"/>
                              <a:gd name="T78" fmla="*/ 7 w 308"/>
                              <a:gd name="T79" fmla="*/ 21 h 566"/>
                              <a:gd name="T80" fmla="*/ 8 w 308"/>
                              <a:gd name="T81" fmla="*/ 23 h 566"/>
                              <a:gd name="T82" fmla="*/ 6 w 308"/>
                              <a:gd name="T83" fmla="*/ 23 h 566"/>
                              <a:gd name="T84" fmla="*/ 5 w 308"/>
                              <a:gd name="T85" fmla="*/ 22 h 566"/>
                              <a:gd name="T86" fmla="*/ 4 w 308"/>
                              <a:gd name="T87" fmla="*/ 21 h 566"/>
                              <a:gd name="T88" fmla="*/ 4 w 308"/>
                              <a:gd name="T89" fmla="*/ 20 h 566"/>
                              <a:gd name="T90" fmla="*/ 3 w 308"/>
                              <a:gd name="T91" fmla="*/ 19 h 566"/>
                              <a:gd name="T92" fmla="*/ 2 w 308"/>
                              <a:gd name="T93" fmla="*/ 18 h 566"/>
                              <a:gd name="T94" fmla="*/ 1 w 308"/>
                              <a:gd name="T95" fmla="*/ 16 h 566"/>
                              <a:gd name="T96" fmla="*/ 1 w 308"/>
                              <a:gd name="T97" fmla="*/ 15 h 566"/>
                              <a:gd name="T98" fmla="*/ 1 w 308"/>
                              <a:gd name="T99" fmla="*/ 15 h 566"/>
                              <a:gd name="T100" fmla="*/ 0 w 308"/>
                              <a:gd name="T101" fmla="*/ 13 h 5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08"/>
                              <a:gd name="T154" fmla="*/ 0 h 566"/>
                              <a:gd name="T155" fmla="*/ 308 w 308"/>
                              <a:gd name="T156" fmla="*/ 566 h 5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08" h="566">
                                <a:moveTo>
                                  <a:pt x="6" y="337"/>
                                </a:moveTo>
                                <a:lnTo>
                                  <a:pt x="2" y="308"/>
                                </a:lnTo>
                                <a:lnTo>
                                  <a:pt x="0" y="278"/>
                                </a:lnTo>
                                <a:lnTo>
                                  <a:pt x="2" y="243"/>
                                </a:lnTo>
                                <a:lnTo>
                                  <a:pt x="6" y="218"/>
                                </a:lnTo>
                                <a:lnTo>
                                  <a:pt x="13" y="194"/>
                                </a:lnTo>
                                <a:lnTo>
                                  <a:pt x="24" y="163"/>
                                </a:lnTo>
                                <a:lnTo>
                                  <a:pt x="43" y="135"/>
                                </a:lnTo>
                                <a:lnTo>
                                  <a:pt x="60" y="113"/>
                                </a:lnTo>
                                <a:lnTo>
                                  <a:pt x="77" y="97"/>
                                </a:lnTo>
                                <a:lnTo>
                                  <a:pt x="98" y="79"/>
                                </a:lnTo>
                                <a:lnTo>
                                  <a:pt x="119" y="62"/>
                                </a:lnTo>
                                <a:lnTo>
                                  <a:pt x="145" y="47"/>
                                </a:lnTo>
                                <a:lnTo>
                                  <a:pt x="172" y="32"/>
                                </a:lnTo>
                                <a:lnTo>
                                  <a:pt x="196" y="20"/>
                                </a:lnTo>
                                <a:lnTo>
                                  <a:pt x="220" y="10"/>
                                </a:lnTo>
                                <a:lnTo>
                                  <a:pt x="242" y="4"/>
                                </a:lnTo>
                                <a:lnTo>
                                  <a:pt x="267" y="0"/>
                                </a:lnTo>
                                <a:lnTo>
                                  <a:pt x="291" y="0"/>
                                </a:lnTo>
                                <a:lnTo>
                                  <a:pt x="308" y="3"/>
                                </a:lnTo>
                                <a:lnTo>
                                  <a:pt x="300" y="22"/>
                                </a:lnTo>
                                <a:lnTo>
                                  <a:pt x="289" y="35"/>
                                </a:lnTo>
                                <a:lnTo>
                                  <a:pt x="273" y="44"/>
                                </a:lnTo>
                                <a:lnTo>
                                  <a:pt x="245" y="55"/>
                                </a:lnTo>
                                <a:lnTo>
                                  <a:pt x="217" y="68"/>
                                </a:lnTo>
                                <a:lnTo>
                                  <a:pt x="187" y="81"/>
                                </a:lnTo>
                                <a:lnTo>
                                  <a:pt x="150" y="102"/>
                                </a:lnTo>
                                <a:lnTo>
                                  <a:pt x="113" y="132"/>
                                </a:lnTo>
                                <a:lnTo>
                                  <a:pt x="91" y="156"/>
                                </a:lnTo>
                                <a:lnTo>
                                  <a:pt x="73" y="183"/>
                                </a:lnTo>
                                <a:lnTo>
                                  <a:pt x="59" y="214"/>
                                </a:lnTo>
                                <a:lnTo>
                                  <a:pt x="49" y="249"/>
                                </a:lnTo>
                                <a:lnTo>
                                  <a:pt x="47" y="284"/>
                                </a:lnTo>
                                <a:lnTo>
                                  <a:pt x="55" y="324"/>
                                </a:lnTo>
                                <a:lnTo>
                                  <a:pt x="64" y="361"/>
                                </a:lnTo>
                                <a:lnTo>
                                  <a:pt x="77" y="392"/>
                                </a:lnTo>
                                <a:lnTo>
                                  <a:pt x="97" y="426"/>
                                </a:lnTo>
                                <a:lnTo>
                                  <a:pt x="125" y="468"/>
                                </a:lnTo>
                                <a:lnTo>
                                  <a:pt x="155" y="503"/>
                                </a:lnTo>
                                <a:lnTo>
                                  <a:pt x="177" y="534"/>
                                </a:lnTo>
                                <a:lnTo>
                                  <a:pt x="189" y="565"/>
                                </a:lnTo>
                                <a:lnTo>
                                  <a:pt x="159" y="566"/>
                                </a:lnTo>
                                <a:lnTo>
                                  <a:pt x="131" y="542"/>
                                </a:lnTo>
                                <a:lnTo>
                                  <a:pt x="108" y="524"/>
                                </a:lnTo>
                                <a:lnTo>
                                  <a:pt x="88" y="502"/>
                                </a:lnTo>
                                <a:lnTo>
                                  <a:pt x="67" y="473"/>
                                </a:lnTo>
                                <a:lnTo>
                                  <a:pt x="49" y="443"/>
                                </a:lnTo>
                                <a:lnTo>
                                  <a:pt x="32" y="413"/>
                                </a:lnTo>
                                <a:lnTo>
                                  <a:pt x="19" y="384"/>
                                </a:lnTo>
                                <a:lnTo>
                                  <a:pt x="13" y="365"/>
                                </a:lnTo>
                                <a:lnTo>
                                  <a:pt x="6" y="337"/>
                                </a:lnTo>
                                <a:close/>
                              </a:path>
                            </a:pathLst>
                          </a:custGeom>
                          <a:solidFill>
                            <a:srgbClr val="400040"/>
                          </a:solidFill>
                          <a:ln w="9525">
                            <a:noFill/>
                            <a:round/>
                            <a:headEnd/>
                            <a:tailEnd/>
                          </a:ln>
                        </p:spPr>
                        <p:txBody>
                          <a:bodyPr/>
                          <a:lstStyle/>
                          <a:p>
                            <a:endParaRPr lang="cs-CZ"/>
                          </a:p>
                        </p:txBody>
                      </p:sp>
                      <p:sp>
                        <p:nvSpPr>
                          <p:cNvPr id="6231" name="Freeform 143"/>
                          <p:cNvSpPr>
                            <a:spLocks/>
                          </p:cNvSpPr>
                          <p:nvPr/>
                        </p:nvSpPr>
                        <p:spPr bwMode="auto">
                          <a:xfrm>
                            <a:off x="2072" y="1522"/>
                            <a:ext cx="101" cy="179"/>
                          </a:xfrm>
                          <a:custGeom>
                            <a:avLst/>
                            <a:gdLst>
                              <a:gd name="T0" fmla="*/ 0 w 503"/>
                              <a:gd name="T1" fmla="*/ 18 h 898"/>
                              <a:gd name="T2" fmla="*/ 1 w 503"/>
                              <a:gd name="T3" fmla="*/ 14 h 898"/>
                              <a:gd name="T4" fmla="*/ 2 w 503"/>
                              <a:gd name="T5" fmla="*/ 11 h 898"/>
                              <a:gd name="T6" fmla="*/ 4 w 503"/>
                              <a:gd name="T7" fmla="*/ 8 h 898"/>
                              <a:gd name="T8" fmla="*/ 7 w 503"/>
                              <a:gd name="T9" fmla="*/ 5 h 898"/>
                              <a:gd name="T10" fmla="*/ 10 w 503"/>
                              <a:gd name="T11" fmla="*/ 3 h 898"/>
                              <a:gd name="T12" fmla="*/ 13 w 503"/>
                              <a:gd name="T13" fmla="*/ 1 h 898"/>
                              <a:gd name="T14" fmla="*/ 17 w 503"/>
                              <a:gd name="T15" fmla="*/ 0 h 898"/>
                              <a:gd name="T16" fmla="*/ 19 w 503"/>
                              <a:gd name="T17" fmla="*/ 0 h 898"/>
                              <a:gd name="T18" fmla="*/ 20 w 503"/>
                              <a:gd name="T19" fmla="*/ 1 h 898"/>
                              <a:gd name="T20" fmla="*/ 18 w 503"/>
                              <a:gd name="T21" fmla="*/ 1 h 898"/>
                              <a:gd name="T22" fmla="*/ 16 w 503"/>
                              <a:gd name="T23" fmla="*/ 2 h 898"/>
                              <a:gd name="T24" fmla="*/ 14 w 503"/>
                              <a:gd name="T25" fmla="*/ 3 h 898"/>
                              <a:gd name="T26" fmla="*/ 12 w 503"/>
                              <a:gd name="T27" fmla="*/ 4 h 898"/>
                              <a:gd name="T28" fmla="*/ 10 w 503"/>
                              <a:gd name="T29" fmla="*/ 5 h 898"/>
                              <a:gd name="T30" fmla="*/ 8 w 503"/>
                              <a:gd name="T31" fmla="*/ 6 h 898"/>
                              <a:gd name="T32" fmla="*/ 6 w 503"/>
                              <a:gd name="T33" fmla="*/ 8 h 898"/>
                              <a:gd name="T34" fmla="*/ 5 w 503"/>
                              <a:gd name="T35" fmla="*/ 9 h 898"/>
                              <a:gd name="T36" fmla="*/ 4 w 503"/>
                              <a:gd name="T37" fmla="*/ 11 h 898"/>
                              <a:gd name="T38" fmla="*/ 3 w 503"/>
                              <a:gd name="T39" fmla="*/ 13 h 898"/>
                              <a:gd name="T40" fmla="*/ 2 w 503"/>
                              <a:gd name="T41" fmla="*/ 15 h 898"/>
                              <a:gd name="T42" fmla="*/ 2 w 503"/>
                              <a:gd name="T43" fmla="*/ 17 h 898"/>
                              <a:gd name="T44" fmla="*/ 2 w 503"/>
                              <a:gd name="T45" fmla="*/ 20 h 898"/>
                              <a:gd name="T46" fmla="*/ 2 w 503"/>
                              <a:gd name="T47" fmla="*/ 22 h 898"/>
                              <a:gd name="T48" fmla="*/ 3 w 503"/>
                              <a:gd name="T49" fmla="*/ 24 h 898"/>
                              <a:gd name="T50" fmla="*/ 4 w 503"/>
                              <a:gd name="T51" fmla="*/ 26 h 898"/>
                              <a:gd name="T52" fmla="*/ 5 w 503"/>
                              <a:gd name="T53" fmla="*/ 28 h 898"/>
                              <a:gd name="T54" fmla="*/ 6 w 503"/>
                              <a:gd name="T55" fmla="*/ 30 h 898"/>
                              <a:gd name="T56" fmla="*/ 7 w 503"/>
                              <a:gd name="T57" fmla="*/ 32 h 898"/>
                              <a:gd name="T58" fmla="*/ 9 w 503"/>
                              <a:gd name="T59" fmla="*/ 34 h 898"/>
                              <a:gd name="T60" fmla="*/ 8 w 503"/>
                              <a:gd name="T61" fmla="*/ 36 h 898"/>
                              <a:gd name="T62" fmla="*/ 6 w 503"/>
                              <a:gd name="T63" fmla="*/ 34 h 898"/>
                              <a:gd name="T64" fmla="*/ 4 w 503"/>
                              <a:gd name="T65" fmla="*/ 31 h 898"/>
                              <a:gd name="T66" fmla="*/ 2 w 503"/>
                              <a:gd name="T67" fmla="*/ 27 h 898"/>
                              <a:gd name="T68" fmla="*/ 1 w 503"/>
                              <a:gd name="T69" fmla="*/ 24 h 898"/>
                              <a:gd name="T70" fmla="*/ 0 w 503"/>
                              <a:gd name="T71" fmla="*/ 20 h 8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3"/>
                              <a:gd name="T109" fmla="*/ 0 h 898"/>
                              <a:gd name="T110" fmla="*/ 503 w 503"/>
                              <a:gd name="T111" fmla="*/ 898 h 89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3" h="898">
                                <a:moveTo>
                                  <a:pt x="0" y="500"/>
                                </a:moveTo>
                                <a:lnTo>
                                  <a:pt x="3" y="451"/>
                                </a:lnTo>
                                <a:lnTo>
                                  <a:pt x="13" y="398"/>
                                </a:lnTo>
                                <a:lnTo>
                                  <a:pt x="25" y="352"/>
                                </a:lnTo>
                                <a:lnTo>
                                  <a:pt x="38" y="305"/>
                                </a:lnTo>
                                <a:lnTo>
                                  <a:pt x="53" y="267"/>
                                </a:lnTo>
                                <a:lnTo>
                                  <a:pt x="74" y="230"/>
                                </a:lnTo>
                                <a:lnTo>
                                  <a:pt x="98" y="199"/>
                                </a:lnTo>
                                <a:lnTo>
                                  <a:pt x="126" y="167"/>
                                </a:lnTo>
                                <a:lnTo>
                                  <a:pt x="162" y="134"/>
                                </a:lnTo>
                                <a:lnTo>
                                  <a:pt x="202" y="103"/>
                                </a:lnTo>
                                <a:lnTo>
                                  <a:pt x="245" y="74"/>
                                </a:lnTo>
                                <a:lnTo>
                                  <a:pt x="287" y="49"/>
                                </a:lnTo>
                                <a:lnTo>
                                  <a:pt x="334" y="29"/>
                                </a:lnTo>
                                <a:lnTo>
                                  <a:pt x="376" y="15"/>
                                </a:lnTo>
                                <a:lnTo>
                                  <a:pt x="415" y="5"/>
                                </a:lnTo>
                                <a:lnTo>
                                  <a:pt x="448" y="0"/>
                                </a:lnTo>
                                <a:lnTo>
                                  <a:pt x="463" y="3"/>
                                </a:lnTo>
                                <a:lnTo>
                                  <a:pt x="481" y="11"/>
                                </a:lnTo>
                                <a:lnTo>
                                  <a:pt x="503" y="24"/>
                                </a:lnTo>
                                <a:lnTo>
                                  <a:pt x="480" y="28"/>
                                </a:lnTo>
                                <a:lnTo>
                                  <a:pt x="452" y="34"/>
                                </a:lnTo>
                                <a:lnTo>
                                  <a:pt x="425" y="40"/>
                                </a:lnTo>
                                <a:lnTo>
                                  <a:pt x="394" y="48"/>
                                </a:lnTo>
                                <a:lnTo>
                                  <a:pt x="370" y="57"/>
                                </a:lnTo>
                                <a:lnTo>
                                  <a:pt x="345" y="68"/>
                                </a:lnTo>
                                <a:lnTo>
                                  <a:pt x="319" y="82"/>
                                </a:lnTo>
                                <a:lnTo>
                                  <a:pt x="295" y="95"/>
                                </a:lnTo>
                                <a:lnTo>
                                  <a:pt x="272" y="108"/>
                                </a:lnTo>
                                <a:lnTo>
                                  <a:pt x="248" y="124"/>
                                </a:lnTo>
                                <a:lnTo>
                                  <a:pt x="222" y="141"/>
                                </a:lnTo>
                                <a:lnTo>
                                  <a:pt x="199" y="158"/>
                                </a:lnTo>
                                <a:lnTo>
                                  <a:pt x="177" y="174"/>
                                </a:lnTo>
                                <a:lnTo>
                                  <a:pt x="159" y="190"/>
                                </a:lnTo>
                                <a:lnTo>
                                  <a:pt x="141" y="210"/>
                                </a:lnTo>
                                <a:lnTo>
                                  <a:pt x="127" y="230"/>
                                </a:lnTo>
                                <a:lnTo>
                                  <a:pt x="115" y="254"/>
                                </a:lnTo>
                                <a:lnTo>
                                  <a:pt x="98" y="282"/>
                                </a:lnTo>
                                <a:lnTo>
                                  <a:pt x="84" y="308"/>
                                </a:lnTo>
                                <a:lnTo>
                                  <a:pt x="75" y="332"/>
                                </a:lnTo>
                                <a:lnTo>
                                  <a:pt x="67" y="354"/>
                                </a:lnTo>
                                <a:lnTo>
                                  <a:pt x="61" y="377"/>
                                </a:lnTo>
                                <a:lnTo>
                                  <a:pt x="56" y="402"/>
                                </a:lnTo>
                                <a:lnTo>
                                  <a:pt x="51" y="426"/>
                                </a:lnTo>
                                <a:lnTo>
                                  <a:pt x="48" y="457"/>
                                </a:lnTo>
                                <a:lnTo>
                                  <a:pt x="47" y="491"/>
                                </a:lnTo>
                                <a:lnTo>
                                  <a:pt x="48" y="519"/>
                                </a:lnTo>
                                <a:lnTo>
                                  <a:pt x="51" y="546"/>
                                </a:lnTo>
                                <a:lnTo>
                                  <a:pt x="59" y="575"/>
                                </a:lnTo>
                                <a:lnTo>
                                  <a:pt x="66" y="602"/>
                                </a:lnTo>
                                <a:lnTo>
                                  <a:pt x="76" y="628"/>
                                </a:lnTo>
                                <a:lnTo>
                                  <a:pt x="89" y="652"/>
                                </a:lnTo>
                                <a:lnTo>
                                  <a:pt x="103" y="676"/>
                                </a:lnTo>
                                <a:lnTo>
                                  <a:pt x="118" y="703"/>
                                </a:lnTo>
                                <a:lnTo>
                                  <a:pt x="133" y="731"/>
                                </a:lnTo>
                                <a:lnTo>
                                  <a:pt x="149" y="759"/>
                                </a:lnTo>
                                <a:lnTo>
                                  <a:pt x="166" y="785"/>
                                </a:lnTo>
                                <a:lnTo>
                                  <a:pt x="182" y="810"/>
                                </a:lnTo>
                                <a:lnTo>
                                  <a:pt x="203" y="839"/>
                                </a:lnTo>
                                <a:lnTo>
                                  <a:pt x="224" y="865"/>
                                </a:lnTo>
                                <a:lnTo>
                                  <a:pt x="214" y="883"/>
                                </a:lnTo>
                                <a:lnTo>
                                  <a:pt x="207" y="898"/>
                                </a:lnTo>
                                <a:lnTo>
                                  <a:pt x="188" y="884"/>
                                </a:lnTo>
                                <a:lnTo>
                                  <a:pt x="161" y="858"/>
                                </a:lnTo>
                                <a:lnTo>
                                  <a:pt x="136" y="827"/>
                                </a:lnTo>
                                <a:lnTo>
                                  <a:pt x="109" y="787"/>
                                </a:lnTo>
                                <a:lnTo>
                                  <a:pt x="78" y="738"/>
                                </a:lnTo>
                                <a:lnTo>
                                  <a:pt x="50" y="687"/>
                                </a:lnTo>
                                <a:lnTo>
                                  <a:pt x="31" y="648"/>
                                </a:lnTo>
                                <a:lnTo>
                                  <a:pt x="16" y="602"/>
                                </a:lnTo>
                                <a:lnTo>
                                  <a:pt x="4" y="549"/>
                                </a:lnTo>
                                <a:lnTo>
                                  <a:pt x="0" y="500"/>
                                </a:lnTo>
                                <a:close/>
                              </a:path>
                            </a:pathLst>
                          </a:custGeom>
                          <a:solidFill>
                            <a:srgbClr val="E000E0"/>
                          </a:solidFill>
                          <a:ln w="9525">
                            <a:noFill/>
                            <a:round/>
                            <a:headEnd/>
                            <a:tailEnd/>
                          </a:ln>
                        </p:spPr>
                        <p:txBody>
                          <a:bodyPr/>
                          <a:lstStyle/>
                          <a:p>
                            <a:endParaRPr lang="cs-CZ"/>
                          </a:p>
                        </p:txBody>
                      </p:sp>
                    </p:grpSp>
                  </p:grpSp>
                  <p:grpSp>
                    <p:nvGrpSpPr>
                      <p:cNvPr id="6238" name="Group 144"/>
                      <p:cNvGrpSpPr>
                        <a:grpSpLocks/>
                      </p:cNvGrpSpPr>
                      <p:nvPr/>
                    </p:nvGrpSpPr>
                    <p:grpSpPr bwMode="auto">
                      <a:xfrm>
                        <a:off x="2112" y="1663"/>
                        <a:ext cx="49" cy="42"/>
                        <a:chOff x="2112" y="1663"/>
                        <a:chExt cx="49" cy="42"/>
                      </a:xfrm>
                    </p:grpSpPr>
                    <p:sp>
                      <p:nvSpPr>
                        <p:cNvPr id="6224" name="Freeform 145"/>
                        <p:cNvSpPr>
                          <a:spLocks/>
                        </p:cNvSpPr>
                        <p:nvPr/>
                      </p:nvSpPr>
                      <p:spPr bwMode="auto">
                        <a:xfrm>
                          <a:off x="2112" y="1663"/>
                          <a:ext cx="49" cy="42"/>
                        </a:xfrm>
                        <a:custGeom>
                          <a:avLst/>
                          <a:gdLst>
                            <a:gd name="T0" fmla="*/ 10 w 244"/>
                            <a:gd name="T1" fmla="*/ 1 h 210"/>
                            <a:gd name="T2" fmla="*/ 9 w 244"/>
                            <a:gd name="T3" fmla="*/ 0 h 210"/>
                            <a:gd name="T4" fmla="*/ 8 w 244"/>
                            <a:gd name="T5" fmla="*/ 0 h 210"/>
                            <a:gd name="T6" fmla="*/ 7 w 244"/>
                            <a:gd name="T7" fmla="*/ 0 h 210"/>
                            <a:gd name="T8" fmla="*/ 7 w 244"/>
                            <a:gd name="T9" fmla="*/ 0 h 210"/>
                            <a:gd name="T10" fmla="*/ 6 w 244"/>
                            <a:gd name="T11" fmla="*/ 0 h 210"/>
                            <a:gd name="T12" fmla="*/ 5 w 244"/>
                            <a:gd name="T13" fmla="*/ 1 h 210"/>
                            <a:gd name="T14" fmla="*/ 4 w 244"/>
                            <a:gd name="T15" fmla="*/ 1 h 210"/>
                            <a:gd name="T16" fmla="*/ 3 w 244"/>
                            <a:gd name="T17" fmla="*/ 1 h 210"/>
                            <a:gd name="T18" fmla="*/ 2 w 244"/>
                            <a:gd name="T19" fmla="*/ 2 h 210"/>
                            <a:gd name="T20" fmla="*/ 1 w 244"/>
                            <a:gd name="T21" fmla="*/ 3 h 210"/>
                            <a:gd name="T22" fmla="*/ 1 w 244"/>
                            <a:gd name="T23" fmla="*/ 4 h 210"/>
                            <a:gd name="T24" fmla="*/ 0 w 244"/>
                            <a:gd name="T25" fmla="*/ 5 h 210"/>
                            <a:gd name="T26" fmla="*/ 0 w 244"/>
                            <a:gd name="T27" fmla="*/ 6 h 210"/>
                            <a:gd name="T28" fmla="*/ 0 w 244"/>
                            <a:gd name="T29" fmla="*/ 6 h 210"/>
                            <a:gd name="T30" fmla="*/ 0 w 244"/>
                            <a:gd name="T31" fmla="*/ 7 h 210"/>
                            <a:gd name="T32" fmla="*/ 0 w 244"/>
                            <a:gd name="T33" fmla="*/ 8 h 210"/>
                            <a:gd name="T34" fmla="*/ 1 w 244"/>
                            <a:gd name="T35" fmla="*/ 8 h 210"/>
                            <a:gd name="T36" fmla="*/ 2 w 244"/>
                            <a:gd name="T37" fmla="*/ 8 h 210"/>
                            <a:gd name="T38" fmla="*/ 3 w 244"/>
                            <a:gd name="T39" fmla="*/ 8 h 210"/>
                            <a:gd name="T40" fmla="*/ 4 w 244"/>
                            <a:gd name="T41" fmla="*/ 8 h 210"/>
                            <a:gd name="T42" fmla="*/ 5 w 244"/>
                            <a:gd name="T43" fmla="*/ 8 h 210"/>
                            <a:gd name="T44" fmla="*/ 6 w 244"/>
                            <a:gd name="T45" fmla="*/ 7 h 210"/>
                            <a:gd name="T46" fmla="*/ 7 w 244"/>
                            <a:gd name="T47" fmla="*/ 6 h 210"/>
                            <a:gd name="T48" fmla="*/ 8 w 244"/>
                            <a:gd name="T49" fmla="*/ 5 h 210"/>
                            <a:gd name="T50" fmla="*/ 9 w 244"/>
                            <a:gd name="T51" fmla="*/ 4 h 210"/>
                            <a:gd name="T52" fmla="*/ 9 w 244"/>
                            <a:gd name="T53" fmla="*/ 3 h 210"/>
                            <a:gd name="T54" fmla="*/ 10 w 244"/>
                            <a:gd name="T55" fmla="*/ 2 h 210"/>
                            <a:gd name="T56" fmla="*/ 10 w 244"/>
                            <a:gd name="T57" fmla="*/ 1 h 210"/>
                            <a:gd name="T58" fmla="*/ 10 w 244"/>
                            <a:gd name="T59" fmla="*/ 1 h 2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44"/>
                            <a:gd name="T91" fmla="*/ 0 h 210"/>
                            <a:gd name="T92" fmla="*/ 244 w 244"/>
                            <a:gd name="T93" fmla="*/ 210 h 21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44" h="210">
                              <a:moveTo>
                                <a:pt x="238" y="16"/>
                              </a:moveTo>
                              <a:lnTo>
                                <a:pt x="223" y="7"/>
                              </a:lnTo>
                              <a:lnTo>
                                <a:pt x="202" y="1"/>
                              </a:lnTo>
                              <a:lnTo>
                                <a:pt x="183" y="0"/>
                              </a:lnTo>
                              <a:lnTo>
                                <a:pt x="165" y="1"/>
                              </a:lnTo>
                              <a:lnTo>
                                <a:pt x="144" y="7"/>
                              </a:lnTo>
                              <a:lnTo>
                                <a:pt x="122" y="14"/>
                              </a:lnTo>
                              <a:lnTo>
                                <a:pt x="101" y="25"/>
                              </a:lnTo>
                              <a:lnTo>
                                <a:pt x="79" y="37"/>
                              </a:lnTo>
                              <a:lnTo>
                                <a:pt x="57" y="54"/>
                              </a:lnTo>
                              <a:lnTo>
                                <a:pt x="33" y="78"/>
                              </a:lnTo>
                              <a:lnTo>
                                <a:pt x="20" y="101"/>
                              </a:lnTo>
                              <a:lnTo>
                                <a:pt x="11" y="120"/>
                              </a:lnTo>
                              <a:lnTo>
                                <a:pt x="5" y="141"/>
                              </a:lnTo>
                              <a:lnTo>
                                <a:pt x="0" y="162"/>
                              </a:lnTo>
                              <a:lnTo>
                                <a:pt x="3" y="182"/>
                              </a:lnTo>
                              <a:lnTo>
                                <a:pt x="11" y="197"/>
                              </a:lnTo>
                              <a:lnTo>
                                <a:pt x="27" y="203"/>
                              </a:lnTo>
                              <a:lnTo>
                                <a:pt x="45" y="209"/>
                              </a:lnTo>
                              <a:lnTo>
                                <a:pt x="66" y="210"/>
                              </a:lnTo>
                              <a:lnTo>
                                <a:pt x="94" y="206"/>
                              </a:lnTo>
                              <a:lnTo>
                                <a:pt x="122" y="194"/>
                              </a:lnTo>
                              <a:lnTo>
                                <a:pt x="150" y="179"/>
                              </a:lnTo>
                              <a:lnTo>
                                <a:pt x="178" y="156"/>
                              </a:lnTo>
                              <a:lnTo>
                                <a:pt x="201" y="133"/>
                              </a:lnTo>
                              <a:lnTo>
                                <a:pt x="221" y="108"/>
                              </a:lnTo>
                              <a:lnTo>
                                <a:pt x="236" y="83"/>
                              </a:lnTo>
                              <a:lnTo>
                                <a:pt x="242" y="59"/>
                              </a:lnTo>
                              <a:lnTo>
                                <a:pt x="244" y="34"/>
                              </a:lnTo>
                              <a:lnTo>
                                <a:pt x="238" y="16"/>
                              </a:lnTo>
                              <a:close/>
                            </a:path>
                          </a:pathLst>
                        </a:custGeom>
                        <a:solidFill>
                          <a:srgbClr val="A000A0"/>
                        </a:solidFill>
                        <a:ln w="3175">
                          <a:solidFill>
                            <a:srgbClr val="200020"/>
                          </a:solidFill>
                          <a:prstDash val="solid"/>
                          <a:round/>
                          <a:headEnd/>
                          <a:tailEnd/>
                        </a:ln>
                      </p:spPr>
                      <p:txBody>
                        <a:bodyPr/>
                        <a:lstStyle/>
                        <a:p>
                          <a:endParaRPr lang="cs-CZ"/>
                        </a:p>
                      </p:txBody>
                    </p:sp>
                    <p:sp>
                      <p:nvSpPr>
                        <p:cNvPr id="6225" name="Freeform 146"/>
                        <p:cNvSpPr>
                          <a:spLocks/>
                        </p:cNvSpPr>
                        <p:nvPr/>
                      </p:nvSpPr>
                      <p:spPr bwMode="auto">
                        <a:xfrm>
                          <a:off x="2118" y="1669"/>
                          <a:ext cx="37" cy="31"/>
                        </a:xfrm>
                        <a:custGeom>
                          <a:avLst/>
                          <a:gdLst>
                            <a:gd name="T0" fmla="*/ 7 w 182"/>
                            <a:gd name="T1" fmla="*/ 0 h 155"/>
                            <a:gd name="T2" fmla="*/ 7 w 182"/>
                            <a:gd name="T3" fmla="*/ 0 h 155"/>
                            <a:gd name="T4" fmla="*/ 6 w 182"/>
                            <a:gd name="T5" fmla="*/ 0 h 155"/>
                            <a:gd name="T6" fmla="*/ 6 w 182"/>
                            <a:gd name="T7" fmla="*/ 0 h 155"/>
                            <a:gd name="T8" fmla="*/ 5 w 182"/>
                            <a:gd name="T9" fmla="*/ 0 h 155"/>
                            <a:gd name="T10" fmla="*/ 4 w 182"/>
                            <a:gd name="T11" fmla="*/ 0 h 155"/>
                            <a:gd name="T12" fmla="*/ 4 w 182"/>
                            <a:gd name="T13" fmla="*/ 0 h 155"/>
                            <a:gd name="T14" fmla="*/ 3 w 182"/>
                            <a:gd name="T15" fmla="*/ 1 h 155"/>
                            <a:gd name="T16" fmla="*/ 2 w 182"/>
                            <a:gd name="T17" fmla="*/ 1 h 155"/>
                            <a:gd name="T18" fmla="*/ 2 w 182"/>
                            <a:gd name="T19" fmla="*/ 2 h 155"/>
                            <a:gd name="T20" fmla="*/ 1 w 182"/>
                            <a:gd name="T21" fmla="*/ 2 h 155"/>
                            <a:gd name="T22" fmla="*/ 1 w 182"/>
                            <a:gd name="T23" fmla="*/ 3 h 155"/>
                            <a:gd name="T24" fmla="*/ 0 w 182"/>
                            <a:gd name="T25" fmla="*/ 4 h 155"/>
                            <a:gd name="T26" fmla="*/ 0 w 182"/>
                            <a:gd name="T27" fmla="*/ 4 h 155"/>
                            <a:gd name="T28" fmla="*/ 0 w 182"/>
                            <a:gd name="T29" fmla="*/ 5 h 155"/>
                            <a:gd name="T30" fmla="*/ 0 w 182"/>
                            <a:gd name="T31" fmla="*/ 5 h 155"/>
                            <a:gd name="T32" fmla="*/ 0 w 182"/>
                            <a:gd name="T33" fmla="*/ 6 h 155"/>
                            <a:gd name="T34" fmla="*/ 1 w 182"/>
                            <a:gd name="T35" fmla="*/ 6 h 155"/>
                            <a:gd name="T36" fmla="*/ 1 w 182"/>
                            <a:gd name="T37" fmla="*/ 6 h 155"/>
                            <a:gd name="T38" fmla="*/ 2 w 182"/>
                            <a:gd name="T39" fmla="*/ 6 h 155"/>
                            <a:gd name="T40" fmla="*/ 3 w 182"/>
                            <a:gd name="T41" fmla="*/ 6 h 155"/>
                            <a:gd name="T42" fmla="*/ 4 w 182"/>
                            <a:gd name="T43" fmla="*/ 6 h 155"/>
                            <a:gd name="T44" fmla="*/ 5 w 182"/>
                            <a:gd name="T45" fmla="*/ 5 h 155"/>
                            <a:gd name="T46" fmla="*/ 5 w 182"/>
                            <a:gd name="T47" fmla="*/ 5 h 155"/>
                            <a:gd name="T48" fmla="*/ 6 w 182"/>
                            <a:gd name="T49" fmla="*/ 4 h 155"/>
                            <a:gd name="T50" fmla="*/ 7 w 182"/>
                            <a:gd name="T51" fmla="*/ 3 h 155"/>
                            <a:gd name="T52" fmla="*/ 7 w 182"/>
                            <a:gd name="T53" fmla="*/ 2 h 155"/>
                            <a:gd name="T54" fmla="*/ 8 w 182"/>
                            <a:gd name="T55" fmla="*/ 2 h 155"/>
                            <a:gd name="T56" fmla="*/ 8 w 182"/>
                            <a:gd name="T57" fmla="*/ 1 h 155"/>
                            <a:gd name="T58" fmla="*/ 7 w 182"/>
                            <a:gd name="T59" fmla="*/ 0 h 15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82"/>
                            <a:gd name="T91" fmla="*/ 0 h 155"/>
                            <a:gd name="T92" fmla="*/ 182 w 182"/>
                            <a:gd name="T93" fmla="*/ 155 h 15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82" h="155">
                              <a:moveTo>
                                <a:pt x="178" y="11"/>
                              </a:moveTo>
                              <a:lnTo>
                                <a:pt x="167" y="4"/>
                              </a:lnTo>
                              <a:lnTo>
                                <a:pt x="152" y="0"/>
                              </a:lnTo>
                              <a:lnTo>
                                <a:pt x="137" y="0"/>
                              </a:lnTo>
                              <a:lnTo>
                                <a:pt x="124" y="0"/>
                              </a:lnTo>
                              <a:lnTo>
                                <a:pt x="108" y="4"/>
                              </a:lnTo>
                              <a:lnTo>
                                <a:pt x="91" y="9"/>
                              </a:lnTo>
                              <a:lnTo>
                                <a:pt x="76" y="18"/>
                              </a:lnTo>
                              <a:lnTo>
                                <a:pt x="60" y="27"/>
                              </a:lnTo>
                              <a:lnTo>
                                <a:pt x="42" y="39"/>
                              </a:lnTo>
                              <a:lnTo>
                                <a:pt x="25" y="57"/>
                              </a:lnTo>
                              <a:lnTo>
                                <a:pt x="15" y="74"/>
                              </a:lnTo>
                              <a:lnTo>
                                <a:pt x="9" y="89"/>
                              </a:lnTo>
                              <a:lnTo>
                                <a:pt x="3" y="104"/>
                              </a:lnTo>
                              <a:lnTo>
                                <a:pt x="0" y="120"/>
                              </a:lnTo>
                              <a:lnTo>
                                <a:pt x="2" y="134"/>
                              </a:lnTo>
                              <a:lnTo>
                                <a:pt x="9" y="147"/>
                              </a:lnTo>
                              <a:lnTo>
                                <a:pt x="21" y="151"/>
                              </a:lnTo>
                              <a:lnTo>
                                <a:pt x="33" y="155"/>
                              </a:lnTo>
                              <a:lnTo>
                                <a:pt x="49" y="155"/>
                              </a:lnTo>
                              <a:lnTo>
                                <a:pt x="70" y="153"/>
                              </a:lnTo>
                              <a:lnTo>
                                <a:pt x="91" y="144"/>
                              </a:lnTo>
                              <a:lnTo>
                                <a:pt x="113" y="132"/>
                              </a:lnTo>
                              <a:lnTo>
                                <a:pt x="133" y="116"/>
                              </a:lnTo>
                              <a:lnTo>
                                <a:pt x="151" y="99"/>
                              </a:lnTo>
                              <a:lnTo>
                                <a:pt x="165" y="80"/>
                              </a:lnTo>
                              <a:lnTo>
                                <a:pt x="177" y="62"/>
                              </a:lnTo>
                              <a:lnTo>
                                <a:pt x="181" y="43"/>
                              </a:lnTo>
                              <a:lnTo>
                                <a:pt x="182" y="25"/>
                              </a:lnTo>
                              <a:lnTo>
                                <a:pt x="178" y="11"/>
                              </a:lnTo>
                              <a:close/>
                            </a:path>
                          </a:pathLst>
                        </a:custGeom>
                        <a:solidFill>
                          <a:srgbClr val="600060"/>
                        </a:solidFill>
                        <a:ln w="3175">
                          <a:solidFill>
                            <a:srgbClr val="200020"/>
                          </a:solidFill>
                          <a:prstDash val="solid"/>
                          <a:round/>
                          <a:headEnd/>
                          <a:tailEnd/>
                        </a:ln>
                      </p:spPr>
                      <p:txBody>
                        <a:bodyPr/>
                        <a:lstStyle/>
                        <a:p>
                          <a:endParaRPr lang="cs-CZ"/>
                        </a:p>
                      </p:txBody>
                    </p:sp>
                  </p:grpSp>
                </p:grpSp>
              </p:grpSp>
              <p:grpSp>
                <p:nvGrpSpPr>
                  <p:cNvPr id="6242" name="Group 147"/>
                  <p:cNvGrpSpPr>
                    <a:grpSpLocks/>
                  </p:cNvGrpSpPr>
                  <p:nvPr/>
                </p:nvGrpSpPr>
                <p:grpSpPr bwMode="auto">
                  <a:xfrm>
                    <a:off x="2072" y="1578"/>
                    <a:ext cx="215" cy="151"/>
                    <a:chOff x="2072" y="1578"/>
                    <a:chExt cx="215" cy="151"/>
                  </a:xfrm>
                </p:grpSpPr>
                <p:grpSp>
                  <p:nvGrpSpPr>
                    <p:cNvPr id="6243" name="Group 148"/>
                    <p:cNvGrpSpPr>
                      <a:grpSpLocks/>
                    </p:cNvGrpSpPr>
                    <p:nvPr/>
                  </p:nvGrpSpPr>
                  <p:grpSpPr bwMode="auto">
                    <a:xfrm>
                      <a:off x="2072" y="1578"/>
                      <a:ext cx="215" cy="140"/>
                      <a:chOff x="2072" y="1578"/>
                      <a:chExt cx="215" cy="140"/>
                    </a:xfrm>
                  </p:grpSpPr>
                  <p:sp>
                    <p:nvSpPr>
                      <p:cNvPr id="6214" name="Freeform 149"/>
                      <p:cNvSpPr>
                        <a:spLocks/>
                      </p:cNvSpPr>
                      <p:nvPr/>
                    </p:nvSpPr>
                    <p:spPr bwMode="auto">
                      <a:xfrm>
                        <a:off x="2072" y="1578"/>
                        <a:ext cx="215" cy="140"/>
                      </a:xfrm>
                      <a:custGeom>
                        <a:avLst/>
                        <a:gdLst>
                          <a:gd name="T0" fmla="*/ 29 w 1073"/>
                          <a:gd name="T1" fmla="*/ 0 h 702"/>
                          <a:gd name="T2" fmla="*/ 32 w 1073"/>
                          <a:gd name="T3" fmla="*/ 0 h 702"/>
                          <a:gd name="T4" fmla="*/ 35 w 1073"/>
                          <a:gd name="T5" fmla="*/ 0 h 702"/>
                          <a:gd name="T6" fmla="*/ 38 w 1073"/>
                          <a:gd name="T7" fmla="*/ 0 h 702"/>
                          <a:gd name="T8" fmla="*/ 40 w 1073"/>
                          <a:gd name="T9" fmla="*/ 1 h 702"/>
                          <a:gd name="T10" fmla="*/ 41 w 1073"/>
                          <a:gd name="T11" fmla="*/ 1 h 702"/>
                          <a:gd name="T12" fmla="*/ 42 w 1073"/>
                          <a:gd name="T13" fmla="*/ 2 h 702"/>
                          <a:gd name="T14" fmla="*/ 43 w 1073"/>
                          <a:gd name="T15" fmla="*/ 3 h 702"/>
                          <a:gd name="T16" fmla="*/ 43 w 1073"/>
                          <a:gd name="T17" fmla="*/ 5 h 702"/>
                          <a:gd name="T18" fmla="*/ 43 w 1073"/>
                          <a:gd name="T19" fmla="*/ 6 h 702"/>
                          <a:gd name="T20" fmla="*/ 42 w 1073"/>
                          <a:gd name="T21" fmla="*/ 7 h 702"/>
                          <a:gd name="T22" fmla="*/ 41 w 1073"/>
                          <a:gd name="T23" fmla="*/ 7 h 702"/>
                          <a:gd name="T24" fmla="*/ 39 w 1073"/>
                          <a:gd name="T25" fmla="*/ 7 h 702"/>
                          <a:gd name="T26" fmla="*/ 37 w 1073"/>
                          <a:gd name="T27" fmla="*/ 7 h 702"/>
                          <a:gd name="T28" fmla="*/ 36 w 1073"/>
                          <a:gd name="T29" fmla="*/ 8 h 702"/>
                          <a:gd name="T30" fmla="*/ 33 w 1073"/>
                          <a:gd name="T31" fmla="*/ 7 h 702"/>
                          <a:gd name="T32" fmla="*/ 31 w 1073"/>
                          <a:gd name="T33" fmla="*/ 7 h 702"/>
                          <a:gd name="T34" fmla="*/ 29 w 1073"/>
                          <a:gd name="T35" fmla="*/ 8 h 702"/>
                          <a:gd name="T36" fmla="*/ 26 w 1073"/>
                          <a:gd name="T37" fmla="*/ 8 h 702"/>
                          <a:gd name="T38" fmla="*/ 24 w 1073"/>
                          <a:gd name="T39" fmla="*/ 9 h 702"/>
                          <a:gd name="T40" fmla="*/ 22 w 1073"/>
                          <a:gd name="T41" fmla="*/ 9 h 702"/>
                          <a:gd name="T42" fmla="*/ 20 w 1073"/>
                          <a:gd name="T43" fmla="*/ 10 h 702"/>
                          <a:gd name="T44" fmla="*/ 18 w 1073"/>
                          <a:gd name="T45" fmla="*/ 11 h 702"/>
                          <a:gd name="T46" fmla="*/ 16 w 1073"/>
                          <a:gd name="T47" fmla="*/ 12 h 702"/>
                          <a:gd name="T48" fmla="*/ 15 w 1073"/>
                          <a:gd name="T49" fmla="*/ 14 h 702"/>
                          <a:gd name="T50" fmla="*/ 13 w 1073"/>
                          <a:gd name="T51" fmla="*/ 15 h 702"/>
                          <a:gd name="T52" fmla="*/ 12 w 1073"/>
                          <a:gd name="T53" fmla="*/ 17 h 702"/>
                          <a:gd name="T54" fmla="*/ 11 w 1073"/>
                          <a:gd name="T55" fmla="*/ 19 h 702"/>
                          <a:gd name="T56" fmla="*/ 11 w 1073"/>
                          <a:gd name="T57" fmla="*/ 21 h 702"/>
                          <a:gd name="T58" fmla="*/ 10 w 1073"/>
                          <a:gd name="T59" fmla="*/ 22 h 702"/>
                          <a:gd name="T60" fmla="*/ 10 w 1073"/>
                          <a:gd name="T61" fmla="*/ 25 h 702"/>
                          <a:gd name="T62" fmla="*/ 10 w 1073"/>
                          <a:gd name="T63" fmla="*/ 27 h 702"/>
                          <a:gd name="T64" fmla="*/ 0 w 1073"/>
                          <a:gd name="T65" fmla="*/ 28 h 702"/>
                          <a:gd name="T66" fmla="*/ 0 w 1073"/>
                          <a:gd name="T67" fmla="*/ 26 h 702"/>
                          <a:gd name="T68" fmla="*/ 0 w 1073"/>
                          <a:gd name="T69" fmla="*/ 23 h 702"/>
                          <a:gd name="T70" fmla="*/ 0 w 1073"/>
                          <a:gd name="T71" fmla="*/ 21 h 702"/>
                          <a:gd name="T72" fmla="*/ 1 w 1073"/>
                          <a:gd name="T73" fmla="*/ 19 h 702"/>
                          <a:gd name="T74" fmla="*/ 2 w 1073"/>
                          <a:gd name="T75" fmla="*/ 17 h 702"/>
                          <a:gd name="T76" fmla="*/ 2 w 1073"/>
                          <a:gd name="T77" fmla="*/ 15 h 702"/>
                          <a:gd name="T78" fmla="*/ 3 w 1073"/>
                          <a:gd name="T79" fmla="*/ 14 h 702"/>
                          <a:gd name="T80" fmla="*/ 5 w 1073"/>
                          <a:gd name="T81" fmla="*/ 12 h 702"/>
                          <a:gd name="T82" fmla="*/ 6 w 1073"/>
                          <a:gd name="T83" fmla="*/ 10 h 702"/>
                          <a:gd name="T84" fmla="*/ 8 w 1073"/>
                          <a:gd name="T85" fmla="*/ 8 h 702"/>
                          <a:gd name="T86" fmla="*/ 10 w 1073"/>
                          <a:gd name="T87" fmla="*/ 6 h 702"/>
                          <a:gd name="T88" fmla="*/ 12 w 1073"/>
                          <a:gd name="T89" fmla="*/ 5 h 702"/>
                          <a:gd name="T90" fmla="*/ 14 w 1073"/>
                          <a:gd name="T91" fmla="*/ 4 h 702"/>
                          <a:gd name="T92" fmla="*/ 15 w 1073"/>
                          <a:gd name="T93" fmla="*/ 3 h 702"/>
                          <a:gd name="T94" fmla="*/ 18 w 1073"/>
                          <a:gd name="T95" fmla="*/ 2 h 702"/>
                          <a:gd name="T96" fmla="*/ 20 w 1073"/>
                          <a:gd name="T97" fmla="*/ 1 h 702"/>
                          <a:gd name="T98" fmla="*/ 23 w 1073"/>
                          <a:gd name="T99" fmla="*/ 1 h 702"/>
                          <a:gd name="T100" fmla="*/ 26 w 1073"/>
                          <a:gd name="T101" fmla="*/ 0 h 7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73"/>
                          <a:gd name="T154" fmla="*/ 0 h 702"/>
                          <a:gd name="T155" fmla="*/ 1073 w 1073"/>
                          <a:gd name="T156" fmla="*/ 702 h 70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73" h="702">
                            <a:moveTo>
                              <a:pt x="680" y="5"/>
                            </a:moveTo>
                            <a:lnTo>
                              <a:pt x="713" y="1"/>
                            </a:lnTo>
                            <a:lnTo>
                              <a:pt x="751" y="0"/>
                            </a:lnTo>
                            <a:lnTo>
                              <a:pt x="789" y="1"/>
                            </a:lnTo>
                            <a:lnTo>
                              <a:pt x="835" y="4"/>
                            </a:lnTo>
                            <a:lnTo>
                              <a:pt x="876" y="6"/>
                            </a:lnTo>
                            <a:lnTo>
                              <a:pt x="911" y="8"/>
                            </a:lnTo>
                            <a:lnTo>
                              <a:pt x="947" y="11"/>
                            </a:lnTo>
                            <a:lnTo>
                              <a:pt x="975" y="14"/>
                            </a:lnTo>
                            <a:lnTo>
                              <a:pt x="999" y="20"/>
                            </a:lnTo>
                            <a:lnTo>
                              <a:pt x="1019" y="27"/>
                            </a:lnTo>
                            <a:lnTo>
                              <a:pt x="1035" y="37"/>
                            </a:lnTo>
                            <a:lnTo>
                              <a:pt x="1046" y="46"/>
                            </a:lnTo>
                            <a:lnTo>
                              <a:pt x="1058" y="58"/>
                            </a:lnTo>
                            <a:lnTo>
                              <a:pt x="1065" y="69"/>
                            </a:lnTo>
                            <a:lnTo>
                              <a:pt x="1070" y="87"/>
                            </a:lnTo>
                            <a:lnTo>
                              <a:pt x="1073" y="102"/>
                            </a:lnTo>
                            <a:lnTo>
                              <a:pt x="1072" y="122"/>
                            </a:lnTo>
                            <a:lnTo>
                              <a:pt x="1067" y="142"/>
                            </a:lnTo>
                            <a:lnTo>
                              <a:pt x="1062" y="155"/>
                            </a:lnTo>
                            <a:lnTo>
                              <a:pt x="1054" y="167"/>
                            </a:lnTo>
                            <a:lnTo>
                              <a:pt x="1043" y="175"/>
                            </a:lnTo>
                            <a:lnTo>
                              <a:pt x="1034" y="181"/>
                            </a:lnTo>
                            <a:lnTo>
                              <a:pt x="1024" y="186"/>
                            </a:lnTo>
                            <a:lnTo>
                              <a:pt x="1008" y="188"/>
                            </a:lnTo>
                            <a:lnTo>
                              <a:pt x="985" y="187"/>
                            </a:lnTo>
                            <a:lnTo>
                              <a:pt x="961" y="186"/>
                            </a:lnTo>
                            <a:lnTo>
                              <a:pt x="935" y="188"/>
                            </a:lnTo>
                            <a:lnTo>
                              <a:pt x="913" y="189"/>
                            </a:lnTo>
                            <a:lnTo>
                              <a:pt x="886" y="190"/>
                            </a:lnTo>
                            <a:lnTo>
                              <a:pt x="860" y="190"/>
                            </a:lnTo>
                            <a:lnTo>
                              <a:pt x="832" y="188"/>
                            </a:lnTo>
                            <a:lnTo>
                              <a:pt x="801" y="188"/>
                            </a:lnTo>
                            <a:lnTo>
                              <a:pt x="771" y="186"/>
                            </a:lnTo>
                            <a:lnTo>
                              <a:pt x="745" y="188"/>
                            </a:lnTo>
                            <a:lnTo>
                              <a:pt x="714" y="190"/>
                            </a:lnTo>
                            <a:lnTo>
                              <a:pt x="682" y="192"/>
                            </a:lnTo>
                            <a:lnTo>
                              <a:pt x="655" y="198"/>
                            </a:lnTo>
                            <a:lnTo>
                              <a:pt x="627" y="207"/>
                            </a:lnTo>
                            <a:lnTo>
                              <a:pt x="600" y="216"/>
                            </a:lnTo>
                            <a:lnTo>
                              <a:pt x="570" y="227"/>
                            </a:lnTo>
                            <a:lnTo>
                              <a:pt x="541" y="238"/>
                            </a:lnTo>
                            <a:lnTo>
                              <a:pt x="517" y="248"/>
                            </a:lnTo>
                            <a:lnTo>
                              <a:pt x="489" y="259"/>
                            </a:lnTo>
                            <a:lnTo>
                              <a:pt x="467" y="272"/>
                            </a:lnTo>
                            <a:lnTo>
                              <a:pt x="447" y="283"/>
                            </a:lnTo>
                            <a:lnTo>
                              <a:pt x="426" y="295"/>
                            </a:lnTo>
                            <a:lnTo>
                              <a:pt x="404" y="308"/>
                            </a:lnTo>
                            <a:lnTo>
                              <a:pt x="387" y="324"/>
                            </a:lnTo>
                            <a:lnTo>
                              <a:pt x="366" y="346"/>
                            </a:lnTo>
                            <a:lnTo>
                              <a:pt x="350" y="365"/>
                            </a:lnTo>
                            <a:lnTo>
                              <a:pt x="335" y="381"/>
                            </a:lnTo>
                            <a:lnTo>
                              <a:pt x="319" y="403"/>
                            </a:lnTo>
                            <a:lnTo>
                              <a:pt x="307" y="424"/>
                            </a:lnTo>
                            <a:lnTo>
                              <a:pt x="295" y="448"/>
                            </a:lnTo>
                            <a:lnTo>
                              <a:pt x="283" y="470"/>
                            </a:lnTo>
                            <a:lnTo>
                              <a:pt x="273" y="494"/>
                            </a:lnTo>
                            <a:lnTo>
                              <a:pt x="268" y="517"/>
                            </a:lnTo>
                            <a:lnTo>
                              <a:pt x="262" y="539"/>
                            </a:lnTo>
                            <a:lnTo>
                              <a:pt x="258" y="564"/>
                            </a:lnTo>
                            <a:lnTo>
                              <a:pt x="255" y="587"/>
                            </a:lnTo>
                            <a:lnTo>
                              <a:pt x="252" y="617"/>
                            </a:lnTo>
                            <a:lnTo>
                              <a:pt x="251" y="645"/>
                            </a:lnTo>
                            <a:lnTo>
                              <a:pt x="250" y="672"/>
                            </a:lnTo>
                            <a:lnTo>
                              <a:pt x="248" y="702"/>
                            </a:lnTo>
                            <a:lnTo>
                              <a:pt x="5" y="700"/>
                            </a:lnTo>
                            <a:lnTo>
                              <a:pt x="1" y="675"/>
                            </a:lnTo>
                            <a:lnTo>
                              <a:pt x="0" y="651"/>
                            </a:lnTo>
                            <a:lnTo>
                              <a:pt x="2" y="623"/>
                            </a:lnTo>
                            <a:lnTo>
                              <a:pt x="5" y="589"/>
                            </a:lnTo>
                            <a:lnTo>
                              <a:pt x="8" y="558"/>
                            </a:lnTo>
                            <a:lnTo>
                              <a:pt x="11" y="533"/>
                            </a:lnTo>
                            <a:lnTo>
                              <a:pt x="17" y="509"/>
                            </a:lnTo>
                            <a:lnTo>
                              <a:pt x="23" y="485"/>
                            </a:lnTo>
                            <a:lnTo>
                              <a:pt x="33" y="457"/>
                            </a:lnTo>
                            <a:lnTo>
                              <a:pt x="42" y="430"/>
                            </a:lnTo>
                            <a:lnTo>
                              <a:pt x="51" y="407"/>
                            </a:lnTo>
                            <a:lnTo>
                              <a:pt x="62" y="384"/>
                            </a:lnTo>
                            <a:lnTo>
                              <a:pt x="73" y="360"/>
                            </a:lnTo>
                            <a:lnTo>
                              <a:pt x="86" y="339"/>
                            </a:lnTo>
                            <a:lnTo>
                              <a:pt x="100" y="315"/>
                            </a:lnTo>
                            <a:lnTo>
                              <a:pt x="117" y="290"/>
                            </a:lnTo>
                            <a:lnTo>
                              <a:pt x="134" y="265"/>
                            </a:lnTo>
                            <a:lnTo>
                              <a:pt x="151" y="244"/>
                            </a:lnTo>
                            <a:lnTo>
                              <a:pt x="170" y="219"/>
                            </a:lnTo>
                            <a:lnTo>
                              <a:pt x="190" y="200"/>
                            </a:lnTo>
                            <a:lnTo>
                              <a:pt x="215" y="179"/>
                            </a:lnTo>
                            <a:lnTo>
                              <a:pt x="240" y="159"/>
                            </a:lnTo>
                            <a:lnTo>
                              <a:pt x="266" y="137"/>
                            </a:lnTo>
                            <a:lnTo>
                              <a:pt x="291" y="120"/>
                            </a:lnTo>
                            <a:lnTo>
                              <a:pt x="315" y="103"/>
                            </a:lnTo>
                            <a:lnTo>
                              <a:pt x="338" y="90"/>
                            </a:lnTo>
                            <a:lnTo>
                              <a:pt x="362" y="77"/>
                            </a:lnTo>
                            <a:lnTo>
                              <a:pt x="384" y="64"/>
                            </a:lnTo>
                            <a:lnTo>
                              <a:pt x="410" y="52"/>
                            </a:lnTo>
                            <a:lnTo>
                              <a:pt x="438" y="43"/>
                            </a:lnTo>
                            <a:lnTo>
                              <a:pt x="469" y="36"/>
                            </a:lnTo>
                            <a:lnTo>
                              <a:pt x="501" y="29"/>
                            </a:lnTo>
                            <a:lnTo>
                              <a:pt x="533" y="24"/>
                            </a:lnTo>
                            <a:lnTo>
                              <a:pt x="572" y="19"/>
                            </a:lnTo>
                            <a:lnTo>
                              <a:pt x="611" y="14"/>
                            </a:lnTo>
                            <a:lnTo>
                              <a:pt x="645" y="9"/>
                            </a:lnTo>
                            <a:lnTo>
                              <a:pt x="680" y="5"/>
                            </a:lnTo>
                            <a:close/>
                          </a:path>
                        </a:pathLst>
                      </a:custGeom>
                      <a:solidFill>
                        <a:srgbClr val="800080"/>
                      </a:solidFill>
                      <a:ln w="9525">
                        <a:noFill/>
                        <a:round/>
                        <a:headEnd/>
                        <a:tailEnd/>
                      </a:ln>
                    </p:spPr>
                    <p:txBody>
                      <a:bodyPr/>
                      <a:lstStyle/>
                      <a:p>
                        <a:endParaRPr lang="cs-CZ"/>
                      </a:p>
                    </p:txBody>
                  </p:sp>
                  <p:grpSp>
                    <p:nvGrpSpPr>
                      <p:cNvPr id="6244" name="Group 150"/>
                      <p:cNvGrpSpPr>
                        <a:grpSpLocks/>
                      </p:cNvGrpSpPr>
                      <p:nvPr/>
                    </p:nvGrpSpPr>
                    <p:grpSpPr bwMode="auto">
                      <a:xfrm>
                        <a:off x="2089" y="1587"/>
                        <a:ext cx="198" cy="131"/>
                        <a:chOff x="2089" y="1587"/>
                        <a:chExt cx="198" cy="131"/>
                      </a:xfrm>
                    </p:grpSpPr>
                    <p:grpSp>
                      <p:nvGrpSpPr>
                        <p:cNvPr id="6245" name="Group 151"/>
                        <p:cNvGrpSpPr>
                          <a:grpSpLocks/>
                        </p:cNvGrpSpPr>
                        <p:nvPr/>
                      </p:nvGrpSpPr>
                      <p:grpSpPr bwMode="auto">
                        <a:xfrm>
                          <a:off x="2110" y="1599"/>
                          <a:ext cx="177" cy="119"/>
                          <a:chOff x="2110" y="1599"/>
                          <a:chExt cx="177" cy="119"/>
                        </a:xfrm>
                      </p:grpSpPr>
                      <p:sp>
                        <p:nvSpPr>
                          <p:cNvPr id="6218" name="Freeform 152"/>
                          <p:cNvSpPr>
                            <a:spLocks/>
                          </p:cNvSpPr>
                          <p:nvPr/>
                        </p:nvSpPr>
                        <p:spPr bwMode="auto">
                          <a:xfrm>
                            <a:off x="2110" y="1599"/>
                            <a:ext cx="177" cy="111"/>
                          </a:xfrm>
                          <a:custGeom>
                            <a:avLst/>
                            <a:gdLst>
                              <a:gd name="T0" fmla="*/ 19 w 883"/>
                              <a:gd name="T1" fmla="*/ 0 h 559"/>
                              <a:gd name="T2" fmla="*/ 21 w 883"/>
                              <a:gd name="T3" fmla="*/ 0 h 559"/>
                              <a:gd name="T4" fmla="*/ 23 w 883"/>
                              <a:gd name="T5" fmla="*/ 0 h 559"/>
                              <a:gd name="T6" fmla="*/ 26 w 883"/>
                              <a:gd name="T7" fmla="*/ 0 h 559"/>
                              <a:gd name="T8" fmla="*/ 28 w 883"/>
                              <a:gd name="T9" fmla="*/ 0 h 559"/>
                              <a:gd name="T10" fmla="*/ 30 w 883"/>
                              <a:gd name="T11" fmla="*/ 0 h 559"/>
                              <a:gd name="T12" fmla="*/ 33 w 883"/>
                              <a:gd name="T13" fmla="*/ 0 h 559"/>
                              <a:gd name="T14" fmla="*/ 35 w 883"/>
                              <a:gd name="T15" fmla="*/ 0 h 559"/>
                              <a:gd name="T16" fmla="*/ 35 w 883"/>
                              <a:gd name="T17" fmla="*/ 1 h 559"/>
                              <a:gd name="T18" fmla="*/ 35 w 883"/>
                              <a:gd name="T19" fmla="*/ 2 h 559"/>
                              <a:gd name="T20" fmla="*/ 32 w 883"/>
                              <a:gd name="T21" fmla="*/ 2 h 559"/>
                              <a:gd name="T22" fmla="*/ 30 w 883"/>
                              <a:gd name="T23" fmla="*/ 2 h 559"/>
                              <a:gd name="T24" fmla="*/ 28 w 883"/>
                              <a:gd name="T25" fmla="*/ 2 h 559"/>
                              <a:gd name="T26" fmla="*/ 26 w 883"/>
                              <a:gd name="T27" fmla="*/ 2 h 559"/>
                              <a:gd name="T28" fmla="*/ 24 w 883"/>
                              <a:gd name="T29" fmla="*/ 2 h 559"/>
                              <a:gd name="T30" fmla="*/ 21 w 883"/>
                              <a:gd name="T31" fmla="*/ 2 h 559"/>
                              <a:gd name="T32" fmla="*/ 19 w 883"/>
                              <a:gd name="T33" fmla="*/ 2 h 559"/>
                              <a:gd name="T34" fmla="*/ 17 w 883"/>
                              <a:gd name="T35" fmla="*/ 3 h 559"/>
                              <a:gd name="T36" fmla="*/ 14 w 883"/>
                              <a:gd name="T37" fmla="*/ 3 h 559"/>
                              <a:gd name="T38" fmla="*/ 12 w 883"/>
                              <a:gd name="T39" fmla="*/ 4 h 559"/>
                              <a:gd name="T40" fmla="*/ 10 w 883"/>
                              <a:gd name="T41" fmla="*/ 5 h 559"/>
                              <a:gd name="T42" fmla="*/ 9 w 883"/>
                              <a:gd name="T43" fmla="*/ 6 h 559"/>
                              <a:gd name="T44" fmla="*/ 7 w 883"/>
                              <a:gd name="T45" fmla="*/ 7 h 559"/>
                              <a:gd name="T46" fmla="*/ 6 w 883"/>
                              <a:gd name="T47" fmla="*/ 9 h 559"/>
                              <a:gd name="T48" fmla="*/ 4 w 883"/>
                              <a:gd name="T49" fmla="*/ 10 h 559"/>
                              <a:gd name="T50" fmla="*/ 3 w 883"/>
                              <a:gd name="T51" fmla="*/ 12 h 559"/>
                              <a:gd name="T52" fmla="*/ 2 w 883"/>
                              <a:gd name="T53" fmla="*/ 14 h 559"/>
                              <a:gd name="T54" fmla="*/ 2 w 883"/>
                              <a:gd name="T55" fmla="*/ 16 h 559"/>
                              <a:gd name="T56" fmla="*/ 2 w 883"/>
                              <a:gd name="T57" fmla="*/ 17 h 559"/>
                              <a:gd name="T58" fmla="*/ 2 w 883"/>
                              <a:gd name="T59" fmla="*/ 20 h 559"/>
                              <a:gd name="T60" fmla="*/ 1 w 883"/>
                              <a:gd name="T61" fmla="*/ 22 h 559"/>
                              <a:gd name="T62" fmla="*/ 0 w 883"/>
                              <a:gd name="T63" fmla="*/ 21 h 559"/>
                              <a:gd name="T64" fmla="*/ 0 w 883"/>
                              <a:gd name="T65" fmla="*/ 19 h 559"/>
                              <a:gd name="T66" fmla="*/ 0 w 883"/>
                              <a:gd name="T67" fmla="*/ 16 h 559"/>
                              <a:gd name="T68" fmla="*/ 1 w 883"/>
                              <a:gd name="T69" fmla="*/ 14 h 559"/>
                              <a:gd name="T70" fmla="*/ 1 w 883"/>
                              <a:gd name="T71" fmla="*/ 12 h 559"/>
                              <a:gd name="T72" fmla="*/ 2 w 883"/>
                              <a:gd name="T73" fmla="*/ 10 h 559"/>
                              <a:gd name="T74" fmla="*/ 3 w 883"/>
                              <a:gd name="T75" fmla="*/ 9 h 559"/>
                              <a:gd name="T76" fmla="*/ 5 w 883"/>
                              <a:gd name="T77" fmla="*/ 7 h 559"/>
                              <a:gd name="T78" fmla="*/ 7 w 883"/>
                              <a:gd name="T79" fmla="*/ 5 h 559"/>
                              <a:gd name="T80" fmla="*/ 8 w 883"/>
                              <a:gd name="T81" fmla="*/ 4 h 559"/>
                              <a:gd name="T82" fmla="*/ 11 w 883"/>
                              <a:gd name="T83" fmla="*/ 3 h 559"/>
                              <a:gd name="T84" fmla="*/ 13 w 883"/>
                              <a:gd name="T85" fmla="*/ 2 h 559"/>
                              <a:gd name="T86" fmla="*/ 16 w 883"/>
                              <a:gd name="T87" fmla="*/ 1 h 559"/>
                              <a:gd name="T88" fmla="*/ 18 w 883"/>
                              <a:gd name="T89" fmla="*/ 0 h 5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83"/>
                              <a:gd name="T136" fmla="*/ 0 h 559"/>
                              <a:gd name="T137" fmla="*/ 883 w 883"/>
                              <a:gd name="T138" fmla="*/ 559 h 5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83" h="559">
                                <a:moveTo>
                                  <a:pt x="450" y="11"/>
                                </a:moveTo>
                                <a:lnTo>
                                  <a:pt x="463" y="8"/>
                                </a:lnTo>
                                <a:lnTo>
                                  <a:pt x="490" y="5"/>
                                </a:lnTo>
                                <a:lnTo>
                                  <a:pt x="522" y="3"/>
                                </a:lnTo>
                                <a:lnTo>
                                  <a:pt x="552" y="1"/>
                                </a:lnTo>
                                <a:lnTo>
                                  <a:pt x="580" y="2"/>
                                </a:lnTo>
                                <a:lnTo>
                                  <a:pt x="610" y="3"/>
                                </a:lnTo>
                                <a:lnTo>
                                  <a:pt x="641" y="4"/>
                                </a:lnTo>
                                <a:lnTo>
                                  <a:pt x="669" y="6"/>
                                </a:lnTo>
                                <a:lnTo>
                                  <a:pt x="699" y="4"/>
                                </a:lnTo>
                                <a:lnTo>
                                  <a:pt x="727" y="3"/>
                                </a:lnTo>
                                <a:lnTo>
                                  <a:pt x="760" y="1"/>
                                </a:lnTo>
                                <a:lnTo>
                                  <a:pt x="791" y="0"/>
                                </a:lnTo>
                                <a:lnTo>
                                  <a:pt x="816" y="1"/>
                                </a:lnTo>
                                <a:lnTo>
                                  <a:pt x="840" y="2"/>
                                </a:lnTo>
                                <a:lnTo>
                                  <a:pt x="866" y="3"/>
                                </a:lnTo>
                                <a:lnTo>
                                  <a:pt x="883" y="6"/>
                                </a:lnTo>
                                <a:lnTo>
                                  <a:pt x="881" y="20"/>
                                </a:lnTo>
                                <a:lnTo>
                                  <a:pt x="878" y="32"/>
                                </a:lnTo>
                                <a:lnTo>
                                  <a:pt x="875" y="43"/>
                                </a:lnTo>
                                <a:lnTo>
                                  <a:pt x="811" y="44"/>
                                </a:lnTo>
                                <a:lnTo>
                                  <a:pt x="795" y="46"/>
                                </a:lnTo>
                                <a:lnTo>
                                  <a:pt x="773" y="45"/>
                                </a:lnTo>
                                <a:lnTo>
                                  <a:pt x="748" y="44"/>
                                </a:lnTo>
                                <a:lnTo>
                                  <a:pt x="723" y="46"/>
                                </a:lnTo>
                                <a:lnTo>
                                  <a:pt x="700" y="48"/>
                                </a:lnTo>
                                <a:lnTo>
                                  <a:pt x="673" y="49"/>
                                </a:lnTo>
                                <a:lnTo>
                                  <a:pt x="649" y="49"/>
                                </a:lnTo>
                                <a:lnTo>
                                  <a:pt x="620" y="46"/>
                                </a:lnTo>
                                <a:lnTo>
                                  <a:pt x="589" y="46"/>
                                </a:lnTo>
                                <a:lnTo>
                                  <a:pt x="560" y="44"/>
                                </a:lnTo>
                                <a:lnTo>
                                  <a:pt x="532" y="46"/>
                                </a:lnTo>
                                <a:lnTo>
                                  <a:pt x="502" y="49"/>
                                </a:lnTo>
                                <a:lnTo>
                                  <a:pt x="470" y="51"/>
                                </a:lnTo>
                                <a:lnTo>
                                  <a:pt x="442" y="57"/>
                                </a:lnTo>
                                <a:lnTo>
                                  <a:pt x="415" y="66"/>
                                </a:lnTo>
                                <a:lnTo>
                                  <a:pt x="387" y="75"/>
                                </a:lnTo>
                                <a:lnTo>
                                  <a:pt x="357" y="86"/>
                                </a:lnTo>
                                <a:lnTo>
                                  <a:pt x="329" y="96"/>
                                </a:lnTo>
                                <a:lnTo>
                                  <a:pt x="304" y="106"/>
                                </a:lnTo>
                                <a:lnTo>
                                  <a:pt x="277" y="117"/>
                                </a:lnTo>
                                <a:lnTo>
                                  <a:pt x="255" y="130"/>
                                </a:lnTo>
                                <a:lnTo>
                                  <a:pt x="235" y="140"/>
                                </a:lnTo>
                                <a:lnTo>
                                  <a:pt x="214" y="152"/>
                                </a:lnTo>
                                <a:lnTo>
                                  <a:pt x="193" y="165"/>
                                </a:lnTo>
                                <a:lnTo>
                                  <a:pt x="175" y="181"/>
                                </a:lnTo>
                                <a:lnTo>
                                  <a:pt x="155" y="203"/>
                                </a:lnTo>
                                <a:lnTo>
                                  <a:pt x="139" y="222"/>
                                </a:lnTo>
                                <a:lnTo>
                                  <a:pt x="123" y="238"/>
                                </a:lnTo>
                                <a:lnTo>
                                  <a:pt x="108" y="260"/>
                                </a:lnTo>
                                <a:lnTo>
                                  <a:pt x="96" y="281"/>
                                </a:lnTo>
                                <a:lnTo>
                                  <a:pt x="83" y="305"/>
                                </a:lnTo>
                                <a:lnTo>
                                  <a:pt x="71" y="328"/>
                                </a:lnTo>
                                <a:lnTo>
                                  <a:pt x="62" y="351"/>
                                </a:lnTo>
                                <a:lnTo>
                                  <a:pt x="56" y="375"/>
                                </a:lnTo>
                                <a:lnTo>
                                  <a:pt x="50" y="398"/>
                                </a:lnTo>
                                <a:lnTo>
                                  <a:pt x="45" y="421"/>
                                </a:lnTo>
                                <a:lnTo>
                                  <a:pt x="42" y="444"/>
                                </a:lnTo>
                                <a:lnTo>
                                  <a:pt x="39" y="474"/>
                                </a:lnTo>
                                <a:lnTo>
                                  <a:pt x="38" y="502"/>
                                </a:lnTo>
                                <a:lnTo>
                                  <a:pt x="37" y="529"/>
                                </a:lnTo>
                                <a:lnTo>
                                  <a:pt x="35" y="559"/>
                                </a:lnTo>
                                <a:lnTo>
                                  <a:pt x="8" y="553"/>
                                </a:lnTo>
                                <a:lnTo>
                                  <a:pt x="5" y="525"/>
                                </a:lnTo>
                                <a:lnTo>
                                  <a:pt x="3" y="501"/>
                                </a:lnTo>
                                <a:lnTo>
                                  <a:pt x="0" y="475"/>
                                </a:lnTo>
                                <a:lnTo>
                                  <a:pt x="1" y="444"/>
                                </a:lnTo>
                                <a:lnTo>
                                  <a:pt x="4" y="415"/>
                                </a:lnTo>
                                <a:lnTo>
                                  <a:pt x="10" y="380"/>
                                </a:lnTo>
                                <a:lnTo>
                                  <a:pt x="15" y="355"/>
                                </a:lnTo>
                                <a:lnTo>
                                  <a:pt x="23" y="329"/>
                                </a:lnTo>
                                <a:lnTo>
                                  <a:pt x="31" y="305"/>
                                </a:lnTo>
                                <a:lnTo>
                                  <a:pt x="41" y="283"/>
                                </a:lnTo>
                                <a:lnTo>
                                  <a:pt x="54" y="262"/>
                                </a:lnTo>
                                <a:lnTo>
                                  <a:pt x="68" y="238"/>
                                </a:lnTo>
                                <a:lnTo>
                                  <a:pt x="85" y="215"/>
                                </a:lnTo>
                                <a:lnTo>
                                  <a:pt x="103" y="193"/>
                                </a:lnTo>
                                <a:lnTo>
                                  <a:pt x="122" y="173"/>
                                </a:lnTo>
                                <a:lnTo>
                                  <a:pt x="142" y="151"/>
                                </a:lnTo>
                                <a:lnTo>
                                  <a:pt x="163" y="132"/>
                                </a:lnTo>
                                <a:lnTo>
                                  <a:pt x="186" y="114"/>
                                </a:lnTo>
                                <a:lnTo>
                                  <a:pt x="211" y="99"/>
                                </a:lnTo>
                                <a:lnTo>
                                  <a:pt x="239" y="85"/>
                                </a:lnTo>
                                <a:lnTo>
                                  <a:pt x="270" y="69"/>
                                </a:lnTo>
                                <a:lnTo>
                                  <a:pt x="300" y="59"/>
                                </a:lnTo>
                                <a:lnTo>
                                  <a:pt x="332" y="46"/>
                                </a:lnTo>
                                <a:lnTo>
                                  <a:pt x="367" y="34"/>
                                </a:lnTo>
                                <a:lnTo>
                                  <a:pt x="396" y="24"/>
                                </a:lnTo>
                                <a:lnTo>
                                  <a:pt x="426" y="16"/>
                                </a:lnTo>
                                <a:lnTo>
                                  <a:pt x="450" y="11"/>
                                </a:lnTo>
                                <a:close/>
                              </a:path>
                            </a:pathLst>
                          </a:custGeom>
                          <a:solidFill>
                            <a:srgbClr val="C000C0"/>
                          </a:solidFill>
                          <a:ln w="9525">
                            <a:noFill/>
                            <a:round/>
                            <a:headEnd/>
                            <a:tailEnd/>
                          </a:ln>
                        </p:spPr>
                        <p:txBody>
                          <a:bodyPr/>
                          <a:lstStyle/>
                          <a:p>
                            <a:endParaRPr lang="cs-CZ"/>
                          </a:p>
                        </p:txBody>
                      </p:sp>
                      <p:sp>
                        <p:nvSpPr>
                          <p:cNvPr id="6219" name="Freeform 153"/>
                          <p:cNvSpPr>
                            <a:spLocks/>
                          </p:cNvSpPr>
                          <p:nvPr/>
                        </p:nvSpPr>
                        <p:spPr bwMode="auto">
                          <a:xfrm>
                            <a:off x="2115" y="1606"/>
                            <a:ext cx="170" cy="112"/>
                          </a:xfrm>
                          <a:custGeom>
                            <a:avLst/>
                            <a:gdLst>
                              <a:gd name="T0" fmla="*/ 18 w 854"/>
                              <a:gd name="T1" fmla="*/ 0 h 560"/>
                              <a:gd name="T2" fmla="*/ 21 w 854"/>
                              <a:gd name="T3" fmla="*/ 0 h 560"/>
                              <a:gd name="T4" fmla="*/ 23 w 854"/>
                              <a:gd name="T5" fmla="*/ 0 h 560"/>
                              <a:gd name="T6" fmla="*/ 25 w 854"/>
                              <a:gd name="T7" fmla="*/ 0 h 560"/>
                              <a:gd name="T8" fmla="*/ 28 w 854"/>
                              <a:gd name="T9" fmla="*/ 0 h 560"/>
                              <a:gd name="T10" fmla="*/ 30 w 854"/>
                              <a:gd name="T11" fmla="*/ 0 h 560"/>
                              <a:gd name="T12" fmla="*/ 32 w 854"/>
                              <a:gd name="T13" fmla="*/ 0 h 560"/>
                              <a:gd name="T14" fmla="*/ 34 w 854"/>
                              <a:gd name="T15" fmla="*/ 0 h 560"/>
                              <a:gd name="T16" fmla="*/ 33 w 854"/>
                              <a:gd name="T17" fmla="*/ 1 h 560"/>
                              <a:gd name="T18" fmla="*/ 32 w 854"/>
                              <a:gd name="T19" fmla="*/ 2 h 560"/>
                              <a:gd name="T20" fmla="*/ 31 w 854"/>
                              <a:gd name="T21" fmla="*/ 2 h 560"/>
                              <a:gd name="T22" fmla="*/ 30 w 854"/>
                              <a:gd name="T23" fmla="*/ 2 h 560"/>
                              <a:gd name="T24" fmla="*/ 28 w 854"/>
                              <a:gd name="T25" fmla="*/ 2 h 560"/>
                              <a:gd name="T26" fmla="*/ 26 w 854"/>
                              <a:gd name="T27" fmla="*/ 2 h 560"/>
                              <a:gd name="T28" fmla="*/ 23 w 854"/>
                              <a:gd name="T29" fmla="*/ 2 h 560"/>
                              <a:gd name="T30" fmla="*/ 21 w 854"/>
                              <a:gd name="T31" fmla="*/ 2 h 560"/>
                              <a:gd name="T32" fmla="*/ 19 w 854"/>
                              <a:gd name="T33" fmla="*/ 2 h 560"/>
                              <a:gd name="T34" fmla="*/ 16 w 854"/>
                              <a:gd name="T35" fmla="*/ 3 h 560"/>
                              <a:gd name="T36" fmla="*/ 14 w 854"/>
                              <a:gd name="T37" fmla="*/ 3 h 560"/>
                              <a:gd name="T38" fmla="*/ 12 w 854"/>
                              <a:gd name="T39" fmla="*/ 4 h 560"/>
                              <a:gd name="T40" fmla="*/ 10 w 854"/>
                              <a:gd name="T41" fmla="*/ 5 h 560"/>
                              <a:gd name="T42" fmla="*/ 9 w 854"/>
                              <a:gd name="T43" fmla="*/ 6 h 560"/>
                              <a:gd name="T44" fmla="*/ 7 w 854"/>
                              <a:gd name="T45" fmla="*/ 7 h 560"/>
                              <a:gd name="T46" fmla="*/ 5 w 854"/>
                              <a:gd name="T47" fmla="*/ 9 h 560"/>
                              <a:gd name="T48" fmla="*/ 4 w 854"/>
                              <a:gd name="T49" fmla="*/ 10 h 560"/>
                              <a:gd name="T50" fmla="*/ 3 w 854"/>
                              <a:gd name="T51" fmla="*/ 12 h 560"/>
                              <a:gd name="T52" fmla="*/ 2 w 854"/>
                              <a:gd name="T53" fmla="*/ 14 h 560"/>
                              <a:gd name="T54" fmla="*/ 2 w 854"/>
                              <a:gd name="T55" fmla="*/ 16 h 560"/>
                              <a:gd name="T56" fmla="*/ 2 w 854"/>
                              <a:gd name="T57" fmla="*/ 18 h 560"/>
                              <a:gd name="T58" fmla="*/ 2 w 854"/>
                              <a:gd name="T59" fmla="*/ 20 h 560"/>
                              <a:gd name="T60" fmla="*/ 1 w 854"/>
                              <a:gd name="T61" fmla="*/ 22 h 560"/>
                              <a:gd name="T62" fmla="*/ 0 w 854"/>
                              <a:gd name="T63" fmla="*/ 21 h 560"/>
                              <a:gd name="T64" fmla="*/ 0 w 854"/>
                              <a:gd name="T65" fmla="*/ 19 h 560"/>
                              <a:gd name="T66" fmla="*/ 0 w 854"/>
                              <a:gd name="T67" fmla="*/ 17 h 560"/>
                              <a:gd name="T68" fmla="*/ 1 w 854"/>
                              <a:gd name="T69" fmla="*/ 14 h 560"/>
                              <a:gd name="T70" fmla="*/ 1 w 854"/>
                              <a:gd name="T71" fmla="*/ 12 h 560"/>
                              <a:gd name="T72" fmla="*/ 2 w 854"/>
                              <a:gd name="T73" fmla="*/ 11 h 560"/>
                              <a:gd name="T74" fmla="*/ 3 w 854"/>
                              <a:gd name="T75" fmla="*/ 9 h 560"/>
                              <a:gd name="T76" fmla="*/ 5 w 854"/>
                              <a:gd name="T77" fmla="*/ 7 h 560"/>
                              <a:gd name="T78" fmla="*/ 6 w 854"/>
                              <a:gd name="T79" fmla="*/ 5 h 560"/>
                              <a:gd name="T80" fmla="*/ 8 w 854"/>
                              <a:gd name="T81" fmla="*/ 4 h 560"/>
                              <a:gd name="T82" fmla="*/ 11 w 854"/>
                              <a:gd name="T83" fmla="*/ 3 h 560"/>
                              <a:gd name="T84" fmla="*/ 13 w 854"/>
                              <a:gd name="T85" fmla="*/ 2 h 560"/>
                              <a:gd name="T86" fmla="*/ 16 w 854"/>
                              <a:gd name="T87" fmla="*/ 1 h 560"/>
                              <a:gd name="T88" fmla="*/ 18 w 854"/>
                              <a:gd name="T89" fmla="*/ 0 h 5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54"/>
                              <a:gd name="T136" fmla="*/ 0 h 560"/>
                              <a:gd name="T137" fmla="*/ 854 w 854"/>
                              <a:gd name="T138" fmla="*/ 560 h 56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54" h="560">
                                <a:moveTo>
                                  <a:pt x="450" y="12"/>
                                </a:moveTo>
                                <a:lnTo>
                                  <a:pt x="462" y="8"/>
                                </a:lnTo>
                                <a:lnTo>
                                  <a:pt x="490" y="6"/>
                                </a:lnTo>
                                <a:lnTo>
                                  <a:pt x="522" y="4"/>
                                </a:lnTo>
                                <a:lnTo>
                                  <a:pt x="550" y="2"/>
                                </a:lnTo>
                                <a:lnTo>
                                  <a:pt x="580" y="3"/>
                                </a:lnTo>
                                <a:lnTo>
                                  <a:pt x="610" y="4"/>
                                </a:lnTo>
                                <a:lnTo>
                                  <a:pt x="640" y="5"/>
                                </a:lnTo>
                                <a:lnTo>
                                  <a:pt x="669" y="7"/>
                                </a:lnTo>
                                <a:lnTo>
                                  <a:pt x="698" y="5"/>
                                </a:lnTo>
                                <a:lnTo>
                                  <a:pt x="726" y="4"/>
                                </a:lnTo>
                                <a:lnTo>
                                  <a:pt x="760" y="2"/>
                                </a:lnTo>
                                <a:lnTo>
                                  <a:pt x="791" y="1"/>
                                </a:lnTo>
                                <a:lnTo>
                                  <a:pt x="815" y="2"/>
                                </a:lnTo>
                                <a:lnTo>
                                  <a:pt x="840" y="3"/>
                                </a:lnTo>
                                <a:lnTo>
                                  <a:pt x="854" y="0"/>
                                </a:lnTo>
                                <a:lnTo>
                                  <a:pt x="849" y="13"/>
                                </a:lnTo>
                                <a:lnTo>
                                  <a:pt x="841" y="25"/>
                                </a:lnTo>
                                <a:lnTo>
                                  <a:pt x="830" y="34"/>
                                </a:lnTo>
                                <a:lnTo>
                                  <a:pt x="821" y="40"/>
                                </a:lnTo>
                                <a:lnTo>
                                  <a:pt x="811" y="45"/>
                                </a:lnTo>
                                <a:lnTo>
                                  <a:pt x="795" y="47"/>
                                </a:lnTo>
                                <a:lnTo>
                                  <a:pt x="772" y="46"/>
                                </a:lnTo>
                                <a:lnTo>
                                  <a:pt x="748" y="45"/>
                                </a:lnTo>
                                <a:lnTo>
                                  <a:pt x="722" y="47"/>
                                </a:lnTo>
                                <a:lnTo>
                                  <a:pt x="700" y="48"/>
                                </a:lnTo>
                                <a:lnTo>
                                  <a:pt x="673" y="50"/>
                                </a:lnTo>
                                <a:lnTo>
                                  <a:pt x="647" y="50"/>
                                </a:lnTo>
                                <a:lnTo>
                                  <a:pt x="620" y="47"/>
                                </a:lnTo>
                                <a:lnTo>
                                  <a:pt x="588" y="47"/>
                                </a:lnTo>
                                <a:lnTo>
                                  <a:pt x="558" y="45"/>
                                </a:lnTo>
                                <a:lnTo>
                                  <a:pt x="532" y="47"/>
                                </a:lnTo>
                                <a:lnTo>
                                  <a:pt x="501" y="50"/>
                                </a:lnTo>
                                <a:lnTo>
                                  <a:pt x="469" y="51"/>
                                </a:lnTo>
                                <a:lnTo>
                                  <a:pt x="442" y="57"/>
                                </a:lnTo>
                                <a:lnTo>
                                  <a:pt x="414" y="66"/>
                                </a:lnTo>
                                <a:lnTo>
                                  <a:pt x="387" y="75"/>
                                </a:lnTo>
                                <a:lnTo>
                                  <a:pt x="357" y="86"/>
                                </a:lnTo>
                                <a:lnTo>
                                  <a:pt x="328" y="97"/>
                                </a:lnTo>
                                <a:lnTo>
                                  <a:pt x="304" y="107"/>
                                </a:lnTo>
                                <a:lnTo>
                                  <a:pt x="276" y="118"/>
                                </a:lnTo>
                                <a:lnTo>
                                  <a:pt x="254" y="131"/>
                                </a:lnTo>
                                <a:lnTo>
                                  <a:pt x="234" y="141"/>
                                </a:lnTo>
                                <a:lnTo>
                                  <a:pt x="214" y="153"/>
                                </a:lnTo>
                                <a:lnTo>
                                  <a:pt x="192" y="166"/>
                                </a:lnTo>
                                <a:lnTo>
                                  <a:pt x="175" y="182"/>
                                </a:lnTo>
                                <a:lnTo>
                                  <a:pt x="154" y="204"/>
                                </a:lnTo>
                                <a:lnTo>
                                  <a:pt x="138" y="223"/>
                                </a:lnTo>
                                <a:lnTo>
                                  <a:pt x="123" y="239"/>
                                </a:lnTo>
                                <a:lnTo>
                                  <a:pt x="107" y="261"/>
                                </a:lnTo>
                                <a:lnTo>
                                  <a:pt x="95" y="282"/>
                                </a:lnTo>
                                <a:lnTo>
                                  <a:pt x="83" y="306"/>
                                </a:lnTo>
                                <a:lnTo>
                                  <a:pt x="71" y="328"/>
                                </a:lnTo>
                                <a:lnTo>
                                  <a:pt x="61" y="352"/>
                                </a:lnTo>
                                <a:lnTo>
                                  <a:pt x="55" y="375"/>
                                </a:lnTo>
                                <a:lnTo>
                                  <a:pt x="49" y="398"/>
                                </a:lnTo>
                                <a:lnTo>
                                  <a:pt x="45" y="422"/>
                                </a:lnTo>
                                <a:lnTo>
                                  <a:pt x="42" y="445"/>
                                </a:lnTo>
                                <a:lnTo>
                                  <a:pt x="39" y="475"/>
                                </a:lnTo>
                                <a:lnTo>
                                  <a:pt x="38" y="503"/>
                                </a:lnTo>
                                <a:lnTo>
                                  <a:pt x="37" y="530"/>
                                </a:lnTo>
                                <a:lnTo>
                                  <a:pt x="35" y="560"/>
                                </a:lnTo>
                                <a:lnTo>
                                  <a:pt x="7" y="554"/>
                                </a:lnTo>
                                <a:lnTo>
                                  <a:pt x="4" y="526"/>
                                </a:lnTo>
                                <a:lnTo>
                                  <a:pt x="2" y="502"/>
                                </a:lnTo>
                                <a:lnTo>
                                  <a:pt x="0" y="476"/>
                                </a:lnTo>
                                <a:lnTo>
                                  <a:pt x="1" y="445"/>
                                </a:lnTo>
                                <a:lnTo>
                                  <a:pt x="3" y="416"/>
                                </a:lnTo>
                                <a:lnTo>
                                  <a:pt x="9" y="380"/>
                                </a:lnTo>
                                <a:lnTo>
                                  <a:pt x="14" y="356"/>
                                </a:lnTo>
                                <a:lnTo>
                                  <a:pt x="22" y="330"/>
                                </a:lnTo>
                                <a:lnTo>
                                  <a:pt x="31" y="306"/>
                                </a:lnTo>
                                <a:lnTo>
                                  <a:pt x="41" y="284"/>
                                </a:lnTo>
                                <a:lnTo>
                                  <a:pt x="53" y="263"/>
                                </a:lnTo>
                                <a:lnTo>
                                  <a:pt x="67" y="239"/>
                                </a:lnTo>
                                <a:lnTo>
                                  <a:pt x="85" y="216"/>
                                </a:lnTo>
                                <a:lnTo>
                                  <a:pt x="102" y="194"/>
                                </a:lnTo>
                                <a:lnTo>
                                  <a:pt x="122" y="174"/>
                                </a:lnTo>
                                <a:lnTo>
                                  <a:pt x="141" y="152"/>
                                </a:lnTo>
                                <a:lnTo>
                                  <a:pt x="163" y="133"/>
                                </a:lnTo>
                                <a:lnTo>
                                  <a:pt x="185" y="115"/>
                                </a:lnTo>
                                <a:lnTo>
                                  <a:pt x="211" y="100"/>
                                </a:lnTo>
                                <a:lnTo>
                                  <a:pt x="237" y="85"/>
                                </a:lnTo>
                                <a:lnTo>
                                  <a:pt x="270" y="69"/>
                                </a:lnTo>
                                <a:lnTo>
                                  <a:pt x="300" y="59"/>
                                </a:lnTo>
                                <a:lnTo>
                                  <a:pt x="331" y="47"/>
                                </a:lnTo>
                                <a:lnTo>
                                  <a:pt x="366" y="35"/>
                                </a:lnTo>
                                <a:lnTo>
                                  <a:pt x="396" y="25"/>
                                </a:lnTo>
                                <a:lnTo>
                                  <a:pt x="425" y="17"/>
                                </a:lnTo>
                                <a:lnTo>
                                  <a:pt x="450" y="12"/>
                                </a:lnTo>
                                <a:close/>
                              </a:path>
                            </a:pathLst>
                          </a:custGeom>
                          <a:solidFill>
                            <a:srgbClr val="600060"/>
                          </a:solidFill>
                          <a:ln w="9525">
                            <a:noFill/>
                            <a:round/>
                            <a:headEnd/>
                            <a:tailEnd/>
                          </a:ln>
                        </p:spPr>
                        <p:txBody>
                          <a:bodyPr/>
                          <a:lstStyle/>
                          <a:p>
                            <a:endParaRPr lang="cs-CZ"/>
                          </a:p>
                        </p:txBody>
                      </p:sp>
                    </p:grpSp>
                    <p:sp>
                      <p:nvSpPr>
                        <p:cNvPr id="6217" name="Freeform 154"/>
                        <p:cNvSpPr>
                          <a:spLocks/>
                        </p:cNvSpPr>
                        <p:nvPr/>
                      </p:nvSpPr>
                      <p:spPr bwMode="auto">
                        <a:xfrm>
                          <a:off x="2089" y="1587"/>
                          <a:ext cx="180" cy="109"/>
                        </a:xfrm>
                        <a:custGeom>
                          <a:avLst/>
                          <a:gdLst>
                            <a:gd name="T0" fmla="*/ 36 w 901"/>
                            <a:gd name="T1" fmla="*/ 0 h 544"/>
                            <a:gd name="T2" fmla="*/ 35 w 901"/>
                            <a:gd name="T3" fmla="*/ 0 h 544"/>
                            <a:gd name="T4" fmla="*/ 33 w 901"/>
                            <a:gd name="T5" fmla="*/ 0 h 544"/>
                            <a:gd name="T6" fmla="*/ 32 w 901"/>
                            <a:gd name="T7" fmla="*/ 0 h 544"/>
                            <a:gd name="T8" fmla="*/ 30 w 901"/>
                            <a:gd name="T9" fmla="*/ 0 h 544"/>
                            <a:gd name="T10" fmla="*/ 28 w 901"/>
                            <a:gd name="T11" fmla="*/ 0 h 544"/>
                            <a:gd name="T12" fmla="*/ 26 w 901"/>
                            <a:gd name="T13" fmla="*/ 0 h 544"/>
                            <a:gd name="T14" fmla="*/ 25 w 901"/>
                            <a:gd name="T15" fmla="*/ 0 h 544"/>
                            <a:gd name="T16" fmla="*/ 23 w 901"/>
                            <a:gd name="T17" fmla="*/ 0 h 544"/>
                            <a:gd name="T18" fmla="*/ 21 w 901"/>
                            <a:gd name="T19" fmla="*/ 0 h 544"/>
                            <a:gd name="T20" fmla="*/ 20 w 901"/>
                            <a:gd name="T21" fmla="*/ 1 h 544"/>
                            <a:gd name="T22" fmla="*/ 18 w 901"/>
                            <a:gd name="T23" fmla="*/ 1 h 544"/>
                            <a:gd name="T24" fmla="*/ 17 w 901"/>
                            <a:gd name="T25" fmla="*/ 1 h 544"/>
                            <a:gd name="T26" fmla="*/ 16 w 901"/>
                            <a:gd name="T27" fmla="*/ 1 h 544"/>
                            <a:gd name="T28" fmla="*/ 15 w 901"/>
                            <a:gd name="T29" fmla="*/ 2 h 544"/>
                            <a:gd name="T30" fmla="*/ 14 w 901"/>
                            <a:gd name="T31" fmla="*/ 2 h 544"/>
                            <a:gd name="T32" fmla="*/ 13 w 901"/>
                            <a:gd name="T33" fmla="*/ 3 h 544"/>
                            <a:gd name="T34" fmla="*/ 12 w 901"/>
                            <a:gd name="T35" fmla="*/ 3 h 544"/>
                            <a:gd name="T36" fmla="*/ 11 w 901"/>
                            <a:gd name="T37" fmla="*/ 4 h 544"/>
                            <a:gd name="T38" fmla="*/ 10 w 901"/>
                            <a:gd name="T39" fmla="*/ 4 h 544"/>
                            <a:gd name="T40" fmla="*/ 9 w 901"/>
                            <a:gd name="T41" fmla="*/ 5 h 544"/>
                            <a:gd name="T42" fmla="*/ 8 w 901"/>
                            <a:gd name="T43" fmla="*/ 6 h 544"/>
                            <a:gd name="T44" fmla="*/ 7 w 901"/>
                            <a:gd name="T45" fmla="*/ 6 h 544"/>
                            <a:gd name="T46" fmla="*/ 7 w 901"/>
                            <a:gd name="T47" fmla="*/ 7 h 544"/>
                            <a:gd name="T48" fmla="*/ 6 w 901"/>
                            <a:gd name="T49" fmla="*/ 8 h 544"/>
                            <a:gd name="T50" fmla="*/ 5 w 901"/>
                            <a:gd name="T51" fmla="*/ 8 h 544"/>
                            <a:gd name="T52" fmla="*/ 4 w 901"/>
                            <a:gd name="T53" fmla="*/ 9 h 544"/>
                            <a:gd name="T54" fmla="*/ 4 w 901"/>
                            <a:gd name="T55" fmla="*/ 10 h 544"/>
                            <a:gd name="T56" fmla="*/ 3 w 901"/>
                            <a:gd name="T57" fmla="*/ 11 h 544"/>
                            <a:gd name="T58" fmla="*/ 3 w 901"/>
                            <a:gd name="T59" fmla="*/ 12 h 544"/>
                            <a:gd name="T60" fmla="*/ 2 w 901"/>
                            <a:gd name="T61" fmla="*/ 13 h 544"/>
                            <a:gd name="T62" fmla="*/ 2 w 901"/>
                            <a:gd name="T63" fmla="*/ 14 h 544"/>
                            <a:gd name="T64" fmla="*/ 1 w 901"/>
                            <a:gd name="T65" fmla="*/ 15 h 544"/>
                            <a:gd name="T66" fmla="*/ 1 w 901"/>
                            <a:gd name="T67" fmla="*/ 16 h 544"/>
                            <a:gd name="T68" fmla="*/ 1 w 901"/>
                            <a:gd name="T69" fmla="*/ 17 h 544"/>
                            <a:gd name="T70" fmla="*/ 0 w 901"/>
                            <a:gd name="T71" fmla="*/ 18 h 544"/>
                            <a:gd name="T72" fmla="*/ 0 w 901"/>
                            <a:gd name="T73" fmla="*/ 19 h 544"/>
                            <a:gd name="T74" fmla="*/ 0 w 901"/>
                            <a:gd name="T75" fmla="*/ 20 h 544"/>
                            <a:gd name="T76" fmla="*/ 0 w 901"/>
                            <a:gd name="T77" fmla="*/ 22 h 54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01"/>
                            <a:gd name="T118" fmla="*/ 0 h 544"/>
                            <a:gd name="T119" fmla="*/ 901 w 901"/>
                            <a:gd name="T120" fmla="*/ 544 h 54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01" h="544">
                              <a:moveTo>
                                <a:pt x="901" y="6"/>
                              </a:moveTo>
                              <a:lnTo>
                                <a:pt x="865" y="3"/>
                              </a:lnTo>
                              <a:lnTo>
                                <a:pt x="836" y="2"/>
                              </a:lnTo>
                              <a:lnTo>
                                <a:pt x="796" y="1"/>
                              </a:lnTo>
                              <a:lnTo>
                                <a:pt x="756" y="0"/>
                              </a:lnTo>
                              <a:lnTo>
                                <a:pt x="709" y="1"/>
                              </a:lnTo>
                              <a:lnTo>
                                <a:pt x="660" y="2"/>
                              </a:lnTo>
                              <a:lnTo>
                                <a:pt x="615" y="4"/>
                              </a:lnTo>
                              <a:lnTo>
                                <a:pt x="578" y="7"/>
                              </a:lnTo>
                              <a:lnTo>
                                <a:pt x="536" y="12"/>
                              </a:lnTo>
                              <a:lnTo>
                                <a:pt x="490" y="18"/>
                              </a:lnTo>
                              <a:lnTo>
                                <a:pt x="461" y="24"/>
                              </a:lnTo>
                              <a:lnTo>
                                <a:pt x="437" y="31"/>
                              </a:lnTo>
                              <a:lnTo>
                                <a:pt x="411" y="37"/>
                              </a:lnTo>
                              <a:lnTo>
                                <a:pt x="385" y="45"/>
                              </a:lnTo>
                              <a:lnTo>
                                <a:pt x="357" y="55"/>
                              </a:lnTo>
                              <a:lnTo>
                                <a:pt x="326" y="70"/>
                              </a:lnTo>
                              <a:lnTo>
                                <a:pt x="299" y="82"/>
                              </a:lnTo>
                              <a:lnTo>
                                <a:pt x="274" y="94"/>
                              </a:lnTo>
                              <a:lnTo>
                                <a:pt x="254" y="107"/>
                              </a:lnTo>
                              <a:lnTo>
                                <a:pt x="233" y="123"/>
                              </a:lnTo>
                              <a:lnTo>
                                <a:pt x="212" y="139"/>
                              </a:lnTo>
                              <a:lnTo>
                                <a:pt x="186" y="160"/>
                              </a:lnTo>
                              <a:lnTo>
                                <a:pt x="163" y="180"/>
                              </a:lnTo>
                              <a:lnTo>
                                <a:pt x="146" y="196"/>
                              </a:lnTo>
                              <a:lnTo>
                                <a:pt x="130" y="212"/>
                              </a:lnTo>
                              <a:lnTo>
                                <a:pt x="112" y="231"/>
                              </a:lnTo>
                              <a:lnTo>
                                <a:pt x="96" y="246"/>
                              </a:lnTo>
                              <a:lnTo>
                                <a:pt x="81" y="266"/>
                              </a:lnTo>
                              <a:lnTo>
                                <a:pt x="69" y="287"/>
                              </a:lnTo>
                              <a:lnTo>
                                <a:pt x="56" y="315"/>
                              </a:lnTo>
                              <a:lnTo>
                                <a:pt x="43" y="343"/>
                              </a:lnTo>
                              <a:lnTo>
                                <a:pt x="33" y="369"/>
                              </a:lnTo>
                              <a:lnTo>
                                <a:pt x="24" y="394"/>
                              </a:lnTo>
                              <a:lnTo>
                                <a:pt x="17" y="419"/>
                              </a:lnTo>
                              <a:lnTo>
                                <a:pt x="9" y="451"/>
                              </a:lnTo>
                              <a:lnTo>
                                <a:pt x="5" y="480"/>
                              </a:lnTo>
                              <a:lnTo>
                                <a:pt x="1" y="509"/>
                              </a:lnTo>
                              <a:lnTo>
                                <a:pt x="0" y="544"/>
                              </a:lnTo>
                            </a:path>
                          </a:pathLst>
                        </a:custGeom>
                        <a:noFill/>
                        <a:ln w="4763">
                          <a:solidFill>
                            <a:srgbClr val="FFC0FF"/>
                          </a:solidFill>
                          <a:prstDash val="solid"/>
                          <a:round/>
                          <a:headEnd/>
                          <a:tailEnd/>
                        </a:ln>
                      </p:spPr>
                      <p:txBody>
                        <a:bodyPr/>
                        <a:lstStyle/>
                        <a:p>
                          <a:endParaRPr lang="cs-CZ"/>
                        </a:p>
                      </p:txBody>
                    </p:sp>
                  </p:grpSp>
                </p:grpSp>
                <p:grpSp>
                  <p:nvGrpSpPr>
                    <p:cNvPr id="6246" name="Group 155"/>
                    <p:cNvGrpSpPr>
                      <a:grpSpLocks/>
                    </p:cNvGrpSpPr>
                    <p:nvPr/>
                  </p:nvGrpSpPr>
                  <p:grpSpPr bwMode="auto">
                    <a:xfrm>
                      <a:off x="2073" y="1705"/>
                      <a:ext cx="48" cy="24"/>
                      <a:chOff x="2073" y="1705"/>
                      <a:chExt cx="48" cy="24"/>
                    </a:xfrm>
                  </p:grpSpPr>
                  <p:sp>
                    <p:nvSpPr>
                      <p:cNvPr id="6212" name="Oval 156"/>
                      <p:cNvSpPr>
                        <a:spLocks noChangeArrowheads="1"/>
                      </p:cNvSpPr>
                      <p:nvPr/>
                    </p:nvSpPr>
                    <p:spPr bwMode="auto">
                      <a:xfrm>
                        <a:off x="2073" y="1705"/>
                        <a:ext cx="48" cy="24"/>
                      </a:xfrm>
                      <a:prstGeom prst="ellipse">
                        <a:avLst/>
                      </a:prstGeom>
                      <a:solidFill>
                        <a:srgbClr val="FF00FF"/>
                      </a:solidFill>
                      <a:ln w="3175">
                        <a:solidFill>
                          <a:srgbClr val="400040"/>
                        </a:solidFill>
                        <a:round/>
                        <a:headEnd/>
                        <a:tailEnd/>
                      </a:ln>
                    </p:spPr>
                    <p:txBody>
                      <a:bodyPr/>
                      <a:lstStyle/>
                      <a:p>
                        <a:endParaRPr lang="cs-CZ"/>
                      </a:p>
                    </p:txBody>
                  </p:sp>
                  <p:sp>
                    <p:nvSpPr>
                      <p:cNvPr id="6213" name="Oval 157"/>
                      <p:cNvSpPr>
                        <a:spLocks noChangeArrowheads="1"/>
                      </p:cNvSpPr>
                      <p:nvPr/>
                    </p:nvSpPr>
                    <p:spPr bwMode="auto">
                      <a:xfrm>
                        <a:off x="2077" y="1708"/>
                        <a:ext cx="39" cy="18"/>
                      </a:xfrm>
                      <a:prstGeom prst="ellipse">
                        <a:avLst/>
                      </a:prstGeom>
                      <a:solidFill>
                        <a:srgbClr val="600060"/>
                      </a:solidFill>
                      <a:ln w="3175">
                        <a:solidFill>
                          <a:srgbClr val="400040"/>
                        </a:solidFill>
                        <a:round/>
                        <a:headEnd/>
                        <a:tailEnd/>
                      </a:ln>
                    </p:spPr>
                    <p:txBody>
                      <a:bodyPr/>
                      <a:lstStyle/>
                      <a:p>
                        <a:endParaRPr lang="cs-CZ"/>
                      </a:p>
                    </p:txBody>
                  </p:sp>
                </p:grpSp>
              </p:grpSp>
            </p:grpSp>
          </p:grpSp>
          <p:grpSp>
            <p:nvGrpSpPr>
              <p:cNvPr id="6247" name="Group 158"/>
              <p:cNvGrpSpPr>
                <a:grpSpLocks/>
              </p:cNvGrpSpPr>
              <p:nvPr/>
            </p:nvGrpSpPr>
            <p:grpSpPr bwMode="auto">
              <a:xfrm>
                <a:off x="2009" y="1688"/>
                <a:ext cx="82" cy="250"/>
                <a:chOff x="2009" y="1688"/>
                <a:chExt cx="82" cy="250"/>
              </a:xfrm>
            </p:grpSpPr>
            <p:grpSp>
              <p:nvGrpSpPr>
                <p:cNvPr id="6248" name="Group 159"/>
                <p:cNvGrpSpPr>
                  <a:grpSpLocks/>
                </p:cNvGrpSpPr>
                <p:nvPr/>
              </p:nvGrpSpPr>
              <p:grpSpPr bwMode="auto">
                <a:xfrm>
                  <a:off x="2009" y="1698"/>
                  <a:ext cx="82" cy="240"/>
                  <a:chOff x="2009" y="1698"/>
                  <a:chExt cx="82" cy="240"/>
                </a:xfrm>
              </p:grpSpPr>
              <p:sp>
                <p:nvSpPr>
                  <p:cNvPr id="6198" name="Freeform 160"/>
                  <p:cNvSpPr>
                    <a:spLocks/>
                  </p:cNvSpPr>
                  <p:nvPr/>
                </p:nvSpPr>
                <p:spPr bwMode="auto">
                  <a:xfrm>
                    <a:off x="2009" y="1698"/>
                    <a:ext cx="82" cy="240"/>
                  </a:xfrm>
                  <a:custGeom>
                    <a:avLst/>
                    <a:gdLst>
                      <a:gd name="T0" fmla="*/ 0 w 410"/>
                      <a:gd name="T1" fmla="*/ 1 h 1199"/>
                      <a:gd name="T2" fmla="*/ 0 w 410"/>
                      <a:gd name="T3" fmla="*/ 3 h 1199"/>
                      <a:gd name="T4" fmla="*/ 1 w 410"/>
                      <a:gd name="T5" fmla="*/ 6 h 1199"/>
                      <a:gd name="T6" fmla="*/ 2 w 410"/>
                      <a:gd name="T7" fmla="*/ 10 h 1199"/>
                      <a:gd name="T8" fmla="*/ 2 w 410"/>
                      <a:gd name="T9" fmla="*/ 13 h 1199"/>
                      <a:gd name="T10" fmla="*/ 3 w 410"/>
                      <a:gd name="T11" fmla="*/ 16 h 1199"/>
                      <a:gd name="T12" fmla="*/ 4 w 410"/>
                      <a:gd name="T13" fmla="*/ 20 h 1199"/>
                      <a:gd name="T14" fmla="*/ 4 w 410"/>
                      <a:gd name="T15" fmla="*/ 22 h 1199"/>
                      <a:gd name="T16" fmla="*/ 4 w 410"/>
                      <a:gd name="T17" fmla="*/ 25 h 1199"/>
                      <a:gd name="T18" fmla="*/ 5 w 410"/>
                      <a:gd name="T19" fmla="*/ 29 h 1199"/>
                      <a:gd name="T20" fmla="*/ 5 w 410"/>
                      <a:gd name="T21" fmla="*/ 32 h 1199"/>
                      <a:gd name="T22" fmla="*/ 5 w 410"/>
                      <a:gd name="T23" fmla="*/ 36 h 1199"/>
                      <a:gd name="T24" fmla="*/ 5 w 410"/>
                      <a:gd name="T25" fmla="*/ 39 h 1199"/>
                      <a:gd name="T26" fmla="*/ 5 w 410"/>
                      <a:gd name="T27" fmla="*/ 42 h 1199"/>
                      <a:gd name="T28" fmla="*/ 5 w 410"/>
                      <a:gd name="T29" fmla="*/ 44 h 1199"/>
                      <a:gd name="T30" fmla="*/ 6 w 410"/>
                      <a:gd name="T31" fmla="*/ 46 h 1199"/>
                      <a:gd name="T32" fmla="*/ 6 w 410"/>
                      <a:gd name="T33" fmla="*/ 47 h 1199"/>
                      <a:gd name="T34" fmla="*/ 8 w 410"/>
                      <a:gd name="T35" fmla="*/ 47 h 1199"/>
                      <a:gd name="T36" fmla="*/ 10 w 410"/>
                      <a:gd name="T37" fmla="*/ 48 h 1199"/>
                      <a:gd name="T38" fmla="*/ 12 w 410"/>
                      <a:gd name="T39" fmla="*/ 48 h 1199"/>
                      <a:gd name="T40" fmla="*/ 13 w 410"/>
                      <a:gd name="T41" fmla="*/ 48 h 1199"/>
                      <a:gd name="T42" fmla="*/ 15 w 410"/>
                      <a:gd name="T43" fmla="*/ 48 h 1199"/>
                      <a:gd name="T44" fmla="*/ 16 w 410"/>
                      <a:gd name="T45" fmla="*/ 47 h 1199"/>
                      <a:gd name="T46" fmla="*/ 16 w 410"/>
                      <a:gd name="T47" fmla="*/ 46 h 1199"/>
                      <a:gd name="T48" fmla="*/ 16 w 410"/>
                      <a:gd name="T49" fmla="*/ 44 h 1199"/>
                      <a:gd name="T50" fmla="*/ 16 w 410"/>
                      <a:gd name="T51" fmla="*/ 41 h 1199"/>
                      <a:gd name="T52" fmla="*/ 16 w 410"/>
                      <a:gd name="T53" fmla="*/ 39 h 1199"/>
                      <a:gd name="T54" fmla="*/ 16 w 410"/>
                      <a:gd name="T55" fmla="*/ 36 h 1199"/>
                      <a:gd name="T56" fmla="*/ 16 w 410"/>
                      <a:gd name="T57" fmla="*/ 34 h 1199"/>
                      <a:gd name="T58" fmla="*/ 16 w 410"/>
                      <a:gd name="T59" fmla="*/ 31 h 1199"/>
                      <a:gd name="T60" fmla="*/ 16 w 410"/>
                      <a:gd name="T61" fmla="*/ 29 h 1199"/>
                      <a:gd name="T62" fmla="*/ 15 w 410"/>
                      <a:gd name="T63" fmla="*/ 26 h 1199"/>
                      <a:gd name="T64" fmla="*/ 15 w 410"/>
                      <a:gd name="T65" fmla="*/ 22 h 1199"/>
                      <a:gd name="T66" fmla="*/ 15 w 410"/>
                      <a:gd name="T67" fmla="*/ 19 h 1199"/>
                      <a:gd name="T68" fmla="*/ 14 w 410"/>
                      <a:gd name="T69" fmla="*/ 17 h 1199"/>
                      <a:gd name="T70" fmla="*/ 14 w 410"/>
                      <a:gd name="T71" fmla="*/ 14 h 1199"/>
                      <a:gd name="T72" fmla="*/ 13 w 410"/>
                      <a:gd name="T73" fmla="*/ 11 h 1199"/>
                      <a:gd name="T74" fmla="*/ 13 w 410"/>
                      <a:gd name="T75" fmla="*/ 8 h 1199"/>
                      <a:gd name="T76" fmla="*/ 12 w 410"/>
                      <a:gd name="T77" fmla="*/ 3 h 1199"/>
                      <a:gd name="T78" fmla="*/ 11 w 410"/>
                      <a:gd name="T79" fmla="*/ 0 h 119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10"/>
                      <a:gd name="T121" fmla="*/ 0 h 1199"/>
                      <a:gd name="T122" fmla="*/ 410 w 410"/>
                      <a:gd name="T123" fmla="*/ 1199 h 119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10" h="1199">
                        <a:moveTo>
                          <a:pt x="270" y="0"/>
                        </a:moveTo>
                        <a:lnTo>
                          <a:pt x="0" y="18"/>
                        </a:lnTo>
                        <a:lnTo>
                          <a:pt x="3" y="47"/>
                        </a:lnTo>
                        <a:lnTo>
                          <a:pt x="9" y="79"/>
                        </a:lnTo>
                        <a:lnTo>
                          <a:pt x="16" y="113"/>
                        </a:lnTo>
                        <a:lnTo>
                          <a:pt x="22" y="152"/>
                        </a:lnTo>
                        <a:lnTo>
                          <a:pt x="31" y="198"/>
                        </a:lnTo>
                        <a:lnTo>
                          <a:pt x="41" y="242"/>
                        </a:lnTo>
                        <a:lnTo>
                          <a:pt x="49" y="279"/>
                        </a:lnTo>
                        <a:lnTo>
                          <a:pt x="58" y="315"/>
                        </a:lnTo>
                        <a:lnTo>
                          <a:pt x="66" y="354"/>
                        </a:lnTo>
                        <a:lnTo>
                          <a:pt x="75" y="397"/>
                        </a:lnTo>
                        <a:lnTo>
                          <a:pt x="83" y="442"/>
                        </a:lnTo>
                        <a:lnTo>
                          <a:pt x="92" y="490"/>
                        </a:lnTo>
                        <a:lnTo>
                          <a:pt x="97" y="517"/>
                        </a:lnTo>
                        <a:lnTo>
                          <a:pt x="101" y="552"/>
                        </a:lnTo>
                        <a:lnTo>
                          <a:pt x="106" y="593"/>
                        </a:lnTo>
                        <a:lnTo>
                          <a:pt x="110" y="631"/>
                        </a:lnTo>
                        <a:lnTo>
                          <a:pt x="117" y="679"/>
                        </a:lnTo>
                        <a:lnTo>
                          <a:pt x="123" y="729"/>
                        </a:lnTo>
                        <a:lnTo>
                          <a:pt x="127" y="769"/>
                        </a:lnTo>
                        <a:lnTo>
                          <a:pt x="128" y="809"/>
                        </a:lnTo>
                        <a:lnTo>
                          <a:pt x="130" y="843"/>
                        </a:lnTo>
                        <a:lnTo>
                          <a:pt x="133" y="887"/>
                        </a:lnTo>
                        <a:lnTo>
                          <a:pt x="135" y="932"/>
                        </a:lnTo>
                        <a:lnTo>
                          <a:pt x="133" y="974"/>
                        </a:lnTo>
                        <a:lnTo>
                          <a:pt x="134" y="1024"/>
                        </a:lnTo>
                        <a:lnTo>
                          <a:pt x="136" y="1054"/>
                        </a:lnTo>
                        <a:lnTo>
                          <a:pt x="134" y="1079"/>
                        </a:lnTo>
                        <a:lnTo>
                          <a:pt x="132" y="1110"/>
                        </a:lnTo>
                        <a:lnTo>
                          <a:pt x="133" y="1131"/>
                        </a:lnTo>
                        <a:lnTo>
                          <a:pt x="138" y="1145"/>
                        </a:lnTo>
                        <a:lnTo>
                          <a:pt x="146" y="1159"/>
                        </a:lnTo>
                        <a:lnTo>
                          <a:pt x="158" y="1170"/>
                        </a:lnTo>
                        <a:lnTo>
                          <a:pt x="175" y="1178"/>
                        </a:lnTo>
                        <a:lnTo>
                          <a:pt x="191" y="1183"/>
                        </a:lnTo>
                        <a:lnTo>
                          <a:pt x="212" y="1190"/>
                        </a:lnTo>
                        <a:lnTo>
                          <a:pt x="240" y="1195"/>
                        </a:lnTo>
                        <a:lnTo>
                          <a:pt x="266" y="1196"/>
                        </a:lnTo>
                        <a:lnTo>
                          <a:pt x="292" y="1198"/>
                        </a:lnTo>
                        <a:lnTo>
                          <a:pt x="315" y="1199"/>
                        </a:lnTo>
                        <a:lnTo>
                          <a:pt x="336" y="1197"/>
                        </a:lnTo>
                        <a:lnTo>
                          <a:pt x="354" y="1194"/>
                        </a:lnTo>
                        <a:lnTo>
                          <a:pt x="373" y="1187"/>
                        </a:lnTo>
                        <a:lnTo>
                          <a:pt x="385" y="1180"/>
                        </a:lnTo>
                        <a:lnTo>
                          <a:pt x="396" y="1173"/>
                        </a:lnTo>
                        <a:lnTo>
                          <a:pt x="404" y="1164"/>
                        </a:lnTo>
                        <a:lnTo>
                          <a:pt x="406" y="1154"/>
                        </a:lnTo>
                        <a:lnTo>
                          <a:pt x="404" y="1123"/>
                        </a:lnTo>
                        <a:lnTo>
                          <a:pt x="402" y="1093"/>
                        </a:lnTo>
                        <a:lnTo>
                          <a:pt x="404" y="1053"/>
                        </a:lnTo>
                        <a:lnTo>
                          <a:pt x="407" y="1022"/>
                        </a:lnTo>
                        <a:lnTo>
                          <a:pt x="410" y="995"/>
                        </a:lnTo>
                        <a:lnTo>
                          <a:pt x="408" y="968"/>
                        </a:lnTo>
                        <a:lnTo>
                          <a:pt x="406" y="932"/>
                        </a:lnTo>
                        <a:lnTo>
                          <a:pt x="405" y="906"/>
                        </a:lnTo>
                        <a:lnTo>
                          <a:pt x="403" y="878"/>
                        </a:lnTo>
                        <a:lnTo>
                          <a:pt x="398" y="851"/>
                        </a:lnTo>
                        <a:lnTo>
                          <a:pt x="393" y="821"/>
                        </a:lnTo>
                        <a:lnTo>
                          <a:pt x="392" y="785"/>
                        </a:lnTo>
                        <a:lnTo>
                          <a:pt x="390" y="756"/>
                        </a:lnTo>
                        <a:lnTo>
                          <a:pt x="389" y="719"/>
                        </a:lnTo>
                        <a:lnTo>
                          <a:pt x="387" y="681"/>
                        </a:lnTo>
                        <a:lnTo>
                          <a:pt x="384" y="642"/>
                        </a:lnTo>
                        <a:lnTo>
                          <a:pt x="379" y="598"/>
                        </a:lnTo>
                        <a:lnTo>
                          <a:pt x="375" y="556"/>
                        </a:lnTo>
                        <a:lnTo>
                          <a:pt x="371" y="517"/>
                        </a:lnTo>
                        <a:lnTo>
                          <a:pt x="367" y="487"/>
                        </a:lnTo>
                        <a:lnTo>
                          <a:pt x="362" y="454"/>
                        </a:lnTo>
                        <a:lnTo>
                          <a:pt x="358" y="422"/>
                        </a:lnTo>
                        <a:lnTo>
                          <a:pt x="353" y="387"/>
                        </a:lnTo>
                        <a:lnTo>
                          <a:pt x="347" y="351"/>
                        </a:lnTo>
                        <a:lnTo>
                          <a:pt x="341" y="311"/>
                        </a:lnTo>
                        <a:lnTo>
                          <a:pt x="335" y="276"/>
                        </a:lnTo>
                        <a:lnTo>
                          <a:pt x="325" y="232"/>
                        </a:lnTo>
                        <a:lnTo>
                          <a:pt x="316" y="190"/>
                        </a:lnTo>
                        <a:lnTo>
                          <a:pt x="307" y="137"/>
                        </a:lnTo>
                        <a:lnTo>
                          <a:pt x="294" y="81"/>
                        </a:lnTo>
                        <a:lnTo>
                          <a:pt x="283" y="37"/>
                        </a:lnTo>
                        <a:lnTo>
                          <a:pt x="270" y="0"/>
                        </a:lnTo>
                        <a:close/>
                      </a:path>
                    </a:pathLst>
                  </a:custGeom>
                  <a:solidFill>
                    <a:srgbClr val="0000A0"/>
                  </a:solidFill>
                  <a:ln w="9525">
                    <a:noFill/>
                    <a:round/>
                    <a:headEnd/>
                    <a:tailEnd/>
                  </a:ln>
                </p:spPr>
                <p:txBody>
                  <a:bodyPr/>
                  <a:lstStyle/>
                  <a:p>
                    <a:endParaRPr lang="cs-CZ"/>
                  </a:p>
                </p:txBody>
              </p:sp>
              <p:grpSp>
                <p:nvGrpSpPr>
                  <p:cNvPr id="6249" name="Group 161"/>
                  <p:cNvGrpSpPr>
                    <a:grpSpLocks/>
                  </p:cNvGrpSpPr>
                  <p:nvPr/>
                </p:nvGrpSpPr>
                <p:grpSpPr bwMode="auto">
                  <a:xfrm>
                    <a:off x="2009" y="1698"/>
                    <a:ext cx="82" cy="239"/>
                    <a:chOff x="2009" y="1698"/>
                    <a:chExt cx="82" cy="239"/>
                  </a:xfrm>
                </p:grpSpPr>
                <p:grpSp>
                  <p:nvGrpSpPr>
                    <p:cNvPr id="6254" name="Group 162"/>
                    <p:cNvGrpSpPr>
                      <a:grpSpLocks/>
                    </p:cNvGrpSpPr>
                    <p:nvPr/>
                  </p:nvGrpSpPr>
                  <p:grpSpPr bwMode="auto">
                    <a:xfrm>
                      <a:off x="2009" y="1698"/>
                      <a:ext cx="82" cy="239"/>
                      <a:chOff x="2009" y="1698"/>
                      <a:chExt cx="82" cy="239"/>
                    </a:xfrm>
                  </p:grpSpPr>
                  <p:grpSp>
                    <p:nvGrpSpPr>
                      <p:cNvPr id="6255" name="Group 163"/>
                      <p:cNvGrpSpPr>
                        <a:grpSpLocks/>
                      </p:cNvGrpSpPr>
                      <p:nvPr/>
                    </p:nvGrpSpPr>
                    <p:grpSpPr bwMode="auto">
                      <a:xfrm>
                        <a:off x="2009" y="1698"/>
                        <a:ext cx="82" cy="239"/>
                        <a:chOff x="2009" y="1698"/>
                        <a:chExt cx="82" cy="239"/>
                      </a:xfrm>
                    </p:grpSpPr>
                    <p:sp>
                      <p:nvSpPr>
                        <p:cNvPr id="6204" name="Freeform 164"/>
                        <p:cNvSpPr>
                          <a:spLocks/>
                        </p:cNvSpPr>
                        <p:nvPr/>
                      </p:nvSpPr>
                      <p:spPr bwMode="auto">
                        <a:xfrm>
                          <a:off x="2009" y="1702"/>
                          <a:ext cx="36" cy="230"/>
                        </a:xfrm>
                        <a:custGeom>
                          <a:avLst/>
                          <a:gdLst>
                            <a:gd name="T0" fmla="*/ 2 w 181"/>
                            <a:gd name="T1" fmla="*/ 3 h 1152"/>
                            <a:gd name="T2" fmla="*/ 2 w 181"/>
                            <a:gd name="T3" fmla="*/ 1 h 1152"/>
                            <a:gd name="T4" fmla="*/ 0 w 181"/>
                            <a:gd name="T5" fmla="*/ 0 h 1152"/>
                            <a:gd name="T6" fmla="*/ 0 w 181"/>
                            <a:gd name="T7" fmla="*/ 1 h 1152"/>
                            <a:gd name="T8" fmla="*/ 0 w 181"/>
                            <a:gd name="T9" fmla="*/ 2 h 1152"/>
                            <a:gd name="T10" fmla="*/ 1 w 181"/>
                            <a:gd name="T11" fmla="*/ 4 h 1152"/>
                            <a:gd name="T12" fmla="*/ 1 w 181"/>
                            <a:gd name="T13" fmla="*/ 5 h 1152"/>
                            <a:gd name="T14" fmla="*/ 1 w 181"/>
                            <a:gd name="T15" fmla="*/ 7 h 1152"/>
                            <a:gd name="T16" fmla="*/ 2 w 181"/>
                            <a:gd name="T17" fmla="*/ 9 h 1152"/>
                            <a:gd name="T18" fmla="*/ 2 w 181"/>
                            <a:gd name="T19" fmla="*/ 10 h 1152"/>
                            <a:gd name="T20" fmla="*/ 2 w 181"/>
                            <a:gd name="T21" fmla="*/ 12 h 1152"/>
                            <a:gd name="T22" fmla="*/ 3 w 181"/>
                            <a:gd name="T23" fmla="*/ 13 h 1152"/>
                            <a:gd name="T24" fmla="*/ 3 w 181"/>
                            <a:gd name="T25" fmla="*/ 15 h 1152"/>
                            <a:gd name="T26" fmla="*/ 3 w 181"/>
                            <a:gd name="T27" fmla="*/ 17 h 1152"/>
                            <a:gd name="T28" fmla="*/ 4 w 181"/>
                            <a:gd name="T29" fmla="*/ 19 h 1152"/>
                            <a:gd name="T30" fmla="*/ 4 w 181"/>
                            <a:gd name="T31" fmla="*/ 20 h 1152"/>
                            <a:gd name="T32" fmla="*/ 4 w 181"/>
                            <a:gd name="T33" fmla="*/ 21 h 1152"/>
                            <a:gd name="T34" fmla="*/ 4 w 181"/>
                            <a:gd name="T35" fmla="*/ 23 h 1152"/>
                            <a:gd name="T36" fmla="*/ 4 w 181"/>
                            <a:gd name="T37" fmla="*/ 24 h 1152"/>
                            <a:gd name="T38" fmla="*/ 5 w 181"/>
                            <a:gd name="T39" fmla="*/ 26 h 1152"/>
                            <a:gd name="T40" fmla="*/ 5 w 181"/>
                            <a:gd name="T41" fmla="*/ 28 h 1152"/>
                            <a:gd name="T42" fmla="*/ 5 w 181"/>
                            <a:gd name="T43" fmla="*/ 30 h 1152"/>
                            <a:gd name="T44" fmla="*/ 5 w 181"/>
                            <a:gd name="T45" fmla="*/ 32 h 1152"/>
                            <a:gd name="T46" fmla="*/ 5 w 181"/>
                            <a:gd name="T47" fmla="*/ 33 h 1152"/>
                            <a:gd name="T48" fmla="*/ 5 w 181"/>
                            <a:gd name="T49" fmla="*/ 35 h 1152"/>
                            <a:gd name="T50" fmla="*/ 5 w 181"/>
                            <a:gd name="T51" fmla="*/ 36 h 1152"/>
                            <a:gd name="T52" fmla="*/ 5 w 181"/>
                            <a:gd name="T53" fmla="*/ 38 h 1152"/>
                            <a:gd name="T54" fmla="*/ 5 w 181"/>
                            <a:gd name="T55" fmla="*/ 40 h 1152"/>
                            <a:gd name="T56" fmla="*/ 5 w 181"/>
                            <a:gd name="T57" fmla="*/ 41 h 1152"/>
                            <a:gd name="T58" fmla="*/ 5 w 181"/>
                            <a:gd name="T59" fmla="*/ 42 h 1152"/>
                            <a:gd name="T60" fmla="*/ 5 w 181"/>
                            <a:gd name="T61" fmla="*/ 44 h 1152"/>
                            <a:gd name="T62" fmla="*/ 5 w 181"/>
                            <a:gd name="T63" fmla="*/ 44 h 1152"/>
                            <a:gd name="T64" fmla="*/ 5 w 181"/>
                            <a:gd name="T65" fmla="*/ 45 h 1152"/>
                            <a:gd name="T66" fmla="*/ 6 w 181"/>
                            <a:gd name="T67" fmla="*/ 46 h 1152"/>
                            <a:gd name="T68" fmla="*/ 6 w 181"/>
                            <a:gd name="T69" fmla="*/ 46 h 1152"/>
                            <a:gd name="T70" fmla="*/ 6 w 181"/>
                            <a:gd name="T71" fmla="*/ 45 h 1152"/>
                            <a:gd name="T72" fmla="*/ 7 w 181"/>
                            <a:gd name="T73" fmla="*/ 43 h 1152"/>
                            <a:gd name="T74" fmla="*/ 7 w 181"/>
                            <a:gd name="T75" fmla="*/ 42 h 1152"/>
                            <a:gd name="T76" fmla="*/ 7 w 181"/>
                            <a:gd name="T77" fmla="*/ 40 h 1152"/>
                            <a:gd name="T78" fmla="*/ 7 w 181"/>
                            <a:gd name="T79" fmla="*/ 38 h 1152"/>
                            <a:gd name="T80" fmla="*/ 7 w 181"/>
                            <a:gd name="T81" fmla="*/ 36 h 1152"/>
                            <a:gd name="T82" fmla="*/ 7 w 181"/>
                            <a:gd name="T83" fmla="*/ 34 h 1152"/>
                            <a:gd name="T84" fmla="*/ 7 w 181"/>
                            <a:gd name="T85" fmla="*/ 32 h 1152"/>
                            <a:gd name="T86" fmla="*/ 7 w 181"/>
                            <a:gd name="T87" fmla="*/ 29 h 1152"/>
                            <a:gd name="T88" fmla="*/ 6 w 181"/>
                            <a:gd name="T89" fmla="*/ 27 h 1152"/>
                            <a:gd name="T90" fmla="*/ 6 w 181"/>
                            <a:gd name="T91" fmla="*/ 25 h 1152"/>
                            <a:gd name="T92" fmla="*/ 6 w 181"/>
                            <a:gd name="T93" fmla="*/ 24 h 1152"/>
                            <a:gd name="T94" fmla="*/ 6 w 181"/>
                            <a:gd name="T95" fmla="*/ 22 h 1152"/>
                            <a:gd name="T96" fmla="*/ 6 w 181"/>
                            <a:gd name="T97" fmla="*/ 20 h 1152"/>
                            <a:gd name="T98" fmla="*/ 6 w 181"/>
                            <a:gd name="T99" fmla="*/ 19 h 1152"/>
                            <a:gd name="T100" fmla="*/ 6 w 181"/>
                            <a:gd name="T101" fmla="*/ 17 h 1152"/>
                            <a:gd name="T102" fmla="*/ 5 w 181"/>
                            <a:gd name="T103" fmla="*/ 15 h 1152"/>
                            <a:gd name="T104" fmla="*/ 5 w 181"/>
                            <a:gd name="T105" fmla="*/ 14 h 1152"/>
                            <a:gd name="T106" fmla="*/ 4 w 181"/>
                            <a:gd name="T107" fmla="*/ 12 h 1152"/>
                            <a:gd name="T108" fmla="*/ 4 w 181"/>
                            <a:gd name="T109" fmla="*/ 11 h 1152"/>
                            <a:gd name="T110" fmla="*/ 4 w 181"/>
                            <a:gd name="T111" fmla="*/ 9 h 1152"/>
                            <a:gd name="T112" fmla="*/ 4 w 181"/>
                            <a:gd name="T113" fmla="*/ 8 h 1152"/>
                            <a:gd name="T114" fmla="*/ 3 w 181"/>
                            <a:gd name="T115" fmla="*/ 6 h 1152"/>
                            <a:gd name="T116" fmla="*/ 3 w 181"/>
                            <a:gd name="T117" fmla="*/ 5 h 1152"/>
                            <a:gd name="T118" fmla="*/ 2 w 181"/>
                            <a:gd name="T119" fmla="*/ 3 h 115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1"/>
                            <a:gd name="T181" fmla="*/ 0 h 1152"/>
                            <a:gd name="T182" fmla="*/ 181 w 181"/>
                            <a:gd name="T183" fmla="*/ 1152 h 115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1" h="1152">
                              <a:moveTo>
                                <a:pt x="55" y="70"/>
                              </a:moveTo>
                              <a:lnTo>
                                <a:pt x="41" y="28"/>
                              </a:lnTo>
                              <a:lnTo>
                                <a:pt x="0" y="0"/>
                              </a:lnTo>
                              <a:lnTo>
                                <a:pt x="3" y="29"/>
                              </a:lnTo>
                              <a:lnTo>
                                <a:pt x="9" y="61"/>
                              </a:lnTo>
                              <a:lnTo>
                                <a:pt x="16" y="95"/>
                              </a:lnTo>
                              <a:lnTo>
                                <a:pt x="22" y="134"/>
                              </a:lnTo>
                              <a:lnTo>
                                <a:pt x="31" y="180"/>
                              </a:lnTo>
                              <a:lnTo>
                                <a:pt x="41" y="224"/>
                              </a:lnTo>
                              <a:lnTo>
                                <a:pt x="48" y="261"/>
                              </a:lnTo>
                              <a:lnTo>
                                <a:pt x="56" y="297"/>
                              </a:lnTo>
                              <a:lnTo>
                                <a:pt x="65" y="336"/>
                              </a:lnTo>
                              <a:lnTo>
                                <a:pt x="74" y="379"/>
                              </a:lnTo>
                              <a:lnTo>
                                <a:pt x="82" y="424"/>
                              </a:lnTo>
                              <a:lnTo>
                                <a:pt x="91" y="472"/>
                              </a:lnTo>
                              <a:lnTo>
                                <a:pt x="96" y="499"/>
                              </a:lnTo>
                              <a:lnTo>
                                <a:pt x="100" y="534"/>
                              </a:lnTo>
                              <a:lnTo>
                                <a:pt x="106" y="575"/>
                              </a:lnTo>
                              <a:lnTo>
                                <a:pt x="110" y="613"/>
                              </a:lnTo>
                              <a:lnTo>
                                <a:pt x="117" y="661"/>
                              </a:lnTo>
                              <a:lnTo>
                                <a:pt x="123" y="711"/>
                              </a:lnTo>
                              <a:lnTo>
                                <a:pt x="127" y="751"/>
                              </a:lnTo>
                              <a:lnTo>
                                <a:pt x="128" y="791"/>
                              </a:lnTo>
                              <a:lnTo>
                                <a:pt x="130" y="825"/>
                              </a:lnTo>
                              <a:lnTo>
                                <a:pt x="133" y="868"/>
                              </a:lnTo>
                              <a:lnTo>
                                <a:pt x="135" y="914"/>
                              </a:lnTo>
                              <a:lnTo>
                                <a:pt x="133" y="956"/>
                              </a:lnTo>
                              <a:lnTo>
                                <a:pt x="134" y="1006"/>
                              </a:lnTo>
                              <a:lnTo>
                                <a:pt x="136" y="1036"/>
                              </a:lnTo>
                              <a:lnTo>
                                <a:pt x="134" y="1061"/>
                              </a:lnTo>
                              <a:lnTo>
                                <a:pt x="132" y="1091"/>
                              </a:lnTo>
                              <a:lnTo>
                                <a:pt x="133" y="1113"/>
                              </a:lnTo>
                              <a:lnTo>
                                <a:pt x="137" y="1127"/>
                              </a:lnTo>
                              <a:lnTo>
                                <a:pt x="145" y="1141"/>
                              </a:lnTo>
                              <a:lnTo>
                                <a:pt x="157" y="1152"/>
                              </a:lnTo>
                              <a:lnTo>
                                <a:pt x="163" y="1122"/>
                              </a:lnTo>
                              <a:lnTo>
                                <a:pt x="166" y="1088"/>
                              </a:lnTo>
                              <a:lnTo>
                                <a:pt x="169" y="1051"/>
                              </a:lnTo>
                              <a:lnTo>
                                <a:pt x="173" y="1008"/>
                              </a:lnTo>
                              <a:lnTo>
                                <a:pt x="178" y="956"/>
                              </a:lnTo>
                              <a:lnTo>
                                <a:pt x="181" y="896"/>
                              </a:lnTo>
                              <a:lnTo>
                                <a:pt x="176" y="843"/>
                              </a:lnTo>
                              <a:lnTo>
                                <a:pt x="175" y="789"/>
                              </a:lnTo>
                              <a:lnTo>
                                <a:pt x="169" y="731"/>
                              </a:lnTo>
                              <a:lnTo>
                                <a:pt x="163" y="681"/>
                              </a:lnTo>
                              <a:lnTo>
                                <a:pt x="158" y="633"/>
                              </a:lnTo>
                              <a:lnTo>
                                <a:pt x="154" y="590"/>
                              </a:lnTo>
                              <a:lnTo>
                                <a:pt x="151" y="548"/>
                              </a:lnTo>
                              <a:lnTo>
                                <a:pt x="148" y="511"/>
                              </a:lnTo>
                              <a:lnTo>
                                <a:pt x="145" y="472"/>
                              </a:lnTo>
                              <a:lnTo>
                                <a:pt x="139" y="429"/>
                              </a:lnTo>
                              <a:lnTo>
                                <a:pt x="134" y="382"/>
                              </a:lnTo>
                              <a:lnTo>
                                <a:pt x="122" y="342"/>
                              </a:lnTo>
                              <a:lnTo>
                                <a:pt x="111" y="300"/>
                              </a:lnTo>
                              <a:lnTo>
                                <a:pt x="100" y="266"/>
                              </a:lnTo>
                              <a:lnTo>
                                <a:pt x="94" y="232"/>
                              </a:lnTo>
                              <a:lnTo>
                                <a:pt x="88" y="194"/>
                              </a:lnTo>
                              <a:lnTo>
                                <a:pt x="83" y="156"/>
                              </a:lnTo>
                              <a:lnTo>
                                <a:pt x="70" y="113"/>
                              </a:lnTo>
                              <a:lnTo>
                                <a:pt x="55" y="70"/>
                              </a:lnTo>
                              <a:close/>
                            </a:path>
                          </a:pathLst>
                        </a:custGeom>
                        <a:solidFill>
                          <a:srgbClr val="000040"/>
                        </a:solidFill>
                        <a:ln w="9525">
                          <a:noFill/>
                          <a:round/>
                          <a:headEnd/>
                          <a:tailEnd/>
                        </a:ln>
                      </p:spPr>
                      <p:txBody>
                        <a:bodyPr/>
                        <a:lstStyle/>
                        <a:p>
                          <a:endParaRPr lang="cs-CZ"/>
                        </a:p>
                      </p:txBody>
                    </p:sp>
                    <p:sp>
                      <p:nvSpPr>
                        <p:cNvPr id="6205" name="Freeform 165"/>
                        <p:cNvSpPr>
                          <a:spLocks/>
                        </p:cNvSpPr>
                        <p:nvPr/>
                      </p:nvSpPr>
                      <p:spPr bwMode="auto">
                        <a:xfrm>
                          <a:off x="2054" y="1698"/>
                          <a:ext cx="37" cy="239"/>
                        </a:xfrm>
                        <a:custGeom>
                          <a:avLst/>
                          <a:gdLst>
                            <a:gd name="T0" fmla="*/ 0 w 188"/>
                            <a:gd name="T1" fmla="*/ 2 h 1194"/>
                            <a:gd name="T2" fmla="*/ 1 w 188"/>
                            <a:gd name="T3" fmla="*/ 3 h 1194"/>
                            <a:gd name="T4" fmla="*/ 2 w 188"/>
                            <a:gd name="T5" fmla="*/ 6 h 1194"/>
                            <a:gd name="T6" fmla="*/ 2 w 188"/>
                            <a:gd name="T7" fmla="*/ 10 h 1194"/>
                            <a:gd name="T8" fmla="*/ 3 w 188"/>
                            <a:gd name="T9" fmla="*/ 13 h 1194"/>
                            <a:gd name="T10" fmla="*/ 4 w 188"/>
                            <a:gd name="T11" fmla="*/ 17 h 1194"/>
                            <a:gd name="T12" fmla="*/ 4 w 188"/>
                            <a:gd name="T13" fmla="*/ 21 h 1194"/>
                            <a:gd name="T14" fmla="*/ 4 w 188"/>
                            <a:gd name="T15" fmla="*/ 24 h 1194"/>
                            <a:gd name="T16" fmla="*/ 5 w 188"/>
                            <a:gd name="T17" fmla="*/ 28 h 1194"/>
                            <a:gd name="T18" fmla="*/ 5 w 188"/>
                            <a:gd name="T19" fmla="*/ 33 h 1194"/>
                            <a:gd name="T20" fmla="*/ 6 w 188"/>
                            <a:gd name="T21" fmla="*/ 37 h 1194"/>
                            <a:gd name="T22" fmla="*/ 6 w 188"/>
                            <a:gd name="T23" fmla="*/ 41 h 1194"/>
                            <a:gd name="T24" fmla="*/ 5 w 188"/>
                            <a:gd name="T25" fmla="*/ 45 h 1194"/>
                            <a:gd name="T26" fmla="*/ 5 w 188"/>
                            <a:gd name="T27" fmla="*/ 48 h 1194"/>
                            <a:gd name="T28" fmla="*/ 6 w 188"/>
                            <a:gd name="T29" fmla="*/ 47 h 1194"/>
                            <a:gd name="T30" fmla="*/ 7 w 188"/>
                            <a:gd name="T31" fmla="*/ 47 h 1194"/>
                            <a:gd name="T32" fmla="*/ 7 w 188"/>
                            <a:gd name="T33" fmla="*/ 45 h 1194"/>
                            <a:gd name="T34" fmla="*/ 7 w 188"/>
                            <a:gd name="T35" fmla="*/ 42 h 1194"/>
                            <a:gd name="T36" fmla="*/ 7 w 188"/>
                            <a:gd name="T37" fmla="*/ 40 h 1194"/>
                            <a:gd name="T38" fmla="*/ 7 w 188"/>
                            <a:gd name="T39" fmla="*/ 37 h 1194"/>
                            <a:gd name="T40" fmla="*/ 7 w 188"/>
                            <a:gd name="T41" fmla="*/ 35 h 1194"/>
                            <a:gd name="T42" fmla="*/ 7 w 188"/>
                            <a:gd name="T43" fmla="*/ 33 h 1194"/>
                            <a:gd name="T44" fmla="*/ 6 w 188"/>
                            <a:gd name="T45" fmla="*/ 30 h 1194"/>
                            <a:gd name="T46" fmla="*/ 6 w 188"/>
                            <a:gd name="T47" fmla="*/ 27 h 1194"/>
                            <a:gd name="T48" fmla="*/ 6 w 188"/>
                            <a:gd name="T49" fmla="*/ 24 h 1194"/>
                            <a:gd name="T50" fmla="*/ 6 w 188"/>
                            <a:gd name="T51" fmla="*/ 21 h 1194"/>
                            <a:gd name="T52" fmla="*/ 6 w 188"/>
                            <a:gd name="T53" fmla="*/ 18 h 1194"/>
                            <a:gd name="T54" fmla="*/ 5 w 188"/>
                            <a:gd name="T55" fmla="*/ 15 h 1194"/>
                            <a:gd name="T56" fmla="*/ 5 w 188"/>
                            <a:gd name="T57" fmla="*/ 12 h 1194"/>
                            <a:gd name="T58" fmla="*/ 4 w 188"/>
                            <a:gd name="T59" fmla="*/ 9 h 1194"/>
                            <a:gd name="T60" fmla="*/ 3 w 188"/>
                            <a:gd name="T61" fmla="*/ 5 h 1194"/>
                            <a:gd name="T62" fmla="*/ 2 w 188"/>
                            <a:gd name="T63" fmla="*/ 1 h 119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8"/>
                            <a:gd name="T97" fmla="*/ 0 h 1194"/>
                            <a:gd name="T98" fmla="*/ 188 w 188"/>
                            <a:gd name="T99" fmla="*/ 1194 h 119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8" h="1194">
                              <a:moveTo>
                                <a:pt x="48" y="0"/>
                              </a:moveTo>
                              <a:lnTo>
                                <a:pt x="0" y="38"/>
                              </a:lnTo>
                              <a:lnTo>
                                <a:pt x="17" y="57"/>
                              </a:lnTo>
                              <a:lnTo>
                                <a:pt x="29" y="78"/>
                              </a:lnTo>
                              <a:lnTo>
                                <a:pt x="35" y="106"/>
                              </a:lnTo>
                              <a:lnTo>
                                <a:pt x="41" y="148"/>
                              </a:lnTo>
                              <a:lnTo>
                                <a:pt x="49" y="188"/>
                              </a:lnTo>
                              <a:lnTo>
                                <a:pt x="61" y="240"/>
                              </a:lnTo>
                              <a:lnTo>
                                <a:pt x="70" y="290"/>
                              </a:lnTo>
                              <a:lnTo>
                                <a:pt x="79" y="334"/>
                              </a:lnTo>
                              <a:lnTo>
                                <a:pt x="85" y="383"/>
                              </a:lnTo>
                              <a:lnTo>
                                <a:pt x="92" y="427"/>
                              </a:lnTo>
                              <a:lnTo>
                                <a:pt x="101" y="476"/>
                              </a:lnTo>
                              <a:lnTo>
                                <a:pt x="111" y="516"/>
                              </a:lnTo>
                              <a:lnTo>
                                <a:pt x="117" y="564"/>
                              </a:lnTo>
                              <a:lnTo>
                                <a:pt x="113" y="610"/>
                              </a:lnTo>
                              <a:lnTo>
                                <a:pt x="117" y="651"/>
                              </a:lnTo>
                              <a:lnTo>
                                <a:pt x="120" y="703"/>
                              </a:lnTo>
                              <a:lnTo>
                                <a:pt x="122" y="762"/>
                              </a:lnTo>
                              <a:lnTo>
                                <a:pt x="126" y="825"/>
                              </a:lnTo>
                              <a:lnTo>
                                <a:pt x="134" y="886"/>
                              </a:lnTo>
                              <a:lnTo>
                                <a:pt x="140" y="928"/>
                              </a:lnTo>
                              <a:lnTo>
                                <a:pt x="140" y="968"/>
                              </a:lnTo>
                              <a:lnTo>
                                <a:pt x="142" y="1017"/>
                              </a:lnTo>
                              <a:lnTo>
                                <a:pt x="138" y="1073"/>
                              </a:lnTo>
                              <a:lnTo>
                                <a:pt x="137" y="1119"/>
                              </a:lnTo>
                              <a:lnTo>
                                <a:pt x="132" y="1160"/>
                              </a:lnTo>
                              <a:lnTo>
                                <a:pt x="133" y="1194"/>
                              </a:lnTo>
                              <a:lnTo>
                                <a:pt x="151" y="1187"/>
                              </a:lnTo>
                              <a:lnTo>
                                <a:pt x="163" y="1180"/>
                              </a:lnTo>
                              <a:lnTo>
                                <a:pt x="174" y="1173"/>
                              </a:lnTo>
                              <a:lnTo>
                                <a:pt x="182" y="1164"/>
                              </a:lnTo>
                              <a:lnTo>
                                <a:pt x="184" y="1154"/>
                              </a:lnTo>
                              <a:lnTo>
                                <a:pt x="182" y="1123"/>
                              </a:lnTo>
                              <a:lnTo>
                                <a:pt x="180" y="1093"/>
                              </a:lnTo>
                              <a:lnTo>
                                <a:pt x="182" y="1053"/>
                              </a:lnTo>
                              <a:lnTo>
                                <a:pt x="185" y="1022"/>
                              </a:lnTo>
                              <a:lnTo>
                                <a:pt x="188" y="995"/>
                              </a:lnTo>
                              <a:lnTo>
                                <a:pt x="186" y="968"/>
                              </a:lnTo>
                              <a:lnTo>
                                <a:pt x="184" y="932"/>
                              </a:lnTo>
                              <a:lnTo>
                                <a:pt x="183" y="906"/>
                              </a:lnTo>
                              <a:lnTo>
                                <a:pt x="181" y="878"/>
                              </a:lnTo>
                              <a:lnTo>
                                <a:pt x="176" y="851"/>
                              </a:lnTo>
                              <a:lnTo>
                                <a:pt x="171" y="821"/>
                              </a:lnTo>
                              <a:lnTo>
                                <a:pt x="170" y="785"/>
                              </a:lnTo>
                              <a:lnTo>
                                <a:pt x="168" y="756"/>
                              </a:lnTo>
                              <a:lnTo>
                                <a:pt x="167" y="719"/>
                              </a:lnTo>
                              <a:lnTo>
                                <a:pt x="165" y="681"/>
                              </a:lnTo>
                              <a:lnTo>
                                <a:pt x="162" y="642"/>
                              </a:lnTo>
                              <a:lnTo>
                                <a:pt x="157" y="598"/>
                              </a:lnTo>
                              <a:lnTo>
                                <a:pt x="153" y="556"/>
                              </a:lnTo>
                              <a:lnTo>
                                <a:pt x="150" y="517"/>
                              </a:lnTo>
                              <a:lnTo>
                                <a:pt x="145" y="487"/>
                              </a:lnTo>
                              <a:lnTo>
                                <a:pt x="141" y="454"/>
                              </a:lnTo>
                              <a:lnTo>
                                <a:pt x="137" y="422"/>
                              </a:lnTo>
                              <a:lnTo>
                                <a:pt x="132" y="387"/>
                              </a:lnTo>
                              <a:lnTo>
                                <a:pt x="126" y="351"/>
                              </a:lnTo>
                              <a:lnTo>
                                <a:pt x="120" y="311"/>
                              </a:lnTo>
                              <a:lnTo>
                                <a:pt x="114" y="276"/>
                              </a:lnTo>
                              <a:lnTo>
                                <a:pt x="105" y="232"/>
                              </a:lnTo>
                              <a:lnTo>
                                <a:pt x="95" y="190"/>
                              </a:lnTo>
                              <a:lnTo>
                                <a:pt x="85" y="137"/>
                              </a:lnTo>
                              <a:lnTo>
                                <a:pt x="72" y="81"/>
                              </a:lnTo>
                              <a:lnTo>
                                <a:pt x="61" y="37"/>
                              </a:lnTo>
                              <a:lnTo>
                                <a:pt x="48" y="0"/>
                              </a:lnTo>
                              <a:close/>
                            </a:path>
                          </a:pathLst>
                        </a:custGeom>
                        <a:solidFill>
                          <a:srgbClr val="000040"/>
                        </a:solidFill>
                        <a:ln w="9525">
                          <a:noFill/>
                          <a:round/>
                          <a:headEnd/>
                          <a:tailEnd/>
                        </a:ln>
                      </p:spPr>
                      <p:txBody>
                        <a:bodyPr/>
                        <a:lstStyle/>
                        <a:p>
                          <a:endParaRPr lang="cs-CZ"/>
                        </a:p>
                      </p:txBody>
                    </p:sp>
                  </p:grpSp>
                  <p:sp>
                    <p:nvSpPr>
                      <p:cNvPr id="6203" name="Freeform 166"/>
                      <p:cNvSpPr>
                        <a:spLocks/>
                      </p:cNvSpPr>
                      <p:nvPr/>
                    </p:nvSpPr>
                    <p:spPr bwMode="auto">
                      <a:xfrm>
                        <a:off x="2017" y="1707"/>
                        <a:ext cx="41" cy="230"/>
                      </a:xfrm>
                      <a:custGeom>
                        <a:avLst/>
                        <a:gdLst>
                          <a:gd name="T0" fmla="*/ 0 w 206"/>
                          <a:gd name="T1" fmla="*/ 0 h 1149"/>
                          <a:gd name="T2" fmla="*/ 3 w 206"/>
                          <a:gd name="T3" fmla="*/ 2 h 1149"/>
                          <a:gd name="T4" fmla="*/ 4 w 206"/>
                          <a:gd name="T5" fmla="*/ 4 h 1149"/>
                          <a:gd name="T6" fmla="*/ 4 w 206"/>
                          <a:gd name="T7" fmla="*/ 6 h 1149"/>
                          <a:gd name="T8" fmla="*/ 5 w 206"/>
                          <a:gd name="T9" fmla="*/ 9 h 1149"/>
                          <a:gd name="T10" fmla="*/ 5 w 206"/>
                          <a:gd name="T11" fmla="*/ 11 h 1149"/>
                          <a:gd name="T12" fmla="*/ 6 w 206"/>
                          <a:gd name="T13" fmla="*/ 14 h 1149"/>
                          <a:gd name="T14" fmla="*/ 6 w 206"/>
                          <a:gd name="T15" fmla="*/ 16 h 1149"/>
                          <a:gd name="T16" fmla="*/ 7 w 206"/>
                          <a:gd name="T17" fmla="*/ 18 h 1149"/>
                          <a:gd name="T18" fmla="*/ 7 w 206"/>
                          <a:gd name="T19" fmla="*/ 20 h 1149"/>
                          <a:gd name="T20" fmla="*/ 7 w 206"/>
                          <a:gd name="T21" fmla="*/ 23 h 1149"/>
                          <a:gd name="T22" fmla="*/ 8 w 206"/>
                          <a:gd name="T23" fmla="*/ 26 h 1149"/>
                          <a:gd name="T24" fmla="*/ 8 w 206"/>
                          <a:gd name="T25" fmla="*/ 28 h 1149"/>
                          <a:gd name="T26" fmla="*/ 8 w 206"/>
                          <a:gd name="T27" fmla="*/ 32 h 1149"/>
                          <a:gd name="T28" fmla="*/ 8 w 206"/>
                          <a:gd name="T29" fmla="*/ 35 h 1149"/>
                          <a:gd name="T30" fmla="*/ 8 w 206"/>
                          <a:gd name="T31" fmla="*/ 38 h 1149"/>
                          <a:gd name="T32" fmla="*/ 8 w 206"/>
                          <a:gd name="T33" fmla="*/ 41 h 1149"/>
                          <a:gd name="T34" fmla="*/ 8 w 206"/>
                          <a:gd name="T35" fmla="*/ 43 h 1149"/>
                          <a:gd name="T36" fmla="*/ 8 w 206"/>
                          <a:gd name="T37" fmla="*/ 45 h 1149"/>
                          <a:gd name="T38" fmla="*/ 8 w 206"/>
                          <a:gd name="T39" fmla="*/ 46 h 1149"/>
                          <a:gd name="T40" fmla="*/ 6 w 206"/>
                          <a:gd name="T41" fmla="*/ 46 h 1149"/>
                          <a:gd name="T42" fmla="*/ 5 w 206"/>
                          <a:gd name="T43" fmla="*/ 45 h 1149"/>
                          <a:gd name="T44" fmla="*/ 5 w 206"/>
                          <a:gd name="T45" fmla="*/ 42 h 1149"/>
                          <a:gd name="T46" fmla="*/ 5 w 206"/>
                          <a:gd name="T47" fmla="*/ 39 h 1149"/>
                          <a:gd name="T48" fmla="*/ 6 w 206"/>
                          <a:gd name="T49" fmla="*/ 35 h 1149"/>
                          <a:gd name="T50" fmla="*/ 5 w 206"/>
                          <a:gd name="T51" fmla="*/ 30 h 1149"/>
                          <a:gd name="T52" fmla="*/ 5 w 206"/>
                          <a:gd name="T53" fmla="*/ 26 h 1149"/>
                          <a:gd name="T54" fmla="*/ 5 w 206"/>
                          <a:gd name="T55" fmla="*/ 22 h 1149"/>
                          <a:gd name="T56" fmla="*/ 4 w 206"/>
                          <a:gd name="T57" fmla="*/ 19 h 1149"/>
                          <a:gd name="T58" fmla="*/ 4 w 206"/>
                          <a:gd name="T59" fmla="*/ 16 h 1149"/>
                          <a:gd name="T60" fmla="*/ 3 w 206"/>
                          <a:gd name="T61" fmla="*/ 13 h 1149"/>
                          <a:gd name="T62" fmla="*/ 2 w 206"/>
                          <a:gd name="T63" fmla="*/ 10 h 1149"/>
                          <a:gd name="T64" fmla="*/ 2 w 206"/>
                          <a:gd name="T65" fmla="*/ 7 h 1149"/>
                          <a:gd name="T66" fmla="*/ 1 w 206"/>
                          <a:gd name="T67" fmla="*/ 3 h 11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6"/>
                          <a:gd name="T103" fmla="*/ 0 h 1149"/>
                          <a:gd name="T104" fmla="*/ 206 w 206"/>
                          <a:gd name="T105" fmla="*/ 1149 h 11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6" h="1149">
                            <a:moveTo>
                              <a:pt x="15" y="42"/>
                            </a:moveTo>
                            <a:lnTo>
                              <a:pt x="0" y="0"/>
                            </a:lnTo>
                            <a:lnTo>
                              <a:pt x="73" y="28"/>
                            </a:lnTo>
                            <a:lnTo>
                              <a:pt x="77" y="57"/>
                            </a:lnTo>
                            <a:lnTo>
                              <a:pt x="82" y="82"/>
                            </a:lnTo>
                            <a:lnTo>
                              <a:pt x="90" y="111"/>
                            </a:lnTo>
                            <a:lnTo>
                              <a:pt x="98" y="133"/>
                            </a:lnTo>
                            <a:lnTo>
                              <a:pt x="108" y="159"/>
                            </a:lnTo>
                            <a:lnTo>
                              <a:pt x="118" y="189"/>
                            </a:lnTo>
                            <a:lnTo>
                              <a:pt x="124" y="217"/>
                            </a:lnTo>
                            <a:lnTo>
                              <a:pt x="129" y="249"/>
                            </a:lnTo>
                            <a:lnTo>
                              <a:pt x="135" y="281"/>
                            </a:lnTo>
                            <a:lnTo>
                              <a:pt x="140" y="316"/>
                            </a:lnTo>
                            <a:lnTo>
                              <a:pt x="149" y="351"/>
                            </a:lnTo>
                            <a:lnTo>
                              <a:pt x="155" y="376"/>
                            </a:lnTo>
                            <a:lnTo>
                              <a:pt x="163" y="407"/>
                            </a:lnTo>
                            <a:lnTo>
                              <a:pt x="169" y="429"/>
                            </a:lnTo>
                            <a:lnTo>
                              <a:pt x="174" y="452"/>
                            </a:lnTo>
                            <a:lnTo>
                              <a:pt x="176" y="479"/>
                            </a:lnTo>
                            <a:lnTo>
                              <a:pt x="178" y="505"/>
                            </a:lnTo>
                            <a:lnTo>
                              <a:pt x="180" y="535"/>
                            </a:lnTo>
                            <a:lnTo>
                              <a:pt x="185" y="574"/>
                            </a:lnTo>
                            <a:lnTo>
                              <a:pt x="189" y="608"/>
                            </a:lnTo>
                            <a:lnTo>
                              <a:pt x="193" y="644"/>
                            </a:lnTo>
                            <a:lnTo>
                              <a:pt x="199" y="678"/>
                            </a:lnTo>
                            <a:lnTo>
                              <a:pt x="201" y="708"/>
                            </a:lnTo>
                            <a:lnTo>
                              <a:pt x="204" y="759"/>
                            </a:lnTo>
                            <a:lnTo>
                              <a:pt x="205" y="795"/>
                            </a:lnTo>
                            <a:lnTo>
                              <a:pt x="205" y="837"/>
                            </a:lnTo>
                            <a:lnTo>
                              <a:pt x="206" y="864"/>
                            </a:lnTo>
                            <a:lnTo>
                              <a:pt x="205" y="900"/>
                            </a:lnTo>
                            <a:lnTo>
                              <a:pt x="203" y="942"/>
                            </a:lnTo>
                            <a:lnTo>
                              <a:pt x="200" y="976"/>
                            </a:lnTo>
                            <a:lnTo>
                              <a:pt x="202" y="1017"/>
                            </a:lnTo>
                            <a:lnTo>
                              <a:pt x="203" y="1055"/>
                            </a:lnTo>
                            <a:lnTo>
                              <a:pt x="199" y="1079"/>
                            </a:lnTo>
                            <a:lnTo>
                              <a:pt x="195" y="1102"/>
                            </a:lnTo>
                            <a:lnTo>
                              <a:pt x="191" y="1117"/>
                            </a:lnTo>
                            <a:lnTo>
                              <a:pt x="192" y="1134"/>
                            </a:lnTo>
                            <a:lnTo>
                              <a:pt x="197" y="1149"/>
                            </a:lnTo>
                            <a:lnTo>
                              <a:pt x="169" y="1145"/>
                            </a:lnTo>
                            <a:lnTo>
                              <a:pt x="153" y="1138"/>
                            </a:lnTo>
                            <a:lnTo>
                              <a:pt x="134" y="1132"/>
                            </a:lnTo>
                            <a:lnTo>
                              <a:pt x="117" y="1124"/>
                            </a:lnTo>
                            <a:lnTo>
                              <a:pt x="123" y="1094"/>
                            </a:lnTo>
                            <a:lnTo>
                              <a:pt x="126" y="1060"/>
                            </a:lnTo>
                            <a:lnTo>
                              <a:pt x="129" y="1024"/>
                            </a:lnTo>
                            <a:lnTo>
                              <a:pt x="133" y="980"/>
                            </a:lnTo>
                            <a:lnTo>
                              <a:pt x="138" y="928"/>
                            </a:lnTo>
                            <a:lnTo>
                              <a:pt x="141" y="868"/>
                            </a:lnTo>
                            <a:lnTo>
                              <a:pt x="136" y="815"/>
                            </a:lnTo>
                            <a:lnTo>
                              <a:pt x="135" y="761"/>
                            </a:lnTo>
                            <a:lnTo>
                              <a:pt x="129" y="704"/>
                            </a:lnTo>
                            <a:lnTo>
                              <a:pt x="123" y="653"/>
                            </a:lnTo>
                            <a:lnTo>
                              <a:pt x="118" y="605"/>
                            </a:lnTo>
                            <a:lnTo>
                              <a:pt x="114" y="562"/>
                            </a:lnTo>
                            <a:lnTo>
                              <a:pt x="111" y="520"/>
                            </a:lnTo>
                            <a:lnTo>
                              <a:pt x="108" y="483"/>
                            </a:lnTo>
                            <a:lnTo>
                              <a:pt x="105" y="444"/>
                            </a:lnTo>
                            <a:lnTo>
                              <a:pt x="99" y="401"/>
                            </a:lnTo>
                            <a:lnTo>
                              <a:pt x="93" y="354"/>
                            </a:lnTo>
                            <a:lnTo>
                              <a:pt x="81" y="314"/>
                            </a:lnTo>
                            <a:lnTo>
                              <a:pt x="70" y="273"/>
                            </a:lnTo>
                            <a:lnTo>
                              <a:pt x="59" y="238"/>
                            </a:lnTo>
                            <a:lnTo>
                              <a:pt x="53" y="204"/>
                            </a:lnTo>
                            <a:lnTo>
                              <a:pt x="48" y="166"/>
                            </a:lnTo>
                            <a:lnTo>
                              <a:pt x="43" y="128"/>
                            </a:lnTo>
                            <a:lnTo>
                              <a:pt x="30" y="85"/>
                            </a:lnTo>
                            <a:lnTo>
                              <a:pt x="15" y="42"/>
                            </a:lnTo>
                            <a:close/>
                          </a:path>
                        </a:pathLst>
                      </a:custGeom>
                      <a:solidFill>
                        <a:srgbClr val="4040FF"/>
                      </a:solidFill>
                      <a:ln w="9525">
                        <a:noFill/>
                        <a:round/>
                        <a:headEnd/>
                        <a:tailEnd/>
                      </a:ln>
                    </p:spPr>
                    <p:txBody>
                      <a:bodyPr/>
                      <a:lstStyle/>
                      <a:p>
                        <a:endParaRPr lang="cs-CZ"/>
                      </a:p>
                    </p:txBody>
                  </p:sp>
                </p:grpSp>
                <p:sp>
                  <p:nvSpPr>
                    <p:cNvPr id="6201" name="Freeform 167"/>
                    <p:cNvSpPr>
                      <a:spLocks/>
                    </p:cNvSpPr>
                    <p:nvPr/>
                  </p:nvSpPr>
                  <p:spPr bwMode="auto">
                    <a:xfrm>
                      <a:off x="2046" y="1715"/>
                      <a:ext cx="27" cy="207"/>
                    </a:xfrm>
                    <a:custGeom>
                      <a:avLst/>
                      <a:gdLst>
                        <a:gd name="T0" fmla="*/ 0 w 138"/>
                        <a:gd name="T1" fmla="*/ 0 h 1036"/>
                        <a:gd name="T2" fmla="*/ 1 w 138"/>
                        <a:gd name="T3" fmla="*/ 1 h 1036"/>
                        <a:gd name="T4" fmla="*/ 1 w 138"/>
                        <a:gd name="T5" fmla="*/ 3 h 1036"/>
                        <a:gd name="T6" fmla="*/ 1 w 138"/>
                        <a:gd name="T7" fmla="*/ 4 h 1036"/>
                        <a:gd name="T8" fmla="*/ 2 w 138"/>
                        <a:gd name="T9" fmla="*/ 5 h 1036"/>
                        <a:gd name="T10" fmla="*/ 2 w 138"/>
                        <a:gd name="T11" fmla="*/ 7 h 1036"/>
                        <a:gd name="T12" fmla="*/ 2 w 138"/>
                        <a:gd name="T13" fmla="*/ 8 h 1036"/>
                        <a:gd name="T14" fmla="*/ 3 w 138"/>
                        <a:gd name="T15" fmla="*/ 10 h 1036"/>
                        <a:gd name="T16" fmla="*/ 3 w 138"/>
                        <a:gd name="T17" fmla="*/ 12 h 1036"/>
                        <a:gd name="T18" fmla="*/ 3 w 138"/>
                        <a:gd name="T19" fmla="*/ 14 h 1036"/>
                        <a:gd name="T20" fmla="*/ 4 w 138"/>
                        <a:gd name="T21" fmla="*/ 16 h 1036"/>
                        <a:gd name="T22" fmla="*/ 4 w 138"/>
                        <a:gd name="T23" fmla="*/ 17 h 1036"/>
                        <a:gd name="T24" fmla="*/ 4 w 138"/>
                        <a:gd name="T25" fmla="*/ 19 h 1036"/>
                        <a:gd name="T26" fmla="*/ 4 w 138"/>
                        <a:gd name="T27" fmla="*/ 21 h 1036"/>
                        <a:gd name="T28" fmla="*/ 4 w 138"/>
                        <a:gd name="T29" fmla="*/ 23 h 1036"/>
                        <a:gd name="T30" fmla="*/ 4 w 138"/>
                        <a:gd name="T31" fmla="*/ 25 h 1036"/>
                        <a:gd name="T32" fmla="*/ 4 w 138"/>
                        <a:gd name="T33" fmla="*/ 27 h 1036"/>
                        <a:gd name="T34" fmla="*/ 5 w 138"/>
                        <a:gd name="T35" fmla="*/ 29 h 1036"/>
                        <a:gd name="T36" fmla="*/ 5 w 138"/>
                        <a:gd name="T37" fmla="*/ 31 h 1036"/>
                        <a:gd name="T38" fmla="*/ 5 w 138"/>
                        <a:gd name="T39" fmla="*/ 33 h 1036"/>
                        <a:gd name="T40" fmla="*/ 5 w 138"/>
                        <a:gd name="T41" fmla="*/ 34 h 1036"/>
                        <a:gd name="T42" fmla="*/ 5 w 138"/>
                        <a:gd name="T43" fmla="*/ 36 h 1036"/>
                        <a:gd name="T44" fmla="*/ 5 w 138"/>
                        <a:gd name="T45" fmla="*/ 38 h 1036"/>
                        <a:gd name="T46" fmla="*/ 5 w 138"/>
                        <a:gd name="T47" fmla="*/ 39 h 1036"/>
                        <a:gd name="T48" fmla="*/ 5 w 138"/>
                        <a:gd name="T49" fmla="*/ 41 h 10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8"/>
                        <a:gd name="T76" fmla="*/ 0 h 1036"/>
                        <a:gd name="T77" fmla="*/ 138 w 138"/>
                        <a:gd name="T78" fmla="*/ 1036 h 10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8" h="1036">
                          <a:moveTo>
                            <a:pt x="0" y="0"/>
                          </a:moveTo>
                          <a:lnTo>
                            <a:pt x="13" y="33"/>
                          </a:lnTo>
                          <a:lnTo>
                            <a:pt x="26" y="64"/>
                          </a:lnTo>
                          <a:lnTo>
                            <a:pt x="37" y="97"/>
                          </a:lnTo>
                          <a:lnTo>
                            <a:pt x="47" y="134"/>
                          </a:lnTo>
                          <a:lnTo>
                            <a:pt x="55" y="168"/>
                          </a:lnTo>
                          <a:lnTo>
                            <a:pt x="63" y="203"/>
                          </a:lnTo>
                          <a:lnTo>
                            <a:pt x="71" y="246"/>
                          </a:lnTo>
                          <a:lnTo>
                            <a:pt x="79" y="298"/>
                          </a:lnTo>
                          <a:lnTo>
                            <a:pt x="88" y="352"/>
                          </a:lnTo>
                          <a:lnTo>
                            <a:pt x="94" y="388"/>
                          </a:lnTo>
                          <a:lnTo>
                            <a:pt x="102" y="434"/>
                          </a:lnTo>
                          <a:lnTo>
                            <a:pt x="108" y="479"/>
                          </a:lnTo>
                          <a:lnTo>
                            <a:pt x="111" y="522"/>
                          </a:lnTo>
                          <a:lnTo>
                            <a:pt x="114" y="569"/>
                          </a:lnTo>
                          <a:lnTo>
                            <a:pt x="117" y="616"/>
                          </a:lnTo>
                          <a:lnTo>
                            <a:pt x="120" y="671"/>
                          </a:lnTo>
                          <a:lnTo>
                            <a:pt x="124" y="722"/>
                          </a:lnTo>
                          <a:lnTo>
                            <a:pt x="128" y="777"/>
                          </a:lnTo>
                          <a:lnTo>
                            <a:pt x="131" y="818"/>
                          </a:lnTo>
                          <a:lnTo>
                            <a:pt x="136" y="854"/>
                          </a:lnTo>
                          <a:lnTo>
                            <a:pt x="138" y="898"/>
                          </a:lnTo>
                          <a:lnTo>
                            <a:pt x="137" y="942"/>
                          </a:lnTo>
                          <a:lnTo>
                            <a:pt x="135" y="986"/>
                          </a:lnTo>
                          <a:lnTo>
                            <a:pt x="133" y="1036"/>
                          </a:lnTo>
                        </a:path>
                      </a:pathLst>
                    </a:custGeom>
                    <a:noFill/>
                    <a:ln w="4763">
                      <a:solidFill>
                        <a:srgbClr val="C0C0FF"/>
                      </a:solidFill>
                      <a:prstDash val="solid"/>
                      <a:round/>
                      <a:headEnd/>
                      <a:tailEnd/>
                    </a:ln>
                  </p:spPr>
                  <p:txBody>
                    <a:bodyPr/>
                    <a:lstStyle/>
                    <a:p>
                      <a:endParaRPr lang="cs-CZ"/>
                    </a:p>
                  </p:txBody>
                </p:sp>
              </p:grpSp>
            </p:grpSp>
            <p:grpSp>
              <p:nvGrpSpPr>
                <p:cNvPr id="6264" name="Group 168"/>
                <p:cNvGrpSpPr>
                  <a:grpSpLocks/>
                </p:cNvGrpSpPr>
                <p:nvPr/>
              </p:nvGrpSpPr>
              <p:grpSpPr bwMode="auto">
                <a:xfrm>
                  <a:off x="2010" y="1688"/>
                  <a:ext cx="53" cy="26"/>
                  <a:chOff x="2010" y="1688"/>
                  <a:chExt cx="53" cy="26"/>
                </a:xfrm>
              </p:grpSpPr>
              <p:sp>
                <p:nvSpPr>
                  <p:cNvPr id="6195" name="Oval 169"/>
                  <p:cNvSpPr>
                    <a:spLocks noChangeArrowheads="1"/>
                  </p:cNvSpPr>
                  <p:nvPr/>
                </p:nvSpPr>
                <p:spPr bwMode="auto">
                  <a:xfrm>
                    <a:off x="2010" y="1688"/>
                    <a:ext cx="53" cy="26"/>
                  </a:xfrm>
                  <a:prstGeom prst="ellipse">
                    <a:avLst/>
                  </a:prstGeom>
                  <a:solidFill>
                    <a:srgbClr val="4040FF"/>
                  </a:solidFill>
                  <a:ln w="3175">
                    <a:solidFill>
                      <a:srgbClr val="000020"/>
                    </a:solidFill>
                    <a:round/>
                    <a:headEnd/>
                    <a:tailEnd/>
                  </a:ln>
                </p:spPr>
                <p:txBody>
                  <a:bodyPr/>
                  <a:lstStyle/>
                  <a:p>
                    <a:endParaRPr lang="cs-CZ"/>
                  </a:p>
                </p:txBody>
              </p:sp>
              <p:sp>
                <p:nvSpPr>
                  <p:cNvPr id="6196" name="Oval 170"/>
                  <p:cNvSpPr>
                    <a:spLocks noChangeArrowheads="1"/>
                  </p:cNvSpPr>
                  <p:nvPr/>
                </p:nvSpPr>
                <p:spPr bwMode="auto">
                  <a:xfrm>
                    <a:off x="2016" y="1691"/>
                    <a:ext cx="41" cy="20"/>
                  </a:xfrm>
                  <a:prstGeom prst="ellipse">
                    <a:avLst/>
                  </a:prstGeom>
                  <a:solidFill>
                    <a:srgbClr val="000080"/>
                  </a:solidFill>
                  <a:ln w="3175">
                    <a:solidFill>
                      <a:srgbClr val="000020"/>
                    </a:solidFill>
                    <a:round/>
                    <a:headEnd/>
                    <a:tailEnd/>
                  </a:ln>
                </p:spPr>
                <p:txBody>
                  <a:bodyPr/>
                  <a:lstStyle/>
                  <a:p>
                    <a:endParaRPr lang="cs-CZ"/>
                  </a:p>
                </p:txBody>
              </p:sp>
              <p:sp>
                <p:nvSpPr>
                  <p:cNvPr id="6197" name="Oval 171"/>
                  <p:cNvSpPr>
                    <a:spLocks noChangeArrowheads="1"/>
                  </p:cNvSpPr>
                  <p:nvPr/>
                </p:nvSpPr>
                <p:spPr bwMode="auto">
                  <a:xfrm>
                    <a:off x="2018" y="1693"/>
                    <a:ext cx="35" cy="15"/>
                  </a:xfrm>
                  <a:prstGeom prst="ellipse">
                    <a:avLst/>
                  </a:prstGeom>
                  <a:solidFill>
                    <a:srgbClr val="400040"/>
                  </a:solidFill>
                  <a:ln w="3175">
                    <a:solidFill>
                      <a:srgbClr val="000020"/>
                    </a:solidFill>
                    <a:round/>
                    <a:headEnd/>
                    <a:tailEnd/>
                  </a:ln>
                </p:spPr>
                <p:txBody>
                  <a:bodyPr/>
                  <a:lstStyle/>
                  <a:p>
                    <a:endParaRPr lang="cs-CZ"/>
                  </a:p>
                </p:txBody>
              </p:sp>
            </p:grpSp>
          </p:grpSp>
        </p:grpSp>
      </p:grpSp>
      <p:sp>
        <p:nvSpPr>
          <p:cNvPr id="32940" name="Line 172"/>
          <p:cNvSpPr>
            <a:spLocks noChangeShapeType="1"/>
          </p:cNvSpPr>
          <p:nvPr/>
        </p:nvSpPr>
        <p:spPr bwMode="auto">
          <a:xfrm>
            <a:off x="5011739" y="1666875"/>
            <a:ext cx="1125537" cy="1588"/>
          </a:xfrm>
          <a:prstGeom prst="line">
            <a:avLst/>
          </a:prstGeom>
          <a:noFill/>
          <a:ln w="19050">
            <a:solidFill>
              <a:schemeClr val="tx1"/>
            </a:solidFill>
            <a:round/>
            <a:headEnd/>
            <a:tailEnd type="triangle" w="med" len="med"/>
          </a:ln>
        </p:spPr>
        <p:txBody>
          <a:bodyPr wrap="none" anchor="ctr"/>
          <a:lstStyle/>
          <a:p>
            <a:endParaRPr lang="cs-CZ"/>
          </a:p>
        </p:txBody>
      </p:sp>
      <p:sp>
        <p:nvSpPr>
          <p:cNvPr id="32941" name="Rectangle 173"/>
          <p:cNvSpPr>
            <a:spLocks noChangeArrowheads="1"/>
          </p:cNvSpPr>
          <p:nvPr/>
        </p:nvSpPr>
        <p:spPr bwMode="auto">
          <a:xfrm>
            <a:off x="6697663" y="6388100"/>
            <a:ext cx="1452562" cy="469900"/>
          </a:xfrm>
          <a:prstGeom prst="rect">
            <a:avLst/>
          </a:prstGeom>
          <a:solidFill>
            <a:srgbClr val="FFFF00"/>
          </a:solidFill>
          <a:ln w="9525">
            <a:noFill/>
            <a:miter lim="800000"/>
            <a:headEnd/>
            <a:tailEnd/>
          </a:ln>
        </p:spPr>
        <p:txBody>
          <a:bodyPr wrap="none" anchor="ctr"/>
          <a:lstStyle/>
          <a:p>
            <a:pPr algn="ctr"/>
            <a:r>
              <a:rPr lang="cs-CZ" dirty="0"/>
              <a:t>ANP</a:t>
            </a:r>
            <a:endParaRPr lang="cs-CZ" sz="2400" dirty="0"/>
          </a:p>
        </p:txBody>
      </p:sp>
      <p:sp>
        <p:nvSpPr>
          <p:cNvPr id="32942" name="Line 174"/>
          <p:cNvSpPr>
            <a:spLocks noChangeShapeType="1"/>
          </p:cNvSpPr>
          <p:nvPr/>
        </p:nvSpPr>
        <p:spPr bwMode="auto">
          <a:xfrm flipV="1">
            <a:off x="7015163" y="6470650"/>
            <a:ext cx="0" cy="268288"/>
          </a:xfrm>
          <a:prstGeom prst="line">
            <a:avLst/>
          </a:prstGeom>
          <a:noFill/>
          <a:ln w="38100">
            <a:solidFill>
              <a:schemeClr val="tx1"/>
            </a:solidFill>
            <a:round/>
            <a:headEnd/>
            <a:tailEnd type="triangle" w="med" len="med"/>
          </a:ln>
        </p:spPr>
        <p:txBody>
          <a:bodyPr wrap="none" anchor="ctr"/>
          <a:lstStyle/>
          <a:p>
            <a:endParaRPr lang="cs-CZ"/>
          </a:p>
        </p:txBody>
      </p:sp>
      <p:sp>
        <p:nvSpPr>
          <p:cNvPr id="32943" name="Line 175"/>
          <p:cNvSpPr>
            <a:spLocks noChangeShapeType="1"/>
          </p:cNvSpPr>
          <p:nvPr/>
        </p:nvSpPr>
        <p:spPr bwMode="auto">
          <a:xfrm flipV="1">
            <a:off x="1884364" y="1519239"/>
            <a:ext cx="7937" cy="293687"/>
          </a:xfrm>
          <a:prstGeom prst="line">
            <a:avLst/>
          </a:prstGeom>
          <a:noFill/>
          <a:ln w="38100">
            <a:solidFill>
              <a:schemeClr val="tx1"/>
            </a:solidFill>
            <a:round/>
            <a:headEnd/>
            <a:tailEnd type="triangle" w="med" len="med"/>
          </a:ln>
        </p:spPr>
        <p:txBody>
          <a:bodyPr wrap="none" anchor="ctr"/>
          <a:lstStyle/>
          <a:p>
            <a:endParaRPr lang="cs-CZ"/>
          </a:p>
        </p:txBody>
      </p:sp>
      <p:sp>
        <p:nvSpPr>
          <p:cNvPr id="32944" name="Line 176"/>
          <p:cNvSpPr>
            <a:spLocks noChangeShapeType="1"/>
          </p:cNvSpPr>
          <p:nvPr/>
        </p:nvSpPr>
        <p:spPr bwMode="auto">
          <a:xfrm>
            <a:off x="5135564" y="6675439"/>
            <a:ext cx="1558925" cy="1587"/>
          </a:xfrm>
          <a:prstGeom prst="line">
            <a:avLst/>
          </a:prstGeom>
          <a:noFill/>
          <a:ln w="19050">
            <a:solidFill>
              <a:schemeClr val="tx1"/>
            </a:solidFill>
            <a:round/>
            <a:headEnd/>
            <a:tailEnd type="triangle" w="med" len="med"/>
          </a:ln>
        </p:spPr>
        <p:txBody>
          <a:bodyPr wrap="none" anchor="ctr"/>
          <a:lstStyle/>
          <a:p>
            <a:endParaRPr lang="cs-CZ"/>
          </a:p>
        </p:txBody>
      </p:sp>
      <p:sp>
        <p:nvSpPr>
          <p:cNvPr id="32945" name="Freeform 177"/>
          <p:cNvSpPr>
            <a:spLocks/>
          </p:cNvSpPr>
          <p:nvPr/>
        </p:nvSpPr>
        <p:spPr bwMode="auto">
          <a:xfrm>
            <a:off x="1573213" y="1757364"/>
            <a:ext cx="1181100" cy="4860925"/>
          </a:xfrm>
          <a:custGeom>
            <a:avLst/>
            <a:gdLst>
              <a:gd name="T0" fmla="*/ 1874996428 w 744"/>
              <a:gd name="T1" fmla="*/ 2147483647 h 2628"/>
              <a:gd name="T2" fmla="*/ 0 w 744"/>
              <a:gd name="T3" fmla="*/ 2147483647 h 2628"/>
              <a:gd name="T4" fmla="*/ 0 w 744"/>
              <a:gd name="T5" fmla="*/ 0 h 2628"/>
              <a:gd name="T6" fmla="*/ 322579993 w 744"/>
              <a:gd name="T7" fmla="*/ 0 h 2628"/>
              <a:gd name="T8" fmla="*/ 0 60000 65536"/>
              <a:gd name="T9" fmla="*/ 0 60000 65536"/>
              <a:gd name="T10" fmla="*/ 0 60000 65536"/>
              <a:gd name="T11" fmla="*/ 0 60000 65536"/>
              <a:gd name="T12" fmla="*/ 0 w 744"/>
              <a:gd name="T13" fmla="*/ 0 h 2628"/>
              <a:gd name="T14" fmla="*/ 744 w 744"/>
              <a:gd name="T15" fmla="*/ 2628 h 2628"/>
            </a:gdLst>
            <a:ahLst/>
            <a:cxnLst>
              <a:cxn ang="T8">
                <a:pos x="T0" y="T1"/>
              </a:cxn>
              <a:cxn ang="T9">
                <a:pos x="T2" y="T3"/>
              </a:cxn>
              <a:cxn ang="T10">
                <a:pos x="T4" y="T5"/>
              </a:cxn>
              <a:cxn ang="T11">
                <a:pos x="T6" y="T7"/>
              </a:cxn>
            </a:cxnLst>
            <a:rect l="T12" t="T13" r="T14" b="T15"/>
            <a:pathLst>
              <a:path w="744" h="2628">
                <a:moveTo>
                  <a:pt x="744" y="2622"/>
                </a:moveTo>
                <a:lnTo>
                  <a:pt x="0" y="2628"/>
                </a:lnTo>
                <a:lnTo>
                  <a:pt x="0" y="0"/>
                </a:lnTo>
                <a:lnTo>
                  <a:pt x="128" y="0"/>
                </a:lnTo>
              </a:path>
            </a:pathLst>
          </a:custGeom>
          <a:noFill/>
          <a:ln w="19050" cmpd="sng">
            <a:solidFill>
              <a:schemeClr val="tx1"/>
            </a:solidFill>
            <a:round/>
            <a:headEnd type="none" w="med" len="med"/>
            <a:tailEnd type="triangle" w="med" len="med"/>
          </a:ln>
        </p:spPr>
        <p:txBody>
          <a:bodyPr wrap="none" anchor="ctr"/>
          <a:lstStyle/>
          <a:p>
            <a:endParaRPr lang="cs-CZ"/>
          </a:p>
        </p:txBody>
      </p:sp>
      <p:sp>
        <p:nvSpPr>
          <p:cNvPr id="32946" name="Line 178"/>
          <p:cNvSpPr>
            <a:spLocks noChangeShapeType="1"/>
          </p:cNvSpPr>
          <p:nvPr/>
        </p:nvSpPr>
        <p:spPr bwMode="auto">
          <a:xfrm flipH="1">
            <a:off x="7797800" y="2111376"/>
            <a:ext cx="0" cy="373063"/>
          </a:xfrm>
          <a:prstGeom prst="line">
            <a:avLst/>
          </a:prstGeom>
          <a:noFill/>
          <a:ln w="19050">
            <a:solidFill>
              <a:schemeClr val="tx1"/>
            </a:solidFill>
            <a:round/>
            <a:headEnd/>
            <a:tailEnd type="triangle" w="med" len="med"/>
          </a:ln>
        </p:spPr>
        <p:txBody>
          <a:bodyPr wrap="none" anchor="ctr"/>
          <a:lstStyle/>
          <a:p>
            <a:endParaRPr lang="cs-CZ"/>
          </a:p>
        </p:txBody>
      </p:sp>
      <p:sp>
        <p:nvSpPr>
          <p:cNvPr id="32947" name="Line 179"/>
          <p:cNvSpPr>
            <a:spLocks noChangeShapeType="1"/>
          </p:cNvSpPr>
          <p:nvPr/>
        </p:nvSpPr>
        <p:spPr bwMode="auto">
          <a:xfrm flipH="1">
            <a:off x="3768725" y="3136901"/>
            <a:ext cx="0" cy="373063"/>
          </a:xfrm>
          <a:prstGeom prst="line">
            <a:avLst/>
          </a:prstGeom>
          <a:noFill/>
          <a:ln w="19050">
            <a:solidFill>
              <a:schemeClr val="tx1"/>
            </a:solidFill>
            <a:round/>
            <a:headEnd/>
            <a:tailEnd type="triangle" w="med" len="med"/>
          </a:ln>
        </p:spPr>
        <p:txBody>
          <a:bodyPr wrap="none" anchor="ctr"/>
          <a:lstStyle/>
          <a:p>
            <a:endParaRPr lang="cs-CZ"/>
          </a:p>
        </p:txBody>
      </p:sp>
      <p:sp>
        <p:nvSpPr>
          <p:cNvPr id="32948" name="Freeform 180"/>
          <p:cNvSpPr>
            <a:spLocks/>
          </p:cNvSpPr>
          <p:nvPr/>
        </p:nvSpPr>
        <p:spPr bwMode="auto">
          <a:xfrm>
            <a:off x="6591301" y="5064126"/>
            <a:ext cx="747713" cy="1350963"/>
          </a:xfrm>
          <a:custGeom>
            <a:avLst/>
            <a:gdLst>
              <a:gd name="T0" fmla="*/ 844523733 w 662"/>
              <a:gd name="T1" fmla="*/ 2144654735 h 851"/>
              <a:gd name="T2" fmla="*/ 843248555 w 662"/>
              <a:gd name="T3" fmla="*/ 5040314 h 851"/>
              <a:gd name="T4" fmla="*/ 0 w 662"/>
              <a:gd name="T5" fmla="*/ 0 h 851"/>
              <a:gd name="T6" fmla="*/ 0 60000 65536"/>
              <a:gd name="T7" fmla="*/ 0 60000 65536"/>
              <a:gd name="T8" fmla="*/ 0 60000 65536"/>
              <a:gd name="T9" fmla="*/ 0 w 662"/>
              <a:gd name="T10" fmla="*/ 0 h 851"/>
              <a:gd name="T11" fmla="*/ 662 w 662"/>
              <a:gd name="T12" fmla="*/ 851 h 851"/>
            </a:gdLst>
            <a:ahLst/>
            <a:cxnLst>
              <a:cxn ang="T6">
                <a:pos x="T0" y="T1"/>
              </a:cxn>
              <a:cxn ang="T7">
                <a:pos x="T2" y="T3"/>
              </a:cxn>
              <a:cxn ang="T8">
                <a:pos x="T4" y="T5"/>
              </a:cxn>
            </a:cxnLst>
            <a:rect l="T9" t="T10" r="T11" b="T12"/>
            <a:pathLst>
              <a:path w="662" h="851">
                <a:moveTo>
                  <a:pt x="662" y="851"/>
                </a:moveTo>
                <a:lnTo>
                  <a:pt x="661" y="2"/>
                </a:lnTo>
                <a:lnTo>
                  <a:pt x="0" y="0"/>
                </a:lnTo>
              </a:path>
            </a:pathLst>
          </a:custGeom>
          <a:noFill/>
          <a:ln w="19050" cmpd="sng">
            <a:solidFill>
              <a:schemeClr val="tx1"/>
            </a:solidFill>
            <a:round/>
            <a:headEnd type="none" w="med" len="med"/>
            <a:tailEnd type="triangle" w="med" len="med"/>
          </a:ln>
        </p:spPr>
        <p:txBody>
          <a:bodyPr wrap="none" anchor="ctr"/>
          <a:lstStyle/>
          <a:p>
            <a:endParaRPr lang="cs-CZ"/>
          </a:p>
        </p:txBody>
      </p:sp>
      <p:sp>
        <p:nvSpPr>
          <p:cNvPr id="32949" name="Freeform 181"/>
          <p:cNvSpPr>
            <a:spLocks/>
          </p:cNvSpPr>
          <p:nvPr/>
        </p:nvSpPr>
        <p:spPr bwMode="auto">
          <a:xfrm>
            <a:off x="2828925" y="4862514"/>
            <a:ext cx="7938" cy="293687"/>
          </a:xfrm>
          <a:custGeom>
            <a:avLst/>
            <a:gdLst>
              <a:gd name="T0" fmla="*/ 0 w 5"/>
              <a:gd name="T1" fmla="*/ 466227363 h 185"/>
              <a:gd name="T2" fmla="*/ 12602367 w 5"/>
              <a:gd name="T3" fmla="*/ 0 h 185"/>
              <a:gd name="T4" fmla="*/ 0 60000 65536"/>
              <a:gd name="T5" fmla="*/ 0 60000 65536"/>
              <a:gd name="T6" fmla="*/ 0 w 5"/>
              <a:gd name="T7" fmla="*/ 0 h 185"/>
              <a:gd name="T8" fmla="*/ 5 w 5"/>
              <a:gd name="T9" fmla="*/ 185 h 185"/>
            </a:gdLst>
            <a:ahLst/>
            <a:cxnLst>
              <a:cxn ang="T4">
                <a:pos x="T0" y="T1"/>
              </a:cxn>
              <a:cxn ang="T5">
                <a:pos x="T2" y="T3"/>
              </a:cxn>
            </a:cxnLst>
            <a:rect l="T6" t="T7" r="T8" b="T9"/>
            <a:pathLst>
              <a:path w="5" h="185">
                <a:moveTo>
                  <a:pt x="0" y="185"/>
                </a:moveTo>
                <a:lnTo>
                  <a:pt x="5" y="0"/>
                </a:lnTo>
              </a:path>
            </a:pathLst>
          </a:custGeom>
          <a:noFill/>
          <a:ln w="38100">
            <a:solidFill>
              <a:schemeClr val="tx1"/>
            </a:solidFill>
            <a:round/>
            <a:headEnd type="none" w="med" len="med"/>
            <a:tailEnd type="triangle" w="med" len="med"/>
          </a:ln>
        </p:spPr>
        <p:txBody>
          <a:bodyPr wrap="none" anchor="ctr"/>
          <a:lstStyle/>
          <a:p>
            <a:endParaRPr lang="cs-CZ"/>
          </a:p>
        </p:txBody>
      </p:sp>
      <p:sp>
        <p:nvSpPr>
          <p:cNvPr id="32950" name="Line 182"/>
          <p:cNvSpPr>
            <a:spLocks noChangeShapeType="1"/>
          </p:cNvSpPr>
          <p:nvPr/>
        </p:nvSpPr>
        <p:spPr bwMode="auto">
          <a:xfrm flipH="1">
            <a:off x="3759200" y="4262439"/>
            <a:ext cx="0" cy="471487"/>
          </a:xfrm>
          <a:prstGeom prst="line">
            <a:avLst/>
          </a:prstGeom>
          <a:noFill/>
          <a:ln w="19050">
            <a:solidFill>
              <a:schemeClr val="tx1"/>
            </a:solidFill>
            <a:round/>
            <a:headEnd/>
            <a:tailEnd type="triangle" w="med" len="med"/>
          </a:ln>
        </p:spPr>
        <p:txBody>
          <a:bodyPr wrap="none" anchor="ctr"/>
          <a:lstStyle/>
          <a:p>
            <a:endParaRPr lang="cs-CZ"/>
          </a:p>
        </p:txBody>
      </p:sp>
      <p:sp>
        <p:nvSpPr>
          <p:cNvPr id="32951" name="Line 183"/>
          <p:cNvSpPr>
            <a:spLocks noChangeShapeType="1"/>
          </p:cNvSpPr>
          <p:nvPr/>
        </p:nvSpPr>
        <p:spPr bwMode="auto">
          <a:xfrm flipH="1">
            <a:off x="3768725" y="5254626"/>
            <a:ext cx="0" cy="398463"/>
          </a:xfrm>
          <a:prstGeom prst="line">
            <a:avLst/>
          </a:prstGeom>
          <a:noFill/>
          <a:ln w="19050">
            <a:solidFill>
              <a:schemeClr val="tx1"/>
            </a:solidFill>
            <a:round/>
            <a:headEnd/>
            <a:tailEnd type="triangle" w="med" len="med"/>
          </a:ln>
        </p:spPr>
        <p:txBody>
          <a:bodyPr wrap="none" anchor="ctr"/>
          <a:lstStyle/>
          <a:p>
            <a:endParaRPr lang="cs-CZ"/>
          </a:p>
        </p:txBody>
      </p:sp>
      <p:sp>
        <p:nvSpPr>
          <p:cNvPr id="32952" name="Line 184"/>
          <p:cNvSpPr>
            <a:spLocks noChangeShapeType="1"/>
          </p:cNvSpPr>
          <p:nvPr/>
        </p:nvSpPr>
        <p:spPr bwMode="auto">
          <a:xfrm flipH="1">
            <a:off x="3778250" y="6091238"/>
            <a:ext cx="0" cy="349250"/>
          </a:xfrm>
          <a:prstGeom prst="line">
            <a:avLst/>
          </a:prstGeom>
          <a:noFill/>
          <a:ln w="19050">
            <a:solidFill>
              <a:schemeClr val="tx1"/>
            </a:solidFill>
            <a:round/>
            <a:headEnd/>
            <a:tailEnd type="triangle" w="med" len="med"/>
          </a:ln>
        </p:spPr>
        <p:txBody>
          <a:bodyPr wrap="none" anchor="ctr"/>
          <a:lstStyle/>
          <a:p>
            <a:endParaRPr lang="cs-CZ"/>
          </a:p>
        </p:txBody>
      </p:sp>
      <p:sp>
        <p:nvSpPr>
          <p:cNvPr id="32954" name="Line 186"/>
          <p:cNvSpPr>
            <a:spLocks noChangeShapeType="1"/>
          </p:cNvSpPr>
          <p:nvPr/>
        </p:nvSpPr>
        <p:spPr bwMode="auto">
          <a:xfrm flipH="1">
            <a:off x="5843589" y="2711451"/>
            <a:ext cx="395287" cy="11113"/>
          </a:xfrm>
          <a:prstGeom prst="line">
            <a:avLst/>
          </a:prstGeom>
          <a:noFill/>
          <a:ln w="19050">
            <a:solidFill>
              <a:schemeClr val="tx1"/>
            </a:solidFill>
            <a:round/>
            <a:headEnd/>
            <a:tailEnd type="triangle" w="med" len="med"/>
          </a:ln>
        </p:spPr>
        <p:txBody>
          <a:bodyPr wrap="none" anchor="ctr"/>
          <a:lstStyle/>
          <a:p>
            <a:endParaRPr lang="cs-CZ"/>
          </a:p>
        </p:txBody>
      </p:sp>
      <p:sp>
        <p:nvSpPr>
          <p:cNvPr id="32955" name="Line 187"/>
          <p:cNvSpPr>
            <a:spLocks noChangeShapeType="1"/>
          </p:cNvSpPr>
          <p:nvPr/>
        </p:nvSpPr>
        <p:spPr bwMode="auto">
          <a:xfrm flipV="1">
            <a:off x="6394450" y="4910139"/>
            <a:ext cx="7938" cy="293687"/>
          </a:xfrm>
          <a:prstGeom prst="line">
            <a:avLst/>
          </a:prstGeom>
          <a:noFill/>
          <a:ln w="38100">
            <a:solidFill>
              <a:schemeClr val="tx1"/>
            </a:solidFill>
            <a:round/>
            <a:headEnd type="triangle" w="med" len="med"/>
            <a:tailEnd/>
          </a:ln>
        </p:spPr>
        <p:txBody>
          <a:bodyPr wrap="none" anchor="ctr"/>
          <a:lstStyle/>
          <a:p>
            <a:endParaRPr lang="cs-CZ"/>
          </a:p>
        </p:txBody>
      </p:sp>
      <p:grpSp>
        <p:nvGrpSpPr>
          <p:cNvPr id="6265" name="Group 188"/>
          <p:cNvGrpSpPr>
            <a:grpSpLocks/>
          </p:cNvGrpSpPr>
          <p:nvPr/>
        </p:nvGrpSpPr>
        <p:grpSpPr bwMode="auto">
          <a:xfrm>
            <a:off x="5303839" y="2420939"/>
            <a:ext cx="471487" cy="630237"/>
            <a:chOff x="986" y="2173"/>
            <a:chExt cx="391" cy="547"/>
          </a:xfrm>
        </p:grpSpPr>
        <p:grpSp>
          <p:nvGrpSpPr>
            <p:cNvPr id="6266" name="Group 189"/>
            <p:cNvGrpSpPr>
              <a:grpSpLocks/>
            </p:cNvGrpSpPr>
            <p:nvPr/>
          </p:nvGrpSpPr>
          <p:grpSpPr bwMode="auto">
            <a:xfrm flipH="1">
              <a:off x="1237" y="2335"/>
              <a:ext cx="140" cy="385"/>
              <a:chOff x="1536" y="555"/>
              <a:chExt cx="445" cy="1211"/>
            </a:xfrm>
          </p:grpSpPr>
          <p:sp>
            <p:nvSpPr>
              <p:cNvPr id="6183" name="Freeform 190"/>
              <p:cNvSpPr>
                <a:spLocks/>
              </p:cNvSpPr>
              <p:nvPr/>
            </p:nvSpPr>
            <p:spPr bwMode="auto">
              <a:xfrm>
                <a:off x="1619" y="555"/>
                <a:ext cx="245" cy="269"/>
              </a:xfrm>
              <a:custGeom>
                <a:avLst/>
                <a:gdLst>
                  <a:gd name="T0" fmla="*/ 31 w 490"/>
                  <a:gd name="T1" fmla="*/ 0 h 538"/>
                  <a:gd name="T2" fmla="*/ 51 w 490"/>
                  <a:gd name="T3" fmla="*/ 0 h 538"/>
                  <a:gd name="T4" fmla="*/ 71 w 490"/>
                  <a:gd name="T5" fmla="*/ 8 h 538"/>
                  <a:gd name="T6" fmla="*/ 83 w 490"/>
                  <a:gd name="T7" fmla="*/ 14 h 538"/>
                  <a:gd name="T8" fmla="*/ 91 w 490"/>
                  <a:gd name="T9" fmla="*/ 39 h 538"/>
                  <a:gd name="T10" fmla="*/ 96 w 490"/>
                  <a:gd name="T11" fmla="*/ 53 h 538"/>
                  <a:gd name="T12" fmla="*/ 116 w 490"/>
                  <a:gd name="T13" fmla="*/ 37 h 538"/>
                  <a:gd name="T14" fmla="*/ 123 w 490"/>
                  <a:gd name="T15" fmla="*/ 39 h 538"/>
                  <a:gd name="T16" fmla="*/ 121 w 490"/>
                  <a:gd name="T17" fmla="*/ 46 h 538"/>
                  <a:gd name="T18" fmla="*/ 96 w 490"/>
                  <a:gd name="T19" fmla="*/ 73 h 538"/>
                  <a:gd name="T20" fmla="*/ 96 w 490"/>
                  <a:gd name="T21" fmla="*/ 92 h 538"/>
                  <a:gd name="T22" fmla="*/ 91 w 490"/>
                  <a:gd name="T23" fmla="*/ 111 h 538"/>
                  <a:gd name="T24" fmla="*/ 83 w 490"/>
                  <a:gd name="T25" fmla="*/ 126 h 538"/>
                  <a:gd name="T26" fmla="*/ 71 w 490"/>
                  <a:gd name="T27" fmla="*/ 135 h 538"/>
                  <a:gd name="T28" fmla="*/ 56 w 490"/>
                  <a:gd name="T29" fmla="*/ 135 h 538"/>
                  <a:gd name="T30" fmla="*/ 35 w 490"/>
                  <a:gd name="T31" fmla="*/ 126 h 538"/>
                  <a:gd name="T32" fmla="*/ 22 w 490"/>
                  <a:gd name="T33" fmla="*/ 110 h 538"/>
                  <a:gd name="T34" fmla="*/ 11 w 490"/>
                  <a:gd name="T35" fmla="*/ 85 h 538"/>
                  <a:gd name="T36" fmla="*/ 2 w 490"/>
                  <a:gd name="T37" fmla="*/ 63 h 538"/>
                  <a:gd name="T38" fmla="*/ 0 w 490"/>
                  <a:gd name="T39" fmla="*/ 33 h 538"/>
                  <a:gd name="T40" fmla="*/ 5 w 490"/>
                  <a:gd name="T41" fmla="*/ 17 h 538"/>
                  <a:gd name="T42" fmla="*/ 12 w 490"/>
                  <a:gd name="T43" fmla="*/ 8 h 538"/>
                  <a:gd name="T44" fmla="*/ 31 w 490"/>
                  <a:gd name="T45" fmla="*/ 0 h 5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90"/>
                  <a:gd name="T70" fmla="*/ 0 h 538"/>
                  <a:gd name="T71" fmla="*/ 490 w 490"/>
                  <a:gd name="T72" fmla="*/ 538 h 5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90" h="538">
                    <a:moveTo>
                      <a:pt x="121" y="0"/>
                    </a:moveTo>
                    <a:lnTo>
                      <a:pt x="202" y="0"/>
                    </a:lnTo>
                    <a:lnTo>
                      <a:pt x="282" y="32"/>
                    </a:lnTo>
                    <a:lnTo>
                      <a:pt x="329" y="59"/>
                    </a:lnTo>
                    <a:lnTo>
                      <a:pt x="362" y="156"/>
                    </a:lnTo>
                    <a:lnTo>
                      <a:pt x="383" y="215"/>
                    </a:lnTo>
                    <a:lnTo>
                      <a:pt x="463" y="150"/>
                    </a:lnTo>
                    <a:lnTo>
                      <a:pt x="490" y="156"/>
                    </a:lnTo>
                    <a:lnTo>
                      <a:pt x="484" y="187"/>
                    </a:lnTo>
                    <a:lnTo>
                      <a:pt x="383" y="292"/>
                    </a:lnTo>
                    <a:lnTo>
                      <a:pt x="383" y="369"/>
                    </a:lnTo>
                    <a:lnTo>
                      <a:pt x="362" y="447"/>
                    </a:lnTo>
                    <a:lnTo>
                      <a:pt x="329" y="506"/>
                    </a:lnTo>
                    <a:lnTo>
                      <a:pt x="282" y="538"/>
                    </a:lnTo>
                    <a:lnTo>
                      <a:pt x="222" y="538"/>
                    </a:lnTo>
                    <a:lnTo>
                      <a:pt x="140" y="506"/>
                    </a:lnTo>
                    <a:lnTo>
                      <a:pt x="87" y="441"/>
                    </a:lnTo>
                    <a:lnTo>
                      <a:pt x="41" y="343"/>
                    </a:lnTo>
                    <a:lnTo>
                      <a:pt x="6" y="252"/>
                    </a:lnTo>
                    <a:lnTo>
                      <a:pt x="0" y="130"/>
                    </a:lnTo>
                    <a:lnTo>
                      <a:pt x="20" y="71"/>
                    </a:lnTo>
                    <a:lnTo>
                      <a:pt x="47" y="32"/>
                    </a:lnTo>
                    <a:lnTo>
                      <a:pt x="121" y="0"/>
                    </a:lnTo>
                    <a:close/>
                  </a:path>
                </a:pathLst>
              </a:custGeom>
              <a:solidFill>
                <a:srgbClr val="000000"/>
              </a:solidFill>
              <a:ln w="9525">
                <a:noFill/>
                <a:round/>
                <a:headEnd/>
                <a:tailEnd/>
              </a:ln>
            </p:spPr>
            <p:txBody>
              <a:bodyPr/>
              <a:lstStyle/>
              <a:p>
                <a:endParaRPr lang="cs-CZ"/>
              </a:p>
            </p:txBody>
          </p:sp>
          <p:sp>
            <p:nvSpPr>
              <p:cNvPr id="6184" name="Freeform 191"/>
              <p:cNvSpPr>
                <a:spLocks/>
              </p:cNvSpPr>
              <p:nvPr/>
            </p:nvSpPr>
            <p:spPr bwMode="auto">
              <a:xfrm>
                <a:off x="1670" y="858"/>
                <a:ext cx="173" cy="464"/>
              </a:xfrm>
              <a:custGeom>
                <a:avLst/>
                <a:gdLst>
                  <a:gd name="T0" fmla="*/ 11 w 347"/>
                  <a:gd name="T1" fmla="*/ 8 h 929"/>
                  <a:gd name="T2" fmla="*/ 25 w 347"/>
                  <a:gd name="T3" fmla="*/ 0 h 929"/>
                  <a:gd name="T4" fmla="*/ 45 w 347"/>
                  <a:gd name="T5" fmla="*/ 0 h 929"/>
                  <a:gd name="T6" fmla="*/ 60 w 347"/>
                  <a:gd name="T7" fmla="*/ 5 h 929"/>
                  <a:gd name="T8" fmla="*/ 70 w 347"/>
                  <a:gd name="T9" fmla="*/ 22 h 929"/>
                  <a:gd name="T10" fmla="*/ 80 w 347"/>
                  <a:gd name="T11" fmla="*/ 51 h 929"/>
                  <a:gd name="T12" fmla="*/ 85 w 347"/>
                  <a:gd name="T13" fmla="*/ 83 h 929"/>
                  <a:gd name="T14" fmla="*/ 86 w 347"/>
                  <a:gd name="T15" fmla="*/ 121 h 929"/>
                  <a:gd name="T16" fmla="*/ 86 w 347"/>
                  <a:gd name="T17" fmla="*/ 165 h 929"/>
                  <a:gd name="T18" fmla="*/ 80 w 347"/>
                  <a:gd name="T19" fmla="*/ 200 h 929"/>
                  <a:gd name="T20" fmla="*/ 70 w 347"/>
                  <a:gd name="T21" fmla="*/ 219 h 929"/>
                  <a:gd name="T22" fmla="*/ 46 w 347"/>
                  <a:gd name="T23" fmla="*/ 232 h 929"/>
                  <a:gd name="T24" fmla="*/ 35 w 347"/>
                  <a:gd name="T25" fmla="*/ 229 h 929"/>
                  <a:gd name="T26" fmla="*/ 20 w 347"/>
                  <a:gd name="T27" fmla="*/ 214 h 929"/>
                  <a:gd name="T28" fmla="*/ 15 w 347"/>
                  <a:gd name="T29" fmla="*/ 193 h 929"/>
                  <a:gd name="T30" fmla="*/ 10 w 347"/>
                  <a:gd name="T31" fmla="*/ 155 h 929"/>
                  <a:gd name="T32" fmla="*/ 15 w 347"/>
                  <a:gd name="T33" fmla="*/ 128 h 929"/>
                  <a:gd name="T34" fmla="*/ 15 w 347"/>
                  <a:gd name="T35" fmla="*/ 99 h 929"/>
                  <a:gd name="T36" fmla="*/ 6 w 347"/>
                  <a:gd name="T37" fmla="*/ 80 h 929"/>
                  <a:gd name="T38" fmla="*/ 0 w 347"/>
                  <a:gd name="T39" fmla="*/ 54 h 929"/>
                  <a:gd name="T40" fmla="*/ 0 w 347"/>
                  <a:gd name="T41" fmla="*/ 27 h 929"/>
                  <a:gd name="T42" fmla="*/ 11 w 347"/>
                  <a:gd name="T43" fmla="*/ 8 h 92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47"/>
                  <a:gd name="T67" fmla="*/ 0 h 929"/>
                  <a:gd name="T68" fmla="*/ 347 w 347"/>
                  <a:gd name="T69" fmla="*/ 929 h 92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47" h="929">
                    <a:moveTo>
                      <a:pt x="47" y="32"/>
                    </a:moveTo>
                    <a:lnTo>
                      <a:pt x="100" y="0"/>
                    </a:lnTo>
                    <a:lnTo>
                      <a:pt x="180" y="0"/>
                    </a:lnTo>
                    <a:lnTo>
                      <a:pt x="240" y="20"/>
                    </a:lnTo>
                    <a:lnTo>
                      <a:pt x="281" y="89"/>
                    </a:lnTo>
                    <a:lnTo>
                      <a:pt x="320" y="206"/>
                    </a:lnTo>
                    <a:lnTo>
                      <a:pt x="341" y="334"/>
                    </a:lnTo>
                    <a:lnTo>
                      <a:pt x="347" y="486"/>
                    </a:lnTo>
                    <a:lnTo>
                      <a:pt x="347" y="660"/>
                    </a:lnTo>
                    <a:lnTo>
                      <a:pt x="320" y="800"/>
                    </a:lnTo>
                    <a:lnTo>
                      <a:pt x="281" y="877"/>
                    </a:lnTo>
                    <a:lnTo>
                      <a:pt x="187" y="929"/>
                    </a:lnTo>
                    <a:lnTo>
                      <a:pt x="140" y="917"/>
                    </a:lnTo>
                    <a:lnTo>
                      <a:pt x="80" y="858"/>
                    </a:lnTo>
                    <a:lnTo>
                      <a:pt x="60" y="775"/>
                    </a:lnTo>
                    <a:lnTo>
                      <a:pt x="41" y="621"/>
                    </a:lnTo>
                    <a:lnTo>
                      <a:pt x="60" y="512"/>
                    </a:lnTo>
                    <a:lnTo>
                      <a:pt x="60" y="397"/>
                    </a:lnTo>
                    <a:lnTo>
                      <a:pt x="27" y="320"/>
                    </a:lnTo>
                    <a:lnTo>
                      <a:pt x="0" y="218"/>
                    </a:lnTo>
                    <a:lnTo>
                      <a:pt x="0" y="109"/>
                    </a:lnTo>
                    <a:lnTo>
                      <a:pt x="47" y="32"/>
                    </a:lnTo>
                    <a:close/>
                  </a:path>
                </a:pathLst>
              </a:custGeom>
              <a:solidFill>
                <a:srgbClr val="000000"/>
              </a:solidFill>
              <a:ln w="9525">
                <a:noFill/>
                <a:round/>
                <a:headEnd/>
                <a:tailEnd/>
              </a:ln>
            </p:spPr>
            <p:txBody>
              <a:bodyPr/>
              <a:lstStyle/>
              <a:p>
                <a:endParaRPr lang="cs-CZ"/>
              </a:p>
            </p:txBody>
          </p:sp>
          <p:sp>
            <p:nvSpPr>
              <p:cNvPr id="6185" name="Freeform 192"/>
              <p:cNvSpPr>
                <a:spLocks/>
              </p:cNvSpPr>
              <p:nvPr/>
            </p:nvSpPr>
            <p:spPr bwMode="auto">
              <a:xfrm>
                <a:off x="1751" y="875"/>
                <a:ext cx="230" cy="459"/>
              </a:xfrm>
              <a:custGeom>
                <a:avLst/>
                <a:gdLst>
                  <a:gd name="T0" fmla="*/ 14 w 460"/>
                  <a:gd name="T1" fmla="*/ 0 h 918"/>
                  <a:gd name="T2" fmla="*/ 51 w 460"/>
                  <a:gd name="T3" fmla="*/ 8 h 918"/>
                  <a:gd name="T4" fmla="*/ 79 w 460"/>
                  <a:gd name="T5" fmla="*/ 28 h 918"/>
                  <a:gd name="T6" fmla="*/ 100 w 460"/>
                  <a:gd name="T7" fmla="*/ 59 h 918"/>
                  <a:gd name="T8" fmla="*/ 114 w 460"/>
                  <a:gd name="T9" fmla="*/ 90 h 918"/>
                  <a:gd name="T10" fmla="*/ 115 w 460"/>
                  <a:gd name="T11" fmla="*/ 123 h 918"/>
                  <a:gd name="T12" fmla="*/ 105 w 460"/>
                  <a:gd name="T13" fmla="*/ 146 h 918"/>
                  <a:gd name="T14" fmla="*/ 80 w 460"/>
                  <a:gd name="T15" fmla="*/ 161 h 918"/>
                  <a:gd name="T16" fmla="*/ 60 w 460"/>
                  <a:gd name="T17" fmla="*/ 171 h 918"/>
                  <a:gd name="T18" fmla="*/ 60 w 460"/>
                  <a:gd name="T19" fmla="*/ 180 h 918"/>
                  <a:gd name="T20" fmla="*/ 74 w 460"/>
                  <a:gd name="T21" fmla="*/ 191 h 918"/>
                  <a:gd name="T22" fmla="*/ 80 w 460"/>
                  <a:gd name="T23" fmla="*/ 215 h 918"/>
                  <a:gd name="T24" fmla="*/ 74 w 460"/>
                  <a:gd name="T25" fmla="*/ 230 h 918"/>
                  <a:gd name="T26" fmla="*/ 65 w 460"/>
                  <a:gd name="T27" fmla="*/ 223 h 918"/>
                  <a:gd name="T28" fmla="*/ 65 w 460"/>
                  <a:gd name="T29" fmla="*/ 211 h 918"/>
                  <a:gd name="T30" fmla="*/ 58 w 460"/>
                  <a:gd name="T31" fmla="*/ 191 h 918"/>
                  <a:gd name="T32" fmla="*/ 49 w 460"/>
                  <a:gd name="T33" fmla="*/ 180 h 918"/>
                  <a:gd name="T34" fmla="*/ 45 w 460"/>
                  <a:gd name="T35" fmla="*/ 166 h 918"/>
                  <a:gd name="T36" fmla="*/ 60 w 460"/>
                  <a:gd name="T37" fmla="*/ 156 h 918"/>
                  <a:gd name="T38" fmla="*/ 89 w 460"/>
                  <a:gd name="T39" fmla="*/ 137 h 918"/>
                  <a:gd name="T40" fmla="*/ 100 w 460"/>
                  <a:gd name="T41" fmla="*/ 119 h 918"/>
                  <a:gd name="T42" fmla="*/ 100 w 460"/>
                  <a:gd name="T43" fmla="*/ 100 h 918"/>
                  <a:gd name="T44" fmla="*/ 85 w 460"/>
                  <a:gd name="T45" fmla="*/ 71 h 918"/>
                  <a:gd name="T46" fmla="*/ 60 w 460"/>
                  <a:gd name="T47" fmla="*/ 45 h 918"/>
                  <a:gd name="T48" fmla="*/ 45 w 460"/>
                  <a:gd name="T49" fmla="*/ 32 h 918"/>
                  <a:gd name="T50" fmla="*/ 24 w 460"/>
                  <a:gd name="T51" fmla="*/ 28 h 918"/>
                  <a:gd name="T52" fmla="*/ 0 w 460"/>
                  <a:gd name="T53" fmla="*/ 21 h 918"/>
                  <a:gd name="T54" fmla="*/ 14 w 460"/>
                  <a:gd name="T55" fmla="*/ 0 h 91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60"/>
                  <a:gd name="T85" fmla="*/ 0 h 918"/>
                  <a:gd name="T86" fmla="*/ 460 w 460"/>
                  <a:gd name="T87" fmla="*/ 918 h 91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60" h="918">
                    <a:moveTo>
                      <a:pt x="53" y="0"/>
                    </a:moveTo>
                    <a:lnTo>
                      <a:pt x="201" y="32"/>
                    </a:lnTo>
                    <a:lnTo>
                      <a:pt x="314" y="109"/>
                    </a:lnTo>
                    <a:lnTo>
                      <a:pt x="400" y="237"/>
                    </a:lnTo>
                    <a:lnTo>
                      <a:pt x="454" y="359"/>
                    </a:lnTo>
                    <a:lnTo>
                      <a:pt x="460" y="494"/>
                    </a:lnTo>
                    <a:lnTo>
                      <a:pt x="419" y="584"/>
                    </a:lnTo>
                    <a:lnTo>
                      <a:pt x="320" y="642"/>
                    </a:lnTo>
                    <a:lnTo>
                      <a:pt x="240" y="681"/>
                    </a:lnTo>
                    <a:lnTo>
                      <a:pt x="240" y="719"/>
                    </a:lnTo>
                    <a:lnTo>
                      <a:pt x="293" y="764"/>
                    </a:lnTo>
                    <a:lnTo>
                      <a:pt x="320" y="860"/>
                    </a:lnTo>
                    <a:lnTo>
                      <a:pt x="293" y="918"/>
                    </a:lnTo>
                    <a:lnTo>
                      <a:pt x="259" y="892"/>
                    </a:lnTo>
                    <a:lnTo>
                      <a:pt x="259" y="841"/>
                    </a:lnTo>
                    <a:lnTo>
                      <a:pt x="234" y="764"/>
                    </a:lnTo>
                    <a:lnTo>
                      <a:pt x="193" y="719"/>
                    </a:lnTo>
                    <a:lnTo>
                      <a:pt x="179" y="661"/>
                    </a:lnTo>
                    <a:lnTo>
                      <a:pt x="240" y="622"/>
                    </a:lnTo>
                    <a:lnTo>
                      <a:pt x="353" y="545"/>
                    </a:lnTo>
                    <a:lnTo>
                      <a:pt x="400" y="476"/>
                    </a:lnTo>
                    <a:lnTo>
                      <a:pt x="400" y="399"/>
                    </a:lnTo>
                    <a:lnTo>
                      <a:pt x="339" y="282"/>
                    </a:lnTo>
                    <a:lnTo>
                      <a:pt x="240" y="180"/>
                    </a:lnTo>
                    <a:lnTo>
                      <a:pt x="179" y="128"/>
                    </a:lnTo>
                    <a:lnTo>
                      <a:pt x="93" y="109"/>
                    </a:lnTo>
                    <a:lnTo>
                      <a:pt x="0" y="83"/>
                    </a:lnTo>
                    <a:lnTo>
                      <a:pt x="53" y="0"/>
                    </a:lnTo>
                    <a:close/>
                  </a:path>
                </a:pathLst>
              </a:custGeom>
              <a:solidFill>
                <a:srgbClr val="000000"/>
              </a:solidFill>
              <a:ln w="9525">
                <a:noFill/>
                <a:round/>
                <a:headEnd/>
                <a:tailEnd/>
              </a:ln>
            </p:spPr>
            <p:txBody>
              <a:bodyPr/>
              <a:lstStyle/>
              <a:p>
                <a:endParaRPr lang="cs-CZ"/>
              </a:p>
            </p:txBody>
          </p:sp>
          <p:sp>
            <p:nvSpPr>
              <p:cNvPr id="6186" name="Freeform 193"/>
              <p:cNvSpPr>
                <a:spLocks/>
              </p:cNvSpPr>
              <p:nvPr/>
            </p:nvSpPr>
            <p:spPr bwMode="auto">
              <a:xfrm>
                <a:off x="1536" y="873"/>
                <a:ext cx="170" cy="431"/>
              </a:xfrm>
              <a:custGeom>
                <a:avLst/>
                <a:gdLst>
                  <a:gd name="T0" fmla="*/ 53 w 341"/>
                  <a:gd name="T1" fmla="*/ 10 h 861"/>
                  <a:gd name="T2" fmla="*/ 70 w 341"/>
                  <a:gd name="T3" fmla="*/ 0 h 861"/>
                  <a:gd name="T4" fmla="*/ 85 w 341"/>
                  <a:gd name="T5" fmla="*/ 2 h 861"/>
                  <a:gd name="T6" fmla="*/ 83 w 341"/>
                  <a:gd name="T7" fmla="*/ 20 h 861"/>
                  <a:gd name="T8" fmla="*/ 73 w 341"/>
                  <a:gd name="T9" fmla="*/ 29 h 861"/>
                  <a:gd name="T10" fmla="*/ 58 w 341"/>
                  <a:gd name="T11" fmla="*/ 37 h 861"/>
                  <a:gd name="T12" fmla="*/ 40 w 341"/>
                  <a:gd name="T13" fmla="*/ 58 h 861"/>
                  <a:gd name="T14" fmla="*/ 20 w 341"/>
                  <a:gd name="T15" fmla="*/ 87 h 861"/>
                  <a:gd name="T16" fmla="*/ 15 w 341"/>
                  <a:gd name="T17" fmla="*/ 111 h 861"/>
                  <a:gd name="T18" fmla="*/ 18 w 341"/>
                  <a:gd name="T19" fmla="*/ 126 h 861"/>
                  <a:gd name="T20" fmla="*/ 23 w 341"/>
                  <a:gd name="T21" fmla="*/ 134 h 861"/>
                  <a:gd name="T22" fmla="*/ 45 w 341"/>
                  <a:gd name="T23" fmla="*/ 143 h 861"/>
                  <a:gd name="T24" fmla="*/ 65 w 341"/>
                  <a:gd name="T25" fmla="*/ 150 h 861"/>
                  <a:gd name="T26" fmla="*/ 73 w 341"/>
                  <a:gd name="T27" fmla="*/ 158 h 861"/>
                  <a:gd name="T28" fmla="*/ 75 w 341"/>
                  <a:gd name="T29" fmla="*/ 164 h 861"/>
                  <a:gd name="T30" fmla="*/ 63 w 341"/>
                  <a:gd name="T31" fmla="*/ 177 h 861"/>
                  <a:gd name="T32" fmla="*/ 58 w 341"/>
                  <a:gd name="T33" fmla="*/ 193 h 861"/>
                  <a:gd name="T34" fmla="*/ 53 w 341"/>
                  <a:gd name="T35" fmla="*/ 216 h 861"/>
                  <a:gd name="T36" fmla="*/ 43 w 341"/>
                  <a:gd name="T37" fmla="*/ 212 h 861"/>
                  <a:gd name="T38" fmla="*/ 43 w 341"/>
                  <a:gd name="T39" fmla="*/ 196 h 861"/>
                  <a:gd name="T40" fmla="*/ 48 w 341"/>
                  <a:gd name="T41" fmla="*/ 172 h 861"/>
                  <a:gd name="T42" fmla="*/ 58 w 341"/>
                  <a:gd name="T43" fmla="*/ 163 h 861"/>
                  <a:gd name="T44" fmla="*/ 40 w 341"/>
                  <a:gd name="T45" fmla="*/ 153 h 861"/>
                  <a:gd name="T46" fmla="*/ 18 w 341"/>
                  <a:gd name="T47" fmla="*/ 143 h 861"/>
                  <a:gd name="T48" fmla="*/ 0 w 341"/>
                  <a:gd name="T49" fmla="*/ 129 h 861"/>
                  <a:gd name="T50" fmla="*/ 0 w 341"/>
                  <a:gd name="T51" fmla="*/ 111 h 861"/>
                  <a:gd name="T52" fmla="*/ 5 w 341"/>
                  <a:gd name="T53" fmla="*/ 81 h 861"/>
                  <a:gd name="T54" fmla="*/ 20 w 341"/>
                  <a:gd name="T55" fmla="*/ 52 h 861"/>
                  <a:gd name="T56" fmla="*/ 38 w 341"/>
                  <a:gd name="T57" fmla="*/ 27 h 861"/>
                  <a:gd name="T58" fmla="*/ 53 w 341"/>
                  <a:gd name="T59" fmla="*/ 10 h 86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41"/>
                  <a:gd name="T91" fmla="*/ 0 h 861"/>
                  <a:gd name="T92" fmla="*/ 341 w 341"/>
                  <a:gd name="T93" fmla="*/ 861 h 86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41" h="861">
                    <a:moveTo>
                      <a:pt x="214" y="39"/>
                    </a:moveTo>
                    <a:lnTo>
                      <a:pt x="281" y="0"/>
                    </a:lnTo>
                    <a:lnTo>
                      <a:pt x="341" y="6"/>
                    </a:lnTo>
                    <a:lnTo>
                      <a:pt x="335" y="77"/>
                    </a:lnTo>
                    <a:lnTo>
                      <a:pt x="294" y="116"/>
                    </a:lnTo>
                    <a:lnTo>
                      <a:pt x="234" y="148"/>
                    </a:lnTo>
                    <a:lnTo>
                      <a:pt x="160" y="231"/>
                    </a:lnTo>
                    <a:lnTo>
                      <a:pt x="80" y="347"/>
                    </a:lnTo>
                    <a:lnTo>
                      <a:pt x="60" y="443"/>
                    </a:lnTo>
                    <a:lnTo>
                      <a:pt x="74" y="501"/>
                    </a:lnTo>
                    <a:lnTo>
                      <a:pt x="94" y="534"/>
                    </a:lnTo>
                    <a:lnTo>
                      <a:pt x="181" y="572"/>
                    </a:lnTo>
                    <a:lnTo>
                      <a:pt x="261" y="597"/>
                    </a:lnTo>
                    <a:lnTo>
                      <a:pt x="294" y="630"/>
                    </a:lnTo>
                    <a:lnTo>
                      <a:pt x="300" y="656"/>
                    </a:lnTo>
                    <a:lnTo>
                      <a:pt x="253" y="707"/>
                    </a:lnTo>
                    <a:lnTo>
                      <a:pt x="234" y="771"/>
                    </a:lnTo>
                    <a:lnTo>
                      <a:pt x="214" y="861"/>
                    </a:lnTo>
                    <a:lnTo>
                      <a:pt x="173" y="848"/>
                    </a:lnTo>
                    <a:lnTo>
                      <a:pt x="173" y="784"/>
                    </a:lnTo>
                    <a:lnTo>
                      <a:pt x="195" y="688"/>
                    </a:lnTo>
                    <a:lnTo>
                      <a:pt x="234" y="649"/>
                    </a:lnTo>
                    <a:lnTo>
                      <a:pt x="160" y="611"/>
                    </a:lnTo>
                    <a:lnTo>
                      <a:pt x="74" y="572"/>
                    </a:lnTo>
                    <a:lnTo>
                      <a:pt x="0" y="514"/>
                    </a:lnTo>
                    <a:lnTo>
                      <a:pt x="0" y="443"/>
                    </a:lnTo>
                    <a:lnTo>
                      <a:pt x="20" y="321"/>
                    </a:lnTo>
                    <a:lnTo>
                      <a:pt x="80" y="205"/>
                    </a:lnTo>
                    <a:lnTo>
                      <a:pt x="154" y="108"/>
                    </a:lnTo>
                    <a:lnTo>
                      <a:pt x="214" y="39"/>
                    </a:lnTo>
                    <a:close/>
                  </a:path>
                </a:pathLst>
              </a:custGeom>
              <a:solidFill>
                <a:srgbClr val="000000"/>
              </a:solidFill>
              <a:ln w="9525">
                <a:noFill/>
                <a:round/>
                <a:headEnd/>
                <a:tailEnd/>
              </a:ln>
            </p:spPr>
            <p:txBody>
              <a:bodyPr/>
              <a:lstStyle/>
              <a:p>
                <a:endParaRPr lang="cs-CZ"/>
              </a:p>
            </p:txBody>
          </p:sp>
          <p:sp>
            <p:nvSpPr>
              <p:cNvPr id="6187" name="Freeform 194"/>
              <p:cNvSpPr>
                <a:spLocks/>
              </p:cNvSpPr>
              <p:nvPr/>
            </p:nvSpPr>
            <p:spPr bwMode="auto">
              <a:xfrm>
                <a:off x="1765" y="1252"/>
                <a:ext cx="202" cy="514"/>
              </a:xfrm>
              <a:custGeom>
                <a:avLst/>
                <a:gdLst>
                  <a:gd name="T0" fmla="*/ 7 w 402"/>
                  <a:gd name="T1" fmla="*/ 0 h 1028"/>
                  <a:gd name="T2" fmla="*/ 30 w 402"/>
                  <a:gd name="T3" fmla="*/ 9 h 1028"/>
                  <a:gd name="T4" fmla="*/ 42 w 402"/>
                  <a:gd name="T5" fmla="*/ 33 h 1028"/>
                  <a:gd name="T6" fmla="*/ 46 w 402"/>
                  <a:gd name="T7" fmla="*/ 76 h 1028"/>
                  <a:gd name="T8" fmla="*/ 42 w 402"/>
                  <a:gd name="T9" fmla="*/ 148 h 1028"/>
                  <a:gd name="T10" fmla="*/ 32 w 402"/>
                  <a:gd name="T11" fmla="*/ 204 h 1028"/>
                  <a:gd name="T12" fmla="*/ 27 w 402"/>
                  <a:gd name="T13" fmla="*/ 228 h 1028"/>
                  <a:gd name="T14" fmla="*/ 37 w 402"/>
                  <a:gd name="T15" fmla="*/ 233 h 1028"/>
                  <a:gd name="T16" fmla="*/ 57 w 402"/>
                  <a:gd name="T17" fmla="*/ 214 h 1028"/>
                  <a:gd name="T18" fmla="*/ 81 w 402"/>
                  <a:gd name="T19" fmla="*/ 199 h 1028"/>
                  <a:gd name="T20" fmla="*/ 88 w 402"/>
                  <a:gd name="T21" fmla="*/ 201 h 1028"/>
                  <a:gd name="T22" fmla="*/ 102 w 402"/>
                  <a:gd name="T23" fmla="*/ 210 h 1028"/>
                  <a:gd name="T24" fmla="*/ 102 w 402"/>
                  <a:gd name="T25" fmla="*/ 215 h 1028"/>
                  <a:gd name="T26" fmla="*/ 73 w 402"/>
                  <a:gd name="T27" fmla="*/ 228 h 1028"/>
                  <a:gd name="T28" fmla="*/ 42 w 402"/>
                  <a:gd name="T29" fmla="*/ 244 h 1028"/>
                  <a:gd name="T30" fmla="*/ 17 w 402"/>
                  <a:gd name="T31" fmla="*/ 257 h 1028"/>
                  <a:gd name="T32" fmla="*/ 5 w 402"/>
                  <a:gd name="T33" fmla="*/ 254 h 1028"/>
                  <a:gd name="T34" fmla="*/ 5 w 402"/>
                  <a:gd name="T35" fmla="*/ 239 h 1028"/>
                  <a:gd name="T36" fmla="*/ 15 w 402"/>
                  <a:gd name="T37" fmla="*/ 218 h 1028"/>
                  <a:gd name="T38" fmla="*/ 22 w 402"/>
                  <a:gd name="T39" fmla="*/ 175 h 1028"/>
                  <a:gd name="T40" fmla="*/ 27 w 402"/>
                  <a:gd name="T41" fmla="*/ 124 h 1028"/>
                  <a:gd name="T42" fmla="*/ 30 w 402"/>
                  <a:gd name="T43" fmla="*/ 67 h 1028"/>
                  <a:gd name="T44" fmla="*/ 17 w 402"/>
                  <a:gd name="T45" fmla="*/ 32 h 1028"/>
                  <a:gd name="T46" fmla="*/ 0 w 402"/>
                  <a:gd name="T47" fmla="*/ 17 h 1028"/>
                  <a:gd name="T48" fmla="*/ 7 w 402"/>
                  <a:gd name="T49" fmla="*/ 0 h 10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2"/>
                  <a:gd name="T76" fmla="*/ 0 h 1028"/>
                  <a:gd name="T77" fmla="*/ 402 w 402"/>
                  <a:gd name="T78" fmla="*/ 1028 h 10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2" h="1028">
                    <a:moveTo>
                      <a:pt x="27" y="0"/>
                    </a:moveTo>
                    <a:lnTo>
                      <a:pt x="120" y="38"/>
                    </a:lnTo>
                    <a:lnTo>
                      <a:pt x="167" y="135"/>
                    </a:lnTo>
                    <a:lnTo>
                      <a:pt x="181" y="307"/>
                    </a:lnTo>
                    <a:lnTo>
                      <a:pt x="167" y="593"/>
                    </a:lnTo>
                    <a:lnTo>
                      <a:pt x="128" y="817"/>
                    </a:lnTo>
                    <a:lnTo>
                      <a:pt x="107" y="913"/>
                    </a:lnTo>
                    <a:lnTo>
                      <a:pt x="147" y="933"/>
                    </a:lnTo>
                    <a:lnTo>
                      <a:pt x="227" y="856"/>
                    </a:lnTo>
                    <a:lnTo>
                      <a:pt x="322" y="799"/>
                    </a:lnTo>
                    <a:lnTo>
                      <a:pt x="348" y="805"/>
                    </a:lnTo>
                    <a:lnTo>
                      <a:pt x="402" y="842"/>
                    </a:lnTo>
                    <a:lnTo>
                      <a:pt x="402" y="862"/>
                    </a:lnTo>
                    <a:lnTo>
                      <a:pt x="288" y="913"/>
                    </a:lnTo>
                    <a:lnTo>
                      <a:pt x="167" y="977"/>
                    </a:lnTo>
                    <a:lnTo>
                      <a:pt x="68" y="1028"/>
                    </a:lnTo>
                    <a:lnTo>
                      <a:pt x="19" y="1016"/>
                    </a:lnTo>
                    <a:lnTo>
                      <a:pt x="19" y="957"/>
                    </a:lnTo>
                    <a:lnTo>
                      <a:pt x="60" y="874"/>
                    </a:lnTo>
                    <a:lnTo>
                      <a:pt x="87" y="702"/>
                    </a:lnTo>
                    <a:lnTo>
                      <a:pt x="107" y="498"/>
                    </a:lnTo>
                    <a:lnTo>
                      <a:pt x="120" y="269"/>
                    </a:lnTo>
                    <a:lnTo>
                      <a:pt x="68" y="129"/>
                    </a:lnTo>
                    <a:lnTo>
                      <a:pt x="0" y="71"/>
                    </a:lnTo>
                    <a:lnTo>
                      <a:pt x="27" y="0"/>
                    </a:lnTo>
                    <a:close/>
                  </a:path>
                </a:pathLst>
              </a:custGeom>
              <a:solidFill>
                <a:srgbClr val="000000"/>
              </a:solidFill>
              <a:ln w="9525">
                <a:noFill/>
                <a:round/>
                <a:headEnd/>
                <a:tailEnd/>
              </a:ln>
            </p:spPr>
            <p:txBody>
              <a:bodyPr/>
              <a:lstStyle/>
              <a:p>
                <a:endParaRPr lang="cs-CZ"/>
              </a:p>
            </p:txBody>
          </p:sp>
          <p:sp>
            <p:nvSpPr>
              <p:cNvPr id="6188" name="Freeform 195"/>
              <p:cNvSpPr>
                <a:spLocks/>
              </p:cNvSpPr>
              <p:nvPr/>
            </p:nvSpPr>
            <p:spPr bwMode="auto">
              <a:xfrm>
                <a:off x="1622" y="1200"/>
                <a:ext cx="155" cy="563"/>
              </a:xfrm>
              <a:custGeom>
                <a:avLst/>
                <a:gdLst>
                  <a:gd name="T0" fmla="*/ 31 w 309"/>
                  <a:gd name="T1" fmla="*/ 55 h 1127"/>
                  <a:gd name="T2" fmla="*/ 52 w 309"/>
                  <a:gd name="T3" fmla="*/ 12 h 1127"/>
                  <a:gd name="T4" fmla="*/ 71 w 309"/>
                  <a:gd name="T5" fmla="*/ 0 h 1127"/>
                  <a:gd name="T6" fmla="*/ 78 w 309"/>
                  <a:gd name="T7" fmla="*/ 8 h 1127"/>
                  <a:gd name="T8" fmla="*/ 72 w 309"/>
                  <a:gd name="T9" fmla="*/ 22 h 1127"/>
                  <a:gd name="T10" fmla="*/ 52 w 309"/>
                  <a:gd name="T11" fmla="*/ 57 h 1127"/>
                  <a:gd name="T12" fmla="*/ 37 w 309"/>
                  <a:gd name="T13" fmla="*/ 94 h 1127"/>
                  <a:gd name="T14" fmla="*/ 26 w 309"/>
                  <a:gd name="T15" fmla="*/ 146 h 1127"/>
                  <a:gd name="T16" fmla="*/ 19 w 309"/>
                  <a:gd name="T17" fmla="*/ 205 h 1127"/>
                  <a:gd name="T18" fmla="*/ 19 w 309"/>
                  <a:gd name="T19" fmla="*/ 256 h 1127"/>
                  <a:gd name="T20" fmla="*/ 25 w 309"/>
                  <a:gd name="T21" fmla="*/ 251 h 1127"/>
                  <a:gd name="T22" fmla="*/ 37 w 309"/>
                  <a:gd name="T23" fmla="*/ 232 h 1127"/>
                  <a:gd name="T24" fmla="*/ 41 w 309"/>
                  <a:gd name="T25" fmla="*/ 203 h 1127"/>
                  <a:gd name="T26" fmla="*/ 52 w 309"/>
                  <a:gd name="T27" fmla="*/ 203 h 1127"/>
                  <a:gd name="T28" fmla="*/ 66 w 309"/>
                  <a:gd name="T29" fmla="*/ 210 h 1127"/>
                  <a:gd name="T30" fmla="*/ 57 w 309"/>
                  <a:gd name="T31" fmla="*/ 234 h 1127"/>
                  <a:gd name="T32" fmla="*/ 37 w 309"/>
                  <a:gd name="T33" fmla="*/ 258 h 1127"/>
                  <a:gd name="T34" fmla="*/ 16 w 309"/>
                  <a:gd name="T35" fmla="*/ 281 h 1127"/>
                  <a:gd name="T36" fmla="*/ 6 w 309"/>
                  <a:gd name="T37" fmla="*/ 281 h 1127"/>
                  <a:gd name="T38" fmla="*/ 0 w 309"/>
                  <a:gd name="T39" fmla="*/ 272 h 1127"/>
                  <a:gd name="T40" fmla="*/ 0 w 309"/>
                  <a:gd name="T41" fmla="*/ 251 h 1127"/>
                  <a:gd name="T42" fmla="*/ 4 w 309"/>
                  <a:gd name="T43" fmla="*/ 191 h 1127"/>
                  <a:gd name="T44" fmla="*/ 9 w 309"/>
                  <a:gd name="T45" fmla="*/ 129 h 1127"/>
                  <a:gd name="T46" fmla="*/ 16 w 309"/>
                  <a:gd name="T47" fmla="*/ 84 h 1127"/>
                  <a:gd name="T48" fmla="*/ 31 w 309"/>
                  <a:gd name="T49" fmla="*/ 55 h 11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9"/>
                  <a:gd name="T76" fmla="*/ 0 h 1127"/>
                  <a:gd name="T77" fmla="*/ 309 w 309"/>
                  <a:gd name="T78" fmla="*/ 1127 h 112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9" h="1127">
                    <a:moveTo>
                      <a:pt x="124" y="223"/>
                    </a:moveTo>
                    <a:lnTo>
                      <a:pt x="207" y="51"/>
                    </a:lnTo>
                    <a:lnTo>
                      <a:pt x="282" y="0"/>
                    </a:lnTo>
                    <a:lnTo>
                      <a:pt x="309" y="32"/>
                    </a:lnTo>
                    <a:lnTo>
                      <a:pt x="288" y="89"/>
                    </a:lnTo>
                    <a:lnTo>
                      <a:pt x="207" y="230"/>
                    </a:lnTo>
                    <a:lnTo>
                      <a:pt x="145" y="376"/>
                    </a:lnTo>
                    <a:lnTo>
                      <a:pt x="103" y="586"/>
                    </a:lnTo>
                    <a:lnTo>
                      <a:pt x="75" y="821"/>
                    </a:lnTo>
                    <a:lnTo>
                      <a:pt x="75" y="1025"/>
                    </a:lnTo>
                    <a:lnTo>
                      <a:pt x="97" y="1007"/>
                    </a:lnTo>
                    <a:lnTo>
                      <a:pt x="145" y="930"/>
                    </a:lnTo>
                    <a:lnTo>
                      <a:pt x="164" y="815"/>
                    </a:lnTo>
                    <a:lnTo>
                      <a:pt x="207" y="815"/>
                    </a:lnTo>
                    <a:lnTo>
                      <a:pt x="261" y="841"/>
                    </a:lnTo>
                    <a:lnTo>
                      <a:pt x="226" y="936"/>
                    </a:lnTo>
                    <a:lnTo>
                      <a:pt x="145" y="1032"/>
                    </a:lnTo>
                    <a:lnTo>
                      <a:pt x="62" y="1127"/>
                    </a:lnTo>
                    <a:lnTo>
                      <a:pt x="21" y="1127"/>
                    </a:lnTo>
                    <a:lnTo>
                      <a:pt x="0" y="1090"/>
                    </a:lnTo>
                    <a:lnTo>
                      <a:pt x="0" y="1007"/>
                    </a:lnTo>
                    <a:lnTo>
                      <a:pt x="14" y="764"/>
                    </a:lnTo>
                    <a:lnTo>
                      <a:pt x="35" y="516"/>
                    </a:lnTo>
                    <a:lnTo>
                      <a:pt x="62" y="338"/>
                    </a:lnTo>
                    <a:lnTo>
                      <a:pt x="124" y="223"/>
                    </a:lnTo>
                    <a:close/>
                  </a:path>
                </a:pathLst>
              </a:custGeom>
              <a:solidFill>
                <a:srgbClr val="000000"/>
              </a:solidFill>
              <a:ln w="9525">
                <a:noFill/>
                <a:round/>
                <a:headEnd/>
                <a:tailEnd/>
              </a:ln>
            </p:spPr>
            <p:txBody>
              <a:bodyPr/>
              <a:lstStyle/>
              <a:p>
                <a:endParaRPr lang="cs-CZ"/>
              </a:p>
            </p:txBody>
          </p:sp>
        </p:grpSp>
        <p:grpSp>
          <p:nvGrpSpPr>
            <p:cNvPr id="6267" name="Group 196"/>
            <p:cNvGrpSpPr>
              <a:grpSpLocks/>
            </p:cNvGrpSpPr>
            <p:nvPr/>
          </p:nvGrpSpPr>
          <p:grpSpPr bwMode="auto">
            <a:xfrm>
              <a:off x="986" y="2173"/>
              <a:ext cx="266" cy="281"/>
              <a:chOff x="1740" y="0"/>
              <a:chExt cx="266" cy="281"/>
            </a:xfrm>
          </p:grpSpPr>
          <p:sp>
            <p:nvSpPr>
              <p:cNvPr id="6179" name="Oval 197"/>
              <p:cNvSpPr>
                <a:spLocks noChangeArrowheads="1"/>
              </p:cNvSpPr>
              <p:nvPr/>
            </p:nvSpPr>
            <p:spPr bwMode="auto">
              <a:xfrm>
                <a:off x="1740" y="0"/>
                <a:ext cx="266" cy="281"/>
              </a:xfrm>
              <a:prstGeom prst="ellipse">
                <a:avLst/>
              </a:prstGeom>
              <a:solidFill>
                <a:srgbClr val="000000"/>
              </a:solidFill>
              <a:ln w="9525">
                <a:noFill/>
                <a:round/>
                <a:headEnd/>
                <a:tailEnd/>
              </a:ln>
            </p:spPr>
            <p:txBody>
              <a:bodyPr/>
              <a:lstStyle/>
              <a:p>
                <a:endParaRPr lang="cs-CZ"/>
              </a:p>
            </p:txBody>
          </p:sp>
          <p:grpSp>
            <p:nvGrpSpPr>
              <p:cNvPr id="6268" name="Group 198"/>
              <p:cNvGrpSpPr>
                <a:grpSpLocks/>
              </p:cNvGrpSpPr>
              <p:nvPr/>
            </p:nvGrpSpPr>
            <p:grpSpPr bwMode="auto">
              <a:xfrm>
                <a:off x="1750" y="16"/>
                <a:ext cx="238" cy="254"/>
                <a:chOff x="4296" y="189"/>
                <a:chExt cx="756" cy="722"/>
              </a:xfrm>
            </p:grpSpPr>
            <p:sp>
              <p:nvSpPr>
                <p:cNvPr id="6181" name="Oval 199"/>
                <p:cNvSpPr>
                  <a:spLocks noChangeArrowheads="1"/>
                </p:cNvSpPr>
                <p:nvPr/>
              </p:nvSpPr>
              <p:spPr bwMode="auto">
                <a:xfrm>
                  <a:off x="4296" y="189"/>
                  <a:ext cx="756" cy="722"/>
                </a:xfrm>
                <a:prstGeom prst="ellipse">
                  <a:avLst/>
                </a:prstGeom>
                <a:solidFill>
                  <a:srgbClr val="FFFFFF"/>
                </a:solidFill>
                <a:ln w="9525">
                  <a:noFill/>
                  <a:round/>
                  <a:headEnd/>
                  <a:tailEnd/>
                </a:ln>
              </p:spPr>
              <p:txBody>
                <a:bodyPr/>
                <a:lstStyle/>
                <a:p>
                  <a:endParaRPr lang="cs-CZ"/>
                </a:p>
              </p:txBody>
            </p:sp>
            <p:sp>
              <p:nvSpPr>
                <p:cNvPr id="6182" name="Freeform 200"/>
                <p:cNvSpPr>
                  <a:spLocks/>
                </p:cNvSpPr>
                <p:nvPr/>
              </p:nvSpPr>
              <p:spPr bwMode="auto">
                <a:xfrm rot="-2978745">
                  <a:off x="4440" y="456"/>
                  <a:ext cx="203" cy="347"/>
                </a:xfrm>
                <a:custGeom>
                  <a:avLst/>
                  <a:gdLst>
                    <a:gd name="T0" fmla="*/ 102 w 406"/>
                    <a:gd name="T1" fmla="*/ 152 h 695"/>
                    <a:gd name="T2" fmla="*/ 39 w 406"/>
                    <a:gd name="T3" fmla="*/ 57 h 695"/>
                    <a:gd name="T4" fmla="*/ 68 w 406"/>
                    <a:gd name="T5" fmla="*/ 44 h 695"/>
                    <a:gd name="T6" fmla="*/ 0 w 406"/>
                    <a:gd name="T7" fmla="*/ 0 h 695"/>
                    <a:gd name="T8" fmla="*/ 2 w 406"/>
                    <a:gd name="T9" fmla="*/ 80 h 695"/>
                    <a:gd name="T10" fmla="*/ 23 w 406"/>
                    <a:gd name="T11" fmla="*/ 51 h 695"/>
                    <a:gd name="T12" fmla="*/ 90 w 406"/>
                    <a:gd name="T13" fmla="*/ 173 h 695"/>
                    <a:gd name="T14" fmla="*/ 102 w 406"/>
                    <a:gd name="T15" fmla="*/ 152 h 695"/>
                    <a:gd name="T16" fmla="*/ 0 60000 65536"/>
                    <a:gd name="T17" fmla="*/ 0 60000 65536"/>
                    <a:gd name="T18" fmla="*/ 0 60000 65536"/>
                    <a:gd name="T19" fmla="*/ 0 60000 65536"/>
                    <a:gd name="T20" fmla="*/ 0 60000 65536"/>
                    <a:gd name="T21" fmla="*/ 0 60000 65536"/>
                    <a:gd name="T22" fmla="*/ 0 60000 65536"/>
                    <a:gd name="T23" fmla="*/ 0 60000 65536"/>
                    <a:gd name="T24" fmla="*/ 0 w 406"/>
                    <a:gd name="T25" fmla="*/ 0 h 695"/>
                    <a:gd name="T26" fmla="*/ 406 w 406"/>
                    <a:gd name="T27" fmla="*/ 695 h 6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6" h="695">
                      <a:moveTo>
                        <a:pt x="406" y="610"/>
                      </a:moveTo>
                      <a:lnTo>
                        <a:pt x="154" y="230"/>
                      </a:lnTo>
                      <a:lnTo>
                        <a:pt x="269" y="176"/>
                      </a:lnTo>
                      <a:lnTo>
                        <a:pt x="0" y="0"/>
                      </a:lnTo>
                      <a:lnTo>
                        <a:pt x="8" y="320"/>
                      </a:lnTo>
                      <a:lnTo>
                        <a:pt x="89" y="206"/>
                      </a:lnTo>
                      <a:lnTo>
                        <a:pt x="358" y="695"/>
                      </a:lnTo>
                      <a:lnTo>
                        <a:pt x="406" y="610"/>
                      </a:lnTo>
                      <a:close/>
                    </a:path>
                  </a:pathLst>
                </a:custGeom>
                <a:solidFill>
                  <a:srgbClr val="000000"/>
                </a:solidFill>
                <a:ln w="9525">
                  <a:noFill/>
                  <a:round/>
                  <a:headEnd/>
                  <a:tailEnd/>
                </a:ln>
              </p:spPr>
              <p:txBody>
                <a:bodyPr/>
                <a:lstStyle/>
                <a:p>
                  <a:endParaRPr lang="cs-CZ"/>
                </a:p>
              </p:txBody>
            </p:sp>
          </p:grpSp>
        </p:grpSp>
      </p:grpSp>
      <p:sp>
        <p:nvSpPr>
          <p:cNvPr id="32969" name="Line 201"/>
          <p:cNvSpPr>
            <a:spLocks noChangeShapeType="1"/>
          </p:cNvSpPr>
          <p:nvPr/>
        </p:nvSpPr>
        <p:spPr bwMode="auto">
          <a:xfrm flipH="1">
            <a:off x="3768725" y="962025"/>
            <a:ext cx="0" cy="414338"/>
          </a:xfrm>
          <a:prstGeom prst="line">
            <a:avLst/>
          </a:prstGeom>
          <a:noFill/>
          <a:ln w="19050">
            <a:solidFill>
              <a:schemeClr val="tx1"/>
            </a:solidFill>
            <a:round/>
            <a:headEnd/>
            <a:tailEnd type="triangle" w="med" len="med"/>
          </a:ln>
        </p:spPr>
        <p:txBody>
          <a:bodyPr wrap="none" anchor="ctr"/>
          <a:lstStyle/>
          <a:p>
            <a:endParaRPr lang="cs-CZ"/>
          </a:p>
        </p:txBody>
      </p:sp>
      <p:graphicFrame>
        <p:nvGraphicFramePr>
          <p:cNvPr id="32970" name="Object 202"/>
          <p:cNvGraphicFramePr>
            <a:graphicFrameLocks noChangeAspect="1"/>
          </p:cNvGraphicFramePr>
          <p:nvPr/>
        </p:nvGraphicFramePr>
        <p:xfrm>
          <a:off x="5781675" y="4794250"/>
          <a:ext cx="338138" cy="401638"/>
        </p:xfrm>
        <a:graphic>
          <a:graphicData uri="http://schemas.openxmlformats.org/presentationml/2006/ole">
            <mc:AlternateContent xmlns:mc="http://schemas.openxmlformats.org/markup-compatibility/2006">
              <mc:Choice xmlns:v="urn:schemas-microsoft-com:vml" Requires="v">
                <p:oleObj name="rastrový obrázek" r:id="rId4" imgW="1495431" imgH="1771790" progId="">
                  <p:embed/>
                </p:oleObj>
              </mc:Choice>
              <mc:Fallback>
                <p:oleObj name="rastrový obrázek" r:id="rId4" imgW="1495431" imgH="1771790" progId="">
                  <p:embed/>
                  <p:pic>
                    <p:nvPicPr>
                      <p:cNvPr id="32970" name="Object 2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1675" y="4794250"/>
                        <a:ext cx="338138" cy="401638"/>
                      </a:xfrm>
                      <a:prstGeom prst="rect">
                        <a:avLst/>
                      </a:prstGeom>
                      <a:solidFill>
                        <a:srgbClr val="FFFF66"/>
                      </a:solidFill>
                    </p:spPr>
                  </p:pic>
                </p:oleObj>
              </mc:Fallback>
            </mc:AlternateContent>
          </a:graphicData>
        </a:graphic>
      </p:graphicFrame>
      <p:sp>
        <p:nvSpPr>
          <p:cNvPr id="32971" name="Freeform 203"/>
          <p:cNvSpPr>
            <a:spLocks/>
          </p:cNvSpPr>
          <p:nvPr/>
        </p:nvSpPr>
        <p:spPr bwMode="auto">
          <a:xfrm>
            <a:off x="1871664" y="2060575"/>
            <a:ext cx="479425" cy="1512888"/>
          </a:xfrm>
          <a:custGeom>
            <a:avLst/>
            <a:gdLst>
              <a:gd name="T0" fmla="*/ 304938088 w 302"/>
              <a:gd name="T1" fmla="*/ 0 h 953"/>
              <a:gd name="T2" fmla="*/ 75604682 w 302"/>
              <a:gd name="T3" fmla="*/ 1320562370 h 953"/>
              <a:gd name="T4" fmla="*/ 761087078 w 302"/>
              <a:gd name="T5" fmla="*/ 2147483647 h 953"/>
              <a:gd name="T6" fmla="*/ 0 60000 65536"/>
              <a:gd name="T7" fmla="*/ 0 60000 65536"/>
              <a:gd name="T8" fmla="*/ 0 60000 65536"/>
              <a:gd name="T9" fmla="*/ 0 w 302"/>
              <a:gd name="T10" fmla="*/ 0 h 953"/>
              <a:gd name="T11" fmla="*/ 302 w 302"/>
              <a:gd name="T12" fmla="*/ 953 h 953"/>
            </a:gdLst>
            <a:ahLst/>
            <a:cxnLst>
              <a:cxn ang="T6">
                <a:pos x="T0" y="T1"/>
              </a:cxn>
              <a:cxn ang="T7">
                <a:pos x="T2" y="T3"/>
              </a:cxn>
              <a:cxn ang="T8">
                <a:pos x="T4" y="T5"/>
              </a:cxn>
            </a:cxnLst>
            <a:rect l="T9" t="T10" r="T11" b="T12"/>
            <a:pathLst>
              <a:path w="302" h="953">
                <a:moveTo>
                  <a:pt x="121" y="0"/>
                </a:moveTo>
                <a:cubicBezTo>
                  <a:pt x="106" y="87"/>
                  <a:pt x="0" y="365"/>
                  <a:pt x="30" y="524"/>
                </a:cubicBezTo>
                <a:cubicBezTo>
                  <a:pt x="60" y="683"/>
                  <a:pt x="245" y="864"/>
                  <a:pt x="302" y="953"/>
                </a:cubicBezTo>
              </a:path>
            </a:pathLst>
          </a:custGeom>
          <a:noFill/>
          <a:ln w="19050" cmpd="sng">
            <a:solidFill>
              <a:schemeClr val="tx1"/>
            </a:solidFill>
            <a:round/>
            <a:headEnd type="none" w="med" len="med"/>
            <a:tailEnd type="triangle" w="med" len="med"/>
          </a:ln>
        </p:spPr>
        <p:txBody>
          <a:bodyPr/>
          <a:lstStyle/>
          <a:p>
            <a:endParaRPr lang="cs-CZ"/>
          </a:p>
        </p:txBody>
      </p:sp>
      <p:sp>
        <p:nvSpPr>
          <p:cNvPr id="32972" name="Text Box 204"/>
          <p:cNvSpPr txBox="1">
            <a:spLocks noChangeArrowheads="1"/>
          </p:cNvSpPr>
          <p:nvPr/>
        </p:nvSpPr>
        <p:spPr bwMode="auto">
          <a:xfrm>
            <a:off x="7391401" y="5589589"/>
            <a:ext cx="3097213" cy="646331"/>
          </a:xfrm>
          <a:prstGeom prst="rect">
            <a:avLst/>
          </a:prstGeom>
          <a:noFill/>
          <a:ln w="9525">
            <a:noFill/>
            <a:miter lim="800000"/>
            <a:headEnd/>
            <a:tailEnd/>
          </a:ln>
        </p:spPr>
        <p:txBody>
          <a:bodyPr>
            <a:spAutoFit/>
          </a:bodyPr>
          <a:lstStyle/>
          <a:p>
            <a:r>
              <a:rPr lang="cs-CZ" i="1"/>
              <a:t>Odpověď cca do 4 minut</a:t>
            </a:r>
          </a:p>
          <a:p>
            <a:r>
              <a:rPr lang="cs-CZ" i="1"/>
              <a:t>Bezpečnostní záklopka!</a:t>
            </a:r>
          </a:p>
        </p:txBody>
      </p:sp>
      <p:sp>
        <p:nvSpPr>
          <p:cNvPr id="32973" name="Text Box 205"/>
          <p:cNvSpPr txBox="1">
            <a:spLocks noChangeArrowheads="1"/>
          </p:cNvSpPr>
          <p:nvPr/>
        </p:nvSpPr>
        <p:spPr bwMode="auto">
          <a:xfrm>
            <a:off x="6311901" y="3716339"/>
            <a:ext cx="3097213" cy="369332"/>
          </a:xfrm>
          <a:prstGeom prst="rect">
            <a:avLst/>
          </a:prstGeom>
          <a:noFill/>
          <a:ln w="9525">
            <a:noFill/>
            <a:miter lim="800000"/>
            <a:headEnd/>
            <a:tailEnd/>
          </a:ln>
        </p:spPr>
        <p:txBody>
          <a:bodyPr>
            <a:spAutoFit/>
          </a:bodyPr>
          <a:lstStyle/>
          <a:p>
            <a:r>
              <a:rPr lang="cs-CZ" i="1"/>
              <a:t>Odpověď cca do 100 minut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2969"/>
                                        </p:tgtEl>
                                        <p:attrNameLst>
                                          <p:attrName>style.visibility</p:attrName>
                                        </p:attrNameLst>
                                      </p:cBhvr>
                                      <p:to>
                                        <p:strVal val="visible"/>
                                      </p:to>
                                    </p:set>
                                    <p:animEffect transition="in" filter="checkerboard(across)">
                                      <p:cBhvr>
                                        <p:cTn id="10" dur="500"/>
                                        <p:tgtEl>
                                          <p:spTgt spid="32969"/>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32940"/>
                                        </p:tgtEl>
                                        <p:attrNameLst>
                                          <p:attrName>style.visibility</p:attrName>
                                        </p:attrNameLst>
                                      </p:cBhvr>
                                      <p:to>
                                        <p:strVal val="visible"/>
                                      </p:to>
                                    </p:set>
                                    <p:animEffect transition="in" filter="checkerboard(across)">
                                      <p:cBhvr>
                                        <p:cTn id="15" dur="500"/>
                                        <p:tgtEl>
                                          <p:spTgt spid="32940"/>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32771"/>
                                        </p:tgtEl>
                                        <p:attrNameLst>
                                          <p:attrName>style.visibility</p:attrName>
                                        </p:attrNameLst>
                                      </p:cBhvr>
                                      <p:to>
                                        <p:strVal val="visible"/>
                                      </p:to>
                                    </p:set>
                                    <p:animEffect transition="in" filter="checkerboard(across)">
                                      <p:cBhvr>
                                        <p:cTn id="18" dur="500"/>
                                        <p:tgtEl>
                                          <p:spTgt spid="32771"/>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32946"/>
                                        </p:tgtEl>
                                        <p:attrNameLst>
                                          <p:attrName>style.visibility</p:attrName>
                                        </p:attrNameLst>
                                      </p:cBhvr>
                                      <p:to>
                                        <p:strVal val="visible"/>
                                      </p:to>
                                    </p:set>
                                    <p:animEffect transition="in" filter="checkerboard(across)">
                                      <p:cBhvr>
                                        <p:cTn id="23" dur="500"/>
                                        <p:tgtEl>
                                          <p:spTgt spid="32946"/>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32770"/>
                                        </p:tgtEl>
                                        <p:attrNameLst>
                                          <p:attrName>style.visibility</p:attrName>
                                        </p:attrNameLst>
                                      </p:cBhvr>
                                      <p:to>
                                        <p:strVal val="visible"/>
                                      </p:to>
                                    </p:set>
                                    <p:animEffect transition="in" filter="checkerboard(across)">
                                      <p:cBhvr>
                                        <p:cTn id="26" dur="500"/>
                                        <p:tgtEl>
                                          <p:spTgt spid="32770"/>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32954"/>
                                        </p:tgtEl>
                                        <p:attrNameLst>
                                          <p:attrName>style.visibility</p:attrName>
                                        </p:attrNameLst>
                                      </p:cBhvr>
                                      <p:to>
                                        <p:strVal val="visible"/>
                                      </p:to>
                                    </p:set>
                                    <p:animEffect transition="in" filter="checkerboard(across)">
                                      <p:cBhvr>
                                        <p:cTn id="31" dur="500"/>
                                        <p:tgtEl>
                                          <p:spTgt spid="32954"/>
                                        </p:tgtEl>
                                      </p:cBhvr>
                                    </p:animEffect>
                                  </p:childTnLst>
                                </p:cTn>
                              </p:par>
                              <p:par>
                                <p:cTn id="32" presetID="5" presetClass="entr" presetSubtype="10" fill="hold"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checkerboard(across)">
                                      <p:cBhvr>
                                        <p:cTn id="34" dur="500"/>
                                        <p:tgtEl>
                                          <p:spTgt spid="3"/>
                                        </p:tgtEl>
                                      </p:cBhvr>
                                    </p:animEffect>
                                  </p:childTnLst>
                                </p:cTn>
                              </p:par>
                              <p:par>
                                <p:cTn id="35" presetID="5" presetClass="entr" presetSubtype="10" fill="hold" nodeType="withEffect">
                                  <p:stCondLst>
                                    <p:cond delay="0"/>
                                  </p:stCondLst>
                                  <p:childTnLst>
                                    <p:set>
                                      <p:cBhvr>
                                        <p:cTn id="36" dur="1" fill="hold">
                                          <p:stCondLst>
                                            <p:cond delay="0"/>
                                          </p:stCondLst>
                                        </p:cTn>
                                        <p:tgtEl>
                                          <p:spTgt spid="6265"/>
                                        </p:tgtEl>
                                        <p:attrNameLst>
                                          <p:attrName>style.visibility</p:attrName>
                                        </p:attrNameLst>
                                      </p:cBhvr>
                                      <p:to>
                                        <p:strVal val="visible"/>
                                      </p:to>
                                    </p:set>
                                    <p:animEffect transition="in" filter="checkerboard(across)">
                                      <p:cBhvr>
                                        <p:cTn id="37" dur="500"/>
                                        <p:tgtEl>
                                          <p:spTgt spid="6265"/>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32947"/>
                                        </p:tgtEl>
                                        <p:attrNameLst>
                                          <p:attrName>style.visibility</p:attrName>
                                        </p:attrNameLst>
                                      </p:cBhvr>
                                      <p:to>
                                        <p:strVal val="visible"/>
                                      </p:to>
                                    </p:set>
                                    <p:animEffect transition="in" filter="checkerboard(across)">
                                      <p:cBhvr>
                                        <p:cTn id="42" dur="500"/>
                                        <p:tgtEl>
                                          <p:spTgt spid="32947"/>
                                        </p:tgtEl>
                                      </p:cBhvr>
                                    </p:animEffect>
                                  </p:childTnLst>
                                </p:cTn>
                              </p:par>
                              <p:par>
                                <p:cTn id="43" presetID="5" presetClass="entr" presetSubtype="10" fill="hold" grpId="0" nodeType="withEffect">
                                  <p:stCondLst>
                                    <p:cond delay="0"/>
                                  </p:stCondLst>
                                  <p:childTnLst>
                                    <p:set>
                                      <p:cBhvr>
                                        <p:cTn id="44" dur="1" fill="hold">
                                          <p:stCondLst>
                                            <p:cond delay="0"/>
                                          </p:stCondLst>
                                        </p:cTn>
                                        <p:tgtEl>
                                          <p:spTgt spid="32772"/>
                                        </p:tgtEl>
                                        <p:attrNameLst>
                                          <p:attrName>style.visibility</p:attrName>
                                        </p:attrNameLst>
                                      </p:cBhvr>
                                      <p:to>
                                        <p:strVal val="visible"/>
                                      </p:to>
                                    </p:set>
                                    <p:animEffect transition="in" filter="checkerboard(across)">
                                      <p:cBhvr>
                                        <p:cTn id="45" dur="500"/>
                                        <p:tgtEl>
                                          <p:spTgt spid="32772"/>
                                        </p:tgtEl>
                                      </p:cBhvr>
                                    </p:animEffect>
                                  </p:childTnLst>
                                </p:cTn>
                              </p:par>
                              <p:par>
                                <p:cTn id="46" presetID="5" presetClass="entr" presetSubtype="10" fill="hold" grpId="0" nodeType="withEffect">
                                  <p:stCondLst>
                                    <p:cond delay="0"/>
                                  </p:stCondLst>
                                  <p:childTnLst>
                                    <p:set>
                                      <p:cBhvr>
                                        <p:cTn id="47" dur="1" fill="hold">
                                          <p:stCondLst>
                                            <p:cond delay="0"/>
                                          </p:stCondLst>
                                        </p:cTn>
                                        <p:tgtEl>
                                          <p:spTgt spid="32971"/>
                                        </p:tgtEl>
                                        <p:attrNameLst>
                                          <p:attrName>style.visibility</p:attrName>
                                        </p:attrNameLst>
                                      </p:cBhvr>
                                      <p:to>
                                        <p:strVal val="visible"/>
                                      </p:to>
                                    </p:set>
                                    <p:animEffect transition="in" filter="checkerboard(across)">
                                      <p:cBhvr>
                                        <p:cTn id="48" dur="500"/>
                                        <p:tgtEl>
                                          <p:spTgt spid="32971"/>
                                        </p:tgtEl>
                                      </p:cBhvr>
                                    </p:animEffect>
                                  </p:childTnLst>
                                </p:cTn>
                              </p:par>
                              <p:par>
                                <p:cTn id="49" presetID="5" presetClass="entr" presetSubtype="10" fill="hold" grpId="0" nodeType="withEffect">
                                  <p:stCondLst>
                                    <p:cond delay="0"/>
                                  </p:stCondLst>
                                  <p:childTnLst>
                                    <p:set>
                                      <p:cBhvr>
                                        <p:cTn id="50" dur="1" fill="hold">
                                          <p:stCondLst>
                                            <p:cond delay="0"/>
                                          </p:stCondLst>
                                        </p:cTn>
                                        <p:tgtEl>
                                          <p:spTgt spid="32973"/>
                                        </p:tgtEl>
                                        <p:attrNameLst>
                                          <p:attrName>style.visibility</p:attrName>
                                        </p:attrNameLst>
                                      </p:cBhvr>
                                      <p:to>
                                        <p:strVal val="visible"/>
                                      </p:to>
                                    </p:set>
                                    <p:animEffect transition="in" filter="checkerboard(across)">
                                      <p:cBhvr>
                                        <p:cTn id="51" dur="500"/>
                                        <p:tgtEl>
                                          <p:spTgt spid="32973"/>
                                        </p:tgtEl>
                                      </p:cBhvr>
                                    </p:animEffect>
                                  </p:childTnLst>
                                </p:cTn>
                              </p:par>
                            </p:childTnLst>
                          </p:cTn>
                        </p:par>
                      </p:childTnLst>
                    </p:cTn>
                  </p:par>
                  <p:par>
                    <p:cTn id="52" fill="hold">
                      <p:stCondLst>
                        <p:cond delay="indefinite"/>
                      </p:stCondLst>
                      <p:childTnLst>
                        <p:par>
                          <p:cTn id="53" fill="hold">
                            <p:stCondLst>
                              <p:cond delay="0"/>
                            </p:stCondLst>
                            <p:childTnLst>
                              <p:par>
                                <p:cTn id="54" presetID="5" presetClass="entr" presetSubtype="10" fill="hold" grpId="0" nodeType="clickEffect">
                                  <p:stCondLst>
                                    <p:cond delay="0"/>
                                  </p:stCondLst>
                                  <p:childTnLst>
                                    <p:set>
                                      <p:cBhvr>
                                        <p:cTn id="55" dur="1" fill="hold">
                                          <p:stCondLst>
                                            <p:cond delay="0"/>
                                          </p:stCondLst>
                                        </p:cTn>
                                        <p:tgtEl>
                                          <p:spTgt spid="32950"/>
                                        </p:tgtEl>
                                        <p:attrNameLst>
                                          <p:attrName>style.visibility</p:attrName>
                                        </p:attrNameLst>
                                      </p:cBhvr>
                                      <p:to>
                                        <p:strVal val="visible"/>
                                      </p:to>
                                    </p:set>
                                    <p:animEffect transition="in" filter="checkerboard(across)">
                                      <p:cBhvr>
                                        <p:cTn id="56" dur="500"/>
                                        <p:tgtEl>
                                          <p:spTgt spid="32950"/>
                                        </p:tgtEl>
                                      </p:cBhvr>
                                    </p:animEffect>
                                  </p:childTnLst>
                                </p:cTn>
                              </p:par>
                              <p:par>
                                <p:cTn id="57" presetID="5" presetClass="entr" presetSubtype="10" fill="hold" grpId="0" nodeType="withEffect">
                                  <p:stCondLst>
                                    <p:cond delay="0"/>
                                  </p:stCondLst>
                                  <p:childTnLst>
                                    <p:set>
                                      <p:cBhvr>
                                        <p:cTn id="58" dur="1" fill="hold">
                                          <p:stCondLst>
                                            <p:cond delay="0"/>
                                          </p:stCondLst>
                                        </p:cTn>
                                        <p:tgtEl>
                                          <p:spTgt spid="32773"/>
                                        </p:tgtEl>
                                        <p:attrNameLst>
                                          <p:attrName>style.visibility</p:attrName>
                                        </p:attrNameLst>
                                      </p:cBhvr>
                                      <p:to>
                                        <p:strVal val="visible"/>
                                      </p:to>
                                    </p:set>
                                    <p:animEffect transition="in" filter="checkerboard(across)">
                                      <p:cBhvr>
                                        <p:cTn id="59" dur="500"/>
                                        <p:tgtEl>
                                          <p:spTgt spid="32773"/>
                                        </p:tgtEl>
                                      </p:cBhvr>
                                    </p:animEffect>
                                  </p:childTnLst>
                                </p:cTn>
                              </p:par>
                              <p:par>
                                <p:cTn id="60" presetID="5" presetClass="entr" presetSubtype="10" fill="hold" grpId="0" nodeType="withEffect">
                                  <p:stCondLst>
                                    <p:cond delay="0"/>
                                  </p:stCondLst>
                                  <p:childTnLst>
                                    <p:set>
                                      <p:cBhvr>
                                        <p:cTn id="61" dur="1" fill="hold">
                                          <p:stCondLst>
                                            <p:cond delay="0"/>
                                          </p:stCondLst>
                                        </p:cTn>
                                        <p:tgtEl>
                                          <p:spTgt spid="32949"/>
                                        </p:tgtEl>
                                        <p:attrNameLst>
                                          <p:attrName>style.visibility</p:attrName>
                                        </p:attrNameLst>
                                      </p:cBhvr>
                                      <p:to>
                                        <p:strVal val="visible"/>
                                      </p:to>
                                    </p:set>
                                    <p:animEffect transition="in" filter="checkerboard(across)">
                                      <p:cBhvr>
                                        <p:cTn id="62" dur="500"/>
                                        <p:tgtEl>
                                          <p:spTgt spid="32949"/>
                                        </p:tgtEl>
                                      </p:cBhvr>
                                    </p:animEffect>
                                  </p:childTnLst>
                                </p:cTn>
                              </p:par>
                              <p:par>
                                <p:cTn id="63" presetID="5" presetClass="entr" presetSubtype="10" fill="hold" nodeType="withEffect">
                                  <p:stCondLst>
                                    <p:cond delay="0"/>
                                  </p:stCondLst>
                                  <p:childTnLst>
                                    <p:set>
                                      <p:cBhvr>
                                        <p:cTn id="64" dur="1" fill="hold">
                                          <p:stCondLst>
                                            <p:cond delay="0"/>
                                          </p:stCondLst>
                                        </p:cTn>
                                        <p:tgtEl>
                                          <p:spTgt spid="32970"/>
                                        </p:tgtEl>
                                        <p:attrNameLst>
                                          <p:attrName>style.visibility</p:attrName>
                                        </p:attrNameLst>
                                      </p:cBhvr>
                                      <p:to>
                                        <p:strVal val="visible"/>
                                      </p:to>
                                    </p:set>
                                    <p:animEffect transition="in" filter="checkerboard(across)">
                                      <p:cBhvr>
                                        <p:cTn id="65" dur="500"/>
                                        <p:tgtEl>
                                          <p:spTgt spid="32970"/>
                                        </p:tgtEl>
                                      </p:cBhvr>
                                    </p:animEffect>
                                  </p:childTnLst>
                                </p:cTn>
                              </p:par>
                            </p:childTnLst>
                          </p:cTn>
                        </p:par>
                      </p:childTnLst>
                    </p:cTn>
                  </p:par>
                  <p:par>
                    <p:cTn id="66" fill="hold">
                      <p:stCondLst>
                        <p:cond delay="indefinite"/>
                      </p:stCondLst>
                      <p:childTnLst>
                        <p:par>
                          <p:cTn id="67" fill="hold">
                            <p:stCondLst>
                              <p:cond delay="0"/>
                            </p:stCondLst>
                            <p:childTnLst>
                              <p:par>
                                <p:cTn id="68" presetID="5" presetClass="entr" presetSubtype="10" fill="hold" grpId="0" nodeType="clickEffect">
                                  <p:stCondLst>
                                    <p:cond delay="0"/>
                                  </p:stCondLst>
                                  <p:childTnLst>
                                    <p:set>
                                      <p:cBhvr>
                                        <p:cTn id="69" dur="1" fill="hold">
                                          <p:stCondLst>
                                            <p:cond delay="0"/>
                                          </p:stCondLst>
                                        </p:cTn>
                                        <p:tgtEl>
                                          <p:spTgt spid="32951"/>
                                        </p:tgtEl>
                                        <p:attrNameLst>
                                          <p:attrName>style.visibility</p:attrName>
                                        </p:attrNameLst>
                                      </p:cBhvr>
                                      <p:to>
                                        <p:strVal val="visible"/>
                                      </p:to>
                                    </p:set>
                                    <p:animEffect transition="in" filter="checkerboard(across)">
                                      <p:cBhvr>
                                        <p:cTn id="70" dur="500"/>
                                        <p:tgtEl>
                                          <p:spTgt spid="32951"/>
                                        </p:tgtEl>
                                      </p:cBhvr>
                                    </p:animEffect>
                                  </p:childTnLst>
                                </p:cTn>
                              </p:par>
                              <p:par>
                                <p:cTn id="71" presetID="5" presetClass="entr" presetSubtype="10" fill="hold" nodeType="withEffect">
                                  <p:stCondLst>
                                    <p:cond delay="0"/>
                                  </p:stCondLst>
                                  <p:childTnLst>
                                    <p:set>
                                      <p:cBhvr>
                                        <p:cTn id="72" dur="1" fill="hold">
                                          <p:stCondLst>
                                            <p:cond delay="0"/>
                                          </p:stCondLst>
                                        </p:cTn>
                                        <p:tgtEl>
                                          <p:spTgt spid="4"/>
                                        </p:tgtEl>
                                        <p:attrNameLst>
                                          <p:attrName>style.visibility</p:attrName>
                                        </p:attrNameLst>
                                      </p:cBhvr>
                                      <p:to>
                                        <p:strVal val="visible"/>
                                      </p:to>
                                    </p:set>
                                    <p:animEffect transition="in" filter="checkerboard(across)">
                                      <p:cBhvr>
                                        <p:cTn id="73" dur="500"/>
                                        <p:tgtEl>
                                          <p:spTgt spid="4"/>
                                        </p:tgtEl>
                                      </p:cBhvr>
                                    </p:animEffect>
                                  </p:childTnLst>
                                </p:cTn>
                              </p:par>
                            </p:childTnLst>
                          </p:cTn>
                        </p:par>
                      </p:childTnLst>
                    </p:cTn>
                  </p:par>
                  <p:par>
                    <p:cTn id="74" fill="hold">
                      <p:stCondLst>
                        <p:cond delay="indefinite"/>
                      </p:stCondLst>
                      <p:childTnLst>
                        <p:par>
                          <p:cTn id="75" fill="hold">
                            <p:stCondLst>
                              <p:cond delay="0"/>
                            </p:stCondLst>
                            <p:childTnLst>
                              <p:par>
                                <p:cTn id="76" presetID="5" presetClass="entr" presetSubtype="10" fill="hold" grpId="0" nodeType="clickEffect">
                                  <p:stCondLst>
                                    <p:cond delay="0"/>
                                  </p:stCondLst>
                                  <p:childTnLst>
                                    <p:set>
                                      <p:cBhvr>
                                        <p:cTn id="77" dur="1" fill="hold">
                                          <p:stCondLst>
                                            <p:cond delay="0"/>
                                          </p:stCondLst>
                                        </p:cTn>
                                        <p:tgtEl>
                                          <p:spTgt spid="32774"/>
                                        </p:tgtEl>
                                        <p:attrNameLst>
                                          <p:attrName>style.visibility</p:attrName>
                                        </p:attrNameLst>
                                      </p:cBhvr>
                                      <p:to>
                                        <p:strVal val="visible"/>
                                      </p:to>
                                    </p:set>
                                    <p:animEffect transition="in" filter="checkerboard(across)">
                                      <p:cBhvr>
                                        <p:cTn id="78" dur="500"/>
                                        <p:tgtEl>
                                          <p:spTgt spid="32774"/>
                                        </p:tgtEl>
                                      </p:cBhvr>
                                    </p:animEffect>
                                  </p:childTnLst>
                                </p:cTn>
                              </p:par>
                              <p:par>
                                <p:cTn id="79" presetID="5" presetClass="entr" presetSubtype="10" fill="hold" grpId="0" nodeType="withEffect">
                                  <p:stCondLst>
                                    <p:cond delay="0"/>
                                  </p:stCondLst>
                                  <p:childTnLst>
                                    <p:set>
                                      <p:cBhvr>
                                        <p:cTn id="80" dur="1" fill="hold">
                                          <p:stCondLst>
                                            <p:cond delay="0"/>
                                          </p:stCondLst>
                                        </p:cTn>
                                        <p:tgtEl>
                                          <p:spTgt spid="32952"/>
                                        </p:tgtEl>
                                        <p:attrNameLst>
                                          <p:attrName>style.visibility</p:attrName>
                                        </p:attrNameLst>
                                      </p:cBhvr>
                                      <p:to>
                                        <p:strVal val="visible"/>
                                      </p:to>
                                    </p:set>
                                    <p:animEffect transition="in" filter="checkerboard(across)">
                                      <p:cBhvr>
                                        <p:cTn id="81" dur="500"/>
                                        <p:tgtEl>
                                          <p:spTgt spid="32952"/>
                                        </p:tgtEl>
                                      </p:cBhvr>
                                    </p:animEffect>
                                  </p:childTnLst>
                                </p:cTn>
                              </p:par>
                              <p:par>
                                <p:cTn id="82" presetID="5" presetClass="entr" presetSubtype="10" fill="hold" grpId="0" nodeType="withEffect">
                                  <p:stCondLst>
                                    <p:cond delay="0"/>
                                  </p:stCondLst>
                                  <p:childTnLst>
                                    <p:set>
                                      <p:cBhvr>
                                        <p:cTn id="83" dur="1" fill="hold">
                                          <p:stCondLst>
                                            <p:cond delay="0"/>
                                          </p:stCondLst>
                                        </p:cTn>
                                        <p:tgtEl>
                                          <p:spTgt spid="32784"/>
                                        </p:tgtEl>
                                        <p:attrNameLst>
                                          <p:attrName>style.visibility</p:attrName>
                                        </p:attrNameLst>
                                      </p:cBhvr>
                                      <p:to>
                                        <p:strVal val="visible"/>
                                      </p:to>
                                    </p:set>
                                    <p:animEffect transition="in" filter="checkerboard(across)">
                                      <p:cBhvr>
                                        <p:cTn id="84" dur="500"/>
                                        <p:tgtEl>
                                          <p:spTgt spid="32784"/>
                                        </p:tgtEl>
                                      </p:cBhvr>
                                    </p:animEffect>
                                  </p:childTnLst>
                                </p:cTn>
                              </p:par>
                            </p:childTnLst>
                          </p:cTn>
                        </p:par>
                      </p:childTnLst>
                    </p:cTn>
                  </p:par>
                  <p:par>
                    <p:cTn id="85" fill="hold">
                      <p:stCondLst>
                        <p:cond delay="indefinite"/>
                      </p:stCondLst>
                      <p:childTnLst>
                        <p:par>
                          <p:cTn id="86" fill="hold">
                            <p:stCondLst>
                              <p:cond delay="0"/>
                            </p:stCondLst>
                            <p:childTnLst>
                              <p:par>
                                <p:cTn id="87" presetID="5" presetClass="entr" presetSubtype="10" fill="hold" grpId="0" nodeType="clickEffect">
                                  <p:stCondLst>
                                    <p:cond delay="0"/>
                                  </p:stCondLst>
                                  <p:childTnLst>
                                    <p:set>
                                      <p:cBhvr>
                                        <p:cTn id="88" dur="1" fill="hold">
                                          <p:stCondLst>
                                            <p:cond delay="0"/>
                                          </p:stCondLst>
                                        </p:cTn>
                                        <p:tgtEl>
                                          <p:spTgt spid="32945"/>
                                        </p:tgtEl>
                                        <p:attrNameLst>
                                          <p:attrName>style.visibility</p:attrName>
                                        </p:attrNameLst>
                                      </p:cBhvr>
                                      <p:to>
                                        <p:strVal val="visible"/>
                                      </p:to>
                                    </p:set>
                                    <p:animEffect transition="in" filter="checkerboard(across)">
                                      <p:cBhvr>
                                        <p:cTn id="89" dur="500"/>
                                        <p:tgtEl>
                                          <p:spTgt spid="32945"/>
                                        </p:tgtEl>
                                      </p:cBhvr>
                                    </p:animEffect>
                                  </p:childTnLst>
                                </p:cTn>
                              </p:par>
                              <p:par>
                                <p:cTn id="90" presetID="5" presetClass="entr" presetSubtype="10" fill="hold" grpId="0" nodeType="withEffect">
                                  <p:stCondLst>
                                    <p:cond delay="0"/>
                                  </p:stCondLst>
                                  <p:childTnLst>
                                    <p:set>
                                      <p:cBhvr>
                                        <p:cTn id="91" dur="1" fill="hold">
                                          <p:stCondLst>
                                            <p:cond delay="0"/>
                                          </p:stCondLst>
                                        </p:cTn>
                                        <p:tgtEl>
                                          <p:spTgt spid="32943"/>
                                        </p:tgtEl>
                                        <p:attrNameLst>
                                          <p:attrName>style.visibility</p:attrName>
                                        </p:attrNameLst>
                                      </p:cBhvr>
                                      <p:to>
                                        <p:strVal val="visible"/>
                                      </p:to>
                                    </p:set>
                                    <p:animEffect transition="in" filter="checkerboard(across)">
                                      <p:cBhvr>
                                        <p:cTn id="92" dur="500"/>
                                        <p:tgtEl>
                                          <p:spTgt spid="32943"/>
                                        </p:tgtEl>
                                      </p:cBhvr>
                                    </p:animEffect>
                                  </p:childTnLst>
                                </p:cTn>
                              </p:par>
                              <p:par>
                                <p:cTn id="93" presetID="5" presetClass="entr" presetSubtype="10" fill="hold" grpId="1" nodeType="withEffect">
                                  <p:stCondLst>
                                    <p:cond delay="0"/>
                                  </p:stCondLst>
                                  <p:childTnLst>
                                    <p:set>
                                      <p:cBhvr>
                                        <p:cTn id="94" dur="1" fill="hold">
                                          <p:stCondLst>
                                            <p:cond delay="0"/>
                                          </p:stCondLst>
                                        </p:cTn>
                                        <p:tgtEl>
                                          <p:spTgt spid="32943"/>
                                        </p:tgtEl>
                                        <p:attrNameLst>
                                          <p:attrName>style.visibility</p:attrName>
                                        </p:attrNameLst>
                                      </p:cBhvr>
                                      <p:to>
                                        <p:strVal val="visible"/>
                                      </p:to>
                                    </p:set>
                                    <p:animEffect transition="in" filter="checkerboard(across)">
                                      <p:cBhvr>
                                        <p:cTn id="95" dur="500"/>
                                        <p:tgtEl>
                                          <p:spTgt spid="32943"/>
                                        </p:tgtEl>
                                      </p:cBhvr>
                                    </p:animEffect>
                                  </p:childTnLst>
                                </p:cTn>
                              </p:par>
                            </p:childTnLst>
                          </p:cTn>
                        </p:par>
                      </p:childTnLst>
                    </p:cTn>
                  </p:par>
                  <p:par>
                    <p:cTn id="96" fill="hold">
                      <p:stCondLst>
                        <p:cond delay="indefinite"/>
                      </p:stCondLst>
                      <p:childTnLst>
                        <p:par>
                          <p:cTn id="97" fill="hold">
                            <p:stCondLst>
                              <p:cond delay="0"/>
                            </p:stCondLst>
                            <p:childTnLst>
                              <p:par>
                                <p:cTn id="98" presetID="5" presetClass="entr" presetSubtype="10" fill="hold" grpId="0" nodeType="clickEffect">
                                  <p:stCondLst>
                                    <p:cond delay="0"/>
                                  </p:stCondLst>
                                  <p:childTnLst>
                                    <p:set>
                                      <p:cBhvr>
                                        <p:cTn id="99" dur="1" fill="hold">
                                          <p:stCondLst>
                                            <p:cond delay="0"/>
                                          </p:stCondLst>
                                        </p:cTn>
                                        <p:tgtEl>
                                          <p:spTgt spid="32944"/>
                                        </p:tgtEl>
                                        <p:attrNameLst>
                                          <p:attrName>style.visibility</p:attrName>
                                        </p:attrNameLst>
                                      </p:cBhvr>
                                      <p:to>
                                        <p:strVal val="visible"/>
                                      </p:to>
                                    </p:set>
                                    <p:animEffect transition="in" filter="checkerboard(across)">
                                      <p:cBhvr>
                                        <p:cTn id="100" dur="500"/>
                                        <p:tgtEl>
                                          <p:spTgt spid="32944"/>
                                        </p:tgtEl>
                                      </p:cBhvr>
                                    </p:animEffect>
                                  </p:childTnLst>
                                </p:cTn>
                              </p:par>
                              <p:par>
                                <p:cTn id="101" presetID="5" presetClass="entr" presetSubtype="10" fill="hold" grpId="0" nodeType="withEffect">
                                  <p:stCondLst>
                                    <p:cond delay="0"/>
                                  </p:stCondLst>
                                  <p:childTnLst>
                                    <p:set>
                                      <p:cBhvr>
                                        <p:cTn id="102" dur="1" fill="hold">
                                          <p:stCondLst>
                                            <p:cond delay="0"/>
                                          </p:stCondLst>
                                        </p:cTn>
                                        <p:tgtEl>
                                          <p:spTgt spid="32942"/>
                                        </p:tgtEl>
                                        <p:attrNameLst>
                                          <p:attrName>style.visibility</p:attrName>
                                        </p:attrNameLst>
                                      </p:cBhvr>
                                      <p:to>
                                        <p:strVal val="visible"/>
                                      </p:to>
                                    </p:set>
                                    <p:animEffect transition="in" filter="checkerboard(across)">
                                      <p:cBhvr>
                                        <p:cTn id="103" dur="500"/>
                                        <p:tgtEl>
                                          <p:spTgt spid="32942"/>
                                        </p:tgtEl>
                                      </p:cBhvr>
                                    </p:animEffect>
                                  </p:childTnLst>
                                </p:cTn>
                              </p:par>
                              <p:par>
                                <p:cTn id="104" presetID="5" presetClass="entr" presetSubtype="10" fill="hold" grpId="0" nodeType="withEffect">
                                  <p:stCondLst>
                                    <p:cond delay="0"/>
                                  </p:stCondLst>
                                  <p:childTnLst>
                                    <p:set>
                                      <p:cBhvr>
                                        <p:cTn id="105" dur="1" fill="hold">
                                          <p:stCondLst>
                                            <p:cond delay="0"/>
                                          </p:stCondLst>
                                        </p:cTn>
                                        <p:tgtEl>
                                          <p:spTgt spid="32941"/>
                                        </p:tgtEl>
                                        <p:attrNameLst>
                                          <p:attrName>style.visibility</p:attrName>
                                        </p:attrNameLst>
                                      </p:cBhvr>
                                      <p:to>
                                        <p:strVal val="visible"/>
                                      </p:to>
                                    </p:set>
                                    <p:animEffect transition="in" filter="checkerboard(across)">
                                      <p:cBhvr>
                                        <p:cTn id="106" dur="500"/>
                                        <p:tgtEl>
                                          <p:spTgt spid="32941"/>
                                        </p:tgtEl>
                                      </p:cBhvr>
                                    </p:animEffect>
                                  </p:childTnLst>
                                </p:cTn>
                              </p:par>
                            </p:childTnLst>
                          </p:cTn>
                        </p:par>
                      </p:childTnLst>
                    </p:cTn>
                  </p:par>
                  <p:par>
                    <p:cTn id="107" fill="hold">
                      <p:stCondLst>
                        <p:cond delay="indefinite"/>
                      </p:stCondLst>
                      <p:childTnLst>
                        <p:par>
                          <p:cTn id="108" fill="hold">
                            <p:stCondLst>
                              <p:cond delay="0"/>
                            </p:stCondLst>
                            <p:childTnLst>
                              <p:par>
                                <p:cTn id="109" presetID="5" presetClass="entr" presetSubtype="10" fill="hold" grpId="0" nodeType="clickEffect">
                                  <p:stCondLst>
                                    <p:cond delay="0"/>
                                  </p:stCondLst>
                                  <p:childTnLst>
                                    <p:set>
                                      <p:cBhvr>
                                        <p:cTn id="110" dur="1" fill="hold">
                                          <p:stCondLst>
                                            <p:cond delay="0"/>
                                          </p:stCondLst>
                                        </p:cTn>
                                        <p:tgtEl>
                                          <p:spTgt spid="32948"/>
                                        </p:tgtEl>
                                        <p:attrNameLst>
                                          <p:attrName>style.visibility</p:attrName>
                                        </p:attrNameLst>
                                      </p:cBhvr>
                                      <p:to>
                                        <p:strVal val="visible"/>
                                      </p:to>
                                    </p:set>
                                    <p:animEffect transition="in" filter="checkerboard(across)">
                                      <p:cBhvr>
                                        <p:cTn id="111" dur="500"/>
                                        <p:tgtEl>
                                          <p:spTgt spid="32948"/>
                                        </p:tgtEl>
                                      </p:cBhvr>
                                    </p:animEffect>
                                  </p:childTnLst>
                                </p:cTn>
                              </p:par>
                              <p:par>
                                <p:cTn id="112" presetID="5" presetClass="entr" presetSubtype="10" fill="hold" grpId="0" nodeType="withEffect">
                                  <p:stCondLst>
                                    <p:cond delay="0"/>
                                  </p:stCondLst>
                                  <p:childTnLst>
                                    <p:set>
                                      <p:cBhvr>
                                        <p:cTn id="113" dur="1" fill="hold">
                                          <p:stCondLst>
                                            <p:cond delay="0"/>
                                          </p:stCondLst>
                                        </p:cTn>
                                        <p:tgtEl>
                                          <p:spTgt spid="32955"/>
                                        </p:tgtEl>
                                        <p:attrNameLst>
                                          <p:attrName>style.visibility</p:attrName>
                                        </p:attrNameLst>
                                      </p:cBhvr>
                                      <p:to>
                                        <p:strVal val="visible"/>
                                      </p:to>
                                    </p:set>
                                    <p:animEffect transition="in" filter="checkerboard(across)">
                                      <p:cBhvr>
                                        <p:cTn id="114" dur="500"/>
                                        <p:tgtEl>
                                          <p:spTgt spid="32955"/>
                                        </p:tgtEl>
                                      </p:cBhvr>
                                    </p:animEffect>
                                  </p:childTnLst>
                                </p:cTn>
                              </p:par>
                            </p:childTnLst>
                          </p:cTn>
                        </p:par>
                      </p:childTnLst>
                    </p:cTn>
                  </p:par>
                  <p:par>
                    <p:cTn id="115" fill="hold">
                      <p:stCondLst>
                        <p:cond delay="indefinite"/>
                      </p:stCondLst>
                      <p:childTnLst>
                        <p:par>
                          <p:cTn id="116" fill="hold">
                            <p:stCondLst>
                              <p:cond delay="0"/>
                            </p:stCondLst>
                            <p:childTnLst>
                              <p:par>
                                <p:cTn id="117" presetID="5" presetClass="entr" presetSubtype="10" fill="hold" grpId="0" nodeType="clickEffect">
                                  <p:stCondLst>
                                    <p:cond delay="0"/>
                                  </p:stCondLst>
                                  <p:childTnLst>
                                    <p:set>
                                      <p:cBhvr>
                                        <p:cTn id="118" dur="1" fill="hold">
                                          <p:stCondLst>
                                            <p:cond delay="0"/>
                                          </p:stCondLst>
                                        </p:cTn>
                                        <p:tgtEl>
                                          <p:spTgt spid="32972"/>
                                        </p:tgtEl>
                                        <p:attrNameLst>
                                          <p:attrName>style.visibility</p:attrName>
                                        </p:attrNameLst>
                                      </p:cBhvr>
                                      <p:to>
                                        <p:strVal val="visible"/>
                                      </p:to>
                                    </p:set>
                                    <p:animEffect transition="in" filter="checkerboard(across)">
                                      <p:cBhvr>
                                        <p:cTn id="119" dur="500"/>
                                        <p:tgtEl>
                                          <p:spTgt spid="329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nimBg="1"/>
      <p:bldP spid="32771" grpId="0" animBg="1"/>
      <p:bldP spid="32772" grpId="0" animBg="1"/>
      <p:bldP spid="32773" grpId="0" animBg="1"/>
      <p:bldP spid="32774" grpId="0" animBg="1"/>
      <p:bldP spid="32784" grpId="0" animBg="1"/>
      <p:bldP spid="32940" grpId="0" animBg="1"/>
      <p:bldP spid="32941" grpId="0" animBg="1"/>
      <p:bldP spid="32942" grpId="0" animBg="1"/>
      <p:bldP spid="32943" grpId="0" animBg="1"/>
      <p:bldP spid="32943" grpId="1" animBg="1"/>
      <p:bldP spid="32944" grpId="0" animBg="1"/>
      <p:bldP spid="32945" grpId="0" animBg="1"/>
      <p:bldP spid="32946" grpId="0" animBg="1"/>
      <p:bldP spid="32947" grpId="0" animBg="1"/>
      <p:bldP spid="32948" grpId="0" animBg="1"/>
      <p:bldP spid="32949" grpId="0" animBg="1"/>
      <p:bldP spid="32950" grpId="0" animBg="1"/>
      <p:bldP spid="32951" grpId="0" animBg="1"/>
      <p:bldP spid="32952" grpId="0" animBg="1"/>
      <p:bldP spid="32954" grpId="0" animBg="1"/>
      <p:bldP spid="32955" grpId="0" animBg="1"/>
      <p:bldP spid="32969" grpId="0" animBg="1"/>
      <p:bldP spid="32971" grpId="0" animBg="1"/>
      <p:bldP spid="32972" grpId="0"/>
      <p:bldP spid="3297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sejmout004"/>
          <p:cNvPicPr>
            <a:picLocks noChangeAspect="1" noChangeArrowheads="1"/>
          </p:cNvPicPr>
          <p:nvPr/>
        </p:nvPicPr>
        <p:blipFill>
          <a:blip r:embed="rId4" cstate="print"/>
          <a:srcRect/>
          <a:stretch>
            <a:fillRect/>
          </a:stretch>
        </p:blipFill>
        <p:spPr bwMode="auto">
          <a:xfrm>
            <a:off x="1541463" y="5491"/>
            <a:ext cx="8604250" cy="6726238"/>
          </a:xfrm>
          <a:prstGeom prst="rect">
            <a:avLst/>
          </a:prstGeom>
          <a:noFill/>
          <a:ln w="9525">
            <a:noFill/>
            <a:miter lim="800000"/>
            <a:headEnd/>
            <a:tailEnd/>
          </a:ln>
        </p:spPr>
      </p:pic>
      <p:sp>
        <p:nvSpPr>
          <p:cNvPr id="5" name="Obdélník 4"/>
          <p:cNvSpPr/>
          <p:nvPr/>
        </p:nvSpPr>
        <p:spPr bwMode="auto">
          <a:xfrm>
            <a:off x="4875941" y="993553"/>
            <a:ext cx="2578100" cy="360363"/>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a:lstStyle/>
          <a:p>
            <a:pPr algn="ctr">
              <a:defRPr/>
            </a:pPr>
            <a:r>
              <a:rPr lang="cs-CZ" sz="1600" dirty="0">
                <a:solidFill>
                  <a:schemeClr val="tx1"/>
                </a:solidFill>
              </a:rPr>
              <a:t>Zvýšení aktivity sympatiku</a:t>
            </a:r>
          </a:p>
        </p:txBody>
      </p:sp>
      <p:sp>
        <p:nvSpPr>
          <p:cNvPr id="6" name="Obdélník 5"/>
          <p:cNvSpPr/>
          <p:nvPr/>
        </p:nvSpPr>
        <p:spPr bwMode="auto">
          <a:xfrm>
            <a:off x="2208214" y="3716339"/>
            <a:ext cx="1906587" cy="865187"/>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a:lstStyle/>
          <a:p>
            <a:pPr algn="ctr">
              <a:defRPr/>
            </a:pPr>
            <a:r>
              <a:rPr lang="cs-CZ" sz="1600" dirty="0">
                <a:solidFill>
                  <a:schemeClr val="tx1"/>
                </a:solidFill>
              </a:rPr>
              <a:t>Snížení atriálního </a:t>
            </a:r>
            <a:r>
              <a:rPr lang="cs-CZ" sz="1600" dirty="0" err="1">
                <a:solidFill>
                  <a:schemeClr val="tx1"/>
                </a:solidFill>
              </a:rPr>
              <a:t>natriuretického</a:t>
            </a:r>
            <a:r>
              <a:rPr lang="cs-CZ" sz="1600" dirty="0">
                <a:solidFill>
                  <a:schemeClr val="tx1"/>
                </a:solidFill>
              </a:rPr>
              <a:t> peptidu </a:t>
            </a:r>
          </a:p>
        </p:txBody>
      </p:sp>
      <p:sp>
        <p:nvSpPr>
          <p:cNvPr id="7" name="Elipsa 6"/>
          <p:cNvSpPr/>
          <p:nvPr/>
        </p:nvSpPr>
        <p:spPr bwMode="auto">
          <a:xfrm>
            <a:off x="2495601" y="2565400"/>
            <a:ext cx="1152475" cy="719138"/>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a:lstStyle/>
          <a:p>
            <a:pPr>
              <a:defRPr/>
            </a:pPr>
            <a:r>
              <a:rPr lang="cs-CZ" dirty="0">
                <a:solidFill>
                  <a:schemeClr val="tx1"/>
                </a:solidFill>
              </a:rPr>
              <a:t>Srdce</a:t>
            </a:r>
          </a:p>
        </p:txBody>
      </p:sp>
      <p:sp>
        <p:nvSpPr>
          <p:cNvPr id="8" name="Elipsa 7"/>
          <p:cNvSpPr/>
          <p:nvPr/>
        </p:nvSpPr>
        <p:spPr bwMode="auto">
          <a:xfrm>
            <a:off x="2351089" y="4797425"/>
            <a:ext cx="1296987" cy="719138"/>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a:lstStyle/>
          <a:p>
            <a:pPr>
              <a:defRPr/>
            </a:pPr>
            <a:r>
              <a:rPr lang="cs-CZ" dirty="0">
                <a:solidFill>
                  <a:schemeClr val="tx1"/>
                </a:solidFill>
              </a:rPr>
              <a:t>Mozek</a:t>
            </a:r>
          </a:p>
        </p:txBody>
      </p:sp>
      <p:sp>
        <p:nvSpPr>
          <p:cNvPr id="9" name="Obdélník 8"/>
          <p:cNvSpPr/>
          <p:nvPr/>
        </p:nvSpPr>
        <p:spPr bwMode="auto">
          <a:xfrm>
            <a:off x="2640013" y="5949951"/>
            <a:ext cx="1008062" cy="358775"/>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a:lstStyle/>
          <a:p>
            <a:pPr algn="ctr">
              <a:defRPr/>
            </a:pPr>
            <a:r>
              <a:rPr lang="cs-CZ" sz="1600" dirty="0">
                <a:solidFill>
                  <a:schemeClr val="tx1"/>
                </a:solidFill>
              </a:rPr>
              <a:t>ADH</a:t>
            </a:r>
          </a:p>
        </p:txBody>
      </p:sp>
      <p:cxnSp>
        <p:nvCxnSpPr>
          <p:cNvPr id="27658" name="Přímá spojovací šipka 10"/>
          <p:cNvCxnSpPr>
            <a:cxnSpLocks noChangeShapeType="1"/>
          </p:cNvCxnSpPr>
          <p:nvPr/>
        </p:nvCxnSpPr>
        <p:spPr bwMode="auto">
          <a:xfrm rot="5400000" flipH="1" flipV="1">
            <a:off x="2748757" y="6128545"/>
            <a:ext cx="215900" cy="1587"/>
          </a:xfrm>
          <a:prstGeom prst="straightConnector1">
            <a:avLst/>
          </a:prstGeom>
          <a:noFill/>
          <a:ln w="9525" algn="ctr">
            <a:solidFill>
              <a:schemeClr val="tx1"/>
            </a:solidFill>
            <a:round/>
            <a:headEnd/>
            <a:tailEnd type="arrow" w="med" len="med"/>
          </a:ln>
        </p:spPr>
      </p:cxnSp>
      <p:sp>
        <p:nvSpPr>
          <p:cNvPr id="12" name="Obdélník 11"/>
          <p:cNvSpPr/>
          <p:nvPr/>
        </p:nvSpPr>
        <p:spPr bwMode="auto">
          <a:xfrm>
            <a:off x="8759826" y="1189039"/>
            <a:ext cx="1008063" cy="358775"/>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a:lstStyle/>
          <a:p>
            <a:pPr algn="ctr">
              <a:defRPr/>
            </a:pPr>
            <a:r>
              <a:rPr lang="cs-CZ" sz="1600" dirty="0">
                <a:solidFill>
                  <a:schemeClr val="tx1"/>
                </a:solidFill>
              </a:rPr>
              <a:t>Renin</a:t>
            </a:r>
          </a:p>
        </p:txBody>
      </p:sp>
      <p:cxnSp>
        <p:nvCxnSpPr>
          <p:cNvPr id="27660" name="Přímá spojovací šipka 12"/>
          <p:cNvCxnSpPr>
            <a:cxnSpLocks noChangeShapeType="1"/>
          </p:cNvCxnSpPr>
          <p:nvPr/>
        </p:nvCxnSpPr>
        <p:spPr bwMode="auto">
          <a:xfrm rot="5400000" flipH="1" flipV="1">
            <a:off x="8797132" y="1375570"/>
            <a:ext cx="215900" cy="1587"/>
          </a:xfrm>
          <a:prstGeom prst="straightConnector1">
            <a:avLst/>
          </a:prstGeom>
          <a:noFill/>
          <a:ln w="9525" algn="ctr">
            <a:solidFill>
              <a:schemeClr val="tx1"/>
            </a:solidFill>
            <a:round/>
            <a:headEnd/>
            <a:tailEnd type="arrow" w="med" len="med"/>
          </a:ln>
        </p:spPr>
      </p:cxnSp>
      <p:sp>
        <p:nvSpPr>
          <p:cNvPr id="14" name="Obdélník 13"/>
          <p:cNvSpPr/>
          <p:nvPr/>
        </p:nvSpPr>
        <p:spPr bwMode="auto">
          <a:xfrm>
            <a:off x="8543926" y="1844676"/>
            <a:ext cx="1439863" cy="360363"/>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a:lstStyle/>
          <a:p>
            <a:pPr algn="ctr">
              <a:defRPr/>
            </a:pPr>
            <a:r>
              <a:rPr lang="cs-CZ" sz="1600" dirty="0" err="1">
                <a:solidFill>
                  <a:schemeClr val="tx1"/>
                </a:solidFill>
              </a:rPr>
              <a:t>Angiotenzin</a:t>
            </a:r>
            <a:r>
              <a:rPr lang="cs-CZ" sz="1600" dirty="0">
                <a:solidFill>
                  <a:schemeClr val="tx1"/>
                </a:solidFill>
              </a:rPr>
              <a:t> I</a:t>
            </a:r>
          </a:p>
        </p:txBody>
      </p:sp>
      <p:cxnSp>
        <p:nvCxnSpPr>
          <p:cNvPr id="27662" name="Přímá spojovací šipka 14"/>
          <p:cNvCxnSpPr>
            <a:cxnSpLocks noChangeShapeType="1"/>
          </p:cNvCxnSpPr>
          <p:nvPr/>
        </p:nvCxnSpPr>
        <p:spPr bwMode="auto">
          <a:xfrm rot="5400000" flipH="1" flipV="1">
            <a:off x="8509001" y="2024063"/>
            <a:ext cx="217487" cy="1588"/>
          </a:xfrm>
          <a:prstGeom prst="straightConnector1">
            <a:avLst/>
          </a:prstGeom>
          <a:noFill/>
          <a:ln w="9525" algn="ctr">
            <a:solidFill>
              <a:schemeClr val="tx1"/>
            </a:solidFill>
            <a:round/>
            <a:headEnd/>
            <a:tailEnd type="arrow" w="med" len="med"/>
          </a:ln>
        </p:spPr>
      </p:cxnSp>
      <p:sp>
        <p:nvSpPr>
          <p:cNvPr id="16" name="Elipsa 15"/>
          <p:cNvSpPr/>
          <p:nvPr/>
        </p:nvSpPr>
        <p:spPr bwMode="auto">
          <a:xfrm>
            <a:off x="8688388" y="2565400"/>
            <a:ext cx="1079500" cy="719138"/>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a:lstStyle/>
          <a:p>
            <a:pPr>
              <a:defRPr/>
            </a:pPr>
            <a:r>
              <a:rPr lang="cs-CZ" dirty="0">
                <a:solidFill>
                  <a:schemeClr val="tx1"/>
                </a:solidFill>
              </a:rPr>
              <a:t>Plíce</a:t>
            </a:r>
          </a:p>
        </p:txBody>
      </p:sp>
      <p:sp>
        <p:nvSpPr>
          <p:cNvPr id="17" name="Obdélník 16"/>
          <p:cNvSpPr/>
          <p:nvPr/>
        </p:nvSpPr>
        <p:spPr bwMode="auto">
          <a:xfrm>
            <a:off x="8543926" y="3716338"/>
            <a:ext cx="1439863" cy="360362"/>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a:lstStyle/>
          <a:p>
            <a:pPr algn="ctr">
              <a:defRPr/>
            </a:pPr>
            <a:r>
              <a:rPr lang="cs-CZ" sz="1600" dirty="0" err="1">
                <a:solidFill>
                  <a:schemeClr val="tx1"/>
                </a:solidFill>
              </a:rPr>
              <a:t>Angiotenzin</a:t>
            </a:r>
            <a:r>
              <a:rPr lang="cs-CZ" sz="1600" dirty="0">
                <a:solidFill>
                  <a:schemeClr val="tx1"/>
                </a:solidFill>
              </a:rPr>
              <a:t> II</a:t>
            </a:r>
          </a:p>
        </p:txBody>
      </p:sp>
      <p:cxnSp>
        <p:nvCxnSpPr>
          <p:cNvPr id="27665" name="Přímá spojovací šipka 17"/>
          <p:cNvCxnSpPr>
            <a:cxnSpLocks noChangeShapeType="1"/>
          </p:cNvCxnSpPr>
          <p:nvPr/>
        </p:nvCxnSpPr>
        <p:spPr bwMode="auto">
          <a:xfrm rot="5400000" flipH="1" flipV="1">
            <a:off x="8508207" y="3896520"/>
            <a:ext cx="215900" cy="1587"/>
          </a:xfrm>
          <a:prstGeom prst="straightConnector1">
            <a:avLst/>
          </a:prstGeom>
          <a:noFill/>
          <a:ln w="9525" algn="ctr">
            <a:solidFill>
              <a:schemeClr val="tx1"/>
            </a:solidFill>
            <a:round/>
            <a:headEnd/>
            <a:tailEnd type="arrow" w="med" len="med"/>
          </a:ln>
        </p:spPr>
      </p:cxnSp>
      <p:sp>
        <p:nvSpPr>
          <p:cNvPr id="20" name="Zaoblený obdélník 19"/>
          <p:cNvSpPr/>
          <p:nvPr/>
        </p:nvSpPr>
        <p:spPr bwMode="auto">
          <a:xfrm>
            <a:off x="8543926" y="4797425"/>
            <a:ext cx="1439863" cy="719138"/>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a:lstStyle/>
          <a:p>
            <a:pPr>
              <a:defRPr/>
            </a:pPr>
            <a:r>
              <a:rPr lang="cs-CZ" dirty="0">
                <a:solidFill>
                  <a:schemeClr val="tx1"/>
                </a:solidFill>
              </a:rPr>
              <a:t>Nadledviny</a:t>
            </a:r>
          </a:p>
        </p:txBody>
      </p:sp>
      <p:grpSp>
        <p:nvGrpSpPr>
          <p:cNvPr id="2" name="Skupina 46"/>
          <p:cNvGrpSpPr>
            <a:grpSpLocks/>
          </p:cNvGrpSpPr>
          <p:nvPr/>
        </p:nvGrpSpPr>
        <p:grpSpPr bwMode="auto">
          <a:xfrm>
            <a:off x="8616950" y="5949951"/>
            <a:ext cx="1296988" cy="358775"/>
            <a:chOff x="7307460" y="5949950"/>
            <a:chExt cx="1296988" cy="358775"/>
          </a:xfrm>
        </p:grpSpPr>
        <p:sp>
          <p:nvSpPr>
            <p:cNvPr id="21" name="Obdélník 20"/>
            <p:cNvSpPr/>
            <p:nvPr/>
          </p:nvSpPr>
          <p:spPr bwMode="auto">
            <a:xfrm>
              <a:off x="7307460" y="5949950"/>
              <a:ext cx="1296988" cy="358775"/>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a:lstStyle/>
            <a:p>
              <a:pPr algn="ctr">
                <a:defRPr/>
              </a:pPr>
              <a:r>
                <a:rPr lang="cs-CZ" sz="1600" dirty="0">
                  <a:solidFill>
                    <a:schemeClr val="tx1"/>
                  </a:solidFill>
                </a:rPr>
                <a:t>Aldosteron</a:t>
              </a:r>
            </a:p>
          </p:txBody>
        </p:sp>
        <p:cxnSp>
          <p:nvCxnSpPr>
            <p:cNvPr id="27680" name="Přímá spojovací šipka 21"/>
            <p:cNvCxnSpPr>
              <a:cxnSpLocks noChangeShapeType="1"/>
            </p:cNvCxnSpPr>
            <p:nvPr/>
          </p:nvCxnSpPr>
          <p:spPr bwMode="auto">
            <a:xfrm rot="5400000" flipH="1" flipV="1">
              <a:off x="7271568" y="6128544"/>
              <a:ext cx="215900" cy="1588"/>
            </a:xfrm>
            <a:prstGeom prst="straightConnector1">
              <a:avLst/>
            </a:prstGeom>
            <a:noFill/>
            <a:ln w="9525" algn="ctr">
              <a:solidFill>
                <a:schemeClr val="tx1"/>
              </a:solidFill>
              <a:round/>
              <a:headEnd/>
              <a:tailEnd type="arrow" w="med" len="med"/>
            </a:ln>
          </p:spPr>
        </p:cxnSp>
      </p:grpSp>
      <p:sp>
        <p:nvSpPr>
          <p:cNvPr id="23" name="Obdélník 22"/>
          <p:cNvSpPr/>
          <p:nvPr/>
        </p:nvSpPr>
        <p:spPr bwMode="auto">
          <a:xfrm>
            <a:off x="7067264" y="5949280"/>
            <a:ext cx="1296988" cy="574675"/>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a:lstStyle/>
          <a:p>
            <a:pPr algn="ctr">
              <a:defRPr/>
            </a:pPr>
            <a:r>
              <a:rPr lang="cs-CZ" sz="1600" dirty="0">
                <a:solidFill>
                  <a:schemeClr val="tx1"/>
                </a:solidFill>
              </a:rPr>
              <a:t>Exkrece</a:t>
            </a:r>
          </a:p>
          <a:p>
            <a:pPr algn="ctr">
              <a:defRPr/>
            </a:pPr>
            <a:r>
              <a:rPr lang="cs-CZ" sz="1600" dirty="0">
                <a:solidFill>
                  <a:schemeClr val="tx1"/>
                </a:solidFill>
              </a:rPr>
              <a:t>H</a:t>
            </a:r>
            <a:r>
              <a:rPr lang="cs-CZ" sz="1600" baseline="-25000" dirty="0">
                <a:solidFill>
                  <a:schemeClr val="tx1"/>
                </a:solidFill>
              </a:rPr>
              <a:t>2</a:t>
            </a:r>
            <a:r>
              <a:rPr lang="cs-CZ" sz="1600" dirty="0">
                <a:solidFill>
                  <a:schemeClr val="tx1"/>
                </a:solidFill>
              </a:rPr>
              <a:t>O a Na</a:t>
            </a:r>
            <a:r>
              <a:rPr lang="cs-CZ" sz="1600" baseline="30000" dirty="0">
                <a:solidFill>
                  <a:schemeClr val="tx1"/>
                </a:solidFill>
              </a:rPr>
              <a:t>+</a:t>
            </a:r>
          </a:p>
        </p:txBody>
      </p:sp>
      <p:cxnSp>
        <p:nvCxnSpPr>
          <p:cNvPr id="27669" name="Přímá spojovací šipka 23"/>
          <p:cNvCxnSpPr>
            <a:cxnSpLocks noChangeShapeType="1"/>
          </p:cNvCxnSpPr>
          <p:nvPr/>
        </p:nvCxnSpPr>
        <p:spPr bwMode="auto">
          <a:xfrm rot="5400000">
            <a:off x="7140575" y="6129338"/>
            <a:ext cx="215900" cy="0"/>
          </a:xfrm>
          <a:prstGeom prst="straightConnector1">
            <a:avLst/>
          </a:prstGeom>
          <a:noFill/>
          <a:ln w="9525" algn="ctr">
            <a:solidFill>
              <a:schemeClr val="tx1"/>
            </a:solidFill>
            <a:round/>
            <a:headEnd/>
            <a:tailEnd type="arrow" w="med" len="med"/>
          </a:ln>
        </p:spPr>
      </p:cxnSp>
      <p:sp>
        <p:nvSpPr>
          <p:cNvPr id="26" name="Obdélník 25"/>
          <p:cNvSpPr/>
          <p:nvPr/>
        </p:nvSpPr>
        <p:spPr bwMode="auto">
          <a:xfrm>
            <a:off x="5843588" y="1628775"/>
            <a:ext cx="576262" cy="287338"/>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a:lstStyle/>
          <a:p>
            <a:pPr algn="ctr">
              <a:defRPr/>
            </a:pPr>
            <a:r>
              <a:rPr lang="cs-CZ" sz="1400" dirty="0">
                <a:solidFill>
                  <a:schemeClr val="tx1"/>
                </a:solidFill>
              </a:rPr>
              <a:t>GFR</a:t>
            </a:r>
          </a:p>
        </p:txBody>
      </p:sp>
      <p:cxnSp>
        <p:nvCxnSpPr>
          <p:cNvPr id="27671" name="Přímá spojovací šipka 27"/>
          <p:cNvCxnSpPr>
            <a:cxnSpLocks noChangeShapeType="1"/>
          </p:cNvCxnSpPr>
          <p:nvPr/>
        </p:nvCxnSpPr>
        <p:spPr bwMode="auto">
          <a:xfrm rot="5400000">
            <a:off x="5834063" y="1787525"/>
            <a:ext cx="144462" cy="1588"/>
          </a:xfrm>
          <a:prstGeom prst="straightConnector1">
            <a:avLst/>
          </a:prstGeom>
          <a:noFill/>
          <a:ln w="9525" algn="ctr">
            <a:solidFill>
              <a:schemeClr val="tx1"/>
            </a:solidFill>
            <a:round/>
            <a:headEnd/>
            <a:tailEnd type="arrow" w="med" len="med"/>
          </a:ln>
        </p:spPr>
      </p:cxnSp>
      <p:sp>
        <p:nvSpPr>
          <p:cNvPr id="33" name="Obdélník 32"/>
          <p:cNvSpPr/>
          <p:nvPr/>
        </p:nvSpPr>
        <p:spPr bwMode="auto">
          <a:xfrm>
            <a:off x="3216276" y="1916113"/>
            <a:ext cx="1223963" cy="487363"/>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a:lstStyle/>
          <a:p>
            <a:pPr algn="ctr">
              <a:defRPr/>
            </a:pPr>
            <a:r>
              <a:rPr lang="cs-CZ" sz="1400" dirty="0">
                <a:solidFill>
                  <a:schemeClr val="tx1"/>
                </a:solidFill>
              </a:rPr>
              <a:t>Resorpce Na</a:t>
            </a:r>
            <a:r>
              <a:rPr lang="cs-CZ" sz="1400" baseline="30000" dirty="0">
                <a:solidFill>
                  <a:schemeClr val="tx1"/>
                </a:solidFill>
              </a:rPr>
              <a:t>+</a:t>
            </a:r>
          </a:p>
        </p:txBody>
      </p:sp>
      <p:cxnSp>
        <p:nvCxnSpPr>
          <p:cNvPr id="27673" name="Přímá spojovací šipka 34"/>
          <p:cNvCxnSpPr>
            <a:cxnSpLocks noChangeShapeType="1"/>
          </p:cNvCxnSpPr>
          <p:nvPr/>
        </p:nvCxnSpPr>
        <p:spPr bwMode="auto">
          <a:xfrm rot="10800000">
            <a:off x="3287714" y="1931988"/>
            <a:ext cx="1587" cy="215900"/>
          </a:xfrm>
          <a:prstGeom prst="straightConnector1">
            <a:avLst/>
          </a:prstGeom>
          <a:noFill/>
          <a:ln w="9525" algn="ctr">
            <a:solidFill>
              <a:schemeClr val="tx1"/>
            </a:solidFill>
            <a:round/>
            <a:headEnd/>
            <a:tailEnd type="arrow" w="med" len="med"/>
          </a:ln>
        </p:spPr>
      </p:cxnSp>
      <p:sp>
        <p:nvSpPr>
          <p:cNvPr id="36" name="Obdélník 35"/>
          <p:cNvSpPr/>
          <p:nvPr/>
        </p:nvSpPr>
        <p:spPr bwMode="auto">
          <a:xfrm>
            <a:off x="7751763" y="3141663"/>
            <a:ext cx="863600" cy="4318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a:lstStyle/>
          <a:p>
            <a:pPr algn="ctr">
              <a:defRPr/>
            </a:pPr>
            <a:r>
              <a:rPr lang="cs-CZ" sz="1200" dirty="0">
                <a:solidFill>
                  <a:schemeClr val="tx1"/>
                </a:solidFill>
              </a:rPr>
              <a:t>Resorpce Na</a:t>
            </a:r>
            <a:r>
              <a:rPr lang="cs-CZ" sz="1200" baseline="30000" dirty="0">
                <a:solidFill>
                  <a:schemeClr val="tx1"/>
                </a:solidFill>
              </a:rPr>
              <a:t>+</a:t>
            </a:r>
          </a:p>
        </p:txBody>
      </p:sp>
      <p:cxnSp>
        <p:nvCxnSpPr>
          <p:cNvPr id="27675" name="Přímá spojovací šipka 36"/>
          <p:cNvCxnSpPr>
            <a:cxnSpLocks noChangeShapeType="1"/>
          </p:cNvCxnSpPr>
          <p:nvPr/>
        </p:nvCxnSpPr>
        <p:spPr bwMode="auto">
          <a:xfrm rot="16200000" flipV="1">
            <a:off x="7681119" y="3356769"/>
            <a:ext cx="287338" cy="0"/>
          </a:xfrm>
          <a:prstGeom prst="straightConnector1">
            <a:avLst/>
          </a:prstGeom>
          <a:noFill/>
          <a:ln w="9525" algn="ctr">
            <a:solidFill>
              <a:schemeClr val="tx1"/>
            </a:solidFill>
            <a:round/>
            <a:headEnd/>
            <a:tailEnd type="arrow" w="med" len="med"/>
          </a:ln>
        </p:spPr>
      </p:cxnSp>
      <p:sp>
        <p:nvSpPr>
          <p:cNvPr id="42" name="Obdélník 41"/>
          <p:cNvSpPr/>
          <p:nvPr/>
        </p:nvSpPr>
        <p:spPr bwMode="auto">
          <a:xfrm>
            <a:off x="6901724" y="3742878"/>
            <a:ext cx="863574" cy="433387"/>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a:lstStyle/>
          <a:p>
            <a:pPr algn="ctr">
              <a:defRPr/>
            </a:pPr>
            <a:r>
              <a:rPr lang="cs-CZ" sz="1200" dirty="0">
                <a:solidFill>
                  <a:schemeClr val="tx1"/>
                </a:solidFill>
              </a:rPr>
              <a:t>Resorpce H</a:t>
            </a:r>
            <a:r>
              <a:rPr lang="cs-CZ" sz="1200" baseline="-25000" dirty="0">
                <a:solidFill>
                  <a:schemeClr val="tx1"/>
                </a:solidFill>
              </a:rPr>
              <a:t>2</a:t>
            </a:r>
            <a:r>
              <a:rPr lang="cs-CZ" sz="1200" dirty="0">
                <a:solidFill>
                  <a:schemeClr val="tx1"/>
                </a:solidFill>
              </a:rPr>
              <a:t>O</a:t>
            </a:r>
            <a:endParaRPr lang="cs-CZ" sz="1200" baseline="30000" dirty="0">
              <a:solidFill>
                <a:schemeClr val="tx1"/>
              </a:solidFill>
            </a:endParaRPr>
          </a:p>
        </p:txBody>
      </p:sp>
      <p:cxnSp>
        <p:nvCxnSpPr>
          <p:cNvPr id="27677" name="Přímá spojovací šipka 42"/>
          <p:cNvCxnSpPr>
            <a:cxnSpLocks noChangeShapeType="1"/>
          </p:cNvCxnSpPr>
          <p:nvPr/>
        </p:nvCxnSpPr>
        <p:spPr bwMode="auto">
          <a:xfrm rot="16200000" flipV="1">
            <a:off x="6816428" y="3933032"/>
            <a:ext cx="287337" cy="0"/>
          </a:xfrm>
          <a:prstGeom prst="straightConnector1">
            <a:avLst/>
          </a:prstGeom>
          <a:noFill/>
          <a:ln w="9525" algn="ctr">
            <a:solidFill>
              <a:schemeClr val="tx1"/>
            </a:solidFill>
            <a:round/>
            <a:headEnd/>
            <a:tailEnd type="arrow" w="med" len="med"/>
          </a:ln>
        </p:spPr>
      </p:cxnSp>
      <p:cxnSp>
        <p:nvCxnSpPr>
          <p:cNvPr id="27678" name="Pravoúhlá spojovací čára 44"/>
          <p:cNvCxnSpPr>
            <a:cxnSpLocks noChangeShapeType="1"/>
            <a:stCxn id="6" idx="3"/>
            <a:endCxn id="26" idx="2"/>
          </p:cNvCxnSpPr>
          <p:nvPr/>
        </p:nvCxnSpPr>
        <p:spPr bwMode="auto">
          <a:xfrm flipV="1">
            <a:off x="4114801" y="1916113"/>
            <a:ext cx="2016125" cy="2233612"/>
          </a:xfrm>
          <a:prstGeom prst="bentConnector2">
            <a:avLst/>
          </a:prstGeom>
          <a:noFill/>
          <a:ln w="9525" algn="ctr">
            <a:solidFill>
              <a:schemeClr val="tx1"/>
            </a:solidFill>
            <a:round/>
            <a:headEnd/>
            <a:tailEnd type="triangle" w="med" len="med"/>
          </a:ln>
        </p:spPr>
      </p:cxnSp>
      <p:sp>
        <p:nvSpPr>
          <p:cNvPr id="3" name="Vývojový diagram: postup 2">
            <a:extLst>
              <a:ext uri="{FF2B5EF4-FFF2-40B4-BE49-F238E27FC236}">
                <a16:creationId xmlns:a16="http://schemas.microsoft.com/office/drawing/2014/main" id="{32342C3B-A4AC-441C-A5F7-7D0E81D46018}"/>
              </a:ext>
            </a:extLst>
          </p:cNvPr>
          <p:cNvSpPr/>
          <p:nvPr/>
        </p:nvSpPr>
        <p:spPr>
          <a:xfrm>
            <a:off x="4875940" y="993553"/>
            <a:ext cx="2578101" cy="434280"/>
          </a:xfrm>
          <a:prstGeom prst="flowChartProcess">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Vývojový diagram: postup 33">
            <a:extLst>
              <a:ext uri="{FF2B5EF4-FFF2-40B4-BE49-F238E27FC236}">
                <a16:creationId xmlns:a16="http://schemas.microsoft.com/office/drawing/2014/main" id="{5E1BA1C8-7D8A-42EB-B971-CB0B366F5445}"/>
              </a:ext>
            </a:extLst>
          </p:cNvPr>
          <p:cNvSpPr/>
          <p:nvPr/>
        </p:nvSpPr>
        <p:spPr>
          <a:xfrm>
            <a:off x="8688214" y="1181680"/>
            <a:ext cx="1152202" cy="366134"/>
          </a:xfrm>
          <a:prstGeom prst="flowChartProcess">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Vývojový diagram: postup 34">
            <a:extLst>
              <a:ext uri="{FF2B5EF4-FFF2-40B4-BE49-F238E27FC236}">
                <a16:creationId xmlns:a16="http://schemas.microsoft.com/office/drawing/2014/main" id="{7C999E7F-C13F-4F2E-B521-990F6C3ECE08}"/>
              </a:ext>
            </a:extLst>
          </p:cNvPr>
          <p:cNvSpPr/>
          <p:nvPr/>
        </p:nvSpPr>
        <p:spPr>
          <a:xfrm>
            <a:off x="3198020" y="1872530"/>
            <a:ext cx="1242219" cy="591920"/>
          </a:xfrm>
          <a:prstGeom prst="flowChartProcess">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Vývojový diagram: postup 36">
            <a:extLst>
              <a:ext uri="{FF2B5EF4-FFF2-40B4-BE49-F238E27FC236}">
                <a16:creationId xmlns:a16="http://schemas.microsoft.com/office/drawing/2014/main" id="{81357435-DA1C-43CA-AE52-A50547A2C3DA}"/>
              </a:ext>
            </a:extLst>
          </p:cNvPr>
          <p:cNvSpPr/>
          <p:nvPr/>
        </p:nvSpPr>
        <p:spPr>
          <a:xfrm>
            <a:off x="8530390" y="3696855"/>
            <a:ext cx="1453396" cy="431800"/>
          </a:xfrm>
          <a:prstGeom prst="flowChartProcess">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Vývojový diagram: postup 37">
            <a:extLst>
              <a:ext uri="{FF2B5EF4-FFF2-40B4-BE49-F238E27FC236}">
                <a16:creationId xmlns:a16="http://schemas.microsoft.com/office/drawing/2014/main" id="{055CBC73-F3DB-4B05-ABB0-DCB274777F95}"/>
              </a:ext>
            </a:extLst>
          </p:cNvPr>
          <p:cNvSpPr/>
          <p:nvPr/>
        </p:nvSpPr>
        <p:spPr>
          <a:xfrm>
            <a:off x="8556795" y="5949950"/>
            <a:ext cx="1357143" cy="384439"/>
          </a:xfrm>
          <a:prstGeom prst="flowChartProcess">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Vývojový diagram: postup 38">
            <a:extLst>
              <a:ext uri="{FF2B5EF4-FFF2-40B4-BE49-F238E27FC236}">
                <a16:creationId xmlns:a16="http://schemas.microsoft.com/office/drawing/2014/main" id="{5D4FF728-C302-4E3C-AF34-1450A5881997}"/>
              </a:ext>
            </a:extLst>
          </p:cNvPr>
          <p:cNvSpPr/>
          <p:nvPr/>
        </p:nvSpPr>
        <p:spPr>
          <a:xfrm>
            <a:off x="2151396" y="3667774"/>
            <a:ext cx="2016125" cy="970231"/>
          </a:xfrm>
          <a:prstGeom prst="flowChartProcess">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Vývojový diagram: postup 39">
            <a:extLst>
              <a:ext uri="{FF2B5EF4-FFF2-40B4-BE49-F238E27FC236}">
                <a16:creationId xmlns:a16="http://schemas.microsoft.com/office/drawing/2014/main" id="{0FB92B34-1DBB-4EC1-BA7B-43994644590E}"/>
              </a:ext>
            </a:extLst>
          </p:cNvPr>
          <p:cNvSpPr/>
          <p:nvPr/>
        </p:nvSpPr>
        <p:spPr>
          <a:xfrm>
            <a:off x="2567609" y="5926005"/>
            <a:ext cx="1130198" cy="408384"/>
          </a:xfrm>
          <a:prstGeom prst="flowChartProcess">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Vývojový diagram: postup 40">
            <a:extLst>
              <a:ext uri="{FF2B5EF4-FFF2-40B4-BE49-F238E27FC236}">
                <a16:creationId xmlns:a16="http://schemas.microsoft.com/office/drawing/2014/main" id="{4E2ED703-C9BE-42CF-A189-0F28D3669414}"/>
              </a:ext>
            </a:extLst>
          </p:cNvPr>
          <p:cNvSpPr/>
          <p:nvPr/>
        </p:nvSpPr>
        <p:spPr>
          <a:xfrm>
            <a:off x="5804637" y="1591920"/>
            <a:ext cx="615214" cy="384439"/>
          </a:xfrm>
          <a:prstGeom prst="flowChartProcess">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Vývojový diagram: postup 42">
            <a:extLst>
              <a:ext uri="{FF2B5EF4-FFF2-40B4-BE49-F238E27FC236}">
                <a16:creationId xmlns:a16="http://schemas.microsoft.com/office/drawing/2014/main" id="{A6636D4A-DF38-4820-A5B4-67CA93785E6D}"/>
              </a:ext>
            </a:extLst>
          </p:cNvPr>
          <p:cNvSpPr/>
          <p:nvPr/>
        </p:nvSpPr>
        <p:spPr>
          <a:xfrm>
            <a:off x="6848763" y="3716338"/>
            <a:ext cx="903000" cy="483906"/>
          </a:xfrm>
          <a:prstGeom prst="flowChartProcess">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Vývojový diagram: postup 44">
            <a:extLst>
              <a:ext uri="{FF2B5EF4-FFF2-40B4-BE49-F238E27FC236}">
                <a16:creationId xmlns:a16="http://schemas.microsoft.com/office/drawing/2014/main" id="{B468525B-33DF-45F4-A6F0-AC134746D213}"/>
              </a:ext>
            </a:extLst>
          </p:cNvPr>
          <p:cNvSpPr/>
          <p:nvPr/>
        </p:nvSpPr>
        <p:spPr>
          <a:xfrm>
            <a:off x="7712364" y="3127526"/>
            <a:ext cx="903000" cy="482168"/>
          </a:xfrm>
          <a:prstGeom prst="flowChartProcess">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Vývojový diagram: postup 45">
            <a:extLst>
              <a:ext uri="{FF2B5EF4-FFF2-40B4-BE49-F238E27FC236}">
                <a16:creationId xmlns:a16="http://schemas.microsoft.com/office/drawing/2014/main" id="{EE6EB49A-3A09-4962-AFEA-F0D759CD19AA}"/>
              </a:ext>
            </a:extLst>
          </p:cNvPr>
          <p:cNvSpPr/>
          <p:nvPr/>
        </p:nvSpPr>
        <p:spPr>
          <a:xfrm>
            <a:off x="7043113" y="5946852"/>
            <a:ext cx="1357143" cy="614496"/>
          </a:xfrm>
          <a:prstGeom prst="flowChartProcess">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ál 9">
            <a:extLst>
              <a:ext uri="{FF2B5EF4-FFF2-40B4-BE49-F238E27FC236}">
                <a16:creationId xmlns:a16="http://schemas.microsoft.com/office/drawing/2014/main" id="{CB73C4CB-0BF5-4DFE-84B2-1BFBECA1F69A}"/>
              </a:ext>
            </a:extLst>
          </p:cNvPr>
          <p:cNvSpPr/>
          <p:nvPr/>
        </p:nvSpPr>
        <p:spPr>
          <a:xfrm>
            <a:off x="2350444" y="4797426"/>
            <a:ext cx="1296987" cy="743084"/>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vnoramenný trojúhelník 10">
            <a:extLst>
              <a:ext uri="{FF2B5EF4-FFF2-40B4-BE49-F238E27FC236}">
                <a16:creationId xmlns:a16="http://schemas.microsoft.com/office/drawing/2014/main" id="{AF92AE7B-5D48-45D3-8B66-4303A4BB10A7}"/>
              </a:ext>
            </a:extLst>
          </p:cNvPr>
          <p:cNvSpPr/>
          <p:nvPr/>
        </p:nvSpPr>
        <p:spPr>
          <a:xfrm>
            <a:off x="4331804" y="3356993"/>
            <a:ext cx="216025" cy="216470"/>
          </a:xfrm>
          <a:prstGeom prst="triangl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ovéPole 18">
            <a:extLst>
              <a:ext uri="{FF2B5EF4-FFF2-40B4-BE49-F238E27FC236}">
                <a16:creationId xmlns:a16="http://schemas.microsoft.com/office/drawing/2014/main" id="{9898E986-FE0F-4D5B-87E8-237B10FD0D5F}"/>
              </a:ext>
            </a:extLst>
          </p:cNvPr>
          <p:cNvSpPr txBox="1"/>
          <p:nvPr/>
        </p:nvSpPr>
        <p:spPr>
          <a:xfrm>
            <a:off x="177233" y="3500438"/>
            <a:ext cx="1731298" cy="1077218"/>
          </a:xfrm>
          <a:prstGeom prst="rect">
            <a:avLst/>
          </a:prstGeom>
          <a:solidFill>
            <a:srgbClr val="FFC000"/>
          </a:solidFill>
          <a:ln>
            <a:solidFill>
              <a:srgbClr val="000000"/>
            </a:solidFill>
          </a:ln>
          <a:effectLst>
            <a:outerShdw blurRad="50800" dist="38100" dir="2700000" algn="tl" rotWithShape="0">
              <a:prstClr val="black">
                <a:alpha val="40000"/>
              </a:prstClr>
            </a:outerShdw>
          </a:effectLst>
        </p:spPr>
        <p:txBody>
          <a:bodyPr wrap="square" rtlCol="0">
            <a:spAutoFit/>
          </a:bodyPr>
          <a:lstStyle/>
          <a:p>
            <a:pPr algn="r"/>
            <a:r>
              <a:rPr lang="cs-CZ" sz="1600" dirty="0"/>
              <a:t>Ochrana před </a:t>
            </a:r>
            <a:r>
              <a:rPr lang="cs-CZ" sz="1600" dirty="0" err="1"/>
              <a:t>před</a:t>
            </a:r>
            <a:r>
              <a:rPr lang="cs-CZ" sz="1600" dirty="0"/>
              <a:t> dalším poklesem</a:t>
            </a:r>
          </a:p>
          <a:p>
            <a:pPr algn="r"/>
            <a:r>
              <a:rPr lang="cs-CZ" sz="1600" dirty="0"/>
              <a:t>objemu krve</a:t>
            </a:r>
            <a:endParaRPr lang="en-US" sz="1600" dirty="0"/>
          </a:p>
        </p:txBody>
      </p:sp>
      <p:sp>
        <p:nvSpPr>
          <p:cNvPr id="22" name="Šipka: doprava 21">
            <a:extLst>
              <a:ext uri="{FF2B5EF4-FFF2-40B4-BE49-F238E27FC236}">
                <a16:creationId xmlns:a16="http://schemas.microsoft.com/office/drawing/2014/main" id="{CC90E870-24ED-46DB-8AC8-27BCC39DBD00}"/>
              </a:ext>
            </a:extLst>
          </p:cNvPr>
          <p:cNvSpPr/>
          <p:nvPr/>
        </p:nvSpPr>
        <p:spPr>
          <a:xfrm rot="10800000">
            <a:off x="1994647" y="6352112"/>
            <a:ext cx="5072616" cy="224986"/>
          </a:xfrm>
          <a:prstGeom prst="rightArrow">
            <a:avLst/>
          </a:prstGeom>
          <a:solidFill>
            <a:srgbClr val="FFC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Šipka: doprava 52">
            <a:extLst>
              <a:ext uri="{FF2B5EF4-FFF2-40B4-BE49-F238E27FC236}">
                <a16:creationId xmlns:a16="http://schemas.microsoft.com/office/drawing/2014/main" id="{507A2BAD-0198-4742-81BC-5DE9B81DC429}"/>
              </a:ext>
            </a:extLst>
          </p:cNvPr>
          <p:cNvSpPr/>
          <p:nvPr/>
        </p:nvSpPr>
        <p:spPr>
          <a:xfrm rot="16200000">
            <a:off x="713597" y="4799357"/>
            <a:ext cx="754220" cy="345679"/>
          </a:xfrm>
          <a:prstGeom prst="rightArrow">
            <a:avLst/>
          </a:prstGeom>
          <a:solidFill>
            <a:srgbClr val="FFC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ovéPole 49">
            <a:extLst>
              <a:ext uri="{FF2B5EF4-FFF2-40B4-BE49-F238E27FC236}">
                <a16:creationId xmlns:a16="http://schemas.microsoft.com/office/drawing/2014/main" id="{1E006ED1-0CB6-47CE-9B19-4D2797BACD7C}"/>
              </a:ext>
            </a:extLst>
          </p:cNvPr>
          <p:cNvSpPr txBox="1"/>
          <p:nvPr/>
        </p:nvSpPr>
        <p:spPr>
          <a:xfrm>
            <a:off x="177233" y="5288230"/>
            <a:ext cx="1813030" cy="1323439"/>
          </a:xfrm>
          <a:prstGeom prst="rect">
            <a:avLst/>
          </a:prstGeom>
          <a:solidFill>
            <a:srgbClr val="FFC000"/>
          </a:solidFill>
          <a:ln>
            <a:solidFill>
              <a:srgbClr val="000000"/>
            </a:solidFill>
          </a:ln>
          <a:effectLst>
            <a:outerShdw blurRad="50800" dist="38100" dir="2700000" algn="tl" rotWithShape="0">
              <a:prstClr val="black">
                <a:alpha val="40000"/>
              </a:prstClr>
            </a:outerShdw>
          </a:effectLst>
        </p:spPr>
        <p:txBody>
          <a:bodyPr wrap="square" rtlCol="0">
            <a:spAutoFit/>
          </a:bodyPr>
          <a:lstStyle/>
          <a:p>
            <a:pPr algn="r"/>
            <a:r>
              <a:rPr lang="cs-CZ" sz="1600" b="1" dirty="0"/>
              <a:t>Odpověď ledvin:</a:t>
            </a:r>
          </a:p>
          <a:p>
            <a:pPr algn="r"/>
            <a:r>
              <a:rPr lang="cs-CZ" sz="1600" dirty="0"/>
              <a:t>Exkrece malého množství vysoce koncentrované moči</a:t>
            </a:r>
            <a:endParaRPr lang="en-US" sz="1600" dirty="0"/>
          </a:p>
        </p:txBody>
      </p:sp>
      <p:sp>
        <p:nvSpPr>
          <p:cNvPr id="25" name="Obdélník 24">
            <a:extLst>
              <a:ext uri="{FF2B5EF4-FFF2-40B4-BE49-F238E27FC236}">
                <a16:creationId xmlns:a16="http://schemas.microsoft.com/office/drawing/2014/main" id="{DDD32FF6-CAE4-40E3-8A89-1B0563A089C3}"/>
              </a:ext>
            </a:extLst>
          </p:cNvPr>
          <p:cNvSpPr/>
          <p:nvPr/>
        </p:nvSpPr>
        <p:spPr>
          <a:xfrm>
            <a:off x="0" y="-49472"/>
            <a:ext cx="12192000" cy="7029400"/>
          </a:xfrm>
          <a:prstGeom prst="rect">
            <a:avLst/>
          </a:prstGeom>
          <a:solidFill>
            <a:srgbClr val="F0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ovéPole 53">
            <a:extLst>
              <a:ext uri="{FF2B5EF4-FFF2-40B4-BE49-F238E27FC236}">
                <a16:creationId xmlns:a16="http://schemas.microsoft.com/office/drawing/2014/main" id="{CEA4F306-4859-481B-AE04-FE533628D0DB}"/>
              </a:ext>
            </a:extLst>
          </p:cNvPr>
          <p:cNvSpPr txBox="1"/>
          <p:nvPr/>
        </p:nvSpPr>
        <p:spPr>
          <a:xfrm>
            <a:off x="185751" y="104408"/>
            <a:ext cx="2409981" cy="1077218"/>
          </a:xfrm>
          <a:prstGeom prst="rect">
            <a:avLst/>
          </a:prstGeom>
          <a:solidFill>
            <a:srgbClr val="FFC000"/>
          </a:solidFill>
          <a:ln>
            <a:solidFill>
              <a:srgbClr val="000000"/>
            </a:solidFill>
          </a:ln>
          <a:effectLst>
            <a:outerShdw blurRad="50800" dist="38100" dir="2700000" algn="tl" rotWithShape="0">
              <a:prstClr val="black">
                <a:alpha val="40000"/>
              </a:prstClr>
            </a:outerShdw>
          </a:effectLst>
        </p:spPr>
        <p:txBody>
          <a:bodyPr wrap="square" rtlCol="0">
            <a:spAutoFit/>
          </a:bodyPr>
          <a:lstStyle/>
          <a:p>
            <a:pPr algn="r"/>
            <a:r>
              <a:rPr lang="cs-CZ" sz="1600" b="1" dirty="0"/>
              <a:t>Odpověď cirkulace: </a:t>
            </a:r>
          </a:p>
          <a:p>
            <a:pPr algn="r"/>
            <a:r>
              <a:rPr lang="cs-CZ" sz="1600" dirty="0"/>
              <a:t>aktivace sympatiku,</a:t>
            </a:r>
          </a:p>
          <a:p>
            <a:pPr algn="r"/>
            <a:r>
              <a:rPr lang="cs-CZ" sz="1600" dirty="0"/>
              <a:t>vasokonstrikce, zvýšení minutového </a:t>
            </a:r>
            <a:r>
              <a:rPr lang="cs-CZ" sz="1600" dirty="0" err="1"/>
              <a:t>volumu</a:t>
            </a:r>
            <a:r>
              <a:rPr lang="cs-CZ" sz="1600" dirty="0"/>
              <a:t>.</a:t>
            </a:r>
            <a:endParaRPr lang="en-US" sz="1600" dirty="0"/>
          </a:p>
        </p:txBody>
      </p:sp>
      <p:sp>
        <p:nvSpPr>
          <p:cNvPr id="55" name="Šipka: doprava 54">
            <a:extLst>
              <a:ext uri="{FF2B5EF4-FFF2-40B4-BE49-F238E27FC236}">
                <a16:creationId xmlns:a16="http://schemas.microsoft.com/office/drawing/2014/main" id="{9F9C3763-F00D-4620-868C-D58C3E0E43AB}"/>
              </a:ext>
            </a:extLst>
          </p:cNvPr>
          <p:cNvSpPr/>
          <p:nvPr/>
        </p:nvSpPr>
        <p:spPr>
          <a:xfrm rot="10800000">
            <a:off x="2595732" y="238252"/>
            <a:ext cx="2171593" cy="194810"/>
          </a:xfrm>
          <a:prstGeom prst="rightArrow">
            <a:avLst/>
          </a:prstGeom>
          <a:solidFill>
            <a:srgbClr val="FFC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délník 3"/>
          <p:cNvSpPr/>
          <p:nvPr/>
        </p:nvSpPr>
        <p:spPr bwMode="auto">
          <a:xfrm>
            <a:off x="4440239" y="260351"/>
            <a:ext cx="3167930" cy="519113"/>
          </a:xfrm>
          <a:prstGeom prst="rect">
            <a:avLst/>
          </a:prstGeom>
          <a:solidFill>
            <a:srgbClr val="FFC000"/>
          </a:solidFill>
          <a:ln>
            <a:headEnd type="none" w="med" len="med"/>
            <a:tailEnd type="none" w="med" len="med"/>
          </a:ln>
        </p:spPr>
        <p:style>
          <a:lnRef idx="1">
            <a:schemeClr val="dk1"/>
          </a:lnRef>
          <a:fillRef idx="2">
            <a:schemeClr val="dk1"/>
          </a:fillRef>
          <a:effectRef idx="1">
            <a:schemeClr val="dk1"/>
          </a:effectRef>
          <a:fontRef idx="minor">
            <a:schemeClr val="dk1"/>
          </a:fontRef>
        </p:style>
        <p:txBody>
          <a:bodyPr/>
          <a:lstStyle/>
          <a:p>
            <a:pPr algn="ctr">
              <a:defRPr/>
            </a:pPr>
            <a:r>
              <a:rPr lang="cs-CZ" sz="1600" dirty="0">
                <a:solidFill>
                  <a:schemeClr val="tx1"/>
                </a:solidFill>
              </a:rPr>
              <a:t>Snížený efektivní cirkulační  objem</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25"/>
                                        </p:tgtEl>
                                      </p:cBhvr>
                                    </p:animEffect>
                                    <p:set>
                                      <p:cBhvr>
                                        <p:cTn id="15" dur="1" fill="hold">
                                          <p:stCondLst>
                                            <p:cond delay="499"/>
                                          </p:stCondLst>
                                        </p:cTn>
                                        <p:tgtEl>
                                          <p:spTgt spid="2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500"/>
                                        <p:tgtEl>
                                          <p:spTgt spid="3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500"/>
                                        <p:tgtEl>
                                          <p:spTgt spid="3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500"/>
                                        <p:tgtEl>
                                          <p:spTgt spid="3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500"/>
                                        <p:tgtEl>
                                          <p:spTgt spid="3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500"/>
                                        <p:tgtEl>
                                          <p:spTgt spid="1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fade">
                                      <p:cBhvr>
                                        <p:cTn id="60" dur="500"/>
                                        <p:tgtEl>
                                          <p:spTgt spid="40"/>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fade">
                                      <p:cBhvr>
                                        <p:cTn id="65" dur="500"/>
                                        <p:tgtEl>
                                          <p:spTgt spid="38"/>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fade">
                                      <p:cBhvr>
                                        <p:cTn id="70" dur="500"/>
                                        <p:tgtEl>
                                          <p:spTgt spid="45"/>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fade">
                                      <p:cBhvr>
                                        <p:cTn id="75" dur="500"/>
                                        <p:tgtEl>
                                          <p:spTgt spid="43"/>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fade">
                                      <p:cBhvr>
                                        <p:cTn id="80" dur="500"/>
                                        <p:tgtEl>
                                          <p:spTgt spid="46"/>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fade">
                                      <p:cBhvr>
                                        <p:cTn id="85" dur="500"/>
                                        <p:tgtEl>
                                          <p:spTgt spid="22"/>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50"/>
                                        </p:tgtEl>
                                        <p:attrNameLst>
                                          <p:attrName>style.visibility</p:attrName>
                                        </p:attrNameLst>
                                      </p:cBhvr>
                                      <p:to>
                                        <p:strVal val="visible"/>
                                      </p:to>
                                    </p:set>
                                    <p:animEffect transition="in" filter="fade">
                                      <p:cBhvr>
                                        <p:cTn id="88" dur="500"/>
                                        <p:tgtEl>
                                          <p:spTgt spid="50"/>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fade">
                                      <p:cBhvr>
                                        <p:cTn id="93" dur="500"/>
                                        <p:tgtEl>
                                          <p:spTgt spid="53"/>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9"/>
                                        </p:tgtEl>
                                        <p:attrNameLst>
                                          <p:attrName>style.visibility</p:attrName>
                                        </p:attrNameLst>
                                      </p:cBhvr>
                                      <p:to>
                                        <p:strVal val="visible"/>
                                      </p:to>
                                    </p:set>
                                    <p:animEffect transition="in" filter="fade">
                                      <p:cBhvr>
                                        <p:cTn id="9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4" grpId="0" animBg="1"/>
      <p:bldP spid="35" grpId="0" animBg="1"/>
      <p:bldP spid="37" grpId="0" animBg="1"/>
      <p:bldP spid="38" grpId="0" animBg="1"/>
      <p:bldP spid="39" grpId="0" animBg="1"/>
      <p:bldP spid="40" grpId="0" animBg="1"/>
      <p:bldP spid="41" grpId="0" animBg="1"/>
      <p:bldP spid="43" grpId="0" animBg="1"/>
      <p:bldP spid="45" grpId="0" animBg="1"/>
      <p:bldP spid="46" grpId="0" animBg="1"/>
      <p:bldP spid="10" grpId="0" animBg="1"/>
      <p:bldP spid="11" grpId="0" animBg="1"/>
      <p:bldP spid="19" grpId="0" animBg="1"/>
      <p:bldP spid="22" grpId="0" animBg="1"/>
      <p:bldP spid="53" grpId="0" animBg="1"/>
      <p:bldP spid="50" grpId="0" animBg="1"/>
      <p:bldP spid="25" grpId="0" animBg="1"/>
      <p:bldP spid="54" grpId="0" animBg="1"/>
      <p:bldP spid="5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sejmout004"/>
          <p:cNvPicPr>
            <a:picLocks noChangeAspect="1" noChangeArrowheads="1"/>
          </p:cNvPicPr>
          <p:nvPr/>
        </p:nvPicPr>
        <p:blipFill>
          <a:blip r:embed="rId4" cstate="print"/>
          <a:srcRect/>
          <a:stretch>
            <a:fillRect/>
          </a:stretch>
        </p:blipFill>
        <p:spPr bwMode="auto">
          <a:xfrm>
            <a:off x="1558925" y="0"/>
            <a:ext cx="8604250" cy="6726238"/>
          </a:xfrm>
          <a:prstGeom prst="rect">
            <a:avLst/>
          </a:prstGeom>
          <a:noFill/>
          <a:ln w="9525">
            <a:noFill/>
            <a:miter lim="800000"/>
            <a:headEnd/>
            <a:tailEnd/>
          </a:ln>
        </p:spPr>
      </p:pic>
      <p:sp>
        <p:nvSpPr>
          <p:cNvPr id="5" name="Obdélník 4"/>
          <p:cNvSpPr/>
          <p:nvPr/>
        </p:nvSpPr>
        <p:spPr bwMode="auto">
          <a:xfrm>
            <a:off x="4800600" y="981076"/>
            <a:ext cx="2578100" cy="360363"/>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a:lstStyle/>
          <a:p>
            <a:pPr algn="ctr">
              <a:defRPr/>
            </a:pPr>
            <a:r>
              <a:rPr lang="cs-CZ" sz="1600" dirty="0">
                <a:solidFill>
                  <a:schemeClr val="tx1"/>
                </a:solidFill>
              </a:rPr>
              <a:t>Snížení aktivity sympatiku</a:t>
            </a:r>
          </a:p>
        </p:txBody>
      </p:sp>
      <p:sp>
        <p:nvSpPr>
          <p:cNvPr id="6" name="Obdélník 5"/>
          <p:cNvSpPr/>
          <p:nvPr/>
        </p:nvSpPr>
        <p:spPr bwMode="auto">
          <a:xfrm>
            <a:off x="2208214" y="3716339"/>
            <a:ext cx="1906587" cy="865187"/>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a:lstStyle/>
          <a:p>
            <a:pPr algn="ctr">
              <a:defRPr/>
            </a:pPr>
            <a:r>
              <a:rPr lang="cs-CZ" sz="1600" dirty="0">
                <a:solidFill>
                  <a:schemeClr val="tx1"/>
                </a:solidFill>
              </a:rPr>
              <a:t>Zvýšení atriálního </a:t>
            </a:r>
            <a:r>
              <a:rPr lang="cs-CZ" sz="1600" dirty="0" err="1">
                <a:solidFill>
                  <a:schemeClr val="tx1"/>
                </a:solidFill>
              </a:rPr>
              <a:t>natriuretického</a:t>
            </a:r>
            <a:r>
              <a:rPr lang="cs-CZ" sz="1600" dirty="0">
                <a:solidFill>
                  <a:schemeClr val="tx1"/>
                </a:solidFill>
              </a:rPr>
              <a:t> peptidu </a:t>
            </a:r>
          </a:p>
        </p:txBody>
      </p:sp>
      <p:sp>
        <p:nvSpPr>
          <p:cNvPr id="7" name="Elipsa 6"/>
          <p:cNvSpPr/>
          <p:nvPr/>
        </p:nvSpPr>
        <p:spPr bwMode="auto">
          <a:xfrm>
            <a:off x="2351089" y="2565400"/>
            <a:ext cx="1296987" cy="719138"/>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a:lstStyle/>
          <a:p>
            <a:pPr>
              <a:defRPr/>
            </a:pPr>
            <a:r>
              <a:rPr lang="cs-CZ" dirty="0">
                <a:solidFill>
                  <a:schemeClr val="tx1"/>
                </a:solidFill>
              </a:rPr>
              <a:t>Srdce</a:t>
            </a:r>
          </a:p>
        </p:txBody>
      </p:sp>
      <p:sp>
        <p:nvSpPr>
          <p:cNvPr id="8" name="Elipsa 7"/>
          <p:cNvSpPr/>
          <p:nvPr/>
        </p:nvSpPr>
        <p:spPr bwMode="auto">
          <a:xfrm>
            <a:off x="2351089" y="4797425"/>
            <a:ext cx="1296987" cy="719138"/>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a:lstStyle/>
          <a:p>
            <a:pPr>
              <a:defRPr/>
            </a:pPr>
            <a:r>
              <a:rPr lang="cs-CZ" dirty="0">
                <a:solidFill>
                  <a:schemeClr val="tx1"/>
                </a:solidFill>
              </a:rPr>
              <a:t>Mozek</a:t>
            </a:r>
          </a:p>
        </p:txBody>
      </p:sp>
      <p:sp>
        <p:nvSpPr>
          <p:cNvPr id="9" name="Obdélník 8"/>
          <p:cNvSpPr/>
          <p:nvPr/>
        </p:nvSpPr>
        <p:spPr bwMode="auto">
          <a:xfrm>
            <a:off x="2640013" y="5949951"/>
            <a:ext cx="1008062" cy="358775"/>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a:lstStyle/>
          <a:p>
            <a:pPr algn="ctr">
              <a:defRPr/>
            </a:pPr>
            <a:r>
              <a:rPr lang="cs-CZ" sz="1600" dirty="0">
                <a:solidFill>
                  <a:schemeClr val="tx1"/>
                </a:solidFill>
              </a:rPr>
              <a:t>ADH</a:t>
            </a:r>
          </a:p>
        </p:txBody>
      </p:sp>
      <p:cxnSp>
        <p:nvCxnSpPr>
          <p:cNvPr id="29706" name="Přímá spojovací šipka 10"/>
          <p:cNvCxnSpPr>
            <a:cxnSpLocks noChangeShapeType="1"/>
          </p:cNvCxnSpPr>
          <p:nvPr/>
        </p:nvCxnSpPr>
        <p:spPr bwMode="auto">
          <a:xfrm rot="5400000" flipH="1" flipV="1">
            <a:off x="2748757" y="6128545"/>
            <a:ext cx="215900" cy="1587"/>
          </a:xfrm>
          <a:prstGeom prst="straightConnector1">
            <a:avLst/>
          </a:prstGeom>
          <a:noFill/>
          <a:ln w="9525" algn="ctr">
            <a:solidFill>
              <a:schemeClr val="accent1"/>
            </a:solidFill>
            <a:round/>
            <a:headEnd type="arrow" w="med" len="med"/>
            <a:tailEnd/>
          </a:ln>
        </p:spPr>
      </p:cxnSp>
      <p:sp>
        <p:nvSpPr>
          <p:cNvPr id="12" name="Obdélník 11"/>
          <p:cNvSpPr/>
          <p:nvPr/>
        </p:nvSpPr>
        <p:spPr bwMode="auto">
          <a:xfrm>
            <a:off x="8759826" y="1189039"/>
            <a:ext cx="1008063" cy="358775"/>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a:lstStyle/>
          <a:p>
            <a:pPr algn="ctr">
              <a:defRPr/>
            </a:pPr>
            <a:r>
              <a:rPr lang="cs-CZ" sz="1600" dirty="0">
                <a:solidFill>
                  <a:schemeClr val="tx1"/>
                </a:solidFill>
              </a:rPr>
              <a:t>Renin</a:t>
            </a:r>
          </a:p>
        </p:txBody>
      </p:sp>
      <p:cxnSp>
        <p:nvCxnSpPr>
          <p:cNvPr id="29708" name="Přímá spojovací šipka 12"/>
          <p:cNvCxnSpPr>
            <a:cxnSpLocks noChangeShapeType="1"/>
          </p:cNvCxnSpPr>
          <p:nvPr/>
        </p:nvCxnSpPr>
        <p:spPr bwMode="auto">
          <a:xfrm rot="16200000" flipH="1">
            <a:off x="8795545" y="1377157"/>
            <a:ext cx="217487" cy="0"/>
          </a:xfrm>
          <a:prstGeom prst="straightConnector1">
            <a:avLst/>
          </a:prstGeom>
          <a:noFill/>
          <a:ln w="9525" algn="ctr">
            <a:solidFill>
              <a:schemeClr val="tx1"/>
            </a:solidFill>
            <a:round/>
            <a:headEnd/>
            <a:tailEnd type="arrow" w="med" len="med"/>
          </a:ln>
        </p:spPr>
      </p:cxnSp>
      <p:sp>
        <p:nvSpPr>
          <p:cNvPr id="14" name="Obdélník 13"/>
          <p:cNvSpPr/>
          <p:nvPr/>
        </p:nvSpPr>
        <p:spPr bwMode="auto">
          <a:xfrm>
            <a:off x="8543926" y="1844676"/>
            <a:ext cx="1439863" cy="360363"/>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a:lstStyle/>
          <a:p>
            <a:pPr algn="ctr">
              <a:defRPr/>
            </a:pPr>
            <a:r>
              <a:rPr lang="cs-CZ" sz="1600" dirty="0" err="1">
                <a:solidFill>
                  <a:schemeClr val="tx1"/>
                </a:solidFill>
              </a:rPr>
              <a:t>Angiotenzin</a:t>
            </a:r>
            <a:r>
              <a:rPr lang="cs-CZ" sz="1600" dirty="0">
                <a:solidFill>
                  <a:schemeClr val="tx1"/>
                </a:solidFill>
              </a:rPr>
              <a:t> I</a:t>
            </a:r>
          </a:p>
        </p:txBody>
      </p:sp>
      <p:cxnSp>
        <p:nvCxnSpPr>
          <p:cNvPr id="29710" name="Přímá spojovací šipka 14"/>
          <p:cNvCxnSpPr>
            <a:cxnSpLocks noChangeShapeType="1"/>
          </p:cNvCxnSpPr>
          <p:nvPr/>
        </p:nvCxnSpPr>
        <p:spPr bwMode="auto">
          <a:xfrm rot="5400000" flipH="1" flipV="1">
            <a:off x="8509001" y="2024063"/>
            <a:ext cx="217487" cy="1588"/>
          </a:xfrm>
          <a:prstGeom prst="straightConnector1">
            <a:avLst/>
          </a:prstGeom>
          <a:noFill/>
          <a:ln w="9525" algn="ctr">
            <a:solidFill>
              <a:schemeClr val="tx1"/>
            </a:solidFill>
            <a:round/>
            <a:headEnd type="arrow" w="med" len="med"/>
            <a:tailEnd type="none" w="med" len="med"/>
          </a:ln>
        </p:spPr>
      </p:cxnSp>
      <p:sp>
        <p:nvSpPr>
          <p:cNvPr id="16" name="Elipsa 15"/>
          <p:cNvSpPr/>
          <p:nvPr/>
        </p:nvSpPr>
        <p:spPr bwMode="auto">
          <a:xfrm>
            <a:off x="8688388" y="2565400"/>
            <a:ext cx="1079500" cy="719138"/>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a:lstStyle/>
          <a:p>
            <a:pPr>
              <a:defRPr/>
            </a:pPr>
            <a:r>
              <a:rPr lang="cs-CZ" dirty="0">
                <a:solidFill>
                  <a:schemeClr val="tx1"/>
                </a:solidFill>
              </a:rPr>
              <a:t>Plíce</a:t>
            </a:r>
          </a:p>
        </p:txBody>
      </p:sp>
      <p:sp>
        <p:nvSpPr>
          <p:cNvPr id="17" name="Obdélník 16"/>
          <p:cNvSpPr/>
          <p:nvPr/>
        </p:nvSpPr>
        <p:spPr bwMode="auto">
          <a:xfrm>
            <a:off x="8543926" y="3716338"/>
            <a:ext cx="1439863" cy="360362"/>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a:lstStyle/>
          <a:p>
            <a:pPr algn="ctr">
              <a:defRPr/>
            </a:pPr>
            <a:r>
              <a:rPr lang="cs-CZ" sz="1600" dirty="0" err="1">
                <a:solidFill>
                  <a:schemeClr val="tx1"/>
                </a:solidFill>
              </a:rPr>
              <a:t>Angiotenzin</a:t>
            </a:r>
            <a:r>
              <a:rPr lang="cs-CZ" sz="1600" dirty="0">
                <a:solidFill>
                  <a:schemeClr val="tx1"/>
                </a:solidFill>
              </a:rPr>
              <a:t> II</a:t>
            </a:r>
          </a:p>
        </p:txBody>
      </p:sp>
      <p:cxnSp>
        <p:nvCxnSpPr>
          <p:cNvPr id="29713" name="Přímá spojovací šipka 17"/>
          <p:cNvCxnSpPr>
            <a:cxnSpLocks noChangeShapeType="1"/>
          </p:cNvCxnSpPr>
          <p:nvPr/>
        </p:nvCxnSpPr>
        <p:spPr bwMode="auto">
          <a:xfrm rot="5400000" flipH="1" flipV="1">
            <a:off x="8508207" y="3896520"/>
            <a:ext cx="215900" cy="1587"/>
          </a:xfrm>
          <a:prstGeom prst="straightConnector1">
            <a:avLst/>
          </a:prstGeom>
          <a:noFill/>
          <a:ln w="9525" algn="ctr">
            <a:solidFill>
              <a:schemeClr val="tx1"/>
            </a:solidFill>
            <a:round/>
            <a:headEnd type="arrow" w="med" len="med"/>
            <a:tailEnd/>
          </a:ln>
        </p:spPr>
      </p:cxnSp>
      <p:sp>
        <p:nvSpPr>
          <p:cNvPr id="20" name="Zaoblený obdélník 19"/>
          <p:cNvSpPr/>
          <p:nvPr/>
        </p:nvSpPr>
        <p:spPr bwMode="auto">
          <a:xfrm>
            <a:off x="8543926" y="4797425"/>
            <a:ext cx="1439863" cy="719138"/>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a:lstStyle/>
          <a:p>
            <a:pPr>
              <a:defRPr/>
            </a:pPr>
            <a:r>
              <a:rPr lang="cs-CZ" dirty="0">
                <a:solidFill>
                  <a:schemeClr val="tx1"/>
                </a:solidFill>
              </a:rPr>
              <a:t>Nadledviny</a:t>
            </a:r>
          </a:p>
        </p:txBody>
      </p:sp>
      <p:grpSp>
        <p:nvGrpSpPr>
          <p:cNvPr id="2" name="Skupina 46"/>
          <p:cNvGrpSpPr>
            <a:grpSpLocks/>
          </p:cNvGrpSpPr>
          <p:nvPr/>
        </p:nvGrpSpPr>
        <p:grpSpPr bwMode="auto">
          <a:xfrm>
            <a:off x="8616950" y="5949951"/>
            <a:ext cx="1296988" cy="358775"/>
            <a:chOff x="7307460" y="5949950"/>
            <a:chExt cx="1296988" cy="358775"/>
          </a:xfrm>
        </p:grpSpPr>
        <p:sp>
          <p:nvSpPr>
            <p:cNvPr id="21" name="Obdélník 20"/>
            <p:cNvSpPr/>
            <p:nvPr/>
          </p:nvSpPr>
          <p:spPr bwMode="auto">
            <a:xfrm>
              <a:off x="7307460" y="5949950"/>
              <a:ext cx="1296988" cy="358775"/>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a:lstStyle/>
            <a:p>
              <a:pPr algn="ctr">
                <a:defRPr/>
              </a:pPr>
              <a:r>
                <a:rPr lang="cs-CZ" sz="1600" dirty="0">
                  <a:solidFill>
                    <a:schemeClr val="tx1"/>
                  </a:solidFill>
                </a:rPr>
                <a:t>Aldosteron</a:t>
              </a:r>
            </a:p>
          </p:txBody>
        </p:sp>
        <p:cxnSp>
          <p:nvCxnSpPr>
            <p:cNvPr id="29728" name="Přímá spojovací šipka 21"/>
            <p:cNvCxnSpPr>
              <a:cxnSpLocks noChangeShapeType="1"/>
            </p:cNvCxnSpPr>
            <p:nvPr/>
          </p:nvCxnSpPr>
          <p:spPr bwMode="auto">
            <a:xfrm rot="5400000" flipH="1" flipV="1">
              <a:off x="7271568" y="6128544"/>
              <a:ext cx="215900" cy="1588"/>
            </a:xfrm>
            <a:prstGeom prst="straightConnector1">
              <a:avLst/>
            </a:prstGeom>
            <a:noFill/>
            <a:ln w="9525" algn="ctr">
              <a:solidFill>
                <a:schemeClr val="tx1"/>
              </a:solidFill>
              <a:round/>
              <a:headEnd type="arrow" w="med" len="med"/>
              <a:tailEnd/>
            </a:ln>
          </p:spPr>
        </p:cxnSp>
      </p:grpSp>
      <p:sp>
        <p:nvSpPr>
          <p:cNvPr id="23" name="Obdélník 22"/>
          <p:cNvSpPr/>
          <p:nvPr/>
        </p:nvSpPr>
        <p:spPr bwMode="auto">
          <a:xfrm>
            <a:off x="7032625" y="5949951"/>
            <a:ext cx="1296988" cy="574675"/>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a:lstStyle/>
          <a:p>
            <a:pPr algn="ctr">
              <a:defRPr/>
            </a:pPr>
            <a:r>
              <a:rPr lang="cs-CZ" sz="1600" dirty="0">
                <a:solidFill>
                  <a:schemeClr val="tx1"/>
                </a:solidFill>
              </a:rPr>
              <a:t>Exkrece</a:t>
            </a:r>
          </a:p>
          <a:p>
            <a:pPr algn="ctr">
              <a:defRPr/>
            </a:pPr>
            <a:r>
              <a:rPr lang="cs-CZ" sz="1600" dirty="0">
                <a:solidFill>
                  <a:schemeClr val="tx1"/>
                </a:solidFill>
              </a:rPr>
              <a:t>H</a:t>
            </a:r>
            <a:r>
              <a:rPr lang="cs-CZ" sz="1600" baseline="-25000" dirty="0">
                <a:solidFill>
                  <a:schemeClr val="tx1"/>
                </a:solidFill>
              </a:rPr>
              <a:t>2</a:t>
            </a:r>
            <a:r>
              <a:rPr lang="cs-CZ" sz="1600" dirty="0">
                <a:solidFill>
                  <a:schemeClr val="tx1"/>
                </a:solidFill>
              </a:rPr>
              <a:t>O a Na</a:t>
            </a:r>
            <a:r>
              <a:rPr lang="cs-CZ" sz="1600" baseline="30000" dirty="0">
                <a:solidFill>
                  <a:schemeClr val="tx1"/>
                </a:solidFill>
              </a:rPr>
              <a:t>+</a:t>
            </a:r>
          </a:p>
        </p:txBody>
      </p:sp>
      <p:cxnSp>
        <p:nvCxnSpPr>
          <p:cNvPr id="29717" name="Přímá spojovací šipka 23"/>
          <p:cNvCxnSpPr>
            <a:cxnSpLocks noChangeShapeType="1"/>
          </p:cNvCxnSpPr>
          <p:nvPr/>
        </p:nvCxnSpPr>
        <p:spPr bwMode="auto">
          <a:xfrm rot="5400000">
            <a:off x="7140575" y="6129338"/>
            <a:ext cx="215900" cy="0"/>
          </a:xfrm>
          <a:prstGeom prst="straightConnector1">
            <a:avLst/>
          </a:prstGeom>
          <a:noFill/>
          <a:ln w="9525" algn="ctr">
            <a:solidFill>
              <a:schemeClr val="tx1"/>
            </a:solidFill>
            <a:round/>
            <a:headEnd type="arrow" w="med" len="med"/>
            <a:tailEnd/>
          </a:ln>
        </p:spPr>
      </p:cxnSp>
      <p:sp>
        <p:nvSpPr>
          <p:cNvPr id="26" name="Obdélník 25"/>
          <p:cNvSpPr/>
          <p:nvPr/>
        </p:nvSpPr>
        <p:spPr bwMode="auto">
          <a:xfrm>
            <a:off x="5843588" y="1628775"/>
            <a:ext cx="576262" cy="287338"/>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a:lstStyle/>
          <a:p>
            <a:pPr algn="ctr">
              <a:defRPr/>
            </a:pPr>
            <a:r>
              <a:rPr lang="cs-CZ" sz="1400" dirty="0">
                <a:solidFill>
                  <a:schemeClr val="tx1"/>
                </a:solidFill>
              </a:rPr>
              <a:t>GFR</a:t>
            </a:r>
          </a:p>
        </p:txBody>
      </p:sp>
      <p:cxnSp>
        <p:nvCxnSpPr>
          <p:cNvPr id="29719" name="Přímá spojovací šipka 27"/>
          <p:cNvCxnSpPr>
            <a:cxnSpLocks noChangeShapeType="1"/>
          </p:cNvCxnSpPr>
          <p:nvPr/>
        </p:nvCxnSpPr>
        <p:spPr bwMode="auto">
          <a:xfrm rot="5400000">
            <a:off x="5834063" y="1787525"/>
            <a:ext cx="144462" cy="1588"/>
          </a:xfrm>
          <a:prstGeom prst="straightConnector1">
            <a:avLst/>
          </a:prstGeom>
          <a:noFill/>
          <a:ln w="9525" algn="ctr">
            <a:solidFill>
              <a:schemeClr val="tx1"/>
            </a:solidFill>
            <a:round/>
            <a:headEnd type="arrow" w="med" len="med"/>
            <a:tailEnd/>
          </a:ln>
        </p:spPr>
      </p:cxnSp>
      <p:sp>
        <p:nvSpPr>
          <p:cNvPr id="33" name="Obdélník 32"/>
          <p:cNvSpPr/>
          <p:nvPr/>
        </p:nvSpPr>
        <p:spPr bwMode="auto">
          <a:xfrm>
            <a:off x="3216276" y="1916114"/>
            <a:ext cx="1223963" cy="504774"/>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a:lstStyle/>
          <a:p>
            <a:pPr algn="ctr">
              <a:defRPr/>
            </a:pPr>
            <a:r>
              <a:rPr lang="cs-CZ" sz="1400" dirty="0">
                <a:solidFill>
                  <a:schemeClr val="tx1"/>
                </a:solidFill>
              </a:rPr>
              <a:t>Resorpce Na</a:t>
            </a:r>
            <a:r>
              <a:rPr lang="cs-CZ" sz="1400" baseline="30000" dirty="0">
                <a:solidFill>
                  <a:schemeClr val="tx1"/>
                </a:solidFill>
              </a:rPr>
              <a:t>+</a:t>
            </a:r>
          </a:p>
        </p:txBody>
      </p:sp>
      <p:cxnSp>
        <p:nvCxnSpPr>
          <p:cNvPr id="29721" name="Přímá spojovací šipka 34"/>
          <p:cNvCxnSpPr>
            <a:cxnSpLocks noChangeShapeType="1"/>
          </p:cNvCxnSpPr>
          <p:nvPr/>
        </p:nvCxnSpPr>
        <p:spPr bwMode="auto">
          <a:xfrm rot="10800000">
            <a:off x="3287714" y="1931988"/>
            <a:ext cx="1587" cy="215900"/>
          </a:xfrm>
          <a:prstGeom prst="straightConnector1">
            <a:avLst/>
          </a:prstGeom>
          <a:noFill/>
          <a:ln w="9525" algn="ctr">
            <a:solidFill>
              <a:schemeClr val="tx1"/>
            </a:solidFill>
            <a:round/>
            <a:headEnd type="arrow" w="med" len="med"/>
            <a:tailEnd/>
          </a:ln>
        </p:spPr>
      </p:cxnSp>
      <p:sp>
        <p:nvSpPr>
          <p:cNvPr id="36" name="Obdélník 35"/>
          <p:cNvSpPr/>
          <p:nvPr/>
        </p:nvSpPr>
        <p:spPr bwMode="auto">
          <a:xfrm>
            <a:off x="7751763" y="3141663"/>
            <a:ext cx="863600" cy="4318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a:lstStyle/>
          <a:p>
            <a:pPr algn="ctr">
              <a:defRPr/>
            </a:pPr>
            <a:r>
              <a:rPr lang="cs-CZ" sz="1200" dirty="0">
                <a:solidFill>
                  <a:schemeClr val="tx1"/>
                </a:solidFill>
              </a:rPr>
              <a:t>Resorpce Na</a:t>
            </a:r>
            <a:r>
              <a:rPr lang="cs-CZ" sz="1200" baseline="30000" dirty="0">
                <a:solidFill>
                  <a:schemeClr val="tx1"/>
                </a:solidFill>
              </a:rPr>
              <a:t>+</a:t>
            </a:r>
          </a:p>
        </p:txBody>
      </p:sp>
      <p:cxnSp>
        <p:nvCxnSpPr>
          <p:cNvPr id="29723" name="Přímá spojovací šipka 36"/>
          <p:cNvCxnSpPr>
            <a:cxnSpLocks noChangeShapeType="1"/>
          </p:cNvCxnSpPr>
          <p:nvPr/>
        </p:nvCxnSpPr>
        <p:spPr bwMode="auto">
          <a:xfrm rot="16200000" flipV="1">
            <a:off x="7681119" y="3356769"/>
            <a:ext cx="287338" cy="0"/>
          </a:xfrm>
          <a:prstGeom prst="straightConnector1">
            <a:avLst/>
          </a:prstGeom>
          <a:noFill/>
          <a:ln w="9525" algn="ctr">
            <a:solidFill>
              <a:schemeClr val="tx1"/>
            </a:solidFill>
            <a:round/>
            <a:headEnd type="arrow" w="med" len="med"/>
            <a:tailEnd/>
          </a:ln>
        </p:spPr>
      </p:cxnSp>
      <p:sp>
        <p:nvSpPr>
          <p:cNvPr id="42" name="Obdélník 41"/>
          <p:cNvSpPr/>
          <p:nvPr/>
        </p:nvSpPr>
        <p:spPr bwMode="auto">
          <a:xfrm>
            <a:off x="6959601" y="3716339"/>
            <a:ext cx="863600" cy="433387"/>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a:lstStyle/>
          <a:p>
            <a:pPr algn="ctr">
              <a:defRPr/>
            </a:pPr>
            <a:r>
              <a:rPr lang="cs-CZ" sz="1200" dirty="0">
                <a:solidFill>
                  <a:schemeClr val="tx1"/>
                </a:solidFill>
              </a:rPr>
              <a:t>Resorpce H</a:t>
            </a:r>
            <a:r>
              <a:rPr lang="cs-CZ" sz="1200" baseline="-25000" dirty="0">
                <a:solidFill>
                  <a:schemeClr val="tx1"/>
                </a:solidFill>
              </a:rPr>
              <a:t>2</a:t>
            </a:r>
            <a:r>
              <a:rPr lang="cs-CZ" sz="1200" dirty="0">
                <a:solidFill>
                  <a:schemeClr val="tx1"/>
                </a:solidFill>
              </a:rPr>
              <a:t>O</a:t>
            </a:r>
            <a:endParaRPr lang="cs-CZ" sz="1200" baseline="30000" dirty="0">
              <a:solidFill>
                <a:schemeClr val="tx1"/>
              </a:solidFill>
            </a:endParaRPr>
          </a:p>
        </p:txBody>
      </p:sp>
      <p:cxnSp>
        <p:nvCxnSpPr>
          <p:cNvPr id="29725" name="Přímá spojovací šipka 42"/>
          <p:cNvCxnSpPr>
            <a:cxnSpLocks noChangeShapeType="1"/>
          </p:cNvCxnSpPr>
          <p:nvPr/>
        </p:nvCxnSpPr>
        <p:spPr bwMode="auto">
          <a:xfrm rot="16200000" flipV="1">
            <a:off x="6869907" y="3933032"/>
            <a:ext cx="287337" cy="0"/>
          </a:xfrm>
          <a:prstGeom prst="straightConnector1">
            <a:avLst/>
          </a:prstGeom>
          <a:noFill/>
          <a:ln w="9525" algn="ctr">
            <a:solidFill>
              <a:schemeClr val="tx1"/>
            </a:solidFill>
            <a:round/>
            <a:headEnd type="arrow" w="med" len="med"/>
            <a:tailEnd/>
          </a:ln>
        </p:spPr>
      </p:cxnSp>
      <p:cxnSp>
        <p:nvCxnSpPr>
          <p:cNvPr id="29726" name="Pravoúhlá spojovací čára 44"/>
          <p:cNvCxnSpPr>
            <a:cxnSpLocks noChangeShapeType="1"/>
            <a:stCxn id="6" idx="3"/>
            <a:endCxn id="26" idx="2"/>
          </p:cNvCxnSpPr>
          <p:nvPr/>
        </p:nvCxnSpPr>
        <p:spPr bwMode="auto">
          <a:xfrm flipV="1">
            <a:off x="4114801" y="1916113"/>
            <a:ext cx="2016125" cy="2233612"/>
          </a:xfrm>
          <a:prstGeom prst="bentConnector2">
            <a:avLst/>
          </a:prstGeom>
          <a:noFill/>
          <a:ln w="9525" algn="ctr">
            <a:solidFill>
              <a:schemeClr val="tx1"/>
            </a:solidFill>
            <a:round/>
            <a:headEnd/>
            <a:tailEnd type="triangle" w="med" len="med"/>
          </a:ln>
        </p:spPr>
      </p:cxnSp>
      <p:sp>
        <p:nvSpPr>
          <p:cNvPr id="44" name="Vývojový diagram: postup 43">
            <a:extLst>
              <a:ext uri="{FF2B5EF4-FFF2-40B4-BE49-F238E27FC236}">
                <a16:creationId xmlns:a16="http://schemas.microsoft.com/office/drawing/2014/main" id="{4D288A40-50EB-48EB-A780-2A655BC10CE1}"/>
              </a:ext>
            </a:extLst>
          </p:cNvPr>
          <p:cNvSpPr/>
          <p:nvPr/>
        </p:nvSpPr>
        <p:spPr>
          <a:xfrm>
            <a:off x="4800600" y="993553"/>
            <a:ext cx="2653441" cy="358775"/>
          </a:xfrm>
          <a:prstGeom prst="flowChartProcess">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Vývojový diagram: postup 44">
            <a:extLst>
              <a:ext uri="{FF2B5EF4-FFF2-40B4-BE49-F238E27FC236}">
                <a16:creationId xmlns:a16="http://schemas.microsoft.com/office/drawing/2014/main" id="{92E352EE-88B4-40D5-BBDE-18DC344FBDCF}"/>
              </a:ext>
            </a:extLst>
          </p:cNvPr>
          <p:cNvSpPr/>
          <p:nvPr/>
        </p:nvSpPr>
        <p:spPr>
          <a:xfrm>
            <a:off x="3174935" y="1882726"/>
            <a:ext cx="1296988" cy="538162"/>
          </a:xfrm>
          <a:prstGeom prst="flowChartProcess">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Vývojový diagram: postup 45">
            <a:extLst>
              <a:ext uri="{FF2B5EF4-FFF2-40B4-BE49-F238E27FC236}">
                <a16:creationId xmlns:a16="http://schemas.microsoft.com/office/drawing/2014/main" id="{6687D212-255D-4F55-AD74-FAC5043AC5DD}"/>
              </a:ext>
            </a:extLst>
          </p:cNvPr>
          <p:cNvSpPr/>
          <p:nvPr/>
        </p:nvSpPr>
        <p:spPr>
          <a:xfrm>
            <a:off x="5807869" y="1591469"/>
            <a:ext cx="648171" cy="358775"/>
          </a:xfrm>
          <a:prstGeom prst="flowChartProcess">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Vývojový diagram: postup 46">
            <a:extLst>
              <a:ext uri="{FF2B5EF4-FFF2-40B4-BE49-F238E27FC236}">
                <a16:creationId xmlns:a16="http://schemas.microsoft.com/office/drawing/2014/main" id="{CC685147-97C1-432A-B483-9934196DAC86}"/>
              </a:ext>
            </a:extLst>
          </p:cNvPr>
          <p:cNvSpPr/>
          <p:nvPr/>
        </p:nvSpPr>
        <p:spPr>
          <a:xfrm>
            <a:off x="8709147" y="1162049"/>
            <a:ext cx="1058741" cy="385765"/>
          </a:xfrm>
          <a:prstGeom prst="flowChartProcess">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Vývojový diagram: postup 47">
            <a:extLst>
              <a:ext uri="{FF2B5EF4-FFF2-40B4-BE49-F238E27FC236}">
                <a16:creationId xmlns:a16="http://schemas.microsoft.com/office/drawing/2014/main" id="{B3E0D6CC-7CE4-4EEA-9305-4ED1CA407349}"/>
              </a:ext>
            </a:extLst>
          </p:cNvPr>
          <p:cNvSpPr/>
          <p:nvPr/>
        </p:nvSpPr>
        <p:spPr>
          <a:xfrm>
            <a:off x="8497698" y="1806572"/>
            <a:ext cx="1486091" cy="461967"/>
          </a:xfrm>
          <a:prstGeom prst="flowChartProcess">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Vývojový diagram: postup 48">
            <a:extLst>
              <a:ext uri="{FF2B5EF4-FFF2-40B4-BE49-F238E27FC236}">
                <a16:creationId xmlns:a16="http://schemas.microsoft.com/office/drawing/2014/main" id="{0DEE9AF2-8889-4F2E-9207-52C158A113D6}"/>
              </a:ext>
            </a:extLst>
          </p:cNvPr>
          <p:cNvSpPr/>
          <p:nvPr/>
        </p:nvSpPr>
        <p:spPr>
          <a:xfrm>
            <a:off x="8512258" y="3683962"/>
            <a:ext cx="1486091" cy="431800"/>
          </a:xfrm>
          <a:prstGeom prst="flowChartProcess">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vnoramenný trojúhelník 49">
            <a:extLst>
              <a:ext uri="{FF2B5EF4-FFF2-40B4-BE49-F238E27FC236}">
                <a16:creationId xmlns:a16="http://schemas.microsoft.com/office/drawing/2014/main" id="{2CD62D4D-4773-4436-B972-8B208D04F958}"/>
              </a:ext>
            </a:extLst>
          </p:cNvPr>
          <p:cNvSpPr/>
          <p:nvPr/>
        </p:nvSpPr>
        <p:spPr>
          <a:xfrm>
            <a:off x="4367808" y="3356993"/>
            <a:ext cx="216025" cy="216470"/>
          </a:xfrm>
          <a:prstGeom prst="triangl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Vývojový diagram: postup 51">
            <a:extLst>
              <a:ext uri="{FF2B5EF4-FFF2-40B4-BE49-F238E27FC236}">
                <a16:creationId xmlns:a16="http://schemas.microsoft.com/office/drawing/2014/main" id="{C29705EB-E513-429F-A1C8-A9E56BE652B3}"/>
              </a:ext>
            </a:extLst>
          </p:cNvPr>
          <p:cNvSpPr/>
          <p:nvPr/>
        </p:nvSpPr>
        <p:spPr>
          <a:xfrm>
            <a:off x="8543926" y="5905500"/>
            <a:ext cx="1439864" cy="431800"/>
          </a:xfrm>
          <a:prstGeom prst="flowChartProcess">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Vývojový diagram: postup 55">
            <a:extLst>
              <a:ext uri="{FF2B5EF4-FFF2-40B4-BE49-F238E27FC236}">
                <a16:creationId xmlns:a16="http://schemas.microsoft.com/office/drawing/2014/main" id="{F8DD7B36-85FF-4551-A1D0-FF764EDE9BFB}"/>
              </a:ext>
            </a:extLst>
          </p:cNvPr>
          <p:cNvSpPr/>
          <p:nvPr/>
        </p:nvSpPr>
        <p:spPr>
          <a:xfrm>
            <a:off x="7703496" y="3121652"/>
            <a:ext cx="911867" cy="490872"/>
          </a:xfrm>
          <a:prstGeom prst="flowChartProcess">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ál 56">
            <a:extLst>
              <a:ext uri="{FF2B5EF4-FFF2-40B4-BE49-F238E27FC236}">
                <a16:creationId xmlns:a16="http://schemas.microsoft.com/office/drawing/2014/main" id="{676C8BCB-32C7-4954-8BFD-C3279E0A4B73}"/>
              </a:ext>
            </a:extLst>
          </p:cNvPr>
          <p:cNvSpPr/>
          <p:nvPr/>
        </p:nvSpPr>
        <p:spPr>
          <a:xfrm>
            <a:off x="2350444" y="4797426"/>
            <a:ext cx="1296987" cy="743084"/>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Vývojový diagram: postup 57">
            <a:extLst>
              <a:ext uri="{FF2B5EF4-FFF2-40B4-BE49-F238E27FC236}">
                <a16:creationId xmlns:a16="http://schemas.microsoft.com/office/drawing/2014/main" id="{6FAC63FF-4368-4E06-B67E-7AA32B3C8ABA}"/>
              </a:ext>
            </a:extLst>
          </p:cNvPr>
          <p:cNvSpPr/>
          <p:nvPr/>
        </p:nvSpPr>
        <p:spPr>
          <a:xfrm>
            <a:off x="2567781" y="5921327"/>
            <a:ext cx="1115219" cy="431800"/>
          </a:xfrm>
          <a:prstGeom prst="flowChartProcess">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Vývojový diagram: postup 58">
            <a:extLst>
              <a:ext uri="{FF2B5EF4-FFF2-40B4-BE49-F238E27FC236}">
                <a16:creationId xmlns:a16="http://schemas.microsoft.com/office/drawing/2014/main" id="{18111C03-6187-4058-857B-E532AE593361}"/>
              </a:ext>
            </a:extLst>
          </p:cNvPr>
          <p:cNvSpPr/>
          <p:nvPr/>
        </p:nvSpPr>
        <p:spPr>
          <a:xfrm>
            <a:off x="6906816" y="3705450"/>
            <a:ext cx="948053" cy="490872"/>
          </a:xfrm>
          <a:prstGeom prst="flowChartProcess">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Vývojový diagram: postup 59">
            <a:extLst>
              <a:ext uri="{FF2B5EF4-FFF2-40B4-BE49-F238E27FC236}">
                <a16:creationId xmlns:a16="http://schemas.microsoft.com/office/drawing/2014/main" id="{0F18323D-5369-468E-801D-D08F3DE80C2C}"/>
              </a:ext>
            </a:extLst>
          </p:cNvPr>
          <p:cNvSpPr/>
          <p:nvPr/>
        </p:nvSpPr>
        <p:spPr>
          <a:xfrm>
            <a:off x="2193651" y="3671937"/>
            <a:ext cx="1942888" cy="952401"/>
          </a:xfrm>
          <a:prstGeom prst="flowChartProcess">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Vývojový diagram: postup 60">
            <a:extLst>
              <a:ext uri="{FF2B5EF4-FFF2-40B4-BE49-F238E27FC236}">
                <a16:creationId xmlns:a16="http://schemas.microsoft.com/office/drawing/2014/main" id="{68040C89-3853-4CFE-8D3C-56FAD89D7530}"/>
              </a:ext>
            </a:extLst>
          </p:cNvPr>
          <p:cNvSpPr/>
          <p:nvPr/>
        </p:nvSpPr>
        <p:spPr>
          <a:xfrm>
            <a:off x="6959601" y="5921327"/>
            <a:ext cx="1403244" cy="652119"/>
          </a:xfrm>
          <a:prstGeom prst="flowChartProcess">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Přímá spojovací šipka 10">
            <a:extLst>
              <a:ext uri="{FF2B5EF4-FFF2-40B4-BE49-F238E27FC236}">
                <a16:creationId xmlns:a16="http://schemas.microsoft.com/office/drawing/2014/main" id="{FAA7973D-1200-4527-9E82-AEA10C4FF0C2}"/>
              </a:ext>
            </a:extLst>
          </p:cNvPr>
          <p:cNvCxnSpPr>
            <a:cxnSpLocks noChangeShapeType="1"/>
          </p:cNvCxnSpPr>
          <p:nvPr/>
        </p:nvCxnSpPr>
        <p:spPr bwMode="auto">
          <a:xfrm rot="5400000" flipH="1" flipV="1">
            <a:off x="2712480" y="6128445"/>
            <a:ext cx="215900" cy="1587"/>
          </a:xfrm>
          <a:prstGeom prst="straightConnector1">
            <a:avLst/>
          </a:prstGeom>
          <a:noFill/>
          <a:ln w="9525" algn="ctr">
            <a:solidFill>
              <a:schemeClr val="tx1"/>
            </a:solidFill>
            <a:round/>
            <a:headEnd type="arrow" w="med" len="med"/>
            <a:tailEnd type="none" w="med" len="med"/>
          </a:ln>
        </p:spPr>
      </p:cxnSp>
      <p:sp>
        <p:nvSpPr>
          <p:cNvPr id="55" name="TextovéPole 54">
            <a:extLst>
              <a:ext uri="{FF2B5EF4-FFF2-40B4-BE49-F238E27FC236}">
                <a16:creationId xmlns:a16="http://schemas.microsoft.com/office/drawing/2014/main" id="{72D228BB-7DFF-41D6-AB79-3CBF645C242C}"/>
              </a:ext>
            </a:extLst>
          </p:cNvPr>
          <p:cNvSpPr txBox="1"/>
          <p:nvPr/>
        </p:nvSpPr>
        <p:spPr>
          <a:xfrm>
            <a:off x="177233" y="3500438"/>
            <a:ext cx="1731298" cy="1077218"/>
          </a:xfrm>
          <a:prstGeom prst="rect">
            <a:avLst/>
          </a:prstGeom>
          <a:solidFill>
            <a:srgbClr val="FFC000"/>
          </a:solidFill>
          <a:ln>
            <a:solidFill>
              <a:srgbClr val="000000"/>
            </a:solidFill>
          </a:ln>
          <a:effectLst>
            <a:outerShdw blurRad="50800" dist="38100" dir="2700000" algn="tl" rotWithShape="0">
              <a:prstClr val="black">
                <a:alpha val="40000"/>
              </a:prstClr>
            </a:outerShdw>
          </a:effectLst>
        </p:spPr>
        <p:txBody>
          <a:bodyPr wrap="square" rtlCol="0">
            <a:spAutoFit/>
          </a:bodyPr>
          <a:lstStyle/>
          <a:p>
            <a:pPr algn="r"/>
            <a:r>
              <a:rPr lang="cs-CZ" sz="1600" dirty="0"/>
              <a:t>Snížení</a:t>
            </a:r>
          </a:p>
          <a:p>
            <a:pPr algn="r"/>
            <a:r>
              <a:rPr lang="cs-CZ" sz="1600" dirty="0"/>
              <a:t>zvýšeného objemu cirkulující krve</a:t>
            </a:r>
            <a:endParaRPr lang="en-US" sz="1600" dirty="0"/>
          </a:p>
        </p:txBody>
      </p:sp>
      <p:sp>
        <p:nvSpPr>
          <p:cNvPr id="62" name="Šipka: doprava 61">
            <a:extLst>
              <a:ext uri="{FF2B5EF4-FFF2-40B4-BE49-F238E27FC236}">
                <a16:creationId xmlns:a16="http://schemas.microsoft.com/office/drawing/2014/main" id="{B890806C-5344-45D5-BFD6-4764A2E2C333}"/>
              </a:ext>
            </a:extLst>
          </p:cNvPr>
          <p:cNvSpPr/>
          <p:nvPr/>
        </p:nvSpPr>
        <p:spPr>
          <a:xfrm rot="10800000">
            <a:off x="1994647" y="6352112"/>
            <a:ext cx="5072616" cy="224986"/>
          </a:xfrm>
          <a:prstGeom prst="rightArrow">
            <a:avLst/>
          </a:prstGeom>
          <a:solidFill>
            <a:srgbClr val="FFC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Šipka: doprava 62">
            <a:extLst>
              <a:ext uri="{FF2B5EF4-FFF2-40B4-BE49-F238E27FC236}">
                <a16:creationId xmlns:a16="http://schemas.microsoft.com/office/drawing/2014/main" id="{E01C8028-E6AA-4EBF-A798-1DEE3E19F205}"/>
              </a:ext>
            </a:extLst>
          </p:cNvPr>
          <p:cNvSpPr/>
          <p:nvPr/>
        </p:nvSpPr>
        <p:spPr>
          <a:xfrm rot="16200000">
            <a:off x="713597" y="4799357"/>
            <a:ext cx="754220" cy="345679"/>
          </a:xfrm>
          <a:prstGeom prst="rightArrow">
            <a:avLst/>
          </a:prstGeom>
          <a:solidFill>
            <a:srgbClr val="FFC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ovéPole 63">
            <a:extLst>
              <a:ext uri="{FF2B5EF4-FFF2-40B4-BE49-F238E27FC236}">
                <a16:creationId xmlns:a16="http://schemas.microsoft.com/office/drawing/2014/main" id="{9364AF9E-10B1-497D-A4EE-D6B1A31590D4}"/>
              </a:ext>
            </a:extLst>
          </p:cNvPr>
          <p:cNvSpPr txBox="1"/>
          <p:nvPr/>
        </p:nvSpPr>
        <p:spPr>
          <a:xfrm>
            <a:off x="177233" y="5288230"/>
            <a:ext cx="1813030" cy="1323439"/>
          </a:xfrm>
          <a:prstGeom prst="rect">
            <a:avLst/>
          </a:prstGeom>
          <a:solidFill>
            <a:srgbClr val="FFC000"/>
          </a:solidFill>
          <a:ln>
            <a:solidFill>
              <a:srgbClr val="000000"/>
            </a:solidFill>
          </a:ln>
          <a:effectLst>
            <a:outerShdw blurRad="50800" dist="38100" dir="2700000" algn="tl" rotWithShape="0">
              <a:prstClr val="black">
                <a:alpha val="40000"/>
              </a:prstClr>
            </a:outerShdw>
          </a:effectLst>
        </p:spPr>
        <p:txBody>
          <a:bodyPr wrap="square" rtlCol="0">
            <a:spAutoFit/>
          </a:bodyPr>
          <a:lstStyle/>
          <a:p>
            <a:pPr algn="r"/>
            <a:r>
              <a:rPr lang="cs-CZ" sz="1600" b="1" dirty="0"/>
              <a:t>Odpověď ledvin:</a:t>
            </a:r>
          </a:p>
          <a:p>
            <a:pPr algn="r"/>
            <a:r>
              <a:rPr lang="cs-CZ" sz="1600" dirty="0"/>
              <a:t>Exkrece velkého množství soli ve velkém objemu moči </a:t>
            </a:r>
            <a:endParaRPr lang="en-US" sz="1600" dirty="0"/>
          </a:p>
        </p:txBody>
      </p:sp>
      <p:sp>
        <p:nvSpPr>
          <p:cNvPr id="65" name="Obdélník 64">
            <a:extLst>
              <a:ext uri="{FF2B5EF4-FFF2-40B4-BE49-F238E27FC236}">
                <a16:creationId xmlns:a16="http://schemas.microsoft.com/office/drawing/2014/main" id="{DFA44BBC-5340-422C-A742-373B1217288A}"/>
              </a:ext>
            </a:extLst>
          </p:cNvPr>
          <p:cNvSpPr/>
          <p:nvPr/>
        </p:nvSpPr>
        <p:spPr>
          <a:xfrm>
            <a:off x="-12863" y="-49472"/>
            <a:ext cx="12192000" cy="7029400"/>
          </a:xfrm>
          <a:prstGeom prst="rect">
            <a:avLst/>
          </a:prstGeom>
          <a:solidFill>
            <a:srgbClr val="F0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ovéPole 50">
            <a:extLst>
              <a:ext uri="{FF2B5EF4-FFF2-40B4-BE49-F238E27FC236}">
                <a16:creationId xmlns:a16="http://schemas.microsoft.com/office/drawing/2014/main" id="{13074B4A-2735-4001-B793-A614D9228EFF}"/>
              </a:ext>
            </a:extLst>
          </p:cNvPr>
          <p:cNvSpPr txBox="1"/>
          <p:nvPr/>
        </p:nvSpPr>
        <p:spPr>
          <a:xfrm>
            <a:off x="185751" y="104408"/>
            <a:ext cx="2409981" cy="1815882"/>
          </a:xfrm>
          <a:prstGeom prst="rect">
            <a:avLst/>
          </a:prstGeom>
          <a:solidFill>
            <a:srgbClr val="FFC000"/>
          </a:solidFill>
          <a:ln>
            <a:solidFill>
              <a:srgbClr val="000000"/>
            </a:solidFill>
          </a:ln>
          <a:effectLst>
            <a:outerShdw blurRad="50800" dist="38100" dir="2700000" algn="tl" rotWithShape="0">
              <a:prstClr val="black">
                <a:alpha val="40000"/>
              </a:prstClr>
            </a:outerShdw>
          </a:effectLst>
        </p:spPr>
        <p:txBody>
          <a:bodyPr wrap="square" rtlCol="0">
            <a:spAutoFit/>
          </a:bodyPr>
          <a:lstStyle/>
          <a:p>
            <a:pPr algn="r"/>
            <a:r>
              <a:rPr lang="cs-CZ" sz="1600" b="1" dirty="0"/>
              <a:t>Odpověď cirkulace: </a:t>
            </a:r>
          </a:p>
          <a:p>
            <a:pPr algn="r"/>
            <a:r>
              <a:rPr lang="cs-CZ" sz="1600" dirty="0"/>
              <a:t>aktivace parasympatiku,</a:t>
            </a:r>
          </a:p>
          <a:p>
            <a:pPr algn="r"/>
            <a:r>
              <a:rPr lang="cs-CZ" sz="1600" dirty="0"/>
              <a:t>vasodilatace, vzestup arteriálního </a:t>
            </a:r>
            <a:r>
              <a:rPr lang="cs-CZ" sz="1600" dirty="0" err="1"/>
              <a:t>tlaku,snížení</a:t>
            </a:r>
            <a:r>
              <a:rPr lang="cs-CZ" sz="1600" dirty="0"/>
              <a:t> tonu kapacitních žil, sníženi srdeční frekvence.</a:t>
            </a:r>
            <a:endParaRPr lang="en-US" sz="1600" dirty="0"/>
          </a:p>
        </p:txBody>
      </p:sp>
      <p:sp>
        <p:nvSpPr>
          <p:cNvPr id="53" name="Šipka: doprava 52">
            <a:extLst>
              <a:ext uri="{FF2B5EF4-FFF2-40B4-BE49-F238E27FC236}">
                <a16:creationId xmlns:a16="http://schemas.microsoft.com/office/drawing/2014/main" id="{28C01CD9-C6EA-452F-9D63-6917DC879141}"/>
              </a:ext>
            </a:extLst>
          </p:cNvPr>
          <p:cNvSpPr/>
          <p:nvPr/>
        </p:nvSpPr>
        <p:spPr>
          <a:xfrm rot="10800000">
            <a:off x="2595732" y="238252"/>
            <a:ext cx="2171593" cy="194810"/>
          </a:xfrm>
          <a:prstGeom prst="rightArrow">
            <a:avLst/>
          </a:prstGeom>
          <a:solidFill>
            <a:srgbClr val="FFC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délník 3"/>
          <p:cNvSpPr/>
          <p:nvPr/>
        </p:nvSpPr>
        <p:spPr bwMode="auto">
          <a:xfrm>
            <a:off x="4475820" y="260351"/>
            <a:ext cx="3454400" cy="360363"/>
          </a:xfrm>
          <a:prstGeom prst="rect">
            <a:avLst/>
          </a:prstGeom>
          <a:solidFill>
            <a:srgbClr val="FFC000"/>
          </a:solidFill>
          <a:ln>
            <a:headEnd type="none" w="med" len="med"/>
            <a:tailEnd type="none" w="med" len="med"/>
          </a:ln>
        </p:spPr>
        <p:style>
          <a:lnRef idx="1">
            <a:schemeClr val="dk1"/>
          </a:lnRef>
          <a:fillRef idx="2">
            <a:schemeClr val="dk1"/>
          </a:fillRef>
          <a:effectRef idx="1">
            <a:schemeClr val="dk1"/>
          </a:effectRef>
          <a:fontRef idx="minor">
            <a:schemeClr val="dk1"/>
          </a:fontRef>
        </p:style>
        <p:txBody>
          <a:bodyPr/>
          <a:lstStyle/>
          <a:p>
            <a:pPr algn="ctr">
              <a:defRPr/>
            </a:pPr>
            <a:r>
              <a:rPr lang="cs-CZ" sz="1600" dirty="0">
                <a:solidFill>
                  <a:schemeClr val="tx1"/>
                </a:solidFill>
              </a:rPr>
              <a:t>Zvýšený efektivní cirkulační  objem</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500"/>
                                        <p:tgtEl>
                                          <p:spTgt spid="5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65"/>
                                        </p:tgtEl>
                                      </p:cBhvr>
                                    </p:animEffect>
                                    <p:set>
                                      <p:cBhvr>
                                        <p:cTn id="15" dur="1" fill="hold">
                                          <p:stCondLst>
                                            <p:cond delay="499"/>
                                          </p:stCondLst>
                                        </p:cTn>
                                        <p:tgtEl>
                                          <p:spTgt spid="6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500"/>
                                        <p:tgtEl>
                                          <p:spTgt spid="4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500"/>
                                        <p:tgtEl>
                                          <p:spTgt spid="4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500"/>
                                        <p:tgtEl>
                                          <p:spTgt spid="6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500"/>
                                        <p:tgtEl>
                                          <p:spTgt spid="4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fade">
                                      <p:cBhvr>
                                        <p:cTn id="40" dur="500"/>
                                        <p:tgtEl>
                                          <p:spTgt spid="4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fade">
                                      <p:cBhvr>
                                        <p:cTn id="45" dur="500"/>
                                        <p:tgtEl>
                                          <p:spTgt spid="4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500"/>
                                        <p:tgtEl>
                                          <p:spTgt spid="4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fade">
                                      <p:cBhvr>
                                        <p:cTn id="55" dur="500"/>
                                        <p:tgtEl>
                                          <p:spTgt spid="5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500"/>
                                        <p:tgtEl>
                                          <p:spTgt spid="57"/>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58"/>
                                        </p:tgtEl>
                                        <p:attrNameLst>
                                          <p:attrName>style.visibility</p:attrName>
                                        </p:attrNameLst>
                                      </p:cBhvr>
                                      <p:to>
                                        <p:strVal val="visible"/>
                                      </p:to>
                                    </p:set>
                                    <p:animEffect transition="in" filter="fade">
                                      <p:cBhvr>
                                        <p:cTn id="65" dur="500"/>
                                        <p:tgtEl>
                                          <p:spTgt spid="58"/>
                                        </p:tgtEl>
                                      </p:cBhvr>
                                    </p:animEffect>
                                  </p:childTnLst>
                                </p:cTn>
                              </p:par>
                              <p:par>
                                <p:cTn id="66" presetID="10" presetClass="entr" presetSubtype="0" fill="hold" nodeType="withEffect">
                                  <p:stCondLst>
                                    <p:cond delay="0"/>
                                  </p:stCondLst>
                                  <p:childTnLst>
                                    <p:set>
                                      <p:cBhvr>
                                        <p:cTn id="67" dur="1" fill="hold">
                                          <p:stCondLst>
                                            <p:cond delay="0"/>
                                          </p:stCondLst>
                                        </p:cTn>
                                        <p:tgtEl>
                                          <p:spTgt spid="54"/>
                                        </p:tgtEl>
                                        <p:attrNameLst>
                                          <p:attrName>style.visibility</p:attrName>
                                        </p:attrNameLst>
                                      </p:cBhvr>
                                      <p:to>
                                        <p:strVal val="visible"/>
                                      </p:to>
                                    </p:set>
                                    <p:animEffect transition="in" filter="fade">
                                      <p:cBhvr>
                                        <p:cTn id="68" dur="500"/>
                                        <p:tgtEl>
                                          <p:spTgt spid="54"/>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fade">
                                      <p:cBhvr>
                                        <p:cTn id="73" dur="500"/>
                                        <p:tgtEl>
                                          <p:spTgt spid="52"/>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fade">
                                      <p:cBhvr>
                                        <p:cTn id="78" dur="500"/>
                                        <p:tgtEl>
                                          <p:spTgt spid="56"/>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500"/>
                                        <p:tgtEl>
                                          <p:spTgt spid="59"/>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61"/>
                                        </p:tgtEl>
                                        <p:attrNameLst>
                                          <p:attrName>style.visibility</p:attrName>
                                        </p:attrNameLst>
                                      </p:cBhvr>
                                      <p:to>
                                        <p:strVal val="visible"/>
                                      </p:to>
                                    </p:set>
                                    <p:animEffect transition="in" filter="fade">
                                      <p:cBhvr>
                                        <p:cTn id="88" dur="500"/>
                                        <p:tgtEl>
                                          <p:spTgt spid="61"/>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500"/>
                                        <p:tgtEl>
                                          <p:spTgt spid="62"/>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64"/>
                                        </p:tgtEl>
                                        <p:attrNameLst>
                                          <p:attrName>style.visibility</p:attrName>
                                        </p:attrNameLst>
                                      </p:cBhvr>
                                      <p:to>
                                        <p:strVal val="visible"/>
                                      </p:to>
                                    </p:set>
                                    <p:animEffect transition="in" filter="fade">
                                      <p:cBhvr>
                                        <p:cTn id="96" dur="500"/>
                                        <p:tgtEl>
                                          <p:spTgt spid="64"/>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fade">
                                      <p:cBhvr>
                                        <p:cTn id="101" dur="500"/>
                                        <p:tgtEl>
                                          <p:spTgt spid="63"/>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fade">
                                      <p:cBhvr>
                                        <p:cTn id="104"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47" grpId="0" animBg="1"/>
      <p:bldP spid="48" grpId="0" animBg="1"/>
      <p:bldP spid="49" grpId="0" animBg="1"/>
      <p:bldP spid="50" grpId="0" animBg="1"/>
      <p:bldP spid="52" grpId="0" animBg="1"/>
      <p:bldP spid="56" grpId="0" animBg="1"/>
      <p:bldP spid="57" grpId="0" animBg="1"/>
      <p:bldP spid="58" grpId="0" animBg="1"/>
      <p:bldP spid="59" grpId="0" animBg="1"/>
      <p:bldP spid="60" grpId="0" animBg="1"/>
      <p:bldP spid="61" grpId="0" animBg="1"/>
      <p:bldP spid="55" grpId="0" animBg="1"/>
      <p:bldP spid="62" grpId="0" animBg="1"/>
      <p:bldP spid="63" grpId="0" animBg="1"/>
      <p:bldP spid="64" grpId="0" animBg="1"/>
      <p:bldP spid="65" grpId="0" animBg="1"/>
      <p:bldP spid="51" grpId="0" animBg="1"/>
      <p:bldP spid="5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6D5BA4D4-2D7A-4CC8-B429-0D03FFB0B604}"/>
              </a:ext>
            </a:extLst>
          </p:cNvPr>
          <p:cNvPicPr>
            <a:picLocks noChangeAspect="1"/>
          </p:cNvPicPr>
          <p:nvPr/>
        </p:nvPicPr>
        <p:blipFill rotWithShape="1">
          <a:blip r:embed="rId4"/>
          <a:srcRect l="2250" t="8400"/>
          <a:stretch/>
        </p:blipFill>
        <p:spPr>
          <a:xfrm>
            <a:off x="2351584" y="49406"/>
            <a:ext cx="5112568" cy="6808594"/>
          </a:xfrm>
          <a:prstGeom prst="rect">
            <a:avLst/>
          </a:prstGeom>
        </p:spPr>
      </p:pic>
      <p:grpSp>
        <p:nvGrpSpPr>
          <p:cNvPr id="5" name="Skupina 4">
            <a:extLst>
              <a:ext uri="{FF2B5EF4-FFF2-40B4-BE49-F238E27FC236}">
                <a16:creationId xmlns:a16="http://schemas.microsoft.com/office/drawing/2014/main" id="{3EB8520E-D8C8-4CF1-9579-07E747518981}"/>
              </a:ext>
            </a:extLst>
          </p:cNvPr>
          <p:cNvGrpSpPr/>
          <p:nvPr/>
        </p:nvGrpSpPr>
        <p:grpSpPr>
          <a:xfrm>
            <a:off x="4079776" y="4005064"/>
            <a:ext cx="1548172" cy="1800200"/>
            <a:chOff x="4079776" y="4041068"/>
            <a:chExt cx="1548172" cy="1764196"/>
          </a:xfrm>
          <a:solidFill>
            <a:srgbClr val="FFFFFF"/>
          </a:solidFill>
        </p:grpSpPr>
        <p:sp>
          <p:nvSpPr>
            <p:cNvPr id="3" name="Obdélník 2">
              <a:extLst>
                <a:ext uri="{FF2B5EF4-FFF2-40B4-BE49-F238E27FC236}">
                  <a16:creationId xmlns:a16="http://schemas.microsoft.com/office/drawing/2014/main" id="{1FCD29DD-BD0E-4F6D-802E-9B070B081E13}"/>
                </a:ext>
              </a:extLst>
            </p:cNvPr>
            <p:cNvSpPr/>
            <p:nvPr/>
          </p:nvSpPr>
          <p:spPr>
            <a:xfrm>
              <a:off x="4079776" y="4041068"/>
              <a:ext cx="1548172" cy="16561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délník 3">
              <a:extLst>
                <a:ext uri="{FF2B5EF4-FFF2-40B4-BE49-F238E27FC236}">
                  <a16:creationId xmlns:a16="http://schemas.microsoft.com/office/drawing/2014/main" id="{F3DCA1EE-023F-4927-9AA6-BB53B0837FDB}"/>
                </a:ext>
              </a:extLst>
            </p:cNvPr>
            <p:cNvSpPr/>
            <p:nvPr/>
          </p:nvSpPr>
          <p:spPr>
            <a:xfrm>
              <a:off x="4601030" y="4149080"/>
              <a:ext cx="841902" cy="16561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bdélník 12">
            <a:extLst>
              <a:ext uri="{FF2B5EF4-FFF2-40B4-BE49-F238E27FC236}">
                <a16:creationId xmlns:a16="http://schemas.microsoft.com/office/drawing/2014/main" id="{1BE06E39-E3CC-4579-9441-05650CE8F884}"/>
              </a:ext>
            </a:extLst>
          </p:cNvPr>
          <p:cNvSpPr/>
          <p:nvPr/>
        </p:nvSpPr>
        <p:spPr>
          <a:xfrm>
            <a:off x="69664" y="6608385"/>
            <a:ext cx="6674408" cy="276999"/>
          </a:xfrm>
          <a:prstGeom prst="rect">
            <a:avLst/>
          </a:prstGeom>
        </p:spPr>
        <p:txBody>
          <a:bodyPr wrap="square">
            <a:spAutoFit/>
          </a:bodyPr>
          <a:lstStyle/>
          <a:p>
            <a:r>
              <a:rPr lang="cs-CZ" sz="1200" i="1" dirty="0"/>
              <a:t>podle: </a:t>
            </a:r>
            <a:r>
              <a:rPr lang="cs-CZ" sz="1200" i="1" dirty="0" err="1"/>
              <a:t>Dee</a:t>
            </a:r>
            <a:r>
              <a:rPr lang="cs-CZ" sz="1200" i="1" dirty="0"/>
              <a:t> </a:t>
            </a:r>
            <a:r>
              <a:rPr lang="cs-CZ" sz="1200" i="1" dirty="0" err="1"/>
              <a:t>Silverthorn</a:t>
            </a:r>
            <a:r>
              <a:rPr lang="cs-CZ" sz="1200" i="1" dirty="0"/>
              <a:t>, </a:t>
            </a:r>
            <a:r>
              <a:rPr lang="cs-CZ" sz="1200" i="1" dirty="0" err="1"/>
              <a:t>Human</a:t>
            </a:r>
            <a:r>
              <a:rPr lang="cs-CZ" sz="1200" i="1" dirty="0"/>
              <a:t> </a:t>
            </a:r>
            <a:r>
              <a:rPr lang="cs-CZ" sz="1200" i="1" dirty="0" err="1"/>
              <a:t>physiology</a:t>
            </a:r>
            <a:r>
              <a:rPr lang="cs-CZ" sz="1200" i="1" dirty="0"/>
              <a:t>: </a:t>
            </a:r>
            <a:r>
              <a:rPr lang="cs-CZ" sz="1200" i="1" dirty="0" err="1"/>
              <a:t>an</a:t>
            </a:r>
            <a:r>
              <a:rPr lang="cs-CZ" sz="1200" i="1" dirty="0"/>
              <a:t> </a:t>
            </a:r>
            <a:r>
              <a:rPr lang="cs-CZ" sz="1200" i="1" dirty="0" err="1"/>
              <a:t>integrated</a:t>
            </a:r>
            <a:r>
              <a:rPr lang="cs-CZ" sz="1200" i="1" dirty="0"/>
              <a:t> </a:t>
            </a:r>
            <a:r>
              <a:rPr lang="cs-CZ" sz="1200" i="1" dirty="0" err="1"/>
              <a:t>approach</a:t>
            </a:r>
            <a:r>
              <a:rPr lang="cs-CZ" sz="1200" i="1" dirty="0"/>
              <a:t>, 8th </a:t>
            </a:r>
            <a:r>
              <a:rPr lang="cs-CZ" sz="1200" i="1" dirty="0" err="1"/>
              <a:t>edition</a:t>
            </a:r>
            <a:r>
              <a:rPr lang="cs-CZ" sz="1200" i="1" dirty="0"/>
              <a:t>, </a:t>
            </a:r>
            <a:r>
              <a:rPr lang="cs-CZ" sz="1200" i="1" dirty="0" err="1"/>
              <a:t>Pearson</a:t>
            </a:r>
            <a:r>
              <a:rPr lang="cs-CZ" sz="1200" i="1" dirty="0"/>
              <a:t> 2017 </a:t>
            </a:r>
            <a:endParaRPr lang="en-US" sz="1200" i="1" dirty="0"/>
          </a:p>
        </p:txBody>
      </p:sp>
      <p:grpSp>
        <p:nvGrpSpPr>
          <p:cNvPr id="12" name="Skupina 11">
            <a:extLst>
              <a:ext uri="{FF2B5EF4-FFF2-40B4-BE49-F238E27FC236}">
                <a16:creationId xmlns:a16="http://schemas.microsoft.com/office/drawing/2014/main" id="{159D44BA-8750-4992-A1BA-59973DEF02D6}"/>
              </a:ext>
            </a:extLst>
          </p:cNvPr>
          <p:cNvGrpSpPr/>
          <p:nvPr/>
        </p:nvGrpSpPr>
        <p:grpSpPr>
          <a:xfrm>
            <a:off x="5249906" y="3339690"/>
            <a:ext cx="2088232" cy="2448272"/>
            <a:chOff x="5231904" y="3356992"/>
            <a:chExt cx="2088232" cy="2448272"/>
          </a:xfrm>
          <a:solidFill>
            <a:srgbClr val="FFFFFF"/>
          </a:solidFill>
        </p:grpSpPr>
        <p:sp>
          <p:nvSpPr>
            <p:cNvPr id="9" name="Obdélník 8">
              <a:extLst>
                <a:ext uri="{FF2B5EF4-FFF2-40B4-BE49-F238E27FC236}">
                  <a16:creationId xmlns:a16="http://schemas.microsoft.com/office/drawing/2014/main" id="{202C17D3-8AA6-415B-A596-2E2E25899AA7}"/>
                </a:ext>
              </a:extLst>
            </p:cNvPr>
            <p:cNvSpPr/>
            <p:nvPr/>
          </p:nvSpPr>
          <p:spPr>
            <a:xfrm>
              <a:off x="5766968" y="3356992"/>
              <a:ext cx="1553168" cy="21602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bdélník 9">
              <a:extLst>
                <a:ext uri="{FF2B5EF4-FFF2-40B4-BE49-F238E27FC236}">
                  <a16:creationId xmlns:a16="http://schemas.microsoft.com/office/drawing/2014/main" id="{886DCEF5-11DE-4050-9EAE-A11CED9792CF}"/>
                </a:ext>
              </a:extLst>
            </p:cNvPr>
            <p:cNvSpPr/>
            <p:nvPr/>
          </p:nvSpPr>
          <p:spPr>
            <a:xfrm>
              <a:off x="5231904" y="3645024"/>
              <a:ext cx="684076" cy="1080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bdélník 10">
              <a:extLst>
                <a:ext uri="{FF2B5EF4-FFF2-40B4-BE49-F238E27FC236}">
                  <a16:creationId xmlns:a16="http://schemas.microsoft.com/office/drawing/2014/main" id="{2F3E8E27-D767-41FD-B949-A15D07A653A1}"/>
                </a:ext>
              </a:extLst>
            </p:cNvPr>
            <p:cNvSpPr/>
            <p:nvPr/>
          </p:nvSpPr>
          <p:spPr>
            <a:xfrm>
              <a:off x="6528048" y="5517232"/>
              <a:ext cx="144016" cy="2880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Obdélník 5">
            <a:extLst>
              <a:ext uri="{FF2B5EF4-FFF2-40B4-BE49-F238E27FC236}">
                <a16:creationId xmlns:a16="http://schemas.microsoft.com/office/drawing/2014/main" id="{35575AE6-0353-4A20-9F3D-6E2D144578A3}"/>
              </a:ext>
            </a:extLst>
          </p:cNvPr>
          <p:cNvSpPr/>
          <p:nvPr/>
        </p:nvSpPr>
        <p:spPr>
          <a:xfrm>
            <a:off x="5159896" y="5396342"/>
            <a:ext cx="2196244" cy="119916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Skupina 35">
            <a:extLst>
              <a:ext uri="{FF2B5EF4-FFF2-40B4-BE49-F238E27FC236}">
                <a16:creationId xmlns:a16="http://schemas.microsoft.com/office/drawing/2014/main" id="{0A5071AB-2F50-42CA-B5D7-90B0D13DB83D}"/>
              </a:ext>
            </a:extLst>
          </p:cNvPr>
          <p:cNvGrpSpPr/>
          <p:nvPr/>
        </p:nvGrpSpPr>
        <p:grpSpPr>
          <a:xfrm>
            <a:off x="1990037" y="2613710"/>
            <a:ext cx="4524089" cy="4025535"/>
            <a:chOff x="2069539" y="2606560"/>
            <a:chExt cx="4524089" cy="4186109"/>
          </a:xfrm>
        </p:grpSpPr>
        <p:sp>
          <p:nvSpPr>
            <p:cNvPr id="37" name="Obdélník 36">
              <a:extLst>
                <a:ext uri="{FF2B5EF4-FFF2-40B4-BE49-F238E27FC236}">
                  <a16:creationId xmlns:a16="http://schemas.microsoft.com/office/drawing/2014/main" id="{DD3AABB0-6CA8-467E-9A05-0706B40D2BEA}"/>
                </a:ext>
              </a:extLst>
            </p:cNvPr>
            <p:cNvSpPr/>
            <p:nvPr/>
          </p:nvSpPr>
          <p:spPr>
            <a:xfrm>
              <a:off x="2069539" y="2920874"/>
              <a:ext cx="4230470" cy="38717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6" descr="Pít, nebo nepít? Opravdu je potřeba neustále usrkávat minerálky? | Zdraví |  Lidovky.cz">
              <a:extLst>
                <a:ext uri="{FF2B5EF4-FFF2-40B4-BE49-F238E27FC236}">
                  <a16:creationId xmlns:a16="http://schemas.microsoft.com/office/drawing/2014/main" id="{7CDDD352-68B9-4E0F-846B-8650105AB3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6379" y="2606560"/>
              <a:ext cx="2437249" cy="158951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8" descr="7-10">
              <a:extLst>
                <a:ext uri="{FF2B5EF4-FFF2-40B4-BE49-F238E27FC236}">
                  <a16:creationId xmlns:a16="http://schemas.microsoft.com/office/drawing/2014/main" id="{15A268DE-7A81-45E8-AEA9-CF8B5C35983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6782" r="66231" b="52425"/>
            <a:stretch/>
          </p:blipFill>
          <p:spPr bwMode="auto">
            <a:xfrm>
              <a:off x="2326565" y="2753544"/>
              <a:ext cx="1640390" cy="153087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 name="Skupina 21">
            <a:extLst>
              <a:ext uri="{FF2B5EF4-FFF2-40B4-BE49-F238E27FC236}">
                <a16:creationId xmlns:a16="http://schemas.microsoft.com/office/drawing/2014/main" id="{0DE9AA87-0F18-41CE-86C3-30CB0C8E1FEB}"/>
              </a:ext>
            </a:extLst>
          </p:cNvPr>
          <p:cNvGrpSpPr/>
          <p:nvPr/>
        </p:nvGrpSpPr>
        <p:grpSpPr>
          <a:xfrm>
            <a:off x="2090657" y="1779343"/>
            <a:ext cx="4443077" cy="4725810"/>
            <a:chOff x="1854269" y="571690"/>
            <a:chExt cx="4443077" cy="5816684"/>
          </a:xfrm>
        </p:grpSpPr>
        <p:sp>
          <p:nvSpPr>
            <p:cNvPr id="23" name="Obdélník 22">
              <a:extLst>
                <a:ext uri="{FF2B5EF4-FFF2-40B4-BE49-F238E27FC236}">
                  <a16:creationId xmlns:a16="http://schemas.microsoft.com/office/drawing/2014/main" id="{53FB378F-9980-4F06-A06F-F37CC6A3691C}"/>
                </a:ext>
              </a:extLst>
            </p:cNvPr>
            <p:cNvSpPr/>
            <p:nvPr/>
          </p:nvSpPr>
          <p:spPr>
            <a:xfrm>
              <a:off x="1854269" y="608081"/>
              <a:ext cx="4443077" cy="57802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4" descr="Slánka | GASTRO-TIP, 400409463016 - Gastromania.CZ">
              <a:extLst>
                <a:ext uri="{FF2B5EF4-FFF2-40B4-BE49-F238E27FC236}">
                  <a16:creationId xmlns:a16="http://schemas.microsoft.com/office/drawing/2014/main" id="{2E62652D-B0D5-4425-AE05-4DDF90C0E71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5020" t="13804" r="29700" b="12464"/>
            <a:stretch/>
          </p:blipFill>
          <p:spPr bwMode="auto">
            <a:xfrm rot="15985927">
              <a:off x="3358749" y="159662"/>
              <a:ext cx="756084" cy="15801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Skupina 18">
            <a:extLst>
              <a:ext uri="{FF2B5EF4-FFF2-40B4-BE49-F238E27FC236}">
                <a16:creationId xmlns:a16="http://schemas.microsoft.com/office/drawing/2014/main" id="{EBEE1C94-E4F5-4500-8298-A231CAB39E6F}"/>
              </a:ext>
            </a:extLst>
          </p:cNvPr>
          <p:cNvGrpSpPr/>
          <p:nvPr/>
        </p:nvGrpSpPr>
        <p:grpSpPr>
          <a:xfrm>
            <a:off x="1920966" y="752156"/>
            <a:ext cx="4230470" cy="5828845"/>
            <a:chOff x="1710894" y="719238"/>
            <a:chExt cx="4230470" cy="5828845"/>
          </a:xfrm>
        </p:grpSpPr>
        <p:sp>
          <p:nvSpPr>
            <p:cNvPr id="7" name="Obdélník 6">
              <a:extLst>
                <a:ext uri="{FF2B5EF4-FFF2-40B4-BE49-F238E27FC236}">
                  <a16:creationId xmlns:a16="http://schemas.microsoft.com/office/drawing/2014/main" id="{DB58F942-08AC-4CAE-B285-C8735B51091B}"/>
                </a:ext>
              </a:extLst>
            </p:cNvPr>
            <p:cNvSpPr/>
            <p:nvPr/>
          </p:nvSpPr>
          <p:spPr>
            <a:xfrm>
              <a:off x="1710894" y="767790"/>
              <a:ext cx="4230470" cy="57802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7908" name="Picture 4" descr="Slánka | GASTRO-TIP, 400409463016 - Gastromania.CZ">
              <a:extLst>
                <a:ext uri="{FF2B5EF4-FFF2-40B4-BE49-F238E27FC236}">
                  <a16:creationId xmlns:a16="http://schemas.microsoft.com/office/drawing/2014/main" id="{A5241F10-EDA2-4E7F-ABEA-8184894A7BA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5020" t="13804" r="29700" b="12464"/>
            <a:stretch/>
          </p:blipFill>
          <p:spPr bwMode="auto">
            <a:xfrm rot="16814992">
              <a:off x="3448087" y="307210"/>
              <a:ext cx="756084" cy="1580139"/>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2558395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2"/>
                                        </p:tgtEl>
                                      </p:cBhvr>
                                    </p:animEffect>
                                    <p:set>
                                      <p:cBhvr>
                                        <p:cTn id="12" dur="1" fill="hold">
                                          <p:stCondLst>
                                            <p:cond delay="499"/>
                                          </p:stCondLst>
                                        </p:cTn>
                                        <p:tgtEl>
                                          <p:spTgt spid="2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36"/>
                                        </p:tgtEl>
                                      </p:cBhvr>
                                    </p:animEffect>
                                    <p:set>
                                      <p:cBhvr>
                                        <p:cTn id="17" dur="1" fill="hold">
                                          <p:stCondLst>
                                            <p:cond delay="499"/>
                                          </p:stCondLst>
                                        </p:cTn>
                                        <p:tgtEl>
                                          <p:spTgt spid="3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6"/>
                                        </p:tgtEl>
                                      </p:cBhvr>
                                    </p:animEffect>
                                    <p:set>
                                      <p:cBhvr>
                                        <p:cTn id="27" dur="1" fill="hold">
                                          <p:stCondLst>
                                            <p:cond delay="499"/>
                                          </p:stCondLst>
                                        </p:cTn>
                                        <p:tgtEl>
                                          <p:spTgt spid="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7" name="Freeform 4"/>
          <p:cNvSpPr>
            <a:spLocks/>
          </p:cNvSpPr>
          <p:nvPr/>
        </p:nvSpPr>
        <p:spPr bwMode="auto">
          <a:xfrm>
            <a:off x="4903787" y="1517477"/>
            <a:ext cx="2209800" cy="5046663"/>
          </a:xfrm>
          <a:custGeom>
            <a:avLst/>
            <a:gdLst>
              <a:gd name="T0" fmla="*/ 1306 w 1392"/>
              <a:gd name="T1" fmla="*/ 1796 h 3179"/>
              <a:gd name="T2" fmla="*/ 1153 w 1392"/>
              <a:gd name="T3" fmla="*/ 1796 h 3179"/>
              <a:gd name="T4" fmla="*/ 1125 w 1392"/>
              <a:gd name="T5" fmla="*/ 1486 h 3179"/>
              <a:gd name="T6" fmla="*/ 1020 w 1392"/>
              <a:gd name="T7" fmla="*/ 1055 h 3179"/>
              <a:gd name="T8" fmla="*/ 906 w 1392"/>
              <a:gd name="T9" fmla="*/ 1210 h 3179"/>
              <a:gd name="T10" fmla="*/ 959 w 1392"/>
              <a:gd name="T11" fmla="*/ 1589 h 3179"/>
              <a:gd name="T12" fmla="*/ 996 w 1392"/>
              <a:gd name="T13" fmla="*/ 2045 h 3179"/>
              <a:gd name="T14" fmla="*/ 949 w 1392"/>
              <a:gd name="T15" fmla="*/ 2359 h 3179"/>
              <a:gd name="T16" fmla="*/ 844 w 1392"/>
              <a:gd name="T17" fmla="*/ 2794 h 3179"/>
              <a:gd name="T18" fmla="*/ 878 w 1392"/>
              <a:gd name="T19" fmla="*/ 3000 h 3179"/>
              <a:gd name="T20" fmla="*/ 925 w 1392"/>
              <a:gd name="T21" fmla="*/ 3164 h 3179"/>
              <a:gd name="T22" fmla="*/ 773 w 1392"/>
              <a:gd name="T23" fmla="*/ 3044 h 3179"/>
              <a:gd name="T24" fmla="*/ 725 w 1392"/>
              <a:gd name="T25" fmla="*/ 2867 h 3179"/>
              <a:gd name="T26" fmla="*/ 715 w 1392"/>
              <a:gd name="T27" fmla="*/ 2557 h 3179"/>
              <a:gd name="T28" fmla="*/ 782 w 1392"/>
              <a:gd name="T29" fmla="*/ 2351 h 3179"/>
              <a:gd name="T30" fmla="*/ 725 w 1392"/>
              <a:gd name="T31" fmla="*/ 2023 h 3179"/>
              <a:gd name="T32" fmla="*/ 630 w 1392"/>
              <a:gd name="T33" fmla="*/ 1873 h 3179"/>
              <a:gd name="T34" fmla="*/ 596 w 1392"/>
              <a:gd name="T35" fmla="*/ 2377 h 3179"/>
              <a:gd name="T36" fmla="*/ 606 w 1392"/>
              <a:gd name="T37" fmla="*/ 2737 h 3179"/>
              <a:gd name="T38" fmla="*/ 610 w 1392"/>
              <a:gd name="T39" fmla="*/ 3087 h 3179"/>
              <a:gd name="T40" fmla="*/ 425 w 1392"/>
              <a:gd name="T41" fmla="*/ 3112 h 3179"/>
              <a:gd name="T42" fmla="*/ 496 w 1392"/>
              <a:gd name="T43" fmla="*/ 2897 h 3179"/>
              <a:gd name="T44" fmla="*/ 395 w 1392"/>
              <a:gd name="T45" fmla="*/ 2534 h 3179"/>
              <a:gd name="T46" fmla="*/ 420 w 1392"/>
              <a:gd name="T47" fmla="*/ 2165 h 3179"/>
              <a:gd name="T48" fmla="*/ 309 w 1392"/>
              <a:gd name="T49" fmla="*/ 1600 h 3179"/>
              <a:gd name="T50" fmla="*/ 348 w 1392"/>
              <a:gd name="T51" fmla="*/ 1099 h 3179"/>
              <a:gd name="T52" fmla="*/ 266 w 1392"/>
              <a:gd name="T53" fmla="*/ 1017 h 3179"/>
              <a:gd name="T54" fmla="*/ 223 w 1392"/>
              <a:gd name="T55" fmla="*/ 1289 h 3179"/>
              <a:gd name="T56" fmla="*/ 215 w 1392"/>
              <a:gd name="T57" fmla="*/ 1696 h 3179"/>
              <a:gd name="T58" fmla="*/ 187 w 1392"/>
              <a:gd name="T59" fmla="*/ 1791 h 3179"/>
              <a:gd name="T60" fmla="*/ 136 w 1392"/>
              <a:gd name="T61" fmla="*/ 1873 h 3179"/>
              <a:gd name="T62" fmla="*/ 7 w 1392"/>
              <a:gd name="T63" fmla="*/ 1834 h 3179"/>
              <a:gd name="T64" fmla="*/ 50 w 1392"/>
              <a:gd name="T65" fmla="*/ 1445 h 3179"/>
              <a:gd name="T66" fmla="*/ 93 w 1392"/>
              <a:gd name="T67" fmla="*/ 1056 h 3179"/>
              <a:gd name="T68" fmla="*/ 352 w 1392"/>
              <a:gd name="T69" fmla="*/ 550 h 3179"/>
              <a:gd name="T70" fmla="*/ 524 w 1392"/>
              <a:gd name="T71" fmla="*/ 355 h 3179"/>
              <a:gd name="T72" fmla="*/ 559 w 1392"/>
              <a:gd name="T73" fmla="*/ 28 h 3179"/>
              <a:gd name="T74" fmla="*/ 824 w 1392"/>
              <a:gd name="T75" fmla="*/ 60 h 3179"/>
              <a:gd name="T76" fmla="*/ 820 w 1392"/>
              <a:gd name="T77" fmla="*/ 336 h 3179"/>
              <a:gd name="T78" fmla="*/ 767 w 1392"/>
              <a:gd name="T79" fmla="*/ 487 h 3179"/>
              <a:gd name="T80" fmla="*/ 1149 w 1392"/>
              <a:gd name="T81" fmla="*/ 771 h 3179"/>
              <a:gd name="T82" fmla="*/ 1216 w 1392"/>
              <a:gd name="T83" fmla="*/ 1176 h 3179"/>
              <a:gd name="T84" fmla="*/ 1330 w 1392"/>
              <a:gd name="T85" fmla="*/ 1585 h 3179"/>
              <a:gd name="T86" fmla="*/ 1359 w 1392"/>
              <a:gd name="T87" fmla="*/ 1735 h 31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92"/>
              <a:gd name="T133" fmla="*/ 0 h 3179"/>
              <a:gd name="T134" fmla="*/ 1392 w 1392"/>
              <a:gd name="T135" fmla="*/ 3179 h 31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92" h="3179">
                <a:moveTo>
                  <a:pt x="1320" y="1675"/>
                </a:moveTo>
                <a:cubicBezTo>
                  <a:pt x="1318" y="1684"/>
                  <a:pt x="1300" y="1706"/>
                  <a:pt x="1297" y="1727"/>
                </a:cubicBezTo>
                <a:cubicBezTo>
                  <a:pt x="1294" y="1747"/>
                  <a:pt x="1310" y="1777"/>
                  <a:pt x="1306" y="1796"/>
                </a:cubicBezTo>
                <a:lnTo>
                  <a:pt x="1273" y="1839"/>
                </a:lnTo>
                <a:cubicBezTo>
                  <a:pt x="1255" y="1843"/>
                  <a:pt x="1216" y="1833"/>
                  <a:pt x="1196" y="1826"/>
                </a:cubicBezTo>
                <a:lnTo>
                  <a:pt x="1153" y="1796"/>
                </a:lnTo>
                <a:cubicBezTo>
                  <a:pt x="1144" y="1775"/>
                  <a:pt x="1142" y="1735"/>
                  <a:pt x="1144" y="1701"/>
                </a:cubicBezTo>
                <a:cubicBezTo>
                  <a:pt x="1147" y="1667"/>
                  <a:pt x="1170" y="1629"/>
                  <a:pt x="1168" y="1593"/>
                </a:cubicBezTo>
                <a:cubicBezTo>
                  <a:pt x="1165" y="1557"/>
                  <a:pt x="1147" y="1539"/>
                  <a:pt x="1125" y="1486"/>
                </a:cubicBezTo>
                <a:cubicBezTo>
                  <a:pt x="1104" y="1433"/>
                  <a:pt x="1056" y="1328"/>
                  <a:pt x="1039" y="1274"/>
                </a:cubicBezTo>
                <a:cubicBezTo>
                  <a:pt x="1022" y="1221"/>
                  <a:pt x="1029" y="1199"/>
                  <a:pt x="1025" y="1163"/>
                </a:cubicBezTo>
                <a:cubicBezTo>
                  <a:pt x="1021" y="1126"/>
                  <a:pt x="1028" y="1103"/>
                  <a:pt x="1020" y="1055"/>
                </a:cubicBezTo>
                <a:lnTo>
                  <a:pt x="982" y="875"/>
                </a:lnTo>
                <a:cubicBezTo>
                  <a:pt x="967" y="872"/>
                  <a:pt x="942" y="978"/>
                  <a:pt x="930" y="1034"/>
                </a:cubicBezTo>
                <a:cubicBezTo>
                  <a:pt x="917" y="1090"/>
                  <a:pt x="907" y="1164"/>
                  <a:pt x="906" y="1210"/>
                </a:cubicBezTo>
                <a:cubicBezTo>
                  <a:pt x="906" y="1257"/>
                  <a:pt x="920" y="1270"/>
                  <a:pt x="925" y="1309"/>
                </a:cubicBezTo>
                <a:cubicBezTo>
                  <a:pt x="931" y="1349"/>
                  <a:pt x="934" y="1401"/>
                  <a:pt x="940" y="1447"/>
                </a:cubicBezTo>
                <a:cubicBezTo>
                  <a:pt x="945" y="1493"/>
                  <a:pt x="950" y="1539"/>
                  <a:pt x="959" y="1589"/>
                </a:cubicBezTo>
                <a:cubicBezTo>
                  <a:pt x="967" y="1638"/>
                  <a:pt x="982" y="1692"/>
                  <a:pt x="987" y="1744"/>
                </a:cubicBezTo>
                <a:cubicBezTo>
                  <a:pt x="993" y="1796"/>
                  <a:pt x="990" y="1848"/>
                  <a:pt x="992" y="1899"/>
                </a:cubicBezTo>
                <a:cubicBezTo>
                  <a:pt x="994" y="1949"/>
                  <a:pt x="998" y="2002"/>
                  <a:pt x="996" y="2045"/>
                </a:cubicBezTo>
                <a:cubicBezTo>
                  <a:pt x="994" y="2088"/>
                  <a:pt x="984" y="2117"/>
                  <a:pt x="982" y="2157"/>
                </a:cubicBezTo>
                <a:cubicBezTo>
                  <a:pt x="980" y="2197"/>
                  <a:pt x="993" y="2249"/>
                  <a:pt x="987" y="2282"/>
                </a:cubicBezTo>
                <a:lnTo>
                  <a:pt x="949" y="2359"/>
                </a:lnTo>
                <a:lnTo>
                  <a:pt x="944" y="2463"/>
                </a:lnTo>
                <a:cubicBezTo>
                  <a:pt x="940" y="2506"/>
                  <a:pt x="937" y="2562"/>
                  <a:pt x="920" y="2617"/>
                </a:cubicBezTo>
                <a:cubicBezTo>
                  <a:pt x="903" y="2672"/>
                  <a:pt x="853" y="2742"/>
                  <a:pt x="844" y="2794"/>
                </a:cubicBezTo>
                <a:cubicBezTo>
                  <a:pt x="835" y="2846"/>
                  <a:pt x="858" y="2898"/>
                  <a:pt x="863" y="2927"/>
                </a:cubicBezTo>
                <a:cubicBezTo>
                  <a:pt x="869" y="2956"/>
                  <a:pt x="875" y="2958"/>
                  <a:pt x="878" y="2970"/>
                </a:cubicBezTo>
                <a:lnTo>
                  <a:pt x="878" y="3000"/>
                </a:lnTo>
                <a:cubicBezTo>
                  <a:pt x="887" y="3015"/>
                  <a:pt x="915" y="3037"/>
                  <a:pt x="934" y="3061"/>
                </a:cubicBezTo>
                <a:cubicBezTo>
                  <a:pt x="953" y="3084"/>
                  <a:pt x="994" y="3126"/>
                  <a:pt x="992" y="3143"/>
                </a:cubicBezTo>
                <a:cubicBezTo>
                  <a:pt x="990" y="3160"/>
                  <a:pt x="951" y="3161"/>
                  <a:pt x="925" y="3164"/>
                </a:cubicBezTo>
                <a:cubicBezTo>
                  <a:pt x="899" y="3166"/>
                  <a:pt x="859" y="3164"/>
                  <a:pt x="835" y="3155"/>
                </a:cubicBezTo>
                <a:lnTo>
                  <a:pt x="782" y="3108"/>
                </a:lnTo>
                <a:cubicBezTo>
                  <a:pt x="772" y="3089"/>
                  <a:pt x="787" y="3069"/>
                  <a:pt x="773" y="3044"/>
                </a:cubicBezTo>
                <a:cubicBezTo>
                  <a:pt x="758" y="3019"/>
                  <a:pt x="712" y="2976"/>
                  <a:pt x="696" y="2957"/>
                </a:cubicBezTo>
                <a:lnTo>
                  <a:pt x="682" y="2927"/>
                </a:lnTo>
                <a:lnTo>
                  <a:pt x="725" y="2867"/>
                </a:lnTo>
                <a:lnTo>
                  <a:pt x="740" y="2746"/>
                </a:lnTo>
                <a:cubicBezTo>
                  <a:pt x="741" y="2709"/>
                  <a:pt x="738" y="2675"/>
                  <a:pt x="734" y="2643"/>
                </a:cubicBezTo>
                <a:cubicBezTo>
                  <a:pt x="731" y="2612"/>
                  <a:pt x="718" y="2584"/>
                  <a:pt x="715" y="2557"/>
                </a:cubicBezTo>
                <a:cubicBezTo>
                  <a:pt x="713" y="2529"/>
                  <a:pt x="716" y="2505"/>
                  <a:pt x="721" y="2480"/>
                </a:cubicBezTo>
                <a:cubicBezTo>
                  <a:pt x="725" y="2454"/>
                  <a:pt x="734" y="2428"/>
                  <a:pt x="744" y="2407"/>
                </a:cubicBezTo>
                <a:cubicBezTo>
                  <a:pt x="754" y="2386"/>
                  <a:pt x="780" y="2376"/>
                  <a:pt x="782" y="2351"/>
                </a:cubicBezTo>
                <a:lnTo>
                  <a:pt x="753" y="2256"/>
                </a:lnTo>
                <a:cubicBezTo>
                  <a:pt x="745" y="2221"/>
                  <a:pt x="739" y="2178"/>
                  <a:pt x="734" y="2139"/>
                </a:cubicBezTo>
                <a:cubicBezTo>
                  <a:pt x="730" y="2100"/>
                  <a:pt x="732" y="2063"/>
                  <a:pt x="725" y="2023"/>
                </a:cubicBezTo>
                <a:cubicBezTo>
                  <a:pt x="718" y="1984"/>
                  <a:pt x="703" y="1953"/>
                  <a:pt x="692" y="1899"/>
                </a:cubicBezTo>
                <a:cubicBezTo>
                  <a:pt x="681" y="1844"/>
                  <a:pt x="668" y="1701"/>
                  <a:pt x="658" y="1697"/>
                </a:cubicBezTo>
                <a:cubicBezTo>
                  <a:pt x="648" y="1693"/>
                  <a:pt x="635" y="1821"/>
                  <a:pt x="630" y="1873"/>
                </a:cubicBezTo>
                <a:cubicBezTo>
                  <a:pt x="626" y="1924"/>
                  <a:pt x="632" y="1949"/>
                  <a:pt x="630" y="2010"/>
                </a:cubicBezTo>
                <a:lnTo>
                  <a:pt x="620" y="2243"/>
                </a:lnTo>
                <a:cubicBezTo>
                  <a:pt x="615" y="2304"/>
                  <a:pt x="598" y="2339"/>
                  <a:pt x="596" y="2377"/>
                </a:cubicBezTo>
                <a:cubicBezTo>
                  <a:pt x="594" y="2414"/>
                  <a:pt x="607" y="2429"/>
                  <a:pt x="610" y="2467"/>
                </a:cubicBezTo>
                <a:cubicBezTo>
                  <a:pt x="614" y="2504"/>
                  <a:pt x="621" y="2555"/>
                  <a:pt x="620" y="2600"/>
                </a:cubicBezTo>
                <a:cubicBezTo>
                  <a:pt x="619" y="2646"/>
                  <a:pt x="608" y="2692"/>
                  <a:pt x="606" y="2737"/>
                </a:cubicBezTo>
                <a:cubicBezTo>
                  <a:pt x="604" y="2783"/>
                  <a:pt x="607" y="2835"/>
                  <a:pt x="610" y="2875"/>
                </a:cubicBezTo>
                <a:lnTo>
                  <a:pt x="625" y="2979"/>
                </a:lnTo>
                <a:lnTo>
                  <a:pt x="610" y="3087"/>
                </a:lnTo>
                <a:lnTo>
                  <a:pt x="596" y="3151"/>
                </a:lnTo>
                <a:cubicBezTo>
                  <a:pt x="574" y="3165"/>
                  <a:pt x="511" y="3179"/>
                  <a:pt x="482" y="3173"/>
                </a:cubicBezTo>
                <a:cubicBezTo>
                  <a:pt x="453" y="3166"/>
                  <a:pt x="432" y="3134"/>
                  <a:pt x="425" y="3112"/>
                </a:cubicBezTo>
                <a:lnTo>
                  <a:pt x="438" y="3040"/>
                </a:lnTo>
                <a:cubicBezTo>
                  <a:pt x="447" y="3014"/>
                  <a:pt x="471" y="2985"/>
                  <a:pt x="481" y="2962"/>
                </a:cubicBezTo>
                <a:cubicBezTo>
                  <a:pt x="491" y="2938"/>
                  <a:pt x="496" y="2929"/>
                  <a:pt x="496" y="2897"/>
                </a:cubicBezTo>
                <a:cubicBezTo>
                  <a:pt x="496" y="2865"/>
                  <a:pt x="491" y="2809"/>
                  <a:pt x="481" y="2767"/>
                </a:cubicBezTo>
                <a:cubicBezTo>
                  <a:pt x="471" y="2726"/>
                  <a:pt x="452" y="2689"/>
                  <a:pt x="438" y="2651"/>
                </a:cubicBezTo>
                <a:cubicBezTo>
                  <a:pt x="424" y="2612"/>
                  <a:pt x="402" y="2579"/>
                  <a:pt x="395" y="2534"/>
                </a:cubicBezTo>
                <a:cubicBezTo>
                  <a:pt x="388" y="2489"/>
                  <a:pt x="391" y="2424"/>
                  <a:pt x="395" y="2378"/>
                </a:cubicBezTo>
                <a:cubicBezTo>
                  <a:pt x="398" y="2333"/>
                  <a:pt x="411" y="2296"/>
                  <a:pt x="416" y="2260"/>
                </a:cubicBezTo>
                <a:cubicBezTo>
                  <a:pt x="420" y="2224"/>
                  <a:pt x="425" y="2203"/>
                  <a:pt x="420" y="2165"/>
                </a:cubicBezTo>
                <a:cubicBezTo>
                  <a:pt x="415" y="2127"/>
                  <a:pt x="396" y="2088"/>
                  <a:pt x="381" y="2032"/>
                </a:cubicBezTo>
                <a:cubicBezTo>
                  <a:pt x="367" y="1976"/>
                  <a:pt x="346" y="1902"/>
                  <a:pt x="334" y="1830"/>
                </a:cubicBezTo>
                <a:cubicBezTo>
                  <a:pt x="322" y="1757"/>
                  <a:pt x="313" y="1664"/>
                  <a:pt x="309" y="1600"/>
                </a:cubicBezTo>
                <a:cubicBezTo>
                  <a:pt x="304" y="1536"/>
                  <a:pt x="303" y="1501"/>
                  <a:pt x="309" y="1445"/>
                </a:cubicBezTo>
                <a:cubicBezTo>
                  <a:pt x="314" y="1388"/>
                  <a:pt x="333" y="1319"/>
                  <a:pt x="339" y="1262"/>
                </a:cubicBezTo>
                <a:cubicBezTo>
                  <a:pt x="346" y="1204"/>
                  <a:pt x="354" y="1146"/>
                  <a:pt x="348" y="1099"/>
                </a:cubicBezTo>
                <a:cubicBezTo>
                  <a:pt x="343" y="1052"/>
                  <a:pt x="315" y="1018"/>
                  <a:pt x="309" y="978"/>
                </a:cubicBezTo>
                <a:cubicBezTo>
                  <a:pt x="302" y="938"/>
                  <a:pt x="316" y="855"/>
                  <a:pt x="309" y="861"/>
                </a:cubicBezTo>
                <a:cubicBezTo>
                  <a:pt x="302" y="868"/>
                  <a:pt x="280" y="971"/>
                  <a:pt x="266" y="1017"/>
                </a:cubicBezTo>
                <a:cubicBezTo>
                  <a:pt x="251" y="1062"/>
                  <a:pt x="230" y="1101"/>
                  <a:pt x="223" y="1133"/>
                </a:cubicBezTo>
                <a:cubicBezTo>
                  <a:pt x="215" y="1166"/>
                  <a:pt x="223" y="1185"/>
                  <a:pt x="223" y="1211"/>
                </a:cubicBezTo>
                <a:cubicBezTo>
                  <a:pt x="223" y="1237"/>
                  <a:pt x="230" y="1250"/>
                  <a:pt x="223" y="1289"/>
                </a:cubicBezTo>
                <a:cubicBezTo>
                  <a:pt x="215" y="1328"/>
                  <a:pt x="187" y="1393"/>
                  <a:pt x="179" y="1445"/>
                </a:cubicBezTo>
                <a:cubicBezTo>
                  <a:pt x="172" y="1497"/>
                  <a:pt x="173" y="1558"/>
                  <a:pt x="179" y="1600"/>
                </a:cubicBezTo>
                <a:cubicBezTo>
                  <a:pt x="186" y="1642"/>
                  <a:pt x="208" y="1670"/>
                  <a:pt x="215" y="1696"/>
                </a:cubicBezTo>
                <a:cubicBezTo>
                  <a:pt x="223" y="1722"/>
                  <a:pt x="222" y="1740"/>
                  <a:pt x="223" y="1756"/>
                </a:cubicBezTo>
                <a:cubicBezTo>
                  <a:pt x="223" y="1772"/>
                  <a:pt x="229" y="1789"/>
                  <a:pt x="223" y="1795"/>
                </a:cubicBezTo>
                <a:cubicBezTo>
                  <a:pt x="216" y="1800"/>
                  <a:pt x="194" y="1804"/>
                  <a:pt x="187" y="1791"/>
                </a:cubicBezTo>
                <a:cubicBezTo>
                  <a:pt x="179" y="1778"/>
                  <a:pt x="188" y="1716"/>
                  <a:pt x="179" y="1717"/>
                </a:cubicBezTo>
                <a:cubicBezTo>
                  <a:pt x="171" y="1718"/>
                  <a:pt x="144" y="1769"/>
                  <a:pt x="136" y="1795"/>
                </a:cubicBezTo>
                <a:cubicBezTo>
                  <a:pt x="129" y="1821"/>
                  <a:pt x="141" y="1856"/>
                  <a:pt x="136" y="1873"/>
                </a:cubicBezTo>
                <a:cubicBezTo>
                  <a:pt x="132" y="1889"/>
                  <a:pt x="125" y="1894"/>
                  <a:pt x="110" y="1894"/>
                </a:cubicBezTo>
                <a:cubicBezTo>
                  <a:pt x="96" y="1894"/>
                  <a:pt x="67" y="1883"/>
                  <a:pt x="50" y="1873"/>
                </a:cubicBezTo>
                <a:cubicBezTo>
                  <a:pt x="33" y="1862"/>
                  <a:pt x="14" y="1860"/>
                  <a:pt x="7" y="1834"/>
                </a:cubicBezTo>
                <a:cubicBezTo>
                  <a:pt x="0" y="1808"/>
                  <a:pt x="0" y="1756"/>
                  <a:pt x="7" y="1717"/>
                </a:cubicBezTo>
                <a:cubicBezTo>
                  <a:pt x="14" y="1678"/>
                  <a:pt x="43" y="1646"/>
                  <a:pt x="50" y="1600"/>
                </a:cubicBezTo>
                <a:cubicBezTo>
                  <a:pt x="57" y="1555"/>
                  <a:pt x="52" y="1497"/>
                  <a:pt x="50" y="1445"/>
                </a:cubicBezTo>
                <a:cubicBezTo>
                  <a:pt x="48" y="1393"/>
                  <a:pt x="32" y="1337"/>
                  <a:pt x="39" y="1287"/>
                </a:cubicBezTo>
                <a:cubicBezTo>
                  <a:pt x="45" y="1238"/>
                  <a:pt x="77" y="1189"/>
                  <a:pt x="86" y="1150"/>
                </a:cubicBezTo>
                <a:cubicBezTo>
                  <a:pt x="95" y="1111"/>
                  <a:pt x="85" y="1123"/>
                  <a:pt x="93" y="1056"/>
                </a:cubicBezTo>
                <a:cubicBezTo>
                  <a:pt x="101" y="988"/>
                  <a:pt x="122" y="816"/>
                  <a:pt x="136" y="744"/>
                </a:cubicBezTo>
                <a:cubicBezTo>
                  <a:pt x="151" y="673"/>
                  <a:pt x="144" y="660"/>
                  <a:pt x="179" y="628"/>
                </a:cubicBezTo>
                <a:cubicBezTo>
                  <a:pt x="215" y="595"/>
                  <a:pt x="294" y="576"/>
                  <a:pt x="352" y="550"/>
                </a:cubicBezTo>
                <a:cubicBezTo>
                  <a:pt x="409" y="524"/>
                  <a:pt x="494" y="490"/>
                  <a:pt x="524" y="472"/>
                </a:cubicBezTo>
                <a:cubicBezTo>
                  <a:pt x="555" y="454"/>
                  <a:pt x="534" y="462"/>
                  <a:pt x="534" y="443"/>
                </a:cubicBezTo>
                <a:cubicBezTo>
                  <a:pt x="534" y="424"/>
                  <a:pt x="533" y="389"/>
                  <a:pt x="524" y="355"/>
                </a:cubicBezTo>
                <a:cubicBezTo>
                  <a:pt x="515" y="321"/>
                  <a:pt x="487" y="282"/>
                  <a:pt x="481" y="239"/>
                </a:cubicBezTo>
                <a:cubicBezTo>
                  <a:pt x="475" y="195"/>
                  <a:pt x="473" y="129"/>
                  <a:pt x="486" y="94"/>
                </a:cubicBezTo>
                <a:cubicBezTo>
                  <a:pt x="499" y="59"/>
                  <a:pt x="530" y="43"/>
                  <a:pt x="559" y="28"/>
                </a:cubicBezTo>
                <a:cubicBezTo>
                  <a:pt x="588" y="13"/>
                  <a:pt x="627" y="2"/>
                  <a:pt x="660" y="1"/>
                </a:cubicBezTo>
                <a:cubicBezTo>
                  <a:pt x="693" y="0"/>
                  <a:pt x="733" y="13"/>
                  <a:pt x="760" y="23"/>
                </a:cubicBezTo>
                <a:cubicBezTo>
                  <a:pt x="787" y="33"/>
                  <a:pt x="806" y="45"/>
                  <a:pt x="824" y="60"/>
                </a:cubicBezTo>
                <a:cubicBezTo>
                  <a:pt x="842" y="75"/>
                  <a:pt x="865" y="84"/>
                  <a:pt x="867" y="113"/>
                </a:cubicBezTo>
                <a:cubicBezTo>
                  <a:pt x="869" y="142"/>
                  <a:pt x="843" y="200"/>
                  <a:pt x="835" y="237"/>
                </a:cubicBezTo>
                <a:cubicBezTo>
                  <a:pt x="827" y="274"/>
                  <a:pt x="827" y="304"/>
                  <a:pt x="820" y="336"/>
                </a:cubicBezTo>
                <a:cubicBezTo>
                  <a:pt x="813" y="368"/>
                  <a:pt x="801" y="411"/>
                  <a:pt x="792" y="432"/>
                </a:cubicBezTo>
                <a:cubicBezTo>
                  <a:pt x="783" y="452"/>
                  <a:pt x="772" y="448"/>
                  <a:pt x="768" y="457"/>
                </a:cubicBezTo>
                <a:cubicBezTo>
                  <a:pt x="765" y="466"/>
                  <a:pt x="740" y="471"/>
                  <a:pt x="767" y="487"/>
                </a:cubicBezTo>
                <a:cubicBezTo>
                  <a:pt x="794" y="502"/>
                  <a:pt x="878" y="527"/>
                  <a:pt x="930" y="551"/>
                </a:cubicBezTo>
                <a:cubicBezTo>
                  <a:pt x="982" y="574"/>
                  <a:pt x="1046" y="592"/>
                  <a:pt x="1082" y="629"/>
                </a:cubicBezTo>
                <a:cubicBezTo>
                  <a:pt x="1119" y="665"/>
                  <a:pt x="1134" y="713"/>
                  <a:pt x="1149" y="771"/>
                </a:cubicBezTo>
                <a:cubicBezTo>
                  <a:pt x="1163" y="830"/>
                  <a:pt x="1164" y="931"/>
                  <a:pt x="1168" y="981"/>
                </a:cubicBezTo>
                <a:cubicBezTo>
                  <a:pt x="1171" y="1031"/>
                  <a:pt x="1165" y="1040"/>
                  <a:pt x="1173" y="1073"/>
                </a:cubicBezTo>
                <a:cubicBezTo>
                  <a:pt x="1181" y="1105"/>
                  <a:pt x="1204" y="1129"/>
                  <a:pt x="1216" y="1176"/>
                </a:cubicBezTo>
                <a:cubicBezTo>
                  <a:pt x="1228" y="1222"/>
                  <a:pt x="1236" y="1291"/>
                  <a:pt x="1244" y="1348"/>
                </a:cubicBezTo>
                <a:cubicBezTo>
                  <a:pt x="1252" y="1405"/>
                  <a:pt x="1249" y="1476"/>
                  <a:pt x="1264" y="1516"/>
                </a:cubicBezTo>
                <a:cubicBezTo>
                  <a:pt x="1278" y="1556"/>
                  <a:pt x="1314" y="1559"/>
                  <a:pt x="1330" y="1585"/>
                </a:cubicBezTo>
                <a:cubicBezTo>
                  <a:pt x="1346" y="1611"/>
                  <a:pt x="1349" y="1648"/>
                  <a:pt x="1359" y="1674"/>
                </a:cubicBezTo>
                <a:cubicBezTo>
                  <a:pt x="1369" y="1700"/>
                  <a:pt x="1392" y="1733"/>
                  <a:pt x="1392" y="1743"/>
                </a:cubicBezTo>
                <a:cubicBezTo>
                  <a:pt x="1392" y="1753"/>
                  <a:pt x="1372" y="1746"/>
                  <a:pt x="1359" y="1735"/>
                </a:cubicBezTo>
                <a:cubicBezTo>
                  <a:pt x="1345" y="1723"/>
                  <a:pt x="1318" y="1685"/>
                  <a:pt x="1311" y="1675"/>
                </a:cubicBezTo>
                <a:lnTo>
                  <a:pt x="1320" y="1675"/>
                </a:lnTo>
                <a:close/>
              </a:path>
            </a:pathLst>
          </a:custGeom>
          <a:solidFill>
            <a:srgbClr val="FFFF00"/>
          </a:solidFill>
          <a:ln w="9525">
            <a:solidFill>
              <a:schemeClr val="tx1"/>
            </a:solidFill>
            <a:round/>
            <a:headEnd/>
            <a:tailEnd/>
          </a:ln>
        </p:spPr>
        <p:txBody>
          <a:bodyPr wrap="none" anchor="ctr"/>
          <a:lstStyle/>
          <a:p>
            <a:endParaRPr lang="cs-CZ"/>
          </a:p>
        </p:txBody>
      </p:sp>
      <p:grpSp>
        <p:nvGrpSpPr>
          <p:cNvPr id="2" name="Group 5"/>
          <p:cNvGrpSpPr>
            <a:grpSpLocks/>
          </p:cNvGrpSpPr>
          <p:nvPr/>
        </p:nvGrpSpPr>
        <p:grpSpPr bwMode="auto">
          <a:xfrm>
            <a:off x="5783262" y="2296938"/>
            <a:ext cx="457200" cy="1066800"/>
            <a:chOff x="2880" y="2160"/>
            <a:chExt cx="528" cy="1056"/>
          </a:xfrm>
        </p:grpSpPr>
        <p:grpSp>
          <p:nvGrpSpPr>
            <p:cNvPr id="3" name="Group 6"/>
            <p:cNvGrpSpPr>
              <a:grpSpLocks/>
            </p:cNvGrpSpPr>
            <p:nvPr/>
          </p:nvGrpSpPr>
          <p:grpSpPr bwMode="auto">
            <a:xfrm>
              <a:off x="2880" y="2544"/>
              <a:ext cx="528" cy="672"/>
              <a:chOff x="2009" y="1522"/>
              <a:chExt cx="369" cy="440"/>
            </a:xfrm>
          </p:grpSpPr>
          <p:grpSp>
            <p:nvGrpSpPr>
              <p:cNvPr id="4" name="Group 7"/>
              <p:cNvGrpSpPr>
                <a:grpSpLocks/>
              </p:cNvGrpSpPr>
              <p:nvPr/>
            </p:nvGrpSpPr>
            <p:grpSpPr bwMode="auto">
              <a:xfrm>
                <a:off x="2012" y="1522"/>
                <a:ext cx="366" cy="440"/>
                <a:chOff x="2012" y="1522"/>
                <a:chExt cx="366" cy="440"/>
              </a:xfrm>
            </p:grpSpPr>
            <p:grpSp>
              <p:nvGrpSpPr>
                <p:cNvPr id="5" name="Group 8"/>
                <p:cNvGrpSpPr>
                  <a:grpSpLocks/>
                </p:cNvGrpSpPr>
                <p:nvPr/>
              </p:nvGrpSpPr>
              <p:grpSpPr bwMode="auto">
                <a:xfrm>
                  <a:off x="2025" y="1624"/>
                  <a:ext cx="353" cy="338"/>
                  <a:chOff x="2025" y="1624"/>
                  <a:chExt cx="353" cy="338"/>
                </a:xfrm>
              </p:grpSpPr>
              <p:grpSp>
                <p:nvGrpSpPr>
                  <p:cNvPr id="6" name="Group 9"/>
                  <p:cNvGrpSpPr>
                    <a:grpSpLocks/>
                  </p:cNvGrpSpPr>
                  <p:nvPr/>
                </p:nvGrpSpPr>
                <p:grpSpPr bwMode="auto">
                  <a:xfrm>
                    <a:off x="2025" y="1624"/>
                    <a:ext cx="285" cy="72"/>
                    <a:chOff x="2025" y="1624"/>
                    <a:chExt cx="285" cy="72"/>
                  </a:xfrm>
                </p:grpSpPr>
                <p:grpSp>
                  <p:nvGrpSpPr>
                    <p:cNvPr id="7" name="Group 10"/>
                    <p:cNvGrpSpPr>
                      <a:grpSpLocks/>
                    </p:cNvGrpSpPr>
                    <p:nvPr/>
                  </p:nvGrpSpPr>
                  <p:grpSpPr bwMode="auto">
                    <a:xfrm>
                      <a:off x="2248" y="1634"/>
                      <a:ext cx="62" cy="62"/>
                      <a:chOff x="2248" y="1634"/>
                      <a:chExt cx="62" cy="62"/>
                    </a:xfrm>
                  </p:grpSpPr>
                  <p:grpSp>
                    <p:nvGrpSpPr>
                      <p:cNvPr id="8" name="Group 11"/>
                      <p:cNvGrpSpPr>
                        <a:grpSpLocks/>
                      </p:cNvGrpSpPr>
                      <p:nvPr/>
                    </p:nvGrpSpPr>
                    <p:grpSpPr bwMode="auto">
                      <a:xfrm>
                        <a:off x="2248" y="1634"/>
                        <a:ext cx="44" cy="39"/>
                        <a:chOff x="2248" y="1634"/>
                        <a:chExt cx="44" cy="39"/>
                      </a:xfrm>
                    </p:grpSpPr>
                    <p:sp>
                      <p:nvSpPr>
                        <p:cNvPr id="1374" name="Freeform 12"/>
                        <p:cNvSpPr>
                          <a:spLocks/>
                        </p:cNvSpPr>
                        <p:nvPr/>
                      </p:nvSpPr>
                      <p:spPr bwMode="auto">
                        <a:xfrm>
                          <a:off x="2248" y="1637"/>
                          <a:ext cx="40" cy="32"/>
                        </a:xfrm>
                        <a:custGeom>
                          <a:avLst/>
                          <a:gdLst>
                            <a:gd name="T0" fmla="*/ 0 w 198"/>
                            <a:gd name="T1" fmla="*/ 1 h 161"/>
                            <a:gd name="T2" fmla="*/ 0 w 198"/>
                            <a:gd name="T3" fmla="*/ 1 h 161"/>
                            <a:gd name="T4" fmla="*/ 0 w 198"/>
                            <a:gd name="T5" fmla="*/ 1 h 161"/>
                            <a:gd name="T6" fmla="*/ 0 w 198"/>
                            <a:gd name="T7" fmla="*/ 1 h 161"/>
                            <a:gd name="T8" fmla="*/ 1 w 198"/>
                            <a:gd name="T9" fmla="*/ 0 h 161"/>
                            <a:gd name="T10" fmla="*/ 1 w 198"/>
                            <a:gd name="T11" fmla="*/ 0 h 161"/>
                            <a:gd name="T12" fmla="*/ 1 w 198"/>
                            <a:gd name="T13" fmla="*/ 0 h 161"/>
                            <a:gd name="T14" fmla="*/ 1 w 198"/>
                            <a:gd name="T15" fmla="*/ 0 h 161"/>
                            <a:gd name="T16" fmla="*/ 1 w 198"/>
                            <a:gd name="T17" fmla="*/ 0 h 161"/>
                            <a:gd name="T18" fmla="*/ 2 w 198"/>
                            <a:gd name="T19" fmla="*/ 0 h 1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8"/>
                            <a:gd name="T31" fmla="*/ 0 h 161"/>
                            <a:gd name="T32" fmla="*/ 198 w 198"/>
                            <a:gd name="T33" fmla="*/ 161 h 1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8" h="161">
                              <a:moveTo>
                                <a:pt x="0" y="161"/>
                              </a:moveTo>
                              <a:lnTo>
                                <a:pt x="18" y="132"/>
                              </a:lnTo>
                              <a:lnTo>
                                <a:pt x="37" y="108"/>
                              </a:lnTo>
                              <a:lnTo>
                                <a:pt x="58" y="81"/>
                              </a:lnTo>
                              <a:lnTo>
                                <a:pt x="82" y="57"/>
                              </a:lnTo>
                              <a:lnTo>
                                <a:pt x="107" y="37"/>
                              </a:lnTo>
                              <a:lnTo>
                                <a:pt x="131" y="23"/>
                              </a:lnTo>
                              <a:lnTo>
                                <a:pt x="150" y="12"/>
                              </a:lnTo>
                              <a:lnTo>
                                <a:pt x="170" y="6"/>
                              </a:lnTo>
                              <a:lnTo>
                                <a:pt x="198" y="0"/>
                              </a:lnTo>
                            </a:path>
                          </a:pathLst>
                        </a:custGeom>
                        <a:noFill/>
                        <a:ln w="25400">
                          <a:solidFill>
                            <a:srgbClr val="600060"/>
                          </a:solidFill>
                          <a:round/>
                          <a:headEnd/>
                          <a:tailEnd/>
                        </a:ln>
                      </p:spPr>
                      <p:txBody>
                        <a:bodyPr/>
                        <a:lstStyle/>
                        <a:p>
                          <a:endParaRPr lang="cs-CZ"/>
                        </a:p>
                      </p:txBody>
                    </p:sp>
                    <p:sp>
                      <p:nvSpPr>
                        <p:cNvPr id="1375" name="Freeform 13"/>
                        <p:cNvSpPr>
                          <a:spLocks/>
                        </p:cNvSpPr>
                        <p:nvPr/>
                      </p:nvSpPr>
                      <p:spPr bwMode="auto">
                        <a:xfrm>
                          <a:off x="2253" y="1641"/>
                          <a:ext cx="39" cy="32"/>
                        </a:xfrm>
                        <a:custGeom>
                          <a:avLst/>
                          <a:gdLst>
                            <a:gd name="T0" fmla="*/ 0 w 195"/>
                            <a:gd name="T1" fmla="*/ 1 h 160"/>
                            <a:gd name="T2" fmla="*/ 0 w 195"/>
                            <a:gd name="T3" fmla="*/ 1 h 160"/>
                            <a:gd name="T4" fmla="*/ 0 w 195"/>
                            <a:gd name="T5" fmla="*/ 1 h 160"/>
                            <a:gd name="T6" fmla="*/ 0 w 195"/>
                            <a:gd name="T7" fmla="*/ 1 h 160"/>
                            <a:gd name="T8" fmla="*/ 1 w 195"/>
                            <a:gd name="T9" fmla="*/ 0 h 160"/>
                            <a:gd name="T10" fmla="*/ 1 w 195"/>
                            <a:gd name="T11" fmla="*/ 0 h 160"/>
                            <a:gd name="T12" fmla="*/ 1 w 195"/>
                            <a:gd name="T13" fmla="*/ 0 h 160"/>
                            <a:gd name="T14" fmla="*/ 1 w 195"/>
                            <a:gd name="T15" fmla="*/ 0 h 160"/>
                            <a:gd name="T16" fmla="*/ 1 w 195"/>
                            <a:gd name="T17" fmla="*/ 0 h 160"/>
                            <a:gd name="T18" fmla="*/ 2 w 195"/>
                            <a:gd name="T19" fmla="*/ 0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5"/>
                            <a:gd name="T31" fmla="*/ 0 h 160"/>
                            <a:gd name="T32" fmla="*/ 195 w 195"/>
                            <a:gd name="T33" fmla="*/ 160 h 1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5" h="160">
                              <a:moveTo>
                                <a:pt x="0" y="160"/>
                              </a:moveTo>
                              <a:lnTo>
                                <a:pt x="19" y="131"/>
                              </a:lnTo>
                              <a:lnTo>
                                <a:pt x="37" y="106"/>
                              </a:lnTo>
                              <a:lnTo>
                                <a:pt x="59" y="80"/>
                              </a:lnTo>
                              <a:lnTo>
                                <a:pt x="82" y="55"/>
                              </a:lnTo>
                              <a:lnTo>
                                <a:pt x="108" y="35"/>
                              </a:lnTo>
                              <a:lnTo>
                                <a:pt x="131" y="21"/>
                              </a:lnTo>
                              <a:lnTo>
                                <a:pt x="156" y="11"/>
                              </a:lnTo>
                              <a:lnTo>
                                <a:pt x="177" y="3"/>
                              </a:lnTo>
                              <a:lnTo>
                                <a:pt x="195" y="0"/>
                              </a:lnTo>
                            </a:path>
                          </a:pathLst>
                        </a:custGeom>
                        <a:noFill/>
                        <a:ln w="11113">
                          <a:solidFill>
                            <a:srgbClr val="400040"/>
                          </a:solidFill>
                          <a:round/>
                          <a:headEnd/>
                          <a:tailEnd/>
                        </a:ln>
                      </p:spPr>
                      <p:txBody>
                        <a:bodyPr/>
                        <a:lstStyle/>
                        <a:p>
                          <a:endParaRPr lang="cs-CZ"/>
                        </a:p>
                      </p:txBody>
                    </p:sp>
                    <p:sp>
                      <p:nvSpPr>
                        <p:cNvPr id="1376" name="Freeform 14"/>
                        <p:cNvSpPr>
                          <a:spLocks/>
                        </p:cNvSpPr>
                        <p:nvPr/>
                      </p:nvSpPr>
                      <p:spPr bwMode="auto">
                        <a:xfrm>
                          <a:off x="2248" y="1634"/>
                          <a:ext cx="39" cy="32"/>
                        </a:xfrm>
                        <a:custGeom>
                          <a:avLst/>
                          <a:gdLst>
                            <a:gd name="T0" fmla="*/ 0 w 194"/>
                            <a:gd name="T1" fmla="*/ 1 h 160"/>
                            <a:gd name="T2" fmla="*/ 0 w 194"/>
                            <a:gd name="T3" fmla="*/ 1 h 160"/>
                            <a:gd name="T4" fmla="*/ 0 w 194"/>
                            <a:gd name="T5" fmla="*/ 1 h 160"/>
                            <a:gd name="T6" fmla="*/ 0 w 194"/>
                            <a:gd name="T7" fmla="*/ 1 h 160"/>
                            <a:gd name="T8" fmla="*/ 1 w 194"/>
                            <a:gd name="T9" fmla="*/ 0 h 160"/>
                            <a:gd name="T10" fmla="*/ 1 w 194"/>
                            <a:gd name="T11" fmla="*/ 0 h 160"/>
                            <a:gd name="T12" fmla="*/ 1 w 194"/>
                            <a:gd name="T13" fmla="*/ 0 h 160"/>
                            <a:gd name="T14" fmla="*/ 1 w 194"/>
                            <a:gd name="T15" fmla="*/ 0 h 160"/>
                            <a:gd name="T16" fmla="*/ 1 w 194"/>
                            <a:gd name="T17" fmla="*/ 0 h 160"/>
                            <a:gd name="T18" fmla="*/ 2 w 194"/>
                            <a:gd name="T19" fmla="*/ 0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4"/>
                            <a:gd name="T31" fmla="*/ 0 h 160"/>
                            <a:gd name="T32" fmla="*/ 194 w 194"/>
                            <a:gd name="T33" fmla="*/ 160 h 1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4" h="160">
                              <a:moveTo>
                                <a:pt x="0" y="160"/>
                              </a:moveTo>
                              <a:lnTo>
                                <a:pt x="18" y="131"/>
                              </a:lnTo>
                              <a:lnTo>
                                <a:pt x="37" y="106"/>
                              </a:lnTo>
                              <a:lnTo>
                                <a:pt x="58" y="80"/>
                              </a:lnTo>
                              <a:lnTo>
                                <a:pt x="82" y="55"/>
                              </a:lnTo>
                              <a:lnTo>
                                <a:pt x="107" y="36"/>
                              </a:lnTo>
                              <a:lnTo>
                                <a:pt x="131" y="21"/>
                              </a:lnTo>
                              <a:lnTo>
                                <a:pt x="155" y="11"/>
                              </a:lnTo>
                              <a:lnTo>
                                <a:pt x="178" y="3"/>
                              </a:lnTo>
                              <a:lnTo>
                                <a:pt x="194" y="0"/>
                              </a:lnTo>
                            </a:path>
                          </a:pathLst>
                        </a:custGeom>
                        <a:noFill/>
                        <a:ln w="4763">
                          <a:solidFill>
                            <a:srgbClr val="A000A0"/>
                          </a:solidFill>
                          <a:round/>
                          <a:headEnd/>
                          <a:tailEnd/>
                        </a:ln>
                      </p:spPr>
                      <p:txBody>
                        <a:bodyPr/>
                        <a:lstStyle/>
                        <a:p>
                          <a:endParaRPr lang="cs-CZ"/>
                        </a:p>
                      </p:txBody>
                    </p:sp>
                  </p:grpSp>
                  <p:grpSp>
                    <p:nvGrpSpPr>
                      <p:cNvPr id="9" name="Group 15"/>
                      <p:cNvGrpSpPr>
                        <a:grpSpLocks/>
                      </p:cNvGrpSpPr>
                      <p:nvPr/>
                    </p:nvGrpSpPr>
                    <p:grpSpPr bwMode="auto">
                      <a:xfrm>
                        <a:off x="2265" y="1658"/>
                        <a:ext cx="45" cy="38"/>
                        <a:chOff x="2265" y="1658"/>
                        <a:chExt cx="45" cy="38"/>
                      </a:xfrm>
                    </p:grpSpPr>
                    <p:sp>
                      <p:nvSpPr>
                        <p:cNvPr id="1371" name="Freeform 16"/>
                        <p:cNvSpPr>
                          <a:spLocks/>
                        </p:cNvSpPr>
                        <p:nvPr/>
                      </p:nvSpPr>
                      <p:spPr bwMode="auto">
                        <a:xfrm>
                          <a:off x="2265" y="1660"/>
                          <a:ext cx="40" cy="32"/>
                        </a:xfrm>
                        <a:custGeom>
                          <a:avLst/>
                          <a:gdLst>
                            <a:gd name="T0" fmla="*/ 0 w 198"/>
                            <a:gd name="T1" fmla="*/ 1 h 160"/>
                            <a:gd name="T2" fmla="*/ 0 w 198"/>
                            <a:gd name="T3" fmla="*/ 1 h 160"/>
                            <a:gd name="T4" fmla="*/ 0 w 198"/>
                            <a:gd name="T5" fmla="*/ 1 h 160"/>
                            <a:gd name="T6" fmla="*/ 0 w 198"/>
                            <a:gd name="T7" fmla="*/ 1 h 160"/>
                            <a:gd name="T8" fmla="*/ 1 w 198"/>
                            <a:gd name="T9" fmla="*/ 0 h 160"/>
                            <a:gd name="T10" fmla="*/ 1 w 198"/>
                            <a:gd name="T11" fmla="*/ 0 h 160"/>
                            <a:gd name="T12" fmla="*/ 1 w 198"/>
                            <a:gd name="T13" fmla="*/ 0 h 160"/>
                            <a:gd name="T14" fmla="*/ 1 w 198"/>
                            <a:gd name="T15" fmla="*/ 0 h 160"/>
                            <a:gd name="T16" fmla="*/ 1 w 198"/>
                            <a:gd name="T17" fmla="*/ 0 h 160"/>
                            <a:gd name="T18" fmla="*/ 2 w 198"/>
                            <a:gd name="T19" fmla="*/ 0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8"/>
                            <a:gd name="T31" fmla="*/ 0 h 160"/>
                            <a:gd name="T32" fmla="*/ 198 w 198"/>
                            <a:gd name="T33" fmla="*/ 160 h 1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8" h="160">
                              <a:moveTo>
                                <a:pt x="0" y="160"/>
                              </a:moveTo>
                              <a:lnTo>
                                <a:pt x="18" y="131"/>
                              </a:lnTo>
                              <a:lnTo>
                                <a:pt x="37" y="107"/>
                              </a:lnTo>
                              <a:lnTo>
                                <a:pt x="58" y="81"/>
                              </a:lnTo>
                              <a:lnTo>
                                <a:pt x="82" y="56"/>
                              </a:lnTo>
                              <a:lnTo>
                                <a:pt x="106" y="37"/>
                              </a:lnTo>
                              <a:lnTo>
                                <a:pt x="130" y="23"/>
                              </a:lnTo>
                              <a:lnTo>
                                <a:pt x="149" y="12"/>
                              </a:lnTo>
                              <a:lnTo>
                                <a:pt x="168" y="6"/>
                              </a:lnTo>
                              <a:lnTo>
                                <a:pt x="198" y="0"/>
                              </a:lnTo>
                            </a:path>
                          </a:pathLst>
                        </a:custGeom>
                        <a:noFill/>
                        <a:ln w="25400">
                          <a:solidFill>
                            <a:srgbClr val="600060"/>
                          </a:solidFill>
                          <a:round/>
                          <a:headEnd/>
                          <a:tailEnd/>
                        </a:ln>
                      </p:spPr>
                      <p:txBody>
                        <a:bodyPr/>
                        <a:lstStyle/>
                        <a:p>
                          <a:endParaRPr lang="cs-CZ"/>
                        </a:p>
                      </p:txBody>
                    </p:sp>
                    <p:sp>
                      <p:nvSpPr>
                        <p:cNvPr id="1372" name="Freeform 17"/>
                        <p:cNvSpPr>
                          <a:spLocks/>
                        </p:cNvSpPr>
                        <p:nvPr/>
                      </p:nvSpPr>
                      <p:spPr bwMode="auto">
                        <a:xfrm>
                          <a:off x="2271" y="1664"/>
                          <a:ext cx="39" cy="32"/>
                        </a:xfrm>
                        <a:custGeom>
                          <a:avLst/>
                          <a:gdLst>
                            <a:gd name="T0" fmla="*/ 0 w 195"/>
                            <a:gd name="T1" fmla="*/ 1 h 159"/>
                            <a:gd name="T2" fmla="*/ 0 w 195"/>
                            <a:gd name="T3" fmla="*/ 1 h 159"/>
                            <a:gd name="T4" fmla="*/ 0 w 195"/>
                            <a:gd name="T5" fmla="*/ 1 h 159"/>
                            <a:gd name="T6" fmla="*/ 0 w 195"/>
                            <a:gd name="T7" fmla="*/ 1 h 159"/>
                            <a:gd name="T8" fmla="*/ 1 w 195"/>
                            <a:gd name="T9" fmla="*/ 0 h 159"/>
                            <a:gd name="T10" fmla="*/ 1 w 195"/>
                            <a:gd name="T11" fmla="*/ 0 h 159"/>
                            <a:gd name="T12" fmla="*/ 1 w 195"/>
                            <a:gd name="T13" fmla="*/ 0 h 159"/>
                            <a:gd name="T14" fmla="*/ 1 w 195"/>
                            <a:gd name="T15" fmla="*/ 0 h 159"/>
                            <a:gd name="T16" fmla="*/ 1 w 195"/>
                            <a:gd name="T17" fmla="*/ 0 h 159"/>
                            <a:gd name="T18" fmla="*/ 2 w 195"/>
                            <a:gd name="T19" fmla="*/ 0 h 1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5"/>
                            <a:gd name="T31" fmla="*/ 0 h 159"/>
                            <a:gd name="T32" fmla="*/ 195 w 195"/>
                            <a:gd name="T33" fmla="*/ 159 h 1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5" h="159">
                              <a:moveTo>
                                <a:pt x="0" y="159"/>
                              </a:moveTo>
                              <a:lnTo>
                                <a:pt x="19" y="131"/>
                              </a:lnTo>
                              <a:lnTo>
                                <a:pt x="37" y="106"/>
                              </a:lnTo>
                              <a:lnTo>
                                <a:pt x="59" y="79"/>
                              </a:lnTo>
                              <a:lnTo>
                                <a:pt x="81" y="56"/>
                              </a:lnTo>
                              <a:lnTo>
                                <a:pt x="107" y="36"/>
                              </a:lnTo>
                              <a:lnTo>
                                <a:pt x="130" y="22"/>
                              </a:lnTo>
                              <a:lnTo>
                                <a:pt x="155" y="12"/>
                              </a:lnTo>
                              <a:lnTo>
                                <a:pt x="177" y="4"/>
                              </a:lnTo>
                              <a:lnTo>
                                <a:pt x="195" y="0"/>
                              </a:lnTo>
                            </a:path>
                          </a:pathLst>
                        </a:custGeom>
                        <a:noFill/>
                        <a:ln w="11113">
                          <a:solidFill>
                            <a:srgbClr val="400040"/>
                          </a:solidFill>
                          <a:round/>
                          <a:headEnd/>
                          <a:tailEnd/>
                        </a:ln>
                      </p:spPr>
                      <p:txBody>
                        <a:bodyPr/>
                        <a:lstStyle/>
                        <a:p>
                          <a:endParaRPr lang="cs-CZ"/>
                        </a:p>
                      </p:txBody>
                    </p:sp>
                    <p:sp>
                      <p:nvSpPr>
                        <p:cNvPr id="1373" name="Freeform 18"/>
                        <p:cNvSpPr>
                          <a:spLocks/>
                        </p:cNvSpPr>
                        <p:nvPr/>
                      </p:nvSpPr>
                      <p:spPr bwMode="auto">
                        <a:xfrm>
                          <a:off x="2265" y="1658"/>
                          <a:ext cx="39" cy="31"/>
                        </a:xfrm>
                        <a:custGeom>
                          <a:avLst/>
                          <a:gdLst>
                            <a:gd name="T0" fmla="*/ 0 w 194"/>
                            <a:gd name="T1" fmla="*/ 1 h 159"/>
                            <a:gd name="T2" fmla="*/ 0 w 194"/>
                            <a:gd name="T3" fmla="*/ 1 h 159"/>
                            <a:gd name="T4" fmla="*/ 0 w 194"/>
                            <a:gd name="T5" fmla="*/ 1 h 159"/>
                            <a:gd name="T6" fmla="*/ 0 w 194"/>
                            <a:gd name="T7" fmla="*/ 1 h 159"/>
                            <a:gd name="T8" fmla="*/ 1 w 194"/>
                            <a:gd name="T9" fmla="*/ 0 h 159"/>
                            <a:gd name="T10" fmla="*/ 1 w 194"/>
                            <a:gd name="T11" fmla="*/ 0 h 159"/>
                            <a:gd name="T12" fmla="*/ 1 w 194"/>
                            <a:gd name="T13" fmla="*/ 0 h 159"/>
                            <a:gd name="T14" fmla="*/ 1 w 194"/>
                            <a:gd name="T15" fmla="*/ 0 h 159"/>
                            <a:gd name="T16" fmla="*/ 1 w 194"/>
                            <a:gd name="T17" fmla="*/ 0 h 159"/>
                            <a:gd name="T18" fmla="*/ 2 w 194"/>
                            <a:gd name="T19" fmla="*/ 0 h 1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4"/>
                            <a:gd name="T31" fmla="*/ 0 h 159"/>
                            <a:gd name="T32" fmla="*/ 194 w 194"/>
                            <a:gd name="T33" fmla="*/ 159 h 1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4" h="159">
                              <a:moveTo>
                                <a:pt x="0" y="159"/>
                              </a:moveTo>
                              <a:lnTo>
                                <a:pt x="18" y="130"/>
                              </a:lnTo>
                              <a:lnTo>
                                <a:pt x="37" y="106"/>
                              </a:lnTo>
                              <a:lnTo>
                                <a:pt x="58" y="80"/>
                              </a:lnTo>
                              <a:lnTo>
                                <a:pt x="82" y="55"/>
                              </a:lnTo>
                              <a:lnTo>
                                <a:pt x="106" y="36"/>
                              </a:lnTo>
                              <a:lnTo>
                                <a:pt x="130" y="21"/>
                              </a:lnTo>
                              <a:lnTo>
                                <a:pt x="154" y="11"/>
                              </a:lnTo>
                              <a:lnTo>
                                <a:pt x="177" y="3"/>
                              </a:lnTo>
                              <a:lnTo>
                                <a:pt x="194" y="0"/>
                              </a:lnTo>
                            </a:path>
                          </a:pathLst>
                        </a:custGeom>
                        <a:noFill/>
                        <a:ln w="4763">
                          <a:solidFill>
                            <a:srgbClr val="A000A0"/>
                          </a:solidFill>
                          <a:round/>
                          <a:headEnd/>
                          <a:tailEnd/>
                        </a:ln>
                      </p:spPr>
                      <p:txBody>
                        <a:bodyPr/>
                        <a:lstStyle/>
                        <a:p>
                          <a:endParaRPr lang="cs-CZ"/>
                        </a:p>
                      </p:txBody>
                    </p:sp>
                  </p:grpSp>
                </p:grpSp>
                <p:grpSp>
                  <p:nvGrpSpPr>
                    <p:cNvPr id="10" name="Group 19"/>
                    <p:cNvGrpSpPr>
                      <a:grpSpLocks/>
                    </p:cNvGrpSpPr>
                    <p:nvPr/>
                  </p:nvGrpSpPr>
                  <p:grpSpPr bwMode="auto">
                    <a:xfrm>
                      <a:off x="2025" y="1624"/>
                      <a:ext cx="213" cy="55"/>
                      <a:chOff x="2025" y="1624"/>
                      <a:chExt cx="213" cy="55"/>
                    </a:xfrm>
                  </p:grpSpPr>
                  <p:grpSp>
                    <p:nvGrpSpPr>
                      <p:cNvPr id="11" name="Group 20"/>
                      <p:cNvGrpSpPr>
                        <a:grpSpLocks/>
                      </p:cNvGrpSpPr>
                      <p:nvPr/>
                    </p:nvGrpSpPr>
                    <p:grpSpPr bwMode="auto">
                      <a:xfrm>
                        <a:off x="2051" y="1650"/>
                        <a:ext cx="148" cy="29"/>
                        <a:chOff x="2051" y="1650"/>
                        <a:chExt cx="148" cy="29"/>
                      </a:xfrm>
                    </p:grpSpPr>
                    <p:grpSp>
                      <p:nvGrpSpPr>
                        <p:cNvPr id="12" name="Group 21"/>
                        <p:cNvGrpSpPr>
                          <a:grpSpLocks/>
                        </p:cNvGrpSpPr>
                        <p:nvPr/>
                      </p:nvGrpSpPr>
                      <p:grpSpPr bwMode="auto">
                        <a:xfrm>
                          <a:off x="2057" y="1650"/>
                          <a:ext cx="142" cy="29"/>
                          <a:chOff x="2057" y="1650"/>
                          <a:chExt cx="142" cy="29"/>
                        </a:xfrm>
                      </p:grpSpPr>
                      <p:sp>
                        <p:nvSpPr>
                          <p:cNvPr id="1366" name="Freeform 22"/>
                          <p:cNvSpPr>
                            <a:spLocks/>
                          </p:cNvSpPr>
                          <p:nvPr/>
                        </p:nvSpPr>
                        <p:spPr bwMode="auto">
                          <a:xfrm>
                            <a:off x="2058" y="1653"/>
                            <a:ext cx="139" cy="20"/>
                          </a:xfrm>
                          <a:custGeom>
                            <a:avLst/>
                            <a:gdLst>
                              <a:gd name="T0" fmla="*/ 0 w 694"/>
                              <a:gd name="T1" fmla="*/ 1 h 101"/>
                              <a:gd name="T2" fmla="*/ 0 w 694"/>
                              <a:gd name="T3" fmla="*/ 1 h 101"/>
                              <a:gd name="T4" fmla="*/ 1 w 694"/>
                              <a:gd name="T5" fmla="*/ 0 h 101"/>
                              <a:gd name="T6" fmla="*/ 1 w 694"/>
                              <a:gd name="T7" fmla="*/ 0 h 101"/>
                              <a:gd name="T8" fmla="*/ 2 w 694"/>
                              <a:gd name="T9" fmla="*/ 0 h 101"/>
                              <a:gd name="T10" fmla="*/ 2 w 694"/>
                              <a:gd name="T11" fmla="*/ 0 h 101"/>
                              <a:gd name="T12" fmla="*/ 3 w 694"/>
                              <a:gd name="T13" fmla="*/ 0 h 101"/>
                              <a:gd name="T14" fmla="*/ 3 w 694"/>
                              <a:gd name="T15" fmla="*/ 0 h 101"/>
                              <a:gd name="T16" fmla="*/ 3 w 694"/>
                              <a:gd name="T17" fmla="*/ 0 h 101"/>
                              <a:gd name="T18" fmla="*/ 4 w 694"/>
                              <a:gd name="T19" fmla="*/ 0 h 101"/>
                              <a:gd name="T20" fmla="*/ 4 w 694"/>
                              <a:gd name="T21" fmla="*/ 0 h 101"/>
                              <a:gd name="T22" fmla="*/ 5 w 694"/>
                              <a:gd name="T23" fmla="*/ 0 h 101"/>
                              <a:gd name="T24" fmla="*/ 5 w 694"/>
                              <a:gd name="T25" fmla="*/ 0 h 101"/>
                              <a:gd name="T26" fmla="*/ 5 w 694"/>
                              <a:gd name="T27" fmla="*/ 0 h 101"/>
                              <a:gd name="T28" fmla="*/ 5 w 694"/>
                              <a:gd name="T29" fmla="*/ 0 h 101"/>
                              <a:gd name="T30" fmla="*/ 5 w 694"/>
                              <a:gd name="T31" fmla="*/ 1 h 101"/>
                              <a:gd name="T32" fmla="*/ 6 w 694"/>
                              <a:gd name="T33" fmla="*/ 1 h 1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4"/>
                              <a:gd name="T52" fmla="*/ 0 h 101"/>
                              <a:gd name="T53" fmla="*/ 694 w 694"/>
                              <a:gd name="T54" fmla="*/ 101 h 10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4" h="101">
                                <a:moveTo>
                                  <a:pt x="0" y="80"/>
                                </a:moveTo>
                                <a:lnTo>
                                  <a:pt x="42" y="67"/>
                                </a:lnTo>
                                <a:lnTo>
                                  <a:pt x="85" y="54"/>
                                </a:lnTo>
                                <a:lnTo>
                                  <a:pt x="143" y="40"/>
                                </a:lnTo>
                                <a:lnTo>
                                  <a:pt x="205" y="27"/>
                                </a:lnTo>
                                <a:lnTo>
                                  <a:pt x="268" y="14"/>
                                </a:lnTo>
                                <a:lnTo>
                                  <a:pt x="315" y="8"/>
                                </a:lnTo>
                                <a:lnTo>
                                  <a:pt x="372" y="2"/>
                                </a:lnTo>
                                <a:lnTo>
                                  <a:pt x="433" y="0"/>
                                </a:lnTo>
                                <a:lnTo>
                                  <a:pt x="490" y="3"/>
                                </a:lnTo>
                                <a:lnTo>
                                  <a:pt x="540" y="6"/>
                                </a:lnTo>
                                <a:lnTo>
                                  <a:pt x="590" y="14"/>
                                </a:lnTo>
                                <a:lnTo>
                                  <a:pt x="617" y="25"/>
                                </a:lnTo>
                                <a:lnTo>
                                  <a:pt x="642" y="39"/>
                                </a:lnTo>
                                <a:lnTo>
                                  <a:pt x="663" y="56"/>
                                </a:lnTo>
                                <a:lnTo>
                                  <a:pt x="685" y="83"/>
                                </a:lnTo>
                                <a:lnTo>
                                  <a:pt x="694" y="101"/>
                                </a:lnTo>
                              </a:path>
                            </a:pathLst>
                          </a:custGeom>
                          <a:noFill/>
                          <a:ln w="25400">
                            <a:solidFill>
                              <a:srgbClr val="600060"/>
                            </a:solidFill>
                            <a:round/>
                            <a:headEnd/>
                            <a:tailEnd/>
                          </a:ln>
                        </p:spPr>
                        <p:txBody>
                          <a:bodyPr/>
                          <a:lstStyle/>
                          <a:p>
                            <a:endParaRPr lang="cs-CZ"/>
                          </a:p>
                        </p:txBody>
                      </p:sp>
                      <p:sp>
                        <p:nvSpPr>
                          <p:cNvPr id="1367" name="Freeform 23"/>
                          <p:cNvSpPr>
                            <a:spLocks/>
                          </p:cNvSpPr>
                          <p:nvPr/>
                        </p:nvSpPr>
                        <p:spPr bwMode="auto">
                          <a:xfrm>
                            <a:off x="2057" y="1659"/>
                            <a:ext cx="138" cy="20"/>
                          </a:xfrm>
                          <a:custGeom>
                            <a:avLst/>
                            <a:gdLst>
                              <a:gd name="T0" fmla="*/ 0 w 694"/>
                              <a:gd name="T1" fmla="*/ 1 h 100"/>
                              <a:gd name="T2" fmla="*/ 0 w 694"/>
                              <a:gd name="T3" fmla="*/ 1 h 100"/>
                              <a:gd name="T4" fmla="*/ 1 w 694"/>
                              <a:gd name="T5" fmla="*/ 0 h 100"/>
                              <a:gd name="T6" fmla="*/ 1 w 694"/>
                              <a:gd name="T7" fmla="*/ 0 h 100"/>
                              <a:gd name="T8" fmla="*/ 2 w 694"/>
                              <a:gd name="T9" fmla="*/ 0 h 100"/>
                              <a:gd name="T10" fmla="*/ 2 w 694"/>
                              <a:gd name="T11" fmla="*/ 0 h 100"/>
                              <a:gd name="T12" fmla="*/ 3 w 694"/>
                              <a:gd name="T13" fmla="*/ 0 h 100"/>
                              <a:gd name="T14" fmla="*/ 3 w 694"/>
                              <a:gd name="T15" fmla="*/ 0 h 100"/>
                              <a:gd name="T16" fmla="*/ 3 w 694"/>
                              <a:gd name="T17" fmla="*/ 0 h 100"/>
                              <a:gd name="T18" fmla="*/ 4 w 694"/>
                              <a:gd name="T19" fmla="*/ 0 h 100"/>
                              <a:gd name="T20" fmla="*/ 4 w 694"/>
                              <a:gd name="T21" fmla="*/ 0 h 100"/>
                              <a:gd name="T22" fmla="*/ 5 w 694"/>
                              <a:gd name="T23" fmla="*/ 0 h 100"/>
                              <a:gd name="T24" fmla="*/ 5 w 694"/>
                              <a:gd name="T25" fmla="*/ 0 h 100"/>
                              <a:gd name="T26" fmla="*/ 5 w 694"/>
                              <a:gd name="T27" fmla="*/ 0 h 100"/>
                              <a:gd name="T28" fmla="*/ 5 w 694"/>
                              <a:gd name="T29" fmla="*/ 0 h 100"/>
                              <a:gd name="T30" fmla="*/ 5 w 694"/>
                              <a:gd name="T31" fmla="*/ 1 h 100"/>
                              <a:gd name="T32" fmla="*/ 5 w 694"/>
                              <a:gd name="T33" fmla="*/ 1 h 1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4"/>
                              <a:gd name="T52" fmla="*/ 0 h 100"/>
                              <a:gd name="T53" fmla="*/ 694 w 694"/>
                              <a:gd name="T54" fmla="*/ 100 h 1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4" h="100">
                                <a:moveTo>
                                  <a:pt x="0" y="80"/>
                                </a:moveTo>
                                <a:lnTo>
                                  <a:pt x="41" y="66"/>
                                </a:lnTo>
                                <a:lnTo>
                                  <a:pt x="84" y="54"/>
                                </a:lnTo>
                                <a:lnTo>
                                  <a:pt x="143" y="40"/>
                                </a:lnTo>
                                <a:lnTo>
                                  <a:pt x="205" y="26"/>
                                </a:lnTo>
                                <a:lnTo>
                                  <a:pt x="267" y="14"/>
                                </a:lnTo>
                                <a:lnTo>
                                  <a:pt x="315" y="8"/>
                                </a:lnTo>
                                <a:lnTo>
                                  <a:pt x="372" y="2"/>
                                </a:lnTo>
                                <a:lnTo>
                                  <a:pt x="433" y="0"/>
                                </a:lnTo>
                                <a:lnTo>
                                  <a:pt x="489" y="3"/>
                                </a:lnTo>
                                <a:lnTo>
                                  <a:pt x="540" y="6"/>
                                </a:lnTo>
                                <a:lnTo>
                                  <a:pt x="590" y="14"/>
                                </a:lnTo>
                                <a:lnTo>
                                  <a:pt x="617" y="24"/>
                                </a:lnTo>
                                <a:lnTo>
                                  <a:pt x="642" y="39"/>
                                </a:lnTo>
                                <a:lnTo>
                                  <a:pt x="663" y="55"/>
                                </a:lnTo>
                                <a:lnTo>
                                  <a:pt x="685" y="83"/>
                                </a:lnTo>
                                <a:lnTo>
                                  <a:pt x="694" y="100"/>
                                </a:lnTo>
                              </a:path>
                            </a:pathLst>
                          </a:custGeom>
                          <a:noFill/>
                          <a:ln w="11113">
                            <a:solidFill>
                              <a:srgbClr val="400040"/>
                            </a:solidFill>
                            <a:round/>
                            <a:headEnd/>
                            <a:tailEnd/>
                          </a:ln>
                        </p:spPr>
                        <p:txBody>
                          <a:bodyPr/>
                          <a:lstStyle/>
                          <a:p>
                            <a:endParaRPr lang="cs-CZ"/>
                          </a:p>
                        </p:txBody>
                      </p:sp>
                      <p:sp>
                        <p:nvSpPr>
                          <p:cNvPr id="1368" name="Freeform 24"/>
                          <p:cNvSpPr>
                            <a:spLocks/>
                          </p:cNvSpPr>
                          <p:nvPr/>
                        </p:nvSpPr>
                        <p:spPr bwMode="auto">
                          <a:xfrm>
                            <a:off x="2060" y="1650"/>
                            <a:ext cx="139" cy="20"/>
                          </a:xfrm>
                          <a:custGeom>
                            <a:avLst/>
                            <a:gdLst>
                              <a:gd name="T0" fmla="*/ 0 w 694"/>
                              <a:gd name="T1" fmla="*/ 1 h 100"/>
                              <a:gd name="T2" fmla="*/ 0 w 694"/>
                              <a:gd name="T3" fmla="*/ 1 h 100"/>
                              <a:gd name="T4" fmla="*/ 1 w 694"/>
                              <a:gd name="T5" fmla="*/ 0 h 100"/>
                              <a:gd name="T6" fmla="*/ 1 w 694"/>
                              <a:gd name="T7" fmla="*/ 0 h 100"/>
                              <a:gd name="T8" fmla="*/ 2 w 694"/>
                              <a:gd name="T9" fmla="*/ 0 h 100"/>
                              <a:gd name="T10" fmla="*/ 2 w 694"/>
                              <a:gd name="T11" fmla="*/ 0 h 100"/>
                              <a:gd name="T12" fmla="*/ 3 w 694"/>
                              <a:gd name="T13" fmla="*/ 0 h 100"/>
                              <a:gd name="T14" fmla="*/ 3 w 694"/>
                              <a:gd name="T15" fmla="*/ 0 h 100"/>
                              <a:gd name="T16" fmla="*/ 3 w 694"/>
                              <a:gd name="T17" fmla="*/ 0 h 100"/>
                              <a:gd name="T18" fmla="*/ 4 w 694"/>
                              <a:gd name="T19" fmla="*/ 0 h 100"/>
                              <a:gd name="T20" fmla="*/ 4 w 694"/>
                              <a:gd name="T21" fmla="*/ 0 h 100"/>
                              <a:gd name="T22" fmla="*/ 5 w 694"/>
                              <a:gd name="T23" fmla="*/ 0 h 100"/>
                              <a:gd name="T24" fmla="*/ 5 w 694"/>
                              <a:gd name="T25" fmla="*/ 0 h 100"/>
                              <a:gd name="T26" fmla="*/ 5 w 694"/>
                              <a:gd name="T27" fmla="*/ 0 h 100"/>
                              <a:gd name="T28" fmla="*/ 5 w 694"/>
                              <a:gd name="T29" fmla="*/ 0 h 100"/>
                              <a:gd name="T30" fmla="*/ 5 w 694"/>
                              <a:gd name="T31" fmla="*/ 1 h 100"/>
                              <a:gd name="T32" fmla="*/ 6 w 694"/>
                              <a:gd name="T33" fmla="*/ 1 h 1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4"/>
                              <a:gd name="T52" fmla="*/ 0 h 100"/>
                              <a:gd name="T53" fmla="*/ 694 w 694"/>
                              <a:gd name="T54" fmla="*/ 100 h 1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4" h="100">
                                <a:moveTo>
                                  <a:pt x="0" y="80"/>
                                </a:moveTo>
                                <a:lnTo>
                                  <a:pt x="42" y="66"/>
                                </a:lnTo>
                                <a:lnTo>
                                  <a:pt x="85" y="54"/>
                                </a:lnTo>
                                <a:lnTo>
                                  <a:pt x="143" y="40"/>
                                </a:lnTo>
                                <a:lnTo>
                                  <a:pt x="204" y="26"/>
                                </a:lnTo>
                                <a:lnTo>
                                  <a:pt x="268" y="14"/>
                                </a:lnTo>
                                <a:lnTo>
                                  <a:pt x="315" y="8"/>
                                </a:lnTo>
                                <a:lnTo>
                                  <a:pt x="372" y="2"/>
                                </a:lnTo>
                                <a:lnTo>
                                  <a:pt x="434" y="0"/>
                                </a:lnTo>
                                <a:lnTo>
                                  <a:pt x="490" y="3"/>
                                </a:lnTo>
                                <a:lnTo>
                                  <a:pt x="540" y="6"/>
                                </a:lnTo>
                                <a:lnTo>
                                  <a:pt x="590" y="14"/>
                                </a:lnTo>
                                <a:lnTo>
                                  <a:pt x="618" y="24"/>
                                </a:lnTo>
                                <a:lnTo>
                                  <a:pt x="642" y="39"/>
                                </a:lnTo>
                                <a:lnTo>
                                  <a:pt x="664" y="55"/>
                                </a:lnTo>
                                <a:lnTo>
                                  <a:pt x="685" y="83"/>
                                </a:lnTo>
                                <a:lnTo>
                                  <a:pt x="694" y="100"/>
                                </a:lnTo>
                              </a:path>
                            </a:pathLst>
                          </a:custGeom>
                          <a:noFill/>
                          <a:ln w="4763">
                            <a:solidFill>
                              <a:srgbClr val="A000A0"/>
                            </a:solidFill>
                            <a:round/>
                            <a:headEnd/>
                            <a:tailEnd/>
                          </a:ln>
                        </p:spPr>
                        <p:txBody>
                          <a:bodyPr/>
                          <a:lstStyle/>
                          <a:p>
                            <a:endParaRPr lang="cs-CZ"/>
                          </a:p>
                        </p:txBody>
                      </p:sp>
                    </p:grpSp>
                    <p:sp>
                      <p:nvSpPr>
                        <p:cNvPr id="1365" name="Oval 25"/>
                        <p:cNvSpPr>
                          <a:spLocks noChangeArrowheads="1"/>
                        </p:cNvSpPr>
                        <p:nvPr/>
                      </p:nvSpPr>
                      <p:spPr bwMode="auto">
                        <a:xfrm>
                          <a:off x="2051" y="1663"/>
                          <a:ext cx="8" cy="14"/>
                        </a:xfrm>
                        <a:prstGeom prst="ellipse">
                          <a:avLst/>
                        </a:prstGeom>
                        <a:solidFill>
                          <a:srgbClr val="200020"/>
                        </a:solidFill>
                        <a:ln w="3175">
                          <a:solidFill>
                            <a:srgbClr val="800080"/>
                          </a:solidFill>
                          <a:round/>
                          <a:headEnd/>
                          <a:tailEnd/>
                        </a:ln>
                      </p:spPr>
                      <p:txBody>
                        <a:bodyPr/>
                        <a:lstStyle/>
                        <a:p>
                          <a:endParaRPr lang="cs-CZ"/>
                        </a:p>
                      </p:txBody>
                    </p:sp>
                  </p:grpSp>
                  <p:grpSp>
                    <p:nvGrpSpPr>
                      <p:cNvPr id="13" name="Group 26"/>
                      <p:cNvGrpSpPr>
                        <a:grpSpLocks/>
                      </p:cNvGrpSpPr>
                      <p:nvPr/>
                    </p:nvGrpSpPr>
                    <p:grpSpPr bwMode="auto">
                      <a:xfrm>
                        <a:off x="2025" y="1624"/>
                        <a:ext cx="213" cy="42"/>
                        <a:chOff x="2025" y="1624"/>
                        <a:chExt cx="213" cy="42"/>
                      </a:xfrm>
                    </p:grpSpPr>
                    <p:grpSp>
                      <p:nvGrpSpPr>
                        <p:cNvPr id="14" name="Group 27"/>
                        <p:cNvGrpSpPr>
                          <a:grpSpLocks/>
                        </p:cNvGrpSpPr>
                        <p:nvPr/>
                      </p:nvGrpSpPr>
                      <p:grpSpPr bwMode="auto">
                        <a:xfrm>
                          <a:off x="2030" y="1624"/>
                          <a:ext cx="208" cy="42"/>
                          <a:chOff x="2030" y="1624"/>
                          <a:chExt cx="208" cy="42"/>
                        </a:xfrm>
                      </p:grpSpPr>
                      <p:sp>
                        <p:nvSpPr>
                          <p:cNvPr id="1361" name="Freeform 28"/>
                          <p:cNvSpPr>
                            <a:spLocks/>
                          </p:cNvSpPr>
                          <p:nvPr/>
                        </p:nvSpPr>
                        <p:spPr bwMode="auto">
                          <a:xfrm>
                            <a:off x="2032" y="1629"/>
                            <a:ext cx="202" cy="29"/>
                          </a:xfrm>
                          <a:custGeom>
                            <a:avLst/>
                            <a:gdLst>
                              <a:gd name="T0" fmla="*/ 0 w 1012"/>
                              <a:gd name="T1" fmla="*/ 1 h 148"/>
                              <a:gd name="T2" fmla="*/ 0 w 1012"/>
                              <a:gd name="T3" fmla="*/ 1 h 148"/>
                              <a:gd name="T4" fmla="*/ 1 w 1012"/>
                              <a:gd name="T5" fmla="*/ 1 h 148"/>
                              <a:gd name="T6" fmla="*/ 2 w 1012"/>
                              <a:gd name="T7" fmla="*/ 0 h 148"/>
                              <a:gd name="T8" fmla="*/ 2 w 1012"/>
                              <a:gd name="T9" fmla="*/ 0 h 148"/>
                              <a:gd name="T10" fmla="*/ 3 w 1012"/>
                              <a:gd name="T11" fmla="*/ 0 h 148"/>
                              <a:gd name="T12" fmla="*/ 4 w 1012"/>
                              <a:gd name="T13" fmla="*/ 0 h 148"/>
                              <a:gd name="T14" fmla="*/ 4 w 1012"/>
                              <a:gd name="T15" fmla="*/ 0 h 148"/>
                              <a:gd name="T16" fmla="*/ 5 w 1012"/>
                              <a:gd name="T17" fmla="*/ 0 h 148"/>
                              <a:gd name="T18" fmla="*/ 6 w 1012"/>
                              <a:gd name="T19" fmla="*/ 0 h 148"/>
                              <a:gd name="T20" fmla="*/ 6 w 1012"/>
                              <a:gd name="T21" fmla="*/ 0 h 148"/>
                              <a:gd name="T22" fmla="*/ 7 w 1012"/>
                              <a:gd name="T23" fmla="*/ 0 h 148"/>
                              <a:gd name="T24" fmla="*/ 7 w 1012"/>
                              <a:gd name="T25" fmla="*/ 0 h 148"/>
                              <a:gd name="T26" fmla="*/ 7 w 1012"/>
                              <a:gd name="T27" fmla="*/ 0 h 148"/>
                              <a:gd name="T28" fmla="*/ 8 w 1012"/>
                              <a:gd name="T29" fmla="*/ 1 h 148"/>
                              <a:gd name="T30" fmla="*/ 8 w 1012"/>
                              <a:gd name="T31" fmla="*/ 1 h 148"/>
                              <a:gd name="T32" fmla="*/ 8 w 1012"/>
                              <a:gd name="T33" fmla="*/ 1 h 1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12"/>
                              <a:gd name="T52" fmla="*/ 0 h 148"/>
                              <a:gd name="T53" fmla="*/ 1012 w 1012"/>
                              <a:gd name="T54" fmla="*/ 148 h 1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12" h="148">
                                <a:moveTo>
                                  <a:pt x="0" y="117"/>
                                </a:moveTo>
                                <a:lnTo>
                                  <a:pt x="60" y="98"/>
                                </a:lnTo>
                                <a:lnTo>
                                  <a:pt x="123" y="80"/>
                                </a:lnTo>
                                <a:lnTo>
                                  <a:pt x="207" y="59"/>
                                </a:lnTo>
                                <a:lnTo>
                                  <a:pt x="298" y="39"/>
                                </a:lnTo>
                                <a:lnTo>
                                  <a:pt x="390" y="22"/>
                                </a:lnTo>
                                <a:lnTo>
                                  <a:pt x="459" y="12"/>
                                </a:lnTo>
                                <a:lnTo>
                                  <a:pt x="543" y="3"/>
                                </a:lnTo>
                                <a:lnTo>
                                  <a:pt x="632" y="0"/>
                                </a:lnTo>
                                <a:lnTo>
                                  <a:pt x="714" y="4"/>
                                </a:lnTo>
                                <a:lnTo>
                                  <a:pt x="788" y="9"/>
                                </a:lnTo>
                                <a:lnTo>
                                  <a:pt x="861" y="22"/>
                                </a:lnTo>
                                <a:lnTo>
                                  <a:pt x="901" y="36"/>
                                </a:lnTo>
                                <a:lnTo>
                                  <a:pt x="937" y="58"/>
                                </a:lnTo>
                                <a:lnTo>
                                  <a:pt x="967" y="81"/>
                                </a:lnTo>
                                <a:lnTo>
                                  <a:pt x="999" y="122"/>
                                </a:lnTo>
                                <a:lnTo>
                                  <a:pt x="1012" y="148"/>
                                </a:lnTo>
                              </a:path>
                            </a:pathLst>
                          </a:custGeom>
                          <a:noFill/>
                          <a:ln w="25400">
                            <a:solidFill>
                              <a:srgbClr val="600060"/>
                            </a:solidFill>
                            <a:round/>
                            <a:headEnd/>
                            <a:tailEnd/>
                          </a:ln>
                        </p:spPr>
                        <p:txBody>
                          <a:bodyPr/>
                          <a:lstStyle/>
                          <a:p>
                            <a:endParaRPr lang="cs-CZ"/>
                          </a:p>
                        </p:txBody>
                      </p:sp>
                      <p:sp>
                        <p:nvSpPr>
                          <p:cNvPr id="1362" name="Freeform 29"/>
                          <p:cNvSpPr>
                            <a:spLocks/>
                          </p:cNvSpPr>
                          <p:nvPr/>
                        </p:nvSpPr>
                        <p:spPr bwMode="auto">
                          <a:xfrm>
                            <a:off x="2030" y="1637"/>
                            <a:ext cx="203" cy="29"/>
                          </a:xfrm>
                          <a:custGeom>
                            <a:avLst/>
                            <a:gdLst>
                              <a:gd name="T0" fmla="*/ 0 w 1012"/>
                              <a:gd name="T1" fmla="*/ 1 h 147"/>
                              <a:gd name="T2" fmla="*/ 0 w 1012"/>
                              <a:gd name="T3" fmla="*/ 1 h 147"/>
                              <a:gd name="T4" fmla="*/ 1 w 1012"/>
                              <a:gd name="T5" fmla="*/ 1 h 147"/>
                              <a:gd name="T6" fmla="*/ 2 w 1012"/>
                              <a:gd name="T7" fmla="*/ 0 h 147"/>
                              <a:gd name="T8" fmla="*/ 2 w 1012"/>
                              <a:gd name="T9" fmla="*/ 0 h 147"/>
                              <a:gd name="T10" fmla="*/ 3 w 1012"/>
                              <a:gd name="T11" fmla="*/ 0 h 147"/>
                              <a:gd name="T12" fmla="*/ 4 w 1012"/>
                              <a:gd name="T13" fmla="*/ 0 h 147"/>
                              <a:gd name="T14" fmla="*/ 4 w 1012"/>
                              <a:gd name="T15" fmla="*/ 0 h 147"/>
                              <a:gd name="T16" fmla="*/ 5 w 1012"/>
                              <a:gd name="T17" fmla="*/ 0 h 147"/>
                              <a:gd name="T18" fmla="*/ 6 w 1012"/>
                              <a:gd name="T19" fmla="*/ 0 h 147"/>
                              <a:gd name="T20" fmla="*/ 6 w 1012"/>
                              <a:gd name="T21" fmla="*/ 0 h 147"/>
                              <a:gd name="T22" fmla="*/ 7 w 1012"/>
                              <a:gd name="T23" fmla="*/ 0 h 147"/>
                              <a:gd name="T24" fmla="*/ 7 w 1012"/>
                              <a:gd name="T25" fmla="*/ 0 h 147"/>
                              <a:gd name="T26" fmla="*/ 8 w 1012"/>
                              <a:gd name="T27" fmla="*/ 0 h 147"/>
                              <a:gd name="T28" fmla="*/ 8 w 1012"/>
                              <a:gd name="T29" fmla="*/ 1 h 147"/>
                              <a:gd name="T30" fmla="*/ 8 w 1012"/>
                              <a:gd name="T31" fmla="*/ 1 h 147"/>
                              <a:gd name="T32" fmla="*/ 8 w 1012"/>
                              <a:gd name="T33" fmla="*/ 1 h 1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12"/>
                              <a:gd name="T52" fmla="*/ 0 h 147"/>
                              <a:gd name="T53" fmla="*/ 1012 w 1012"/>
                              <a:gd name="T54" fmla="*/ 147 h 1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12" h="147">
                                <a:moveTo>
                                  <a:pt x="0" y="117"/>
                                </a:moveTo>
                                <a:lnTo>
                                  <a:pt x="60" y="98"/>
                                </a:lnTo>
                                <a:lnTo>
                                  <a:pt x="122" y="79"/>
                                </a:lnTo>
                                <a:lnTo>
                                  <a:pt x="208" y="59"/>
                                </a:lnTo>
                                <a:lnTo>
                                  <a:pt x="299" y="39"/>
                                </a:lnTo>
                                <a:lnTo>
                                  <a:pt x="390" y="21"/>
                                </a:lnTo>
                                <a:lnTo>
                                  <a:pt x="459" y="11"/>
                                </a:lnTo>
                                <a:lnTo>
                                  <a:pt x="543" y="3"/>
                                </a:lnTo>
                                <a:lnTo>
                                  <a:pt x="633" y="0"/>
                                </a:lnTo>
                                <a:lnTo>
                                  <a:pt x="713" y="4"/>
                                </a:lnTo>
                                <a:lnTo>
                                  <a:pt x="788" y="8"/>
                                </a:lnTo>
                                <a:lnTo>
                                  <a:pt x="861" y="21"/>
                                </a:lnTo>
                                <a:lnTo>
                                  <a:pt x="902" y="36"/>
                                </a:lnTo>
                                <a:lnTo>
                                  <a:pt x="937" y="57"/>
                                </a:lnTo>
                                <a:lnTo>
                                  <a:pt x="968" y="81"/>
                                </a:lnTo>
                                <a:lnTo>
                                  <a:pt x="999" y="121"/>
                                </a:lnTo>
                                <a:lnTo>
                                  <a:pt x="1012" y="147"/>
                                </a:lnTo>
                              </a:path>
                            </a:pathLst>
                          </a:custGeom>
                          <a:noFill/>
                          <a:ln w="11113">
                            <a:solidFill>
                              <a:srgbClr val="400040"/>
                            </a:solidFill>
                            <a:round/>
                            <a:headEnd/>
                            <a:tailEnd/>
                          </a:ln>
                        </p:spPr>
                        <p:txBody>
                          <a:bodyPr/>
                          <a:lstStyle/>
                          <a:p>
                            <a:endParaRPr lang="cs-CZ"/>
                          </a:p>
                        </p:txBody>
                      </p:sp>
                      <p:sp>
                        <p:nvSpPr>
                          <p:cNvPr id="1363" name="Freeform 30"/>
                          <p:cNvSpPr>
                            <a:spLocks/>
                          </p:cNvSpPr>
                          <p:nvPr/>
                        </p:nvSpPr>
                        <p:spPr bwMode="auto">
                          <a:xfrm>
                            <a:off x="2036" y="1624"/>
                            <a:ext cx="202" cy="29"/>
                          </a:xfrm>
                          <a:custGeom>
                            <a:avLst/>
                            <a:gdLst>
                              <a:gd name="T0" fmla="*/ 0 w 1012"/>
                              <a:gd name="T1" fmla="*/ 1 h 147"/>
                              <a:gd name="T2" fmla="*/ 0 w 1012"/>
                              <a:gd name="T3" fmla="*/ 1 h 147"/>
                              <a:gd name="T4" fmla="*/ 1 w 1012"/>
                              <a:gd name="T5" fmla="*/ 1 h 147"/>
                              <a:gd name="T6" fmla="*/ 2 w 1012"/>
                              <a:gd name="T7" fmla="*/ 0 h 147"/>
                              <a:gd name="T8" fmla="*/ 2 w 1012"/>
                              <a:gd name="T9" fmla="*/ 0 h 147"/>
                              <a:gd name="T10" fmla="*/ 3 w 1012"/>
                              <a:gd name="T11" fmla="*/ 0 h 147"/>
                              <a:gd name="T12" fmla="*/ 4 w 1012"/>
                              <a:gd name="T13" fmla="*/ 0 h 147"/>
                              <a:gd name="T14" fmla="*/ 4 w 1012"/>
                              <a:gd name="T15" fmla="*/ 0 h 147"/>
                              <a:gd name="T16" fmla="*/ 5 w 1012"/>
                              <a:gd name="T17" fmla="*/ 0 h 147"/>
                              <a:gd name="T18" fmla="*/ 6 w 1012"/>
                              <a:gd name="T19" fmla="*/ 0 h 147"/>
                              <a:gd name="T20" fmla="*/ 6 w 1012"/>
                              <a:gd name="T21" fmla="*/ 0 h 147"/>
                              <a:gd name="T22" fmla="*/ 7 w 1012"/>
                              <a:gd name="T23" fmla="*/ 0 h 147"/>
                              <a:gd name="T24" fmla="*/ 7 w 1012"/>
                              <a:gd name="T25" fmla="*/ 0 h 147"/>
                              <a:gd name="T26" fmla="*/ 7 w 1012"/>
                              <a:gd name="T27" fmla="*/ 0 h 147"/>
                              <a:gd name="T28" fmla="*/ 8 w 1012"/>
                              <a:gd name="T29" fmla="*/ 1 h 147"/>
                              <a:gd name="T30" fmla="*/ 8 w 1012"/>
                              <a:gd name="T31" fmla="*/ 1 h 147"/>
                              <a:gd name="T32" fmla="*/ 8 w 1012"/>
                              <a:gd name="T33" fmla="*/ 1 h 1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12"/>
                              <a:gd name="T52" fmla="*/ 0 h 147"/>
                              <a:gd name="T53" fmla="*/ 1012 w 1012"/>
                              <a:gd name="T54" fmla="*/ 147 h 1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12" h="147">
                                <a:moveTo>
                                  <a:pt x="0" y="117"/>
                                </a:moveTo>
                                <a:lnTo>
                                  <a:pt x="60" y="98"/>
                                </a:lnTo>
                                <a:lnTo>
                                  <a:pt x="123" y="79"/>
                                </a:lnTo>
                                <a:lnTo>
                                  <a:pt x="208" y="59"/>
                                </a:lnTo>
                                <a:lnTo>
                                  <a:pt x="299" y="39"/>
                                </a:lnTo>
                                <a:lnTo>
                                  <a:pt x="390" y="21"/>
                                </a:lnTo>
                                <a:lnTo>
                                  <a:pt x="458" y="12"/>
                                </a:lnTo>
                                <a:lnTo>
                                  <a:pt x="542" y="3"/>
                                </a:lnTo>
                                <a:lnTo>
                                  <a:pt x="632" y="0"/>
                                </a:lnTo>
                                <a:lnTo>
                                  <a:pt x="713" y="5"/>
                                </a:lnTo>
                                <a:lnTo>
                                  <a:pt x="788" y="9"/>
                                </a:lnTo>
                                <a:lnTo>
                                  <a:pt x="861" y="21"/>
                                </a:lnTo>
                                <a:lnTo>
                                  <a:pt x="901" y="36"/>
                                </a:lnTo>
                                <a:lnTo>
                                  <a:pt x="937" y="57"/>
                                </a:lnTo>
                                <a:lnTo>
                                  <a:pt x="968" y="82"/>
                                </a:lnTo>
                                <a:lnTo>
                                  <a:pt x="998" y="122"/>
                                </a:lnTo>
                                <a:lnTo>
                                  <a:pt x="1012" y="147"/>
                                </a:lnTo>
                              </a:path>
                            </a:pathLst>
                          </a:custGeom>
                          <a:noFill/>
                          <a:ln w="4763">
                            <a:solidFill>
                              <a:srgbClr val="A000A0"/>
                            </a:solidFill>
                            <a:round/>
                            <a:headEnd/>
                            <a:tailEnd/>
                          </a:ln>
                        </p:spPr>
                        <p:txBody>
                          <a:bodyPr/>
                          <a:lstStyle/>
                          <a:p>
                            <a:endParaRPr lang="cs-CZ"/>
                          </a:p>
                        </p:txBody>
                      </p:sp>
                    </p:grpSp>
                    <p:sp>
                      <p:nvSpPr>
                        <p:cNvPr id="1360" name="Oval 31"/>
                        <p:cNvSpPr>
                          <a:spLocks noChangeArrowheads="1"/>
                        </p:cNvSpPr>
                        <p:nvPr/>
                      </p:nvSpPr>
                      <p:spPr bwMode="auto">
                        <a:xfrm>
                          <a:off x="2025" y="1645"/>
                          <a:ext cx="10" cy="17"/>
                        </a:xfrm>
                        <a:prstGeom prst="ellipse">
                          <a:avLst/>
                        </a:prstGeom>
                        <a:solidFill>
                          <a:srgbClr val="200020"/>
                        </a:solidFill>
                        <a:ln w="3175">
                          <a:solidFill>
                            <a:srgbClr val="800080"/>
                          </a:solidFill>
                          <a:round/>
                          <a:headEnd/>
                          <a:tailEnd/>
                        </a:ln>
                      </p:spPr>
                      <p:txBody>
                        <a:bodyPr/>
                        <a:lstStyle/>
                        <a:p>
                          <a:endParaRPr lang="cs-CZ"/>
                        </a:p>
                      </p:txBody>
                    </p:sp>
                  </p:grpSp>
                </p:grpSp>
              </p:grpSp>
              <p:grpSp>
                <p:nvGrpSpPr>
                  <p:cNvPr id="15" name="Group 32"/>
                  <p:cNvGrpSpPr>
                    <a:grpSpLocks/>
                  </p:cNvGrpSpPr>
                  <p:nvPr/>
                </p:nvGrpSpPr>
                <p:grpSpPr bwMode="auto">
                  <a:xfrm>
                    <a:off x="2034" y="1657"/>
                    <a:ext cx="344" cy="305"/>
                    <a:chOff x="2034" y="1657"/>
                    <a:chExt cx="344" cy="305"/>
                  </a:xfrm>
                </p:grpSpPr>
                <p:grpSp>
                  <p:nvGrpSpPr>
                    <p:cNvPr id="16" name="Group 33"/>
                    <p:cNvGrpSpPr>
                      <a:grpSpLocks/>
                    </p:cNvGrpSpPr>
                    <p:nvPr/>
                  </p:nvGrpSpPr>
                  <p:grpSpPr bwMode="auto">
                    <a:xfrm>
                      <a:off x="2034" y="1657"/>
                      <a:ext cx="344" cy="305"/>
                      <a:chOff x="2034" y="1657"/>
                      <a:chExt cx="344" cy="305"/>
                    </a:xfrm>
                  </p:grpSpPr>
                  <p:grpSp>
                    <p:nvGrpSpPr>
                      <p:cNvPr id="17" name="Group 34"/>
                      <p:cNvGrpSpPr>
                        <a:grpSpLocks/>
                      </p:cNvGrpSpPr>
                      <p:nvPr/>
                    </p:nvGrpSpPr>
                    <p:grpSpPr bwMode="auto">
                      <a:xfrm>
                        <a:off x="2034" y="1657"/>
                        <a:ext cx="344" cy="305"/>
                        <a:chOff x="2034" y="1657"/>
                        <a:chExt cx="344" cy="305"/>
                      </a:xfrm>
                    </p:grpSpPr>
                    <p:grpSp>
                      <p:nvGrpSpPr>
                        <p:cNvPr id="18" name="Group 35"/>
                        <p:cNvGrpSpPr>
                          <a:grpSpLocks/>
                        </p:cNvGrpSpPr>
                        <p:nvPr/>
                      </p:nvGrpSpPr>
                      <p:grpSpPr bwMode="auto">
                        <a:xfrm>
                          <a:off x="2034" y="1657"/>
                          <a:ext cx="344" cy="305"/>
                          <a:chOff x="2034" y="1657"/>
                          <a:chExt cx="344" cy="305"/>
                        </a:xfrm>
                      </p:grpSpPr>
                      <p:grpSp>
                        <p:nvGrpSpPr>
                          <p:cNvPr id="19" name="Group 36"/>
                          <p:cNvGrpSpPr>
                            <a:grpSpLocks/>
                          </p:cNvGrpSpPr>
                          <p:nvPr/>
                        </p:nvGrpSpPr>
                        <p:grpSpPr bwMode="auto">
                          <a:xfrm>
                            <a:off x="2034" y="1657"/>
                            <a:ext cx="344" cy="305"/>
                            <a:chOff x="2034" y="1657"/>
                            <a:chExt cx="344" cy="305"/>
                          </a:xfrm>
                        </p:grpSpPr>
                        <p:sp>
                          <p:nvSpPr>
                            <p:cNvPr id="1353" name="Freeform 37"/>
                            <p:cNvSpPr>
                              <a:spLocks/>
                            </p:cNvSpPr>
                            <p:nvPr/>
                          </p:nvSpPr>
                          <p:spPr bwMode="auto">
                            <a:xfrm>
                              <a:off x="2034" y="1657"/>
                              <a:ext cx="344" cy="305"/>
                            </a:xfrm>
                            <a:custGeom>
                              <a:avLst/>
                              <a:gdLst>
                                <a:gd name="T0" fmla="*/ 4 w 1716"/>
                                <a:gd name="T1" fmla="*/ 2 h 1521"/>
                                <a:gd name="T2" fmla="*/ 5 w 1716"/>
                                <a:gd name="T3" fmla="*/ 1 h 1521"/>
                                <a:gd name="T4" fmla="*/ 6 w 1716"/>
                                <a:gd name="T5" fmla="*/ 1 h 1521"/>
                                <a:gd name="T6" fmla="*/ 6 w 1716"/>
                                <a:gd name="T7" fmla="*/ 0 h 1521"/>
                                <a:gd name="T8" fmla="*/ 7 w 1716"/>
                                <a:gd name="T9" fmla="*/ 0 h 1521"/>
                                <a:gd name="T10" fmla="*/ 8 w 1716"/>
                                <a:gd name="T11" fmla="*/ 0 h 1521"/>
                                <a:gd name="T12" fmla="*/ 9 w 1716"/>
                                <a:gd name="T13" fmla="*/ 0 h 1521"/>
                                <a:gd name="T14" fmla="*/ 9 w 1716"/>
                                <a:gd name="T15" fmla="*/ 1 h 1521"/>
                                <a:gd name="T16" fmla="*/ 10 w 1716"/>
                                <a:gd name="T17" fmla="*/ 1 h 1521"/>
                                <a:gd name="T18" fmla="*/ 10 w 1716"/>
                                <a:gd name="T19" fmla="*/ 2 h 1521"/>
                                <a:gd name="T20" fmla="*/ 10 w 1716"/>
                                <a:gd name="T21" fmla="*/ 2 h 1521"/>
                                <a:gd name="T22" fmla="*/ 11 w 1716"/>
                                <a:gd name="T23" fmla="*/ 3 h 1521"/>
                                <a:gd name="T24" fmla="*/ 11 w 1716"/>
                                <a:gd name="T25" fmla="*/ 3 h 1521"/>
                                <a:gd name="T26" fmla="*/ 12 w 1716"/>
                                <a:gd name="T27" fmla="*/ 4 h 1521"/>
                                <a:gd name="T28" fmla="*/ 12 w 1716"/>
                                <a:gd name="T29" fmla="*/ 4 h 1521"/>
                                <a:gd name="T30" fmla="*/ 13 w 1716"/>
                                <a:gd name="T31" fmla="*/ 5 h 1521"/>
                                <a:gd name="T32" fmla="*/ 13 w 1716"/>
                                <a:gd name="T33" fmla="*/ 6 h 1521"/>
                                <a:gd name="T34" fmla="*/ 13 w 1716"/>
                                <a:gd name="T35" fmla="*/ 7 h 1521"/>
                                <a:gd name="T36" fmla="*/ 13 w 1716"/>
                                <a:gd name="T37" fmla="*/ 8 h 1521"/>
                                <a:gd name="T38" fmla="*/ 14 w 1716"/>
                                <a:gd name="T39" fmla="*/ 9 h 1521"/>
                                <a:gd name="T40" fmla="*/ 14 w 1716"/>
                                <a:gd name="T41" fmla="*/ 10 h 1521"/>
                                <a:gd name="T42" fmla="*/ 14 w 1716"/>
                                <a:gd name="T43" fmla="*/ 10 h 1521"/>
                                <a:gd name="T44" fmla="*/ 14 w 1716"/>
                                <a:gd name="T45" fmla="*/ 11 h 1521"/>
                                <a:gd name="T46" fmla="*/ 13 w 1716"/>
                                <a:gd name="T47" fmla="*/ 12 h 1521"/>
                                <a:gd name="T48" fmla="*/ 13 w 1716"/>
                                <a:gd name="T49" fmla="*/ 12 h 1521"/>
                                <a:gd name="T50" fmla="*/ 12 w 1716"/>
                                <a:gd name="T51" fmla="*/ 12 h 1521"/>
                                <a:gd name="T52" fmla="*/ 11 w 1716"/>
                                <a:gd name="T53" fmla="*/ 12 h 1521"/>
                                <a:gd name="T54" fmla="*/ 10 w 1716"/>
                                <a:gd name="T55" fmla="*/ 12 h 1521"/>
                                <a:gd name="T56" fmla="*/ 9 w 1716"/>
                                <a:gd name="T57" fmla="*/ 12 h 1521"/>
                                <a:gd name="T58" fmla="*/ 8 w 1716"/>
                                <a:gd name="T59" fmla="*/ 12 h 1521"/>
                                <a:gd name="T60" fmla="*/ 7 w 1716"/>
                                <a:gd name="T61" fmla="*/ 12 h 1521"/>
                                <a:gd name="T62" fmla="*/ 6 w 1716"/>
                                <a:gd name="T63" fmla="*/ 12 h 1521"/>
                                <a:gd name="T64" fmla="*/ 6 w 1716"/>
                                <a:gd name="T65" fmla="*/ 11 h 1521"/>
                                <a:gd name="T66" fmla="*/ 5 w 1716"/>
                                <a:gd name="T67" fmla="*/ 11 h 1521"/>
                                <a:gd name="T68" fmla="*/ 4 w 1716"/>
                                <a:gd name="T69" fmla="*/ 10 h 1521"/>
                                <a:gd name="T70" fmla="*/ 3 w 1716"/>
                                <a:gd name="T71" fmla="*/ 10 h 1521"/>
                                <a:gd name="T72" fmla="*/ 3 w 1716"/>
                                <a:gd name="T73" fmla="*/ 9 h 1521"/>
                                <a:gd name="T74" fmla="*/ 2 w 1716"/>
                                <a:gd name="T75" fmla="*/ 8 h 1521"/>
                                <a:gd name="T76" fmla="*/ 2 w 1716"/>
                                <a:gd name="T77" fmla="*/ 8 h 1521"/>
                                <a:gd name="T78" fmla="*/ 2 w 1716"/>
                                <a:gd name="T79" fmla="*/ 8 h 1521"/>
                                <a:gd name="T80" fmla="*/ 1 w 1716"/>
                                <a:gd name="T81" fmla="*/ 7 h 1521"/>
                                <a:gd name="T82" fmla="*/ 0 w 1716"/>
                                <a:gd name="T83" fmla="*/ 7 h 1521"/>
                                <a:gd name="T84" fmla="*/ 0 w 1716"/>
                                <a:gd name="T85" fmla="*/ 6 h 1521"/>
                                <a:gd name="T86" fmla="*/ 0 w 1716"/>
                                <a:gd name="T87" fmla="*/ 5 h 1521"/>
                                <a:gd name="T88" fmla="*/ 0 w 1716"/>
                                <a:gd name="T89" fmla="*/ 5 h 1521"/>
                                <a:gd name="T90" fmla="*/ 0 w 1716"/>
                                <a:gd name="T91" fmla="*/ 4 h 1521"/>
                                <a:gd name="T92" fmla="*/ 1 w 1716"/>
                                <a:gd name="T93" fmla="*/ 3 h 1521"/>
                                <a:gd name="T94" fmla="*/ 1 w 1716"/>
                                <a:gd name="T95" fmla="*/ 3 h 1521"/>
                                <a:gd name="T96" fmla="*/ 2 w 1716"/>
                                <a:gd name="T97" fmla="*/ 2 h 1521"/>
                                <a:gd name="T98" fmla="*/ 3 w 1716"/>
                                <a:gd name="T99" fmla="*/ 2 h 1521"/>
                                <a:gd name="T100" fmla="*/ 4 w 1716"/>
                                <a:gd name="T101" fmla="*/ 2 h 152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16"/>
                                <a:gd name="T154" fmla="*/ 0 h 1521"/>
                                <a:gd name="T155" fmla="*/ 1716 w 1716"/>
                                <a:gd name="T156" fmla="*/ 1521 h 152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16" h="1521">
                                  <a:moveTo>
                                    <a:pt x="499" y="282"/>
                                  </a:moveTo>
                                  <a:lnTo>
                                    <a:pt x="548" y="246"/>
                                  </a:lnTo>
                                  <a:lnTo>
                                    <a:pt x="591" y="194"/>
                                  </a:lnTo>
                                  <a:lnTo>
                                    <a:pt x="634" y="140"/>
                                  </a:lnTo>
                                  <a:lnTo>
                                    <a:pt x="673" y="105"/>
                                  </a:lnTo>
                                  <a:lnTo>
                                    <a:pt x="716" y="70"/>
                                  </a:lnTo>
                                  <a:lnTo>
                                    <a:pt x="768" y="40"/>
                                  </a:lnTo>
                                  <a:lnTo>
                                    <a:pt x="806" y="19"/>
                                  </a:lnTo>
                                  <a:lnTo>
                                    <a:pt x="854" y="9"/>
                                  </a:lnTo>
                                  <a:lnTo>
                                    <a:pt x="906" y="0"/>
                                  </a:lnTo>
                                  <a:lnTo>
                                    <a:pt x="960" y="6"/>
                                  </a:lnTo>
                                  <a:lnTo>
                                    <a:pt x="1004" y="13"/>
                                  </a:lnTo>
                                  <a:lnTo>
                                    <a:pt x="1040" y="22"/>
                                  </a:lnTo>
                                  <a:lnTo>
                                    <a:pt x="1084" y="43"/>
                                  </a:lnTo>
                                  <a:lnTo>
                                    <a:pt x="1130" y="64"/>
                                  </a:lnTo>
                                  <a:lnTo>
                                    <a:pt x="1168" y="84"/>
                                  </a:lnTo>
                                  <a:lnTo>
                                    <a:pt x="1211" y="116"/>
                                  </a:lnTo>
                                  <a:lnTo>
                                    <a:pt x="1244" y="152"/>
                                  </a:lnTo>
                                  <a:lnTo>
                                    <a:pt x="1270" y="199"/>
                                  </a:lnTo>
                                  <a:lnTo>
                                    <a:pt x="1281" y="227"/>
                                  </a:lnTo>
                                  <a:lnTo>
                                    <a:pt x="1283" y="263"/>
                                  </a:lnTo>
                                  <a:lnTo>
                                    <a:pt x="1298" y="294"/>
                                  </a:lnTo>
                                  <a:lnTo>
                                    <a:pt x="1319" y="323"/>
                                  </a:lnTo>
                                  <a:lnTo>
                                    <a:pt x="1347" y="343"/>
                                  </a:lnTo>
                                  <a:lnTo>
                                    <a:pt x="1381" y="360"/>
                                  </a:lnTo>
                                  <a:lnTo>
                                    <a:pt x="1401" y="378"/>
                                  </a:lnTo>
                                  <a:lnTo>
                                    <a:pt x="1418" y="404"/>
                                  </a:lnTo>
                                  <a:lnTo>
                                    <a:pt x="1444" y="438"/>
                                  </a:lnTo>
                                  <a:lnTo>
                                    <a:pt x="1472" y="471"/>
                                  </a:lnTo>
                                  <a:lnTo>
                                    <a:pt x="1503" y="505"/>
                                  </a:lnTo>
                                  <a:lnTo>
                                    <a:pt x="1534" y="539"/>
                                  </a:lnTo>
                                  <a:lnTo>
                                    <a:pt x="1567" y="601"/>
                                  </a:lnTo>
                                  <a:lnTo>
                                    <a:pt x="1591" y="661"/>
                                  </a:lnTo>
                                  <a:lnTo>
                                    <a:pt x="1609" y="707"/>
                                  </a:lnTo>
                                  <a:lnTo>
                                    <a:pt x="1622" y="769"/>
                                  </a:lnTo>
                                  <a:lnTo>
                                    <a:pt x="1641" y="832"/>
                                  </a:lnTo>
                                  <a:lnTo>
                                    <a:pt x="1656" y="891"/>
                                  </a:lnTo>
                                  <a:lnTo>
                                    <a:pt x="1668" y="947"/>
                                  </a:lnTo>
                                  <a:lnTo>
                                    <a:pt x="1680" y="1005"/>
                                  </a:lnTo>
                                  <a:lnTo>
                                    <a:pt x="1695" y="1057"/>
                                  </a:lnTo>
                                  <a:lnTo>
                                    <a:pt x="1702" y="1122"/>
                                  </a:lnTo>
                                  <a:lnTo>
                                    <a:pt x="1710" y="1190"/>
                                  </a:lnTo>
                                  <a:lnTo>
                                    <a:pt x="1716" y="1253"/>
                                  </a:lnTo>
                                  <a:lnTo>
                                    <a:pt x="1708" y="1301"/>
                                  </a:lnTo>
                                  <a:lnTo>
                                    <a:pt x="1702" y="1340"/>
                                  </a:lnTo>
                                  <a:lnTo>
                                    <a:pt x="1698" y="1374"/>
                                  </a:lnTo>
                                  <a:lnTo>
                                    <a:pt x="1683" y="1404"/>
                                  </a:lnTo>
                                  <a:lnTo>
                                    <a:pt x="1658" y="1435"/>
                                  </a:lnTo>
                                  <a:lnTo>
                                    <a:pt x="1621" y="1463"/>
                                  </a:lnTo>
                                  <a:lnTo>
                                    <a:pt x="1576" y="1480"/>
                                  </a:lnTo>
                                  <a:lnTo>
                                    <a:pt x="1525" y="1491"/>
                                  </a:lnTo>
                                  <a:lnTo>
                                    <a:pt x="1464" y="1499"/>
                                  </a:lnTo>
                                  <a:lnTo>
                                    <a:pt x="1408" y="1506"/>
                                  </a:lnTo>
                                  <a:lnTo>
                                    <a:pt x="1346" y="1509"/>
                                  </a:lnTo>
                                  <a:lnTo>
                                    <a:pt x="1273" y="1516"/>
                                  </a:lnTo>
                                  <a:lnTo>
                                    <a:pt x="1210" y="1521"/>
                                  </a:lnTo>
                                  <a:lnTo>
                                    <a:pt x="1152" y="1521"/>
                                  </a:lnTo>
                                  <a:lnTo>
                                    <a:pt x="1094" y="1516"/>
                                  </a:lnTo>
                                  <a:lnTo>
                                    <a:pt x="1042" y="1509"/>
                                  </a:lnTo>
                                  <a:lnTo>
                                    <a:pt x="1001" y="1505"/>
                                  </a:lnTo>
                                  <a:lnTo>
                                    <a:pt x="957" y="1493"/>
                                  </a:lnTo>
                                  <a:lnTo>
                                    <a:pt x="903" y="1478"/>
                                  </a:lnTo>
                                  <a:lnTo>
                                    <a:pt x="843" y="1459"/>
                                  </a:lnTo>
                                  <a:lnTo>
                                    <a:pt x="796" y="1441"/>
                                  </a:lnTo>
                                  <a:lnTo>
                                    <a:pt x="741" y="1419"/>
                                  </a:lnTo>
                                  <a:lnTo>
                                    <a:pt x="694" y="1399"/>
                                  </a:lnTo>
                                  <a:lnTo>
                                    <a:pt x="647" y="1375"/>
                                  </a:lnTo>
                                  <a:lnTo>
                                    <a:pt x="597" y="1349"/>
                                  </a:lnTo>
                                  <a:lnTo>
                                    <a:pt x="550" y="1321"/>
                                  </a:lnTo>
                                  <a:lnTo>
                                    <a:pt x="503" y="1286"/>
                                  </a:lnTo>
                                  <a:lnTo>
                                    <a:pt x="460" y="1252"/>
                                  </a:lnTo>
                                  <a:lnTo>
                                    <a:pt x="429" y="1224"/>
                                  </a:lnTo>
                                  <a:lnTo>
                                    <a:pt x="388" y="1170"/>
                                  </a:lnTo>
                                  <a:lnTo>
                                    <a:pt x="355" y="1127"/>
                                  </a:lnTo>
                                  <a:lnTo>
                                    <a:pt x="321" y="1079"/>
                                  </a:lnTo>
                                  <a:lnTo>
                                    <a:pt x="301" y="1051"/>
                                  </a:lnTo>
                                  <a:lnTo>
                                    <a:pt x="285" y="1014"/>
                                  </a:lnTo>
                                  <a:lnTo>
                                    <a:pt x="255" y="1006"/>
                                  </a:lnTo>
                                  <a:lnTo>
                                    <a:pt x="221" y="996"/>
                                  </a:lnTo>
                                  <a:lnTo>
                                    <a:pt x="190" y="981"/>
                                  </a:lnTo>
                                  <a:lnTo>
                                    <a:pt x="150" y="957"/>
                                  </a:lnTo>
                                  <a:lnTo>
                                    <a:pt x="111" y="928"/>
                                  </a:lnTo>
                                  <a:lnTo>
                                    <a:pt x="85" y="894"/>
                                  </a:lnTo>
                                  <a:lnTo>
                                    <a:pt x="55" y="854"/>
                                  </a:lnTo>
                                  <a:lnTo>
                                    <a:pt x="33" y="817"/>
                                  </a:lnTo>
                                  <a:lnTo>
                                    <a:pt x="12" y="777"/>
                                  </a:lnTo>
                                  <a:lnTo>
                                    <a:pt x="4" y="738"/>
                                  </a:lnTo>
                                  <a:lnTo>
                                    <a:pt x="0" y="684"/>
                                  </a:lnTo>
                                  <a:lnTo>
                                    <a:pt x="3" y="641"/>
                                  </a:lnTo>
                                  <a:lnTo>
                                    <a:pt x="12" y="597"/>
                                  </a:lnTo>
                                  <a:lnTo>
                                    <a:pt x="27" y="547"/>
                                  </a:lnTo>
                                  <a:lnTo>
                                    <a:pt x="49" y="499"/>
                                  </a:lnTo>
                                  <a:lnTo>
                                    <a:pt x="76" y="451"/>
                                  </a:lnTo>
                                  <a:lnTo>
                                    <a:pt x="107" y="409"/>
                                  </a:lnTo>
                                  <a:lnTo>
                                    <a:pt x="134" y="378"/>
                                  </a:lnTo>
                                  <a:lnTo>
                                    <a:pt x="168" y="347"/>
                                  </a:lnTo>
                                  <a:lnTo>
                                    <a:pt x="208" y="320"/>
                                  </a:lnTo>
                                  <a:lnTo>
                                    <a:pt x="248" y="301"/>
                                  </a:lnTo>
                                  <a:lnTo>
                                    <a:pt x="298" y="289"/>
                                  </a:lnTo>
                                  <a:lnTo>
                                    <a:pt x="360" y="281"/>
                                  </a:lnTo>
                                  <a:lnTo>
                                    <a:pt x="415" y="282"/>
                                  </a:lnTo>
                                  <a:lnTo>
                                    <a:pt x="466" y="288"/>
                                  </a:lnTo>
                                  <a:lnTo>
                                    <a:pt x="499" y="282"/>
                                  </a:lnTo>
                                  <a:close/>
                                </a:path>
                              </a:pathLst>
                            </a:custGeom>
                            <a:solidFill>
                              <a:srgbClr val="FFC080"/>
                            </a:solidFill>
                            <a:ln w="9525">
                              <a:noFill/>
                              <a:round/>
                              <a:headEnd/>
                              <a:tailEnd/>
                            </a:ln>
                          </p:spPr>
                          <p:txBody>
                            <a:bodyPr/>
                            <a:lstStyle/>
                            <a:p>
                              <a:endParaRPr lang="cs-CZ"/>
                            </a:p>
                          </p:txBody>
                        </p:sp>
                        <p:sp>
                          <p:nvSpPr>
                            <p:cNvPr id="1354" name="Freeform 38"/>
                            <p:cNvSpPr>
                              <a:spLocks/>
                            </p:cNvSpPr>
                            <p:nvPr/>
                          </p:nvSpPr>
                          <p:spPr bwMode="auto">
                            <a:xfrm>
                              <a:off x="2105" y="1733"/>
                              <a:ext cx="273" cy="229"/>
                            </a:xfrm>
                            <a:custGeom>
                              <a:avLst/>
                              <a:gdLst>
                                <a:gd name="T0" fmla="*/ 8 w 1361"/>
                                <a:gd name="T1" fmla="*/ 0 h 1143"/>
                                <a:gd name="T2" fmla="*/ 9 w 1361"/>
                                <a:gd name="T3" fmla="*/ 0 h 1143"/>
                                <a:gd name="T4" fmla="*/ 9 w 1361"/>
                                <a:gd name="T5" fmla="*/ 1 h 1143"/>
                                <a:gd name="T6" fmla="*/ 9 w 1361"/>
                                <a:gd name="T7" fmla="*/ 1 h 1143"/>
                                <a:gd name="T8" fmla="*/ 10 w 1361"/>
                                <a:gd name="T9" fmla="*/ 2 h 1143"/>
                                <a:gd name="T10" fmla="*/ 10 w 1361"/>
                                <a:gd name="T11" fmla="*/ 3 h 1143"/>
                                <a:gd name="T12" fmla="*/ 10 w 1361"/>
                                <a:gd name="T13" fmla="*/ 4 h 1143"/>
                                <a:gd name="T14" fmla="*/ 11 w 1361"/>
                                <a:gd name="T15" fmla="*/ 5 h 1143"/>
                                <a:gd name="T16" fmla="*/ 11 w 1361"/>
                                <a:gd name="T17" fmla="*/ 6 h 1143"/>
                                <a:gd name="T18" fmla="*/ 11 w 1361"/>
                                <a:gd name="T19" fmla="*/ 7 h 1143"/>
                                <a:gd name="T20" fmla="*/ 11 w 1361"/>
                                <a:gd name="T21" fmla="*/ 8 h 1143"/>
                                <a:gd name="T22" fmla="*/ 11 w 1361"/>
                                <a:gd name="T23" fmla="*/ 8 h 1143"/>
                                <a:gd name="T24" fmla="*/ 10 w 1361"/>
                                <a:gd name="T25" fmla="*/ 9 h 1143"/>
                                <a:gd name="T26" fmla="*/ 9 w 1361"/>
                                <a:gd name="T27" fmla="*/ 9 h 1143"/>
                                <a:gd name="T28" fmla="*/ 8 w 1361"/>
                                <a:gd name="T29" fmla="*/ 9 h 1143"/>
                                <a:gd name="T30" fmla="*/ 7 w 1361"/>
                                <a:gd name="T31" fmla="*/ 9 h 1143"/>
                                <a:gd name="T32" fmla="*/ 6 w 1361"/>
                                <a:gd name="T33" fmla="*/ 9 h 1143"/>
                                <a:gd name="T34" fmla="*/ 6 w 1361"/>
                                <a:gd name="T35" fmla="*/ 9 h 1143"/>
                                <a:gd name="T36" fmla="*/ 5 w 1361"/>
                                <a:gd name="T37" fmla="*/ 9 h 1143"/>
                                <a:gd name="T38" fmla="*/ 4 w 1361"/>
                                <a:gd name="T39" fmla="*/ 9 h 1143"/>
                                <a:gd name="T40" fmla="*/ 3 w 1361"/>
                                <a:gd name="T41" fmla="*/ 8 h 1143"/>
                                <a:gd name="T42" fmla="*/ 2 w 1361"/>
                                <a:gd name="T43" fmla="*/ 8 h 1143"/>
                                <a:gd name="T44" fmla="*/ 2 w 1361"/>
                                <a:gd name="T45" fmla="*/ 8 h 1143"/>
                                <a:gd name="T46" fmla="*/ 1 w 1361"/>
                                <a:gd name="T47" fmla="*/ 7 h 1143"/>
                                <a:gd name="T48" fmla="*/ 0 w 1361"/>
                                <a:gd name="T49" fmla="*/ 6 h 1143"/>
                                <a:gd name="T50" fmla="*/ 0 w 1361"/>
                                <a:gd name="T51" fmla="*/ 6 h 1143"/>
                                <a:gd name="T52" fmla="*/ 1 w 1361"/>
                                <a:gd name="T53" fmla="*/ 7 h 1143"/>
                                <a:gd name="T54" fmla="*/ 1 w 1361"/>
                                <a:gd name="T55" fmla="*/ 7 h 1143"/>
                                <a:gd name="T56" fmla="*/ 2 w 1361"/>
                                <a:gd name="T57" fmla="*/ 7 h 1143"/>
                                <a:gd name="T58" fmla="*/ 3 w 1361"/>
                                <a:gd name="T59" fmla="*/ 8 h 1143"/>
                                <a:gd name="T60" fmla="*/ 3 w 1361"/>
                                <a:gd name="T61" fmla="*/ 8 h 1143"/>
                                <a:gd name="T62" fmla="*/ 4 w 1361"/>
                                <a:gd name="T63" fmla="*/ 8 h 1143"/>
                                <a:gd name="T64" fmla="*/ 5 w 1361"/>
                                <a:gd name="T65" fmla="*/ 9 h 1143"/>
                                <a:gd name="T66" fmla="*/ 5 w 1361"/>
                                <a:gd name="T67" fmla="*/ 9 h 1143"/>
                                <a:gd name="T68" fmla="*/ 6 w 1361"/>
                                <a:gd name="T69" fmla="*/ 9 h 1143"/>
                                <a:gd name="T70" fmla="*/ 7 w 1361"/>
                                <a:gd name="T71" fmla="*/ 9 h 1143"/>
                                <a:gd name="T72" fmla="*/ 7 w 1361"/>
                                <a:gd name="T73" fmla="*/ 9 h 1143"/>
                                <a:gd name="T74" fmla="*/ 8 w 1361"/>
                                <a:gd name="T75" fmla="*/ 9 h 1143"/>
                                <a:gd name="T76" fmla="*/ 9 w 1361"/>
                                <a:gd name="T77" fmla="*/ 9 h 1143"/>
                                <a:gd name="T78" fmla="*/ 9 w 1361"/>
                                <a:gd name="T79" fmla="*/ 9 h 1143"/>
                                <a:gd name="T80" fmla="*/ 10 w 1361"/>
                                <a:gd name="T81" fmla="*/ 8 h 1143"/>
                                <a:gd name="T82" fmla="*/ 10 w 1361"/>
                                <a:gd name="T83" fmla="*/ 8 h 1143"/>
                                <a:gd name="T84" fmla="*/ 10 w 1361"/>
                                <a:gd name="T85" fmla="*/ 7 h 1143"/>
                                <a:gd name="T86" fmla="*/ 10 w 1361"/>
                                <a:gd name="T87" fmla="*/ 7 h 1143"/>
                                <a:gd name="T88" fmla="*/ 10 w 1361"/>
                                <a:gd name="T89" fmla="*/ 6 h 1143"/>
                                <a:gd name="T90" fmla="*/ 10 w 1361"/>
                                <a:gd name="T91" fmla="*/ 5 h 1143"/>
                                <a:gd name="T92" fmla="*/ 10 w 1361"/>
                                <a:gd name="T93" fmla="*/ 4 h 1143"/>
                                <a:gd name="T94" fmla="*/ 10 w 1361"/>
                                <a:gd name="T95" fmla="*/ 4 h 1143"/>
                                <a:gd name="T96" fmla="*/ 10 w 1361"/>
                                <a:gd name="T97" fmla="*/ 3 h 1143"/>
                                <a:gd name="T98" fmla="*/ 10 w 1361"/>
                                <a:gd name="T99" fmla="*/ 2 h 1143"/>
                                <a:gd name="T100" fmla="*/ 9 w 1361"/>
                                <a:gd name="T101" fmla="*/ 2 h 1143"/>
                                <a:gd name="T102" fmla="*/ 9 w 1361"/>
                                <a:gd name="T103" fmla="*/ 1 h 1143"/>
                                <a:gd name="T104" fmla="*/ 9 w 1361"/>
                                <a:gd name="T105" fmla="*/ 1 h 114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61"/>
                                <a:gd name="T160" fmla="*/ 0 h 1143"/>
                                <a:gd name="T161" fmla="*/ 1361 w 1361"/>
                                <a:gd name="T162" fmla="*/ 1143 h 114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61" h="1143">
                                  <a:moveTo>
                                    <a:pt x="1051" y="53"/>
                                  </a:moveTo>
                                  <a:lnTo>
                                    <a:pt x="1042" y="25"/>
                                  </a:lnTo>
                                  <a:lnTo>
                                    <a:pt x="1046" y="0"/>
                                  </a:lnTo>
                                  <a:lnTo>
                                    <a:pt x="1063" y="27"/>
                                  </a:lnTo>
                                  <a:lnTo>
                                    <a:pt x="1089" y="61"/>
                                  </a:lnTo>
                                  <a:lnTo>
                                    <a:pt x="1117" y="94"/>
                                  </a:lnTo>
                                  <a:lnTo>
                                    <a:pt x="1148" y="128"/>
                                  </a:lnTo>
                                  <a:lnTo>
                                    <a:pt x="1179" y="162"/>
                                  </a:lnTo>
                                  <a:lnTo>
                                    <a:pt x="1212" y="224"/>
                                  </a:lnTo>
                                  <a:lnTo>
                                    <a:pt x="1236" y="284"/>
                                  </a:lnTo>
                                  <a:lnTo>
                                    <a:pt x="1254" y="329"/>
                                  </a:lnTo>
                                  <a:lnTo>
                                    <a:pt x="1267" y="391"/>
                                  </a:lnTo>
                                  <a:lnTo>
                                    <a:pt x="1286" y="454"/>
                                  </a:lnTo>
                                  <a:lnTo>
                                    <a:pt x="1301" y="513"/>
                                  </a:lnTo>
                                  <a:lnTo>
                                    <a:pt x="1313" y="569"/>
                                  </a:lnTo>
                                  <a:lnTo>
                                    <a:pt x="1325" y="627"/>
                                  </a:lnTo>
                                  <a:lnTo>
                                    <a:pt x="1340" y="679"/>
                                  </a:lnTo>
                                  <a:lnTo>
                                    <a:pt x="1347" y="744"/>
                                  </a:lnTo>
                                  <a:lnTo>
                                    <a:pt x="1355" y="813"/>
                                  </a:lnTo>
                                  <a:lnTo>
                                    <a:pt x="1361" y="875"/>
                                  </a:lnTo>
                                  <a:lnTo>
                                    <a:pt x="1353" y="923"/>
                                  </a:lnTo>
                                  <a:lnTo>
                                    <a:pt x="1347" y="962"/>
                                  </a:lnTo>
                                  <a:lnTo>
                                    <a:pt x="1343" y="996"/>
                                  </a:lnTo>
                                  <a:lnTo>
                                    <a:pt x="1328" y="1026"/>
                                  </a:lnTo>
                                  <a:lnTo>
                                    <a:pt x="1303" y="1057"/>
                                  </a:lnTo>
                                  <a:lnTo>
                                    <a:pt x="1266" y="1085"/>
                                  </a:lnTo>
                                  <a:lnTo>
                                    <a:pt x="1221" y="1102"/>
                                  </a:lnTo>
                                  <a:lnTo>
                                    <a:pt x="1170" y="1113"/>
                                  </a:lnTo>
                                  <a:lnTo>
                                    <a:pt x="1109" y="1121"/>
                                  </a:lnTo>
                                  <a:lnTo>
                                    <a:pt x="1053" y="1128"/>
                                  </a:lnTo>
                                  <a:lnTo>
                                    <a:pt x="992" y="1131"/>
                                  </a:lnTo>
                                  <a:lnTo>
                                    <a:pt x="918" y="1138"/>
                                  </a:lnTo>
                                  <a:lnTo>
                                    <a:pt x="855" y="1143"/>
                                  </a:lnTo>
                                  <a:lnTo>
                                    <a:pt x="797" y="1143"/>
                                  </a:lnTo>
                                  <a:lnTo>
                                    <a:pt x="739" y="1138"/>
                                  </a:lnTo>
                                  <a:lnTo>
                                    <a:pt x="687" y="1131"/>
                                  </a:lnTo>
                                  <a:lnTo>
                                    <a:pt x="646" y="1127"/>
                                  </a:lnTo>
                                  <a:lnTo>
                                    <a:pt x="602" y="1115"/>
                                  </a:lnTo>
                                  <a:lnTo>
                                    <a:pt x="548" y="1100"/>
                                  </a:lnTo>
                                  <a:lnTo>
                                    <a:pt x="488" y="1081"/>
                                  </a:lnTo>
                                  <a:lnTo>
                                    <a:pt x="441" y="1063"/>
                                  </a:lnTo>
                                  <a:lnTo>
                                    <a:pt x="386" y="1041"/>
                                  </a:lnTo>
                                  <a:lnTo>
                                    <a:pt x="341" y="1021"/>
                                  </a:lnTo>
                                  <a:lnTo>
                                    <a:pt x="293" y="997"/>
                                  </a:lnTo>
                                  <a:lnTo>
                                    <a:pt x="243" y="971"/>
                                  </a:lnTo>
                                  <a:lnTo>
                                    <a:pt x="196" y="943"/>
                                  </a:lnTo>
                                  <a:lnTo>
                                    <a:pt x="149" y="908"/>
                                  </a:lnTo>
                                  <a:lnTo>
                                    <a:pt x="106" y="874"/>
                                  </a:lnTo>
                                  <a:lnTo>
                                    <a:pt x="74" y="847"/>
                                  </a:lnTo>
                                  <a:lnTo>
                                    <a:pt x="33" y="793"/>
                                  </a:lnTo>
                                  <a:lnTo>
                                    <a:pt x="0" y="749"/>
                                  </a:lnTo>
                                  <a:lnTo>
                                    <a:pt x="29" y="760"/>
                                  </a:lnTo>
                                  <a:lnTo>
                                    <a:pt x="54" y="782"/>
                                  </a:lnTo>
                                  <a:lnTo>
                                    <a:pt x="84" y="819"/>
                                  </a:lnTo>
                                  <a:lnTo>
                                    <a:pt x="122" y="853"/>
                                  </a:lnTo>
                                  <a:lnTo>
                                    <a:pt x="157" y="879"/>
                                  </a:lnTo>
                                  <a:lnTo>
                                    <a:pt x="198" y="908"/>
                                  </a:lnTo>
                                  <a:lnTo>
                                    <a:pt x="236" y="932"/>
                                  </a:lnTo>
                                  <a:lnTo>
                                    <a:pt x="278" y="960"/>
                                  </a:lnTo>
                                  <a:lnTo>
                                    <a:pt x="318" y="976"/>
                                  </a:lnTo>
                                  <a:lnTo>
                                    <a:pt x="366" y="1001"/>
                                  </a:lnTo>
                                  <a:lnTo>
                                    <a:pt x="406" y="1013"/>
                                  </a:lnTo>
                                  <a:lnTo>
                                    <a:pt x="443" y="1033"/>
                                  </a:lnTo>
                                  <a:lnTo>
                                    <a:pt x="483" y="1047"/>
                                  </a:lnTo>
                                  <a:lnTo>
                                    <a:pt x="519" y="1058"/>
                                  </a:lnTo>
                                  <a:lnTo>
                                    <a:pt x="568" y="1078"/>
                                  </a:lnTo>
                                  <a:lnTo>
                                    <a:pt x="613" y="1085"/>
                                  </a:lnTo>
                                  <a:lnTo>
                                    <a:pt x="660" y="1093"/>
                                  </a:lnTo>
                                  <a:lnTo>
                                    <a:pt x="708" y="1100"/>
                                  </a:lnTo>
                                  <a:lnTo>
                                    <a:pt x="757" y="1106"/>
                                  </a:lnTo>
                                  <a:lnTo>
                                    <a:pt x="805" y="1109"/>
                                  </a:lnTo>
                                  <a:lnTo>
                                    <a:pt x="845" y="1107"/>
                                  </a:lnTo>
                                  <a:lnTo>
                                    <a:pt x="889" y="1106"/>
                                  </a:lnTo>
                                  <a:lnTo>
                                    <a:pt x="928" y="1104"/>
                                  </a:lnTo>
                                  <a:lnTo>
                                    <a:pt x="971" y="1100"/>
                                  </a:lnTo>
                                  <a:lnTo>
                                    <a:pt x="1012" y="1097"/>
                                  </a:lnTo>
                                  <a:lnTo>
                                    <a:pt x="1052" y="1090"/>
                                  </a:lnTo>
                                  <a:lnTo>
                                    <a:pt x="1098" y="1084"/>
                                  </a:lnTo>
                                  <a:lnTo>
                                    <a:pt x="1140" y="1081"/>
                                  </a:lnTo>
                                  <a:lnTo>
                                    <a:pt x="1163" y="1067"/>
                                  </a:lnTo>
                                  <a:lnTo>
                                    <a:pt x="1190" y="1047"/>
                                  </a:lnTo>
                                  <a:lnTo>
                                    <a:pt x="1216" y="1033"/>
                                  </a:lnTo>
                                  <a:lnTo>
                                    <a:pt x="1234" y="1008"/>
                                  </a:lnTo>
                                  <a:lnTo>
                                    <a:pt x="1251" y="980"/>
                                  </a:lnTo>
                                  <a:lnTo>
                                    <a:pt x="1265" y="952"/>
                                  </a:lnTo>
                                  <a:lnTo>
                                    <a:pt x="1280" y="921"/>
                                  </a:lnTo>
                                  <a:lnTo>
                                    <a:pt x="1290" y="888"/>
                                  </a:lnTo>
                                  <a:lnTo>
                                    <a:pt x="1302" y="867"/>
                                  </a:lnTo>
                                  <a:lnTo>
                                    <a:pt x="1297" y="809"/>
                                  </a:lnTo>
                                  <a:lnTo>
                                    <a:pt x="1293" y="750"/>
                                  </a:lnTo>
                                  <a:lnTo>
                                    <a:pt x="1290" y="692"/>
                                  </a:lnTo>
                                  <a:lnTo>
                                    <a:pt x="1287" y="644"/>
                                  </a:lnTo>
                                  <a:lnTo>
                                    <a:pt x="1277" y="604"/>
                                  </a:lnTo>
                                  <a:lnTo>
                                    <a:pt x="1266" y="558"/>
                                  </a:lnTo>
                                  <a:lnTo>
                                    <a:pt x="1253" y="516"/>
                                  </a:lnTo>
                                  <a:lnTo>
                                    <a:pt x="1245" y="479"/>
                                  </a:lnTo>
                                  <a:lnTo>
                                    <a:pt x="1234" y="436"/>
                                  </a:lnTo>
                                  <a:lnTo>
                                    <a:pt x="1220" y="387"/>
                                  </a:lnTo>
                                  <a:lnTo>
                                    <a:pt x="1208" y="337"/>
                                  </a:lnTo>
                                  <a:lnTo>
                                    <a:pt x="1203" y="299"/>
                                  </a:lnTo>
                                  <a:lnTo>
                                    <a:pt x="1180" y="263"/>
                                  </a:lnTo>
                                  <a:lnTo>
                                    <a:pt x="1159" y="232"/>
                                  </a:lnTo>
                                  <a:lnTo>
                                    <a:pt x="1137" y="192"/>
                                  </a:lnTo>
                                  <a:lnTo>
                                    <a:pt x="1113" y="149"/>
                                  </a:lnTo>
                                  <a:lnTo>
                                    <a:pt x="1092" y="113"/>
                                  </a:lnTo>
                                  <a:lnTo>
                                    <a:pt x="1070" y="84"/>
                                  </a:lnTo>
                                  <a:lnTo>
                                    <a:pt x="1051" y="53"/>
                                  </a:lnTo>
                                  <a:close/>
                                </a:path>
                              </a:pathLst>
                            </a:custGeom>
                            <a:solidFill>
                              <a:srgbClr val="FFA040"/>
                            </a:solidFill>
                            <a:ln w="9525">
                              <a:noFill/>
                              <a:round/>
                              <a:headEnd/>
                              <a:tailEnd/>
                            </a:ln>
                          </p:spPr>
                          <p:txBody>
                            <a:bodyPr/>
                            <a:lstStyle/>
                            <a:p>
                              <a:endParaRPr lang="cs-CZ"/>
                            </a:p>
                          </p:txBody>
                        </p:sp>
                      </p:grpSp>
                      <p:sp>
                        <p:nvSpPr>
                          <p:cNvPr id="1352" name="Freeform 39"/>
                          <p:cNvSpPr>
                            <a:spLocks/>
                          </p:cNvSpPr>
                          <p:nvPr/>
                        </p:nvSpPr>
                        <p:spPr bwMode="auto">
                          <a:xfrm>
                            <a:off x="2215" y="1825"/>
                            <a:ext cx="97" cy="98"/>
                          </a:xfrm>
                          <a:custGeom>
                            <a:avLst/>
                            <a:gdLst>
                              <a:gd name="T0" fmla="*/ 0 w 488"/>
                              <a:gd name="T1" fmla="*/ 0 h 488"/>
                              <a:gd name="T2" fmla="*/ 0 w 488"/>
                              <a:gd name="T3" fmla="*/ 0 h 488"/>
                              <a:gd name="T4" fmla="*/ 1 w 488"/>
                              <a:gd name="T5" fmla="*/ 0 h 488"/>
                              <a:gd name="T6" fmla="*/ 1 w 488"/>
                              <a:gd name="T7" fmla="*/ 1 h 488"/>
                              <a:gd name="T8" fmla="*/ 1 w 488"/>
                              <a:gd name="T9" fmla="*/ 1 h 488"/>
                              <a:gd name="T10" fmla="*/ 2 w 488"/>
                              <a:gd name="T11" fmla="*/ 1 h 488"/>
                              <a:gd name="T12" fmla="*/ 2 w 488"/>
                              <a:gd name="T13" fmla="*/ 2 h 488"/>
                              <a:gd name="T14" fmla="*/ 2 w 488"/>
                              <a:gd name="T15" fmla="*/ 2 h 488"/>
                              <a:gd name="T16" fmla="*/ 3 w 488"/>
                              <a:gd name="T17" fmla="*/ 3 h 488"/>
                              <a:gd name="T18" fmla="*/ 3 w 488"/>
                              <a:gd name="T19" fmla="*/ 3 h 488"/>
                              <a:gd name="T20" fmla="*/ 3 w 488"/>
                              <a:gd name="T21" fmla="*/ 3 h 488"/>
                              <a:gd name="T22" fmla="*/ 3 w 488"/>
                              <a:gd name="T23" fmla="*/ 3 h 488"/>
                              <a:gd name="T24" fmla="*/ 3 w 488"/>
                              <a:gd name="T25" fmla="*/ 3 h 488"/>
                              <a:gd name="T26" fmla="*/ 4 w 488"/>
                              <a:gd name="T27" fmla="*/ 3 h 488"/>
                              <a:gd name="T28" fmla="*/ 4 w 488"/>
                              <a:gd name="T29" fmla="*/ 4 h 488"/>
                              <a:gd name="T30" fmla="*/ 4 w 488"/>
                              <a:gd name="T31" fmla="*/ 4 h 488"/>
                              <a:gd name="T32" fmla="*/ 4 w 488"/>
                              <a:gd name="T33" fmla="*/ 4 h 488"/>
                              <a:gd name="T34" fmla="*/ 4 w 488"/>
                              <a:gd name="T35" fmla="*/ 4 h 488"/>
                              <a:gd name="T36" fmla="*/ 4 w 488"/>
                              <a:gd name="T37" fmla="*/ 4 h 488"/>
                              <a:gd name="T38" fmla="*/ 3 w 488"/>
                              <a:gd name="T39" fmla="*/ 4 h 488"/>
                              <a:gd name="T40" fmla="*/ 3 w 488"/>
                              <a:gd name="T41" fmla="*/ 4 h 488"/>
                              <a:gd name="T42" fmla="*/ 3 w 488"/>
                              <a:gd name="T43" fmla="*/ 4 h 488"/>
                              <a:gd name="T44" fmla="*/ 3 w 488"/>
                              <a:gd name="T45" fmla="*/ 4 h 488"/>
                              <a:gd name="T46" fmla="*/ 3 w 488"/>
                              <a:gd name="T47" fmla="*/ 3 h 488"/>
                              <a:gd name="T48" fmla="*/ 2 w 488"/>
                              <a:gd name="T49" fmla="*/ 3 h 488"/>
                              <a:gd name="T50" fmla="*/ 2 w 488"/>
                              <a:gd name="T51" fmla="*/ 3 h 488"/>
                              <a:gd name="T52" fmla="*/ 2 w 488"/>
                              <a:gd name="T53" fmla="*/ 3 h 488"/>
                              <a:gd name="T54" fmla="*/ 2 w 488"/>
                              <a:gd name="T55" fmla="*/ 2 h 488"/>
                              <a:gd name="T56" fmla="*/ 1 w 488"/>
                              <a:gd name="T57" fmla="*/ 2 h 488"/>
                              <a:gd name="T58" fmla="*/ 1 w 488"/>
                              <a:gd name="T59" fmla="*/ 2 h 488"/>
                              <a:gd name="T60" fmla="*/ 1 w 488"/>
                              <a:gd name="T61" fmla="*/ 2 h 488"/>
                              <a:gd name="T62" fmla="*/ 1 w 488"/>
                              <a:gd name="T63" fmla="*/ 2 h 488"/>
                              <a:gd name="T64" fmla="*/ 1 w 488"/>
                              <a:gd name="T65" fmla="*/ 1 h 488"/>
                              <a:gd name="T66" fmla="*/ 1 w 488"/>
                              <a:gd name="T67" fmla="*/ 1 h 488"/>
                              <a:gd name="T68" fmla="*/ 0 w 488"/>
                              <a:gd name="T69" fmla="*/ 1 h 488"/>
                              <a:gd name="T70" fmla="*/ 0 w 488"/>
                              <a:gd name="T71" fmla="*/ 1 h 488"/>
                              <a:gd name="T72" fmla="*/ 0 w 488"/>
                              <a:gd name="T73" fmla="*/ 0 h 488"/>
                              <a:gd name="T74" fmla="*/ 0 w 488"/>
                              <a:gd name="T75" fmla="*/ 0 h 488"/>
                              <a:gd name="T76" fmla="*/ 0 w 488"/>
                              <a:gd name="T77" fmla="*/ 0 h 488"/>
                              <a:gd name="T78" fmla="*/ 0 w 488"/>
                              <a:gd name="T79" fmla="*/ 0 h 488"/>
                              <a:gd name="T80" fmla="*/ 0 w 488"/>
                              <a:gd name="T81" fmla="*/ 0 h 48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88"/>
                              <a:gd name="T124" fmla="*/ 0 h 488"/>
                              <a:gd name="T125" fmla="*/ 488 w 488"/>
                              <a:gd name="T126" fmla="*/ 488 h 48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88" h="488">
                                <a:moveTo>
                                  <a:pt x="22" y="0"/>
                                </a:moveTo>
                                <a:lnTo>
                                  <a:pt x="57" y="24"/>
                                </a:lnTo>
                                <a:lnTo>
                                  <a:pt x="89" y="55"/>
                                </a:lnTo>
                                <a:lnTo>
                                  <a:pt x="122" y="89"/>
                                </a:lnTo>
                                <a:lnTo>
                                  <a:pt x="158" y="130"/>
                                </a:lnTo>
                                <a:lnTo>
                                  <a:pt x="197" y="173"/>
                                </a:lnTo>
                                <a:lnTo>
                                  <a:pt x="243" y="221"/>
                                </a:lnTo>
                                <a:lnTo>
                                  <a:pt x="290" y="273"/>
                                </a:lnTo>
                                <a:lnTo>
                                  <a:pt x="323" y="313"/>
                                </a:lnTo>
                                <a:lnTo>
                                  <a:pt x="352" y="339"/>
                                </a:lnTo>
                                <a:lnTo>
                                  <a:pt x="381" y="364"/>
                                </a:lnTo>
                                <a:lnTo>
                                  <a:pt x="413" y="386"/>
                                </a:lnTo>
                                <a:lnTo>
                                  <a:pt x="444" y="412"/>
                                </a:lnTo>
                                <a:lnTo>
                                  <a:pt x="470" y="433"/>
                                </a:lnTo>
                                <a:lnTo>
                                  <a:pt x="484" y="449"/>
                                </a:lnTo>
                                <a:lnTo>
                                  <a:pt x="488" y="466"/>
                                </a:lnTo>
                                <a:lnTo>
                                  <a:pt x="485" y="479"/>
                                </a:lnTo>
                                <a:lnTo>
                                  <a:pt x="476" y="486"/>
                                </a:lnTo>
                                <a:lnTo>
                                  <a:pt x="462" y="488"/>
                                </a:lnTo>
                                <a:lnTo>
                                  <a:pt x="444" y="482"/>
                                </a:lnTo>
                                <a:lnTo>
                                  <a:pt x="417" y="463"/>
                                </a:lnTo>
                                <a:lnTo>
                                  <a:pt x="390" y="448"/>
                                </a:lnTo>
                                <a:lnTo>
                                  <a:pt x="365" y="436"/>
                                </a:lnTo>
                                <a:lnTo>
                                  <a:pt x="336" y="411"/>
                                </a:lnTo>
                                <a:lnTo>
                                  <a:pt x="308" y="389"/>
                                </a:lnTo>
                                <a:lnTo>
                                  <a:pt x="274" y="361"/>
                                </a:lnTo>
                                <a:lnTo>
                                  <a:pt x="243" y="336"/>
                                </a:lnTo>
                                <a:lnTo>
                                  <a:pt x="208" y="307"/>
                                </a:lnTo>
                                <a:lnTo>
                                  <a:pt x="179" y="281"/>
                                </a:lnTo>
                                <a:lnTo>
                                  <a:pt x="155" y="252"/>
                                </a:lnTo>
                                <a:lnTo>
                                  <a:pt x="130" y="228"/>
                                </a:lnTo>
                                <a:lnTo>
                                  <a:pt x="116" y="208"/>
                                </a:lnTo>
                                <a:lnTo>
                                  <a:pt x="92" y="176"/>
                                </a:lnTo>
                                <a:lnTo>
                                  <a:pt x="71" y="142"/>
                                </a:lnTo>
                                <a:lnTo>
                                  <a:pt x="49" y="109"/>
                                </a:lnTo>
                                <a:lnTo>
                                  <a:pt x="31" y="79"/>
                                </a:lnTo>
                                <a:lnTo>
                                  <a:pt x="15" y="52"/>
                                </a:lnTo>
                                <a:lnTo>
                                  <a:pt x="4" y="30"/>
                                </a:lnTo>
                                <a:lnTo>
                                  <a:pt x="0" y="15"/>
                                </a:lnTo>
                                <a:lnTo>
                                  <a:pt x="4" y="5"/>
                                </a:lnTo>
                                <a:lnTo>
                                  <a:pt x="22" y="0"/>
                                </a:lnTo>
                                <a:close/>
                              </a:path>
                            </a:pathLst>
                          </a:custGeom>
                          <a:solidFill>
                            <a:srgbClr val="FFE0C0"/>
                          </a:solidFill>
                          <a:ln w="9525">
                            <a:noFill/>
                            <a:round/>
                            <a:headEnd/>
                            <a:tailEnd/>
                          </a:ln>
                        </p:spPr>
                        <p:txBody>
                          <a:bodyPr/>
                          <a:lstStyle/>
                          <a:p>
                            <a:endParaRPr lang="cs-CZ"/>
                          </a:p>
                        </p:txBody>
                      </p:sp>
                    </p:grpSp>
                    <p:sp>
                      <p:nvSpPr>
                        <p:cNvPr id="1350" name="Freeform 40"/>
                        <p:cNvSpPr>
                          <a:spLocks/>
                        </p:cNvSpPr>
                        <p:nvPr/>
                      </p:nvSpPr>
                      <p:spPr bwMode="auto">
                        <a:xfrm>
                          <a:off x="2267" y="1883"/>
                          <a:ext cx="85" cy="65"/>
                        </a:xfrm>
                        <a:custGeom>
                          <a:avLst/>
                          <a:gdLst>
                            <a:gd name="T0" fmla="*/ 3 w 422"/>
                            <a:gd name="T1" fmla="*/ 0 h 325"/>
                            <a:gd name="T2" fmla="*/ 3 w 422"/>
                            <a:gd name="T3" fmla="*/ 0 h 325"/>
                            <a:gd name="T4" fmla="*/ 3 w 422"/>
                            <a:gd name="T5" fmla="*/ 1 h 325"/>
                            <a:gd name="T6" fmla="*/ 3 w 422"/>
                            <a:gd name="T7" fmla="*/ 1 h 325"/>
                            <a:gd name="T8" fmla="*/ 3 w 422"/>
                            <a:gd name="T9" fmla="*/ 2 h 325"/>
                            <a:gd name="T10" fmla="*/ 3 w 422"/>
                            <a:gd name="T11" fmla="*/ 2 h 325"/>
                            <a:gd name="T12" fmla="*/ 3 w 422"/>
                            <a:gd name="T13" fmla="*/ 2 h 325"/>
                            <a:gd name="T14" fmla="*/ 3 w 422"/>
                            <a:gd name="T15" fmla="*/ 2 h 325"/>
                            <a:gd name="T16" fmla="*/ 2 w 422"/>
                            <a:gd name="T17" fmla="*/ 2 h 325"/>
                            <a:gd name="T18" fmla="*/ 2 w 422"/>
                            <a:gd name="T19" fmla="*/ 2 h 325"/>
                            <a:gd name="T20" fmla="*/ 2 w 422"/>
                            <a:gd name="T21" fmla="*/ 3 h 325"/>
                            <a:gd name="T22" fmla="*/ 1 w 422"/>
                            <a:gd name="T23" fmla="*/ 3 h 325"/>
                            <a:gd name="T24" fmla="*/ 1 w 422"/>
                            <a:gd name="T25" fmla="*/ 3 h 325"/>
                            <a:gd name="T26" fmla="*/ 0 w 422"/>
                            <a:gd name="T27" fmla="*/ 3 h 325"/>
                            <a:gd name="T28" fmla="*/ 0 w 422"/>
                            <a:gd name="T29" fmla="*/ 3 h 3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2"/>
                            <a:gd name="T46" fmla="*/ 0 h 325"/>
                            <a:gd name="T47" fmla="*/ 422 w 422"/>
                            <a:gd name="T48" fmla="*/ 325 h 32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2" h="325">
                              <a:moveTo>
                                <a:pt x="422" y="0"/>
                              </a:moveTo>
                              <a:lnTo>
                                <a:pt x="422" y="44"/>
                              </a:lnTo>
                              <a:lnTo>
                                <a:pt x="421" y="99"/>
                              </a:lnTo>
                              <a:lnTo>
                                <a:pt x="415" y="148"/>
                              </a:lnTo>
                              <a:lnTo>
                                <a:pt x="403" y="188"/>
                              </a:lnTo>
                              <a:lnTo>
                                <a:pt x="383" y="215"/>
                              </a:lnTo>
                              <a:lnTo>
                                <a:pt x="359" y="238"/>
                              </a:lnTo>
                              <a:lnTo>
                                <a:pt x="325" y="260"/>
                              </a:lnTo>
                              <a:lnTo>
                                <a:pt x="290" y="279"/>
                              </a:lnTo>
                              <a:lnTo>
                                <a:pt x="239" y="300"/>
                              </a:lnTo>
                              <a:lnTo>
                                <a:pt x="193" y="313"/>
                              </a:lnTo>
                              <a:lnTo>
                                <a:pt x="141" y="320"/>
                              </a:lnTo>
                              <a:lnTo>
                                <a:pt x="95" y="325"/>
                              </a:lnTo>
                              <a:lnTo>
                                <a:pt x="47" y="323"/>
                              </a:lnTo>
                              <a:lnTo>
                                <a:pt x="0" y="320"/>
                              </a:lnTo>
                            </a:path>
                          </a:pathLst>
                        </a:custGeom>
                        <a:noFill/>
                        <a:ln w="3175">
                          <a:solidFill>
                            <a:srgbClr val="FF8000"/>
                          </a:solidFill>
                          <a:round/>
                          <a:headEnd/>
                          <a:tailEnd/>
                        </a:ln>
                      </p:spPr>
                      <p:txBody>
                        <a:bodyPr/>
                        <a:lstStyle/>
                        <a:p>
                          <a:endParaRPr lang="cs-CZ"/>
                        </a:p>
                      </p:txBody>
                    </p:sp>
                  </p:grpSp>
                  <p:grpSp>
                    <p:nvGrpSpPr>
                      <p:cNvPr id="20" name="Group 41"/>
                      <p:cNvGrpSpPr>
                        <a:grpSpLocks/>
                      </p:cNvGrpSpPr>
                      <p:nvPr/>
                    </p:nvGrpSpPr>
                    <p:grpSpPr bwMode="auto">
                      <a:xfrm>
                        <a:off x="2045" y="1667"/>
                        <a:ext cx="293" cy="271"/>
                        <a:chOff x="2045" y="1667"/>
                        <a:chExt cx="293" cy="271"/>
                      </a:xfrm>
                    </p:grpSpPr>
                    <p:grpSp>
                      <p:nvGrpSpPr>
                        <p:cNvPr id="21" name="Group 42"/>
                        <p:cNvGrpSpPr>
                          <a:grpSpLocks/>
                        </p:cNvGrpSpPr>
                        <p:nvPr/>
                      </p:nvGrpSpPr>
                      <p:grpSpPr bwMode="auto">
                        <a:xfrm>
                          <a:off x="2150" y="1667"/>
                          <a:ext cx="188" cy="243"/>
                          <a:chOff x="2150" y="1667"/>
                          <a:chExt cx="188" cy="243"/>
                        </a:xfrm>
                      </p:grpSpPr>
                      <p:grpSp>
                        <p:nvGrpSpPr>
                          <p:cNvPr id="22" name="Group 43"/>
                          <p:cNvGrpSpPr>
                            <a:grpSpLocks/>
                          </p:cNvGrpSpPr>
                          <p:nvPr/>
                        </p:nvGrpSpPr>
                        <p:grpSpPr bwMode="auto">
                          <a:xfrm>
                            <a:off x="2150" y="1667"/>
                            <a:ext cx="188" cy="243"/>
                            <a:chOff x="2150" y="1667"/>
                            <a:chExt cx="188" cy="243"/>
                          </a:xfrm>
                        </p:grpSpPr>
                        <p:grpSp>
                          <p:nvGrpSpPr>
                            <p:cNvPr id="23" name="Group 44"/>
                            <p:cNvGrpSpPr>
                              <a:grpSpLocks/>
                            </p:cNvGrpSpPr>
                            <p:nvPr/>
                          </p:nvGrpSpPr>
                          <p:grpSpPr bwMode="auto">
                            <a:xfrm>
                              <a:off x="2150" y="1667"/>
                              <a:ext cx="188" cy="243"/>
                              <a:chOff x="2150" y="1667"/>
                              <a:chExt cx="188" cy="243"/>
                            </a:xfrm>
                          </p:grpSpPr>
                          <p:grpSp>
                            <p:nvGrpSpPr>
                              <p:cNvPr id="24" name="Group 45"/>
                              <p:cNvGrpSpPr>
                                <a:grpSpLocks/>
                              </p:cNvGrpSpPr>
                              <p:nvPr/>
                            </p:nvGrpSpPr>
                            <p:grpSpPr bwMode="auto">
                              <a:xfrm>
                                <a:off x="2150" y="1667"/>
                                <a:ext cx="188" cy="243"/>
                                <a:chOff x="2150" y="1667"/>
                                <a:chExt cx="188" cy="243"/>
                              </a:xfrm>
                            </p:grpSpPr>
                            <p:grpSp>
                              <p:nvGrpSpPr>
                                <p:cNvPr id="25" name="Group 46"/>
                                <p:cNvGrpSpPr>
                                  <a:grpSpLocks/>
                                </p:cNvGrpSpPr>
                                <p:nvPr/>
                              </p:nvGrpSpPr>
                              <p:grpSpPr bwMode="auto">
                                <a:xfrm>
                                  <a:off x="2150" y="1667"/>
                                  <a:ext cx="188" cy="243"/>
                                  <a:chOff x="2150" y="1667"/>
                                  <a:chExt cx="188" cy="243"/>
                                </a:xfrm>
                              </p:grpSpPr>
                              <p:sp>
                                <p:nvSpPr>
                                  <p:cNvPr id="1345" name="Freeform 47"/>
                                  <p:cNvSpPr>
                                    <a:spLocks/>
                                  </p:cNvSpPr>
                                  <p:nvPr/>
                                </p:nvSpPr>
                                <p:spPr bwMode="auto">
                                  <a:xfrm>
                                    <a:off x="2150" y="1667"/>
                                    <a:ext cx="188" cy="243"/>
                                  </a:xfrm>
                                  <a:custGeom>
                                    <a:avLst/>
                                    <a:gdLst>
                                      <a:gd name="T0" fmla="*/ 0 w 939"/>
                                      <a:gd name="T1" fmla="*/ 2 h 1215"/>
                                      <a:gd name="T2" fmla="*/ 0 w 939"/>
                                      <a:gd name="T3" fmla="*/ 1 h 1215"/>
                                      <a:gd name="T4" fmla="*/ 1 w 939"/>
                                      <a:gd name="T5" fmla="*/ 1 h 1215"/>
                                      <a:gd name="T6" fmla="*/ 1 w 939"/>
                                      <a:gd name="T7" fmla="*/ 0 h 1215"/>
                                      <a:gd name="T8" fmla="*/ 2 w 939"/>
                                      <a:gd name="T9" fmla="*/ 0 h 1215"/>
                                      <a:gd name="T10" fmla="*/ 3 w 939"/>
                                      <a:gd name="T11" fmla="*/ 0 h 1215"/>
                                      <a:gd name="T12" fmla="*/ 3 w 939"/>
                                      <a:gd name="T13" fmla="*/ 0 h 1215"/>
                                      <a:gd name="T14" fmla="*/ 4 w 939"/>
                                      <a:gd name="T15" fmla="*/ 0 h 1215"/>
                                      <a:gd name="T16" fmla="*/ 5 w 939"/>
                                      <a:gd name="T17" fmla="*/ 1 h 1215"/>
                                      <a:gd name="T18" fmla="*/ 5 w 939"/>
                                      <a:gd name="T19" fmla="*/ 1 h 1215"/>
                                      <a:gd name="T20" fmla="*/ 5 w 939"/>
                                      <a:gd name="T21" fmla="*/ 2 h 1215"/>
                                      <a:gd name="T22" fmla="*/ 5 w 939"/>
                                      <a:gd name="T23" fmla="*/ 2 h 1215"/>
                                      <a:gd name="T24" fmla="*/ 5 w 939"/>
                                      <a:gd name="T25" fmla="*/ 3 h 1215"/>
                                      <a:gd name="T26" fmla="*/ 5 w 939"/>
                                      <a:gd name="T27" fmla="*/ 3 h 1215"/>
                                      <a:gd name="T28" fmla="*/ 5 w 939"/>
                                      <a:gd name="T29" fmla="*/ 4 h 1215"/>
                                      <a:gd name="T30" fmla="*/ 5 w 939"/>
                                      <a:gd name="T31" fmla="*/ 4 h 1215"/>
                                      <a:gd name="T32" fmla="*/ 5 w 939"/>
                                      <a:gd name="T33" fmla="*/ 4 h 1215"/>
                                      <a:gd name="T34" fmla="*/ 5 w 939"/>
                                      <a:gd name="T35" fmla="*/ 3 h 1215"/>
                                      <a:gd name="T36" fmla="*/ 5 w 939"/>
                                      <a:gd name="T37" fmla="*/ 3 h 1215"/>
                                      <a:gd name="T38" fmla="*/ 6 w 939"/>
                                      <a:gd name="T39" fmla="*/ 3 h 1215"/>
                                      <a:gd name="T40" fmla="*/ 6 w 939"/>
                                      <a:gd name="T41" fmla="*/ 3 h 1215"/>
                                      <a:gd name="T42" fmla="*/ 6 w 939"/>
                                      <a:gd name="T43" fmla="*/ 4 h 1215"/>
                                      <a:gd name="T44" fmla="*/ 6 w 939"/>
                                      <a:gd name="T45" fmla="*/ 4 h 1215"/>
                                      <a:gd name="T46" fmla="*/ 7 w 939"/>
                                      <a:gd name="T47" fmla="*/ 5 h 1215"/>
                                      <a:gd name="T48" fmla="*/ 6 w 939"/>
                                      <a:gd name="T49" fmla="*/ 5 h 1215"/>
                                      <a:gd name="T50" fmla="*/ 7 w 939"/>
                                      <a:gd name="T51" fmla="*/ 6 h 1215"/>
                                      <a:gd name="T52" fmla="*/ 7 w 939"/>
                                      <a:gd name="T53" fmla="*/ 6 h 1215"/>
                                      <a:gd name="T54" fmla="*/ 7 w 939"/>
                                      <a:gd name="T55" fmla="*/ 7 h 1215"/>
                                      <a:gd name="T56" fmla="*/ 7 w 939"/>
                                      <a:gd name="T57" fmla="*/ 8 h 1215"/>
                                      <a:gd name="T58" fmla="*/ 7 w 939"/>
                                      <a:gd name="T59" fmla="*/ 8 h 1215"/>
                                      <a:gd name="T60" fmla="*/ 8 w 939"/>
                                      <a:gd name="T61" fmla="*/ 9 h 1215"/>
                                      <a:gd name="T62" fmla="*/ 7 w 939"/>
                                      <a:gd name="T63" fmla="*/ 10 h 1215"/>
                                      <a:gd name="T64" fmla="*/ 7 w 939"/>
                                      <a:gd name="T65" fmla="*/ 10 h 1215"/>
                                      <a:gd name="T66" fmla="*/ 6 w 939"/>
                                      <a:gd name="T67" fmla="*/ 9 h 1215"/>
                                      <a:gd name="T68" fmla="*/ 6 w 939"/>
                                      <a:gd name="T69" fmla="*/ 9 h 1215"/>
                                      <a:gd name="T70" fmla="*/ 5 w 939"/>
                                      <a:gd name="T71" fmla="*/ 8 h 1215"/>
                                      <a:gd name="T72" fmla="*/ 4 w 939"/>
                                      <a:gd name="T73" fmla="*/ 7 h 1215"/>
                                      <a:gd name="T74" fmla="*/ 3 w 939"/>
                                      <a:gd name="T75" fmla="*/ 6 h 1215"/>
                                      <a:gd name="T76" fmla="*/ 2 w 939"/>
                                      <a:gd name="T77" fmla="*/ 5 h 1215"/>
                                      <a:gd name="T78" fmla="*/ 2 w 939"/>
                                      <a:gd name="T79" fmla="*/ 5 h 1215"/>
                                      <a:gd name="T80" fmla="*/ 2 w 939"/>
                                      <a:gd name="T81" fmla="*/ 5 h 1215"/>
                                      <a:gd name="T82" fmla="*/ 3 w 939"/>
                                      <a:gd name="T83" fmla="*/ 4 h 1215"/>
                                      <a:gd name="T84" fmla="*/ 3 w 939"/>
                                      <a:gd name="T85" fmla="*/ 4 h 1215"/>
                                      <a:gd name="T86" fmla="*/ 4 w 939"/>
                                      <a:gd name="T87" fmla="*/ 4 h 1215"/>
                                      <a:gd name="T88" fmla="*/ 3 w 939"/>
                                      <a:gd name="T89" fmla="*/ 4 h 1215"/>
                                      <a:gd name="T90" fmla="*/ 3 w 939"/>
                                      <a:gd name="T91" fmla="*/ 4 h 1215"/>
                                      <a:gd name="T92" fmla="*/ 2 w 939"/>
                                      <a:gd name="T93" fmla="*/ 4 h 1215"/>
                                      <a:gd name="T94" fmla="*/ 2 w 939"/>
                                      <a:gd name="T95" fmla="*/ 5 h 1215"/>
                                      <a:gd name="T96" fmla="*/ 1 w 939"/>
                                      <a:gd name="T97" fmla="*/ 4 h 1215"/>
                                      <a:gd name="T98" fmla="*/ 1 w 939"/>
                                      <a:gd name="T99" fmla="*/ 4 h 1215"/>
                                      <a:gd name="T100" fmla="*/ 1 w 939"/>
                                      <a:gd name="T101" fmla="*/ 4 h 1215"/>
                                      <a:gd name="T102" fmla="*/ 0 w 939"/>
                                      <a:gd name="T103" fmla="*/ 3 h 1215"/>
                                      <a:gd name="T104" fmla="*/ 0 w 939"/>
                                      <a:gd name="T105" fmla="*/ 3 h 1215"/>
                                      <a:gd name="T106" fmla="*/ 0 w 939"/>
                                      <a:gd name="T107" fmla="*/ 2 h 121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39"/>
                                      <a:gd name="T163" fmla="*/ 0 h 1215"/>
                                      <a:gd name="T164" fmla="*/ 939 w 939"/>
                                      <a:gd name="T165" fmla="*/ 1215 h 121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39" h="1215">
                                        <a:moveTo>
                                          <a:pt x="2" y="270"/>
                                        </a:moveTo>
                                        <a:lnTo>
                                          <a:pt x="10" y="248"/>
                                        </a:lnTo>
                                        <a:lnTo>
                                          <a:pt x="20" y="228"/>
                                        </a:lnTo>
                                        <a:lnTo>
                                          <a:pt x="32" y="206"/>
                                        </a:lnTo>
                                        <a:lnTo>
                                          <a:pt x="45" y="191"/>
                                        </a:lnTo>
                                        <a:lnTo>
                                          <a:pt x="58" y="178"/>
                                        </a:lnTo>
                                        <a:lnTo>
                                          <a:pt x="75" y="160"/>
                                        </a:lnTo>
                                        <a:lnTo>
                                          <a:pt x="95" y="137"/>
                                        </a:lnTo>
                                        <a:lnTo>
                                          <a:pt x="110" y="116"/>
                                        </a:lnTo>
                                        <a:lnTo>
                                          <a:pt x="126" y="96"/>
                                        </a:lnTo>
                                        <a:lnTo>
                                          <a:pt x="143" y="80"/>
                                        </a:lnTo>
                                        <a:lnTo>
                                          <a:pt x="164" y="62"/>
                                        </a:lnTo>
                                        <a:lnTo>
                                          <a:pt x="184" y="47"/>
                                        </a:lnTo>
                                        <a:lnTo>
                                          <a:pt x="205" y="34"/>
                                        </a:lnTo>
                                        <a:lnTo>
                                          <a:pt x="231" y="21"/>
                                        </a:lnTo>
                                        <a:lnTo>
                                          <a:pt x="259" y="11"/>
                                        </a:lnTo>
                                        <a:lnTo>
                                          <a:pt x="288" y="4"/>
                                        </a:lnTo>
                                        <a:lnTo>
                                          <a:pt x="324" y="1"/>
                                        </a:lnTo>
                                        <a:lnTo>
                                          <a:pt x="358" y="0"/>
                                        </a:lnTo>
                                        <a:lnTo>
                                          <a:pt x="385" y="2"/>
                                        </a:lnTo>
                                        <a:lnTo>
                                          <a:pt x="413" y="6"/>
                                        </a:lnTo>
                                        <a:lnTo>
                                          <a:pt x="439" y="11"/>
                                        </a:lnTo>
                                        <a:lnTo>
                                          <a:pt x="471" y="19"/>
                                        </a:lnTo>
                                        <a:lnTo>
                                          <a:pt x="499" y="32"/>
                                        </a:lnTo>
                                        <a:lnTo>
                                          <a:pt x="521" y="43"/>
                                        </a:lnTo>
                                        <a:lnTo>
                                          <a:pt x="546" y="56"/>
                                        </a:lnTo>
                                        <a:lnTo>
                                          <a:pt x="565" y="74"/>
                                        </a:lnTo>
                                        <a:lnTo>
                                          <a:pt x="584" y="93"/>
                                        </a:lnTo>
                                        <a:lnTo>
                                          <a:pt x="599" y="112"/>
                                        </a:lnTo>
                                        <a:lnTo>
                                          <a:pt x="616" y="135"/>
                                        </a:lnTo>
                                        <a:lnTo>
                                          <a:pt x="631" y="158"/>
                                        </a:lnTo>
                                        <a:lnTo>
                                          <a:pt x="640" y="179"/>
                                        </a:lnTo>
                                        <a:lnTo>
                                          <a:pt x="646" y="206"/>
                                        </a:lnTo>
                                        <a:lnTo>
                                          <a:pt x="651" y="231"/>
                                        </a:lnTo>
                                        <a:lnTo>
                                          <a:pt x="654" y="250"/>
                                        </a:lnTo>
                                        <a:lnTo>
                                          <a:pt x="653" y="271"/>
                                        </a:lnTo>
                                        <a:lnTo>
                                          <a:pt x="648" y="286"/>
                                        </a:lnTo>
                                        <a:lnTo>
                                          <a:pt x="638" y="310"/>
                                        </a:lnTo>
                                        <a:lnTo>
                                          <a:pt x="624" y="339"/>
                                        </a:lnTo>
                                        <a:lnTo>
                                          <a:pt x="611" y="365"/>
                                        </a:lnTo>
                                        <a:lnTo>
                                          <a:pt x="601" y="386"/>
                                        </a:lnTo>
                                        <a:lnTo>
                                          <a:pt x="594" y="409"/>
                                        </a:lnTo>
                                        <a:lnTo>
                                          <a:pt x="586" y="433"/>
                                        </a:lnTo>
                                        <a:lnTo>
                                          <a:pt x="580" y="454"/>
                                        </a:lnTo>
                                        <a:lnTo>
                                          <a:pt x="577" y="465"/>
                                        </a:lnTo>
                                        <a:lnTo>
                                          <a:pt x="578" y="473"/>
                                        </a:lnTo>
                                        <a:lnTo>
                                          <a:pt x="583" y="476"/>
                                        </a:lnTo>
                                        <a:lnTo>
                                          <a:pt x="590" y="476"/>
                                        </a:lnTo>
                                        <a:lnTo>
                                          <a:pt x="596" y="470"/>
                                        </a:lnTo>
                                        <a:lnTo>
                                          <a:pt x="603" y="459"/>
                                        </a:lnTo>
                                        <a:lnTo>
                                          <a:pt x="612" y="439"/>
                                        </a:lnTo>
                                        <a:lnTo>
                                          <a:pt x="625" y="411"/>
                                        </a:lnTo>
                                        <a:lnTo>
                                          <a:pt x="640" y="385"/>
                                        </a:lnTo>
                                        <a:lnTo>
                                          <a:pt x="654" y="363"/>
                                        </a:lnTo>
                                        <a:lnTo>
                                          <a:pt x="668" y="343"/>
                                        </a:lnTo>
                                        <a:lnTo>
                                          <a:pt x="676" y="334"/>
                                        </a:lnTo>
                                        <a:lnTo>
                                          <a:pt x="684" y="329"/>
                                        </a:lnTo>
                                        <a:lnTo>
                                          <a:pt x="694" y="327"/>
                                        </a:lnTo>
                                        <a:lnTo>
                                          <a:pt x="701" y="333"/>
                                        </a:lnTo>
                                        <a:lnTo>
                                          <a:pt x="711" y="351"/>
                                        </a:lnTo>
                                        <a:lnTo>
                                          <a:pt x="720" y="367"/>
                                        </a:lnTo>
                                        <a:lnTo>
                                          <a:pt x="731" y="389"/>
                                        </a:lnTo>
                                        <a:lnTo>
                                          <a:pt x="743" y="410"/>
                                        </a:lnTo>
                                        <a:lnTo>
                                          <a:pt x="753" y="429"/>
                                        </a:lnTo>
                                        <a:lnTo>
                                          <a:pt x="761" y="450"/>
                                        </a:lnTo>
                                        <a:lnTo>
                                          <a:pt x="770" y="469"/>
                                        </a:lnTo>
                                        <a:lnTo>
                                          <a:pt x="778" y="491"/>
                                        </a:lnTo>
                                        <a:lnTo>
                                          <a:pt x="792" y="505"/>
                                        </a:lnTo>
                                        <a:lnTo>
                                          <a:pt x="808" y="524"/>
                                        </a:lnTo>
                                        <a:lnTo>
                                          <a:pt x="820" y="541"/>
                                        </a:lnTo>
                                        <a:lnTo>
                                          <a:pt x="823" y="561"/>
                                        </a:lnTo>
                                        <a:lnTo>
                                          <a:pt x="821" y="581"/>
                                        </a:lnTo>
                                        <a:lnTo>
                                          <a:pt x="817" y="608"/>
                                        </a:lnTo>
                                        <a:lnTo>
                                          <a:pt x="812" y="633"/>
                                        </a:lnTo>
                                        <a:lnTo>
                                          <a:pt x="807" y="659"/>
                                        </a:lnTo>
                                        <a:lnTo>
                                          <a:pt x="817" y="675"/>
                                        </a:lnTo>
                                        <a:lnTo>
                                          <a:pt x="827" y="691"/>
                                        </a:lnTo>
                                        <a:lnTo>
                                          <a:pt x="836" y="709"/>
                                        </a:lnTo>
                                        <a:lnTo>
                                          <a:pt x="847" y="729"/>
                                        </a:lnTo>
                                        <a:lnTo>
                                          <a:pt x="863" y="762"/>
                                        </a:lnTo>
                                        <a:lnTo>
                                          <a:pt x="877" y="790"/>
                                        </a:lnTo>
                                        <a:lnTo>
                                          <a:pt x="893" y="817"/>
                                        </a:lnTo>
                                        <a:lnTo>
                                          <a:pt x="905" y="843"/>
                                        </a:lnTo>
                                        <a:lnTo>
                                          <a:pt x="911" y="861"/>
                                        </a:lnTo>
                                        <a:lnTo>
                                          <a:pt x="917" y="888"/>
                                        </a:lnTo>
                                        <a:lnTo>
                                          <a:pt x="922" y="918"/>
                                        </a:lnTo>
                                        <a:lnTo>
                                          <a:pt x="927" y="940"/>
                                        </a:lnTo>
                                        <a:lnTo>
                                          <a:pt x="933" y="971"/>
                                        </a:lnTo>
                                        <a:lnTo>
                                          <a:pt x="935" y="1002"/>
                                        </a:lnTo>
                                        <a:lnTo>
                                          <a:pt x="934" y="1023"/>
                                        </a:lnTo>
                                        <a:lnTo>
                                          <a:pt x="934" y="1047"/>
                                        </a:lnTo>
                                        <a:lnTo>
                                          <a:pt x="935" y="1096"/>
                                        </a:lnTo>
                                        <a:lnTo>
                                          <a:pt x="939" y="1153"/>
                                        </a:lnTo>
                                        <a:lnTo>
                                          <a:pt x="938" y="1179"/>
                                        </a:lnTo>
                                        <a:lnTo>
                                          <a:pt x="935" y="1196"/>
                                        </a:lnTo>
                                        <a:lnTo>
                                          <a:pt x="924" y="1206"/>
                                        </a:lnTo>
                                        <a:lnTo>
                                          <a:pt x="906" y="1214"/>
                                        </a:lnTo>
                                        <a:lnTo>
                                          <a:pt x="888" y="1215"/>
                                        </a:lnTo>
                                        <a:lnTo>
                                          <a:pt x="873" y="1208"/>
                                        </a:lnTo>
                                        <a:lnTo>
                                          <a:pt x="862" y="1199"/>
                                        </a:lnTo>
                                        <a:lnTo>
                                          <a:pt x="833" y="1181"/>
                                        </a:lnTo>
                                        <a:lnTo>
                                          <a:pt x="806" y="1167"/>
                                        </a:lnTo>
                                        <a:lnTo>
                                          <a:pt x="779" y="1155"/>
                                        </a:lnTo>
                                        <a:lnTo>
                                          <a:pt x="758" y="1136"/>
                                        </a:lnTo>
                                        <a:lnTo>
                                          <a:pt x="721" y="1103"/>
                                        </a:lnTo>
                                        <a:lnTo>
                                          <a:pt x="687" y="1069"/>
                                        </a:lnTo>
                                        <a:lnTo>
                                          <a:pt x="653" y="1038"/>
                                        </a:lnTo>
                                        <a:lnTo>
                                          <a:pt x="621" y="1002"/>
                                        </a:lnTo>
                                        <a:lnTo>
                                          <a:pt x="582" y="954"/>
                                        </a:lnTo>
                                        <a:lnTo>
                                          <a:pt x="553" y="918"/>
                                        </a:lnTo>
                                        <a:lnTo>
                                          <a:pt x="520" y="888"/>
                                        </a:lnTo>
                                        <a:lnTo>
                                          <a:pt x="481" y="847"/>
                                        </a:lnTo>
                                        <a:lnTo>
                                          <a:pt x="441" y="806"/>
                                        </a:lnTo>
                                        <a:lnTo>
                                          <a:pt x="385" y="754"/>
                                        </a:lnTo>
                                        <a:lnTo>
                                          <a:pt x="334" y="711"/>
                                        </a:lnTo>
                                        <a:lnTo>
                                          <a:pt x="310" y="684"/>
                                        </a:lnTo>
                                        <a:lnTo>
                                          <a:pt x="291" y="662"/>
                                        </a:lnTo>
                                        <a:lnTo>
                                          <a:pt x="280" y="643"/>
                                        </a:lnTo>
                                        <a:lnTo>
                                          <a:pt x="271" y="619"/>
                                        </a:lnTo>
                                        <a:lnTo>
                                          <a:pt x="270" y="607"/>
                                        </a:lnTo>
                                        <a:lnTo>
                                          <a:pt x="275" y="599"/>
                                        </a:lnTo>
                                        <a:lnTo>
                                          <a:pt x="287" y="590"/>
                                        </a:lnTo>
                                        <a:lnTo>
                                          <a:pt x="306" y="576"/>
                                        </a:lnTo>
                                        <a:lnTo>
                                          <a:pt x="327" y="562"/>
                                        </a:lnTo>
                                        <a:lnTo>
                                          <a:pt x="347" y="548"/>
                                        </a:lnTo>
                                        <a:lnTo>
                                          <a:pt x="363" y="538"/>
                                        </a:lnTo>
                                        <a:lnTo>
                                          <a:pt x="381" y="531"/>
                                        </a:lnTo>
                                        <a:lnTo>
                                          <a:pt x="402" y="524"/>
                                        </a:lnTo>
                                        <a:lnTo>
                                          <a:pt x="422" y="517"/>
                                        </a:lnTo>
                                        <a:lnTo>
                                          <a:pt x="443" y="510"/>
                                        </a:lnTo>
                                        <a:lnTo>
                                          <a:pt x="457" y="504"/>
                                        </a:lnTo>
                                        <a:lnTo>
                                          <a:pt x="459" y="498"/>
                                        </a:lnTo>
                                        <a:lnTo>
                                          <a:pt x="454" y="491"/>
                                        </a:lnTo>
                                        <a:lnTo>
                                          <a:pt x="445" y="489"/>
                                        </a:lnTo>
                                        <a:lnTo>
                                          <a:pt x="422" y="492"/>
                                        </a:lnTo>
                                        <a:lnTo>
                                          <a:pt x="398" y="496"/>
                                        </a:lnTo>
                                        <a:lnTo>
                                          <a:pt x="369" y="502"/>
                                        </a:lnTo>
                                        <a:lnTo>
                                          <a:pt x="340" y="510"/>
                                        </a:lnTo>
                                        <a:lnTo>
                                          <a:pt x="327" y="515"/>
                                        </a:lnTo>
                                        <a:lnTo>
                                          <a:pt x="311" y="527"/>
                                        </a:lnTo>
                                        <a:lnTo>
                                          <a:pt x="292" y="541"/>
                                        </a:lnTo>
                                        <a:lnTo>
                                          <a:pt x="268" y="562"/>
                                        </a:lnTo>
                                        <a:lnTo>
                                          <a:pt x="254" y="565"/>
                                        </a:lnTo>
                                        <a:lnTo>
                                          <a:pt x="232" y="567"/>
                                        </a:lnTo>
                                        <a:lnTo>
                                          <a:pt x="211" y="568"/>
                                        </a:lnTo>
                                        <a:lnTo>
                                          <a:pt x="197" y="564"/>
                                        </a:lnTo>
                                        <a:lnTo>
                                          <a:pt x="182" y="557"/>
                                        </a:lnTo>
                                        <a:lnTo>
                                          <a:pt x="162" y="549"/>
                                        </a:lnTo>
                                        <a:lnTo>
                                          <a:pt x="152" y="539"/>
                                        </a:lnTo>
                                        <a:lnTo>
                                          <a:pt x="141" y="523"/>
                                        </a:lnTo>
                                        <a:lnTo>
                                          <a:pt x="129" y="504"/>
                                        </a:lnTo>
                                        <a:lnTo>
                                          <a:pt x="119" y="489"/>
                                        </a:lnTo>
                                        <a:lnTo>
                                          <a:pt x="98" y="468"/>
                                        </a:lnTo>
                                        <a:lnTo>
                                          <a:pt x="83" y="449"/>
                                        </a:lnTo>
                                        <a:lnTo>
                                          <a:pt x="61" y="428"/>
                                        </a:lnTo>
                                        <a:lnTo>
                                          <a:pt x="44" y="410"/>
                                        </a:lnTo>
                                        <a:lnTo>
                                          <a:pt x="33" y="398"/>
                                        </a:lnTo>
                                        <a:lnTo>
                                          <a:pt x="26" y="383"/>
                                        </a:lnTo>
                                        <a:lnTo>
                                          <a:pt x="18" y="362"/>
                                        </a:lnTo>
                                        <a:lnTo>
                                          <a:pt x="9" y="338"/>
                                        </a:lnTo>
                                        <a:lnTo>
                                          <a:pt x="4" y="314"/>
                                        </a:lnTo>
                                        <a:lnTo>
                                          <a:pt x="0" y="288"/>
                                        </a:lnTo>
                                        <a:lnTo>
                                          <a:pt x="2" y="270"/>
                                        </a:lnTo>
                                        <a:close/>
                                      </a:path>
                                    </a:pathLst>
                                  </a:custGeom>
                                  <a:solidFill>
                                    <a:srgbClr val="FF8080"/>
                                  </a:solidFill>
                                  <a:ln w="9525">
                                    <a:noFill/>
                                    <a:round/>
                                    <a:headEnd/>
                                    <a:tailEnd/>
                                  </a:ln>
                                </p:spPr>
                                <p:txBody>
                                  <a:bodyPr/>
                                  <a:lstStyle/>
                                  <a:p>
                                    <a:endParaRPr lang="cs-CZ"/>
                                  </a:p>
                                </p:txBody>
                              </p:sp>
                              <p:grpSp>
                                <p:nvGrpSpPr>
                                  <p:cNvPr id="26" name="Group 48"/>
                                  <p:cNvGrpSpPr>
                                    <a:grpSpLocks/>
                                  </p:cNvGrpSpPr>
                                  <p:nvPr/>
                                </p:nvGrpSpPr>
                                <p:grpSpPr bwMode="auto">
                                  <a:xfrm>
                                    <a:off x="2150" y="1667"/>
                                    <a:ext cx="188" cy="242"/>
                                    <a:chOff x="2150" y="1667"/>
                                    <a:chExt cx="188" cy="242"/>
                                  </a:xfrm>
                                </p:grpSpPr>
                                <p:sp>
                                  <p:nvSpPr>
                                    <p:cNvPr id="1347" name="Freeform 49"/>
                                    <p:cNvSpPr>
                                      <a:spLocks/>
                                    </p:cNvSpPr>
                                    <p:nvPr/>
                                  </p:nvSpPr>
                                  <p:spPr bwMode="auto">
                                    <a:xfrm>
                                      <a:off x="2204" y="1732"/>
                                      <a:ext cx="134" cy="177"/>
                                    </a:xfrm>
                                    <a:custGeom>
                                      <a:avLst/>
                                      <a:gdLst>
                                        <a:gd name="T0" fmla="*/ 3 w 668"/>
                                        <a:gd name="T1" fmla="*/ 1 h 887"/>
                                        <a:gd name="T2" fmla="*/ 3 w 668"/>
                                        <a:gd name="T3" fmla="*/ 0 h 887"/>
                                        <a:gd name="T4" fmla="*/ 3 w 668"/>
                                        <a:gd name="T5" fmla="*/ 0 h 887"/>
                                        <a:gd name="T6" fmla="*/ 3 w 668"/>
                                        <a:gd name="T7" fmla="*/ 0 h 887"/>
                                        <a:gd name="T8" fmla="*/ 4 w 668"/>
                                        <a:gd name="T9" fmla="*/ 0 h 887"/>
                                        <a:gd name="T10" fmla="*/ 4 w 668"/>
                                        <a:gd name="T11" fmla="*/ 1 h 887"/>
                                        <a:gd name="T12" fmla="*/ 4 w 668"/>
                                        <a:gd name="T13" fmla="*/ 1 h 887"/>
                                        <a:gd name="T14" fmla="*/ 4 w 668"/>
                                        <a:gd name="T15" fmla="*/ 2 h 887"/>
                                        <a:gd name="T16" fmla="*/ 4 w 668"/>
                                        <a:gd name="T17" fmla="*/ 2 h 887"/>
                                        <a:gd name="T18" fmla="*/ 4 w 668"/>
                                        <a:gd name="T19" fmla="*/ 3 h 887"/>
                                        <a:gd name="T20" fmla="*/ 5 w 668"/>
                                        <a:gd name="T21" fmla="*/ 3 h 887"/>
                                        <a:gd name="T22" fmla="*/ 5 w 668"/>
                                        <a:gd name="T23" fmla="*/ 4 h 887"/>
                                        <a:gd name="T24" fmla="*/ 5 w 668"/>
                                        <a:gd name="T25" fmla="*/ 5 h 887"/>
                                        <a:gd name="T26" fmla="*/ 5 w 668"/>
                                        <a:gd name="T27" fmla="*/ 5 h 887"/>
                                        <a:gd name="T28" fmla="*/ 5 w 668"/>
                                        <a:gd name="T29" fmla="*/ 6 h 887"/>
                                        <a:gd name="T30" fmla="*/ 5 w 668"/>
                                        <a:gd name="T31" fmla="*/ 7 h 887"/>
                                        <a:gd name="T32" fmla="*/ 5 w 668"/>
                                        <a:gd name="T33" fmla="*/ 7 h 887"/>
                                        <a:gd name="T34" fmla="*/ 5 w 668"/>
                                        <a:gd name="T35" fmla="*/ 7 h 887"/>
                                        <a:gd name="T36" fmla="*/ 4 w 668"/>
                                        <a:gd name="T37" fmla="*/ 6 h 887"/>
                                        <a:gd name="T38" fmla="*/ 3 w 668"/>
                                        <a:gd name="T39" fmla="*/ 6 h 887"/>
                                        <a:gd name="T40" fmla="*/ 2 w 668"/>
                                        <a:gd name="T41" fmla="*/ 5 h 887"/>
                                        <a:gd name="T42" fmla="*/ 1 w 668"/>
                                        <a:gd name="T43" fmla="*/ 4 h 887"/>
                                        <a:gd name="T44" fmla="*/ 0 w 668"/>
                                        <a:gd name="T45" fmla="*/ 3 h 887"/>
                                        <a:gd name="T46" fmla="*/ 0 w 668"/>
                                        <a:gd name="T47" fmla="*/ 2 h 887"/>
                                        <a:gd name="T48" fmla="*/ 0 w 668"/>
                                        <a:gd name="T49" fmla="*/ 2 h 887"/>
                                        <a:gd name="T50" fmla="*/ 1 w 668"/>
                                        <a:gd name="T51" fmla="*/ 2 h 887"/>
                                        <a:gd name="T52" fmla="*/ 1 w 668"/>
                                        <a:gd name="T53" fmla="*/ 2 h 887"/>
                                        <a:gd name="T54" fmla="*/ 0 w 668"/>
                                        <a:gd name="T55" fmla="*/ 2 h 887"/>
                                        <a:gd name="T56" fmla="*/ 1 w 668"/>
                                        <a:gd name="T57" fmla="*/ 3 h 887"/>
                                        <a:gd name="T58" fmla="*/ 1 w 668"/>
                                        <a:gd name="T59" fmla="*/ 3 h 887"/>
                                        <a:gd name="T60" fmla="*/ 2 w 668"/>
                                        <a:gd name="T61" fmla="*/ 4 h 887"/>
                                        <a:gd name="T62" fmla="*/ 2 w 668"/>
                                        <a:gd name="T63" fmla="*/ 4 h 887"/>
                                        <a:gd name="T64" fmla="*/ 3 w 668"/>
                                        <a:gd name="T65" fmla="*/ 5 h 887"/>
                                        <a:gd name="T66" fmla="*/ 3 w 668"/>
                                        <a:gd name="T67" fmla="*/ 6 h 887"/>
                                        <a:gd name="T68" fmla="*/ 4 w 668"/>
                                        <a:gd name="T69" fmla="*/ 6 h 887"/>
                                        <a:gd name="T70" fmla="*/ 4 w 668"/>
                                        <a:gd name="T71" fmla="*/ 6 h 887"/>
                                        <a:gd name="T72" fmla="*/ 5 w 668"/>
                                        <a:gd name="T73" fmla="*/ 6 h 887"/>
                                        <a:gd name="T74" fmla="*/ 5 w 668"/>
                                        <a:gd name="T75" fmla="*/ 6 h 887"/>
                                        <a:gd name="T76" fmla="*/ 5 w 668"/>
                                        <a:gd name="T77" fmla="*/ 6 h 887"/>
                                        <a:gd name="T78" fmla="*/ 5 w 668"/>
                                        <a:gd name="T79" fmla="*/ 5 h 887"/>
                                        <a:gd name="T80" fmla="*/ 5 w 668"/>
                                        <a:gd name="T81" fmla="*/ 4 h 887"/>
                                        <a:gd name="T82" fmla="*/ 5 w 668"/>
                                        <a:gd name="T83" fmla="*/ 4 h 887"/>
                                        <a:gd name="T84" fmla="*/ 4 w 668"/>
                                        <a:gd name="T85" fmla="*/ 3 h 887"/>
                                        <a:gd name="T86" fmla="*/ 4 w 668"/>
                                        <a:gd name="T87" fmla="*/ 3 h 887"/>
                                        <a:gd name="T88" fmla="*/ 4 w 668"/>
                                        <a:gd name="T89" fmla="*/ 2 h 887"/>
                                        <a:gd name="T90" fmla="*/ 4 w 668"/>
                                        <a:gd name="T91" fmla="*/ 2 h 887"/>
                                        <a:gd name="T92" fmla="*/ 4 w 668"/>
                                        <a:gd name="T93" fmla="*/ 2 h 887"/>
                                        <a:gd name="T94" fmla="*/ 4 w 668"/>
                                        <a:gd name="T95" fmla="*/ 1 h 887"/>
                                        <a:gd name="T96" fmla="*/ 3 w 668"/>
                                        <a:gd name="T97" fmla="*/ 0 h 88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68"/>
                                        <a:gd name="T148" fmla="*/ 0 h 887"/>
                                        <a:gd name="T149" fmla="*/ 668 w 668"/>
                                        <a:gd name="T150" fmla="*/ 887 h 88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68" h="887">
                                          <a:moveTo>
                                            <a:pt x="408" y="53"/>
                                          </a:moveTo>
                                          <a:lnTo>
                                            <a:pt x="395" y="57"/>
                                          </a:lnTo>
                                          <a:lnTo>
                                            <a:pt x="379" y="68"/>
                                          </a:lnTo>
                                          <a:lnTo>
                                            <a:pt x="365" y="77"/>
                                          </a:lnTo>
                                          <a:lnTo>
                                            <a:pt x="354" y="84"/>
                                          </a:lnTo>
                                          <a:lnTo>
                                            <a:pt x="369" y="58"/>
                                          </a:lnTo>
                                          <a:lnTo>
                                            <a:pt x="383" y="36"/>
                                          </a:lnTo>
                                          <a:lnTo>
                                            <a:pt x="397" y="16"/>
                                          </a:lnTo>
                                          <a:lnTo>
                                            <a:pt x="405" y="7"/>
                                          </a:lnTo>
                                          <a:lnTo>
                                            <a:pt x="413" y="2"/>
                                          </a:lnTo>
                                          <a:lnTo>
                                            <a:pt x="423" y="0"/>
                                          </a:lnTo>
                                          <a:lnTo>
                                            <a:pt x="430" y="6"/>
                                          </a:lnTo>
                                          <a:lnTo>
                                            <a:pt x="441" y="24"/>
                                          </a:lnTo>
                                          <a:lnTo>
                                            <a:pt x="450" y="40"/>
                                          </a:lnTo>
                                          <a:lnTo>
                                            <a:pt x="461" y="62"/>
                                          </a:lnTo>
                                          <a:lnTo>
                                            <a:pt x="473" y="83"/>
                                          </a:lnTo>
                                          <a:lnTo>
                                            <a:pt x="483" y="102"/>
                                          </a:lnTo>
                                          <a:lnTo>
                                            <a:pt x="491" y="123"/>
                                          </a:lnTo>
                                          <a:lnTo>
                                            <a:pt x="500" y="142"/>
                                          </a:lnTo>
                                          <a:lnTo>
                                            <a:pt x="507" y="164"/>
                                          </a:lnTo>
                                          <a:lnTo>
                                            <a:pt x="521" y="178"/>
                                          </a:lnTo>
                                          <a:lnTo>
                                            <a:pt x="537" y="197"/>
                                          </a:lnTo>
                                          <a:lnTo>
                                            <a:pt x="549" y="214"/>
                                          </a:lnTo>
                                          <a:lnTo>
                                            <a:pt x="552" y="233"/>
                                          </a:lnTo>
                                          <a:lnTo>
                                            <a:pt x="550" y="253"/>
                                          </a:lnTo>
                                          <a:lnTo>
                                            <a:pt x="546" y="280"/>
                                          </a:lnTo>
                                          <a:lnTo>
                                            <a:pt x="541" y="305"/>
                                          </a:lnTo>
                                          <a:lnTo>
                                            <a:pt x="536" y="331"/>
                                          </a:lnTo>
                                          <a:lnTo>
                                            <a:pt x="546" y="347"/>
                                          </a:lnTo>
                                          <a:lnTo>
                                            <a:pt x="556" y="363"/>
                                          </a:lnTo>
                                          <a:lnTo>
                                            <a:pt x="565" y="381"/>
                                          </a:lnTo>
                                          <a:lnTo>
                                            <a:pt x="576" y="401"/>
                                          </a:lnTo>
                                          <a:lnTo>
                                            <a:pt x="592" y="434"/>
                                          </a:lnTo>
                                          <a:lnTo>
                                            <a:pt x="606" y="462"/>
                                          </a:lnTo>
                                          <a:lnTo>
                                            <a:pt x="622" y="489"/>
                                          </a:lnTo>
                                          <a:lnTo>
                                            <a:pt x="634" y="515"/>
                                          </a:lnTo>
                                          <a:lnTo>
                                            <a:pt x="640" y="533"/>
                                          </a:lnTo>
                                          <a:lnTo>
                                            <a:pt x="646" y="560"/>
                                          </a:lnTo>
                                          <a:lnTo>
                                            <a:pt x="651" y="591"/>
                                          </a:lnTo>
                                          <a:lnTo>
                                            <a:pt x="656" y="613"/>
                                          </a:lnTo>
                                          <a:lnTo>
                                            <a:pt x="662" y="644"/>
                                          </a:lnTo>
                                          <a:lnTo>
                                            <a:pt x="664" y="674"/>
                                          </a:lnTo>
                                          <a:lnTo>
                                            <a:pt x="663" y="695"/>
                                          </a:lnTo>
                                          <a:lnTo>
                                            <a:pt x="663" y="719"/>
                                          </a:lnTo>
                                          <a:lnTo>
                                            <a:pt x="664" y="768"/>
                                          </a:lnTo>
                                          <a:lnTo>
                                            <a:pt x="668" y="825"/>
                                          </a:lnTo>
                                          <a:lnTo>
                                            <a:pt x="667" y="851"/>
                                          </a:lnTo>
                                          <a:lnTo>
                                            <a:pt x="664" y="868"/>
                                          </a:lnTo>
                                          <a:lnTo>
                                            <a:pt x="653" y="878"/>
                                          </a:lnTo>
                                          <a:lnTo>
                                            <a:pt x="635" y="886"/>
                                          </a:lnTo>
                                          <a:lnTo>
                                            <a:pt x="617" y="887"/>
                                          </a:lnTo>
                                          <a:lnTo>
                                            <a:pt x="602" y="880"/>
                                          </a:lnTo>
                                          <a:lnTo>
                                            <a:pt x="591" y="871"/>
                                          </a:lnTo>
                                          <a:lnTo>
                                            <a:pt x="562" y="853"/>
                                          </a:lnTo>
                                          <a:lnTo>
                                            <a:pt x="535" y="839"/>
                                          </a:lnTo>
                                          <a:lnTo>
                                            <a:pt x="508" y="827"/>
                                          </a:lnTo>
                                          <a:lnTo>
                                            <a:pt x="488" y="808"/>
                                          </a:lnTo>
                                          <a:lnTo>
                                            <a:pt x="451" y="775"/>
                                          </a:lnTo>
                                          <a:lnTo>
                                            <a:pt x="416" y="741"/>
                                          </a:lnTo>
                                          <a:lnTo>
                                            <a:pt x="382" y="710"/>
                                          </a:lnTo>
                                          <a:lnTo>
                                            <a:pt x="350" y="674"/>
                                          </a:lnTo>
                                          <a:lnTo>
                                            <a:pt x="311" y="627"/>
                                          </a:lnTo>
                                          <a:lnTo>
                                            <a:pt x="282" y="591"/>
                                          </a:lnTo>
                                          <a:lnTo>
                                            <a:pt x="249" y="560"/>
                                          </a:lnTo>
                                          <a:lnTo>
                                            <a:pt x="210" y="519"/>
                                          </a:lnTo>
                                          <a:lnTo>
                                            <a:pt x="170" y="478"/>
                                          </a:lnTo>
                                          <a:lnTo>
                                            <a:pt x="115" y="426"/>
                                          </a:lnTo>
                                          <a:lnTo>
                                            <a:pt x="64" y="383"/>
                                          </a:lnTo>
                                          <a:lnTo>
                                            <a:pt x="40" y="356"/>
                                          </a:lnTo>
                                          <a:lnTo>
                                            <a:pt x="21" y="334"/>
                                          </a:lnTo>
                                          <a:lnTo>
                                            <a:pt x="10" y="315"/>
                                          </a:lnTo>
                                          <a:lnTo>
                                            <a:pt x="1" y="291"/>
                                          </a:lnTo>
                                          <a:lnTo>
                                            <a:pt x="0" y="279"/>
                                          </a:lnTo>
                                          <a:lnTo>
                                            <a:pt x="5" y="271"/>
                                          </a:lnTo>
                                          <a:lnTo>
                                            <a:pt x="17" y="262"/>
                                          </a:lnTo>
                                          <a:lnTo>
                                            <a:pt x="36" y="248"/>
                                          </a:lnTo>
                                          <a:lnTo>
                                            <a:pt x="57" y="234"/>
                                          </a:lnTo>
                                          <a:lnTo>
                                            <a:pt x="77" y="221"/>
                                          </a:lnTo>
                                          <a:lnTo>
                                            <a:pt x="93" y="211"/>
                                          </a:lnTo>
                                          <a:lnTo>
                                            <a:pt x="82" y="237"/>
                                          </a:lnTo>
                                          <a:lnTo>
                                            <a:pt x="71" y="258"/>
                                          </a:lnTo>
                                          <a:lnTo>
                                            <a:pt x="60" y="280"/>
                                          </a:lnTo>
                                          <a:lnTo>
                                            <a:pt x="54" y="295"/>
                                          </a:lnTo>
                                          <a:lnTo>
                                            <a:pt x="55" y="308"/>
                                          </a:lnTo>
                                          <a:lnTo>
                                            <a:pt x="62" y="325"/>
                                          </a:lnTo>
                                          <a:lnTo>
                                            <a:pt x="74" y="347"/>
                                          </a:lnTo>
                                          <a:lnTo>
                                            <a:pt x="91" y="366"/>
                                          </a:lnTo>
                                          <a:lnTo>
                                            <a:pt x="109" y="390"/>
                                          </a:lnTo>
                                          <a:lnTo>
                                            <a:pt x="138" y="411"/>
                                          </a:lnTo>
                                          <a:lnTo>
                                            <a:pt x="167" y="436"/>
                                          </a:lnTo>
                                          <a:lnTo>
                                            <a:pt x="190" y="455"/>
                                          </a:lnTo>
                                          <a:lnTo>
                                            <a:pt x="215" y="475"/>
                                          </a:lnTo>
                                          <a:lnTo>
                                            <a:pt x="239" y="495"/>
                                          </a:lnTo>
                                          <a:lnTo>
                                            <a:pt x="264" y="516"/>
                                          </a:lnTo>
                                          <a:lnTo>
                                            <a:pt x="284" y="541"/>
                                          </a:lnTo>
                                          <a:lnTo>
                                            <a:pt x="307" y="559"/>
                                          </a:lnTo>
                                          <a:lnTo>
                                            <a:pt x="322" y="577"/>
                                          </a:lnTo>
                                          <a:lnTo>
                                            <a:pt x="341" y="603"/>
                                          </a:lnTo>
                                          <a:lnTo>
                                            <a:pt x="358" y="628"/>
                                          </a:lnTo>
                                          <a:lnTo>
                                            <a:pt x="377" y="655"/>
                                          </a:lnTo>
                                          <a:lnTo>
                                            <a:pt x="397" y="678"/>
                                          </a:lnTo>
                                          <a:lnTo>
                                            <a:pt x="420" y="697"/>
                                          </a:lnTo>
                                          <a:lnTo>
                                            <a:pt x="453" y="724"/>
                                          </a:lnTo>
                                          <a:lnTo>
                                            <a:pt x="475" y="743"/>
                                          </a:lnTo>
                                          <a:lnTo>
                                            <a:pt x="496" y="760"/>
                                          </a:lnTo>
                                          <a:lnTo>
                                            <a:pt x="509" y="776"/>
                                          </a:lnTo>
                                          <a:lnTo>
                                            <a:pt x="528" y="783"/>
                                          </a:lnTo>
                                          <a:lnTo>
                                            <a:pt x="546" y="792"/>
                                          </a:lnTo>
                                          <a:lnTo>
                                            <a:pt x="564" y="798"/>
                                          </a:lnTo>
                                          <a:lnTo>
                                            <a:pt x="582" y="803"/>
                                          </a:lnTo>
                                          <a:lnTo>
                                            <a:pt x="594" y="802"/>
                                          </a:lnTo>
                                          <a:lnTo>
                                            <a:pt x="604" y="798"/>
                                          </a:lnTo>
                                          <a:lnTo>
                                            <a:pt x="614" y="792"/>
                                          </a:lnTo>
                                          <a:lnTo>
                                            <a:pt x="620" y="779"/>
                                          </a:lnTo>
                                          <a:lnTo>
                                            <a:pt x="623" y="766"/>
                                          </a:lnTo>
                                          <a:lnTo>
                                            <a:pt x="620" y="738"/>
                                          </a:lnTo>
                                          <a:lnTo>
                                            <a:pt x="618" y="704"/>
                                          </a:lnTo>
                                          <a:lnTo>
                                            <a:pt x="614" y="673"/>
                                          </a:lnTo>
                                          <a:lnTo>
                                            <a:pt x="610" y="640"/>
                                          </a:lnTo>
                                          <a:lnTo>
                                            <a:pt x="607" y="617"/>
                                          </a:lnTo>
                                          <a:lnTo>
                                            <a:pt x="601" y="595"/>
                                          </a:lnTo>
                                          <a:lnTo>
                                            <a:pt x="595" y="566"/>
                                          </a:lnTo>
                                          <a:lnTo>
                                            <a:pt x="586" y="539"/>
                                          </a:lnTo>
                                          <a:lnTo>
                                            <a:pt x="583" y="521"/>
                                          </a:lnTo>
                                          <a:lnTo>
                                            <a:pt x="577" y="502"/>
                                          </a:lnTo>
                                          <a:lnTo>
                                            <a:pt x="564" y="481"/>
                                          </a:lnTo>
                                          <a:lnTo>
                                            <a:pt x="555" y="459"/>
                                          </a:lnTo>
                                          <a:lnTo>
                                            <a:pt x="543" y="440"/>
                                          </a:lnTo>
                                          <a:lnTo>
                                            <a:pt x="531" y="417"/>
                                          </a:lnTo>
                                          <a:lnTo>
                                            <a:pt x="519" y="395"/>
                                          </a:lnTo>
                                          <a:lnTo>
                                            <a:pt x="506" y="370"/>
                                          </a:lnTo>
                                          <a:lnTo>
                                            <a:pt x="492" y="347"/>
                                          </a:lnTo>
                                          <a:lnTo>
                                            <a:pt x="485" y="334"/>
                                          </a:lnTo>
                                          <a:lnTo>
                                            <a:pt x="483" y="325"/>
                                          </a:lnTo>
                                          <a:lnTo>
                                            <a:pt x="487" y="313"/>
                                          </a:lnTo>
                                          <a:lnTo>
                                            <a:pt x="492" y="291"/>
                                          </a:lnTo>
                                          <a:lnTo>
                                            <a:pt x="498" y="267"/>
                                          </a:lnTo>
                                          <a:lnTo>
                                            <a:pt x="501" y="253"/>
                                          </a:lnTo>
                                          <a:lnTo>
                                            <a:pt x="506" y="242"/>
                                          </a:lnTo>
                                          <a:lnTo>
                                            <a:pt x="497" y="222"/>
                                          </a:lnTo>
                                          <a:lnTo>
                                            <a:pt x="487" y="196"/>
                                          </a:lnTo>
                                          <a:lnTo>
                                            <a:pt x="475" y="165"/>
                                          </a:lnTo>
                                          <a:lnTo>
                                            <a:pt x="463" y="135"/>
                                          </a:lnTo>
                                          <a:lnTo>
                                            <a:pt x="449" y="103"/>
                                          </a:lnTo>
                                          <a:lnTo>
                                            <a:pt x="438" y="78"/>
                                          </a:lnTo>
                                          <a:lnTo>
                                            <a:pt x="427" y="57"/>
                                          </a:lnTo>
                                          <a:lnTo>
                                            <a:pt x="418" y="52"/>
                                          </a:lnTo>
                                          <a:lnTo>
                                            <a:pt x="408" y="53"/>
                                          </a:lnTo>
                                          <a:close/>
                                        </a:path>
                                      </a:pathLst>
                                    </a:custGeom>
                                    <a:solidFill>
                                      <a:srgbClr val="FF4040"/>
                                    </a:solidFill>
                                    <a:ln w="9525">
                                      <a:noFill/>
                                      <a:round/>
                                      <a:headEnd/>
                                      <a:tailEnd/>
                                    </a:ln>
                                  </p:spPr>
                                  <p:txBody>
                                    <a:bodyPr/>
                                    <a:lstStyle/>
                                    <a:p>
                                      <a:endParaRPr lang="cs-CZ"/>
                                    </a:p>
                                  </p:txBody>
                                </p:sp>
                                <p:sp>
                                  <p:nvSpPr>
                                    <p:cNvPr id="1348" name="Freeform 50"/>
                                    <p:cNvSpPr>
                                      <a:spLocks/>
                                    </p:cNvSpPr>
                                    <p:nvPr/>
                                  </p:nvSpPr>
                                  <p:spPr bwMode="auto">
                                    <a:xfrm>
                                      <a:off x="2150" y="1667"/>
                                      <a:ext cx="130" cy="113"/>
                                    </a:xfrm>
                                    <a:custGeom>
                                      <a:avLst/>
                                      <a:gdLst>
                                        <a:gd name="T0" fmla="*/ 0 w 653"/>
                                        <a:gd name="T1" fmla="*/ 2 h 567"/>
                                        <a:gd name="T2" fmla="*/ 0 w 653"/>
                                        <a:gd name="T3" fmla="*/ 2 h 567"/>
                                        <a:gd name="T4" fmla="*/ 0 w 653"/>
                                        <a:gd name="T5" fmla="*/ 1 h 567"/>
                                        <a:gd name="T6" fmla="*/ 1 w 653"/>
                                        <a:gd name="T7" fmla="*/ 1 h 567"/>
                                        <a:gd name="T8" fmla="*/ 1 w 653"/>
                                        <a:gd name="T9" fmla="*/ 1 h 567"/>
                                        <a:gd name="T10" fmla="*/ 1 w 653"/>
                                        <a:gd name="T11" fmla="*/ 0 h 567"/>
                                        <a:gd name="T12" fmla="*/ 2 w 653"/>
                                        <a:gd name="T13" fmla="*/ 0 h 567"/>
                                        <a:gd name="T14" fmla="*/ 2 w 653"/>
                                        <a:gd name="T15" fmla="*/ 0 h 567"/>
                                        <a:gd name="T16" fmla="*/ 3 w 653"/>
                                        <a:gd name="T17" fmla="*/ 0 h 567"/>
                                        <a:gd name="T18" fmla="*/ 3 w 653"/>
                                        <a:gd name="T19" fmla="*/ 0 h 567"/>
                                        <a:gd name="T20" fmla="*/ 3 w 653"/>
                                        <a:gd name="T21" fmla="*/ 0 h 567"/>
                                        <a:gd name="T22" fmla="*/ 4 w 653"/>
                                        <a:gd name="T23" fmla="*/ 0 h 567"/>
                                        <a:gd name="T24" fmla="*/ 4 w 653"/>
                                        <a:gd name="T25" fmla="*/ 0 h 567"/>
                                        <a:gd name="T26" fmla="*/ 5 w 653"/>
                                        <a:gd name="T27" fmla="*/ 1 h 567"/>
                                        <a:gd name="T28" fmla="*/ 5 w 653"/>
                                        <a:gd name="T29" fmla="*/ 1 h 567"/>
                                        <a:gd name="T30" fmla="*/ 5 w 653"/>
                                        <a:gd name="T31" fmla="*/ 1 h 567"/>
                                        <a:gd name="T32" fmla="*/ 5 w 653"/>
                                        <a:gd name="T33" fmla="*/ 2 h 567"/>
                                        <a:gd name="T34" fmla="*/ 5 w 653"/>
                                        <a:gd name="T35" fmla="*/ 2 h 567"/>
                                        <a:gd name="T36" fmla="*/ 5 w 653"/>
                                        <a:gd name="T37" fmla="*/ 1 h 567"/>
                                        <a:gd name="T38" fmla="*/ 5 w 653"/>
                                        <a:gd name="T39" fmla="*/ 1 h 567"/>
                                        <a:gd name="T40" fmla="*/ 4 w 653"/>
                                        <a:gd name="T41" fmla="*/ 1 h 567"/>
                                        <a:gd name="T42" fmla="*/ 4 w 653"/>
                                        <a:gd name="T43" fmla="*/ 1 h 567"/>
                                        <a:gd name="T44" fmla="*/ 4 w 653"/>
                                        <a:gd name="T45" fmla="*/ 0 h 567"/>
                                        <a:gd name="T46" fmla="*/ 4 w 653"/>
                                        <a:gd name="T47" fmla="*/ 0 h 567"/>
                                        <a:gd name="T48" fmla="*/ 3 w 653"/>
                                        <a:gd name="T49" fmla="*/ 0 h 567"/>
                                        <a:gd name="T50" fmla="*/ 3 w 653"/>
                                        <a:gd name="T51" fmla="*/ 0 h 567"/>
                                        <a:gd name="T52" fmla="*/ 2 w 653"/>
                                        <a:gd name="T53" fmla="*/ 0 h 567"/>
                                        <a:gd name="T54" fmla="*/ 2 w 653"/>
                                        <a:gd name="T55" fmla="*/ 0 h 567"/>
                                        <a:gd name="T56" fmla="*/ 2 w 653"/>
                                        <a:gd name="T57" fmla="*/ 0 h 567"/>
                                        <a:gd name="T58" fmla="*/ 1 w 653"/>
                                        <a:gd name="T59" fmla="*/ 1 h 567"/>
                                        <a:gd name="T60" fmla="*/ 1 w 653"/>
                                        <a:gd name="T61" fmla="*/ 1 h 567"/>
                                        <a:gd name="T62" fmla="*/ 1 w 653"/>
                                        <a:gd name="T63" fmla="*/ 1 h 567"/>
                                        <a:gd name="T64" fmla="*/ 1 w 653"/>
                                        <a:gd name="T65" fmla="*/ 2 h 567"/>
                                        <a:gd name="T66" fmla="*/ 0 w 653"/>
                                        <a:gd name="T67" fmla="*/ 2 h 567"/>
                                        <a:gd name="T68" fmla="*/ 0 w 653"/>
                                        <a:gd name="T69" fmla="*/ 2 h 567"/>
                                        <a:gd name="T70" fmla="*/ 0 w 653"/>
                                        <a:gd name="T71" fmla="*/ 3 h 567"/>
                                        <a:gd name="T72" fmla="*/ 0 w 653"/>
                                        <a:gd name="T73" fmla="*/ 3 h 567"/>
                                        <a:gd name="T74" fmla="*/ 1 w 653"/>
                                        <a:gd name="T75" fmla="*/ 3 h 567"/>
                                        <a:gd name="T76" fmla="*/ 1 w 653"/>
                                        <a:gd name="T77" fmla="*/ 3 h 567"/>
                                        <a:gd name="T78" fmla="*/ 1 w 653"/>
                                        <a:gd name="T79" fmla="*/ 4 h 567"/>
                                        <a:gd name="T80" fmla="*/ 1 w 653"/>
                                        <a:gd name="T81" fmla="*/ 4 h 567"/>
                                        <a:gd name="T82" fmla="*/ 2 w 653"/>
                                        <a:gd name="T83" fmla="*/ 4 h 567"/>
                                        <a:gd name="T84" fmla="*/ 2 w 653"/>
                                        <a:gd name="T85" fmla="*/ 4 h 567"/>
                                        <a:gd name="T86" fmla="*/ 2 w 653"/>
                                        <a:gd name="T87" fmla="*/ 4 h 567"/>
                                        <a:gd name="T88" fmla="*/ 2 w 653"/>
                                        <a:gd name="T89" fmla="*/ 4 h 567"/>
                                        <a:gd name="T90" fmla="*/ 2 w 653"/>
                                        <a:gd name="T91" fmla="*/ 5 h 567"/>
                                        <a:gd name="T92" fmla="*/ 1 w 653"/>
                                        <a:gd name="T93" fmla="*/ 4 h 567"/>
                                        <a:gd name="T94" fmla="*/ 1 w 653"/>
                                        <a:gd name="T95" fmla="*/ 4 h 567"/>
                                        <a:gd name="T96" fmla="*/ 1 w 653"/>
                                        <a:gd name="T97" fmla="*/ 4 h 567"/>
                                        <a:gd name="T98" fmla="*/ 1 w 653"/>
                                        <a:gd name="T99" fmla="*/ 4 h 567"/>
                                        <a:gd name="T100" fmla="*/ 0 w 653"/>
                                        <a:gd name="T101" fmla="*/ 3 h 567"/>
                                        <a:gd name="T102" fmla="*/ 0 w 653"/>
                                        <a:gd name="T103" fmla="*/ 3 h 567"/>
                                        <a:gd name="T104" fmla="*/ 0 w 653"/>
                                        <a:gd name="T105" fmla="*/ 3 h 567"/>
                                        <a:gd name="T106" fmla="*/ 0 w 653"/>
                                        <a:gd name="T107" fmla="*/ 3 h 567"/>
                                        <a:gd name="T108" fmla="*/ 0 w 653"/>
                                        <a:gd name="T109" fmla="*/ 2 h 5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53"/>
                                        <a:gd name="T166" fmla="*/ 0 h 567"/>
                                        <a:gd name="T167" fmla="*/ 653 w 653"/>
                                        <a:gd name="T168" fmla="*/ 567 h 56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53" h="567">
                                          <a:moveTo>
                                            <a:pt x="2" y="269"/>
                                          </a:moveTo>
                                          <a:lnTo>
                                            <a:pt x="10" y="247"/>
                                          </a:lnTo>
                                          <a:lnTo>
                                            <a:pt x="20" y="226"/>
                                          </a:lnTo>
                                          <a:lnTo>
                                            <a:pt x="32" y="205"/>
                                          </a:lnTo>
                                          <a:lnTo>
                                            <a:pt x="45" y="190"/>
                                          </a:lnTo>
                                          <a:lnTo>
                                            <a:pt x="58" y="177"/>
                                          </a:lnTo>
                                          <a:lnTo>
                                            <a:pt x="75" y="159"/>
                                          </a:lnTo>
                                          <a:lnTo>
                                            <a:pt x="95" y="137"/>
                                          </a:lnTo>
                                          <a:lnTo>
                                            <a:pt x="110" y="116"/>
                                          </a:lnTo>
                                          <a:lnTo>
                                            <a:pt x="126" y="96"/>
                                          </a:lnTo>
                                          <a:lnTo>
                                            <a:pt x="143" y="80"/>
                                          </a:lnTo>
                                          <a:lnTo>
                                            <a:pt x="163" y="62"/>
                                          </a:lnTo>
                                          <a:lnTo>
                                            <a:pt x="183" y="47"/>
                                          </a:lnTo>
                                          <a:lnTo>
                                            <a:pt x="204" y="34"/>
                                          </a:lnTo>
                                          <a:lnTo>
                                            <a:pt x="230" y="21"/>
                                          </a:lnTo>
                                          <a:lnTo>
                                            <a:pt x="259" y="11"/>
                                          </a:lnTo>
                                          <a:lnTo>
                                            <a:pt x="288" y="4"/>
                                          </a:lnTo>
                                          <a:lnTo>
                                            <a:pt x="324" y="1"/>
                                          </a:lnTo>
                                          <a:lnTo>
                                            <a:pt x="358" y="0"/>
                                          </a:lnTo>
                                          <a:lnTo>
                                            <a:pt x="385" y="2"/>
                                          </a:lnTo>
                                          <a:lnTo>
                                            <a:pt x="413" y="6"/>
                                          </a:lnTo>
                                          <a:lnTo>
                                            <a:pt x="439" y="11"/>
                                          </a:lnTo>
                                          <a:lnTo>
                                            <a:pt x="471" y="19"/>
                                          </a:lnTo>
                                          <a:lnTo>
                                            <a:pt x="498" y="32"/>
                                          </a:lnTo>
                                          <a:lnTo>
                                            <a:pt x="520" y="43"/>
                                          </a:lnTo>
                                          <a:lnTo>
                                            <a:pt x="545" y="56"/>
                                          </a:lnTo>
                                          <a:lnTo>
                                            <a:pt x="564" y="74"/>
                                          </a:lnTo>
                                          <a:lnTo>
                                            <a:pt x="583" y="93"/>
                                          </a:lnTo>
                                          <a:lnTo>
                                            <a:pt x="598" y="112"/>
                                          </a:lnTo>
                                          <a:lnTo>
                                            <a:pt x="615" y="135"/>
                                          </a:lnTo>
                                          <a:lnTo>
                                            <a:pt x="630" y="157"/>
                                          </a:lnTo>
                                          <a:lnTo>
                                            <a:pt x="639" y="178"/>
                                          </a:lnTo>
                                          <a:lnTo>
                                            <a:pt x="645" y="205"/>
                                          </a:lnTo>
                                          <a:lnTo>
                                            <a:pt x="650" y="230"/>
                                          </a:lnTo>
                                          <a:lnTo>
                                            <a:pt x="653" y="249"/>
                                          </a:lnTo>
                                          <a:lnTo>
                                            <a:pt x="634" y="208"/>
                                          </a:lnTo>
                                          <a:lnTo>
                                            <a:pt x="623" y="188"/>
                                          </a:lnTo>
                                          <a:lnTo>
                                            <a:pt x="610" y="162"/>
                                          </a:lnTo>
                                          <a:lnTo>
                                            <a:pt x="599" y="142"/>
                                          </a:lnTo>
                                          <a:lnTo>
                                            <a:pt x="586" y="125"/>
                                          </a:lnTo>
                                          <a:lnTo>
                                            <a:pt x="571" y="105"/>
                                          </a:lnTo>
                                          <a:lnTo>
                                            <a:pt x="552" y="89"/>
                                          </a:lnTo>
                                          <a:lnTo>
                                            <a:pt x="537" y="75"/>
                                          </a:lnTo>
                                          <a:lnTo>
                                            <a:pt x="521" y="65"/>
                                          </a:lnTo>
                                          <a:lnTo>
                                            <a:pt x="503" y="59"/>
                                          </a:lnTo>
                                          <a:lnTo>
                                            <a:pt x="486" y="51"/>
                                          </a:lnTo>
                                          <a:lnTo>
                                            <a:pt x="464" y="43"/>
                                          </a:lnTo>
                                          <a:lnTo>
                                            <a:pt x="445" y="38"/>
                                          </a:lnTo>
                                          <a:lnTo>
                                            <a:pt x="422" y="32"/>
                                          </a:lnTo>
                                          <a:lnTo>
                                            <a:pt x="397" y="26"/>
                                          </a:lnTo>
                                          <a:lnTo>
                                            <a:pt x="371" y="24"/>
                                          </a:lnTo>
                                          <a:lnTo>
                                            <a:pt x="349" y="22"/>
                                          </a:lnTo>
                                          <a:lnTo>
                                            <a:pt x="331" y="24"/>
                                          </a:lnTo>
                                          <a:lnTo>
                                            <a:pt x="305" y="29"/>
                                          </a:lnTo>
                                          <a:lnTo>
                                            <a:pt x="280" y="35"/>
                                          </a:lnTo>
                                          <a:lnTo>
                                            <a:pt x="260" y="40"/>
                                          </a:lnTo>
                                          <a:lnTo>
                                            <a:pt x="240" y="49"/>
                                          </a:lnTo>
                                          <a:lnTo>
                                            <a:pt x="215" y="61"/>
                                          </a:lnTo>
                                          <a:lnTo>
                                            <a:pt x="199" y="69"/>
                                          </a:lnTo>
                                          <a:lnTo>
                                            <a:pt x="183" y="82"/>
                                          </a:lnTo>
                                          <a:lnTo>
                                            <a:pt x="161" y="99"/>
                                          </a:lnTo>
                                          <a:lnTo>
                                            <a:pt x="140" y="120"/>
                                          </a:lnTo>
                                          <a:lnTo>
                                            <a:pt x="118" y="141"/>
                                          </a:lnTo>
                                          <a:lnTo>
                                            <a:pt x="100" y="164"/>
                                          </a:lnTo>
                                          <a:lnTo>
                                            <a:pt x="82" y="189"/>
                                          </a:lnTo>
                                          <a:lnTo>
                                            <a:pt x="64" y="211"/>
                                          </a:lnTo>
                                          <a:lnTo>
                                            <a:pt x="56" y="225"/>
                                          </a:lnTo>
                                          <a:lnTo>
                                            <a:pt x="51" y="244"/>
                                          </a:lnTo>
                                          <a:lnTo>
                                            <a:pt x="43" y="261"/>
                                          </a:lnTo>
                                          <a:lnTo>
                                            <a:pt x="37" y="274"/>
                                          </a:lnTo>
                                          <a:lnTo>
                                            <a:pt x="40" y="298"/>
                                          </a:lnTo>
                                          <a:lnTo>
                                            <a:pt x="41" y="321"/>
                                          </a:lnTo>
                                          <a:lnTo>
                                            <a:pt x="47" y="336"/>
                                          </a:lnTo>
                                          <a:lnTo>
                                            <a:pt x="55" y="356"/>
                                          </a:lnTo>
                                          <a:lnTo>
                                            <a:pt x="63" y="375"/>
                                          </a:lnTo>
                                          <a:lnTo>
                                            <a:pt x="72" y="393"/>
                                          </a:lnTo>
                                          <a:lnTo>
                                            <a:pt x="91" y="415"/>
                                          </a:lnTo>
                                          <a:lnTo>
                                            <a:pt x="112" y="439"/>
                                          </a:lnTo>
                                          <a:lnTo>
                                            <a:pt x="133" y="463"/>
                                          </a:lnTo>
                                          <a:lnTo>
                                            <a:pt x="149" y="484"/>
                                          </a:lnTo>
                                          <a:lnTo>
                                            <a:pt x="163" y="502"/>
                                          </a:lnTo>
                                          <a:lnTo>
                                            <a:pt x="176" y="517"/>
                                          </a:lnTo>
                                          <a:lnTo>
                                            <a:pt x="184" y="529"/>
                                          </a:lnTo>
                                          <a:lnTo>
                                            <a:pt x="194" y="533"/>
                                          </a:lnTo>
                                          <a:lnTo>
                                            <a:pt x="208" y="536"/>
                                          </a:lnTo>
                                          <a:lnTo>
                                            <a:pt x="225" y="540"/>
                                          </a:lnTo>
                                          <a:lnTo>
                                            <a:pt x="242" y="545"/>
                                          </a:lnTo>
                                          <a:lnTo>
                                            <a:pt x="256" y="553"/>
                                          </a:lnTo>
                                          <a:lnTo>
                                            <a:pt x="268" y="561"/>
                                          </a:lnTo>
                                          <a:lnTo>
                                            <a:pt x="253" y="564"/>
                                          </a:lnTo>
                                          <a:lnTo>
                                            <a:pt x="231" y="566"/>
                                          </a:lnTo>
                                          <a:lnTo>
                                            <a:pt x="210" y="567"/>
                                          </a:lnTo>
                                          <a:lnTo>
                                            <a:pt x="196" y="563"/>
                                          </a:lnTo>
                                          <a:lnTo>
                                            <a:pt x="181" y="556"/>
                                          </a:lnTo>
                                          <a:lnTo>
                                            <a:pt x="162" y="548"/>
                                          </a:lnTo>
                                          <a:lnTo>
                                            <a:pt x="152" y="538"/>
                                          </a:lnTo>
                                          <a:lnTo>
                                            <a:pt x="141" y="522"/>
                                          </a:lnTo>
                                          <a:lnTo>
                                            <a:pt x="129" y="503"/>
                                          </a:lnTo>
                                          <a:lnTo>
                                            <a:pt x="118" y="488"/>
                                          </a:lnTo>
                                          <a:lnTo>
                                            <a:pt x="98" y="466"/>
                                          </a:lnTo>
                                          <a:lnTo>
                                            <a:pt x="83" y="448"/>
                                          </a:lnTo>
                                          <a:lnTo>
                                            <a:pt x="61" y="426"/>
                                          </a:lnTo>
                                          <a:lnTo>
                                            <a:pt x="44" y="410"/>
                                          </a:lnTo>
                                          <a:lnTo>
                                            <a:pt x="33" y="398"/>
                                          </a:lnTo>
                                          <a:lnTo>
                                            <a:pt x="26" y="383"/>
                                          </a:lnTo>
                                          <a:lnTo>
                                            <a:pt x="18" y="362"/>
                                          </a:lnTo>
                                          <a:lnTo>
                                            <a:pt x="9" y="338"/>
                                          </a:lnTo>
                                          <a:lnTo>
                                            <a:pt x="4" y="314"/>
                                          </a:lnTo>
                                          <a:lnTo>
                                            <a:pt x="0" y="287"/>
                                          </a:lnTo>
                                          <a:lnTo>
                                            <a:pt x="2" y="269"/>
                                          </a:lnTo>
                                          <a:close/>
                                        </a:path>
                                      </a:pathLst>
                                    </a:custGeom>
                                    <a:solidFill>
                                      <a:srgbClr val="FF4040"/>
                                    </a:solidFill>
                                    <a:ln w="9525">
                                      <a:noFill/>
                                      <a:round/>
                                      <a:headEnd/>
                                      <a:tailEnd/>
                                    </a:ln>
                                  </p:spPr>
                                  <p:txBody>
                                    <a:bodyPr/>
                                    <a:lstStyle/>
                                    <a:p>
                                      <a:endParaRPr lang="cs-CZ"/>
                                    </a:p>
                                  </p:txBody>
                                </p:sp>
                              </p:grpSp>
                            </p:grpSp>
                            <p:sp>
                              <p:nvSpPr>
                                <p:cNvPr id="1344" name="Freeform 51"/>
                                <p:cNvSpPr>
                                  <a:spLocks/>
                                </p:cNvSpPr>
                                <p:nvPr/>
                              </p:nvSpPr>
                              <p:spPr bwMode="auto">
                                <a:xfrm>
                                  <a:off x="2240" y="1768"/>
                                  <a:ext cx="78" cy="101"/>
                                </a:xfrm>
                                <a:custGeom>
                                  <a:avLst/>
                                  <a:gdLst>
                                    <a:gd name="T0" fmla="*/ 1 w 391"/>
                                    <a:gd name="T1" fmla="*/ 1 h 501"/>
                                    <a:gd name="T2" fmla="*/ 1 w 391"/>
                                    <a:gd name="T3" fmla="*/ 0 h 501"/>
                                    <a:gd name="T4" fmla="*/ 1 w 391"/>
                                    <a:gd name="T5" fmla="*/ 0 h 501"/>
                                    <a:gd name="T6" fmla="*/ 1 w 391"/>
                                    <a:gd name="T7" fmla="*/ 0 h 501"/>
                                    <a:gd name="T8" fmla="*/ 2 w 391"/>
                                    <a:gd name="T9" fmla="*/ 0 h 501"/>
                                    <a:gd name="T10" fmla="*/ 2 w 391"/>
                                    <a:gd name="T11" fmla="*/ 0 h 501"/>
                                    <a:gd name="T12" fmla="*/ 2 w 391"/>
                                    <a:gd name="T13" fmla="*/ 0 h 501"/>
                                    <a:gd name="T14" fmla="*/ 2 w 391"/>
                                    <a:gd name="T15" fmla="*/ 0 h 501"/>
                                    <a:gd name="T16" fmla="*/ 2 w 391"/>
                                    <a:gd name="T17" fmla="*/ 0 h 501"/>
                                    <a:gd name="T18" fmla="*/ 2 w 391"/>
                                    <a:gd name="T19" fmla="*/ 0 h 501"/>
                                    <a:gd name="T20" fmla="*/ 2 w 391"/>
                                    <a:gd name="T21" fmla="*/ 1 h 501"/>
                                    <a:gd name="T22" fmla="*/ 2 w 391"/>
                                    <a:gd name="T23" fmla="*/ 1 h 501"/>
                                    <a:gd name="T24" fmla="*/ 2 w 391"/>
                                    <a:gd name="T25" fmla="*/ 1 h 501"/>
                                    <a:gd name="T26" fmla="*/ 2 w 391"/>
                                    <a:gd name="T27" fmla="*/ 2 h 501"/>
                                    <a:gd name="T28" fmla="*/ 2 w 391"/>
                                    <a:gd name="T29" fmla="*/ 2 h 501"/>
                                    <a:gd name="T30" fmla="*/ 3 w 391"/>
                                    <a:gd name="T31" fmla="*/ 2 h 501"/>
                                    <a:gd name="T32" fmla="*/ 3 w 391"/>
                                    <a:gd name="T33" fmla="*/ 3 h 501"/>
                                    <a:gd name="T34" fmla="*/ 3 w 391"/>
                                    <a:gd name="T35" fmla="*/ 3 h 501"/>
                                    <a:gd name="T36" fmla="*/ 3 w 391"/>
                                    <a:gd name="T37" fmla="*/ 3 h 501"/>
                                    <a:gd name="T38" fmla="*/ 3 w 391"/>
                                    <a:gd name="T39" fmla="*/ 4 h 501"/>
                                    <a:gd name="T40" fmla="*/ 3 w 391"/>
                                    <a:gd name="T41" fmla="*/ 4 h 501"/>
                                    <a:gd name="T42" fmla="*/ 3 w 391"/>
                                    <a:gd name="T43" fmla="*/ 4 h 501"/>
                                    <a:gd name="T44" fmla="*/ 3 w 391"/>
                                    <a:gd name="T45" fmla="*/ 4 h 501"/>
                                    <a:gd name="T46" fmla="*/ 3 w 391"/>
                                    <a:gd name="T47" fmla="*/ 4 h 501"/>
                                    <a:gd name="T48" fmla="*/ 3 w 391"/>
                                    <a:gd name="T49" fmla="*/ 4 h 501"/>
                                    <a:gd name="T50" fmla="*/ 2 w 391"/>
                                    <a:gd name="T51" fmla="*/ 4 h 501"/>
                                    <a:gd name="T52" fmla="*/ 2 w 391"/>
                                    <a:gd name="T53" fmla="*/ 4 h 501"/>
                                    <a:gd name="T54" fmla="*/ 2 w 391"/>
                                    <a:gd name="T55" fmla="*/ 4 h 501"/>
                                    <a:gd name="T56" fmla="*/ 2 w 391"/>
                                    <a:gd name="T57" fmla="*/ 3 h 501"/>
                                    <a:gd name="T58" fmla="*/ 2 w 391"/>
                                    <a:gd name="T59" fmla="*/ 3 h 501"/>
                                    <a:gd name="T60" fmla="*/ 1 w 391"/>
                                    <a:gd name="T61" fmla="*/ 3 h 501"/>
                                    <a:gd name="T62" fmla="*/ 1 w 391"/>
                                    <a:gd name="T63" fmla="*/ 3 h 501"/>
                                    <a:gd name="T64" fmla="*/ 1 w 391"/>
                                    <a:gd name="T65" fmla="*/ 2 h 501"/>
                                    <a:gd name="T66" fmla="*/ 1 w 391"/>
                                    <a:gd name="T67" fmla="*/ 2 h 501"/>
                                    <a:gd name="T68" fmla="*/ 1 w 391"/>
                                    <a:gd name="T69" fmla="*/ 2 h 501"/>
                                    <a:gd name="T70" fmla="*/ 0 w 391"/>
                                    <a:gd name="T71" fmla="*/ 1 h 501"/>
                                    <a:gd name="T72" fmla="*/ 0 w 391"/>
                                    <a:gd name="T73" fmla="*/ 1 h 501"/>
                                    <a:gd name="T74" fmla="*/ 0 w 391"/>
                                    <a:gd name="T75" fmla="*/ 1 h 501"/>
                                    <a:gd name="T76" fmla="*/ 0 w 391"/>
                                    <a:gd name="T77" fmla="*/ 1 h 501"/>
                                    <a:gd name="T78" fmla="*/ 0 w 391"/>
                                    <a:gd name="T79" fmla="*/ 1 h 501"/>
                                    <a:gd name="T80" fmla="*/ 0 w 391"/>
                                    <a:gd name="T81" fmla="*/ 1 h 501"/>
                                    <a:gd name="T82" fmla="*/ 0 w 391"/>
                                    <a:gd name="T83" fmla="*/ 1 h 501"/>
                                    <a:gd name="T84" fmla="*/ 0 w 391"/>
                                    <a:gd name="T85" fmla="*/ 1 h 501"/>
                                    <a:gd name="T86" fmla="*/ 1 w 391"/>
                                    <a:gd name="T87" fmla="*/ 1 h 501"/>
                                    <a:gd name="T88" fmla="*/ 1 w 391"/>
                                    <a:gd name="T89" fmla="*/ 1 h 50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91"/>
                                    <a:gd name="T136" fmla="*/ 0 h 501"/>
                                    <a:gd name="T137" fmla="*/ 391 w 391"/>
                                    <a:gd name="T138" fmla="*/ 501 h 50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91" h="501">
                                      <a:moveTo>
                                        <a:pt x="103" y="64"/>
                                      </a:moveTo>
                                      <a:lnTo>
                                        <a:pt x="132" y="49"/>
                                      </a:lnTo>
                                      <a:lnTo>
                                        <a:pt x="152" y="31"/>
                                      </a:lnTo>
                                      <a:lnTo>
                                        <a:pt x="178" y="12"/>
                                      </a:lnTo>
                                      <a:lnTo>
                                        <a:pt x="198" y="3"/>
                                      </a:lnTo>
                                      <a:lnTo>
                                        <a:pt x="217" y="0"/>
                                      </a:lnTo>
                                      <a:lnTo>
                                        <a:pt x="229" y="3"/>
                                      </a:lnTo>
                                      <a:lnTo>
                                        <a:pt x="241" y="13"/>
                                      </a:lnTo>
                                      <a:lnTo>
                                        <a:pt x="249" y="31"/>
                                      </a:lnTo>
                                      <a:lnTo>
                                        <a:pt x="259" y="62"/>
                                      </a:lnTo>
                                      <a:lnTo>
                                        <a:pt x="262" y="95"/>
                                      </a:lnTo>
                                      <a:lnTo>
                                        <a:pt x="263" y="131"/>
                                      </a:lnTo>
                                      <a:lnTo>
                                        <a:pt x="269" y="165"/>
                                      </a:lnTo>
                                      <a:lnTo>
                                        <a:pt x="283" y="197"/>
                                      </a:lnTo>
                                      <a:lnTo>
                                        <a:pt x="301" y="237"/>
                                      </a:lnTo>
                                      <a:lnTo>
                                        <a:pt x="319" y="277"/>
                                      </a:lnTo>
                                      <a:lnTo>
                                        <a:pt x="340" y="319"/>
                                      </a:lnTo>
                                      <a:lnTo>
                                        <a:pt x="365" y="368"/>
                                      </a:lnTo>
                                      <a:lnTo>
                                        <a:pt x="383" y="409"/>
                                      </a:lnTo>
                                      <a:lnTo>
                                        <a:pt x="391" y="434"/>
                                      </a:lnTo>
                                      <a:lnTo>
                                        <a:pt x="391" y="458"/>
                                      </a:lnTo>
                                      <a:lnTo>
                                        <a:pt x="384" y="480"/>
                                      </a:lnTo>
                                      <a:lnTo>
                                        <a:pt x="371" y="494"/>
                                      </a:lnTo>
                                      <a:lnTo>
                                        <a:pt x="350" y="501"/>
                                      </a:lnTo>
                                      <a:lnTo>
                                        <a:pt x="326" y="498"/>
                                      </a:lnTo>
                                      <a:lnTo>
                                        <a:pt x="298" y="490"/>
                                      </a:lnTo>
                                      <a:lnTo>
                                        <a:pt x="274" y="468"/>
                                      </a:lnTo>
                                      <a:lnTo>
                                        <a:pt x="249" y="446"/>
                                      </a:lnTo>
                                      <a:lnTo>
                                        <a:pt x="227" y="416"/>
                                      </a:lnTo>
                                      <a:lnTo>
                                        <a:pt x="198" y="378"/>
                                      </a:lnTo>
                                      <a:lnTo>
                                        <a:pt x="177" y="346"/>
                                      </a:lnTo>
                                      <a:lnTo>
                                        <a:pt x="143" y="317"/>
                                      </a:lnTo>
                                      <a:lnTo>
                                        <a:pt x="112" y="288"/>
                                      </a:lnTo>
                                      <a:lnTo>
                                        <a:pt x="89" y="259"/>
                                      </a:lnTo>
                                      <a:lnTo>
                                        <a:pt x="64" y="222"/>
                                      </a:lnTo>
                                      <a:lnTo>
                                        <a:pt x="35" y="186"/>
                                      </a:lnTo>
                                      <a:lnTo>
                                        <a:pt x="15" y="163"/>
                                      </a:lnTo>
                                      <a:lnTo>
                                        <a:pt x="3" y="143"/>
                                      </a:lnTo>
                                      <a:lnTo>
                                        <a:pt x="0" y="125"/>
                                      </a:lnTo>
                                      <a:lnTo>
                                        <a:pt x="4" y="102"/>
                                      </a:lnTo>
                                      <a:lnTo>
                                        <a:pt x="16" y="87"/>
                                      </a:lnTo>
                                      <a:lnTo>
                                        <a:pt x="34" y="80"/>
                                      </a:lnTo>
                                      <a:lnTo>
                                        <a:pt x="55" y="74"/>
                                      </a:lnTo>
                                      <a:lnTo>
                                        <a:pt x="80" y="68"/>
                                      </a:lnTo>
                                      <a:lnTo>
                                        <a:pt x="103" y="64"/>
                                      </a:lnTo>
                                      <a:close/>
                                    </a:path>
                                  </a:pathLst>
                                </a:custGeom>
                                <a:solidFill>
                                  <a:srgbClr val="FF0000"/>
                                </a:solidFill>
                                <a:ln w="9525">
                                  <a:noFill/>
                                  <a:round/>
                                  <a:headEnd/>
                                  <a:tailEnd/>
                                </a:ln>
                              </p:spPr>
                              <p:txBody>
                                <a:bodyPr/>
                                <a:lstStyle/>
                                <a:p>
                                  <a:endParaRPr lang="cs-CZ"/>
                                </a:p>
                              </p:txBody>
                            </p:sp>
                          </p:grpSp>
                          <p:grpSp>
                            <p:nvGrpSpPr>
                              <p:cNvPr id="27" name="Group 52"/>
                              <p:cNvGrpSpPr>
                                <a:grpSpLocks/>
                              </p:cNvGrpSpPr>
                              <p:nvPr/>
                            </p:nvGrpSpPr>
                            <p:grpSpPr bwMode="auto">
                              <a:xfrm>
                                <a:off x="2162" y="1678"/>
                                <a:ext cx="108" cy="94"/>
                                <a:chOff x="2162" y="1678"/>
                                <a:chExt cx="108" cy="94"/>
                              </a:xfrm>
                            </p:grpSpPr>
                            <p:sp>
                              <p:nvSpPr>
                                <p:cNvPr id="1339" name="Freeform 53"/>
                                <p:cNvSpPr>
                                  <a:spLocks/>
                                </p:cNvSpPr>
                                <p:nvPr/>
                              </p:nvSpPr>
                              <p:spPr bwMode="auto">
                                <a:xfrm>
                                  <a:off x="2162" y="1678"/>
                                  <a:ext cx="108" cy="94"/>
                                </a:xfrm>
                                <a:custGeom>
                                  <a:avLst/>
                                  <a:gdLst>
                                    <a:gd name="T0" fmla="*/ 0 w 541"/>
                                    <a:gd name="T1" fmla="*/ 2 h 470"/>
                                    <a:gd name="T2" fmla="*/ 0 w 541"/>
                                    <a:gd name="T3" fmla="*/ 1 h 470"/>
                                    <a:gd name="T4" fmla="*/ 0 w 541"/>
                                    <a:gd name="T5" fmla="*/ 1 h 470"/>
                                    <a:gd name="T6" fmla="*/ 1 w 541"/>
                                    <a:gd name="T7" fmla="*/ 1 h 470"/>
                                    <a:gd name="T8" fmla="*/ 1 w 541"/>
                                    <a:gd name="T9" fmla="*/ 1 h 470"/>
                                    <a:gd name="T10" fmla="*/ 1 w 541"/>
                                    <a:gd name="T11" fmla="*/ 0 h 470"/>
                                    <a:gd name="T12" fmla="*/ 1 w 541"/>
                                    <a:gd name="T13" fmla="*/ 0 h 470"/>
                                    <a:gd name="T14" fmla="*/ 2 w 541"/>
                                    <a:gd name="T15" fmla="*/ 0 h 470"/>
                                    <a:gd name="T16" fmla="*/ 2 w 541"/>
                                    <a:gd name="T17" fmla="*/ 0 h 470"/>
                                    <a:gd name="T18" fmla="*/ 3 w 541"/>
                                    <a:gd name="T19" fmla="*/ 0 h 470"/>
                                    <a:gd name="T20" fmla="*/ 3 w 541"/>
                                    <a:gd name="T21" fmla="*/ 0 h 470"/>
                                    <a:gd name="T22" fmla="*/ 3 w 541"/>
                                    <a:gd name="T23" fmla="*/ 0 h 470"/>
                                    <a:gd name="T24" fmla="*/ 4 w 541"/>
                                    <a:gd name="T25" fmla="*/ 0 h 470"/>
                                    <a:gd name="T26" fmla="*/ 4 w 541"/>
                                    <a:gd name="T27" fmla="*/ 1 h 470"/>
                                    <a:gd name="T28" fmla="*/ 4 w 541"/>
                                    <a:gd name="T29" fmla="*/ 1 h 470"/>
                                    <a:gd name="T30" fmla="*/ 4 w 541"/>
                                    <a:gd name="T31" fmla="*/ 1 h 470"/>
                                    <a:gd name="T32" fmla="*/ 4 w 541"/>
                                    <a:gd name="T33" fmla="*/ 2 h 470"/>
                                    <a:gd name="T34" fmla="*/ 4 w 541"/>
                                    <a:gd name="T35" fmla="*/ 2 h 470"/>
                                    <a:gd name="T36" fmla="*/ 4 w 541"/>
                                    <a:gd name="T37" fmla="*/ 2 h 470"/>
                                    <a:gd name="T38" fmla="*/ 4 w 541"/>
                                    <a:gd name="T39" fmla="*/ 2 h 470"/>
                                    <a:gd name="T40" fmla="*/ 4 w 541"/>
                                    <a:gd name="T41" fmla="*/ 3 h 470"/>
                                    <a:gd name="T42" fmla="*/ 4 w 541"/>
                                    <a:gd name="T43" fmla="*/ 3 h 470"/>
                                    <a:gd name="T44" fmla="*/ 4 w 541"/>
                                    <a:gd name="T45" fmla="*/ 3 h 470"/>
                                    <a:gd name="T46" fmla="*/ 3 w 541"/>
                                    <a:gd name="T47" fmla="*/ 4 h 470"/>
                                    <a:gd name="T48" fmla="*/ 3 w 541"/>
                                    <a:gd name="T49" fmla="*/ 3 h 470"/>
                                    <a:gd name="T50" fmla="*/ 3 w 541"/>
                                    <a:gd name="T51" fmla="*/ 3 h 470"/>
                                    <a:gd name="T52" fmla="*/ 3 w 541"/>
                                    <a:gd name="T53" fmla="*/ 3 h 470"/>
                                    <a:gd name="T54" fmla="*/ 2 w 541"/>
                                    <a:gd name="T55" fmla="*/ 3 h 470"/>
                                    <a:gd name="T56" fmla="*/ 2 w 541"/>
                                    <a:gd name="T57" fmla="*/ 3 h 470"/>
                                    <a:gd name="T58" fmla="*/ 2 w 541"/>
                                    <a:gd name="T59" fmla="*/ 4 h 470"/>
                                    <a:gd name="T60" fmla="*/ 2 w 541"/>
                                    <a:gd name="T61" fmla="*/ 4 h 470"/>
                                    <a:gd name="T62" fmla="*/ 1 w 541"/>
                                    <a:gd name="T63" fmla="*/ 4 h 470"/>
                                    <a:gd name="T64" fmla="*/ 1 w 541"/>
                                    <a:gd name="T65" fmla="*/ 4 h 470"/>
                                    <a:gd name="T66" fmla="*/ 1 w 541"/>
                                    <a:gd name="T67" fmla="*/ 3 h 470"/>
                                    <a:gd name="T68" fmla="*/ 1 w 541"/>
                                    <a:gd name="T69" fmla="*/ 3 h 470"/>
                                    <a:gd name="T70" fmla="*/ 1 w 541"/>
                                    <a:gd name="T71" fmla="*/ 3 h 470"/>
                                    <a:gd name="T72" fmla="*/ 0 w 541"/>
                                    <a:gd name="T73" fmla="*/ 3 h 470"/>
                                    <a:gd name="T74" fmla="*/ 0 w 541"/>
                                    <a:gd name="T75" fmla="*/ 3 h 470"/>
                                    <a:gd name="T76" fmla="*/ 0 w 541"/>
                                    <a:gd name="T77" fmla="*/ 2 h 470"/>
                                    <a:gd name="T78" fmla="*/ 0 w 541"/>
                                    <a:gd name="T79" fmla="*/ 2 h 47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41"/>
                                    <a:gd name="T121" fmla="*/ 0 h 470"/>
                                    <a:gd name="T122" fmla="*/ 541 w 541"/>
                                    <a:gd name="T123" fmla="*/ 470 h 47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41" h="470">
                                      <a:moveTo>
                                        <a:pt x="1" y="223"/>
                                      </a:moveTo>
                                      <a:lnTo>
                                        <a:pt x="7" y="204"/>
                                      </a:lnTo>
                                      <a:lnTo>
                                        <a:pt x="16" y="188"/>
                                      </a:lnTo>
                                      <a:lnTo>
                                        <a:pt x="25" y="169"/>
                                      </a:lnTo>
                                      <a:lnTo>
                                        <a:pt x="36" y="157"/>
                                      </a:lnTo>
                                      <a:lnTo>
                                        <a:pt x="47" y="147"/>
                                      </a:lnTo>
                                      <a:lnTo>
                                        <a:pt x="62" y="131"/>
                                      </a:lnTo>
                                      <a:lnTo>
                                        <a:pt x="79" y="114"/>
                                      </a:lnTo>
                                      <a:lnTo>
                                        <a:pt x="91" y="96"/>
                                      </a:lnTo>
                                      <a:lnTo>
                                        <a:pt x="104" y="79"/>
                                      </a:lnTo>
                                      <a:lnTo>
                                        <a:pt x="119" y="66"/>
                                      </a:lnTo>
                                      <a:lnTo>
                                        <a:pt x="135" y="51"/>
                                      </a:lnTo>
                                      <a:lnTo>
                                        <a:pt x="152" y="38"/>
                                      </a:lnTo>
                                      <a:lnTo>
                                        <a:pt x="169" y="27"/>
                                      </a:lnTo>
                                      <a:lnTo>
                                        <a:pt x="190" y="17"/>
                                      </a:lnTo>
                                      <a:lnTo>
                                        <a:pt x="214" y="8"/>
                                      </a:lnTo>
                                      <a:lnTo>
                                        <a:pt x="239" y="3"/>
                                      </a:lnTo>
                                      <a:lnTo>
                                        <a:pt x="268" y="0"/>
                                      </a:lnTo>
                                      <a:lnTo>
                                        <a:pt x="297" y="0"/>
                                      </a:lnTo>
                                      <a:lnTo>
                                        <a:pt x="319" y="1"/>
                                      </a:lnTo>
                                      <a:lnTo>
                                        <a:pt x="342" y="4"/>
                                      </a:lnTo>
                                      <a:lnTo>
                                        <a:pt x="363" y="8"/>
                                      </a:lnTo>
                                      <a:lnTo>
                                        <a:pt x="391" y="15"/>
                                      </a:lnTo>
                                      <a:lnTo>
                                        <a:pt x="412" y="25"/>
                                      </a:lnTo>
                                      <a:lnTo>
                                        <a:pt x="431" y="34"/>
                                      </a:lnTo>
                                      <a:lnTo>
                                        <a:pt x="451" y="45"/>
                                      </a:lnTo>
                                      <a:lnTo>
                                        <a:pt x="468" y="61"/>
                                      </a:lnTo>
                                      <a:lnTo>
                                        <a:pt x="483" y="77"/>
                                      </a:lnTo>
                                      <a:lnTo>
                                        <a:pt x="496" y="93"/>
                                      </a:lnTo>
                                      <a:lnTo>
                                        <a:pt x="510" y="112"/>
                                      </a:lnTo>
                                      <a:lnTo>
                                        <a:pt x="522" y="129"/>
                                      </a:lnTo>
                                      <a:lnTo>
                                        <a:pt x="530" y="148"/>
                                      </a:lnTo>
                                      <a:lnTo>
                                        <a:pt x="535" y="169"/>
                                      </a:lnTo>
                                      <a:lnTo>
                                        <a:pt x="539" y="190"/>
                                      </a:lnTo>
                                      <a:lnTo>
                                        <a:pt x="541" y="206"/>
                                      </a:lnTo>
                                      <a:lnTo>
                                        <a:pt x="541" y="224"/>
                                      </a:lnTo>
                                      <a:lnTo>
                                        <a:pt x="536" y="236"/>
                                      </a:lnTo>
                                      <a:lnTo>
                                        <a:pt x="528" y="257"/>
                                      </a:lnTo>
                                      <a:lnTo>
                                        <a:pt x="516" y="281"/>
                                      </a:lnTo>
                                      <a:lnTo>
                                        <a:pt x="506" y="303"/>
                                      </a:lnTo>
                                      <a:lnTo>
                                        <a:pt x="497" y="320"/>
                                      </a:lnTo>
                                      <a:lnTo>
                                        <a:pt x="491" y="340"/>
                                      </a:lnTo>
                                      <a:lnTo>
                                        <a:pt x="485" y="358"/>
                                      </a:lnTo>
                                      <a:lnTo>
                                        <a:pt x="480" y="376"/>
                                      </a:lnTo>
                                      <a:lnTo>
                                        <a:pt x="477" y="385"/>
                                      </a:lnTo>
                                      <a:lnTo>
                                        <a:pt x="476" y="399"/>
                                      </a:lnTo>
                                      <a:lnTo>
                                        <a:pt x="475" y="421"/>
                                      </a:lnTo>
                                      <a:lnTo>
                                        <a:pt x="389" y="441"/>
                                      </a:lnTo>
                                      <a:lnTo>
                                        <a:pt x="387" y="427"/>
                                      </a:lnTo>
                                      <a:lnTo>
                                        <a:pt x="384" y="417"/>
                                      </a:lnTo>
                                      <a:lnTo>
                                        <a:pt x="379" y="409"/>
                                      </a:lnTo>
                                      <a:lnTo>
                                        <a:pt x="368" y="404"/>
                                      </a:lnTo>
                                      <a:lnTo>
                                        <a:pt x="350" y="407"/>
                                      </a:lnTo>
                                      <a:lnTo>
                                        <a:pt x="330" y="410"/>
                                      </a:lnTo>
                                      <a:lnTo>
                                        <a:pt x="306" y="416"/>
                                      </a:lnTo>
                                      <a:lnTo>
                                        <a:pt x="283" y="422"/>
                                      </a:lnTo>
                                      <a:lnTo>
                                        <a:pt x="271" y="426"/>
                                      </a:lnTo>
                                      <a:lnTo>
                                        <a:pt x="258" y="436"/>
                                      </a:lnTo>
                                      <a:lnTo>
                                        <a:pt x="243" y="448"/>
                                      </a:lnTo>
                                      <a:lnTo>
                                        <a:pt x="222" y="465"/>
                                      </a:lnTo>
                                      <a:lnTo>
                                        <a:pt x="210" y="468"/>
                                      </a:lnTo>
                                      <a:lnTo>
                                        <a:pt x="191" y="470"/>
                                      </a:lnTo>
                                      <a:lnTo>
                                        <a:pt x="173" y="470"/>
                                      </a:lnTo>
                                      <a:lnTo>
                                        <a:pt x="163" y="467"/>
                                      </a:lnTo>
                                      <a:lnTo>
                                        <a:pt x="150" y="461"/>
                                      </a:lnTo>
                                      <a:lnTo>
                                        <a:pt x="134" y="455"/>
                                      </a:lnTo>
                                      <a:lnTo>
                                        <a:pt x="126" y="446"/>
                                      </a:lnTo>
                                      <a:lnTo>
                                        <a:pt x="117" y="433"/>
                                      </a:lnTo>
                                      <a:lnTo>
                                        <a:pt x="107" y="418"/>
                                      </a:lnTo>
                                      <a:lnTo>
                                        <a:pt x="98" y="404"/>
                                      </a:lnTo>
                                      <a:lnTo>
                                        <a:pt x="81" y="387"/>
                                      </a:lnTo>
                                      <a:lnTo>
                                        <a:pt x="69" y="371"/>
                                      </a:lnTo>
                                      <a:lnTo>
                                        <a:pt x="49" y="354"/>
                                      </a:lnTo>
                                      <a:lnTo>
                                        <a:pt x="35" y="340"/>
                                      </a:lnTo>
                                      <a:lnTo>
                                        <a:pt x="26" y="329"/>
                                      </a:lnTo>
                                      <a:lnTo>
                                        <a:pt x="21" y="319"/>
                                      </a:lnTo>
                                      <a:lnTo>
                                        <a:pt x="14" y="301"/>
                                      </a:lnTo>
                                      <a:lnTo>
                                        <a:pt x="6" y="280"/>
                                      </a:lnTo>
                                      <a:lnTo>
                                        <a:pt x="2" y="260"/>
                                      </a:lnTo>
                                      <a:lnTo>
                                        <a:pt x="0" y="238"/>
                                      </a:lnTo>
                                      <a:lnTo>
                                        <a:pt x="1" y="223"/>
                                      </a:lnTo>
                                      <a:close/>
                                    </a:path>
                                  </a:pathLst>
                                </a:custGeom>
                                <a:solidFill>
                                  <a:srgbClr val="FF4040"/>
                                </a:solidFill>
                                <a:ln w="9525">
                                  <a:noFill/>
                                  <a:round/>
                                  <a:headEnd/>
                                  <a:tailEnd/>
                                </a:ln>
                              </p:spPr>
                              <p:txBody>
                                <a:bodyPr/>
                                <a:lstStyle/>
                                <a:p>
                                  <a:endParaRPr lang="cs-CZ"/>
                                </a:p>
                              </p:txBody>
                            </p:sp>
                            <p:sp>
                              <p:nvSpPr>
                                <p:cNvPr id="1340" name="Freeform 54"/>
                                <p:cNvSpPr>
                                  <a:spLocks/>
                                </p:cNvSpPr>
                                <p:nvPr/>
                              </p:nvSpPr>
                              <p:spPr bwMode="auto">
                                <a:xfrm>
                                  <a:off x="2169" y="1685"/>
                                  <a:ext cx="99" cy="85"/>
                                </a:xfrm>
                                <a:custGeom>
                                  <a:avLst/>
                                  <a:gdLst>
                                    <a:gd name="T0" fmla="*/ 0 w 492"/>
                                    <a:gd name="T1" fmla="*/ 1 h 428"/>
                                    <a:gd name="T2" fmla="*/ 0 w 492"/>
                                    <a:gd name="T3" fmla="*/ 1 h 428"/>
                                    <a:gd name="T4" fmla="*/ 0 w 492"/>
                                    <a:gd name="T5" fmla="*/ 1 h 428"/>
                                    <a:gd name="T6" fmla="*/ 1 w 492"/>
                                    <a:gd name="T7" fmla="*/ 1 h 428"/>
                                    <a:gd name="T8" fmla="*/ 1 w 492"/>
                                    <a:gd name="T9" fmla="*/ 1 h 428"/>
                                    <a:gd name="T10" fmla="*/ 1 w 492"/>
                                    <a:gd name="T11" fmla="*/ 0 h 428"/>
                                    <a:gd name="T12" fmla="*/ 1 w 492"/>
                                    <a:gd name="T13" fmla="*/ 0 h 428"/>
                                    <a:gd name="T14" fmla="*/ 2 w 492"/>
                                    <a:gd name="T15" fmla="*/ 0 h 428"/>
                                    <a:gd name="T16" fmla="*/ 2 w 492"/>
                                    <a:gd name="T17" fmla="*/ 0 h 428"/>
                                    <a:gd name="T18" fmla="*/ 2 w 492"/>
                                    <a:gd name="T19" fmla="*/ 0 h 428"/>
                                    <a:gd name="T20" fmla="*/ 3 w 492"/>
                                    <a:gd name="T21" fmla="*/ 0 h 428"/>
                                    <a:gd name="T22" fmla="*/ 3 w 492"/>
                                    <a:gd name="T23" fmla="*/ 0 h 428"/>
                                    <a:gd name="T24" fmla="*/ 3 w 492"/>
                                    <a:gd name="T25" fmla="*/ 0 h 428"/>
                                    <a:gd name="T26" fmla="*/ 4 w 492"/>
                                    <a:gd name="T27" fmla="*/ 1 h 428"/>
                                    <a:gd name="T28" fmla="*/ 4 w 492"/>
                                    <a:gd name="T29" fmla="*/ 1 h 428"/>
                                    <a:gd name="T30" fmla="*/ 4 w 492"/>
                                    <a:gd name="T31" fmla="*/ 1 h 428"/>
                                    <a:gd name="T32" fmla="*/ 4 w 492"/>
                                    <a:gd name="T33" fmla="*/ 1 h 428"/>
                                    <a:gd name="T34" fmla="*/ 4 w 492"/>
                                    <a:gd name="T35" fmla="*/ 2 h 428"/>
                                    <a:gd name="T36" fmla="*/ 4 w 492"/>
                                    <a:gd name="T37" fmla="*/ 2 h 428"/>
                                    <a:gd name="T38" fmla="*/ 4 w 492"/>
                                    <a:gd name="T39" fmla="*/ 2 h 428"/>
                                    <a:gd name="T40" fmla="*/ 4 w 492"/>
                                    <a:gd name="T41" fmla="*/ 2 h 428"/>
                                    <a:gd name="T42" fmla="*/ 4 w 492"/>
                                    <a:gd name="T43" fmla="*/ 3 h 428"/>
                                    <a:gd name="T44" fmla="*/ 4 w 492"/>
                                    <a:gd name="T45" fmla="*/ 3 h 428"/>
                                    <a:gd name="T46" fmla="*/ 3 w 492"/>
                                    <a:gd name="T47" fmla="*/ 3 h 428"/>
                                    <a:gd name="T48" fmla="*/ 3 w 492"/>
                                    <a:gd name="T49" fmla="*/ 3 h 428"/>
                                    <a:gd name="T50" fmla="*/ 3 w 492"/>
                                    <a:gd name="T51" fmla="*/ 3 h 428"/>
                                    <a:gd name="T52" fmla="*/ 2 w 492"/>
                                    <a:gd name="T53" fmla="*/ 3 h 428"/>
                                    <a:gd name="T54" fmla="*/ 2 w 492"/>
                                    <a:gd name="T55" fmla="*/ 3 h 428"/>
                                    <a:gd name="T56" fmla="*/ 2 w 492"/>
                                    <a:gd name="T57" fmla="*/ 3 h 428"/>
                                    <a:gd name="T58" fmla="*/ 2 w 492"/>
                                    <a:gd name="T59" fmla="*/ 3 h 428"/>
                                    <a:gd name="T60" fmla="*/ 1 w 492"/>
                                    <a:gd name="T61" fmla="*/ 3 h 428"/>
                                    <a:gd name="T62" fmla="*/ 1 w 492"/>
                                    <a:gd name="T63" fmla="*/ 3 h 428"/>
                                    <a:gd name="T64" fmla="*/ 1 w 492"/>
                                    <a:gd name="T65" fmla="*/ 3 h 428"/>
                                    <a:gd name="T66" fmla="*/ 1 w 492"/>
                                    <a:gd name="T67" fmla="*/ 3 h 428"/>
                                    <a:gd name="T68" fmla="*/ 1 w 492"/>
                                    <a:gd name="T69" fmla="*/ 3 h 428"/>
                                    <a:gd name="T70" fmla="*/ 0 w 492"/>
                                    <a:gd name="T71" fmla="*/ 3 h 428"/>
                                    <a:gd name="T72" fmla="*/ 0 w 492"/>
                                    <a:gd name="T73" fmla="*/ 2 h 428"/>
                                    <a:gd name="T74" fmla="*/ 0 w 492"/>
                                    <a:gd name="T75" fmla="*/ 2 h 428"/>
                                    <a:gd name="T76" fmla="*/ 0 w 492"/>
                                    <a:gd name="T77" fmla="*/ 2 h 428"/>
                                    <a:gd name="T78" fmla="*/ 0 w 492"/>
                                    <a:gd name="T79" fmla="*/ 2 h 4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92"/>
                                    <a:gd name="T121" fmla="*/ 0 h 428"/>
                                    <a:gd name="T122" fmla="*/ 492 w 492"/>
                                    <a:gd name="T123" fmla="*/ 428 h 4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92" h="428">
                                      <a:moveTo>
                                        <a:pt x="0" y="203"/>
                                      </a:moveTo>
                                      <a:lnTo>
                                        <a:pt x="7" y="187"/>
                                      </a:lnTo>
                                      <a:lnTo>
                                        <a:pt x="14" y="171"/>
                                      </a:lnTo>
                                      <a:lnTo>
                                        <a:pt x="23" y="155"/>
                                      </a:lnTo>
                                      <a:lnTo>
                                        <a:pt x="33" y="144"/>
                                      </a:lnTo>
                                      <a:lnTo>
                                        <a:pt x="43" y="134"/>
                                      </a:lnTo>
                                      <a:lnTo>
                                        <a:pt x="56" y="120"/>
                                      </a:lnTo>
                                      <a:lnTo>
                                        <a:pt x="72" y="105"/>
                                      </a:lnTo>
                                      <a:lnTo>
                                        <a:pt x="83" y="87"/>
                                      </a:lnTo>
                                      <a:lnTo>
                                        <a:pt x="94" y="73"/>
                                      </a:lnTo>
                                      <a:lnTo>
                                        <a:pt x="108" y="61"/>
                                      </a:lnTo>
                                      <a:lnTo>
                                        <a:pt x="123" y="47"/>
                                      </a:lnTo>
                                      <a:lnTo>
                                        <a:pt x="138" y="35"/>
                                      </a:lnTo>
                                      <a:lnTo>
                                        <a:pt x="153" y="25"/>
                                      </a:lnTo>
                                      <a:lnTo>
                                        <a:pt x="174" y="15"/>
                                      </a:lnTo>
                                      <a:lnTo>
                                        <a:pt x="194" y="8"/>
                                      </a:lnTo>
                                      <a:lnTo>
                                        <a:pt x="217" y="2"/>
                                      </a:lnTo>
                                      <a:lnTo>
                                        <a:pt x="244" y="0"/>
                                      </a:lnTo>
                                      <a:lnTo>
                                        <a:pt x="270" y="0"/>
                                      </a:lnTo>
                                      <a:lnTo>
                                        <a:pt x="290" y="0"/>
                                      </a:lnTo>
                                      <a:lnTo>
                                        <a:pt x="311" y="3"/>
                                      </a:lnTo>
                                      <a:lnTo>
                                        <a:pt x="330" y="8"/>
                                      </a:lnTo>
                                      <a:lnTo>
                                        <a:pt x="356" y="13"/>
                                      </a:lnTo>
                                      <a:lnTo>
                                        <a:pt x="375" y="23"/>
                                      </a:lnTo>
                                      <a:lnTo>
                                        <a:pt x="392" y="31"/>
                                      </a:lnTo>
                                      <a:lnTo>
                                        <a:pt x="410" y="42"/>
                                      </a:lnTo>
                                      <a:lnTo>
                                        <a:pt x="425" y="55"/>
                                      </a:lnTo>
                                      <a:lnTo>
                                        <a:pt x="440" y="71"/>
                                      </a:lnTo>
                                      <a:lnTo>
                                        <a:pt x="451" y="84"/>
                                      </a:lnTo>
                                      <a:lnTo>
                                        <a:pt x="463" y="103"/>
                                      </a:lnTo>
                                      <a:lnTo>
                                        <a:pt x="475" y="118"/>
                                      </a:lnTo>
                                      <a:lnTo>
                                        <a:pt x="482" y="135"/>
                                      </a:lnTo>
                                      <a:lnTo>
                                        <a:pt x="487" y="155"/>
                                      </a:lnTo>
                                      <a:lnTo>
                                        <a:pt x="491" y="173"/>
                                      </a:lnTo>
                                      <a:lnTo>
                                        <a:pt x="492" y="188"/>
                                      </a:lnTo>
                                      <a:lnTo>
                                        <a:pt x="492" y="204"/>
                                      </a:lnTo>
                                      <a:lnTo>
                                        <a:pt x="488" y="215"/>
                                      </a:lnTo>
                                      <a:lnTo>
                                        <a:pt x="481" y="234"/>
                                      </a:lnTo>
                                      <a:lnTo>
                                        <a:pt x="469" y="257"/>
                                      </a:lnTo>
                                      <a:lnTo>
                                        <a:pt x="461" y="276"/>
                                      </a:lnTo>
                                      <a:lnTo>
                                        <a:pt x="452" y="292"/>
                                      </a:lnTo>
                                      <a:lnTo>
                                        <a:pt x="447" y="310"/>
                                      </a:lnTo>
                                      <a:lnTo>
                                        <a:pt x="441" y="326"/>
                                      </a:lnTo>
                                      <a:lnTo>
                                        <a:pt x="437" y="343"/>
                                      </a:lnTo>
                                      <a:lnTo>
                                        <a:pt x="434" y="351"/>
                                      </a:lnTo>
                                      <a:lnTo>
                                        <a:pt x="433" y="364"/>
                                      </a:lnTo>
                                      <a:lnTo>
                                        <a:pt x="432" y="384"/>
                                      </a:lnTo>
                                      <a:lnTo>
                                        <a:pt x="354" y="402"/>
                                      </a:lnTo>
                                      <a:lnTo>
                                        <a:pt x="352" y="389"/>
                                      </a:lnTo>
                                      <a:lnTo>
                                        <a:pt x="349" y="380"/>
                                      </a:lnTo>
                                      <a:lnTo>
                                        <a:pt x="345" y="373"/>
                                      </a:lnTo>
                                      <a:lnTo>
                                        <a:pt x="335" y="368"/>
                                      </a:lnTo>
                                      <a:lnTo>
                                        <a:pt x="318" y="371"/>
                                      </a:lnTo>
                                      <a:lnTo>
                                        <a:pt x="300" y="374"/>
                                      </a:lnTo>
                                      <a:lnTo>
                                        <a:pt x="277" y="379"/>
                                      </a:lnTo>
                                      <a:lnTo>
                                        <a:pt x="257" y="385"/>
                                      </a:lnTo>
                                      <a:lnTo>
                                        <a:pt x="247" y="388"/>
                                      </a:lnTo>
                                      <a:lnTo>
                                        <a:pt x="235" y="397"/>
                                      </a:lnTo>
                                      <a:lnTo>
                                        <a:pt x="221" y="408"/>
                                      </a:lnTo>
                                      <a:lnTo>
                                        <a:pt x="203" y="424"/>
                                      </a:lnTo>
                                      <a:lnTo>
                                        <a:pt x="191" y="427"/>
                                      </a:lnTo>
                                      <a:lnTo>
                                        <a:pt x="174" y="428"/>
                                      </a:lnTo>
                                      <a:lnTo>
                                        <a:pt x="158" y="428"/>
                                      </a:lnTo>
                                      <a:lnTo>
                                        <a:pt x="148" y="426"/>
                                      </a:lnTo>
                                      <a:lnTo>
                                        <a:pt x="136" y="420"/>
                                      </a:lnTo>
                                      <a:lnTo>
                                        <a:pt x="123" y="414"/>
                                      </a:lnTo>
                                      <a:lnTo>
                                        <a:pt x="115" y="407"/>
                                      </a:lnTo>
                                      <a:lnTo>
                                        <a:pt x="106" y="395"/>
                                      </a:lnTo>
                                      <a:lnTo>
                                        <a:pt x="97" y="381"/>
                                      </a:lnTo>
                                      <a:lnTo>
                                        <a:pt x="90" y="368"/>
                                      </a:lnTo>
                                      <a:lnTo>
                                        <a:pt x="74" y="353"/>
                                      </a:lnTo>
                                      <a:lnTo>
                                        <a:pt x="62" y="339"/>
                                      </a:lnTo>
                                      <a:lnTo>
                                        <a:pt x="45" y="323"/>
                                      </a:lnTo>
                                      <a:lnTo>
                                        <a:pt x="32" y="310"/>
                                      </a:lnTo>
                                      <a:lnTo>
                                        <a:pt x="24" y="301"/>
                                      </a:lnTo>
                                      <a:lnTo>
                                        <a:pt x="19" y="290"/>
                                      </a:lnTo>
                                      <a:lnTo>
                                        <a:pt x="12" y="274"/>
                                      </a:lnTo>
                                      <a:lnTo>
                                        <a:pt x="6" y="255"/>
                                      </a:lnTo>
                                      <a:lnTo>
                                        <a:pt x="2" y="237"/>
                                      </a:lnTo>
                                      <a:lnTo>
                                        <a:pt x="0" y="218"/>
                                      </a:lnTo>
                                      <a:lnTo>
                                        <a:pt x="0" y="203"/>
                                      </a:lnTo>
                                      <a:close/>
                                    </a:path>
                                  </a:pathLst>
                                </a:custGeom>
                                <a:solidFill>
                                  <a:srgbClr val="FF0000"/>
                                </a:solidFill>
                                <a:ln w="9525">
                                  <a:noFill/>
                                  <a:round/>
                                  <a:headEnd/>
                                  <a:tailEnd/>
                                </a:ln>
                              </p:spPr>
                              <p:txBody>
                                <a:bodyPr/>
                                <a:lstStyle/>
                                <a:p>
                                  <a:endParaRPr lang="cs-CZ"/>
                                </a:p>
                              </p:txBody>
                            </p:sp>
                            <p:sp>
                              <p:nvSpPr>
                                <p:cNvPr id="1341" name="Freeform 55"/>
                                <p:cNvSpPr>
                                  <a:spLocks/>
                                </p:cNvSpPr>
                                <p:nvPr/>
                              </p:nvSpPr>
                              <p:spPr bwMode="auto">
                                <a:xfrm>
                                  <a:off x="2176" y="1691"/>
                                  <a:ext cx="89" cy="77"/>
                                </a:xfrm>
                                <a:custGeom>
                                  <a:avLst/>
                                  <a:gdLst>
                                    <a:gd name="T0" fmla="*/ 0 w 441"/>
                                    <a:gd name="T1" fmla="*/ 1 h 383"/>
                                    <a:gd name="T2" fmla="*/ 0 w 441"/>
                                    <a:gd name="T3" fmla="*/ 1 h 383"/>
                                    <a:gd name="T4" fmla="*/ 0 w 441"/>
                                    <a:gd name="T5" fmla="*/ 1 h 383"/>
                                    <a:gd name="T6" fmla="*/ 1 w 441"/>
                                    <a:gd name="T7" fmla="*/ 1 h 383"/>
                                    <a:gd name="T8" fmla="*/ 1 w 441"/>
                                    <a:gd name="T9" fmla="*/ 1 h 383"/>
                                    <a:gd name="T10" fmla="*/ 1 w 441"/>
                                    <a:gd name="T11" fmla="*/ 0 h 383"/>
                                    <a:gd name="T12" fmla="*/ 1 w 441"/>
                                    <a:gd name="T13" fmla="*/ 0 h 383"/>
                                    <a:gd name="T14" fmla="*/ 1 w 441"/>
                                    <a:gd name="T15" fmla="*/ 0 h 383"/>
                                    <a:gd name="T16" fmla="*/ 2 w 441"/>
                                    <a:gd name="T17" fmla="*/ 0 h 383"/>
                                    <a:gd name="T18" fmla="*/ 2 w 441"/>
                                    <a:gd name="T19" fmla="*/ 0 h 383"/>
                                    <a:gd name="T20" fmla="*/ 2 w 441"/>
                                    <a:gd name="T21" fmla="*/ 0 h 383"/>
                                    <a:gd name="T22" fmla="*/ 3 w 441"/>
                                    <a:gd name="T23" fmla="*/ 0 h 383"/>
                                    <a:gd name="T24" fmla="*/ 3 w 441"/>
                                    <a:gd name="T25" fmla="*/ 0 h 383"/>
                                    <a:gd name="T26" fmla="*/ 3 w 441"/>
                                    <a:gd name="T27" fmla="*/ 1 h 383"/>
                                    <a:gd name="T28" fmla="*/ 3 w 441"/>
                                    <a:gd name="T29" fmla="*/ 1 h 383"/>
                                    <a:gd name="T30" fmla="*/ 4 w 441"/>
                                    <a:gd name="T31" fmla="*/ 1 h 383"/>
                                    <a:gd name="T32" fmla="*/ 4 w 441"/>
                                    <a:gd name="T33" fmla="*/ 1 h 383"/>
                                    <a:gd name="T34" fmla="*/ 4 w 441"/>
                                    <a:gd name="T35" fmla="*/ 1 h 383"/>
                                    <a:gd name="T36" fmla="*/ 4 w 441"/>
                                    <a:gd name="T37" fmla="*/ 2 h 383"/>
                                    <a:gd name="T38" fmla="*/ 3 w 441"/>
                                    <a:gd name="T39" fmla="*/ 2 h 383"/>
                                    <a:gd name="T40" fmla="*/ 3 w 441"/>
                                    <a:gd name="T41" fmla="*/ 2 h 383"/>
                                    <a:gd name="T42" fmla="*/ 3 w 441"/>
                                    <a:gd name="T43" fmla="*/ 2 h 383"/>
                                    <a:gd name="T44" fmla="*/ 3 w 441"/>
                                    <a:gd name="T45" fmla="*/ 3 h 383"/>
                                    <a:gd name="T46" fmla="*/ 3 w 441"/>
                                    <a:gd name="T47" fmla="*/ 3 h 383"/>
                                    <a:gd name="T48" fmla="*/ 3 w 441"/>
                                    <a:gd name="T49" fmla="*/ 3 h 383"/>
                                    <a:gd name="T50" fmla="*/ 2 w 441"/>
                                    <a:gd name="T51" fmla="*/ 3 h 383"/>
                                    <a:gd name="T52" fmla="*/ 2 w 441"/>
                                    <a:gd name="T53" fmla="*/ 3 h 383"/>
                                    <a:gd name="T54" fmla="*/ 2 w 441"/>
                                    <a:gd name="T55" fmla="*/ 3 h 383"/>
                                    <a:gd name="T56" fmla="*/ 2 w 441"/>
                                    <a:gd name="T57" fmla="*/ 3 h 383"/>
                                    <a:gd name="T58" fmla="*/ 1 w 441"/>
                                    <a:gd name="T59" fmla="*/ 3 h 383"/>
                                    <a:gd name="T60" fmla="*/ 1 w 441"/>
                                    <a:gd name="T61" fmla="*/ 3 h 383"/>
                                    <a:gd name="T62" fmla="*/ 1 w 441"/>
                                    <a:gd name="T63" fmla="*/ 3 h 383"/>
                                    <a:gd name="T64" fmla="*/ 1 w 441"/>
                                    <a:gd name="T65" fmla="*/ 3 h 383"/>
                                    <a:gd name="T66" fmla="*/ 1 w 441"/>
                                    <a:gd name="T67" fmla="*/ 3 h 383"/>
                                    <a:gd name="T68" fmla="*/ 1 w 441"/>
                                    <a:gd name="T69" fmla="*/ 3 h 383"/>
                                    <a:gd name="T70" fmla="*/ 0 w 441"/>
                                    <a:gd name="T71" fmla="*/ 2 h 383"/>
                                    <a:gd name="T72" fmla="*/ 0 w 441"/>
                                    <a:gd name="T73" fmla="*/ 2 h 383"/>
                                    <a:gd name="T74" fmla="*/ 0 w 441"/>
                                    <a:gd name="T75" fmla="*/ 2 h 383"/>
                                    <a:gd name="T76" fmla="*/ 0 w 441"/>
                                    <a:gd name="T77" fmla="*/ 2 h 383"/>
                                    <a:gd name="T78" fmla="*/ 0 w 441"/>
                                    <a:gd name="T79" fmla="*/ 2 h 38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41"/>
                                    <a:gd name="T121" fmla="*/ 0 h 383"/>
                                    <a:gd name="T122" fmla="*/ 441 w 441"/>
                                    <a:gd name="T123" fmla="*/ 383 h 38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41" h="383">
                                      <a:moveTo>
                                        <a:pt x="0" y="182"/>
                                      </a:moveTo>
                                      <a:lnTo>
                                        <a:pt x="6" y="167"/>
                                      </a:lnTo>
                                      <a:lnTo>
                                        <a:pt x="12" y="154"/>
                                      </a:lnTo>
                                      <a:lnTo>
                                        <a:pt x="19" y="138"/>
                                      </a:lnTo>
                                      <a:lnTo>
                                        <a:pt x="28" y="128"/>
                                      </a:lnTo>
                                      <a:lnTo>
                                        <a:pt x="38" y="120"/>
                                      </a:lnTo>
                                      <a:lnTo>
                                        <a:pt x="50" y="108"/>
                                      </a:lnTo>
                                      <a:lnTo>
                                        <a:pt x="63" y="93"/>
                                      </a:lnTo>
                                      <a:lnTo>
                                        <a:pt x="73" y="78"/>
                                      </a:lnTo>
                                      <a:lnTo>
                                        <a:pt x="84" y="64"/>
                                      </a:lnTo>
                                      <a:lnTo>
                                        <a:pt x="97" y="54"/>
                                      </a:lnTo>
                                      <a:lnTo>
                                        <a:pt x="110" y="42"/>
                                      </a:lnTo>
                                      <a:lnTo>
                                        <a:pt x="124" y="31"/>
                                      </a:lnTo>
                                      <a:lnTo>
                                        <a:pt x="137" y="21"/>
                                      </a:lnTo>
                                      <a:lnTo>
                                        <a:pt x="155" y="13"/>
                                      </a:lnTo>
                                      <a:lnTo>
                                        <a:pt x="174" y="7"/>
                                      </a:lnTo>
                                      <a:lnTo>
                                        <a:pt x="194" y="1"/>
                                      </a:lnTo>
                                      <a:lnTo>
                                        <a:pt x="219" y="0"/>
                                      </a:lnTo>
                                      <a:lnTo>
                                        <a:pt x="241" y="0"/>
                                      </a:lnTo>
                                      <a:lnTo>
                                        <a:pt x="261" y="0"/>
                                      </a:lnTo>
                                      <a:lnTo>
                                        <a:pt x="279" y="2"/>
                                      </a:lnTo>
                                      <a:lnTo>
                                        <a:pt x="296" y="7"/>
                                      </a:lnTo>
                                      <a:lnTo>
                                        <a:pt x="319" y="11"/>
                                      </a:lnTo>
                                      <a:lnTo>
                                        <a:pt x="336" y="19"/>
                                      </a:lnTo>
                                      <a:lnTo>
                                        <a:pt x="351" y="27"/>
                                      </a:lnTo>
                                      <a:lnTo>
                                        <a:pt x="368" y="37"/>
                                      </a:lnTo>
                                      <a:lnTo>
                                        <a:pt x="381" y="49"/>
                                      </a:lnTo>
                                      <a:lnTo>
                                        <a:pt x="395" y="63"/>
                                      </a:lnTo>
                                      <a:lnTo>
                                        <a:pt x="405" y="75"/>
                                      </a:lnTo>
                                      <a:lnTo>
                                        <a:pt x="415" y="91"/>
                                      </a:lnTo>
                                      <a:lnTo>
                                        <a:pt x="425" y="106"/>
                                      </a:lnTo>
                                      <a:lnTo>
                                        <a:pt x="432" y="121"/>
                                      </a:lnTo>
                                      <a:lnTo>
                                        <a:pt x="437" y="138"/>
                                      </a:lnTo>
                                      <a:lnTo>
                                        <a:pt x="441" y="155"/>
                                      </a:lnTo>
                                      <a:lnTo>
                                        <a:pt x="441" y="168"/>
                                      </a:lnTo>
                                      <a:lnTo>
                                        <a:pt x="441" y="182"/>
                                      </a:lnTo>
                                      <a:lnTo>
                                        <a:pt x="438" y="193"/>
                                      </a:lnTo>
                                      <a:lnTo>
                                        <a:pt x="431" y="210"/>
                                      </a:lnTo>
                                      <a:lnTo>
                                        <a:pt x="421" y="230"/>
                                      </a:lnTo>
                                      <a:lnTo>
                                        <a:pt x="414" y="247"/>
                                      </a:lnTo>
                                      <a:lnTo>
                                        <a:pt x="405" y="262"/>
                                      </a:lnTo>
                                      <a:lnTo>
                                        <a:pt x="401" y="278"/>
                                      </a:lnTo>
                                      <a:lnTo>
                                        <a:pt x="396" y="292"/>
                                      </a:lnTo>
                                      <a:lnTo>
                                        <a:pt x="392" y="308"/>
                                      </a:lnTo>
                                      <a:lnTo>
                                        <a:pt x="388" y="315"/>
                                      </a:lnTo>
                                      <a:lnTo>
                                        <a:pt x="387" y="327"/>
                                      </a:lnTo>
                                      <a:lnTo>
                                        <a:pt x="386" y="344"/>
                                      </a:lnTo>
                                      <a:lnTo>
                                        <a:pt x="317" y="361"/>
                                      </a:lnTo>
                                      <a:lnTo>
                                        <a:pt x="315" y="349"/>
                                      </a:lnTo>
                                      <a:lnTo>
                                        <a:pt x="313" y="340"/>
                                      </a:lnTo>
                                      <a:lnTo>
                                        <a:pt x="309" y="335"/>
                                      </a:lnTo>
                                      <a:lnTo>
                                        <a:pt x="301" y="330"/>
                                      </a:lnTo>
                                      <a:lnTo>
                                        <a:pt x="285" y="333"/>
                                      </a:lnTo>
                                      <a:lnTo>
                                        <a:pt x="269" y="336"/>
                                      </a:lnTo>
                                      <a:lnTo>
                                        <a:pt x="248" y="339"/>
                                      </a:lnTo>
                                      <a:lnTo>
                                        <a:pt x="230" y="346"/>
                                      </a:lnTo>
                                      <a:lnTo>
                                        <a:pt x="221" y="348"/>
                                      </a:lnTo>
                                      <a:lnTo>
                                        <a:pt x="211" y="356"/>
                                      </a:lnTo>
                                      <a:lnTo>
                                        <a:pt x="198" y="366"/>
                                      </a:lnTo>
                                      <a:lnTo>
                                        <a:pt x="181" y="380"/>
                                      </a:lnTo>
                                      <a:lnTo>
                                        <a:pt x="171" y="383"/>
                                      </a:lnTo>
                                      <a:lnTo>
                                        <a:pt x="155" y="383"/>
                                      </a:lnTo>
                                      <a:lnTo>
                                        <a:pt x="141" y="383"/>
                                      </a:lnTo>
                                      <a:lnTo>
                                        <a:pt x="133" y="382"/>
                                      </a:lnTo>
                                      <a:lnTo>
                                        <a:pt x="122" y="376"/>
                                      </a:lnTo>
                                      <a:lnTo>
                                        <a:pt x="109" y="372"/>
                                      </a:lnTo>
                                      <a:lnTo>
                                        <a:pt x="102" y="365"/>
                                      </a:lnTo>
                                      <a:lnTo>
                                        <a:pt x="95" y="355"/>
                                      </a:lnTo>
                                      <a:lnTo>
                                        <a:pt x="87" y="341"/>
                                      </a:lnTo>
                                      <a:lnTo>
                                        <a:pt x="81" y="330"/>
                                      </a:lnTo>
                                      <a:lnTo>
                                        <a:pt x="65" y="317"/>
                                      </a:lnTo>
                                      <a:lnTo>
                                        <a:pt x="55" y="303"/>
                                      </a:lnTo>
                                      <a:lnTo>
                                        <a:pt x="40" y="290"/>
                                      </a:lnTo>
                                      <a:lnTo>
                                        <a:pt x="27" y="278"/>
                                      </a:lnTo>
                                      <a:lnTo>
                                        <a:pt x="20" y="270"/>
                                      </a:lnTo>
                                      <a:lnTo>
                                        <a:pt x="17" y="260"/>
                                      </a:lnTo>
                                      <a:lnTo>
                                        <a:pt x="10" y="246"/>
                                      </a:lnTo>
                                      <a:lnTo>
                                        <a:pt x="5" y="229"/>
                                      </a:lnTo>
                                      <a:lnTo>
                                        <a:pt x="1" y="212"/>
                                      </a:lnTo>
                                      <a:lnTo>
                                        <a:pt x="0" y="195"/>
                                      </a:lnTo>
                                      <a:lnTo>
                                        <a:pt x="0" y="182"/>
                                      </a:lnTo>
                                      <a:close/>
                                    </a:path>
                                  </a:pathLst>
                                </a:custGeom>
                                <a:solidFill>
                                  <a:srgbClr val="E00000"/>
                                </a:solidFill>
                                <a:ln w="9525">
                                  <a:noFill/>
                                  <a:round/>
                                  <a:headEnd/>
                                  <a:tailEnd/>
                                </a:ln>
                              </p:spPr>
                              <p:txBody>
                                <a:bodyPr/>
                                <a:lstStyle/>
                                <a:p>
                                  <a:endParaRPr lang="cs-CZ"/>
                                </a:p>
                              </p:txBody>
                            </p:sp>
                            <p:sp>
                              <p:nvSpPr>
                                <p:cNvPr id="1342" name="Freeform 56"/>
                                <p:cNvSpPr>
                                  <a:spLocks/>
                                </p:cNvSpPr>
                                <p:nvPr/>
                              </p:nvSpPr>
                              <p:spPr bwMode="auto">
                                <a:xfrm>
                                  <a:off x="2183" y="1697"/>
                                  <a:ext cx="79" cy="69"/>
                                </a:xfrm>
                                <a:custGeom>
                                  <a:avLst/>
                                  <a:gdLst>
                                    <a:gd name="T0" fmla="*/ 0 w 396"/>
                                    <a:gd name="T1" fmla="*/ 1 h 345"/>
                                    <a:gd name="T2" fmla="*/ 0 w 396"/>
                                    <a:gd name="T3" fmla="*/ 1 h 345"/>
                                    <a:gd name="T4" fmla="*/ 0 w 396"/>
                                    <a:gd name="T5" fmla="*/ 1 h 345"/>
                                    <a:gd name="T6" fmla="*/ 0 w 396"/>
                                    <a:gd name="T7" fmla="*/ 1 h 345"/>
                                    <a:gd name="T8" fmla="*/ 1 w 396"/>
                                    <a:gd name="T9" fmla="*/ 0 h 345"/>
                                    <a:gd name="T10" fmla="*/ 1 w 396"/>
                                    <a:gd name="T11" fmla="*/ 0 h 345"/>
                                    <a:gd name="T12" fmla="*/ 1 w 396"/>
                                    <a:gd name="T13" fmla="*/ 0 h 345"/>
                                    <a:gd name="T14" fmla="*/ 1 w 396"/>
                                    <a:gd name="T15" fmla="*/ 0 h 345"/>
                                    <a:gd name="T16" fmla="*/ 2 w 396"/>
                                    <a:gd name="T17" fmla="*/ 0 h 345"/>
                                    <a:gd name="T18" fmla="*/ 2 w 396"/>
                                    <a:gd name="T19" fmla="*/ 0 h 345"/>
                                    <a:gd name="T20" fmla="*/ 2 w 396"/>
                                    <a:gd name="T21" fmla="*/ 0 h 345"/>
                                    <a:gd name="T22" fmla="*/ 2 w 396"/>
                                    <a:gd name="T23" fmla="*/ 0 h 345"/>
                                    <a:gd name="T24" fmla="*/ 3 w 396"/>
                                    <a:gd name="T25" fmla="*/ 0 h 345"/>
                                    <a:gd name="T26" fmla="*/ 3 w 396"/>
                                    <a:gd name="T27" fmla="*/ 0 h 345"/>
                                    <a:gd name="T28" fmla="*/ 3 w 396"/>
                                    <a:gd name="T29" fmla="*/ 1 h 345"/>
                                    <a:gd name="T30" fmla="*/ 3 w 396"/>
                                    <a:gd name="T31" fmla="*/ 1 h 345"/>
                                    <a:gd name="T32" fmla="*/ 3 w 396"/>
                                    <a:gd name="T33" fmla="*/ 1 h 345"/>
                                    <a:gd name="T34" fmla="*/ 3 w 396"/>
                                    <a:gd name="T35" fmla="*/ 1 h 345"/>
                                    <a:gd name="T36" fmla="*/ 3 w 396"/>
                                    <a:gd name="T37" fmla="*/ 2 h 345"/>
                                    <a:gd name="T38" fmla="*/ 3 w 396"/>
                                    <a:gd name="T39" fmla="*/ 2 h 345"/>
                                    <a:gd name="T40" fmla="*/ 3 w 396"/>
                                    <a:gd name="T41" fmla="*/ 2 h 345"/>
                                    <a:gd name="T42" fmla="*/ 3 w 396"/>
                                    <a:gd name="T43" fmla="*/ 2 h 345"/>
                                    <a:gd name="T44" fmla="*/ 3 w 396"/>
                                    <a:gd name="T45" fmla="*/ 2 h 345"/>
                                    <a:gd name="T46" fmla="*/ 2 w 396"/>
                                    <a:gd name="T47" fmla="*/ 3 h 345"/>
                                    <a:gd name="T48" fmla="*/ 2 w 396"/>
                                    <a:gd name="T49" fmla="*/ 2 h 345"/>
                                    <a:gd name="T50" fmla="*/ 2 w 396"/>
                                    <a:gd name="T51" fmla="*/ 2 h 345"/>
                                    <a:gd name="T52" fmla="*/ 2 w 396"/>
                                    <a:gd name="T53" fmla="*/ 2 h 345"/>
                                    <a:gd name="T54" fmla="*/ 2 w 396"/>
                                    <a:gd name="T55" fmla="*/ 2 h 345"/>
                                    <a:gd name="T56" fmla="*/ 2 w 396"/>
                                    <a:gd name="T57" fmla="*/ 3 h 345"/>
                                    <a:gd name="T58" fmla="*/ 1 w 396"/>
                                    <a:gd name="T59" fmla="*/ 3 h 345"/>
                                    <a:gd name="T60" fmla="*/ 1 w 396"/>
                                    <a:gd name="T61" fmla="*/ 3 h 345"/>
                                    <a:gd name="T62" fmla="*/ 1 w 396"/>
                                    <a:gd name="T63" fmla="*/ 3 h 345"/>
                                    <a:gd name="T64" fmla="*/ 1 w 396"/>
                                    <a:gd name="T65" fmla="*/ 3 h 345"/>
                                    <a:gd name="T66" fmla="*/ 1 w 396"/>
                                    <a:gd name="T67" fmla="*/ 3 h 345"/>
                                    <a:gd name="T68" fmla="*/ 1 w 396"/>
                                    <a:gd name="T69" fmla="*/ 2 h 345"/>
                                    <a:gd name="T70" fmla="*/ 0 w 396"/>
                                    <a:gd name="T71" fmla="*/ 2 h 345"/>
                                    <a:gd name="T72" fmla="*/ 0 w 396"/>
                                    <a:gd name="T73" fmla="*/ 2 h 345"/>
                                    <a:gd name="T74" fmla="*/ 0 w 396"/>
                                    <a:gd name="T75" fmla="*/ 2 h 345"/>
                                    <a:gd name="T76" fmla="*/ 0 w 396"/>
                                    <a:gd name="T77" fmla="*/ 2 h 345"/>
                                    <a:gd name="T78" fmla="*/ 0 w 396"/>
                                    <a:gd name="T79" fmla="*/ 1 h 34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96"/>
                                    <a:gd name="T121" fmla="*/ 0 h 345"/>
                                    <a:gd name="T122" fmla="*/ 396 w 396"/>
                                    <a:gd name="T123" fmla="*/ 345 h 34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96" h="345">
                                      <a:moveTo>
                                        <a:pt x="0" y="164"/>
                                      </a:moveTo>
                                      <a:lnTo>
                                        <a:pt x="5" y="150"/>
                                      </a:lnTo>
                                      <a:lnTo>
                                        <a:pt x="10" y="138"/>
                                      </a:lnTo>
                                      <a:lnTo>
                                        <a:pt x="17" y="125"/>
                                      </a:lnTo>
                                      <a:lnTo>
                                        <a:pt x="25" y="114"/>
                                      </a:lnTo>
                                      <a:lnTo>
                                        <a:pt x="33" y="107"/>
                                      </a:lnTo>
                                      <a:lnTo>
                                        <a:pt x="45" y="96"/>
                                      </a:lnTo>
                                      <a:lnTo>
                                        <a:pt x="56" y="84"/>
                                      </a:lnTo>
                                      <a:lnTo>
                                        <a:pt x="66" y="69"/>
                                      </a:lnTo>
                                      <a:lnTo>
                                        <a:pt x="75" y="57"/>
                                      </a:lnTo>
                                      <a:lnTo>
                                        <a:pt x="86" y="48"/>
                                      </a:lnTo>
                                      <a:lnTo>
                                        <a:pt x="99" y="38"/>
                                      </a:lnTo>
                                      <a:lnTo>
                                        <a:pt x="111" y="27"/>
                                      </a:lnTo>
                                      <a:lnTo>
                                        <a:pt x="122" y="18"/>
                                      </a:lnTo>
                                      <a:lnTo>
                                        <a:pt x="140" y="11"/>
                                      </a:lnTo>
                                      <a:lnTo>
                                        <a:pt x="156" y="6"/>
                                      </a:lnTo>
                                      <a:lnTo>
                                        <a:pt x="174" y="0"/>
                                      </a:lnTo>
                                      <a:lnTo>
                                        <a:pt x="197" y="0"/>
                                      </a:lnTo>
                                      <a:lnTo>
                                        <a:pt x="216" y="0"/>
                                      </a:lnTo>
                                      <a:lnTo>
                                        <a:pt x="235" y="0"/>
                                      </a:lnTo>
                                      <a:lnTo>
                                        <a:pt x="251" y="1"/>
                                      </a:lnTo>
                                      <a:lnTo>
                                        <a:pt x="266" y="6"/>
                                      </a:lnTo>
                                      <a:lnTo>
                                        <a:pt x="287" y="9"/>
                                      </a:lnTo>
                                      <a:lnTo>
                                        <a:pt x="302" y="17"/>
                                      </a:lnTo>
                                      <a:lnTo>
                                        <a:pt x="316" y="23"/>
                                      </a:lnTo>
                                      <a:lnTo>
                                        <a:pt x="331" y="32"/>
                                      </a:lnTo>
                                      <a:lnTo>
                                        <a:pt x="343" y="44"/>
                                      </a:lnTo>
                                      <a:lnTo>
                                        <a:pt x="355" y="57"/>
                                      </a:lnTo>
                                      <a:lnTo>
                                        <a:pt x="365" y="67"/>
                                      </a:lnTo>
                                      <a:lnTo>
                                        <a:pt x="374" y="82"/>
                                      </a:lnTo>
                                      <a:lnTo>
                                        <a:pt x="383" y="95"/>
                                      </a:lnTo>
                                      <a:lnTo>
                                        <a:pt x="389" y="108"/>
                                      </a:lnTo>
                                      <a:lnTo>
                                        <a:pt x="393" y="125"/>
                                      </a:lnTo>
                                      <a:lnTo>
                                        <a:pt x="396" y="139"/>
                                      </a:lnTo>
                                      <a:lnTo>
                                        <a:pt x="396" y="151"/>
                                      </a:lnTo>
                                      <a:lnTo>
                                        <a:pt x="396" y="164"/>
                                      </a:lnTo>
                                      <a:lnTo>
                                        <a:pt x="394" y="173"/>
                                      </a:lnTo>
                                      <a:lnTo>
                                        <a:pt x="388" y="189"/>
                                      </a:lnTo>
                                      <a:lnTo>
                                        <a:pt x="379" y="207"/>
                                      </a:lnTo>
                                      <a:lnTo>
                                        <a:pt x="373" y="222"/>
                                      </a:lnTo>
                                      <a:lnTo>
                                        <a:pt x="365" y="237"/>
                                      </a:lnTo>
                                      <a:lnTo>
                                        <a:pt x="361" y="250"/>
                                      </a:lnTo>
                                      <a:lnTo>
                                        <a:pt x="356" y="263"/>
                                      </a:lnTo>
                                      <a:lnTo>
                                        <a:pt x="352" y="278"/>
                                      </a:lnTo>
                                      <a:lnTo>
                                        <a:pt x="349" y="284"/>
                                      </a:lnTo>
                                      <a:lnTo>
                                        <a:pt x="349" y="295"/>
                                      </a:lnTo>
                                      <a:lnTo>
                                        <a:pt x="348" y="310"/>
                                      </a:lnTo>
                                      <a:lnTo>
                                        <a:pt x="285" y="326"/>
                                      </a:lnTo>
                                      <a:lnTo>
                                        <a:pt x="283" y="314"/>
                                      </a:lnTo>
                                      <a:lnTo>
                                        <a:pt x="282" y="307"/>
                                      </a:lnTo>
                                      <a:lnTo>
                                        <a:pt x="278" y="302"/>
                                      </a:lnTo>
                                      <a:lnTo>
                                        <a:pt x="271" y="297"/>
                                      </a:lnTo>
                                      <a:lnTo>
                                        <a:pt x="256" y="300"/>
                                      </a:lnTo>
                                      <a:lnTo>
                                        <a:pt x="242" y="303"/>
                                      </a:lnTo>
                                      <a:lnTo>
                                        <a:pt x="223" y="306"/>
                                      </a:lnTo>
                                      <a:lnTo>
                                        <a:pt x="206" y="311"/>
                                      </a:lnTo>
                                      <a:lnTo>
                                        <a:pt x="198" y="313"/>
                                      </a:lnTo>
                                      <a:lnTo>
                                        <a:pt x="189" y="321"/>
                                      </a:lnTo>
                                      <a:lnTo>
                                        <a:pt x="178" y="330"/>
                                      </a:lnTo>
                                      <a:lnTo>
                                        <a:pt x="162" y="343"/>
                                      </a:lnTo>
                                      <a:lnTo>
                                        <a:pt x="153" y="345"/>
                                      </a:lnTo>
                                      <a:lnTo>
                                        <a:pt x="140" y="345"/>
                                      </a:lnTo>
                                      <a:lnTo>
                                        <a:pt x="126" y="345"/>
                                      </a:lnTo>
                                      <a:lnTo>
                                        <a:pt x="119" y="345"/>
                                      </a:lnTo>
                                      <a:lnTo>
                                        <a:pt x="109" y="339"/>
                                      </a:lnTo>
                                      <a:lnTo>
                                        <a:pt x="98" y="336"/>
                                      </a:lnTo>
                                      <a:lnTo>
                                        <a:pt x="92" y="329"/>
                                      </a:lnTo>
                                      <a:lnTo>
                                        <a:pt x="84" y="320"/>
                                      </a:lnTo>
                                      <a:lnTo>
                                        <a:pt x="77" y="307"/>
                                      </a:lnTo>
                                      <a:lnTo>
                                        <a:pt x="72" y="297"/>
                                      </a:lnTo>
                                      <a:lnTo>
                                        <a:pt x="58" y="286"/>
                                      </a:lnTo>
                                      <a:lnTo>
                                        <a:pt x="49" y="273"/>
                                      </a:lnTo>
                                      <a:lnTo>
                                        <a:pt x="35" y="261"/>
                                      </a:lnTo>
                                      <a:lnTo>
                                        <a:pt x="24" y="250"/>
                                      </a:lnTo>
                                      <a:lnTo>
                                        <a:pt x="18" y="243"/>
                                      </a:lnTo>
                                      <a:lnTo>
                                        <a:pt x="15" y="234"/>
                                      </a:lnTo>
                                      <a:lnTo>
                                        <a:pt x="9" y="221"/>
                                      </a:lnTo>
                                      <a:lnTo>
                                        <a:pt x="4" y="206"/>
                                      </a:lnTo>
                                      <a:lnTo>
                                        <a:pt x="0" y="191"/>
                                      </a:lnTo>
                                      <a:lnTo>
                                        <a:pt x="0" y="175"/>
                                      </a:lnTo>
                                      <a:lnTo>
                                        <a:pt x="0" y="164"/>
                                      </a:lnTo>
                                      <a:close/>
                                    </a:path>
                                  </a:pathLst>
                                </a:custGeom>
                                <a:solidFill>
                                  <a:srgbClr val="C00000"/>
                                </a:solidFill>
                                <a:ln w="9525">
                                  <a:noFill/>
                                  <a:round/>
                                  <a:headEnd/>
                                  <a:tailEnd/>
                                </a:ln>
                              </p:spPr>
                              <p:txBody>
                                <a:bodyPr/>
                                <a:lstStyle/>
                                <a:p>
                                  <a:endParaRPr lang="cs-CZ"/>
                                </a:p>
                              </p:txBody>
                            </p:sp>
                          </p:grpSp>
                        </p:grpSp>
                        <p:grpSp>
                          <p:nvGrpSpPr>
                            <p:cNvPr id="28" name="Group 57"/>
                            <p:cNvGrpSpPr>
                              <a:grpSpLocks/>
                            </p:cNvGrpSpPr>
                            <p:nvPr/>
                          </p:nvGrpSpPr>
                          <p:grpSpPr bwMode="auto">
                            <a:xfrm>
                              <a:off x="2199" y="1676"/>
                              <a:ext cx="73" cy="34"/>
                              <a:chOff x="2199" y="1676"/>
                              <a:chExt cx="73" cy="34"/>
                            </a:xfrm>
                          </p:grpSpPr>
                          <p:sp>
                            <p:nvSpPr>
                              <p:cNvPr id="1333" name="Freeform 58"/>
                              <p:cNvSpPr>
                                <a:spLocks/>
                              </p:cNvSpPr>
                              <p:nvPr/>
                            </p:nvSpPr>
                            <p:spPr bwMode="auto">
                              <a:xfrm>
                                <a:off x="2199" y="1677"/>
                                <a:ext cx="17" cy="10"/>
                              </a:xfrm>
                              <a:custGeom>
                                <a:avLst/>
                                <a:gdLst>
                                  <a:gd name="T0" fmla="*/ 0 w 88"/>
                                  <a:gd name="T1" fmla="*/ 0 h 49"/>
                                  <a:gd name="T2" fmla="*/ 0 w 88"/>
                                  <a:gd name="T3" fmla="*/ 0 h 49"/>
                                  <a:gd name="T4" fmla="*/ 0 w 88"/>
                                  <a:gd name="T5" fmla="*/ 0 h 49"/>
                                  <a:gd name="T6" fmla="*/ 1 w 88"/>
                                  <a:gd name="T7" fmla="*/ 0 h 49"/>
                                  <a:gd name="T8" fmla="*/ 1 w 88"/>
                                  <a:gd name="T9" fmla="*/ 0 h 49"/>
                                  <a:gd name="T10" fmla="*/ 1 w 88"/>
                                  <a:gd name="T11" fmla="*/ 0 h 49"/>
                                  <a:gd name="T12" fmla="*/ 1 w 88"/>
                                  <a:gd name="T13" fmla="*/ 0 h 49"/>
                                  <a:gd name="T14" fmla="*/ 1 w 88"/>
                                  <a:gd name="T15" fmla="*/ 0 h 49"/>
                                  <a:gd name="T16" fmla="*/ 1 w 88"/>
                                  <a:gd name="T17" fmla="*/ 0 h 49"/>
                                  <a:gd name="T18" fmla="*/ 1 w 88"/>
                                  <a:gd name="T19" fmla="*/ 0 h 49"/>
                                  <a:gd name="T20" fmla="*/ 0 w 88"/>
                                  <a:gd name="T21" fmla="*/ 0 h 49"/>
                                  <a:gd name="T22" fmla="*/ 0 w 88"/>
                                  <a:gd name="T23" fmla="*/ 0 h 49"/>
                                  <a:gd name="T24" fmla="*/ 0 w 88"/>
                                  <a:gd name="T25" fmla="*/ 0 h 49"/>
                                  <a:gd name="T26" fmla="*/ 0 w 88"/>
                                  <a:gd name="T27" fmla="*/ 0 h 49"/>
                                  <a:gd name="T28" fmla="*/ 0 w 88"/>
                                  <a:gd name="T29" fmla="*/ 0 h 49"/>
                                  <a:gd name="T30" fmla="*/ 0 w 88"/>
                                  <a:gd name="T31" fmla="*/ 0 h 49"/>
                                  <a:gd name="T32" fmla="*/ 0 w 88"/>
                                  <a:gd name="T33" fmla="*/ 0 h 49"/>
                                  <a:gd name="T34" fmla="*/ 0 w 88"/>
                                  <a:gd name="T35" fmla="*/ 0 h 49"/>
                                  <a:gd name="T36" fmla="*/ 0 w 88"/>
                                  <a:gd name="T37" fmla="*/ 0 h 49"/>
                                  <a:gd name="T38" fmla="*/ 0 w 88"/>
                                  <a:gd name="T39" fmla="*/ 0 h 49"/>
                                  <a:gd name="T40" fmla="*/ 0 w 88"/>
                                  <a:gd name="T41" fmla="*/ 0 h 49"/>
                                  <a:gd name="T42" fmla="*/ 0 w 88"/>
                                  <a:gd name="T43" fmla="*/ 0 h 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8"/>
                                  <a:gd name="T67" fmla="*/ 0 h 49"/>
                                  <a:gd name="T68" fmla="*/ 88 w 88"/>
                                  <a:gd name="T69" fmla="*/ 49 h 4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8" h="49">
                                    <a:moveTo>
                                      <a:pt x="37" y="2"/>
                                    </a:moveTo>
                                    <a:lnTo>
                                      <a:pt x="48" y="0"/>
                                    </a:lnTo>
                                    <a:lnTo>
                                      <a:pt x="60" y="0"/>
                                    </a:lnTo>
                                    <a:lnTo>
                                      <a:pt x="68" y="1"/>
                                    </a:lnTo>
                                    <a:lnTo>
                                      <a:pt x="79" y="6"/>
                                    </a:lnTo>
                                    <a:lnTo>
                                      <a:pt x="85" y="10"/>
                                    </a:lnTo>
                                    <a:lnTo>
                                      <a:pt x="88" y="19"/>
                                    </a:lnTo>
                                    <a:lnTo>
                                      <a:pt x="85" y="29"/>
                                    </a:lnTo>
                                    <a:lnTo>
                                      <a:pt x="79" y="37"/>
                                    </a:lnTo>
                                    <a:lnTo>
                                      <a:pt x="70" y="41"/>
                                    </a:lnTo>
                                    <a:lnTo>
                                      <a:pt x="61" y="45"/>
                                    </a:lnTo>
                                    <a:lnTo>
                                      <a:pt x="48" y="47"/>
                                    </a:lnTo>
                                    <a:lnTo>
                                      <a:pt x="36" y="49"/>
                                    </a:lnTo>
                                    <a:lnTo>
                                      <a:pt x="23" y="49"/>
                                    </a:lnTo>
                                    <a:lnTo>
                                      <a:pt x="12" y="47"/>
                                    </a:lnTo>
                                    <a:lnTo>
                                      <a:pt x="3" y="42"/>
                                    </a:lnTo>
                                    <a:lnTo>
                                      <a:pt x="0" y="35"/>
                                    </a:lnTo>
                                    <a:lnTo>
                                      <a:pt x="1" y="25"/>
                                    </a:lnTo>
                                    <a:lnTo>
                                      <a:pt x="6" y="16"/>
                                    </a:lnTo>
                                    <a:lnTo>
                                      <a:pt x="16" y="9"/>
                                    </a:lnTo>
                                    <a:lnTo>
                                      <a:pt x="25" y="5"/>
                                    </a:lnTo>
                                    <a:lnTo>
                                      <a:pt x="37" y="2"/>
                                    </a:lnTo>
                                    <a:close/>
                                  </a:path>
                                </a:pathLst>
                              </a:custGeom>
                              <a:solidFill>
                                <a:srgbClr val="A000A0"/>
                              </a:solidFill>
                              <a:ln w="9525">
                                <a:noFill/>
                                <a:round/>
                                <a:headEnd/>
                                <a:tailEnd/>
                              </a:ln>
                            </p:spPr>
                            <p:txBody>
                              <a:bodyPr/>
                              <a:lstStyle/>
                              <a:p>
                                <a:endParaRPr lang="cs-CZ"/>
                              </a:p>
                            </p:txBody>
                          </p:sp>
                          <p:sp>
                            <p:nvSpPr>
                              <p:cNvPr id="1334" name="Freeform 59"/>
                              <p:cNvSpPr>
                                <a:spLocks/>
                              </p:cNvSpPr>
                              <p:nvPr/>
                            </p:nvSpPr>
                            <p:spPr bwMode="auto">
                              <a:xfrm>
                                <a:off x="2222" y="1676"/>
                                <a:ext cx="18" cy="9"/>
                              </a:xfrm>
                              <a:custGeom>
                                <a:avLst/>
                                <a:gdLst>
                                  <a:gd name="T0" fmla="*/ 0 w 87"/>
                                  <a:gd name="T1" fmla="*/ 0 h 49"/>
                                  <a:gd name="T2" fmla="*/ 0 w 87"/>
                                  <a:gd name="T3" fmla="*/ 0 h 49"/>
                                  <a:gd name="T4" fmla="*/ 0 w 87"/>
                                  <a:gd name="T5" fmla="*/ 0 h 49"/>
                                  <a:gd name="T6" fmla="*/ 1 w 87"/>
                                  <a:gd name="T7" fmla="*/ 0 h 49"/>
                                  <a:gd name="T8" fmla="*/ 1 w 87"/>
                                  <a:gd name="T9" fmla="*/ 0 h 49"/>
                                  <a:gd name="T10" fmla="*/ 1 w 87"/>
                                  <a:gd name="T11" fmla="*/ 0 h 49"/>
                                  <a:gd name="T12" fmla="*/ 1 w 87"/>
                                  <a:gd name="T13" fmla="*/ 0 h 49"/>
                                  <a:gd name="T14" fmla="*/ 1 w 87"/>
                                  <a:gd name="T15" fmla="*/ 0 h 49"/>
                                  <a:gd name="T16" fmla="*/ 1 w 87"/>
                                  <a:gd name="T17" fmla="*/ 0 h 49"/>
                                  <a:gd name="T18" fmla="*/ 1 w 87"/>
                                  <a:gd name="T19" fmla="*/ 0 h 49"/>
                                  <a:gd name="T20" fmla="*/ 0 w 87"/>
                                  <a:gd name="T21" fmla="*/ 0 h 49"/>
                                  <a:gd name="T22" fmla="*/ 0 w 87"/>
                                  <a:gd name="T23" fmla="*/ 0 h 49"/>
                                  <a:gd name="T24" fmla="*/ 0 w 87"/>
                                  <a:gd name="T25" fmla="*/ 0 h 49"/>
                                  <a:gd name="T26" fmla="*/ 0 w 87"/>
                                  <a:gd name="T27" fmla="*/ 0 h 49"/>
                                  <a:gd name="T28" fmla="*/ 0 w 87"/>
                                  <a:gd name="T29" fmla="*/ 0 h 49"/>
                                  <a:gd name="T30" fmla="*/ 0 w 87"/>
                                  <a:gd name="T31" fmla="*/ 0 h 49"/>
                                  <a:gd name="T32" fmla="*/ 0 w 87"/>
                                  <a:gd name="T33" fmla="*/ 0 h 49"/>
                                  <a:gd name="T34" fmla="*/ 0 w 87"/>
                                  <a:gd name="T35" fmla="*/ 0 h 49"/>
                                  <a:gd name="T36" fmla="*/ 0 w 87"/>
                                  <a:gd name="T37" fmla="*/ 0 h 49"/>
                                  <a:gd name="T38" fmla="*/ 0 w 87"/>
                                  <a:gd name="T39" fmla="*/ 0 h 49"/>
                                  <a:gd name="T40" fmla="*/ 0 w 87"/>
                                  <a:gd name="T41" fmla="*/ 0 h 49"/>
                                  <a:gd name="T42" fmla="*/ 0 w 87"/>
                                  <a:gd name="T43" fmla="*/ 0 h 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7"/>
                                  <a:gd name="T67" fmla="*/ 0 h 49"/>
                                  <a:gd name="T68" fmla="*/ 87 w 87"/>
                                  <a:gd name="T69" fmla="*/ 49 h 4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7" h="49">
                                    <a:moveTo>
                                      <a:pt x="36" y="47"/>
                                    </a:moveTo>
                                    <a:lnTo>
                                      <a:pt x="47" y="49"/>
                                    </a:lnTo>
                                    <a:lnTo>
                                      <a:pt x="58" y="49"/>
                                    </a:lnTo>
                                    <a:lnTo>
                                      <a:pt x="66" y="48"/>
                                    </a:lnTo>
                                    <a:lnTo>
                                      <a:pt x="78" y="43"/>
                                    </a:lnTo>
                                    <a:lnTo>
                                      <a:pt x="84" y="38"/>
                                    </a:lnTo>
                                    <a:lnTo>
                                      <a:pt x="87" y="30"/>
                                    </a:lnTo>
                                    <a:lnTo>
                                      <a:pt x="84" y="19"/>
                                    </a:lnTo>
                                    <a:lnTo>
                                      <a:pt x="78" y="12"/>
                                    </a:lnTo>
                                    <a:lnTo>
                                      <a:pt x="68" y="8"/>
                                    </a:lnTo>
                                    <a:lnTo>
                                      <a:pt x="59" y="4"/>
                                    </a:lnTo>
                                    <a:lnTo>
                                      <a:pt x="47" y="2"/>
                                    </a:lnTo>
                                    <a:lnTo>
                                      <a:pt x="35" y="0"/>
                                    </a:lnTo>
                                    <a:lnTo>
                                      <a:pt x="21" y="0"/>
                                    </a:lnTo>
                                    <a:lnTo>
                                      <a:pt x="10" y="2"/>
                                    </a:lnTo>
                                    <a:lnTo>
                                      <a:pt x="3" y="7"/>
                                    </a:lnTo>
                                    <a:lnTo>
                                      <a:pt x="0" y="14"/>
                                    </a:lnTo>
                                    <a:lnTo>
                                      <a:pt x="1" y="24"/>
                                    </a:lnTo>
                                    <a:lnTo>
                                      <a:pt x="6" y="33"/>
                                    </a:lnTo>
                                    <a:lnTo>
                                      <a:pt x="14" y="39"/>
                                    </a:lnTo>
                                    <a:lnTo>
                                      <a:pt x="23" y="44"/>
                                    </a:lnTo>
                                    <a:lnTo>
                                      <a:pt x="36" y="47"/>
                                    </a:lnTo>
                                    <a:close/>
                                  </a:path>
                                </a:pathLst>
                              </a:custGeom>
                              <a:solidFill>
                                <a:srgbClr val="A000A0"/>
                              </a:solidFill>
                              <a:ln w="9525">
                                <a:noFill/>
                                <a:round/>
                                <a:headEnd/>
                                <a:tailEnd/>
                              </a:ln>
                            </p:spPr>
                            <p:txBody>
                              <a:bodyPr/>
                              <a:lstStyle/>
                              <a:p>
                                <a:endParaRPr lang="cs-CZ"/>
                              </a:p>
                            </p:txBody>
                          </p:sp>
                          <p:sp>
                            <p:nvSpPr>
                              <p:cNvPr id="1335" name="Freeform 60"/>
                              <p:cNvSpPr>
                                <a:spLocks/>
                              </p:cNvSpPr>
                              <p:nvPr/>
                            </p:nvSpPr>
                            <p:spPr bwMode="auto">
                              <a:xfrm>
                                <a:off x="2245" y="1683"/>
                                <a:ext cx="13" cy="11"/>
                              </a:xfrm>
                              <a:custGeom>
                                <a:avLst/>
                                <a:gdLst>
                                  <a:gd name="T0" fmla="*/ 0 w 68"/>
                                  <a:gd name="T1" fmla="*/ 0 h 56"/>
                                  <a:gd name="T2" fmla="*/ 0 w 68"/>
                                  <a:gd name="T3" fmla="*/ 0 h 56"/>
                                  <a:gd name="T4" fmla="*/ 0 w 68"/>
                                  <a:gd name="T5" fmla="*/ 0 h 56"/>
                                  <a:gd name="T6" fmla="*/ 0 w 68"/>
                                  <a:gd name="T7" fmla="*/ 0 h 56"/>
                                  <a:gd name="T8" fmla="*/ 0 w 68"/>
                                  <a:gd name="T9" fmla="*/ 0 h 56"/>
                                  <a:gd name="T10" fmla="*/ 0 w 68"/>
                                  <a:gd name="T11" fmla="*/ 0 h 56"/>
                                  <a:gd name="T12" fmla="*/ 0 w 68"/>
                                  <a:gd name="T13" fmla="*/ 0 h 56"/>
                                  <a:gd name="T14" fmla="*/ 0 w 68"/>
                                  <a:gd name="T15" fmla="*/ 0 h 56"/>
                                  <a:gd name="T16" fmla="*/ 0 w 68"/>
                                  <a:gd name="T17" fmla="*/ 0 h 56"/>
                                  <a:gd name="T18" fmla="*/ 0 w 68"/>
                                  <a:gd name="T19" fmla="*/ 0 h 56"/>
                                  <a:gd name="T20" fmla="*/ 0 w 68"/>
                                  <a:gd name="T21" fmla="*/ 0 h 56"/>
                                  <a:gd name="T22" fmla="*/ 0 w 68"/>
                                  <a:gd name="T23" fmla="*/ 0 h 56"/>
                                  <a:gd name="T24" fmla="*/ 0 w 68"/>
                                  <a:gd name="T25" fmla="*/ 0 h 56"/>
                                  <a:gd name="T26" fmla="*/ 0 w 68"/>
                                  <a:gd name="T27" fmla="*/ 0 h 56"/>
                                  <a:gd name="T28" fmla="*/ 0 w 68"/>
                                  <a:gd name="T29" fmla="*/ 0 h 56"/>
                                  <a:gd name="T30" fmla="*/ 0 w 68"/>
                                  <a:gd name="T31" fmla="*/ 0 h 56"/>
                                  <a:gd name="T32" fmla="*/ 0 w 68"/>
                                  <a:gd name="T33" fmla="*/ 0 h 56"/>
                                  <a:gd name="T34" fmla="*/ 0 w 68"/>
                                  <a:gd name="T35" fmla="*/ 0 h 56"/>
                                  <a:gd name="T36" fmla="*/ 0 w 68"/>
                                  <a:gd name="T37" fmla="*/ 0 h 56"/>
                                  <a:gd name="T38" fmla="*/ 0 w 68"/>
                                  <a:gd name="T39" fmla="*/ 0 h 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8"/>
                                  <a:gd name="T61" fmla="*/ 0 h 56"/>
                                  <a:gd name="T62" fmla="*/ 68 w 68"/>
                                  <a:gd name="T63" fmla="*/ 56 h 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8" h="56">
                                    <a:moveTo>
                                      <a:pt x="34" y="53"/>
                                    </a:moveTo>
                                    <a:lnTo>
                                      <a:pt x="45" y="56"/>
                                    </a:lnTo>
                                    <a:lnTo>
                                      <a:pt x="53" y="56"/>
                                    </a:lnTo>
                                    <a:lnTo>
                                      <a:pt x="61" y="54"/>
                                    </a:lnTo>
                                    <a:lnTo>
                                      <a:pt x="65" y="48"/>
                                    </a:lnTo>
                                    <a:lnTo>
                                      <a:pt x="68" y="40"/>
                                    </a:lnTo>
                                    <a:lnTo>
                                      <a:pt x="66" y="31"/>
                                    </a:lnTo>
                                    <a:lnTo>
                                      <a:pt x="60" y="19"/>
                                    </a:lnTo>
                                    <a:lnTo>
                                      <a:pt x="52" y="11"/>
                                    </a:lnTo>
                                    <a:lnTo>
                                      <a:pt x="41" y="5"/>
                                    </a:lnTo>
                                    <a:lnTo>
                                      <a:pt x="29" y="1"/>
                                    </a:lnTo>
                                    <a:lnTo>
                                      <a:pt x="20" y="0"/>
                                    </a:lnTo>
                                    <a:lnTo>
                                      <a:pt x="12" y="2"/>
                                    </a:lnTo>
                                    <a:lnTo>
                                      <a:pt x="4" y="7"/>
                                    </a:lnTo>
                                    <a:lnTo>
                                      <a:pt x="0" y="14"/>
                                    </a:lnTo>
                                    <a:lnTo>
                                      <a:pt x="1" y="24"/>
                                    </a:lnTo>
                                    <a:lnTo>
                                      <a:pt x="7" y="34"/>
                                    </a:lnTo>
                                    <a:lnTo>
                                      <a:pt x="16" y="41"/>
                                    </a:lnTo>
                                    <a:lnTo>
                                      <a:pt x="25" y="47"/>
                                    </a:lnTo>
                                    <a:lnTo>
                                      <a:pt x="34" y="53"/>
                                    </a:lnTo>
                                    <a:close/>
                                  </a:path>
                                </a:pathLst>
                              </a:custGeom>
                              <a:solidFill>
                                <a:srgbClr val="A000A0"/>
                              </a:solidFill>
                              <a:ln w="9525">
                                <a:noFill/>
                                <a:round/>
                                <a:headEnd/>
                                <a:tailEnd/>
                              </a:ln>
                            </p:spPr>
                            <p:txBody>
                              <a:bodyPr/>
                              <a:lstStyle/>
                              <a:p>
                                <a:endParaRPr lang="cs-CZ"/>
                              </a:p>
                            </p:txBody>
                          </p:sp>
                          <p:sp>
                            <p:nvSpPr>
                              <p:cNvPr id="1336" name="Freeform 61"/>
                              <p:cNvSpPr>
                                <a:spLocks/>
                              </p:cNvSpPr>
                              <p:nvPr/>
                            </p:nvSpPr>
                            <p:spPr bwMode="auto">
                              <a:xfrm>
                                <a:off x="2260" y="1697"/>
                                <a:ext cx="12" cy="13"/>
                              </a:xfrm>
                              <a:custGeom>
                                <a:avLst/>
                                <a:gdLst>
                                  <a:gd name="T0" fmla="*/ 0 w 57"/>
                                  <a:gd name="T1" fmla="*/ 0 h 65"/>
                                  <a:gd name="T2" fmla="*/ 0 w 57"/>
                                  <a:gd name="T3" fmla="*/ 1 h 65"/>
                                  <a:gd name="T4" fmla="*/ 0 w 57"/>
                                  <a:gd name="T5" fmla="*/ 1 h 65"/>
                                  <a:gd name="T6" fmla="*/ 0 w 57"/>
                                  <a:gd name="T7" fmla="*/ 0 h 65"/>
                                  <a:gd name="T8" fmla="*/ 1 w 57"/>
                                  <a:gd name="T9" fmla="*/ 0 h 65"/>
                                  <a:gd name="T10" fmla="*/ 1 w 57"/>
                                  <a:gd name="T11" fmla="*/ 0 h 65"/>
                                  <a:gd name="T12" fmla="*/ 0 w 57"/>
                                  <a:gd name="T13" fmla="*/ 0 h 65"/>
                                  <a:gd name="T14" fmla="*/ 0 w 57"/>
                                  <a:gd name="T15" fmla="*/ 0 h 65"/>
                                  <a:gd name="T16" fmla="*/ 0 w 57"/>
                                  <a:gd name="T17" fmla="*/ 0 h 65"/>
                                  <a:gd name="T18" fmla="*/ 0 w 57"/>
                                  <a:gd name="T19" fmla="*/ 0 h 65"/>
                                  <a:gd name="T20" fmla="*/ 0 w 57"/>
                                  <a:gd name="T21" fmla="*/ 0 h 65"/>
                                  <a:gd name="T22" fmla="*/ 0 w 57"/>
                                  <a:gd name="T23" fmla="*/ 0 h 65"/>
                                  <a:gd name="T24" fmla="*/ 0 w 57"/>
                                  <a:gd name="T25" fmla="*/ 0 h 65"/>
                                  <a:gd name="T26" fmla="*/ 0 w 57"/>
                                  <a:gd name="T27" fmla="*/ 0 h 65"/>
                                  <a:gd name="T28" fmla="*/ 0 w 57"/>
                                  <a:gd name="T29" fmla="*/ 0 h 65"/>
                                  <a:gd name="T30" fmla="*/ 0 w 57"/>
                                  <a:gd name="T31" fmla="*/ 0 h 65"/>
                                  <a:gd name="T32" fmla="*/ 0 w 57"/>
                                  <a:gd name="T33" fmla="*/ 0 h 65"/>
                                  <a:gd name="T34" fmla="*/ 0 w 57"/>
                                  <a:gd name="T35" fmla="*/ 0 h 65"/>
                                  <a:gd name="T36" fmla="*/ 0 w 57"/>
                                  <a:gd name="T37" fmla="*/ 0 h 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7"/>
                                  <a:gd name="T58" fmla="*/ 0 h 65"/>
                                  <a:gd name="T59" fmla="*/ 57 w 57"/>
                                  <a:gd name="T60" fmla="*/ 65 h 6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7" h="65">
                                    <a:moveTo>
                                      <a:pt x="24" y="61"/>
                                    </a:moveTo>
                                    <a:lnTo>
                                      <a:pt x="35" y="65"/>
                                    </a:lnTo>
                                    <a:lnTo>
                                      <a:pt x="45" y="64"/>
                                    </a:lnTo>
                                    <a:lnTo>
                                      <a:pt x="52" y="59"/>
                                    </a:lnTo>
                                    <a:lnTo>
                                      <a:pt x="57" y="48"/>
                                    </a:lnTo>
                                    <a:lnTo>
                                      <a:pt x="55" y="34"/>
                                    </a:lnTo>
                                    <a:lnTo>
                                      <a:pt x="52" y="23"/>
                                    </a:lnTo>
                                    <a:lnTo>
                                      <a:pt x="46" y="14"/>
                                    </a:lnTo>
                                    <a:lnTo>
                                      <a:pt x="40" y="6"/>
                                    </a:lnTo>
                                    <a:lnTo>
                                      <a:pt x="29" y="1"/>
                                    </a:lnTo>
                                    <a:lnTo>
                                      <a:pt x="21" y="0"/>
                                    </a:lnTo>
                                    <a:lnTo>
                                      <a:pt x="11" y="2"/>
                                    </a:lnTo>
                                    <a:lnTo>
                                      <a:pt x="3" y="7"/>
                                    </a:lnTo>
                                    <a:lnTo>
                                      <a:pt x="0" y="15"/>
                                    </a:lnTo>
                                    <a:lnTo>
                                      <a:pt x="1" y="24"/>
                                    </a:lnTo>
                                    <a:lnTo>
                                      <a:pt x="3" y="34"/>
                                    </a:lnTo>
                                    <a:lnTo>
                                      <a:pt x="9" y="44"/>
                                    </a:lnTo>
                                    <a:lnTo>
                                      <a:pt x="17" y="53"/>
                                    </a:lnTo>
                                    <a:lnTo>
                                      <a:pt x="24" y="61"/>
                                    </a:lnTo>
                                    <a:close/>
                                  </a:path>
                                </a:pathLst>
                              </a:custGeom>
                              <a:solidFill>
                                <a:srgbClr val="A000A0"/>
                              </a:solidFill>
                              <a:ln w="9525">
                                <a:noFill/>
                                <a:round/>
                                <a:headEnd/>
                                <a:tailEnd/>
                              </a:ln>
                            </p:spPr>
                            <p:txBody>
                              <a:bodyPr/>
                              <a:lstStyle/>
                              <a:p>
                                <a:endParaRPr lang="cs-CZ"/>
                              </a:p>
                            </p:txBody>
                          </p:sp>
                        </p:grpSp>
                      </p:grpSp>
                      <p:grpSp>
                        <p:nvGrpSpPr>
                          <p:cNvPr id="29" name="Group 62"/>
                          <p:cNvGrpSpPr>
                            <a:grpSpLocks/>
                          </p:cNvGrpSpPr>
                          <p:nvPr/>
                        </p:nvGrpSpPr>
                        <p:grpSpPr bwMode="auto">
                          <a:xfrm>
                            <a:off x="2223" y="1728"/>
                            <a:ext cx="82" cy="131"/>
                            <a:chOff x="2223" y="1728"/>
                            <a:chExt cx="82" cy="131"/>
                          </a:xfrm>
                        </p:grpSpPr>
                        <p:sp>
                          <p:nvSpPr>
                            <p:cNvPr id="1328" name="Freeform 63"/>
                            <p:cNvSpPr>
                              <a:spLocks/>
                            </p:cNvSpPr>
                            <p:nvPr/>
                          </p:nvSpPr>
                          <p:spPr bwMode="auto">
                            <a:xfrm>
                              <a:off x="2259" y="1729"/>
                              <a:ext cx="46" cy="82"/>
                            </a:xfrm>
                            <a:custGeom>
                              <a:avLst/>
                              <a:gdLst>
                                <a:gd name="T0" fmla="*/ 0 w 229"/>
                                <a:gd name="T1" fmla="*/ 0 h 410"/>
                                <a:gd name="T2" fmla="*/ 0 w 229"/>
                                <a:gd name="T3" fmla="*/ 0 h 410"/>
                                <a:gd name="T4" fmla="*/ 0 w 229"/>
                                <a:gd name="T5" fmla="*/ 1 h 410"/>
                                <a:gd name="T6" fmla="*/ 0 w 229"/>
                                <a:gd name="T7" fmla="*/ 1 h 410"/>
                                <a:gd name="T8" fmla="*/ 0 w 229"/>
                                <a:gd name="T9" fmla="*/ 1 h 410"/>
                                <a:gd name="T10" fmla="*/ 0 w 229"/>
                                <a:gd name="T11" fmla="*/ 1 h 410"/>
                                <a:gd name="T12" fmla="*/ 0 w 229"/>
                                <a:gd name="T13" fmla="*/ 2 h 410"/>
                                <a:gd name="T14" fmla="*/ 0 w 229"/>
                                <a:gd name="T15" fmla="*/ 2 h 410"/>
                                <a:gd name="T16" fmla="*/ 0 w 229"/>
                                <a:gd name="T17" fmla="*/ 2 h 410"/>
                                <a:gd name="T18" fmla="*/ 1 w 229"/>
                                <a:gd name="T19" fmla="*/ 2 h 410"/>
                                <a:gd name="T20" fmla="*/ 1 w 229"/>
                                <a:gd name="T21" fmla="*/ 2 h 410"/>
                                <a:gd name="T22" fmla="*/ 1 w 229"/>
                                <a:gd name="T23" fmla="*/ 3 h 410"/>
                                <a:gd name="T24" fmla="*/ 1 w 229"/>
                                <a:gd name="T25" fmla="*/ 3 h 410"/>
                                <a:gd name="T26" fmla="*/ 2 w 229"/>
                                <a:gd name="T27" fmla="*/ 3 h 410"/>
                                <a:gd name="T28" fmla="*/ 2 w 229"/>
                                <a:gd name="T29" fmla="*/ 3 h 410"/>
                                <a:gd name="T30" fmla="*/ 2 w 229"/>
                                <a:gd name="T31" fmla="*/ 3 h 4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9"/>
                                <a:gd name="T49" fmla="*/ 0 h 410"/>
                                <a:gd name="T50" fmla="*/ 229 w 229"/>
                                <a:gd name="T51" fmla="*/ 410 h 4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9" h="410">
                                  <a:moveTo>
                                    <a:pt x="27" y="0"/>
                                  </a:moveTo>
                                  <a:lnTo>
                                    <a:pt x="17" y="28"/>
                                  </a:lnTo>
                                  <a:lnTo>
                                    <a:pt x="8" y="64"/>
                                  </a:lnTo>
                                  <a:lnTo>
                                    <a:pt x="3" y="103"/>
                                  </a:lnTo>
                                  <a:lnTo>
                                    <a:pt x="0" y="137"/>
                                  </a:lnTo>
                                  <a:lnTo>
                                    <a:pt x="5" y="166"/>
                                  </a:lnTo>
                                  <a:lnTo>
                                    <a:pt x="14" y="190"/>
                                  </a:lnTo>
                                  <a:lnTo>
                                    <a:pt x="30" y="215"/>
                                  </a:lnTo>
                                  <a:lnTo>
                                    <a:pt x="52" y="245"/>
                                  </a:lnTo>
                                  <a:lnTo>
                                    <a:pt x="82" y="272"/>
                                  </a:lnTo>
                                  <a:lnTo>
                                    <a:pt x="122" y="304"/>
                                  </a:lnTo>
                                  <a:lnTo>
                                    <a:pt x="152" y="329"/>
                                  </a:lnTo>
                                  <a:lnTo>
                                    <a:pt x="176" y="347"/>
                                  </a:lnTo>
                                  <a:lnTo>
                                    <a:pt x="192" y="366"/>
                                  </a:lnTo>
                                  <a:lnTo>
                                    <a:pt x="213" y="389"/>
                                  </a:lnTo>
                                  <a:lnTo>
                                    <a:pt x="229" y="410"/>
                                  </a:lnTo>
                                </a:path>
                              </a:pathLst>
                            </a:custGeom>
                            <a:noFill/>
                            <a:ln w="4763">
                              <a:solidFill>
                                <a:srgbClr val="FFC0C0"/>
                              </a:solidFill>
                              <a:round/>
                              <a:headEnd/>
                              <a:tailEnd/>
                            </a:ln>
                          </p:spPr>
                          <p:txBody>
                            <a:bodyPr/>
                            <a:lstStyle/>
                            <a:p>
                              <a:endParaRPr lang="cs-CZ"/>
                            </a:p>
                          </p:txBody>
                        </p:sp>
                        <p:sp>
                          <p:nvSpPr>
                            <p:cNvPr id="1329" name="Freeform 64"/>
                            <p:cNvSpPr>
                              <a:spLocks/>
                            </p:cNvSpPr>
                            <p:nvPr/>
                          </p:nvSpPr>
                          <p:spPr bwMode="auto">
                            <a:xfrm>
                              <a:off x="2223" y="1756"/>
                              <a:ext cx="44" cy="78"/>
                            </a:xfrm>
                            <a:custGeom>
                              <a:avLst/>
                              <a:gdLst>
                                <a:gd name="T0" fmla="*/ 0 w 216"/>
                                <a:gd name="T1" fmla="*/ 0 h 391"/>
                                <a:gd name="T2" fmla="*/ 0 w 216"/>
                                <a:gd name="T3" fmla="*/ 0 h 391"/>
                                <a:gd name="T4" fmla="*/ 0 w 216"/>
                                <a:gd name="T5" fmla="*/ 0 h 391"/>
                                <a:gd name="T6" fmla="*/ 1 w 216"/>
                                <a:gd name="T7" fmla="*/ 0 h 391"/>
                                <a:gd name="T8" fmla="*/ 1 w 216"/>
                                <a:gd name="T9" fmla="*/ 0 h 391"/>
                                <a:gd name="T10" fmla="*/ 1 w 216"/>
                                <a:gd name="T11" fmla="*/ 0 h 391"/>
                                <a:gd name="T12" fmla="*/ 1 w 216"/>
                                <a:gd name="T13" fmla="*/ 1 h 391"/>
                                <a:gd name="T14" fmla="*/ 1 w 216"/>
                                <a:gd name="T15" fmla="*/ 1 h 391"/>
                                <a:gd name="T16" fmla="*/ 1 w 216"/>
                                <a:gd name="T17" fmla="*/ 1 h 391"/>
                                <a:gd name="T18" fmla="*/ 1 w 216"/>
                                <a:gd name="T19" fmla="*/ 1 h 391"/>
                                <a:gd name="T20" fmla="*/ 1 w 216"/>
                                <a:gd name="T21" fmla="*/ 1 h 391"/>
                                <a:gd name="T22" fmla="*/ 1 w 216"/>
                                <a:gd name="T23" fmla="*/ 2 h 391"/>
                                <a:gd name="T24" fmla="*/ 1 w 216"/>
                                <a:gd name="T25" fmla="*/ 2 h 391"/>
                                <a:gd name="T26" fmla="*/ 2 w 216"/>
                                <a:gd name="T27" fmla="*/ 3 h 391"/>
                                <a:gd name="T28" fmla="*/ 2 w 216"/>
                                <a:gd name="T29" fmla="*/ 3 h 391"/>
                                <a:gd name="T30" fmla="*/ 2 w 216"/>
                                <a:gd name="T31" fmla="*/ 3 h 391"/>
                                <a:gd name="T32" fmla="*/ 2 w 216"/>
                                <a:gd name="T33" fmla="*/ 3 h 391"/>
                                <a:gd name="T34" fmla="*/ 2 w 216"/>
                                <a:gd name="T35" fmla="*/ 3 h 39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6"/>
                                <a:gd name="T55" fmla="*/ 0 h 391"/>
                                <a:gd name="T56" fmla="*/ 216 w 216"/>
                                <a:gd name="T57" fmla="*/ 391 h 39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6" h="391">
                                  <a:moveTo>
                                    <a:pt x="0" y="0"/>
                                  </a:moveTo>
                                  <a:lnTo>
                                    <a:pt x="24" y="4"/>
                                  </a:lnTo>
                                  <a:lnTo>
                                    <a:pt x="47" y="9"/>
                                  </a:lnTo>
                                  <a:lnTo>
                                    <a:pt x="73" y="18"/>
                                  </a:lnTo>
                                  <a:lnTo>
                                    <a:pt x="93" y="29"/>
                                  </a:lnTo>
                                  <a:lnTo>
                                    <a:pt x="112" y="41"/>
                                  </a:lnTo>
                                  <a:lnTo>
                                    <a:pt x="128" y="65"/>
                                  </a:lnTo>
                                  <a:lnTo>
                                    <a:pt x="142" y="87"/>
                                  </a:lnTo>
                                  <a:lnTo>
                                    <a:pt x="152" y="114"/>
                                  </a:lnTo>
                                  <a:lnTo>
                                    <a:pt x="162" y="146"/>
                                  </a:lnTo>
                                  <a:lnTo>
                                    <a:pt x="171" y="182"/>
                                  </a:lnTo>
                                  <a:lnTo>
                                    <a:pt x="174" y="222"/>
                                  </a:lnTo>
                                  <a:lnTo>
                                    <a:pt x="177" y="276"/>
                                  </a:lnTo>
                                  <a:lnTo>
                                    <a:pt x="180" y="314"/>
                                  </a:lnTo>
                                  <a:lnTo>
                                    <a:pt x="188" y="347"/>
                                  </a:lnTo>
                                  <a:lnTo>
                                    <a:pt x="201" y="372"/>
                                  </a:lnTo>
                                  <a:lnTo>
                                    <a:pt x="216" y="391"/>
                                  </a:lnTo>
                                  <a:lnTo>
                                    <a:pt x="214" y="390"/>
                                  </a:lnTo>
                                </a:path>
                              </a:pathLst>
                            </a:custGeom>
                            <a:noFill/>
                            <a:ln w="4763">
                              <a:solidFill>
                                <a:srgbClr val="FFC0C0"/>
                              </a:solidFill>
                              <a:round/>
                              <a:headEnd/>
                              <a:tailEnd/>
                            </a:ln>
                          </p:spPr>
                          <p:txBody>
                            <a:bodyPr/>
                            <a:lstStyle/>
                            <a:p>
                              <a:endParaRPr lang="cs-CZ"/>
                            </a:p>
                          </p:txBody>
                        </p:sp>
                        <p:sp>
                          <p:nvSpPr>
                            <p:cNvPr id="1330" name="Freeform 65"/>
                            <p:cNvSpPr>
                              <a:spLocks/>
                            </p:cNvSpPr>
                            <p:nvPr/>
                          </p:nvSpPr>
                          <p:spPr bwMode="auto">
                            <a:xfrm>
                              <a:off x="2225" y="1728"/>
                              <a:ext cx="74" cy="131"/>
                            </a:xfrm>
                            <a:custGeom>
                              <a:avLst/>
                              <a:gdLst>
                                <a:gd name="T0" fmla="*/ 0 w 371"/>
                                <a:gd name="T1" fmla="*/ 0 h 657"/>
                                <a:gd name="T2" fmla="*/ 0 w 371"/>
                                <a:gd name="T3" fmla="*/ 0 h 657"/>
                                <a:gd name="T4" fmla="*/ 0 w 371"/>
                                <a:gd name="T5" fmla="*/ 0 h 657"/>
                                <a:gd name="T6" fmla="*/ 1 w 371"/>
                                <a:gd name="T7" fmla="*/ 1 h 657"/>
                                <a:gd name="T8" fmla="*/ 1 w 371"/>
                                <a:gd name="T9" fmla="*/ 1 h 657"/>
                                <a:gd name="T10" fmla="*/ 1 w 371"/>
                                <a:gd name="T11" fmla="*/ 1 h 657"/>
                                <a:gd name="T12" fmla="*/ 1 w 371"/>
                                <a:gd name="T13" fmla="*/ 2 h 657"/>
                                <a:gd name="T14" fmla="*/ 1 w 371"/>
                                <a:gd name="T15" fmla="*/ 2 h 657"/>
                                <a:gd name="T16" fmla="*/ 2 w 371"/>
                                <a:gd name="T17" fmla="*/ 2 h 657"/>
                                <a:gd name="T18" fmla="*/ 2 w 371"/>
                                <a:gd name="T19" fmla="*/ 2 h 657"/>
                                <a:gd name="T20" fmla="*/ 2 w 371"/>
                                <a:gd name="T21" fmla="*/ 3 h 657"/>
                                <a:gd name="T22" fmla="*/ 2 w 371"/>
                                <a:gd name="T23" fmla="*/ 3 h 657"/>
                                <a:gd name="T24" fmla="*/ 2 w 371"/>
                                <a:gd name="T25" fmla="*/ 4 h 657"/>
                                <a:gd name="T26" fmla="*/ 2 w 371"/>
                                <a:gd name="T27" fmla="*/ 4 h 657"/>
                                <a:gd name="T28" fmla="*/ 2 w 371"/>
                                <a:gd name="T29" fmla="*/ 4 h 657"/>
                                <a:gd name="T30" fmla="*/ 2 w 371"/>
                                <a:gd name="T31" fmla="*/ 5 h 657"/>
                                <a:gd name="T32" fmla="*/ 3 w 371"/>
                                <a:gd name="T33" fmla="*/ 5 h 657"/>
                                <a:gd name="T34" fmla="*/ 3 w 371"/>
                                <a:gd name="T35" fmla="*/ 5 h 6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1"/>
                                <a:gd name="T55" fmla="*/ 0 h 657"/>
                                <a:gd name="T56" fmla="*/ 371 w 371"/>
                                <a:gd name="T57" fmla="*/ 657 h 6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1" h="657">
                                  <a:moveTo>
                                    <a:pt x="0" y="0"/>
                                  </a:moveTo>
                                  <a:lnTo>
                                    <a:pt x="26" y="25"/>
                                  </a:lnTo>
                                  <a:lnTo>
                                    <a:pt x="60" y="56"/>
                                  </a:lnTo>
                                  <a:lnTo>
                                    <a:pt x="84" y="86"/>
                                  </a:lnTo>
                                  <a:lnTo>
                                    <a:pt x="108" y="120"/>
                                  </a:lnTo>
                                  <a:lnTo>
                                    <a:pt x="132" y="159"/>
                                  </a:lnTo>
                                  <a:lnTo>
                                    <a:pt x="154" y="196"/>
                                  </a:lnTo>
                                  <a:lnTo>
                                    <a:pt x="176" y="236"/>
                                  </a:lnTo>
                                  <a:lnTo>
                                    <a:pt x="195" y="272"/>
                                  </a:lnTo>
                                  <a:lnTo>
                                    <a:pt x="213" y="313"/>
                                  </a:lnTo>
                                  <a:lnTo>
                                    <a:pt x="230" y="357"/>
                                  </a:lnTo>
                                  <a:lnTo>
                                    <a:pt x="247" y="409"/>
                                  </a:lnTo>
                                  <a:lnTo>
                                    <a:pt x="261" y="452"/>
                                  </a:lnTo>
                                  <a:lnTo>
                                    <a:pt x="277" y="496"/>
                                  </a:lnTo>
                                  <a:lnTo>
                                    <a:pt x="292" y="533"/>
                                  </a:lnTo>
                                  <a:lnTo>
                                    <a:pt x="312" y="577"/>
                                  </a:lnTo>
                                  <a:lnTo>
                                    <a:pt x="338" y="616"/>
                                  </a:lnTo>
                                  <a:lnTo>
                                    <a:pt x="371" y="657"/>
                                  </a:lnTo>
                                </a:path>
                              </a:pathLst>
                            </a:custGeom>
                            <a:noFill/>
                            <a:ln w="4763">
                              <a:solidFill>
                                <a:srgbClr val="FFC0C0"/>
                              </a:solidFill>
                              <a:round/>
                              <a:headEnd/>
                              <a:tailEnd/>
                            </a:ln>
                          </p:spPr>
                          <p:txBody>
                            <a:bodyPr/>
                            <a:lstStyle/>
                            <a:p>
                              <a:endParaRPr lang="cs-CZ"/>
                            </a:p>
                          </p:txBody>
                        </p:sp>
                      </p:grpSp>
                    </p:grpSp>
                    <p:grpSp>
                      <p:nvGrpSpPr>
                        <p:cNvPr id="30" name="Group 66"/>
                        <p:cNvGrpSpPr>
                          <a:grpSpLocks/>
                        </p:cNvGrpSpPr>
                        <p:nvPr/>
                      </p:nvGrpSpPr>
                      <p:grpSpPr bwMode="auto">
                        <a:xfrm>
                          <a:off x="2045" y="1723"/>
                          <a:ext cx="244" cy="215"/>
                          <a:chOff x="2045" y="1723"/>
                          <a:chExt cx="244" cy="215"/>
                        </a:xfrm>
                      </p:grpSpPr>
                      <p:grpSp>
                        <p:nvGrpSpPr>
                          <p:cNvPr id="31" name="Group 67"/>
                          <p:cNvGrpSpPr>
                            <a:grpSpLocks/>
                          </p:cNvGrpSpPr>
                          <p:nvPr/>
                        </p:nvGrpSpPr>
                        <p:grpSpPr bwMode="auto">
                          <a:xfrm>
                            <a:off x="2045" y="1723"/>
                            <a:ext cx="244" cy="215"/>
                            <a:chOff x="2045" y="1723"/>
                            <a:chExt cx="244" cy="215"/>
                          </a:xfrm>
                        </p:grpSpPr>
                        <p:grpSp>
                          <p:nvGrpSpPr>
                            <p:cNvPr id="1024" name="Group 68"/>
                            <p:cNvGrpSpPr>
                              <a:grpSpLocks/>
                            </p:cNvGrpSpPr>
                            <p:nvPr/>
                          </p:nvGrpSpPr>
                          <p:grpSpPr bwMode="auto">
                            <a:xfrm>
                              <a:off x="2045" y="1723"/>
                              <a:ext cx="244" cy="215"/>
                              <a:chOff x="2045" y="1723"/>
                              <a:chExt cx="244" cy="215"/>
                            </a:xfrm>
                          </p:grpSpPr>
                          <p:grpSp>
                            <p:nvGrpSpPr>
                              <p:cNvPr id="1025" name="Group 69"/>
                              <p:cNvGrpSpPr>
                                <a:grpSpLocks/>
                              </p:cNvGrpSpPr>
                              <p:nvPr/>
                            </p:nvGrpSpPr>
                            <p:grpSpPr bwMode="auto">
                              <a:xfrm>
                                <a:off x="2045" y="1723"/>
                                <a:ext cx="244" cy="215"/>
                                <a:chOff x="2045" y="1723"/>
                                <a:chExt cx="244" cy="215"/>
                              </a:xfrm>
                            </p:grpSpPr>
                            <p:grpSp>
                              <p:nvGrpSpPr>
                                <p:cNvPr id="1029" name="Group 70"/>
                                <p:cNvGrpSpPr>
                                  <a:grpSpLocks/>
                                </p:cNvGrpSpPr>
                                <p:nvPr/>
                              </p:nvGrpSpPr>
                              <p:grpSpPr bwMode="auto">
                                <a:xfrm>
                                  <a:off x="2045" y="1723"/>
                                  <a:ext cx="244" cy="215"/>
                                  <a:chOff x="2045" y="1723"/>
                                  <a:chExt cx="244" cy="215"/>
                                </a:xfrm>
                              </p:grpSpPr>
                              <p:sp>
                                <p:nvSpPr>
                                  <p:cNvPr id="1322" name="Freeform 71"/>
                                  <p:cNvSpPr>
                                    <a:spLocks/>
                                  </p:cNvSpPr>
                                  <p:nvPr/>
                                </p:nvSpPr>
                                <p:spPr bwMode="auto">
                                  <a:xfrm>
                                    <a:off x="2045" y="1723"/>
                                    <a:ext cx="244" cy="215"/>
                                  </a:xfrm>
                                  <a:custGeom>
                                    <a:avLst/>
                                    <a:gdLst>
                                      <a:gd name="T0" fmla="*/ 1 w 1224"/>
                                      <a:gd name="T1" fmla="*/ 0 h 1076"/>
                                      <a:gd name="T2" fmla="*/ 2 w 1224"/>
                                      <a:gd name="T3" fmla="*/ 0 h 1076"/>
                                      <a:gd name="T4" fmla="*/ 2 w 1224"/>
                                      <a:gd name="T5" fmla="*/ 0 h 1076"/>
                                      <a:gd name="T6" fmla="*/ 3 w 1224"/>
                                      <a:gd name="T7" fmla="*/ 0 h 1076"/>
                                      <a:gd name="T8" fmla="*/ 4 w 1224"/>
                                      <a:gd name="T9" fmla="*/ 0 h 1076"/>
                                      <a:gd name="T10" fmla="*/ 4 w 1224"/>
                                      <a:gd name="T11" fmla="*/ 1 h 1076"/>
                                      <a:gd name="T12" fmla="*/ 5 w 1224"/>
                                      <a:gd name="T13" fmla="*/ 2 h 1076"/>
                                      <a:gd name="T14" fmla="*/ 5 w 1224"/>
                                      <a:gd name="T15" fmla="*/ 2 h 1076"/>
                                      <a:gd name="T16" fmla="*/ 5 w 1224"/>
                                      <a:gd name="T17" fmla="*/ 3 h 1076"/>
                                      <a:gd name="T18" fmla="*/ 5 w 1224"/>
                                      <a:gd name="T19" fmla="*/ 3 h 1076"/>
                                      <a:gd name="T20" fmla="*/ 5 w 1224"/>
                                      <a:gd name="T21" fmla="*/ 3 h 1076"/>
                                      <a:gd name="T22" fmla="*/ 4 w 1224"/>
                                      <a:gd name="T23" fmla="*/ 4 h 1076"/>
                                      <a:gd name="T24" fmla="*/ 4 w 1224"/>
                                      <a:gd name="T25" fmla="*/ 4 h 1076"/>
                                      <a:gd name="T26" fmla="*/ 4 w 1224"/>
                                      <a:gd name="T27" fmla="*/ 4 h 1076"/>
                                      <a:gd name="T28" fmla="*/ 4 w 1224"/>
                                      <a:gd name="T29" fmla="*/ 4 h 1076"/>
                                      <a:gd name="T30" fmla="*/ 5 w 1224"/>
                                      <a:gd name="T31" fmla="*/ 4 h 1076"/>
                                      <a:gd name="T32" fmla="*/ 5 w 1224"/>
                                      <a:gd name="T33" fmla="*/ 4 h 1076"/>
                                      <a:gd name="T34" fmla="*/ 5 w 1224"/>
                                      <a:gd name="T35" fmla="*/ 3 h 1076"/>
                                      <a:gd name="T36" fmla="*/ 5 w 1224"/>
                                      <a:gd name="T37" fmla="*/ 3 h 1076"/>
                                      <a:gd name="T38" fmla="*/ 6 w 1224"/>
                                      <a:gd name="T39" fmla="*/ 3 h 1076"/>
                                      <a:gd name="T40" fmla="*/ 6 w 1224"/>
                                      <a:gd name="T41" fmla="*/ 3 h 1076"/>
                                      <a:gd name="T42" fmla="*/ 6 w 1224"/>
                                      <a:gd name="T43" fmla="*/ 4 h 1076"/>
                                      <a:gd name="T44" fmla="*/ 7 w 1224"/>
                                      <a:gd name="T45" fmla="*/ 5 h 1076"/>
                                      <a:gd name="T46" fmla="*/ 7 w 1224"/>
                                      <a:gd name="T47" fmla="*/ 6 h 1076"/>
                                      <a:gd name="T48" fmla="*/ 8 w 1224"/>
                                      <a:gd name="T49" fmla="*/ 7 h 1076"/>
                                      <a:gd name="T50" fmla="*/ 8 w 1224"/>
                                      <a:gd name="T51" fmla="*/ 7 h 1076"/>
                                      <a:gd name="T52" fmla="*/ 9 w 1224"/>
                                      <a:gd name="T53" fmla="*/ 8 h 1076"/>
                                      <a:gd name="T54" fmla="*/ 10 w 1224"/>
                                      <a:gd name="T55" fmla="*/ 8 h 1076"/>
                                      <a:gd name="T56" fmla="*/ 10 w 1224"/>
                                      <a:gd name="T57" fmla="*/ 8 h 1076"/>
                                      <a:gd name="T58" fmla="*/ 10 w 1224"/>
                                      <a:gd name="T59" fmla="*/ 9 h 1076"/>
                                      <a:gd name="T60" fmla="*/ 9 w 1224"/>
                                      <a:gd name="T61" fmla="*/ 9 h 1076"/>
                                      <a:gd name="T62" fmla="*/ 8 w 1224"/>
                                      <a:gd name="T63" fmla="*/ 9 h 1076"/>
                                      <a:gd name="T64" fmla="*/ 8 w 1224"/>
                                      <a:gd name="T65" fmla="*/ 8 h 1076"/>
                                      <a:gd name="T66" fmla="*/ 7 w 1224"/>
                                      <a:gd name="T67" fmla="*/ 8 h 1076"/>
                                      <a:gd name="T68" fmla="*/ 6 w 1224"/>
                                      <a:gd name="T69" fmla="*/ 8 h 1076"/>
                                      <a:gd name="T70" fmla="*/ 5 w 1224"/>
                                      <a:gd name="T71" fmla="*/ 7 h 1076"/>
                                      <a:gd name="T72" fmla="*/ 4 w 1224"/>
                                      <a:gd name="T73" fmla="*/ 7 h 1076"/>
                                      <a:gd name="T74" fmla="*/ 3 w 1224"/>
                                      <a:gd name="T75" fmla="*/ 6 h 1076"/>
                                      <a:gd name="T76" fmla="*/ 3 w 1224"/>
                                      <a:gd name="T77" fmla="*/ 6 h 1076"/>
                                      <a:gd name="T78" fmla="*/ 2 w 1224"/>
                                      <a:gd name="T79" fmla="*/ 5 h 1076"/>
                                      <a:gd name="T80" fmla="*/ 3 w 1224"/>
                                      <a:gd name="T81" fmla="*/ 5 h 1076"/>
                                      <a:gd name="T82" fmla="*/ 3 w 1224"/>
                                      <a:gd name="T83" fmla="*/ 5 h 1076"/>
                                      <a:gd name="T84" fmla="*/ 3 w 1224"/>
                                      <a:gd name="T85" fmla="*/ 5 h 1076"/>
                                      <a:gd name="T86" fmla="*/ 4 w 1224"/>
                                      <a:gd name="T87" fmla="*/ 5 h 1076"/>
                                      <a:gd name="T88" fmla="*/ 4 w 1224"/>
                                      <a:gd name="T89" fmla="*/ 5 h 1076"/>
                                      <a:gd name="T90" fmla="*/ 4 w 1224"/>
                                      <a:gd name="T91" fmla="*/ 5 h 1076"/>
                                      <a:gd name="T92" fmla="*/ 4 w 1224"/>
                                      <a:gd name="T93" fmla="*/ 5 h 1076"/>
                                      <a:gd name="T94" fmla="*/ 3 w 1224"/>
                                      <a:gd name="T95" fmla="*/ 5 h 1076"/>
                                      <a:gd name="T96" fmla="*/ 3 w 1224"/>
                                      <a:gd name="T97" fmla="*/ 5 h 1076"/>
                                      <a:gd name="T98" fmla="*/ 2 w 1224"/>
                                      <a:gd name="T99" fmla="*/ 5 h 1076"/>
                                      <a:gd name="T100" fmla="*/ 2 w 1224"/>
                                      <a:gd name="T101" fmla="*/ 5 h 1076"/>
                                      <a:gd name="T102" fmla="*/ 1 w 1224"/>
                                      <a:gd name="T103" fmla="*/ 5 h 1076"/>
                                      <a:gd name="T104" fmla="*/ 1 w 1224"/>
                                      <a:gd name="T105" fmla="*/ 4 h 1076"/>
                                      <a:gd name="T106" fmla="*/ 0 w 1224"/>
                                      <a:gd name="T107" fmla="*/ 4 h 1076"/>
                                      <a:gd name="T108" fmla="*/ 0 w 1224"/>
                                      <a:gd name="T109" fmla="*/ 3 h 1076"/>
                                      <a:gd name="T110" fmla="*/ 0 w 1224"/>
                                      <a:gd name="T111" fmla="*/ 3 h 1076"/>
                                      <a:gd name="T112" fmla="*/ 0 w 1224"/>
                                      <a:gd name="T113" fmla="*/ 2 h 1076"/>
                                      <a:gd name="T114" fmla="*/ 1 w 1224"/>
                                      <a:gd name="T115" fmla="*/ 1 h 107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24"/>
                                      <a:gd name="T175" fmla="*/ 0 h 1076"/>
                                      <a:gd name="T176" fmla="*/ 1224 w 1224"/>
                                      <a:gd name="T177" fmla="*/ 1076 h 107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24" h="1076">
                                        <a:moveTo>
                                          <a:pt x="95" y="86"/>
                                        </a:moveTo>
                                        <a:lnTo>
                                          <a:pt x="127" y="60"/>
                                        </a:lnTo>
                                        <a:lnTo>
                                          <a:pt x="158" y="37"/>
                                        </a:lnTo>
                                        <a:lnTo>
                                          <a:pt x="193" y="18"/>
                                        </a:lnTo>
                                        <a:lnTo>
                                          <a:pt x="234" y="6"/>
                                        </a:lnTo>
                                        <a:lnTo>
                                          <a:pt x="269" y="2"/>
                                        </a:lnTo>
                                        <a:lnTo>
                                          <a:pt x="309" y="0"/>
                                        </a:lnTo>
                                        <a:lnTo>
                                          <a:pt x="367" y="5"/>
                                        </a:lnTo>
                                        <a:lnTo>
                                          <a:pt x="424" y="17"/>
                                        </a:lnTo>
                                        <a:lnTo>
                                          <a:pt x="460" y="42"/>
                                        </a:lnTo>
                                        <a:lnTo>
                                          <a:pt x="488" y="77"/>
                                        </a:lnTo>
                                        <a:lnTo>
                                          <a:pt x="512" y="119"/>
                                        </a:lnTo>
                                        <a:lnTo>
                                          <a:pt x="537" y="159"/>
                                        </a:lnTo>
                                        <a:lnTo>
                                          <a:pt x="567" y="193"/>
                                        </a:lnTo>
                                        <a:lnTo>
                                          <a:pt x="593" y="220"/>
                                        </a:lnTo>
                                        <a:lnTo>
                                          <a:pt x="628" y="260"/>
                                        </a:lnTo>
                                        <a:lnTo>
                                          <a:pt x="642" y="297"/>
                                        </a:lnTo>
                                        <a:lnTo>
                                          <a:pt x="646" y="326"/>
                                        </a:lnTo>
                                        <a:lnTo>
                                          <a:pt x="642" y="342"/>
                                        </a:lnTo>
                                        <a:lnTo>
                                          <a:pt x="633" y="370"/>
                                        </a:lnTo>
                                        <a:lnTo>
                                          <a:pt x="618" y="396"/>
                                        </a:lnTo>
                                        <a:lnTo>
                                          <a:pt x="596" y="424"/>
                                        </a:lnTo>
                                        <a:lnTo>
                                          <a:pt x="570" y="461"/>
                                        </a:lnTo>
                                        <a:lnTo>
                                          <a:pt x="546" y="489"/>
                                        </a:lnTo>
                                        <a:lnTo>
                                          <a:pt x="527" y="520"/>
                                        </a:lnTo>
                                        <a:lnTo>
                                          <a:pt x="519" y="538"/>
                                        </a:lnTo>
                                        <a:lnTo>
                                          <a:pt x="518" y="550"/>
                                        </a:lnTo>
                                        <a:lnTo>
                                          <a:pt x="523" y="559"/>
                                        </a:lnTo>
                                        <a:lnTo>
                                          <a:pt x="533" y="563"/>
                                        </a:lnTo>
                                        <a:lnTo>
                                          <a:pt x="542" y="561"/>
                                        </a:lnTo>
                                        <a:lnTo>
                                          <a:pt x="552" y="552"/>
                                        </a:lnTo>
                                        <a:lnTo>
                                          <a:pt x="565" y="532"/>
                                        </a:lnTo>
                                        <a:lnTo>
                                          <a:pt x="585" y="502"/>
                                        </a:lnTo>
                                        <a:lnTo>
                                          <a:pt x="609" y="470"/>
                                        </a:lnTo>
                                        <a:lnTo>
                                          <a:pt x="631" y="442"/>
                                        </a:lnTo>
                                        <a:lnTo>
                                          <a:pt x="653" y="417"/>
                                        </a:lnTo>
                                        <a:lnTo>
                                          <a:pt x="676" y="395"/>
                                        </a:lnTo>
                                        <a:lnTo>
                                          <a:pt x="687" y="388"/>
                                        </a:lnTo>
                                        <a:lnTo>
                                          <a:pt x="701" y="386"/>
                                        </a:lnTo>
                                        <a:lnTo>
                                          <a:pt x="714" y="390"/>
                                        </a:lnTo>
                                        <a:lnTo>
                                          <a:pt x="722" y="395"/>
                                        </a:lnTo>
                                        <a:lnTo>
                                          <a:pt x="737" y="421"/>
                                        </a:lnTo>
                                        <a:lnTo>
                                          <a:pt x="758" y="467"/>
                                        </a:lnTo>
                                        <a:lnTo>
                                          <a:pt x="781" y="520"/>
                                        </a:lnTo>
                                        <a:lnTo>
                                          <a:pt x="803" y="571"/>
                                        </a:lnTo>
                                        <a:lnTo>
                                          <a:pt x="825" y="614"/>
                                        </a:lnTo>
                                        <a:lnTo>
                                          <a:pt x="863" y="674"/>
                                        </a:lnTo>
                                        <a:lnTo>
                                          <a:pt x="902" y="734"/>
                                        </a:lnTo>
                                        <a:lnTo>
                                          <a:pt x="944" y="793"/>
                                        </a:lnTo>
                                        <a:lnTo>
                                          <a:pt x="983" y="839"/>
                                        </a:lnTo>
                                        <a:lnTo>
                                          <a:pt x="1027" y="874"/>
                                        </a:lnTo>
                                        <a:lnTo>
                                          <a:pt x="1069" y="910"/>
                                        </a:lnTo>
                                        <a:lnTo>
                                          <a:pt x="1108" y="941"/>
                                        </a:lnTo>
                                        <a:lnTo>
                                          <a:pt x="1150" y="972"/>
                                        </a:lnTo>
                                        <a:lnTo>
                                          <a:pt x="1202" y="1009"/>
                                        </a:lnTo>
                                        <a:lnTo>
                                          <a:pt x="1213" y="1021"/>
                                        </a:lnTo>
                                        <a:lnTo>
                                          <a:pt x="1223" y="1035"/>
                                        </a:lnTo>
                                        <a:lnTo>
                                          <a:pt x="1224" y="1045"/>
                                        </a:lnTo>
                                        <a:lnTo>
                                          <a:pt x="1219" y="1059"/>
                                        </a:lnTo>
                                        <a:lnTo>
                                          <a:pt x="1209" y="1067"/>
                                        </a:lnTo>
                                        <a:lnTo>
                                          <a:pt x="1194" y="1072"/>
                                        </a:lnTo>
                                        <a:lnTo>
                                          <a:pt x="1162" y="1075"/>
                                        </a:lnTo>
                                        <a:lnTo>
                                          <a:pt x="1125" y="1076"/>
                                        </a:lnTo>
                                        <a:lnTo>
                                          <a:pt x="1062" y="1071"/>
                                        </a:lnTo>
                                        <a:lnTo>
                                          <a:pt x="1003" y="1063"/>
                                        </a:lnTo>
                                        <a:lnTo>
                                          <a:pt x="951" y="1056"/>
                                        </a:lnTo>
                                        <a:lnTo>
                                          <a:pt x="888" y="1044"/>
                                        </a:lnTo>
                                        <a:lnTo>
                                          <a:pt x="826" y="1026"/>
                                        </a:lnTo>
                                        <a:lnTo>
                                          <a:pt x="778" y="1006"/>
                                        </a:lnTo>
                                        <a:lnTo>
                                          <a:pt x="735" y="981"/>
                                        </a:lnTo>
                                        <a:lnTo>
                                          <a:pt x="670" y="954"/>
                                        </a:lnTo>
                                        <a:lnTo>
                                          <a:pt x="603" y="921"/>
                                        </a:lnTo>
                                        <a:lnTo>
                                          <a:pt x="542" y="890"/>
                                        </a:lnTo>
                                        <a:lnTo>
                                          <a:pt x="496" y="856"/>
                                        </a:lnTo>
                                        <a:lnTo>
                                          <a:pt x="453" y="826"/>
                                        </a:lnTo>
                                        <a:lnTo>
                                          <a:pt x="413" y="796"/>
                                        </a:lnTo>
                                        <a:lnTo>
                                          <a:pt x="373" y="753"/>
                                        </a:lnTo>
                                        <a:lnTo>
                                          <a:pt x="340" y="720"/>
                                        </a:lnTo>
                                        <a:lnTo>
                                          <a:pt x="311" y="689"/>
                                        </a:lnTo>
                                        <a:lnTo>
                                          <a:pt x="306" y="675"/>
                                        </a:lnTo>
                                        <a:lnTo>
                                          <a:pt x="306" y="658"/>
                                        </a:lnTo>
                                        <a:lnTo>
                                          <a:pt x="317" y="641"/>
                                        </a:lnTo>
                                        <a:lnTo>
                                          <a:pt x="335" y="629"/>
                                        </a:lnTo>
                                        <a:lnTo>
                                          <a:pt x="358" y="620"/>
                                        </a:lnTo>
                                        <a:lnTo>
                                          <a:pt x="387" y="616"/>
                                        </a:lnTo>
                                        <a:lnTo>
                                          <a:pt x="421" y="621"/>
                                        </a:lnTo>
                                        <a:lnTo>
                                          <a:pt x="453" y="631"/>
                                        </a:lnTo>
                                        <a:lnTo>
                                          <a:pt x="467" y="635"/>
                                        </a:lnTo>
                                        <a:lnTo>
                                          <a:pt x="478" y="637"/>
                                        </a:lnTo>
                                        <a:lnTo>
                                          <a:pt x="485" y="634"/>
                                        </a:lnTo>
                                        <a:lnTo>
                                          <a:pt x="490" y="626"/>
                                        </a:lnTo>
                                        <a:lnTo>
                                          <a:pt x="488" y="616"/>
                                        </a:lnTo>
                                        <a:lnTo>
                                          <a:pt x="481" y="606"/>
                                        </a:lnTo>
                                        <a:lnTo>
                                          <a:pt x="454" y="593"/>
                                        </a:lnTo>
                                        <a:lnTo>
                                          <a:pt x="425" y="586"/>
                                        </a:lnTo>
                                        <a:lnTo>
                                          <a:pt x="395" y="583"/>
                                        </a:lnTo>
                                        <a:lnTo>
                                          <a:pt x="365" y="589"/>
                                        </a:lnTo>
                                        <a:lnTo>
                                          <a:pt x="327" y="599"/>
                                        </a:lnTo>
                                        <a:lnTo>
                                          <a:pt x="283" y="613"/>
                                        </a:lnTo>
                                        <a:lnTo>
                                          <a:pt x="249" y="623"/>
                                        </a:lnTo>
                                        <a:lnTo>
                                          <a:pt x="222" y="628"/>
                                        </a:lnTo>
                                        <a:lnTo>
                                          <a:pt x="196" y="624"/>
                                        </a:lnTo>
                                        <a:lnTo>
                                          <a:pt x="170" y="616"/>
                                        </a:lnTo>
                                        <a:lnTo>
                                          <a:pt x="142" y="602"/>
                                        </a:lnTo>
                                        <a:lnTo>
                                          <a:pt x="122" y="584"/>
                                        </a:lnTo>
                                        <a:lnTo>
                                          <a:pt x="100" y="561"/>
                                        </a:lnTo>
                                        <a:lnTo>
                                          <a:pt x="72" y="525"/>
                                        </a:lnTo>
                                        <a:lnTo>
                                          <a:pt x="41" y="477"/>
                                        </a:lnTo>
                                        <a:lnTo>
                                          <a:pt x="18" y="431"/>
                                        </a:lnTo>
                                        <a:lnTo>
                                          <a:pt x="3" y="387"/>
                                        </a:lnTo>
                                        <a:lnTo>
                                          <a:pt x="0" y="356"/>
                                        </a:lnTo>
                                        <a:lnTo>
                                          <a:pt x="4" y="327"/>
                                        </a:lnTo>
                                        <a:lnTo>
                                          <a:pt x="13" y="269"/>
                                        </a:lnTo>
                                        <a:lnTo>
                                          <a:pt x="23" y="205"/>
                                        </a:lnTo>
                                        <a:lnTo>
                                          <a:pt x="44" y="153"/>
                                        </a:lnTo>
                                        <a:lnTo>
                                          <a:pt x="69" y="116"/>
                                        </a:lnTo>
                                        <a:lnTo>
                                          <a:pt x="95" y="86"/>
                                        </a:lnTo>
                                        <a:close/>
                                      </a:path>
                                    </a:pathLst>
                                  </a:custGeom>
                                  <a:solidFill>
                                    <a:srgbClr val="FF8080"/>
                                  </a:solidFill>
                                  <a:ln w="9525">
                                    <a:noFill/>
                                    <a:round/>
                                    <a:headEnd/>
                                    <a:tailEnd/>
                                  </a:ln>
                                </p:spPr>
                                <p:txBody>
                                  <a:bodyPr/>
                                  <a:lstStyle/>
                                  <a:p>
                                    <a:endParaRPr lang="cs-CZ"/>
                                  </a:p>
                                </p:txBody>
                              </p:sp>
                              <p:grpSp>
                                <p:nvGrpSpPr>
                                  <p:cNvPr id="1030" name="Group 72"/>
                                  <p:cNvGrpSpPr>
                                    <a:grpSpLocks/>
                                  </p:cNvGrpSpPr>
                                  <p:nvPr/>
                                </p:nvGrpSpPr>
                                <p:grpSpPr bwMode="auto">
                                  <a:xfrm>
                                    <a:off x="2045" y="1723"/>
                                    <a:ext cx="244" cy="215"/>
                                    <a:chOff x="2045" y="1723"/>
                                    <a:chExt cx="244" cy="215"/>
                                  </a:xfrm>
                                </p:grpSpPr>
                                <p:sp>
                                  <p:nvSpPr>
                                    <p:cNvPr id="1324" name="Freeform 73"/>
                                    <p:cNvSpPr>
                                      <a:spLocks/>
                                    </p:cNvSpPr>
                                    <p:nvPr/>
                                  </p:nvSpPr>
                                  <p:spPr bwMode="auto">
                                    <a:xfrm>
                                      <a:off x="2105" y="1800"/>
                                      <a:ext cx="184" cy="138"/>
                                    </a:xfrm>
                                    <a:custGeom>
                                      <a:avLst/>
                                      <a:gdLst>
                                        <a:gd name="T0" fmla="*/ 3 w 919"/>
                                        <a:gd name="T1" fmla="*/ 0 h 689"/>
                                        <a:gd name="T2" fmla="*/ 3 w 919"/>
                                        <a:gd name="T3" fmla="*/ 0 h 689"/>
                                        <a:gd name="T4" fmla="*/ 3 w 919"/>
                                        <a:gd name="T5" fmla="*/ 0 h 689"/>
                                        <a:gd name="T6" fmla="*/ 3 w 919"/>
                                        <a:gd name="T7" fmla="*/ 0 h 689"/>
                                        <a:gd name="T8" fmla="*/ 4 w 919"/>
                                        <a:gd name="T9" fmla="*/ 1 h 689"/>
                                        <a:gd name="T10" fmla="*/ 4 w 919"/>
                                        <a:gd name="T11" fmla="*/ 1 h 689"/>
                                        <a:gd name="T12" fmla="*/ 4 w 919"/>
                                        <a:gd name="T13" fmla="*/ 2 h 689"/>
                                        <a:gd name="T14" fmla="*/ 5 w 919"/>
                                        <a:gd name="T15" fmla="*/ 3 h 689"/>
                                        <a:gd name="T16" fmla="*/ 6 w 919"/>
                                        <a:gd name="T17" fmla="*/ 4 h 689"/>
                                        <a:gd name="T18" fmla="*/ 6 w 919"/>
                                        <a:gd name="T19" fmla="*/ 4 h 689"/>
                                        <a:gd name="T20" fmla="*/ 7 w 919"/>
                                        <a:gd name="T21" fmla="*/ 5 h 689"/>
                                        <a:gd name="T22" fmla="*/ 7 w 919"/>
                                        <a:gd name="T23" fmla="*/ 5 h 689"/>
                                        <a:gd name="T24" fmla="*/ 7 w 919"/>
                                        <a:gd name="T25" fmla="*/ 5 h 689"/>
                                        <a:gd name="T26" fmla="*/ 7 w 919"/>
                                        <a:gd name="T27" fmla="*/ 5 h 689"/>
                                        <a:gd name="T28" fmla="*/ 7 w 919"/>
                                        <a:gd name="T29" fmla="*/ 6 h 689"/>
                                        <a:gd name="T30" fmla="*/ 6 w 919"/>
                                        <a:gd name="T31" fmla="*/ 5 h 689"/>
                                        <a:gd name="T32" fmla="*/ 5 w 919"/>
                                        <a:gd name="T33" fmla="*/ 5 h 689"/>
                                        <a:gd name="T34" fmla="*/ 4 w 919"/>
                                        <a:gd name="T35" fmla="*/ 5 h 689"/>
                                        <a:gd name="T36" fmla="*/ 3 w 919"/>
                                        <a:gd name="T37" fmla="*/ 5 h 689"/>
                                        <a:gd name="T38" fmla="*/ 2 w 919"/>
                                        <a:gd name="T39" fmla="*/ 4 h 689"/>
                                        <a:gd name="T40" fmla="*/ 1 w 919"/>
                                        <a:gd name="T41" fmla="*/ 4 h 689"/>
                                        <a:gd name="T42" fmla="*/ 1 w 919"/>
                                        <a:gd name="T43" fmla="*/ 3 h 689"/>
                                        <a:gd name="T44" fmla="*/ 0 w 919"/>
                                        <a:gd name="T45" fmla="*/ 2 h 689"/>
                                        <a:gd name="T46" fmla="*/ 0 w 919"/>
                                        <a:gd name="T47" fmla="*/ 2 h 689"/>
                                        <a:gd name="T48" fmla="*/ 0 w 919"/>
                                        <a:gd name="T49" fmla="*/ 2 h 689"/>
                                        <a:gd name="T50" fmla="*/ 1 w 919"/>
                                        <a:gd name="T51" fmla="*/ 2 h 689"/>
                                        <a:gd name="T52" fmla="*/ 1 w 919"/>
                                        <a:gd name="T53" fmla="*/ 2 h 689"/>
                                        <a:gd name="T54" fmla="*/ 1 w 919"/>
                                        <a:gd name="T55" fmla="*/ 2 h 689"/>
                                        <a:gd name="T56" fmla="*/ 1 w 919"/>
                                        <a:gd name="T57" fmla="*/ 2 h 689"/>
                                        <a:gd name="T58" fmla="*/ 1 w 919"/>
                                        <a:gd name="T59" fmla="*/ 2 h 689"/>
                                        <a:gd name="T60" fmla="*/ 0 w 919"/>
                                        <a:gd name="T61" fmla="*/ 2 h 689"/>
                                        <a:gd name="T62" fmla="*/ 0 w 919"/>
                                        <a:gd name="T63" fmla="*/ 2 h 689"/>
                                        <a:gd name="T64" fmla="*/ 0 w 919"/>
                                        <a:gd name="T65" fmla="*/ 2 h 689"/>
                                        <a:gd name="T66" fmla="*/ 1 w 919"/>
                                        <a:gd name="T67" fmla="*/ 3 h 689"/>
                                        <a:gd name="T68" fmla="*/ 1 w 919"/>
                                        <a:gd name="T69" fmla="*/ 3 h 689"/>
                                        <a:gd name="T70" fmla="*/ 2 w 919"/>
                                        <a:gd name="T71" fmla="*/ 4 h 689"/>
                                        <a:gd name="T72" fmla="*/ 2 w 919"/>
                                        <a:gd name="T73" fmla="*/ 4 h 689"/>
                                        <a:gd name="T74" fmla="*/ 2 w 919"/>
                                        <a:gd name="T75" fmla="*/ 4 h 689"/>
                                        <a:gd name="T76" fmla="*/ 3 w 919"/>
                                        <a:gd name="T77" fmla="*/ 4 h 689"/>
                                        <a:gd name="T78" fmla="*/ 3 w 919"/>
                                        <a:gd name="T79" fmla="*/ 4 h 689"/>
                                        <a:gd name="T80" fmla="*/ 4 w 919"/>
                                        <a:gd name="T81" fmla="*/ 5 h 689"/>
                                        <a:gd name="T82" fmla="*/ 4 w 919"/>
                                        <a:gd name="T83" fmla="*/ 5 h 689"/>
                                        <a:gd name="T84" fmla="*/ 5 w 919"/>
                                        <a:gd name="T85" fmla="*/ 5 h 689"/>
                                        <a:gd name="T86" fmla="*/ 5 w 919"/>
                                        <a:gd name="T87" fmla="*/ 5 h 689"/>
                                        <a:gd name="T88" fmla="*/ 6 w 919"/>
                                        <a:gd name="T89" fmla="*/ 5 h 689"/>
                                        <a:gd name="T90" fmla="*/ 6 w 919"/>
                                        <a:gd name="T91" fmla="*/ 5 h 689"/>
                                        <a:gd name="T92" fmla="*/ 6 w 919"/>
                                        <a:gd name="T93" fmla="*/ 5 h 689"/>
                                        <a:gd name="T94" fmla="*/ 6 w 919"/>
                                        <a:gd name="T95" fmla="*/ 5 h 689"/>
                                        <a:gd name="T96" fmla="*/ 6 w 919"/>
                                        <a:gd name="T97" fmla="*/ 5 h 689"/>
                                        <a:gd name="T98" fmla="*/ 6 w 919"/>
                                        <a:gd name="T99" fmla="*/ 4 h 689"/>
                                        <a:gd name="T100" fmla="*/ 6 w 919"/>
                                        <a:gd name="T101" fmla="*/ 4 h 689"/>
                                        <a:gd name="T102" fmla="*/ 5 w 919"/>
                                        <a:gd name="T103" fmla="*/ 4 h 689"/>
                                        <a:gd name="T104" fmla="*/ 5 w 919"/>
                                        <a:gd name="T105" fmla="*/ 3 h 689"/>
                                        <a:gd name="T106" fmla="*/ 4 w 919"/>
                                        <a:gd name="T107" fmla="*/ 3 h 689"/>
                                        <a:gd name="T108" fmla="*/ 4 w 919"/>
                                        <a:gd name="T109" fmla="*/ 2 h 689"/>
                                        <a:gd name="T110" fmla="*/ 4 w 919"/>
                                        <a:gd name="T111" fmla="*/ 2 h 689"/>
                                        <a:gd name="T112" fmla="*/ 4 w 919"/>
                                        <a:gd name="T113" fmla="*/ 1 h 689"/>
                                        <a:gd name="T114" fmla="*/ 3 w 919"/>
                                        <a:gd name="T115" fmla="*/ 1 h 689"/>
                                        <a:gd name="T116" fmla="*/ 3 w 919"/>
                                        <a:gd name="T117" fmla="*/ 1 h 689"/>
                                        <a:gd name="T118" fmla="*/ 3 w 919"/>
                                        <a:gd name="T119" fmla="*/ 0 h 689"/>
                                        <a:gd name="T120" fmla="*/ 3 w 919"/>
                                        <a:gd name="T121" fmla="*/ 0 h 689"/>
                                        <a:gd name="T122" fmla="*/ 3 w 919"/>
                                        <a:gd name="T123" fmla="*/ 1 h 689"/>
                                        <a:gd name="T124" fmla="*/ 2 w 919"/>
                                        <a:gd name="T125" fmla="*/ 1 h 68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19"/>
                                        <a:gd name="T190" fmla="*/ 0 h 689"/>
                                        <a:gd name="T191" fmla="*/ 919 w 919"/>
                                        <a:gd name="T192" fmla="*/ 689 h 68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19" h="689">
                                          <a:moveTo>
                                            <a:pt x="304" y="84"/>
                                          </a:moveTo>
                                          <a:lnTo>
                                            <a:pt x="326" y="56"/>
                                          </a:lnTo>
                                          <a:lnTo>
                                            <a:pt x="348" y="31"/>
                                          </a:lnTo>
                                          <a:lnTo>
                                            <a:pt x="371" y="9"/>
                                          </a:lnTo>
                                          <a:lnTo>
                                            <a:pt x="382" y="2"/>
                                          </a:lnTo>
                                          <a:lnTo>
                                            <a:pt x="396" y="0"/>
                                          </a:lnTo>
                                          <a:lnTo>
                                            <a:pt x="409" y="4"/>
                                          </a:lnTo>
                                          <a:lnTo>
                                            <a:pt x="417" y="9"/>
                                          </a:lnTo>
                                          <a:lnTo>
                                            <a:pt x="432" y="35"/>
                                          </a:lnTo>
                                          <a:lnTo>
                                            <a:pt x="453" y="81"/>
                                          </a:lnTo>
                                          <a:lnTo>
                                            <a:pt x="476" y="134"/>
                                          </a:lnTo>
                                          <a:lnTo>
                                            <a:pt x="498" y="184"/>
                                          </a:lnTo>
                                          <a:lnTo>
                                            <a:pt x="519" y="227"/>
                                          </a:lnTo>
                                          <a:lnTo>
                                            <a:pt x="558" y="287"/>
                                          </a:lnTo>
                                          <a:lnTo>
                                            <a:pt x="597" y="347"/>
                                          </a:lnTo>
                                          <a:lnTo>
                                            <a:pt x="640" y="406"/>
                                          </a:lnTo>
                                          <a:lnTo>
                                            <a:pt x="679" y="453"/>
                                          </a:lnTo>
                                          <a:lnTo>
                                            <a:pt x="722" y="488"/>
                                          </a:lnTo>
                                          <a:lnTo>
                                            <a:pt x="764" y="523"/>
                                          </a:lnTo>
                                          <a:lnTo>
                                            <a:pt x="803" y="554"/>
                                          </a:lnTo>
                                          <a:lnTo>
                                            <a:pt x="845" y="585"/>
                                          </a:lnTo>
                                          <a:lnTo>
                                            <a:pt x="897" y="622"/>
                                          </a:lnTo>
                                          <a:lnTo>
                                            <a:pt x="908" y="634"/>
                                          </a:lnTo>
                                          <a:lnTo>
                                            <a:pt x="918" y="648"/>
                                          </a:lnTo>
                                          <a:lnTo>
                                            <a:pt x="919" y="658"/>
                                          </a:lnTo>
                                          <a:lnTo>
                                            <a:pt x="914" y="672"/>
                                          </a:lnTo>
                                          <a:lnTo>
                                            <a:pt x="904" y="680"/>
                                          </a:lnTo>
                                          <a:lnTo>
                                            <a:pt x="889" y="685"/>
                                          </a:lnTo>
                                          <a:lnTo>
                                            <a:pt x="857" y="688"/>
                                          </a:lnTo>
                                          <a:lnTo>
                                            <a:pt x="820" y="689"/>
                                          </a:lnTo>
                                          <a:lnTo>
                                            <a:pt x="757" y="684"/>
                                          </a:lnTo>
                                          <a:lnTo>
                                            <a:pt x="698" y="676"/>
                                          </a:lnTo>
                                          <a:lnTo>
                                            <a:pt x="647" y="669"/>
                                          </a:lnTo>
                                          <a:lnTo>
                                            <a:pt x="583" y="657"/>
                                          </a:lnTo>
                                          <a:lnTo>
                                            <a:pt x="521" y="639"/>
                                          </a:lnTo>
                                          <a:lnTo>
                                            <a:pt x="473" y="619"/>
                                          </a:lnTo>
                                          <a:lnTo>
                                            <a:pt x="429" y="594"/>
                                          </a:lnTo>
                                          <a:lnTo>
                                            <a:pt x="365" y="567"/>
                                          </a:lnTo>
                                          <a:lnTo>
                                            <a:pt x="298" y="534"/>
                                          </a:lnTo>
                                          <a:lnTo>
                                            <a:pt x="237" y="504"/>
                                          </a:lnTo>
                                          <a:lnTo>
                                            <a:pt x="192" y="470"/>
                                          </a:lnTo>
                                          <a:lnTo>
                                            <a:pt x="149" y="440"/>
                                          </a:lnTo>
                                          <a:lnTo>
                                            <a:pt x="109" y="409"/>
                                          </a:lnTo>
                                          <a:lnTo>
                                            <a:pt x="69" y="366"/>
                                          </a:lnTo>
                                          <a:lnTo>
                                            <a:pt x="36" y="333"/>
                                          </a:lnTo>
                                          <a:lnTo>
                                            <a:pt x="7" y="302"/>
                                          </a:lnTo>
                                          <a:lnTo>
                                            <a:pt x="0" y="288"/>
                                          </a:lnTo>
                                          <a:lnTo>
                                            <a:pt x="3" y="271"/>
                                          </a:lnTo>
                                          <a:lnTo>
                                            <a:pt x="13" y="254"/>
                                          </a:lnTo>
                                          <a:lnTo>
                                            <a:pt x="31" y="242"/>
                                          </a:lnTo>
                                          <a:lnTo>
                                            <a:pt x="54" y="233"/>
                                          </a:lnTo>
                                          <a:lnTo>
                                            <a:pt x="83" y="229"/>
                                          </a:lnTo>
                                          <a:lnTo>
                                            <a:pt x="110" y="231"/>
                                          </a:lnTo>
                                          <a:lnTo>
                                            <a:pt x="131" y="236"/>
                                          </a:lnTo>
                                          <a:lnTo>
                                            <a:pt x="156" y="245"/>
                                          </a:lnTo>
                                          <a:lnTo>
                                            <a:pt x="170" y="249"/>
                                          </a:lnTo>
                                          <a:lnTo>
                                            <a:pt x="148" y="249"/>
                                          </a:lnTo>
                                          <a:lnTo>
                                            <a:pt x="126" y="247"/>
                                          </a:lnTo>
                                          <a:lnTo>
                                            <a:pt x="107" y="248"/>
                                          </a:lnTo>
                                          <a:lnTo>
                                            <a:pt x="89" y="251"/>
                                          </a:lnTo>
                                          <a:lnTo>
                                            <a:pt x="73" y="257"/>
                                          </a:lnTo>
                                          <a:lnTo>
                                            <a:pt x="57" y="265"/>
                                          </a:lnTo>
                                          <a:lnTo>
                                            <a:pt x="46" y="277"/>
                                          </a:lnTo>
                                          <a:lnTo>
                                            <a:pt x="40" y="288"/>
                                          </a:lnTo>
                                          <a:lnTo>
                                            <a:pt x="41" y="294"/>
                                          </a:lnTo>
                                          <a:lnTo>
                                            <a:pt x="46" y="302"/>
                                          </a:lnTo>
                                          <a:lnTo>
                                            <a:pt x="56" y="315"/>
                                          </a:lnTo>
                                          <a:lnTo>
                                            <a:pt x="75" y="339"/>
                                          </a:lnTo>
                                          <a:lnTo>
                                            <a:pt x="99" y="368"/>
                                          </a:lnTo>
                                          <a:lnTo>
                                            <a:pt x="128" y="391"/>
                                          </a:lnTo>
                                          <a:lnTo>
                                            <a:pt x="159" y="420"/>
                                          </a:lnTo>
                                          <a:lnTo>
                                            <a:pt x="193" y="445"/>
                                          </a:lnTo>
                                          <a:lnTo>
                                            <a:pt x="219" y="462"/>
                                          </a:lnTo>
                                          <a:lnTo>
                                            <a:pt x="241" y="477"/>
                                          </a:lnTo>
                                          <a:lnTo>
                                            <a:pt x="270" y="493"/>
                                          </a:lnTo>
                                          <a:lnTo>
                                            <a:pt x="292" y="507"/>
                                          </a:lnTo>
                                          <a:lnTo>
                                            <a:pt x="315" y="516"/>
                                          </a:lnTo>
                                          <a:lnTo>
                                            <a:pt x="334" y="520"/>
                                          </a:lnTo>
                                          <a:lnTo>
                                            <a:pt x="355" y="526"/>
                                          </a:lnTo>
                                          <a:lnTo>
                                            <a:pt x="376" y="537"/>
                                          </a:lnTo>
                                          <a:lnTo>
                                            <a:pt x="411" y="554"/>
                                          </a:lnTo>
                                          <a:lnTo>
                                            <a:pt x="448" y="572"/>
                                          </a:lnTo>
                                          <a:lnTo>
                                            <a:pt x="481" y="587"/>
                                          </a:lnTo>
                                          <a:lnTo>
                                            <a:pt x="512" y="604"/>
                                          </a:lnTo>
                                          <a:lnTo>
                                            <a:pt x="543" y="620"/>
                                          </a:lnTo>
                                          <a:lnTo>
                                            <a:pt x="570" y="625"/>
                                          </a:lnTo>
                                          <a:lnTo>
                                            <a:pt x="598" y="633"/>
                                          </a:lnTo>
                                          <a:lnTo>
                                            <a:pt x="628" y="642"/>
                                          </a:lnTo>
                                          <a:lnTo>
                                            <a:pt x="657" y="645"/>
                                          </a:lnTo>
                                          <a:lnTo>
                                            <a:pt x="693" y="649"/>
                                          </a:lnTo>
                                          <a:lnTo>
                                            <a:pt x="730" y="652"/>
                                          </a:lnTo>
                                          <a:lnTo>
                                            <a:pt x="764" y="655"/>
                                          </a:lnTo>
                                          <a:lnTo>
                                            <a:pt x="777" y="653"/>
                                          </a:lnTo>
                                          <a:lnTo>
                                            <a:pt x="791" y="647"/>
                                          </a:lnTo>
                                          <a:lnTo>
                                            <a:pt x="799" y="635"/>
                                          </a:lnTo>
                                          <a:lnTo>
                                            <a:pt x="803" y="621"/>
                                          </a:lnTo>
                                          <a:lnTo>
                                            <a:pt x="801" y="609"/>
                                          </a:lnTo>
                                          <a:lnTo>
                                            <a:pt x="787" y="589"/>
                                          </a:lnTo>
                                          <a:lnTo>
                                            <a:pt x="764" y="562"/>
                                          </a:lnTo>
                                          <a:lnTo>
                                            <a:pt x="739" y="540"/>
                                          </a:lnTo>
                                          <a:lnTo>
                                            <a:pt x="716" y="520"/>
                                          </a:lnTo>
                                          <a:lnTo>
                                            <a:pt x="688" y="502"/>
                                          </a:lnTo>
                                          <a:lnTo>
                                            <a:pt x="661" y="483"/>
                                          </a:lnTo>
                                          <a:lnTo>
                                            <a:pt x="635" y="461"/>
                                          </a:lnTo>
                                          <a:lnTo>
                                            <a:pt x="616" y="437"/>
                                          </a:lnTo>
                                          <a:lnTo>
                                            <a:pt x="597" y="412"/>
                                          </a:lnTo>
                                          <a:lnTo>
                                            <a:pt x="577" y="380"/>
                                          </a:lnTo>
                                          <a:lnTo>
                                            <a:pt x="561" y="355"/>
                                          </a:lnTo>
                                          <a:lnTo>
                                            <a:pt x="545" y="330"/>
                                          </a:lnTo>
                                          <a:lnTo>
                                            <a:pt x="526" y="299"/>
                                          </a:lnTo>
                                          <a:lnTo>
                                            <a:pt x="508" y="268"/>
                                          </a:lnTo>
                                          <a:lnTo>
                                            <a:pt x="493" y="240"/>
                                          </a:lnTo>
                                          <a:lnTo>
                                            <a:pt x="478" y="211"/>
                                          </a:lnTo>
                                          <a:lnTo>
                                            <a:pt x="463" y="181"/>
                                          </a:lnTo>
                                          <a:lnTo>
                                            <a:pt x="449" y="154"/>
                                          </a:lnTo>
                                          <a:lnTo>
                                            <a:pt x="436" y="128"/>
                                          </a:lnTo>
                                          <a:lnTo>
                                            <a:pt x="426" y="99"/>
                                          </a:lnTo>
                                          <a:lnTo>
                                            <a:pt x="419" y="80"/>
                                          </a:lnTo>
                                          <a:lnTo>
                                            <a:pt x="412" y="68"/>
                                          </a:lnTo>
                                          <a:lnTo>
                                            <a:pt x="401" y="59"/>
                                          </a:lnTo>
                                          <a:lnTo>
                                            <a:pt x="389" y="55"/>
                                          </a:lnTo>
                                          <a:lnTo>
                                            <a:pt x="375" y="56"/>
                                          </a:lnTo>
                                          <a:lnTo>
                                            <a:pt x="360" y="61"/>
                                          </a:lnTo>
                                          <a:lnTo>
                                            <a:pt x="344" y="70"/>
                                          </a:lnTo>
                                          <a:lnTo>
                                            <a:pt x="325" y="77"/>
                                          </a:lnTo>
                                          <a:lnTo>
                                            <a:pt x="304" y="84"/>
                                          </a:lnTo>
                                          <a:close/>
                                        </a:path>
                                      </a:pathLst>
                                    </a:custGeom>
                                    <a:solidFill>
                                      <a:srgbClr val="FF4040"/>
                                    </a:solidFill>
                                    <a:ln w="9525">
                                      <a:noFill/>
                                      <a:round/>
                                      <a:headEnd/>
                                      <a:tailEnd/>
                                    </a:ln>
                                  </p:spPr>
                                  <p:txBody>
                                    <a:bodyPr/>
                                    <a:lstStyle/>
                                    <a:p>
                                      <a:endParaRPr lang="cs-CZ"/>
                                    </a:p>
                                  </p:txBody>
                                </p:sp>
                                <p:sp>
                                  <p:nvSpPr>
                                    <p:cNvPr id="1325" name="Freeform 74"/>
                                    <p:cNvSpPr>
                                      <a:spLocks/>
                                    </p:cNvSpPr>
                                    <p:nvPr/>
                                  </p:nvSpPr>
                                  <p:spPr bwMode="auto">
                                    <a:xfrm>
                                      <a:off x="2045" y="1723"/>
                                      <a:ext cx="129" cy="125"/>
                                    </a:xfrm>
                                    <a:custGeom>
                                      <a:avLst/>
                                      <a:gdLst>
                                        <a:gd name="T0" fmla="*/ 1 w 645"/>
                                        <a:gd name="T1" fmla="*/ 0 h 627"/>
                                        <a:gd name="T2" fmla="*/ 2 w 645"/>
                                        <a:gd name="T3" fmla="*/ 0 h 627"/>
                                        <a:gd name="T4" fmla="*/ 2 w 645"/>
                                        <a:gd name="T5" fmla="*/ 0 h 627"/>
                                        <a:gd name="T6" fmla="*/ 3 w 645"/>
                                        <a:gd name="T7" fmla="*/ 0 h 627"/>
                                        <a:gd name="T8" fmla="*/ 4 w 645"/>
                                        <a:gd name="T9" fmla="*/ 0 h 627"/>
                                        <a:gd name="T10" fmla="*/ 4 w 645"/>
                                        <a:gd name="T11" fmla="*/ 1 h 627"/>
                                        <a:gd name="T12" fmla="*/ 5 w 645"/>
                                        <a:gd name="T13" fmla="*/ 2 h 627"/>
                                        <a:gd name="T14" fmla="*/ 5 w 645"/>
                                        <a:gd name="T15" fmla="*/ 2 h 627"/>
                                        <a:gd name="T16" fmla="*/ 5 w 645"/>
                                        <a:gd name="T17" fmla="*/ 3 h 627"/>
                                        <a:gd name="T18" fmla="*/ 5 w 645"/>
                                        <a:gd name="T19" fmla="*/ 3 h 627"/>
                                        <a:gd name="T20" fmla="*/ 5 w 645"/>
                                        <a:gd name="T21" fmla="*/ 3 h 627"/>
                                        <a:gd name="T22" fmla="*/ 4 w 645"/>
                                        <a:gd name="T23" fmla="*/ 4 h 627"/>
                                        <a:gd name="T24" fmla="*/ 5 w 645"/>
                                        <a:gd name="T25" fmla="*/ 4 h 627"/>
                                        <a:gd name="T26" fmla="*/ 5 w 645"/>
                                        <a:gd name="T27" fmla="*/ 3 h 627"/>
                                        <a:gd name="T28" fmla="*/ 5 w 645"/>
                                        <a:gd name="T29" fmla="*/ 3 h 627"/>
                                        <a:gd name="T30" fmla="*/ 5 w 645"/>
                                        <a:gd name="T31" fmla="*/ 2 h 627"/>
                                        <a:gd name="T32" fmla="*/ 5 w 645"/>
                                        <a:gd name="T33" fmla="*/ 2 h 627"/>
                                        <a:gd name="T34" fmla="*/ 5 w 645"/>
                                        <a:gd name="T35" fmla="*/ 2 h 627"/>
                                        <a:gd name="T36" fmla="*/ 4 w 645"/>
                                        <a:gd name="T37" fmla="*/ 2 h 627"/>
                                        <a:gd name="T38" fmla="*/ 4 w 645"/>
                                        <a:gd name="T39" fmla="*/ 1 h 627"/>
                                        <a:gd name="T40" fmla="*/ 4 w 645"/>
                                        <a:gd name="T41" fmla="*/ 1 h 627"/>
                                        <a:gd name="T42" fmla="*/ 4 w 645"/>
                                        <a:gd name="T43" fmla="*/ 1 h 627"/>
                                        <a:gd name="T44" fmla="*/ 4 w 645"/>
                                        <a:gd name="T45" fmla="*/ 1 h 627"/>
                                        <a:gd name="T46" fmla="*/ 3 w 645"/>
                                        <a:gd name="T47" fmla="*/ 0 h 627"/>
                                        <a:gd name="T48" fmla="*/ 3 w 645"/>
                                        <a:gd name="T49" fmla="*/ 0 h 627"/>
                                        <a:gd name="T50" fmla="*/ 3 w 645"/>
                                        <a:gd name="T51" fmla="*/ 0 h 627"/>
                                        <a:gd name="T52" fmla="*/ 2 w 645"/>
                                        <a:gd name="T53" fmla="*/ 0 h 627"/>
                                        <a:gd name="T54" fmla="*/ 2 w 645"/>
                                        <a:gd name="T55" fmla="*/ 0 h 627"/>
                                        <a:gd name="T56" fmla="*/ 2 w 645"/>
                                        <a:gd name="T57" fmla="*/ 0 h 627"/>
                                        <a:gd name="T58" fmla="*/ 1 w 645"/>
                                        <a:gd name="T59" fmla="*/ 1 h 627"/>
                                        <a:gd name="T60" fmla="*/ 1 w 645"/>
                                        <a:gd name="T61" fmla="*/ 1 h 627"/>
                                        <a:gd name="T62" fmla="*/ 1 w 645"/>
                                        <a:gd name="T63" fmla="*/ 1 h 627"/>
                                        <a:gd name="T64" fmla="*/ 1 w 645"/>
                                        <a:gd name="T65" fmla="*/ 1 h 627"/>
                                        <a:gd name="T66" fmla="*/ 0 w 645"/>
                                        <a:gd name="T67" fmla="*/ 2 h 627"/>
                                        <a:gd name="T68" fmla="*/ 0 w 645"/>
                                        <a:gd name="T69" fmla="*/ 2 h 627"/>
                                        <a:gd name="T70" fmla="*/ 0 w 645"/>
                                        <a:gd name="T71" fmla="*/ 3 h 627"/>
                                        <a:gd name="T72" fmla="*/ 0 w 645"/>
                                        <a:gd name="T73" fmla="*/ 3 h 627"/>
                                        <a:gd name="T74" fmla="*/ 0 w 645"/>
                                        <a:gd name="T75" fmla="*/ 3 h 627"/>
                                        <a:gd name="T76" fmla="*/ 0 w 645"/>
                                        <a:gd name="T77" fmla="*/ 4 h 627"/>
                                        <a:gd name="T78" fmla="*/ 1 w 645"/>
                                        <a:gd name="T79" fmla="*/ 4 h 627"/>
                                        <a:gd name="T80" fmla="*/ 1 w 645"/>
                                        <a:gd name="T81" fmla="*/ 4 h 627"/>
                                        <a:gd name="T82" fmla="*/ 1 w 645"/>
                                        <a:gd name="T83" fmla="*/ 5 h 627"/>
                                        <a:gd name="T84" fmla="*/ 1 w 645"/>
                                        <a:gd name="T85" fmla="*/ 5 h 627"/>
                                        <a:gd name="T86" fmla="*/ 2 w 645"/>
                                        <a:gd name="T87" fmla="*/ 5 h 627"/>
                                        <a:gd name="T88" fmla="*/ 2 w 645"/>
                                        <a:gd name="T89" fmla="*/ 5 h 627"/>
                                        <a:gd name="T90" fmla="*/ 2 w 645"/>
                                        <a:gd name="T91" fmla="*/ 5 h 627"/>
                                        <a:gd name="T92" fmla="*/ 2 w 645"/>
                                        <a:gd name="T93" fmla="*/ 5 h 627"/>
                                        <a:gd name="T94" fmla="*/ 1 w 645"/>
                                        <a:gd name="T95" fmla="*/ 5 h 627"/>
                                        <a:gd name="T96" fmla="*/ 1 w 645"/>
                                        <a:gd name="T97" fmla="*/ 5 h 627"/>
                                        <a:gd name="T98" fmla="*/ 1 w 645"/>
                                        <a:gd name="T99" fmla="*/ 4 h 627"/>
                                        <a:gd name="T100" fmla="*/ 0 w 645"/>
                                        <a:gd name="T101" fmla="*/ 3 h 627"/>
                                        <a:gd name="T102" fmla="*/ 0 w 645"/>
                                        <a:gd name="T103" fmla="*/ 3 h 627"/>
                                        <a:gd name="T104" fmla="*/ 0 w 645"/>
                                        <a:gd name="T105" fmla="*/ 2 h 627"/>
                                        <a:gd name="T106" fmla="*/ 0 w 645"/>
                                        <a:gd name="T107" fmla="*/ 1 h 627"/>
                                        <a:gd name="T108" fmla="*/ 1 w 645"/>
                                        <a:gd name="T109" fmla="*/ 1 h 62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45"/>
                                        <a:gd name="T166" fmla="*/ 0 h 627"/>
                                        <a:gd name="T167" fmla="*/ 645 w 645"/>
                                        <a:gd name="T168" fmla="*/ 627 h 62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45" h="627">
                                          <a:moveTo>
                                            <a:pt x="95" y="86"/>
                                          </a:moveTo>
                                          <a:lnTo>
                                            <a:pt x="127" y="60"/>
                                          </a:lnTo>
                                          <a:lnTo>
                                            <a:pt x="158" y="37"/>
                                          </a:lnTo>
                                          <a:lnTo>
                                            <a:pt x="192" y="18"/>
                                          </a:lnTo>
                                          <a:lnTo>
                                            <a:pt x="233" y="6"/>
                                          </a:lnTo>
                                          <a:lnTo>
                                            <a:pt x="268" y="2"/>
                                          </a:lnTo>
                                          <a:lnTo>
                                            <a:pt x="309" y="0"/>
                                          </a:lnTo>
                                          <a:lnTo>
                                            <a:pt x="367" y="5"/>
                                          </a:lnTo>
                                          <a:lnTo>
                                            <a:pt x="424" y="17"/>
                                          </a:lnTo>
                                          <a:lnTo>
                                            <a:pt x="460" y="42"/>
                                          </a:lnTo>
                                          <a:lnTo>
                                            <a:pt x="487" y="77"/>
                                          </a:lnTo>
                                          <a:lnTo>
                                            <a:pt x="511" y="119"/>
                                          </a:lnTo>
                                          <a:lnTo>
                                            <a:pt x="536" y="158"/>
                                          </a:lnTo>
                                          <a:lnTo>
                                            <a:pt x="566" y="192"/>
                                          </a:lnTo>
                                          <a:lnTo>
                                            <a:pt x="592" y="219"/>
                                          </a:lnTo>
                                          <a:lnTo>
                                            <a:pt x="627" y="259"/>
                                          </a:lnTo>
                                          <a:lnTo>
                                            <a:pt x="641" y="297"/>
                                          </a:lnTo>
                                          <a:lnTo>
                                            <a:pt x="645" y="326"/>
                                          </a:lnTo>
                                          <a:lnTo>
                                            <a:pt x="641" y="342"/>
                                          </a:lnTo>
                                          <a:lnTo>
                                            <a:pt x="632" y="370"/>
                                          </a:lnTo>
                                          <a:lnTo>
                                            <a:pt x="617" y="396"/>
                                          </a:lnTo>
                                          <a:lnTo>
                                            <a:pt x="595" y="424"/>
                                          </a:lnTo>
                                          <a:lnTo>
                                            <a:pt x="569" y="461"/>
                                          </a:lnTo>
                                          <a:lnTo>
                                            <a:pt x="545" y="488"/>
                                          </a:lnTo>
                                          <a:lnTo>
                                            <a:pt x="559" y="462"/>
                                          </a:lnTo>
                                          <a:lnTo>
                                            <a:pt x="569" y="445"/>
                                          </a:lnTo>
                                          <a:lnTo>
                                            <a:pt x="582" y="424"/>
                                          </a:lnTo>
                                          <a:lnTo>
                                            <a:pt x="591" y="407"/>
                                          </a:lnTo>
                                          <a:lnTo>
                                            <a:pt x="604" y="381"/>
                                          </a:lnTo>
                                          <a:lnTo>
                                            <a:pt x="611" y="355"/>
                                          </a:lnTo>
                                          <a:lnTo>
                                            <a:pt x="618" y="327"/>
                                          </a:lnTo>
                                          <a:lnTo>
                                            <a:pt x="620" y="312"/>
                                          </a:lnTo>
                                          <a:lnTo>
                                            <a:pt x="616" y="297"/>
                                          </a:lnTo>
                                          <a:lnTo>
                                            <a:pt x="608" y="279"/>
                                          </a:lnTo>
                                          <a:lnTo>
                                            <a:pt x="602" y="263"/>
                                          </a:lnTo>
                                          <a:lnTo>
                                            <a:pt x="589" y="251"/>
                                          </a:lnTo>
                                          <a:lnTo>
                                            <a:pt x="574" y="238"/>
                                          </a:lnTo>
                                          <a:lnTo>
                                            <a:pt x="562" y="221"/>
                                          </a:lnTo>
                                          <a:lnTo>
                                            <a:pt x="546" y="203"/>
                                          </a:lnTo>
                                          <a:lnTo>
                                            <a:pt x="531" y="181"/>
                                          </a:lnTo>
                                          <a:lnTo>
                                            <a:pt x="515" y="159"/>
                                          </a:lnTo>
                                          <a:lnTo>
                                            <a:pt x="500" y="141"/>
                                          </a:lnTo>
                                          <a:lnTo>
                                            <a:pt x="488" y="120"/>
                                          </a:lnTo>
                                          <a:lnTo>
                                            <a:pt x="477" y="97"/>
                                          </a:lnTo>
                                          <a:lnTo>
                                            <a:pt x="468" y="81"/>
                                          </a:lnTo>
                                          <a:lnTo>
                                            <a:pt x="453" y="68"/>
                                          </a:lnTo>
                                          <a:lnTo>
                                            <a:pt x="437" y="55"/>
                                          </a:lnTo>
                                          <a:lnTo>
                                            <a:pt x="421" y="43"/>
                                          </a:lnTo>
                                          <a:lnTo>
                                            <a:pt x="403" y="35"/>
                                          </a:lnTo>
                                          <a:lnTo>
                                            <a:pt x="385" y="31"/>
                                          </a:lnTo>
                                          <a:lnTo>
                                            <a:pt x="355" y="29"/>
                                          </a:lnTo>
                                          <a:lnTo>
                                            <a:pt x="325" y="29"/>
                                          </a:lnTo>
                                          <a:lnTo>
                                            <a:pt x="302" y="30"/>
                                          </a:lnTo>
                                          <a:lnTo>
                                            <a:pt x="280" y="29"/>
                                          </a:lnTo>
                                          <a:lnTo>
                                            <a:pt x="259" y="31"/>
                                          </a:lnTo>
                                          <a:lnTo>
                                            <a:pt x="236" y="36"/>
                                          </a:lnTo>
                                          <a:lnTo>
                                            <a:pt x="215" y="41"/>
                                          </a:lnTo>
                                          <a:lnTo>
                                            <a:pt x="195" y="49"/>
                                          </a:lnTo>
                                          <a:lnTo>
                                            <a:pt x="176" y="60"/>
                                          </a:lnTo>
                                          <a:lnTo>
                                            <a:pt x="158" y="74"/>
                                          </a:lnTo>
                                          <a:lnTo>
                                            <a:pt x="138" y="87"/>
                                          </a:lnTo>
                                          <a:lnTo>
                                            <a:pt x="119" y="103"/>
                                          </a:lnTo>
                                          <a:lnTo>
                                            <a:pt x="99" y="124"/>
                                          </a:lnTo>
                                          <a:lnTo>
                                            <a:pt x="83" y="143"/>
                                          </a:lnTo>
                                          <a:lnTo>
                                            <a:pt x="72" y="160"/>
                                          </a:lnTo>
                                          <a:lnTo>
                                            <a:pt x="65" y="181"/>
                                          </a:lnTo>
                                          <a:lnTo>
                                            <a:pt x="56" y="202"/>
                                          </a:lnTo>
                                          <a:lnTo>
                                            <a:pt x="47" y="223"/>
                                          </a:lnTo>
                                          <a:lnTo>
                                            <a:pt x="37" y="247"/>
                                          </a:lnTo>
                                          <a:lnTo>
                                            <a:pt x="35" y="275"/>
                                          </a:lnTo>
                                          <a:lnTo>
                                            <a:pt x="32" y="300"/>
                                          </a:lnTo>
                                          <a:lnTo>
                                            <a:pt x="29" y="324"/>
                                          </a:lnTo>
                                          <a:lnTo>
                                            <a:pt x="29" y="340"/>
                                          </a:lnTo>
                                          <a:lnTo>
                                            <a:pt x="31" y="361"/>
                                          </a:lnTo>
                                          <a:lnTo>
                                            <a:pt x="36" y="384"/>
                                          </a:lnTo>
                                          <a:lnTo>
                                            <a:pt x="40" y="408"/>
                                          </a:lnTo>
                                          <a:lnTo>
                                            <a:pt x="51" y="436"/>
                                          </a:lnTo>
                                          <a:lnTo>
                                            <a:pt x="61" y="462"/>
                                          </a:lnTo>
                                          <a:lnTo>
                                            <a:pt x="68" y="477"/>
                                          </a:lnTo>
                                          <a:lnTo>
                                            <a:pt x="80" y="496"/>
                                          </a:lnTo>
                                          <a:lnTo>
                                            <a:pt x="95" y="519"/>
                                          </a:lnTo>
                                          <a:lnTo>
                                            <a:pt x="108" y="535"/>
                                          </a:lnTo>
                                          <a:lnTo>
                                            <a:pt x="120" y="551"/>
                                          </a:lnTo>
                                          <a:lnTo>
                                            <a:pt x="136" y="566"/>
                                          </a:lnTo>
                                          <a:lnTo>
                                            <a:pt x="155" y="581"/>
                                          </a:lnTo>
                                          <a:lnTo>
                                            <a:pt x="170" y="593"/>
                                          </a:lnTo>
                                          <a:lnTo>
                                            <a:pt x="183" y="600"/>
                                          </a:lnTo>
                                          <a:lnTo>
                                            <a:pt x="202" y="607"/>
                                          </a:lnTo>
                                          <a:lnTo>
                                            <a:pt x="218" y="611"/>
                                          </a:lnTo>
                                          <a:lnTo>
                                            <a:pt x="235" y="614"/>
                                          </a:lnTo>
                                          <a:lnTo>
                                            <a:pt x="253" y="615"/>
                                          </a:lnTo>
                                          <a:lnTo>
                                            <a:pt x="282" y="612"/>
                                          </a:lnTo>
                                          <a:lnTo>
                                            <a:pt x="248" y="622"/>
                                          </a:lnTo>
                                          <a:lnTo>
                                            <a:pt x="221" y="627"/>
                                          </a:lnTo>
                                          <a:lnTo>
                                            <a:pt x="195" y="623"/>
                                          </a:lnTo>
                                          <a:lnTo>
                                            <a:pt x="169" y="615"/>
                                          </a:lnTo>
                                          <a:lnTo>
                                            <a:pt x="142" y="601"/>
                                          </a:lnTo>
                                          <a:lnTo>
                                            <a:pt x="122" y="583"/>
                                          </a:lnTo>
                                          <a:lnTo>
                                            <a:pt x="100" y="560"/>
                                          </a:lnTo>
                                          <a:lnTo>
                                            <a:pt x="72" y="524"/>
                                          </a:lnTo>
                                          <a:lnTo>
                                            <a:pt x="41" y="476"/>
                                          </a:lnTo>
                                          <a:lnTo>
                                            <a:pt x="18" y="431"/>
                                          </a:lnTo>
                                          <a:lnTo>
                                            <a:pt x="3" y="387"/>
                                          </a:lnTo>
                                          <a:lnTo>
                                            <a:pt x="0" y="356"/>
                                          </a:lnTo>
                                          <a:lnTo>
                                            <a:pt x="4" y="327"/>
                                          </a:lnTo>
                                          <a:lnTo>
                                            <a:pt x="13" y="269"/>
                                          </a:lnTo>
                                          <a:lnTo>
                                            <a:pt x="23" y="204"/>
                                          </a:lnTo>
                                          <a:lnTo>
                                            <a:pt x="44" y="153"/>
                                          </a:lnTo>
                                          <a:lnTo>
                                            <a:pt x="69" y="116"/>
                                          </a:lnTo>
                                          <a:lnTo>
                                            <a:pt x="95" y="86"/>
                                          </a:lnTo>
                                          <a:close/>
                                        </a:path>
                                      </a:pathLst>
                                    </a:custGeom>
                                    <a:solidFill>
                                      <a:srgbClr val="FF4040"/>
                                    </a:solidFill>
                                    <a:ln w="9525">
                                      <a:noFill/>
                                      <a:round/>
                                      <a:headEnd/>
                                      <a:tailEnd/>
                                    </a:ln>
                                  </p:spPr>
                                  <p:txBody>
                                    <a:bodyPr/>
                                    <a:lstStyle/>
                                    <a:p>
                                      <a:endParaRPr lang="cs-CZ"/>
                                    </a:p>
                                  </p:txBody>
                                </p:sp>
                              </p:grpSp>
                            </p:grpSp>
                            <p:sp>
                              <p:nvSpPr>
                                <p:cNvPr id="1321" name="Freeform 75"/>
                                <p:cNvSpPr>
                                  <a:spLocks/>
                                </p:cNvSpPr>
                                <p:nvPr/>
                              </p:nvSpPr>
                              <p:spPr bwMode="auto">
                                <a:xfrm>
                                  <a:off x="2147" y="1838"/>
                                  <a:ext cx="90" cy="81"/>
                                </a:xfrm>
                                <a:custGeom>
                                  <a:avLst/>
                                  <a:gdLst>
                                    <a:gd name="T0" fmla="*/ 0 w 447"/>
                                    <a:gd name="T1" fmla="*/ 0 h 407"/>
                                    <a:gd name="T2" fmla="*/ 1 w 447"/>
                                    <a:gd name="T3" fmla="*/ 0 h 407"/>
                                    <a:gd name="T4" fmla="*/ 1 w 447"/>
                                    <a:gd name="T5" fmla="*/ 0 h 407"/>
                                    <a:gd name="T6" fmla="*/ 1 w 447"/>
                                    <a:gd name="T7" fmla="*/ 0 h 407"/>
                                    <a:gd name="T8" fmla="*/ 1 w 447"/>
                                    <a:gd name="T9" fmla="*/ 0 h 407"/>
                                    <a:gd name="T10" fmla="*/ 1 w 447"/>
                                    <a:gd name="T11" fmla="*/ 0 h 407"/>
                                    <a:gd name="T12" fmla="*/ 1 w 447"/>
                                    <a:gd name="T13" fmla="*/ 0 h 407"/>
                                    <a:gd name="T14" fmla="*/ 1 w 447"/>
                                    <a:gd name="T15" fmla="*/ 0 h 407"/>
                                    <a:gd name="T16" fmla="*/ 2 w 447"/>
                                    <a:gd name="T17" fmla="*/ 0 h 407"/>
                                    <a:gd name="T18" fmla="*/ 2 w 447"/>
                                    <a:gd name="T19" fmla="*/ 0 h 407"/>
                                    <a:gd name="T20" fmla="*/ 2 w 447"/>
                                    <a:gd name="T21" fmla="*/ 1 h 407"/>
                                    <a:gd name="T22" fmla="*/ 2 w 447"/>
                                    <a:gd name="T23" fmla="*/ 1 h 407"/>
                                    <a:gd name="T24" fmla="*/ 2 w 447"/>
                                    <a:gd name="T25" fmla="*/ 1 h 407"/>
                                    <a:gd name="T26" fmla="*/ 2 w 447"/>
                                    <a:gd name="T27" fmla="*/ 1 h 407"/>
                                    <a:gd name="T28" fmla="*/ 3 w 447"/>
                                    <a:gd name="T29" fmla="*/ 2 h 407"/>
                                    <a:gd name="T30" fmla="*/ 3 w 447"/>
                                    <a:gd name="T31" fmla="*/ 2 h 407"/>
                                    <a:gd name="T32" fmla="*/ 3 w 447"/>
                                    <a:gd name="T33" fmla="*/ 2 h 407"/>
                                    <a:gd name="T34" fmla="*/ 3 w 447"/>
                                    <a:gd name="T35" fmla="*/ 2 h 407"/>
                                    <a:gd name="T36" fmla="*/ 3 w 447"/>
                                    <a:gd name="T37" fmla="*/ 2 h 407"/>
                                    <a:gd name="T38" fmla="*/ 4 w 447"/>
                                    <a:gd name="T39" fmla="*/ 3 h 407"/>
                                    <a:gd name="T40" fmla="*/ 4 w 447"/>
                                    <a:gd name="T41" fmla="*/ 3 h 407"/>
                                    <a:gd name="T42" fmla="*/ 4 w 447"/>
                                    <a:gd name="T43" fmla="*/ 3 h 407"/>
                                    <a:gd name="T44" fmla="*/ 4 w 447"/>
                                    <a:gd name="T45" fmla="*/ 3 h 407"/>
                                    <a:gd name="T46" fmla="*/ 4 w 447"/>
                                    <a:gd name="T47" fmla="*/ 3 h 407"/>
                                    <a:gd name="T48" fmla="*/ 3 w 447"/>
                                    <a:gd name="T49" fmla="*/ 3 h 407"/>
                                    <a:gd name="T50" fmla="*/ 3 w 447"/>
                                    <a:gd name="T51" fmla="*/ 3 h 407"/>
                                    <a:gd name="T52" fmla="*/ 3 w 447"/>
                                    <a:gd name="T53" fmla="*/ 3 h 407"/>
                                    <a:gd name="T54" fmla="*/ 3 w 447"/>
                                    <a:gd name="T55" fmla="*/ 3 h 407"/>
                                    <a:gd name="T56" fmla="*/ 3 w 447"/>
                                    <a:gd name="T57" fmla="*/ 3 h 407"/>
                                    <a:gd name="T58" fmla="*/ 2 w 447"/>
                                    <a:gd name="T59" fmla="*/ 3 h 407"/>
                                    <a:gd name="T60" fmla="*/ 2 w 447"/>
                                    <a:gd name="T61" fmla="*/ 3 h 407"/>
                                    <a:gd name="T62" fmla="*/ 2 w 447"/>
                                    <a:gd name="T63" fmla="*/ 3 h 407"/>
                                    <a:gd name="T64" fmla="*/ 2 w 447"/>
                                    <a:gd name="T65" fmla="*/ 3 h 407"/>
                                    <a:gd name="T66" fmla="*/ 1 w 447"/>
                                    <a:gd name="T67" fmla="*/ 2 h 407"/>
                                    <a:gd name="T68" fmla="*/ 1 w 447"/>
                                    <a:gd name="T69" fmla="*/ 2 h 407"/>
                                    <a:gd name="T70" fmla="*/ 1 w 447"/>
                                    <a:gd name="T71" fmla="*/ 2 h 407"/>
                                    <a:gd name="T72" fmla="*/ 1 w 447"/>
                                    <a:gd name="T73" fmla="*/ 2 h 407"/>
                                    <a:gd name="T74" fmla="*/ 0 w 447"/>
                                    <a:gd name="T75" fmla="*/ 2 h 407"/>
                                    <a:gd name="T76" fmla="*/ 0 w 447"/>
                                    <a:gd name="T77" fmla="*/ 2 h 407"/>
                                    <a:gd name="T78" fmla="*/ 0 w 447"/>
                                    <a:gd name="T79" fmla="*/ 1 h 407"/>
                                    <a:gd name="T80" fmla="*/ 0 w 447"/>
                                    <a:gd name="T81" fmla="*/ 1 h 407"/>
                                    <a:gd name="T82" fmla="*/ 0 w 447"/>
                                    <a:gd name="T83" fmla="*/ 1 h 407"/>
                                    <a:gd name="T84" fmla="*/ 0 w 447"/>
                                    <a:gd name="T85" fmla="*/ 1 h 407"/>
                                    <a:gd name="T86" fmla="*/ 0 w 447"/>
                                    <a:gd name="T87" fmla="*/ 1 h 407"/>
                                    <a:gd name="T88" fmla="*/ 0 w 447"/>
                                    <a:gd name="T89" fmla="*/ 1 h 407"/>
                                    <a:gd name="T90" fmla="*/ 0 w 447"/>
                                    <a:gd name="T91" fmla="*/ 1 h 407"/>
                                    <a:gd name="T92" fmla="*/ 0 w 447"/>
                                    <a:gd name="T93" fmla="*/ 0 h 4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47"/>
                                    <a:gd name="T142" fmla="*/ 0 h 407"/>
                                    <a:gd name="T143" fmla="*/ 447 w 447"/>
                                    <a:gd name="T144" fmla="*/ 407 h 40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47" h="407">
                                      <a:moveTo>
                                        <a:pt x="48" y="55"/>
                                      </a:moveTo>
                                      <a:lnTo>
                                        <a:pt x="71" y="35"/>
                                      </a:lnTo>
                                      <a:lnTo>
                                        <a:pt x="95" y="18"/>
                                      </a:lnTo>
                                      <a:lnTo>
                                        <a:pt x="111" y="7"/>
                                      </a:lnTo>
                                      <a:lnTo>
                                        <a:pt x="124" y="2"/>
                                      </a:lnTo>
                                      <a:lnTo>
                                        <a:pt x="139" y="0"/>
                                      </a:lnTo>
                                      <a:lnTo>
                                        <a:pt x="154" y="1"/>
                                      </a:lnTo>
                                      <a:lnTo>
                                        <a:pt x="171" y="8"/>
                                      </a:lnTo>
                                      <a:lnTo>
                                        <a:pt x="195" y="24"/>
                                      </a:lnTo>
                                      <a:lnTo>
                                        <a:pt x="218" y="43"/>
                                      </a:lnTo>
                                      <a:lnTo>
                                        <a:pt x="239" y="69"/>
                                      </a:lnTo>
                                      <a:lnTo>
                                        <a:pt x="256" y="96"/>
                                      </a:lnTo>
                                      <a:lnTo>
                                        <a:pt x="278" y="134"/>
                                      </a:lnTo>
                                      <a:lnTo>
                                        <a:pt x="301" y="174"/>
                                      </a:lnTo>
                                      <a:lnTo>
                                        <a:pt x="321" y="207"/>
                                      </a:lnTo>
                                      <a:lnTo>
                                        <a:pt x="341" y="240"/>
                                      </a:lnTo>
                                      <a:lnTo>
                                        <a:pt x="361" y="265"/>
                                      </a:lnTo>
                                      <a:lnTo>
                                        <a:pt x="381" y="290"/>
                                      </a:lnTo>
                                      <a:lnTo>
                                        <a:pt x="410" y="313"/>
                                      </a:lnTo>
                                      <a:lnTo>
                                        <a:pt x="432" y="338"/>
                                      </a:lnTo>
                                      <a:lnTo>
                                        <a:pt x="444" y="357"/>
                                      </a:lnTo>
                                      <a:lnTo>
                                        <a:pt x="447" y="375"/>
                                      </a:lnTo>
                                      <a:lnTo>
                                        <a:pt x="442" y="389"/>
                                      </a:lnTo>
                                      <a:lnTo>
                                        <a:pt x="433" y="399"/>
                                      </a:lnTo>
                                      <a:lnTo>
                                        <a:pt x="416" y="405"/>
                                      </a:lnTo>
                                      <a:lnTo>
                                        <a:pt x="394" y="407"/>
                                      </a:lnTo>
                                      <a:lnTo>
                                        <a:pt x="374" y="405"/>
                                      </a:lnTo>
                                      <a:lnTo>
                                        <a:pt x="338" y="397"/>
                                      </a:lnTo>
                                      <a:lnTo>
                                        <a:pt x="315" y="390"/>
                                      </a:lnTo>
                                      <a:lnTo>
                                        <a:pt x="287" y="379"/>
                                      </a:lnTo>
                                      <a:lnTo>
                                        <a:pt x="261" y="365"/>
                                      </a:lnTo>
                                      <a:lnTo>
                                        <a:pt x="235" y="350"/>
                                      </a:lnTo>
                                      <a:lnTo>
                                        <a:pt x="203" y="332"/>
                                      </a:lnTo>
                                      <a:lnTo>
                                        <a:pt x="162" y="309"/>
                                      </a:lnTo>
                                      <a:lnTo>
                                        <a:pt x="124" y="288"/>
                                      </a:lnTo>
                                      <a:lnTo>
                                        <a:pt x="94" y="269"/>
                                      </a:lnTo>
                                      <a:lnTo>
                                        <a:pt x="64" y="248"/>
                                      </a:lnTo>
                                      <a:lnTo>
                                        <a:pt x="38" y="227"/>
                                      </a:lnTo>
                                      <a:lnTo>
                                        <a:pt x="21" y="204"/>
                                      </a:lnTo>
                                      <a:lnTo>
                                        <a:pt x="9" y="183"/>
                                      </a:lnTo>
                                      <a:lnTo>
                                        <a:pt x="3" y="161"/>
                                      </a:lnTo>
                                      <a:lnTo>
                                        <a:pt x="0" y="141"/>
                                      </a:lnTo>
                                      <a:lnTo>
                                        <a:pt x="3" y="125"/>
                                      </a:lnTo>
                                      <a:lnTo>
                                        <a:pt x="8" y="108"/>
                                      </a:lnTo>
                                      <a:lnTo>
                                        <a:pt x="18" y="90"/>
                                      </a:lnTo>
                                      <a:lnTo>
                                        <a:pt x="31" y="73"/>
                                      </a:lnTo>
                                      <a:lnTo>
                                        <a:pt x="48" y="55"/>
                                      </a:lnTo>
                                      <a:close/>
                                    </a:path>
                                  </a:pathLst>
                                </a:custGeom>
                                <a:solidFill>
                                  <a:srgbClr val="FF0000"/>
                                </a:solidFill>
                                <a:ln w="9525">
                                  <a:noFill/>
                                  <a:round/>
                                  <a:headEnd/>
                                  <a:tailEnd/>
                                </a:ln>
                              </p:spPr>
                              <p:txBody>
                                <a:bodyPr/>
                                <a:lstStyle/>
                                <a:p>
                                  <a:endParaRPr lang="cs-CZ"/>
                                </a:p>
                              </p:txBody>
                            </p:sp>
                          </p:grpSp>
                          <p:grpSp>
                            <p:nvGrpSpPr>
                              <p:cNvPr id="1033" name="Group 76"/>
                              <p:cNvGrpSpPr>
                                <a:grpSpLocks/>
                              </p:cNvGrpSpPr>
                              <p:nvPr/>
                            </p:nvGrpSpPr>
                            <p:grpSpPr bwMode="auto">
                              <a:xfrm>
                                <a:off x="2056" y="1735"/>
                                <a:ext cx="107" cy="105"/>
                                <a:chOff x="2056" y="1735"/>
                                <a:chExt cx="107" cy="105"/>
                              </a:xfrm>
                            </p:grpSpPr>
                            <p:sp>
                              <p:nvSpPr>
                                <p:cNvPr id="1316" name="Freeform 77"/>
                                <p:cNvSpPr>
                                  <a:spLocks/>
                                </p:cNvSpPr>
                                <p:nvPr/>
                              </p:nvSpPr>
                              <p:spPr bwMode="auto">
                                <a:xfrm>
                                  <a:off x="2056" y="1735"/>
                                  <a:ext cx="107" cy="105"/>
                                </a:xfrm>
                                <a:custGeom>
                                  <a:avLst/>
                                  <a:gdLst>
                                    <a:gd name="T0" fmla="*/ 1 w 535"/>
                                    <a:gd name="T1" fmla="*/ 1 h 522"/>
                                    <a:gd name="T2" fmla="*/ 1 w 535"/>
                                    <a:gd name="T3" fmla="*/ 0 h 522"/>
                                    <a:gd name="T4" fmla="*/ 1 w 535"/>
                                    <a:gd name="T5" fmla="*/ 0 h 522"/>
                                    <a:gd name="T6" fmla="*/ 1 w 535"/>
                                    <a:gd name="T7" fmla="*/ 0 h 522"/>
                                    <a:gd name="T8" fmla="*/ 2 w 535"/>
                                    <a:gd name="T9" fmla="*/ 0 h 522"/>
                                    <a:gd name="T10" fmla="*/ 2 w 535"/>
                                    <a:gd name="T11" fmla="*/ 0 h 522"/>
                                    <a:gd name="T12" fmla="*/ 2 w 535"/>
                                    <a:gd name="T13" fmla="*/ 0 h 522"/>
                                    <a:gd name="T14" fmla="*/ 2 w 535"/>
                                    <a:gd name="T15" fmla="*/ 0 h 522"/>
                                    <a:gd name="T16" fmla="*/ 3 w 535"/>
                                    <a:gd name="T17" fmla="*/ 0 h 522"/>
                                    <a:gd name="T18" fmla="*/ 3 w 535"/>
                                    <a:gd name="T19" fmla="*/ 0 h 522"/>
                                    <a:gd name="T20" fmla="*/ 3 w 535"/>
                                    <a:gd name="T21" fmla="*/ 1 h 522"/>
                                    <a:gd name="T22" fmla="*/ 3 w 535"/>
                                    <a:gd name="T23" fmla="*/ 1 h 522"/>
                                    <a:gd name="T24" fmla="*/ 4 w 535"/>
                                    <a:gd name="T25" fmla="*/ 1 h 522"/>
                                    <a:gd name="T26" fmla="*/ 4 w 535"/>
                                    <a:gd name="T27" fmla="*/ 1 h 522"/>
                                    <a:gd name="T28" fmla="*/ 4 w 535"/>
                                    <a:gd name="T29" fmla="*/ 1 h 522"/>
                                    <a:gd name="T30" fmla="*/ 4 w 535"/>
                                    <a:gd name="T31" fmla="*/ 2 h 522"/>
                                    <a:gd name="T32" fmla="*/ 4 w 535"/>
                                    <a:gd name="T33" fmla="*/ 2 h 522"/>
                                    <a:gd name="T34" fmla="*/ 4 w 535"/>
                                    <a:gd name="T35" fmla="*/ 2 h 522"/>
                                    <a:gd name="T36" fmla="*/ 4 w 535"/>
                                    <a:gd name="T37" fmla="*/ 2 h 522"/>
                                    <a:gd name="T38" fmla="*/ 4 w 535"/>
                                    <a:gd name="T39" fmla="*/ 2 h 522"/>
                                    <a:gd name="T40" fmla="*/ 4 w 535"/>
                                    <a:gd name="T41" fmla="*/ 3 h 522"/>
                                    <a:gd name="T42" fmla="*/ 4 w 535"/>
                                    <a:gd name="T43" fmla="*/ 3 h 522"/>
                                    <a:gd name="T44" fmla="*/ 4 w 535"/>
                                    <a:gd name="T45" fmla="*/ 3 h 522"/>
                                    <a:gd name="T46" fmla="*/ 4 w 535"/>
                                    <a:gd name="T47" fmla="*/ 3 h 522"/>
                                    <a:gd name="T48" fmla="*/ 3 w 535"/>
                                    <a:gd name="T49" fmla="*/ 3 h 522"/>
                                    <a:gd name="T50" fmla="*/ 3 w 535"/>
                                    <a:gd name="T51" fmla="*/ 4 h 522"/>
                                    <a:gd name="T52" fmla="*/ 3 w 535"/>
                                    <a:gd name="T53" fmla="*/ 4 h 522"/>
                                    <a:gd name="T54" fmla="*/ 3 w 535"/>
                                    <a:gd name="T55" fmla="*/ 4 h 522"/>
                                    <a:gd name="T56" fmla="*/ 4 w 535"/>
                                    <a:gd name="T57" fmla="*/ 4 h 522"/>
                                    <a:gd name="T58" fmla="*/ 3 w 535"/>
                                    <a:gd name="T59" fmla="*/ 4 h 522"/>
                                    <a:gd name="T60" fmla="*/ 3 w 535"/>
                                    <a:gd name="T61" fmla="*/ 4 h 522"/>
                                    <a:gd name="T62" fmla="*/ 3 w 535"/>
                                    <a:gd name="T63" fmla="*/ 4 h 522"/>
                                    <a:gd name="T64" fmla="*/ 3 w 535"/>
                                    <a:gd name="T65" fmla="*/ 4 h 522"/>
                                    <a:gd name="T66" fmla="*/ 3 w 535"/>
                                    <a:gd name="T67" fmla="*/ 4 h 522"/>
                                    <a:gd name="T68" fmla="*/ 2 w 535"/>
                                    <a:gd name="T69" fmla="*/ 4 h 522"/>
                                    <a:gd name="T70" fmla="*/ 2 w 535"/>
                                    <a:gd name="T71" fmla="*/ 4 h 522"/>
                                    <a:gd name="T72" fmla="*/ 2 w 535"/>
                                    <a:gd name="T73" fmla="*/ 4 h 522"/>
                                    <a:gd name="T74" fmla="*/ 2 w 535"/>
                                    <a:gd name="T75" fmla="*/ 4 h 522"/>
                                    <a:gd name="T76" fmla="*/ 1 w 535"/>
                                    <a:gd name="T77" fmla="*/ 4 h 522"/>
                                    <a:gd name="T78" fmla="*/ 1 w 535"/>
                                    <a:gd name="T79" fmla="*/ 4 h 522"/>
                                    <a:gd name="T80" fmla="*/ 1 w 535"/>
                                    <a:gd name="T81" fmla="*/ 4 h 522"/>
                                    <a:gd name="T82" fmla="*/ 1 w 535"/>
                                    <a:gd name="T83" fmla="*/ 4 h 522"/>
                                    <a:gd name="T84" fmla="*/ 1 w 535"/>
                                    <a:gd name="T85" fmla="*/ 4 h 522"/>
                                    <a:gd name="T86" fmla="*/ 1 w 535"/>
                                    <a:gd name="T87" fmla="*/ 4 h 522"/>
                                    <a:gd name="T88" fmla="*/ 0 w 535"/>
                                    <a:gd name="T89" fmla="*/ 4 h 522"/>
                                    <a:gd name="T90" fmla="*/ 0 w 535"/>
                                    <a:gd name="T91" fmla="*/ 3 h 522"/>
                                    <a:gd name="T92" fmla="*/ 0 w 535"/>
                                    <a:gd name="T93" fmla="*/ 3 h 522"/>
                                    <a:gd name="T94" fmla="*/ 0 w 535"/>
                                    <a:gd name="T95" fmla="*/ 3 h 522"/>
                                    <a:gd name="T96" fmla="*/ 0 w 535"/>
                                    <a:gd name="T97" fmla="*/ 2 h 522"/>
                                    <a:gd name="T98" fmla="*/ 0 w 535"/>
                                    <a:gd name="T99" fmla="*/ 2 h 522"/>
                                    <a:gd name="T100" fmla="*/ 0 w 535"/>
                                    <a:gd name="T101" fmla="*/ 2 h 522"/>
                                    <a:gd name="T102" fmla="*/ 0 w 535"/>
                                    <a:gd name="T103" fmla="*/ 1 h 522"/>
                                    <a:gd name="T104" fmla="*/ 0 w 535"/>
                                    <a:gd name="T105" fmla="*/ 1 h 522"/>
                                    <a:gd name="T106" fmla="*/ 0 w 535"/>
                                    <a:gd name="T107" fmla="*/ 1 h 522"/>
                                    <a:gd name="T108" fmla="*/ 1 w 535"/>
                                    <a:gd name="T109" fmla="*/ 1 h 52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35"/>
                                    <a:gd name="T166" fmla="*/ 0 h 522"/>
                                    <a:gd name="T167" fmla="*/ 535 w 535"/>
                                    <a:gd name="T168" fmla="*/ 522 h 52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35" h="522">
                                      <a:moveTo>
                                        <a:pt x="79" y="71"/>
                                      </a:moveTo>
                                      <a:lnTo>
                                        <a:pt x="106" y="50"/>
                                      </a:lnTo>
                                      <a:lnTo>
                                        <a:pt x="131" y="31"/>
                                      </a:lnTo>
                                      <a:lnTo>
                                        <a:pt x="160" y="16"/>
                                      </a:lnTo>
                                      <a:lnTo>
                                        <a:pt x="194" y="6"/>
                                      </a:lnTo>
                                      <a:lnTo>
                                        <a:pt x="222" y="1"/>
                                      </a:lnTo>
                                      <a:lnTo>
                                        <a:pt x="257" y="0"/>
                                      </a:lnTo>
                                      <a:lnTo>
                                        <a:pt x="305" y="5"/>
                                      </a:lnTo>
                                      <a:lnTo>
                                        <a:pt x="352" y="15"/>
                                      </a:lnTo>
                                      <a:lnTo>
                                        <a:pt x="383" y="34"/>
                                      </a:lnTo>
                                      <a:lnTo>
                                        <a:pt x="404" y="63"/>
                                      </a:lnTo>
                                      <a:lnTo>
                                        <a:pt x="424" y="99"/>
                                      </a:lnTo>
                                      <a:lnTo>
                                        <a:pt x="445" y="132"/>
                                      </a:lnTo>
                                      <a:lnTo>
                                        <a:pt x="470" y="159"/>
                                      </a:lnTo>
                                      <a:lnTo>
                                        <a:pt x="493" y="183"/>
                                      </a:lnTo>
                                      <a:lnTo>
                                        <a:pt x="522" y="217"/>
                                      </a:lnTo>
                                      <a:lnTo>
                                        <a:pt x="533" y="249"/>
                                      </a:lnTo>
                                      <a:lnTo>
                                        <a:pt x="535" y="272"/>
                                      </a:lnTo>
                                      <a:lnTo>
                                        <a:pt x="533" y="286"/>
                                      </a:lnTo>
                                      <a:lnTo>
                                        <a:pt x="526" y="309"/>
                                      </a:lnTo>
                                      <a:lnTo>
                                        <a:pt x="514" y="331"/>
                                      </a:lnTo>
                                      <a:lnTo>
                                        <a:pt x="495" y="354"/>
                                      </a:lnTo>
                                      <a:lnTo>
                                        <a:pt x="473" y="385"/>
                                      </a:lnTo>
                                      <a:lnTo>
                                        <a:pt x="453" y="408"/>
                                      </a:lnTo>
                                      <a:lnTo>
                                        <a:pt x="437" y="433"/>
                                      </a:lnTo>
                                      <a:lnTo>
                                        <a:pt x="430" y="449"/>
                                      </a:lnTo>
                                      <a:lnTo>
                                        <a:pt x="429" y="458"/>
                                      </a:lnTo>
                                      <a:lnTo>
                                        <a:pt x="434" y="465"/>
                                      </a:lnTo>
                                      <a:lnTo>
                                        <a:pt x="442" y="469"/>
                                      </a:lnTo>
                                      <a:lnTo>
                                        <a:pt x="404" y="513"/>
                                      </a:lnTo>
                                      <a:lnTo>
                                        <a:pt x="400" y="505"/>
                                      </a:lnTo>
                                      <a:lnTo>
                                        <a:pt x="378" y="494"/>
                                      </a:lnTo>
                                      <a:lnTo>
                                        <a:pt x="353" y="488"/>
                                      </a:lnTo>
                                      <a:lnTo>
                                        <a:pt x="329" y="486"/>
                                      </a:lnTo>
                                      <a:lnTo>
                                        <a:pt x="303" y="491"/>
                                      </a:lnTo>
                                      <a:lnTo>
                                        <a:pt x="272" y="499"/>
                                      </a:lnTo>
                                      <a:lnTo>
                                        <a:pt x="235" y="511"/>
                                      </a:lnTo>
                                      <a:lnTo>
                                        <a:pt x="206" y="519"/>
                                      </a:lnTo>
                                      <a:lnTo>
                                        <a:pt x="183" y="522"/>
                                      </a:lnTo>
                                      <a:lnTo>
                                        <a:pt x="162" y="520"/>
                                      </a:lnTo>
                                      <a:lnTo>
                                        <a:pt x="141" y="513"/>
                                      </a:lnTo>
                                      <a:lnTo>
                                        <a:pt x="118" y="502"/>
                                      </a:lnTo>
                                      <a:lnTo>
                                        <a:pt x="102" y="487"/>
                                      </a:lnTo>
                                      <a:lnTo>
                                        <a:pt x="83" y="467"/>
                                      </a:lnTo>
                                      <a:lnTo>
                                        <a:pt x="60" y="437"/>
                                      </a:lnTo>
                                      <a:lnTo>
                                        <a:pt x="34" y="397"/>
                                      </a:lnTo>
                                      <a:lnTo>
                                        <a:pt x="15" y="359"/>
                                      </a:lnTo>
                                      <a:lnTo>
                                        <a:pt x="2" y="322"/>
                                      </a:lnTo>
                                      <a:lnTo>
                                        <a:pt x="0" y="297"/>
                                      </a:lnTo>
                                      <a:lnTo>
                                        <a:pt x="3" y="273"/>
                                      </a:lnTo>
                                      <a:lnTo>
                                        <a:pt x="11" y="224"/>
                                      </a:lnTo>
                                      <a:lnTo>
                                        <a:pt x="19" y="170"/>
                                      </a:lnTo>
                                      <a:lnTo>
                                        <a:pt x="36" y="128"/>
                                      </a:lnTo>
                                      <a:lnTo>
                                        <a:pt x="57" y="97"/>
                                      </a:lnTo>
                                      <a:lnTo>
                                        <a:pt x="79" y="71"/>
                                      </a:lnTo>
                                      <a:close/>
                                    </a:path>
                                  </a:pathLst>
                                </a:custGeom>
                                <a:solidFill>
                                  <a:srgbClr val="FF4040"/>
                                </a:solidFill>
                                <a:ln w="9525">
                                  <a:noFill/>
                                  <a:round/>
                                  <a:headEnd/>
                                  <a:tailEnd/>
                                </a:ln>
                              </p:spPr>
                              <p:txBody>
                                <a:bodyPr/>
                                <a:lstStyle/>
                                <a:p>
                                  <a:endParaRPr lang="cs-CZ"/>
                                </a:p>
                              </p:txBody>
                            </p:sp>
                            <p:sp>
                              <p:nvSpPr>
                                <p:cNvPr id="1317" name="Freeform 78"/>
                                <p:cNvSpPr>
                                  <a:spLocks/>
                                </p:cNvSpPr>
                                <p:nvPr/>
                              </p:nvSpPr>
                              <p:spPr bwMode="auto">
                                <a:xfrm>
                                  <a:off x="2062" y="1742"/>
                                  <a:ext cx="93" cy="92"/>
                                </a:xfrm>
                                <a:custGeom>
                                  <a:avLst/>
                                  <a:gdLst>
                                    <a:gd name="T0" fmla="*/ 1 w 466"/>
                                    <a:gd name="T1" fmla="*/ 1 h 457"/>
                                    <a:gd name="T2" fmla="*/ 1 w 466"/>
                                    <a:gd name="T3" fmla="*/ 0 h 457"/>
                                    <a:gd name="T4" fmla="*/ 1 w 466"/>
                                    <a:gd name="T5" fmla="*/ 0 h 457"/>
                                    <a:gd name="T6" fmla="*/ 1 w 466"/>
                                    <a:gd name="T7" fmla="*/ 0 h 457"/>
                                    <a:gd name="T8" fmla="*/ 1 w 466"/>
                                    <a:gd name="T9" fmla="*/ 0 h 457"/>
                                    <a:gd name="T10" fmla="*/ 2 w 466"/>
                                    <a:gd name="T11" fmla="*/ 0 h 457"/>
                                    <a:gd name="T12" fmla="*/ 2 w 466"/>
                                    <a:gd name="T13" fmla="*/ 0 h 457"/>
                                    <a:gd name="T14" fmla="*/ 2 w 466"/>
                                    <a:gd name="T15" fmla="*/ 0 h 457"/>
                                    <a:gd name="T16" fmla="*/ 2 w 466"/>
                                    <a:gd name="T17" fmla="*/ 0 h 457"/>
                                    <a:gd name="T18" fmla="*/ 3 w 466"/>
                                    <a:gd name="T19" fmla="*/ 0 h 457"/>
                                    <a:gd name="T20" fmla="*/ 3 w 466"/>
                                    <a:gd name="T21" fmla="*/ 0 h 457"/>
                                    <a:gd name="T22" fmla="*/ 3 w 466"/>
                                    <a:gd name="T23" fmla="*/ 1 h 457"/>
                                    <a:gd name="T24" fmla="*/ 3 w 466"/>
                                    <a:gd name="T25" fmla="*/ 1 h 457"/>
                                    <a:gd name="T26" fmla="*/ 3 w 466"/>
                                    <a:gd name="T27" fmla="*/ 1 h 457"/>
                                    <a:gd name="T28" fmla="*/ 3 w 466"/>
                                    <a:gd name="T29" fmla="*/ 1 h 457"/>
                                    <a:gd name="T30" fmla="*/ 4 w 466"/>
                                    <a:gd name="T31" fmla="*/ 2 h 457"/>
                                    <a:gd name="T32" fmla="*/ 4 w 466"/>
                                    <a:gd name="T33" fmla="*/ 2 h 457"/>
                                    <a:gd name="T34" fmla="*/ 4 w 466"/>
                                    <a:gd name="T35" fmla="*/ 2 h 457"/>
                                    <a:gd name="T36" fmla="*/ 4 w 466"/>
                                    <a:gd name="T37" fmla="*/ 2 h 457"/>
                                    <a:gd name="T38" fmla="*/ 4 w 466"/>
                                    <a:gd name="T39" fmla="*/ 2 h 457"/>
                                    <a:gd name="T40" fmla="*/ 4 w 466"/>
                                    <a:gd name="T41" fmla="*/ 2 h 457"/>
                                    <a:gd name="T42" fmla="*/ 3 w 466"/>
                                    <a:gd name="T43" fmla="*/ 3 h 457"/>
                                    <a:gd name="T44" fmla="*/ 3 w 466"/>
                                    <a:gd name="T45" fmla="*/ 3 h 457"/>
                                    <a:gd name="T46" fmla="*/ 3 w 466"/>
                                    <a:gd name="T47" fmla="*/ 3 h 457"/>
                                    <a:gd name="T48" fmla="*/ 3 w 466"/>
                                    <a:gd name="T49" fmla="*/ 3 h 457"/>
                                    <a:gd name="T50" fmla="*/ 3 w 466"/>
                                    <a:gd name="T51" fmla="*/ 3 h 457"/>
                                    <a:gd name="T52" fmla="*/ 3 w 466"/>
                                    <a:gd name="T53" fmla="*/ 3 h 457"/>
                                    <a:gd name="T54" fmla="*/ 3 w 466"/>
                                    <a:gd name="T55" fmla="*/ 3 h 457"/>
                                    <a:gd name="T56" fmla="*/ 3 w 466"/>
                                    <a:gd name="T57" fmla="*/ 3 h 457"/>
                                    <a:gd name="T58" fmla="*/ 3 w 466"/>
                                    <a:gd name="T59" fmla="*/ 4 h 457"/>
                                    <a:gd name="T60" fmla="*/ 3 w 466"/>
                                    <a:gd name="T61" fmla="*/ 4 h 457"/>
                                    <a:gd name="T62" fmla="*/ 3 w 466"/>
                                    <a:gd name="T63" fmla="*/ 4 h 457"/>
                                    <a:gd name="T64" fmla="*/ 2 w 466"/>
                                    <a:gd name="T65" fmla="*/ 3 h 457"/>
                                    <a:gd name="T66" fmla="*/ 2 w 466"/>
                                    <a:gd name="T67" fmla="*/ 3 h 457"/>
                                    <a:gd name="T68" fmla="*/ 2 w 466"/>
                                    <a:gd name="T69" fmla="*/ 3 h 457"/>
                                    <a:gd name="T70" fmla="*/ 2 w 466"/>
                                    <a:gd name="T71" fmla="*/ 4 h 457"/>
                                    <a:gd name="T72" fmla="*/ 2 w 466"/>
                                    <a:gd name="T73" fmla="*/ 4 h 457"/>
                                    <a:gd name="T74" fmla="*/ 1 w 466"/>
                                    <a:gd name="T75" fmla="*/ 4 h 457"/>
                                    <a:gd name="T76" fmla="*/ 1 w 466"/>
                                    <a:gd name="T77" fmla="*/ 4 h 457"/>
                                    <a:gd name="T78" fmla="*/ 1 w 466"/>
                                    <a:gd name="T79" fmla="*/ 4 h 457"/>
                                    <a:gd name="T80" fmla="*/ 1 w 466"/>
                                    <a:gd name="T81" fmla="*/ 4 h 457"/>
                                    <a:gd name="T82" fmla="*/ 1 w 466"/>
                                    <a:gd name="T83" fmla="*/ 4 h 457"/>
                                    <a:gd name="T84" fmla="*/ 1 w 466"/>
                                    <a:gd name="T85" fmla="*/ 3 h 457"/>
                                    <a:gd name="T86" fmla="*/ 1 w 466"/>
                                    <a:gd name="T87" fmla="*/ 3 h 457"/>
                                    <a:gd name="T88" fmla="*/ 0 w 466"/>
                                    <a:gd name="T89" fmla="*/ 3 h 457"/>
                                    <a:gd name="T90" fmla="*/ 0 w 466"/>
                                    <a:gd name="T91" fmla="*/ 3 h 457"/>
                                    <a:gd name="T92" fmla="*/ 0 w 466"/>
                                    <a:gd name="T93" fmla="*/ 3 h 457"/>
                                    <a:gd name="T94" fmla="*/ 0 w 466"/>
                                    <a:gd name="T95" fmla="*/ 2 h 457"/>
                                    <a:gd name="T96" fmla="*/ 0 w 466"/>
                                    <a:gd name="T97" fmla="*/ 2 h 457"/>
                                    <a:gd name="T98" fmla="*/ 0 w 466"/>
                                    <a:gd name="T99" fmla="*/ 2 h 457"/>
                                    <a:gd name="T100" fmla="*/ 0 w 466"/>
                                    <a:gd name="T101" fmla="*/ 2 h 457"/>
                                    <a:gd name="T102" fmla="*/ 0 w 466"/>
                                    <a:gd name="T103" fmla="*/ 1 h 457"/>
                                    <a:gd name="T104" fmla="*/ 0 w 466"/>
                                    <a:gd name="T105" fmla="*/ 1 h 457"/>
                                    <a:gd name="T106" fmla="*/ 0 w 466"/>
                                    <a:gd name="T107" fmla="*/ 1 h 457"/>
                                    <a:gd name="T108" fmla="*/ 1 w 466"/>
                                    <a:gd name="T109" fmla="*/ 1 h 45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66"/>
                                    <a:gd name="T166" fmla="*/ 0 h 457"/>
                                    <a:gd name="T167" fmla="*/ 466 w 466"/>
                                    <a:gd name="T168" fmla="*/ 457 h 45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66" h="457">
                                      <a:moveTo>
                                        <a:pt x="69" y="63"/>
                                      </a:moveTo>
                                      <a:lnTo>
                                        <a:pt x="91" y="43"/>
                                      </a:lnTo>
                                      <a:lnTo>
                                        <a:pt x="114" y="27"/>
                                      </a:lnTo>
                                      <a:lnTo>
                                        <a:pt x="139" y="14"/>
                                      </a:lnTo>
                                      <a:lnTo>
                                        <a:pt x="168" y="4"/>
                                      </a:lnTo>
                                      <a:lnTo>
                                        <a:pt x="192" y="0"/>
                                      </a:lnTo>
                                      <a:lnTo>
                                        <a:pt x="223" y="0"/>
                                      </a:lnTo>
                                      <a:lnTo>
                                        <a:pt x="265" y="3"/>
                                      </a:lnTo>
                                      <a:lnTo>
                                        <a:pt x="306" y="13"/>
                                      </a:lnTo>
                                      <a:lnTo>
                                        <a:pt x="334" y="30"/>
                                      </a:lnTo>
                                      <a:lnTo>
                                        <a:pt x="352" y="56"/>
                                      </a:lnTo>
                                      <a:lnTo>
                                        <a:pt x="368" y="86"/>
                                      </a:lnTo>
                                      <a:lnTo>
                                        <a:pt x="388" y="115"/>
                                      </a:lnTo>
                                      <a:lnTo>
                                        <a:pt x="409" y="140"/>
                                      </a:lnTo>
                                      <a:lnTo>
                                        <a:pt x="430" y="160"/>
                                      </a:lnTo>
                                      <a:lnTo>
                                        <a:pt x="454" y="190"/>
                                      </a:lnTo>
                                      <a:lnTo>
                                        <a:pt x="465" y="218"/>
                                      </a:lnTo>
                                      <a:lnTo>
                                        <a:pt x="466" y="238"/>
                                      </a:lnTo>
                                      <a:lnTo>
                                        <a:pt x="465" y="251"/>
                                      </a:lnTo>
                                      <a:lnTo>
                                        <a:pt x="458" y="271"/>
                                      </a:lnTo>
                                      <a:lnTo>
                                        <a:pt x="447" y="290"/>
                                      </a:lnTo>
                                      <a:lnTo>
                                        <a:pt x="432" y="311"/>
                                      </a:lnTo>
                                      <a:lnTo>
                                        <a:pt x="411" y="337"/>
                                      </a:lnTo>
                                      <a:lnTo>
                                        <a:pt x="395" y="356"/>
                                      </a:lnTo>
                                      <a:lnTo>
                                        <a:pt x="381" y="379"/>
                                      </a:lnTo>
                                      <a:lnTo>
                                        <a:pt x="374" y="392"/>
                                      </a:lnTo>
                                      <a:lnTo>
                                        <a:pt x="373" y="400"/>
                                      </a:lnTo>
                                      <a:lnTo>
                                        <a:pt x="377" y="406"/>
                                      </a:lnTo>
                                      <a:lnTo>
                                        <a:pt x="385" y="411"/>
                                      </a:lnTo>
                                      <a:lnTo>
                                        <a:pt x="352" y="450"/>
                                      </a:lnTo>
                                      <a:lnTo>
                                        <a:pt x="348" y="442"/>
                                      </a:lnTo>
                                      <a:lnTo>
                                        <a:pt x="328" y="432"/>
                                      </a:lnTo>
                                      <a:lnTo>
                                        <a:pt x="307" y="427"/>
                                      </a:lnTo>
                                      <a:lnTo>
                                        <a:pt x="285" y="425"/>
                                      </a:lnTo>
                                      <a:lnTo>
                                        <a:pt x="264" y="429"/>
                                      </a:lnTo>
                                      <a:lnTo>
                                        <a:pt x="236" y="436"/>
                                      </a:lnTo>
                                      <a:lnTo>
                                        <a:pt x="204" y="447"/>
                                      </a:lnTo>
                                      <a:lnTo>
                                        <a:pt x="179" y="455"/>
                                      </a:lnTo>
                                      <a:lnTo>
                                        <a:pt x="160" y="457"/>
                                      </a:lnTo>
                                      <a:lnTo>
                                        <a:pt x="140" y="456"/>
                                      </a:lnTo>
                                      <a:lnTo>
                                        <a:pt x="122" y="450"/>
                                      </a:lnTo>
                                      <a:lnTo>
                                        <a:pt x="102" y="439"/>
                                      </a:lnTo>
                                      <a:lnTo>
                                        <a:pt x="88" y="426"/>
                                      </a:lnTo>
                                      <a:lnTo>
                                        <a:pt x="72" y="409"/>
                                      </a:lnTo>
                                      <a:lnTo>
                                        <a:pt x="51" y="383"/>
                                      </a:lnTo>
                                      <a:lnTo>
                                        <a:pt x="29" y="348"/>
                                      </a:lnTo>
                                      <a:lnTo>
                                        <a:pt x="12" y="314"/>
                                      </a:lnTo>
                                      <a:lnTo>
                                        <a:pt x="1" y="282"/>
                                      </a:lnTo>
                                      <a:lnTo>
                                        <a:pt x="0" y="260"/>
                                      </a:lnTo>
                                      <a:lnTo>
                                        <a:pt x="2" y="239"/>
                                      </a:lnTo>
                                      <a:lnTo>
                                        <a:pt x="8" y="196"/>
                                      </a:lnTo>
                                      <a:lnTo>
                                        <a:pt x="15" y="149"/>
                                      </a:lnTo>
                                      <a:lnTo>
                                        <a:pt x="31" y="112"/>
                                      </a:lnTo>
                                      <a:lnTo>
                                        <a:pt x="49" y="85"/>
                                      </a:lnTo>
                                      <a:lnTo>
                                        <a:pt x="69" y="63"/>
                                      </a:lnTo>
                                      <a:close/>
                                    </a:path>
                                  </a:pathLst>
                                </a:custGeom>
                                <a:solidFill>
                                  <a:srgbClr val="FF0000"/>
                                </a:solidFill>
                                <a:ln w="9525">
                                  <a:noFill/>
                                  <a:round/>
                                  <a:headEnd/>
                                  <a:tailEnd/>
                                </a:ln>
                              </p:spPr>
                              <p:txBody>
                                <a:bodyPr/>
                                <a:lstStyle/>
                                <a:p>
                                  <a:endParaRPr lang="cs-CZ"/>
                                </a:p>
                              </p:txBody>
                            </p:sp>
                            <p:sp>
                              <p:nvSpPr>
                                <p:cNvPr id="1318" name="Freeform 79"/>
                                <p:cNvSpPr>
                                  <a:spLocks/>
                                </p:cNvSpPr>
                                <p:nvPr/>
                              </p:nvSpPr>
                              <p:spPr bwMode="auto">
                                <a:xfrm>
                                  <a:off x="2069" y="1751"/>
                                  <a:ext cx="78" cy="77"/>
                                </a:xfrm>
                                <a:custGeom>
                                  <a:avLst/>
                                  <a:gdLst>
                                    <a:gd name="T0" fmla="*/ 0 w 390"/>
                                    <a:gd name="T1" fmla="*/ 0 h 383"/>
                                    <a:gd name="T2" fmla="*/ 1 w 390"/>
                                    <a:gd name="T3" fmla="*/ 0 h 383"/>
                                    <a:gd name="T4" fmla="*/ 1 w 390"/>
                                    <a:gd name="T5" fmla="*/ 0 h 383"/>
                                    <a:gd name="T6" fmla="*/ 1 w 390"/>
                                    <a:gd name="T7" fmla="*/ 0 h 383"/>
                                    <a:gd name="T8" fmla="*/ 1 w 390"/>
                                    <a:gd name="T9" fmla="*/ 0 h 383"/>
                                    <a:gd name="T10" fmla="*/ 1 w 390"/>
                                    <a:gd name="T11" fmla="*/ 0 h 383"/>
                                    <a:gd name="T12" fmla="*/ 1 w 390"/>
                                    <a:gd name="T13" fmla="*/ 0 h 383"/>
                                    <a:gd name="T14" fmla="*/ 2 w 390"/>
                                    <a:gd name="T15" fmla="*/ 0 h 383"/>
                                    <a:gd name="T16" fmla="*/ 2 w 390"/>
                                    <a:gd name="T17" fmla="*/ 0 h 383"/>
                                    <a:gd name="T18" fmla="*/ 2 w 390"/>
                                    <a:gd name="T19" fmla="*/ 0 h 383"/>
                                    <a:gd name="T20" fmla="*/ 2 w 390"/>
                                    <a:gd name="T21" fmla="*/ 0 h 383"/>
                                    <a:gd name="T22" fmla="*/ 2 w 390"/>
                                    <a:gd name="T23" fmla="*/ 1 h 383"/>
                                    <a:gd name="T24" fmla="*/ 3 w 390"/>
                                    <a:gd name="T25" fmla="*/ 1 h 383"/>
                                    <a:gd name="T26" fmla="*/ 3 w 390"/>
                                    <a:gd name="T27" fmla="*/ 1 h 383"/>
                                    <a:gd name="T28" fmla="*/ 3 w 390"/>
                                    <a:gd name="T29" fmla="*/ 1 h 383"/>
                                    <a:gd name="T30" fmla="*/ 3 w 390"/>
                                    <a:gd name="T31" fmla="*/ 1 h 383"/>
                                    <a:gd name="T32" fmla="*/ 3 w 390"/>
                                    <a:gd name="T33" fmla="*/ 1 h 383"/>
                                    <a:gd name="T34" fmla="*/ 3 w 390"/>
                                    <a:gd name="T35" fmla="*/ 2 h 383"/>
                                    <a:gd name="T36" fmla="*/ 3 w 390"/>
                                    <a:gd name="T37" fmla="*/ 2 h 383"/>
                                    <a:gd name="T38" fmla="*/ 3 w 390"/>
                                    <a:gd name="T39" fmla="*/ 2 h 383"/>
                                    <a:gd name="T40" fmla="*/ 3 w 390"/>
                                    <a:gd name="T41" fmla="*/ 2 h 383"/>
                                    <a:gd name="T42" fmla="*/ 3 w 390"/>
                                    <a:gd name="T43" fmla="*/ 2 h 383"/>
                                    <a:gd name="T44" fmla="*/ 3 w 390"/>
                                    <a:gd name="T45" fmla="*/ 2 h 383"/>
                                    <a:gd name="T46" fmla="*/ 3 w 390"/>
                                    <a:gd name="T47" fmla="*/ 2 h 383"/>
                                    <a:gd name="T48" fmla="*/ 3 w 390"/>
                                    <a:gd name="T49" fmla="*/ 3 h 383"/>
                                    <a:gd name="T50" fmla="*/ 3 w 390"/>
                                    <a:gd name="T51" fmla="*/ 3 h 383"/>
                                    <a:gd name="T52" fmla="*/ 2 w 390"/>
                                    <a:gd name="T53" fmla="*/ 3 h 383"/>
                                    <a:gd name="T54" fmla="*/ 3 w 390"/>
                                    <a:gd name="T55" fmla="*/ 3 h 383"/>
                                    <a:gd name="T56" fmla="*/ 3 w 390"/>
                                    <a:gd name="T57" fmla="*/ 3 h 383"/>
                                    <a:gd name="T58" fmla="*/ 2 w 390"/>
                                    <a:gd name="T59" fmla="*/ 3 h 383"/>
                                    <a:gd name="T60" fmla="*/ 2 w 390"/>
                                    <a:gd name="T61" fmla="*/ 3 h 383"/>
                                    <a:gd name="T62" fmla="*/ 2 w 390"/>
                                    <a:gd name="T63" fmla="*/ 3 h 383"/>
                                    <a:gd name="T64" fmla="*/ 2 w 390"/>
                                    <a:gd name="T65" fmla="*/ 3 h 383"/>
                                    <a:gd name="T66" fmla="*/ 2 w 390"/>
                                    <a:gd name="T67" fmla="*/ 3 h 383"/>
                                    <a:gd name="T68" fmla="*/ 2 w 390"/>
                                    <a:gd name="T69" fmla="*/ 3 h 383"/>
                                    <a:gd name="T70" fmla="*/ 2 w 390"/>
                                    <a:gd name="T71" fmla="*/ 3 h 383"/>
                                    <a:gd name="T72" fmla="*/ 1 w 390"/>
                                    <a:gd name="T73" fmla="*/ 3 h 383"/>
                                    <a:gd name="T74" fmla="*/ 1 w 390"/>
                                    <a:gd name="T75" fmla="*/ 3 h 383"/>
                                    <a:gd name="T76" fmla="*/ 1 w 390"/>
                                    <a:gd name="T77" fmla="*/ 3 h 383"/>
                                    <a:gd name="T78" fmla="*/ 1 w 390"/>
                                    <a:gd name="T79" fmla="*/ 3 h 383"/>
                                    <a:gd name="T80" fmla="*/ 1 w 390"/>
                                    <a:gd name="T81" fmla="*/ 3 h 383"/>
                                    <a:gd name="T82" fmla="*/ 1 w 390"/>
                                    <a:gd name="T83" fmla="*/ 3 h 383"/>
                                    <a:gd name="T84" fmla="*/ 1 w 390"/>
                                    <a:gd name="T85" fmla="*/ 3 h 383"/>
                                    <a:gd name="T86" fmla="*/ 0 w 390"/>
                                    <a:gd name="T87" fmla="*/ 3 h 383"/>
                                    <a:gd name="T88" fmla="*/ 0 w 390"/>
                                    <a:gd name="T89" fmla="*/ 3 h 383"/>
                                    <a:gd name="T90" fmla="*/ 0 w 390"/>
                                    <a:gd name="T91" fmla="*/ 2 h 383"/>
                                    <a:gd name="T92" fmla="*/ 0 w 390"/>
                                    <a:gd name="T93" fmla="*/ 2 h 383"/>
                                    <a:gd name="T94" fmla="*/ 0 w 390"/>
                                    <a:gd name="T95" fmla="*/ 2 h 383"/>
                                    <a:gd name="T96" fmla="*/ 0 w 390"/>
                                    <a:gd name="T97" fmla="*/ 2 h 383"/>
                                    <a:gd name="T98" fmla="*/ 0 w 390"/>
                                    <a:gd name="T99" fmla="*/ 2 h 383"/>
                                    <a:gd name="T100" fmla="*/ 0 w 390"/>
                                    <a:gd name="T101" fmla="*/ 1 h 383"/>
                                    <a:gd name="T102" fmla="*/ 0 w 390"/>
                                    <a:gd name="T103" fmla="*/ 1 h 383"/>
                                    <a:gd name="T104" fmla="*/ 0 w 390"/>
                                    <a:gd name="T105" fmla="*/ 1 h 383"/>
                                    <a:gd name="T106" fmla="*/ 0 w 390"/>
                                    <a:gd name="T107" fmla="*/ 1 h 383"/>
                                    <a:gd name="T108" fmla="*/ 0 w 390"/>
                                    <a:gd name="T109" fmla="*/ 0 h 38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90"/>
                                    <a:gd name="T166" fmla="*/ 0 h 383"/>
                                    <a:gd name="T167" fmla="*/ 390 w 390"/>
                                    <a:gd name="T168" fmla="*/ 383 h 38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90" h="383">
                                      <a:moveTo>
                                        <a:pt x="57" y="53"/>
                                      </a:moveTo>
                                      <a:lnTo>
                                        <a:pt x="76" y="36"/>
                                      </a:lnTo>
                                      <a:lnTo>
                                        <a:pt x="95" y="22"/>
                                      </a:lnTo>
                                      <a:lnTo>
                                        <a:pt x="115" y="11"/>
                                      </a:lnTo>
                                      <a:lnTo>
                                        <a:pt x="140" y="3"/>
                                      </a:lnTo>
                                      <a:lnTo>
                                        <a:pt x="160" y="0"/>
                                      </a:lnTo>
                                      <a:lnTo>
                                        <a:pt x="186" y="0"/>
                                      </a:lnTo>
                                      <a:lnTo>
                                        <a:pt x="221" y="2"/>
                                      </a:lnTo>
                                      <a:lnTo>
                                        <a:pt x="256" y="11"/>
                                      </a:lnTo>
                                      <a:lnTo>
                                        <a:pt x="279" y="25"/>
                                      </a:lnTo>
                                      <a:lnTo>
                                        <a:pt x="293" y="47"/>
                                      </a:lnTo>
                                      <a:lnTo>
                                        <a:pt x="308" y="72"/>
                                      </a:lnTo>
                                      <a:lnTo>
                                        <a:pt x="324" y="97"/>
                                      </a:lnTo>
                                      <a:lnTo>
                                        <a:pt x="342" y="117"/>
                                      </a:lnTo>
                                      <a:lnTo>
                                        <a:pt x="359" y="135"/>
                                      </a:lnTo>
                                      <a:lnTo>
                                        <a:pt x="379" y="159"/>
                                      </a:lnTo>
                                      <a:lnTo>
                                        <a:pt x="390" y="183"/>
                                      </a:lnTo>
                                      <a:lnTo>
                                        <a:pt x="390" y="200"/>
                                      </a:lnTo>
                                      <a:lnTo>
                                        <a:pt x="390" y="211"/>
                                      </a:lnTo>
                                      <a:lnTo>
                                        <a:pt x="383" y="227"/>
                                      </a:lnTo>
                                      <a:lnTo>
                                        <a:pt x="373" y="243"/>
                                      </a:lnTo>
                                      <a:lnTo>
                                        <a:pt x="361" y="261"/>
                                      </a:lnTo>
                                      <a:lnTo>
                                        <a:pt x="344" y="282"/>
                                      </a:lnTo>
                                      <a:lnTo>
                                        <a:pt x="330" y="299"/>
                                      </a:lnTo>
                                      <a:lnTo>
                                        <a:pt x="318" y="317"/>
                                      </a:lnTo>
                                      <a:lnTo>
                                        <a:pt x="313" y="329"/>
                                      </a:lnTo>
                                      <a:lnTo>
                                        <a:pt x="312" y="336"/>
                                      </a:lnTo>
                                      <a:lnTo>
                                        <a:pt x="315" y="341"/>
                                      </a:lnTo>
                                      <a:lnTo>
                                        <a:pt x="321" y="345"/>
                                      </a:lnTo>
                                      <a:lnTo>
                                        <a:pt x="293" y="378"/>
                                      </a:lnTo>
                                      <a:lnTo>
                                        <a:pt x="290" y="372"/>
                                      </a:lnTo>
                                      <a:lnTo>
                                        <a:pt x="274" y="362"/>
                                      </a:lnTo>
                                      <a:lnTo>
                                        <a:pt x="257" y="358"/>
                                      </a:lnTo>
                                      <a:lnTo>
                                        <a:pt x="238" y="356"/>
                                      </a:lnTo>
                                      <a:lnTo>
                                        <a:pt x="221" y="360"/>
                                      </a:lnTo>
                                      <a:lnTo>
                                        <a:pt x="197" y="367"/>
                                      </a:lnTo>
                                      <a:lnTo>
                                        <a:pt x="170" y="376"/>
                                      </a:lnTo>
                                      <a:lnTo>
                                        <a:pt x="149" y="382"/>
                                      </a:lnTo>
                                      <a:lnTo>
                                        <a:pt x="133" y="383"/>
                                      </a:lnTo>
                                      <a:lnTo>
                                        <a:pt x="117" y="383"/>
                                      </a:lnTo>
                                      <a:lnTo>
                                        <a:pt x="101" y="378"/>
                                      </a:lnTo>
                                      <a:lnTo>
                                        <a:pt x="85" y="369"/>
                                      </a:lnTo>
                                      <a:lnTo>
                                        <a:pt x="74" y="357"/>
                                      </a:lnTo>
                                      <a:lnTo>
                                        <a:pt x="59" y="343"/>
                                      </a:lnTo>
                                      <a:lnTo>
                                        <a:pt x="42" y="321"/>
                                      </a:lnTo>
                                      <a:lnTo>
                                        <a:pt x="23" y="292"/>
                                      </a:lnTo>
                                      <a:lnTo>
                                        <a:pt x="10" y="265"/>
                                      </a:lnTo>
                                      <a:lnTo>
                                        <a:pt x="0" y="237"/>
                                      </a:lnTo>
                                      <a:lnTo>
                                        <a:pt x="0" y="218"/>
                                      </a:lnTo>
                                      <a:lnTo>
                                        <a:pt x="1" y="200"/>
                                      </a:lnTo>
                                      <a:lnTo>
                                        <a:pt x="6" y="164"/>
                                      </a:lnTo>
                                      <a:lnTo>
                                        <a:pt x="12" y="124"/>
                                      </a:lnTo>
                                      <a:lnTo>
                                        <a:pt x="25" y="94"/>
                                      </a:lnTo>
                                      <a:lnTo>
                                        <a:pt x="41" y="71"/>
                                      </a:lnTo>
                                      <a:lnTo>
                                        <a:pt x="57" y="53"/>
                                      </a:lnTo>
                                      <a:close/>
                                    </a:path>
                                  </a:pathLst>
                                </a:custGeom>
                                <a:solidFill>
                                  <a:srgbClr val="E00000"/>
                                </a:solidFill>
                                <a:ln w="9525">
                                  <a:noFill/>
                                  <a:round/>
                                  <a:headEnd/>
                                  <a:tailEnd/>
                                </a:ln>
                              </p:spPr>
                              <p:txBody>
                                <a:bodyPr/>
                                <a:lstStyle/>
                                <a:p>
                                  <a:endParaRPr lang="cs-CZ"/>
                                </a:p>
                              </p:txBody>
                            </p:sp>
                            <p:sp>
                              <p:nvSpPr>
                                <p:cNvPr id="1319" name="Freeform 80"/>
                                <p:cNvSpPr>
                                  <a:spLocks/>
                                </p:cNvSpPr>
                                <p:nvPr/>
                              </p:nvSpPr>
                              <p:spPr bwMode="auto">
                                <a:xfrm>
                                  <a:off x="2074" y="1758"/>
                                  <a:ext cx="71" cy="71"/>
                                </a:xfrm>
                                <a:custGeom>
                                  <a:avLst/>
                                  <a:gdLst>
                                    <a:gd name="T0" fmla="*/ 0 w 357"/>
                                    <a:gd name="T1" fmla="*/ 0 h 351"/>
                                    <a:gd name="T2" fmla="*/ 1 w 357"/>
                                    <a:gd name="T3" fmla="*/ 0 h 351"/>
                                    <a:gd name="T4" fmla="*/ 1 w 357"/>
                                    <a:gd name="T5" fmla="*/ 0 h 351"/>
                                    <a:gd name="T6" fmla="*/ 1 w 357"/>
                                    <a:gd name="T7" fmla="*/ 0 h 351"/>
                                    <a:gd name="T8" fmla="*/ 1 w 357"/>
                                    <a:gd name="T9" fmla="*/ 0 h 351"/>
                                    <a:gd name="T10" fmla="*/ 1 w 357"/>
                                    <a:gd name="T11" fmla="*/ 0 h 351"/>
                                    <a:gd name="T12" fmla="*/ 1 w 357"/>
                                    <a:gd name="T13" fmla="*/ 0 h 351"/>
                                    <a:gd name="T14" fmla="*/ 2 w 357"/>
                                    <a:gd name="T15" fmla="*/ 0 h 351"/>
                                    <a:gd name="T16" fmla="*/ 2 w 357"/>
                                    <a:gd name="T17" fmla="*/ 0 h 351"/>
                                    <a:gd name="T18" fmla="*/ 2 w 357"/>
                                    <a:gd name="T19" fmla="*/ 0 h 351"/>
                                    <a:gd name="T20" fmla="*/ 2 w 357"/>
                                    <a:gd name="T21" fmla="*/ 0 h 351"/>
                                    <a:gd name="T22" fmla="*/ 2 w 357"/>
                                    <a:gd name="T23" fmla="*/ 1 h 351"/>
                                    <a:gd name="T24" fmla="*/ 2 w 357"/>
                                    <a:gd name="T25" fmla="*/ 1 h 351"/>
                                    <a:gd name="T26" fmla="*/ 2 w 357"/>
                                    <a:gd name="T27" fmla="*/ 1 h 351"/>
                                    <a:gd name="T28" fmla="*/ 3 w 357"/>
                                    <a:gd name="T29" fmla="*/ 1 h 351"/>
                                    <a:gd name="T30" fmla="*/ 3 w 357"/>
                                    <a:gd name="T31" fmla="*/ 1 h 351"/>
                                    <a:gd name="T32" fmla="*/ 3 w 357"/>
                                    <a:gd name="T33" fmla="*/ 1 h 351"/>
                                    <a:gd name="T34" fmla="*/ 3 w 357"/>
                                    <a:gd name="T35" fmla="*/ 1 h 351"/>
                                    <a:gd name="T36" fmla="*/ 3 w 357"/>
                                    <a:gd name="T37" fmla="*/ 2 h 351"/>
                                    <a:gd name="T38" fmla="*/ 3 w 357"/>
                                    <a:gd name="T39" fmla="*/ 2 h 351"/>
                                    <a:gd name="T40" fmla="*/ 3 w 357"/>
                                    <a:gd name="T41" fmla="*/ 2 h 351"/>
                                    <a:gd name="T42" fmla="*/ 3 w 357"/>
                                    <a:gd name="T43" fmla="*/ 2 h 351"/>
                                    <a:gd name="T44" fmla="*/ 3 w 357"/>
                                    <a:gd name="T45" fmla="*/ 2 h 351"/>
                                    <a:gd name="T46" fmla="*/ 2 w 357"/>
                                    <a:gd name="T47" fmla="*/ 2 h 351"/>
                                    <a:gd name="T48" fmla="*/ 2 w 357"/>
                                    <a:gd name="T49" fmla="*/ 2 h 351"/>
                                    <a:gd name="T50" fmla="*/ 2 w 357"/>
                                    <a:gd name="T51" fmla="*/ 2 h 351"/>
                                    <a:gd name="T52" fmla="*/ 2 w 357"/>
                                    <a:gd name="T53" fmla="*/ 3 h 351"/>
                                    <a:gd name="T54" fmla="*/ 2 w 357"/>
                                    <a:gd name="T55" fmla="*/ 3 h 351"/>
                                    <a:gd name="T56" fmla="*/ 2 w 357"/>
                                    <a:gd name="T57" fmla="*/ 3 h 351"/>
                                    <a:gd name="T58" fmla="*/ 2 w 357"/>
                                    <a:gd name="T59" fmla="*/ 3 h 351"/>
                                    <a:gd name="T60" fmla="*/ 2 w 357"/>
                                    <a:gd name="T61" fmla="*/ 3 h 351"/>
                                    <a:gd name="T62" fmla="*/ 2 w 357"/>
                                    <a:gd name="T63" fmla="*/ 3 h 351"/>
                                    <a:gd name="T64" fmla="*/ 2 w 357"/>
                                    <a:gd name="T65" fmla="*/ 3 h 351"/>
                                    <a:gd name="T66" fmla="*/ 2 w 357"/>
                                    <a:gd name="T67" fmla="*/ 3 h 351"/>
                                    <a:gd name="T68" fmla="*/ 2 w 357"/>
                                    <a:gd name="T69" fmla="*/ 3 h 351"/>
                                    <a:gd name="T70" fmla="*/ 1 w 357"/>
                                    <a:gd name="T71" fmla="*/ 3 h 351"/>
                                    <a:gd name="T72" fmla="*/ 1 w 357"/>
                                    <a:gd name="T73" fmla="*/ 3 h 351"/>
                                    <a:gd name="T74" fmla="*/ 1 w 357"/>
                                    <a:gd name="T75" fmla="*/ 3 h 351"/>
                                    <a:gd name="T76" fmla="*/ 1 w 357"/>
                                    <a:gd name="T77" fmla="*/ 3 h 351"/>
                                    <a:gd name="T78" fmla="*/ 1 w 357"/>
                                    <a:gd name="T79" fmla="*/ 3 h 351"/>
                                    <a:gd name="T80" fmla="*/ 1 w 357"/>
                                    <a:gd name="T81" fmla="*/ 3 h 351"/>
                                    <a:gd name="T82" fmla="*/ 1 w 357"/>
                                    <a:gd name="T83" fmla="*/ 3 h 351"/>
                                    <a:gd name="T84" fmla="*/ 1 w 357"/>
                                    <a:gd name="T85" fmla="*/ 3 h 351"/>
                                    <a:gd name="T86" fmla="*/ 0 w 357"/>
                                    <a:gd name="T87" fmla="*/ 3 h 351"/>
                                    <a:gd name="T88" fmla="*/ 0 w 357"/>
                                    <a:gd name="T89" fmla="*/ 2 h 351"/>
                                    <a:gd name="T90" fmla="*/ 0 w 357"/>
                                    <a:gd name="T91" fmla="*/ 2 h 351"/>
                                    <a:gd name="T92" fmla="*/ 0 w 357"/>
                                    <a:gd name="T93" fmla="*/ 2 h 351"/>
                                    <a:gd name="T94" fmla="*/ 0 w 357"/>
                                    <a:gd name="T95" fmla="*/ 2 h 351"/>
                                    <a:gd name="T96" fmla="*/ 0 w 357"/>
                                    <a:gd name="T97" fmla="*/ 2 h 351"/>
                                    <a:gd name="T98" fmla="*/ 0 w 357"/>
                                    <a:gd name="T99" fmla="*/ 1 h 351"/>
                                    <a:gd name="T100" fmla="*/ 0 w 357"/>
                                    <a:gd name="T101" fmla="*/ 1 h 351"/>
                                    <a:gd name="T102" fmla="*/ 0 w 357"/>
                                    <a:gd name="T103" fmla="*/ 1 h 351"/>
                                    <a:gd name="T104" fmla="*/ 0 w 357"/>
                                    <a:gd name="T105" fmla="*/ 1 h 351"/>
                                    <a:gd name="T106" fmla="*/ 0 w 357"/>
                                    <a:gd name="T107" fmla="*/ 1 h 351"/>
                                    <a:gd name="T108" fmla="*/ 0 w 357"/>
                                    <a:gd name="T109" fmla="*/ 0 h 35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7"/>
                                    <a:gd name="T166" fmla="*/ 0 h 351"/>
                                    <a:gd name="T167" fmla="*/ 357 w 357"/>
                                    <a:gd name="T168" fmla="*/ 351 h 35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7" h="351">
                                      <a:moveTo>
                                        <a:pt x="53" y="47"/>
                                      </a:moveTo>
                                      <a:lnTo>
                                        <a:pt x="70" y="33"/>
                                      </a:lnTo>
                                      <a:lnTo>
                                        <a:pt x="87" y="20"/>
                                      </a:lnTo>
                                      <a:lnTo>
                                        <a:pt x="106" y="10"/>
                                      </a:lnTo>
                                      <a:lnTo>
                                        <a:pt x="128" y="2"/>
                                      </a:lnTo>
                                      <a:lnTo>
                                        <a:pt x="148" y="0"/>
                                      </a:lnTo>
                                      <a:lnTo>
                                        <a:pt x="171" y="0"/>
                                      </a:lnTo>
                                      <a:lnTo>
                                        <a:pt x="203" y="1"/>
                                      </a:lnTo>
                                      <a:lnTo>
                                        <a:pt x="235" y="10"/>
                                      </a:lnTo>
                                      <a:lnTo>
                                        <a:pt x="256" y="23"/>
                                      </a:lnTo>
                                      <a:lnTo>
                                        <a:pt x="269" y="42"/>
                                      </a:lnTo>
                                      <a:lnTo>
                                        <a:pt x="283" y="66"/>
                                      </a:lnTo>
                                      <a:lnTo>
                                        <a:pt x="298" y="89"/>
                                      </a:lnTo>
                                      <a:lnTo>
                                        <a:pt x="313" y="107"/>
                                      </a:lnTo>
                                      <a:lnTo>
                                        <a:pt x="330" y="123"/>
                                      </a:lnTo>
                                      <a:lnTo>
                                        <a:pt x="348" y="146"/>
                                      </a:lnTo>
                                      <a:lnTo>
                                        <a:pt x="357" y="167"/>
                                      </a:lnTo>
                                      <a:lnTo>
                                        <a:pt x="357" y="184"/>
                                      </a:lnTo>
                                      <a:lnTo>
                                        <a:pt x="357" y="193"/>
                                      </a:lnTo>
                                      <a:lnTo>
                                        <a:pt x="352" y="209"/>
                                      </a:lnTo>
                                      <a:lnTo>
                                        <a:pt x="343" y="224"/>
                                      </a:lnTo>
                                      <a:lnTo>
                                        <a:pt x="332" y="238"/>
                                      </a:lnTo>
                                      <a:lnTo>
                                        <a:pt x="315" y="259"/>
                                      </a:lnTo>
                                      <a:lnTo>
                                        <a:pt x="303" y="274"/>
                                      </a:lnTo>
                                      <a:lnTo>
                                        <a:pt x="292" y="292"/>
                                      </a:lnTo>
                                      <a:lnTo>
                                        <a:pt x="288" y="302"/>
                                      </a:lnTo>
                                      <a:lnTo>
                                        <a:pt x="287" y="308"/>
                                      </a:lnTo>
                                      <a:lnTo>
                                        <a:pt x="289" y="313"/>
                                      </a:lnTo>
                                      <a:lnTo>
                                        <a:pt x="295" y="316"/>
                                      </a:lnTo>
                                      <a:lnTo>
                                        <a:pt x="269" y="347"/>
                                      </a:lnTo>
                                      <a:lnTo>
                                        <a:pt x="266" y="341"/>
                                      </a:lnTo>
                                      <a:lnTo>
                                        <a:pt x="252" y="333"/>
                                      </a:lnTo>
                                      <a:lnTo>
                                        <a:pt x="236" y="329"/>
                                      </a:lnTo>
                                      <a:lnTo>
                                        <a:pt x="219" y="327"/>
                                      </a:lnTo>
                                      <a:lnTo>
                                        <a:pt x="203" y="331"/>
                                      </a:lnTo>
                                      <a:lnTo>
                                        <a:pt x="181" y="337"/>
                                      </a:lnTo>
                                      <a:lnTo>
                                        <a:pt x="156" y="345"/>
                                      </a:lnTo>
                                      <a:lnTo>
                                        <a:pt x="136" y="351"/>
                                      </a:lnTo>
                                      <a:lnTo>
                                        <a:pt x="122" y="351"/>
                                      </a:lnTo>
                                      <a:lnTo>
                                        <a:pt x="107" y="351"/>
                                      </a:lnTo>
                                      <a:lnTo>
                                        <a:pt x="93" y="347"/>
                                      </a:lnTo>
                                      <a:lnTo>
                                        <a:pt x="78" y="339"/>
                                      </a:lnTo>
                                      <a:lnTo>
                                        <a:pt x="68" y="327"/>
                                      </a:lnTo>
                                      <a:lnTo>
                                        <a:pt x="55" y="315"/>
                                      </a:lnTo>
                                      <a:lnTo>
                                        <a:pt x="38" y="295"/>
                                      </a:lnTo>
                                      <a:lnTo>
                                        <a:pt x="22" y="268"/>
                                      </a:lnTo>
                                      <a:lnTo>
                                        <a:pt x="10" y="242"/>
                                      </a:lnTo>
                                      <a:lnTo>
                                        <a:pt x="0" y="218"/>
                                      </a:lnTo>
                                      <a:lnTo>
                                        <a:pt x="0" y="200"/>
                                      </a:lnTo>
                                      <a:lnTo>
                                        <a:pt x="0" y="184"/>
                                      </a:lnTo>
                                      <a:lnTo>
                                        <a:pt x="6" y="151"/>
                                      </a:lnTo>
                                      <a:lnTo>
                                        <a:pt x="12" y="114"/>
                                      </a:lnTo>
                                      <a:lnTo>
                                        <a:pt x="23" y="85"/>
                                      </a:lnTo>
                                      <a:lnTo>
                                        <a:pt x="37" y="65"/>
                                      </a:lnTo>
                                      <a:lnTo>
                                        <a:pt x="53" y="47"/>
                                      </a:lnTo>
                                      <a:close/>
                                    </a:path>
                                  </a:pathLst>
                                </a:custGeom>
                                <a:solidFill>
                                  <a:srgbClr val="C00000"/>
                                </a:solidFill>
                                <a:ln w="9525">
                                  <a:noFill/>
                                  <a:round/>
                                  <a:headEnd/>
                                  <a:tailEnd/>
                                </a:ln>
                              </p:spPr>
                              <p:txBody>
                                <a:bodyPr/>
                                <a:lstStyle/>
                                <a:p>
                                  <a:endParaRPr lang="cs-CZ"/>
                                </a:p>
                              </p:txBody>
                            </p:sp>
                          </p:grpSp>
                        </p:grpSp>
                        <p:grpSp>
                          <p:nvGrpSpPr>
                            <p:cNvPr id="1037" name="Group 81"/>
                            <p:cNvGrpSpPr>
                              <a:grpSpLocks/>
                            </p:cNvGrpSpPr>
                            <p:nvPr/>
                          </p:nvGrpSpPr>
                          <p:grpSpPr bwMode="auto">
                            <a:xfrm>
                              <a:off x="2052" y="1742"/>
                              <a:ext cx="36" cy="95"/>
                              <a:chOff x="2052" y="1742"/>
                              <a:chExt cx="36" cy="95"/>
                            </a:xfrm>
                          </p:grpSpPr>
                          <p:grpSp>
                            <p:nvGrpSpPr>
                              <p:cNvPr id="1038" name="Group 82"/>
                              <p:cNvGrpSpPr>
                                <a:grpSpLocks/>
                              </p:cNvGrpSpPr>
                              <p:nvPr/>
                            </p:nvGrpSpPr>
                            <p:grpSpPr bwMode="auto">
                              <a:xfrm>
                                <a:off x="2060" y="1742"/>
                                <a:ext cx="20" cy="23"/>
                                <a:chOff x="2060" y="1742"/>
                                <a:chExt cx="20" cy="23"/>
                              </a:xfrm>
                            </p:grpSpPr>
                            <p:sp>
                              <p:nvSpPr>
                                <p:cNvPr id="1312" name="Freeform 83"/>
                                <p:cNvSpPr>
                                  <a:spLocks/>
                                </p:cNvSpPr>
                                <p:nvPr/>
                              </p:nvSpPr>
                              <p:spPr bwMode="auto">
                                <a:xfrm>
                                  <a:off x="2060" y="1742"/>
                                  <a:ext cx="20" cy="23"/>
                                </a:xfrm>
                                <a:custGeom>
                                  <a:avLst/>
                                  <a:gdLst>
                                    <a:gd name="T0" fmla="*/ 0 w 101"/>
                                    <a:gd name="T1" fmla="*/ 0 h 112"/>
                                    <a:gd name="T2" fmla="*/ 0 w 101"/>
                                    <a:gd name="T3" fmla="*/ 0 h 112"/>
                                    <a:gd name="T4" fmla="*/ 0 w 101"/>
                                    <a:gd name="T5" fmla="*/ 0 h 112"/>
                                    <a:gd name="T6" fmla="*/ 0 w 101"/>
                                    <a:gd name="T7" fmla="*/ 0 h 112"/>
                                    <a:gd name="T8" fmla="*/ 1 w 101"/>
                                    <a:gd name="T9" fmla="*/ 0 h 112"/>
                                    <a:gd name="T10" fmla="*/ 1 w 101"/>
                                    <a:gd name="T11" fmla="*/ 0 h 112"/>
                                    <a:gd name="T12" fmla="*/ 1 w 101"/>
                                    <a:gd name="T13" fmla="*/ 0 h 112"/>
                                    <a:gd name="T14" fmla="*/ 1 w 101"/>
                                    <a:gd name="T15" fmla="*/ 0 h 112"/>
                                    <a:gd name="T16" fmla="*/ 1 w 101"/>
                                    <a:gd name="T17" fmla="*/ 0 h 112"/>
                                    <a:gd name="T18" fmla="*/ 1 w 101"/>
                                    <a:gd name="T19" fmla="*/ 0 h 112"/>
                                    <a:gd name="T20" fmla="*/ 1 w 101"/>
                                    <a:gd name="T21" fmla="*/ 0 h 112"/>
                                    <a:gd name="T22" fmla="*/ 1 w 101"/>
                                    <a:gd name="T23" fmla="*/ 1 h 112"/>
                                    <a:gd name="T24" fmla="*/ 1 w 101"/>
                                    <a:gd name="T25" fmla="*/ 1 h 112"/>
                                    <a:gd name="T26" fmla="*/ 1 w 101"/>
                                    <a:gd name="T27" fmla="*/ 1 h 112"/>
                                    <a:gd name="T28" fmla="*/ 0 w 101"/>
                                    <a:gd name="T29" fmla="*/ 1 h 112"/>
                                    <a:gd name="T30" fmla="*/ 0 w 101"/>
                                    <a:gd name="T31" fmla="*/ 1 h 112"/>
                                    <a:gd name="T32" fmla="*/ 0 w 101"/>
                                    <a:gd name="T33" fmla="*/ 1 h 112"/>
                                    <a:gd name="T34" fmla="*/ 0 w 101"/>
                                    <a:gd name="T35" fmla="*/ 1 h 112"/>
                                    <a:gd name="T36" fmla="*/ 0 w 101"/>
                                    <a:gd name="T37" fmla="*/ 1 h 112"/>
                                    <a:gd name="T38" fmla="*/ 0 w 101"/>
                                    <a:gd name="T39" fmla="*/ 1 h 112"/>
                                    <a:gd name="T40" fmla="*/ 0 w 101"/>
                                    <a:gd name="T41" fmla="*/ 1 h 112"/>
                                    <a:gd name="T42" fmla="*/ 0 w 101"/>
                                    <a:gd name="T43" fmla="*/ 1 h 112"/>
                                    <a:gd name="T44" fmla="*/ 0 w 101"/>
                                    <a:gd name="T45" fmla="*/ 1 h 112"/>
                                    <a:gd name="T46" fmla="*/ 0 w 101"/>
                                    <a:gd name="T47" fmla="*/ 0 h 112"/>
                                    <a:gd name="T48" fmla="*/ 0 w 101"/>
                                    <a:gd name="T49" fmla="*/ 0 h 1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1"/>
                                    <a:gd name="T76" fmla="*/ 0 h 112"/>
                                    <a:gd name="T77" fmla="*/ 101 w 101"/>
                                    <a:gd name="T78" fmla="*/ 112 h 11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1" h="112">
                                      <a:moveTo>
                                        <a:pt x="16" y="35"/>
                                      </a:moveTo>
                                      <a:lnTo>
                                        <a:pt x="26" y="24"/>
                                      </a:lnTo>
                                      <a:lnTo>
                                        <a:pt x="37" y="16"/>
                                      </a:lnTo>
                                      <a:lnTo>
                                        <a:pt x="49" y="9"/>
                                      </a:lnTo>
                                      <a:lnTo>
                                        <a:pt x="64" y="2"/>
                                      </a:lnTo>
                                      <a:lnTo>
                                        <a:pt x="76" y="0"/>
                                      </a:lnTo>
                                      <a:lnTo>
                                        <a:pt x="86" y="3"/>
                                      </a:lnTo>
                                      <a:lnTo>
                                        <a:pt x="95" y="11"/>
                                      </a:lnTo>
                                      <a:lnTo>
                                        <a:pt x="99" y="22"/>
                                      </a:lnTo>
                                      <a:lnTo>
                                        <a:pt x="101" y="33"/>
                                      </a:lnTo>
                                      <a:lnTo>
                                        <a:pt x="98" y="49"/>
                                      </a:lnTo>
                                      <a:lnTo>
                                        <a:pt x="92" y="63"/>
                                      </a:lnTo>
                                      <a:lnTo>
                                        <a:pt x="84" y="75"/>
                                      </a:lnTo>
                                      <a:lnTo>
                                        <a:pt x="75" y="86"/>
                                      </a:lnTo>
                                      <a:lnTo>
                                        <a:pt x="63" y="97"/>
                                      </a:lnTo>
                                      <a:lnTo>
                                        <a:pt x="50" y="106"/>
                                      </a:lnTo>
                                      <a:lnTo>
                                        <a:pt x="37" y="111"/>
                                      </a:lnTo>
                                      <a:lnTo>
                                        <a:pt x="24" y="112"/>
                                      </a:lnTo>
                                      <a:lnTo>
                                        <a:pt x="13" y="108"/>
                                      </a:lnTo>
                                      <a:lnTo>
                                        <a:pt x="6" y="99"/>
                                      </a:lnTo>
                                      <a:lnTo>
                                        <a:pt x="1" y="89"/>
                                      </a:lnTo>
                                      <a:lnTo>
                                        <a:pt x="0" y="75"/>
                                      </a:lnTo>
                                      <a:lnTo>
                                        <a:pt x="3" y="61"/>
                                      </a:lnTo>
                                      <a:lnTo>
                                        <a:pt x="7" y="50"/>
                                      </a:lnTo>
                                      <a:lnTo>
                                        <a:pt x="16" y="35"/>
                                      </a:lnTo>
                                      <a:close/>
                                    </a:path>
                                  </a:pathLst>
                                </a:custGeom>
                                <a:solidFill>
                                  <a:srgbClr val="8080FF"/>
                                </a:solidFill>
                                <a:ln w="9525">
                                  <a:noFill/>
                                  <a:round/>
                                  <a:headEnd/>
                                  <a:tailEnd/>
                                </a:ln>
                              </p:spPr>
                              <p:txBody>
                                <a:bodyPr/>
                                <a:lstStyle/>
                                <a:p>
                                  <a:endParaRPr lang="cs-CZ"/>
                                </a:p>
                              </p:txBody>
                            </p:sp>
                            <p:sp>
                              <p:nvSpPr>
                                <p:cNvPr id="1313" name="Freeform 84"/>
                                <p:cNvSpPr>
                                  <a:spLocks/>
                                </p:cNvSpPr>
                                <p:nvPr/>
                              </p:nvSpPr>
                              <p:spPr bwMode="auto">
                                <a:xfrm>
                                  <a:off x="2065" y="1747"/>
                                  <a:ext cx="10" cy="12"/>
                                </a:xfrm>
                                <a:custGeom>
                                  <a:avLst/>
                                  <a:gdLst>
                                    <a:gd name="T0" fmla="*/ 0 w 54"/>
                                    <a:gd name="T1" fmla="*/ 0 h 61"/>
                                    <a:gd name="T2" fmla="*/ 0 w 54"/>
                                    <a:gd name="T3" fmla="*/ 0 h 61"/>
                                    <a:gd name="T4" fmla="*/ 0 w 54"/>
                                    <a:gd name="T5" fmla="*/ 0 h 61"/>
                                    <a:gd name="T6" fmla="*/ 0 w 54"/>
                                    <a:gd name="T7" fmla="*/ 0 h 61"/>
                                    <a:gd name="T8" fmla="*/ 0 w 54"/>
                                    <a:gd name="T9" fmla="*/ 0 h 61"/>
                                    <a:gd name="T10" fmla="*/ 0 w 54"/>
                                    <a:gd name="T11" fmla="*/ 0 h 61"/>
                                    <a:gd name="T12" fmla="*/ 0 w 54"/>
                                    <a:gd name="T13" fmla="*/ 0 h 61"/>
                                    <a:gd name="T14" fmla="*/ 0 w 54"/>
                                    <a:gd name="T15" fmla="*/ 0 h 61"/>
                                    <a:gd name="T16" fmla="*/ 0 w 54"/>
                                    <a:gd name="T17" fmla="*/ 0 h 61"/>
                                    <a:gd name="T18" fmla="*/ 0 w 54"/>
                                    <a:gd name="T19" fmla="*/ 0 h 61"/>
                                    <a:gd name="T20" fmla="*/ 0 w 54"/>
                                    <a:gd name="T21" fmla="*/ 0 h 61"/>
                                    <a:gd name="T22" fmla="*/ 0 w 54"/>
                                    <a:gd name="T23" fmla="*/ 0 h 61"/>
                                    <a:gd name="T24" fmla="*/ 0 w 54"/>
                                    <a:gd name="T25" fmla="*/ 0 h 61"/>
                                    <a:gd name="T26" fmla="*/ 0 w 54"/>
                                    <a:gd name="T27" fmla="*/ 0 h 61"/>
                                    <a:gd name="T28" fmla="*/ 0 w 54"/>
                                    <a:gd name="T29" fmla="*/ 0 h 61"/>
                                    <a:gd name="T30" fmla="*/ 0 w 54"/>
                                    <a:gd name="T31" fmla="*/ 0 h 61"/>
                                    <a:gd name="T32" fmla="*/ 0 w 54"/>
                                    <a:gd name="T33" fmla="*/ 0 h 61"/>
                                    <a:gd name="T34" fmla="*/ 0 w 54"/>
                                    <a:gd name="T35" fmla="*/ 0 h 61"/>
                                    <a:gd name="T36" fmla="*/ 0 w 54"/>
                                    <a:gd name="T37" fmla="*/ 0 h 61"/>
                                    <a:gd name="T38" fmla="*/ 0 w 54"/>
                                    <a:gd name="T39" fmla="*/ 0 h 61"/>
                                    <a:gd name="T40" fmla="*/ 0 w 54"/>
                                    <a:gd name="T41" fmla="*/ 0 h 61"/>
                                    <a:gd name="T42" fmla="*/ 0 w 54"/>
                                    <a:gd name="T43" fmla="*/ 0 h 61"/>
                                    <a:gd name="T44" fmla="*/ 0 w 54"/>
                                    <a:gd name="T45" fmla="*/ 0 h 61"/>
                                    <a:gd name="T46" fmla="*/ 0 w 54"/>
                                    <a:gd name="T47" fmla="*/ 0 h 61"/>
                                    <a:gd name="T48" fmla="*/ 0 w 54"/>
                                    <a:gd name="T49" fmla="*/ 0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
                                    <a:gd name="T76" fmla="*/ 0 h 61"/>
                                    <a:gd name="T77" fmla="*/ 54 w 54"/>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 h="61">
                                      <a:moveTo>
                                        <a:pt x="9" y="18"/>
                                      </a:moveTo>
                                      <a:lnTo>
                                        <a:pt x="14" y="13"/>
                                      </a:lnTo>
                                      <a:lnTo>
                                        <a:pt x="20" y="7"/>
                                      </a:lnTo>
                                      <a:lnTo>
                                        <a:pt x="26" y="4"/>
                                      </a:lnTo>
                                      <a:lnTo>
                                        <a:pt x="34" y="1"/>
                                      </a:lnTo>
                                      <a:lnTo>
                                        <a:pt x="40" y="0"/>
                                      </a:lnTo>
                                      <a:lnTo>
                                        <a:pt x="45" y="1"/>
                                      </a:lnTo>
                                      <a:lnTo>
                                        <a:pt x="51" y="5"/>
                                      </a:lnTo>
                                      <a:lnTo>
                                        <a:pt x="53" y="11"/>
                                      </a:lnTo>
                                      <a:lnTo>
                                        <a:pt x="54" y="17"/>
                                      </a:lnTo>
                                      <a:lnTo>
                                        <a:pt x="53" y="27"/>
                                      </a:lnTo>
                                      <a:lnTo>
                                        <a:pt x="50" y="35"/>
                                      </a:lnTo>
                                      <a:lnTo>
                                        <a:pt x="45" y="41"/>
                                      </a:lnTo>
                                      <a:lnTo>
                                        <a:pt x="40" y="47"/>
                                      </a:lnTo>
                                      <a:lnTo>
                                        <a:pt x="34" y="54"/>
                                      </a:lnTo>
                                      <a:lnTo>
                                        <a:pt x="27" y="58"/>
                                      </a:lnTo>
                                      <a:lnTo>
                                        <a:pt x="20" y="61"/>
                                      </a:lnTo>
                                      <a:lnTo>
                                        <a:pt x="14" y="61"/>
                                      </a:lnTo>
                                      <a:lnTo>
                                        <a:pt x="8" y="59"/>
                                      </a:lnTo>
                                      <a:lnTo>
                                        <a:pt x="3" y="54"/>
                                      </a:lnTo>
                                      <a:lnTo>
                                        <a:pt x="0" y="48"/>
                                      </a:lnTo>
                                      <a:lnTo>
                                        <a:pt x="0" y="41"/>
                                      </a:lnTo>
                                      <a:lnTo>
                                        <a:pt x="1" y="34"/>
                                      </a:lnTo>
                                      <a:lnTo>
                                        <a:pt x="3" y="27"/>
                                      </a:lnTo>
                                      <a:lnTo>
                                        <a:pt x="9" y="18"/>
                                      </a:lnTo>
                                      <a:close/>
                                    </a:path>
                                  </a:pathLst>
                                </a:custGeom>
                                <a:solidFill>
                                  <a:srgbClr val="600060"/>
                                </a:solidFill>
                                <a:ln w="9525">
                                  <a:noFill/>
                                  <a:round/>
                                  <a:headEnd/>
                                  <a:tailEnd/>
                                </a:ln>
                              </p:spPr>
                              <p:txBody>
                                <a:bodyPr/>
                                <a:lstStyle/>
                                <a:p>
                                  <a:endParaRPr lang="cs-CZ"/>
                                </a:p>
                              </p:txBody>
                            </p:sp>
                          </p:grpSp>
                          <p:sp>
                            <p:nvSpPr>
                              <p:cNvPr id="1310" name="Freeform 85"/>
                              <p:cNvSpPr>
                                <a:spLocks/>
                              </p:cNvSpPr>
                              <p:nvPr/>
                            </p:nvSpPr>
                            <p:spPr bwMode="auto">
                              <a:xfrm>
                                <a:off x="2052" y="1788"/>
                                <a:ext cx="21" cy="22"/>
                              </a:xfrm>
                              <a:custGeom>
                                <a:avLst/>
                                <a:gdLst>
                                  <a:gd name="T0" fmla="*/ 1 w 101"/>
                                  <a:gd name="T1" fmla="*/ 0 h 111"/>
                                  <a:gd name="T2" fmla="*/ 1 w 101"/>
                                  <a:gd name="T3" fmla="*/ 0 h 111"/>
                                  <a:gd name="T4" fmla="*/ 1 w 101"/>
                                  <a:gd name="T5" fmla="*/ 0 h 111"/>
                                  <a:gd name="T6" fmla="*/ 0 w 101"/>
                                  <a:gd name="T7" fmla="*/ 0 h 111"/>
                                  <a:gd name="T8" fmla="*/ 0 w 101"/>
                                  <a:gd name="T9" fmla="*/ 0 h 111"/>
                                  <a:gd name="T10" fmla="*/ 0 w 101"/>
                                  <a:gd name="T11" fmla="*/ 0 h 111"/>
                                  <a:gd name="T12" fmla="*/ 0 w 101"/>
                                  <a:gd name="T13" fmla="*/ 0 h 111"/>
                                  <a:gd name="T14" fmla="*/ 0 w 101"/>
                                  <a:gd name="T15" fmla="*/ 0 h 111"/>
                                  <a:gd name="T16" fmla="*/ 0 w 101"/>
                                  <a:gd name="T17" fmla="*/ 0 h 111"/>
                                  <a:gd name="T18" fmla="*/ 0 w 101"/>
                                  <a:gd name="T19" fmla="*/ 0 h 111"/>
                                  <a:gd name="T20" fmla="*/ 0 w 101"/>
                                  <a:gd name="T21" fmla="*/ 0 h 111"/>
                                  <a:gd name="T22" fmla="*/ 0 w 101"/>
                                  <a:gd name="T23" fmla="*/ 0 h 111"/>
                                  <a:gd name="T24" fmla="*/ 0 w 101"/>
                                  <a:gd name="T25" fmla="*/ 1 h 111"/>
                                  <a:gd name="T26" fmla="*/ 0 w 101"/>
                                  <a:gd name="T27" fmla="*/ 1 h 111"/>
                                  <a:gd name="T28" fmla="*/ 0 w 101"/>
                                  <a:gd name="T29" fmla="*/ 1 h 111"/>
                                  <a:gd name="T30" fmla="*/ 0 w 101"/>
                                  <a:gd name="T31" fmla="*/ 1 h 111"/>
                                  <a:gd name="T32" fmla="*/ 1 w 101"/>
                                  <a:gd name="T33" fmla="*/ 1 h 111"/>
                                  <a:gd name="T34" fmla="*/ 1 w 101"/>
                                  <a:gd name="T35" fmla="*/ 1 h 111"/>
                                  <a:gd name="T36" fmla="*/ 1 w 101"/>
                                  <a:gd name="T37" fmla="*/ 1 h 111"/>
                                  <a:gd name="T38" fmla="*/ 1 w 101"/>
                                  <a:gd name="T39" fmla="*/ 1 h 111"/>
                                  <a:gd name="T40" fmla="*/ 1 w 101"/>
                                  <a:gd name="T41" fmla="*/ 1 h 111"/>
                                  <a:gd name="T42" fmla="*/ 1 w 101"/>
                                  <a:gd name="T43" fmla="*/ 1 h 111"/>
                                  <a:gd name="T44" fmla="*/ 1 w 101"/>
                                  <a:gd name="T45" fmla="*/ 0 h 111"/>
                                  <a:gd name="T46" fmla="*/ 1 w 101"/>
                                  <a:gd name="T47" fmla="*/ 0 h 111"/>
                                  <a:gd name="T48" fmla="*/ 1 w 101"/>
                                  <a:gd name="T49" fmla="*/ 0 h 11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1"/>
                                  <a:gd name="T76" fmla="*/ 0 h 111"/>
                                  <a:gd name="T77" fmla="*/ 101 w 101"/>
                                  <a:gd name="T78" fmla="*/ 111 h 11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1" h="111">
                                    <a:moveTo>
                                      <a:pt x="85" y="35"/>
                                    </a:moveTo>
                                    <a:lnTo>
                                      <a:pt x="75" y="24"/>
                                    </a:lnTo>
                                    <a:lnTo>
                                      <a:pt x="64" y="15"/>
                                    </a:lnTo>
                                    <a:lnTo>
                                      <a:pt x="52" y="8"/>
                                    </a:lnTo>
                                    <a:lnTo>
                                      <a:pt x="37" y="2"/>
                                    </a:lnTo>
                                    <a:lnTo>
                                      <a:pt x="26" y="0"/>
                                    </a:lnTo>
                                    <a:lnTo>
                                      <a:pt x="15" y="3"/>
                                    </a:lnTo>
                                    <a:lnTo>
                                      <a:pt x="6" y="10"/>
                                    </a:lnTo>
                                    <a:lnTo>
                                      <a:pt x="2" y="22"/>
                                    </a:lnTo>
                                    <a:lnTo>
                                      <a:pt x="0" y="33"/>
                                    </a:lnTo>
                                    <a:lnTo>
                                      <a:pt x="3" y="48"/>
                                    </a:lnTo>
                                    <a:lnTo>
                                      <a:pt x="9" y="63"/>
                                    </a:lnTo>
                                    <a:lnTo>
                                      <a:pt x="17" y="75"/>
                                    </a:lnTo>
                                    <a:lnTo>
                                      <a:pt x="27" y="85"/>
                                    </a:lnTo>
                                    <a:lnTo>
                                      <a:pt x="38" y="95"/>
                                    </a:lnTo>
                                    <a:lnTo>
                                      <a:pt x="51" y="105"/>
                                    </a:lnTo>
                                    <a:lnTo>
                                      <a:pt x="64" y="110"/>
                                    </a:lnTo>
                                    <a:lnTo>
                                      <a:pt x="77" y="111"/>
                                    </a:lnTo>
                                    <a:lnTo>
                                      <a:pt x="88" y="107"/>
                                    </a:lnTo>
                                    <a:lnTo>
                                      <a:pt x="95" y="97"/>
                                    </a:lnTo>
                                    <a:lnTo>
                                      <a:pt x="100" y="87"/>
                                    </a:lnTo>
                                    <a:lnTo>
                                      <a:pt x="101" y="75"/>
                                    </a:lnTo>
                                    <a:lnTo>
                                      <a:pt x="98" y="61"/>
                                    </a:lnTo>
                                    <a:lnTo>
                                      <a:pt x="94" y="49"/>
                                    </a:lnTo>
                                    <a:lnTo>
                                      <a:pt x="85" y="35"/>
                                    </a:lnTo>
                                    <a:close/>
                                  </a:path>
                                </a:pathLst>
                              </a:custGeom>
                              <a:solidFill>
                                <a:srgbClr val="A000A0"/>
                              </a:solidFill>
                              <a:ln w="9525">
                                <a:noFill/>
                                <a:round/>
                                <a:headEnd/>
                                <a:tailEnd/>
                              </a:ln>
                            </p:spPr>
                            <p:txBody>
                              <a:bodyPr/>
                              <a:lstStyle/>
                              <a:p>
                                <a:endParaRPr lang="cs-CZ"/>
                              </a:p>
                            </p:txBody>
                          </p:sp>
                          <p:sp>
                            <p:nvSpPr>
                              <p:cNvPr id="1311" name="Freeform 86"/>
                              <p:cNvSpPr>
                                <a:spLocks/>
                              </p:cNvSpPr>
                              <p:nvPr/>
                            </p:nvSpPr>
                            <p:spPr bwMode="auto">
                              <a:xfrm>
                                <a:off x="2070" y="1814"/>
                                <a:ext cx="18" cy="23"/>
                              </a:xfrm>
                              <a:custGeom>
                                <a:avLst/>
                                <a:gdLst>
                                  <a:gd name="T0" fmla="*/ 1 w 91"/>
                                  <a:gd name="T1" fmla="*/ 0 h 114"/>
                                  <a:gd name="T2" fmla="*/ 1 w 91"/>
                                  <a:gd name="T3" fmla="*/ 0 h 114"/>
                                  <a:gd name="T4" fmla="*/ 0 w 91"/>
                                  <a:gd name="T5" fmla="*/ 0 h 114"/>
                                  <a:gd name="T6" fmla="*/ 0 w 91"/>
                                  <a:gd name="T7" fmla="*/ 0 h 114"/>
                                  <a:gd name="T8" fmla="*/ 0 w 91"/>
                                  <a:gd name="T9" fmla="*/ 0 h 114"/>
                                  <a:gd name="T10" fmla="*/ 0 w 91"/>
                                  <a:gd name="T11" fmla="*/ 0 h 114"/>
                                  <a:gd name="T12" fmla="*/ 0 w 91"/>
                                  <a:gd name="T13" fmla="*/ 0 h 114"/>
                                  <a:gd name="T14" fmla="*/ 0 w 91"/>
                                  <a:gd name="T15" fmla="*/ 0 h 114"/>
                                  <a:gd name="T16" fmla="*/ 0 w 91"/>
                                  <a:gd name="T17" fmla="*/ 0 h 114"/>
                                  <a:gd name="T18" fmla="*/ 0 w 91"/>
                                  <a:gd name="T19" fmla="*/ 0 h 114"/>
                                  <a:gd name="T20" fmla="*/ 0 w 91"/>
                                  <a:gd name="T21" fmla="*/ 0 h 114"/>
                                  <a:gd name="T22" fmla="*/ 0 w 91"/>
                                  <a:gd name="T23" fmla="*/ 1 h 114"/>
                                  <a:gd name="T24" fmla="*/ 0 w 91"/>
                                  <a:gd name="T25" fmla="*/ 1 h 114"/>
                                  <a:gd name="T26" fmla="*/ 0 w 91"/>
                                  <a:gd name="T27" fmla="*/ 1 h 114"/>
                                  <a:gd name="T28" fmla="*/ 0 w 91"/>
                                  <a:gd name="T29" fmla="*/ 1 h 114"/>
                                  <a:gd name="T30" fmla="*/ 0 w 91"/>
                                  <a:gd name="T31" fmla="*/ 1 h 114"/>
                                  <a:gd name="T32" fmla="*/ 0 w 91"/>
                                  <a:gd name="T33" fmla="*/ 1 h 114"/>
                                  <a:gd name="T34" fmla="*/ 1 w 91"/>
                                  <a:gd name="T35" fmla="*/ 1 h 114"/>
                                  <a:gd name="T36" fmla="*/ 1 w 91"/>
                                  <a:gd name="T37" fmla="*/ 1 h 114"/>
                                  <a:gd name="T38" fmla="*/ 1 w 91"/>
                                  <a:gd name="T39" fmla="*/ 1 h 114"/>
                                  <a:gd name="T40" fmla="*/ 1 w 91"/>
                                  <a:gd name="T41" fmla="*/ 1 h 114"/>
                                  <a:gd name="T42" fmla="*/ 1 w 91"/>
                                  <a:gd name="T43" fmla="*/ 1 h 114"/>
                                  <a:gd name="T44" fmla="*/ 1 w 91"/>
                                  <a:gd name="T45" fmla="*/ 1 h 114"/>
                                  <a:gd name="T46" fmla="*/ 1 w 91"/>
                                  <a:gd name="T47" fmla="*/ 0 h 114"/>
                                  <a:gd name="T48" fmla="*/ 1 w 91"/>
                                  <a:gd name="T49" fmla="*/ 0 h 1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1"/>
                                  <a:gd name="T76" fmla="*/ 0 h 114"/>
                                  <a:gd name="T77" fmla="*/ 91 w 91"/>
                                  <a:gd name="T78" fmla="*/ 114 h 11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1" h="114">
                                    <a:moveTo>
                                      <a:pt x="79" y="37"/>
                                    </a:moveTo>
                                    <a:lnTo>
                                      <a:pt x="71" y="23"/>
                                    </a:lnTo>
                                    <a:lnTo>
                                      <a:pt x="62" y="12"/>
                                    </a:lnTo>
                                    <a:lnTo>
                                      <a:pt x="51" y="4"/>
                                    </a:lnTo>
                                    <a:lnTo>
                                      <a:pt x="37" y="0"/>
                                    </a:lnTo>
                                    <a:lnTo>
                                      <a:pt x="27" y="3"/>
                                    </a:lnTo>
                                    <a:lnTo>
                                      <a:pt x="17" y="11"/>
                                    </a:lnTo>
                                    <a:lnTo>
                                      <a:pt x="7" y="19"/>
                                    </a:lnTo>
                                    <a:lnTo>
                                      <a:pt x="2" y="29"/>
                                    </a:lnTo>
                                    <a:lnTo>
                                      <a:pt x="0" y="38"/>
                                    </a:lnTo>
                                    <a:lnTo>
                                      <a:pt x="1" y="48"/>
                                    </a:lnTo>
                                    <a:lnTo>
                                      <a:pt x="3" y="62"/>
                                    </a:lnTo>
                                    <a:lnTo>
                                      <a:pt x="10" y="77"/>
                                    </a:lnTo>
                                    <a:lnTo>
                                      <a:pt x="18" y="88"/>
                                    </a:lnTo>
                                    <a:lnTo>
                                      <a:pt x="28" y="99"/>
                                    </a:lnTo>
                                    <a:lnTo>
                                      <a:pt x="41" y="108"/>
                                    </a:lnTo>
                                    <a:lnTo>
                                      <a:pt x="54" y="113"/>
                                    </a:lnTo>
                                    <a:lnTo>
                                      <a:pt x="67" y="114"/>
                                    </a:lnTo>
                                    <a:lnTo>
                                      <a:pt x="78" y="110"/>
                                    </a:lnTo>
                                    <a:lnTo>
                                      <a:pt x="85" y="101"/>
                                    </a:lnTo>
                                    <a:lnTo>
                                      <a:pt x="90" y="91"/>
                                    </a:lnTo>
                                    <a:lnTo>
                                      <a:pt x="91" y="77"/>
                                    </a:lnTo>
                                    <a:lnTo>
                                      <a:pt x="88" y="63"/>
                                    </a:lnTo>
                                    <a:lnTo>
                                      <a:pt x="85" y="49"/>
                                    </a:lnTo>
                                    <a:lnTo>
                                      <a:pt x="79" y="37"/>
                                    </a:lnTo>
                                    <a:close/>
                                  </a:path>
                                </a:pathLst>
                              </a:custGeom>
                              <a:solidFill>
                                <a:srgbClr val="A000A0"/>
                              </a:solidFill>
                              <a:ln w="9525">
                                <a:noFill/>
                                <a:round/>
                                <a:headEnd/>
                                <a:tailEnd/>
                              </a:ln>
                            </p:spPr>
                            <p:txBody>
                              <a:bodyPr/>
                              <a:lstStyle/>
                              <a:p>
                                <a:endParaRPr lang="cs-CZ"/>
                              </a:p>
                            </p:txBody>
                          </p:sp>
                        </p:grpSp>
                      </p:grpSp>
                      <p:grpSp>
                        <p:nvGrpSpPr>
                          <p:cNvPr id="1039" name="Group 87"/>
                          <p:cNvGrpSpPr>
                            <a:grpSpLocks/>
                          </p:cNvGrpSpPr>
                          <p:nvPr/>
                        </p:nvGrpSpPr>
                        <p:grpSpPr bwMode="auto">
                          <a:xfrm>
                            <a:off x="2116" y="1790"/>
                            <a:ext cx="130" cy="120"/>
                            <a:chOff x="2116" y="1790"/>
                            <a:chExt cx="130" cy="120"/>
                          </a:xfrm>
                        </p:grpSpPr>
                        <p:sp>
                          <p:nvSpPr>
                            <p:cNvPr id="1304" name="Freeform 88"/>
                            <p:cNvSpPr>
                              <a:spLocks/>
                            </p:cNvSpPr>
                            <p:nvPr/>
                          </p:nvSpPr>
                          <p:spPr bwMode="auto">
                            <a:xfrm>
                              <a:off x="2146" y="1819"/>
                              <a:ext cx="76" cy="64"/>
                            </a:xfrm>
                            <a:custGeom>
                              <a:avLst/>
                              <a:gdLst>
                                <a:gd name="T0" fmla="*/ 0 w 380"/>
                                <a:gd name="T1" fmla="*/ 0 h 322"/>
                                <a:gd name="T2" fmla="*/ 0 w 380"/>
                                <a:gd name="T3" fmla="*/ 0 h 322"/>
                                <a:gd name="T4" fmla="*/ 0 w 380"/>
                                <a:gd name="T5" fmla="*/ 0 h 322"/>
                                <a:gd name="T6" fmla="*/ 0 w 380"/>
                                <a:gd name="T7" fmla="*/ 1 h 322"/>
                                <a:gd name="T8" fmla="*/ 0 w 380"/>
                                <a:gd name="T9" fmla="*/ 1 h 322"/>
                                <a:gd name="T10" fmla="*/ 0 w 380"/>
                                <a:gd name="T11" fmla="*/ 1 h 322"/>
                                <a:gd name="T12" fmla="*/ 0 w 380"/>
                                <a:gd name="T13" fmla="*/ 1 h 322"/>
                                <a:gd name="T14" fmla="*/ 1 w 380"/>
                                <a:gd name="T15" fmla="*/ 1 h 322"/>
                                <a:gd name="T16" fmla="*/ 1 w 380"/>
                                <a:gd name="T17" fmla="*/ 1 h 322"/>
                                <a:gd name="T18" fmla="*/ 1 w 380"/>
                                <a:gd name="T19" fmla="*/ 2 h 322"/>
                                <a:gd name="T20" fmla="*/ 2 w 380"/>
                                <a:gd name="T21" fmla="*/ 2 h 322"/>
                                <a:gd name="T22" fmla="*/ 2 w 380"/>
                                <a:gd name="T23" fmla="*/ 2 h 322"/>
                                <a:gd name="T24" fmla="*/ 2 w 380"/>
                                <a:gd name="T25" fmla="*/ 2 h 322"/>
                                <a:gd name="T26" fmla="*/ 2 w 380"/>
                                <a:gd name="T27" fmla="*/ 2 h 322"/>
                                <a:gd name="T28" fmla="*/ 3 w 380"/>
                                <a:gd name="T29" fmla="*/ 2 h 322"/>
                                <a:gd name="T30" fmla="*/ 3 w 380"/>
                                <a:gd name="T31" fmla="*/ 2 h 322"/>
                                <a:gd name="T32" fmla="*/ 3 w 380"/>
                                <a:gd name="T33" fmla="*/ 3 h 3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0"/>
                                <a:gd name="T52" fmla="*/ 0 h 322"/>
                                <a:gd name="T53" fmla="*/ 380 w 380"/>
                                <a:gd name="T54" fmla="*/ 322 h 3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0" h="322">
                                  <a:moveTo>
                                    <a:pt x="10" y="0"/>
                                  </a:moveTo>
                                  <a:lnTo>
                                    <a:pt x="3" y="34"/>
                                  </a:lnTo>
                                  <a:lnTo>
                                    <a:pt x="0" y="61"/>
                                  </a:lnTo>
                                  <a:lnTo>
                                    <a:pt x="6" y="92"/>
                                  </a:lnTo>
                                  <a:lnTo>
                                    <a:pt x="18" y="114"/>
                                  </a:lnTo>
                                  <a:lnTo>
                                    <a:pt x="33" y="127"/>
                                  </a:lnTo>
                                  <a:lnTo>
                                    <a:pt x="59" y="148"/>
                                  </a:lnTo>
                                  <a:lnTo>
                                    <a:pt x="84" y="163"/>
                                  </a:lnTo>
                                  <a:lnTo>
                                    <a:pt x="121" y="179"/>
                                  </a:lnTo>
                                  <a:lnTo>
                                    <a:pt x="161" y="194"/>
                                  </a:lnTo>
                                  <a:lnTo>
                                    <a:pt x="199" y="206"/>
                                  </a:lnTo>
                                  <a:lnTo>
                                    <a:pt x="239" y="219"/>
                                  </a:lnTo>
                                  <a:lnTo>
                                    <a:pt x="268" y="234"/>
                                  </a:lnTo>
                                  <a:lnTo>
                                    <a:pt x="300" y="252"/>
                                  </a:lnTo>
                                  <a:lnTo>
                                    <a:pt x="330" y="273"/>
                                  </a:lnTo>
                                  <a:lnTo>
                                    <a:pt x="355" y="295"/>
                                  </a:lnTo>
                                  <a:lnTo>
                                    <a:pt x="380" y="322"/>
                                  </a:lnTo>
                                </a:path>
                              </a:pathLst>
                            </a:custGeom>
                            <a:noFill/>
                            <a:ln w="4763">
                              <a:solidFill>
                                <a:srgbClr val="FFC0C0"/>
                              </a:solidFill>
                              <a:round/>
                              <a:headEnd/>
                              <a:tailEnd/>
                            </a:ln>
                          </p:spPr>
                          <p:txBody>
                            <a:bodyPr/>
                            <a:lstStyle/>
                            <a:p>
                              <a:endParaRPr lang="cs-CZ"/>
                            </a:p>
                          </p:txBody>
                        </p:sp>
                        <p:sp>
                          <p:nvSpPr>
                            <p:cNvPr id="1305" name="Freeform 89"/>
                            <p:cNvSpPr>
                              <a:spLocks/>
                            </p:cNvSpPr>
                            <p:nvPr/>
                          </p:nvSpPr>
                          <p:spPr bwMode="auto">
                            <a:xfrm>
                              <a:off x="2116" y="1831"/>
                              <a:ext cx="88" cy="79"/>
                            </a:xfrm>
                            <a:custGeom>
                              <a:avLst/>
                              <a:gdLst>
                                <a:gd name="T0" fmla="*/ 0 w 443"/>
                                <a:gd name="T1" fmla="*/ 0 h 393"/>
                                <a:gd name="T2" fmla="*/ 0 w 443"/>
                                <a:gd name="T3" fmla="*/ 0 h 393"/>
                                <a:gd name="T4" fmla="*/ 1 w 443"/>
                                <a:gd name="T5" fmla="*/ 0 h 393"/>
                                <a:gd name="T6" fmla="*/ 1 w 443"/>
                                <a:gd name="T7" fmla="*/ 0 h 393"/>
                                <a:gd name="T8" fmla="*/ 1 w 443"/>
                                <a:gd name="T9" fmla="*/ 0 h 393"/>
                                <a:gd name="T10" fmla="*/ 1 w 443"/>
                                <a:gd name="T11" fmla="*/ 1 h 393"/>
                                <a:gd name="T12" fmla="*/ 1 w 443"/>
                                <a:gd name="T13" fmla="*/ 1 h 393"/>
                                <a:gd name="T14" fmla="*/ 1 w 443"/>
                                <a:gd name="T15" fmla="*/ 1 h 393"/>
                                <a:gd name="T16" fmla="*/ 1 w 443"/>
                                <a:gd name="T17" fmla="*/ 1 h 393"/>
                                <a:gd name="T18" fmla="*/ 1 w 443"/>
                                <a:gd name="T19" fmla="*/ 1 h 393"/>
                                <a:gd name="T20" fmla="*/ 2 w 443"/>
                                <a:gd name="T21" fmla="*/ 2 h 393"/>
                                <a:gd name="T22" fmla="*/ 2 w 443"/>
                                <a:gd name="T23" fmla="*/ 2 h 393"/>
                                <a:gd name="T24" fmla="*/ 2 w 443"/>
                                <a:gd name="T25" fmla="*/ 2 h 393"/>
                                <a:gd name="T26" fmla="*/ 2 w 443"/>
                                <a:gd name="T27" fmla="*/ 2 h 393"/>
                                <a:gd name="T28" fmla="*/ 2 w 443"/>
                                <a:gd name="T29" fmla="*/ 3 h 393"/>
                                <a:gd name="T30" fmla="*/ 2 w 443"/>
                                <a:gd name="T31" fmla="*/ 3 h 393"/>
                                <a:gd name="T32" fmla="*/ 3 w 443"/>
                                <a:gd name="T33" fmla="*/ 3 h 393"/>
                                <a:gd name="T34" fmla="*/ 3 w 443"/>
                                <a:gd name="T35" fmla="*/ 3 h 393"/>
                                <a:gd name="T36" fmla="*/ 3 w 443"/>
                                <a:gd name="T37" fmla="*/ 3 h 393"/>
                                <a:gd name="T38" fmla="*/ 3 w 443"/>
                                <a:gd name="T39" fmla="*/ 3 h 39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43"/>
                                <a:gd name="T61" fmla="*/ 0 h 393"/>
                                <a:gd name="T62" fmla="*/ 443 w 443"/>
                                <a:gd name="T63" fmla="*/ 393 h 39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43" h="393">
                                  <a:moveTo>
                                    <a:pt x="0" y="0"/>
                                  </a:moveTo>
                                  <a:lnTo>
                                    <a:pt x="34" y="9"/>
                                  </a:lnTo>
                                  <a:lnTo>
                                    <a:pt x="65" y="18"/>
                                  </a:lnTo>
                                  <a:lnTo>
                                    <a:pt x="95" y="30"/>
                                  </a:lnTo>
                                  <a:lnTo>
                                    <a:pt x="117" y="43"/>
                                  </a:lnTo>
                                  <a:lnTo>
                                    <a:pt x="135" y="65"/>
                                  </a:lnTo>
                                  <a:lnTo>
                                    <a:pt x="150" y="93"/>
                                  </a:lnTo>
                                  <a:lnTo>
                                    <a:pt x="160" y="117"/>
                                  </a:lnTo>
                                  <a:lnTo>
                                    <a:pt x="169" y="148"/>
                                  </a:lnTo>
                                  <a:lnTo>
                                    <a:pt x="180" y="183"/>
                                  </a:lnTo>
                                  <a:lnTo>
                                    <a:pt x="193" y="214"/>
                                  </a:lnTo>
                                  <a:lnTo>
                                    <a:pt x="212" y="242"/>
                                  </a:lnTo>
                                  <a:lnTo>
                                    <a:pt x="233" y="273"/>
                                  </a:lnTo>
                                  <a:lnTo>
                                    <a:pt x="253" y="295"/>
                                  </a:lnTo>
                                  <a:lnTo>
                                    <a:pt x="280" y="316"/>
                                  </a:lnTo>
                                  <a:lnTo>
                                    <a:pt x="309" y="335"/>
                                  </a:lnTo>
                                  <a:lnTo>
                                    <a:pt x="343" y="350"/>
                                  </a:lnTo>
                                  <a:lnTo>
                                    <a:pt x="382" y="368"/>
                                  </a:lnTo>
                                  <a:lnTo>
                                    <a:pt x="415" y="381"/>
                                  </a:lnTo>
                                  <a:lnTo>
                                    <a:pt x="443" y="393"/>
                                  </a:lnTo>
                                </a:path>
                              </a:pathLst>
                            </a:custGeom>
                            <a:noFill/>
                            <a:ln w="4763">
                              <a:solidFill>
                                <a:srgbClr val="FFC0C0"/>
                              </a:solidFill>
                              <a:round/>
                              <a:headEnd/>
                              <a:tailEnd/>
                            </a:ln>
                          </p:spPr>
                          <p:txBody>
                            <a:bodyPr/>
                            <a:lstStyle/>
                            <a:p>
                              <a:endParaRPr lang="cs-CZ"/>
                            </a:p>
                          </p:txBody>
                        </p:sp>
                        <p:sp>
                          <p:nvSpPr>
                            <p:cNvPr id="1306" name="Freeform 90"/>
                            <p:cNvSpPr>
                              <a:spLocks/>
                            </p:cNvSpPr>
                            <p:nvPr/>
                          </p:nvSpPr>
                          <p:spPr bwMode="auto">
                            <a:xfrm>
                              <a:off x="2122" y="1790"/>
                              <a:ext cx="124" cy="120"/>
                            </a:xfrm>
                            <a:custGeom>
                              <a:avLst/>
                              <a:gdLst>
                                <a:gd name="T0" fmla="*/ 0 w 618"/>
                                <a:gd name="T1" fmla="*/ 0 h 602"/>
                                <a:gd name="T2" fmla="*/ 0 w 618"/>
                                <a:gd name="T3" fmla="*/ 0 h 602"/>
                                <a:gd name="T4" fmla="*/ 0 w 618"/>
                                <a:gd name="T5" fmla="*/ 1 h 602"/>
                                <a:gd name="T6" fmla="*/ 0 w 618"/>
                                <a:gd name="T7" fmla="*/ 1 h 602"/>
                                <a:gd name="T8" fmla="*/ 0 w 618"/>
                                <a:gd name="T9" fmla="*/ 1 h 602"/>
                                <a:gd name="T10" fmla="*/ 1 w 618"/>
                                <a:gd name="T11" fmla="*/ 2 h 602"/>
                                <a:gd name="T12" fmla="*/ 1 w 618"/>
                                <a:gd name="T13" fmla="*/ 2 h 602"/>
                                <a:gd name="T14" fmla="*/ 1 w 618"/>
                                <a:gd name="T15" fmla="*/ 2 h 602"/>
                                <a:gd name="T16" fmla="*/ 1 w 618"/>
                                <a:gd name="T17" fmla="*/ 3 h 602"/>
                                <a:gd name="T18" fmla="*/ 1 w 618"/>
                                <a:gd name="T19" fmla="*/ 3 h 602"/>
                                <a:gd name="T20" fmla="*/ 2 w 618"/>
                                <a:gd name="T21" fmla="*/ 3 h 602"/>
                                <a:gd name="T22" fmla="*/ 2 w 618"/>
                                <a:gd name="T23" fmla="*/ 3 h 602"/>
                                <a:gd name="T24" fmla="*/ 2 w 618"/>
                                <a:gd name="T25" fmla="*/ 4 h 602"/>
                                <a:gd name="T26" fmla="*/ 2 w 618"/>
                                <a:gd name="T27" fmla="*/ 4 h 602"/>
                                <a:gd name="T28" fmla="*/ 3 w 618"/>
                                <a:gd name="T29" fmla="*/ 4 h 602"/>
                                <a:gd name="T30" fmla="*/ 3 w 618"/>
                                <a:gd name="T31" fmla="*/ 4 h 602"/>
                                <a:gd name="T32" fmla="*/ 3 w 618"/>
                                <a:gd name="T33" fmla="*/ 4 h 602"/>
                                <a:gd name="T34" fmla="*/ 4 w 618"/>
                                <a:gd name="T35" fmla="*/ 5 h 602"/>
                                <a:gd name="T36" fmla="*/ 4 w 618"/>
                                <a:gd name="T37" fmla="*/ 5 h 602"/>
                                <a:gd name="T38" fmla="*/ 5 w 618"/>
                                <a:gd name="T39" fmla="*/ 5 h 602"/>
                                <a:gd name="T40" fmla="*/ 5 w 618"/>
                                <a:gd name="T41" fmla="*/ 5 h 60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18"/>
                                <a:gd name="T64" fmla="*/ 0 h 602"/>
                                <a:gd name="T65" fmla="*/ 618 w 618"/>
                                <a:gd name="T66" fmla="*/ 602 h 60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18" h="602">
                                  <a:moveTo>
                                    <a:pt x="0" y="0"/>
                                  </a:moveTo>
                                  <a:lnTo>
                                    <a:pt x="7" y="41"/>
                                  </a:lnTo>
                                  <a:lnTo>
                                    <a:pt x="18" y="82"/>
                                  </a:lnTo>
                                  <a:lnTo>
                                    <a:pt x="35" y="128"/>
                                  </a:lnTo>
                                  <a:lnTo>
                                    <a:pt x="55" y="163"/>
                                  </a:lnTo>
                                  <a:lnTo>
                                    <a:pt x="83" y="202"/>
                                  </a:lnTo>
                                  <a:lnTo>
                                    <a:pt x="104" y="237"/>
                                  </a:lnTo>
                                  <a:lnTo>
                                    <a:pt x="129" y="280"/>
                                  </a:lnTo>
                                  <a:lnTo>
                                    <a:pt x="157" y="328"/>
                                  </a:lnTo>
                                  <a:lnTo>
                                    <a:pt x="176" y="356"/>
                                  </a:lnTo>
                                  <a:lnTo>
                                    <a:pt x="199" y="385"/>
                                  </a:lnTo>
                                  <a:lnTo>
                                    <a:pt x="226" y="415"/>
                                  </a:lnTo>
                                  <a:lnTo>
                                    <a:pt x="260" y="445"/>
                                  </a:lnTo>
                                  <a:lnTo>
                                    <a:pt x="304" y="482"/>
                                  </a:lnTo>
                                  <a:lnTo>
                                    <a:pt x="342" y="512"/>
                                  </a:lnTo>
                                  <a:lnTo>
                                    <a:pt x="385" y="537"/>
                                  </a:lnTo>
                                  <a:lnTo>
                                    <a:pt x="432" y="558"/>
                                  </a:lnTo>
                                  <a:lnTo>
                                    <a:pt x="485" y="578"/>
                                  </a:lnTo>
                                  <a:lnTo>
                                    <a:pt x="525" y="589"/>
                                  </a:lnTo>
                                  <a:lnTo>
                                    <a:pt x="573" y="598"/>
                                  </a:lnTo>
                                  <a:lnTo>
                                    <a:pt x="618" y="602"/>
                                  </a:lnTo>
                                </a:path>
                              </a:pathLst>
                            </a:custGeom>
                            <a:noFill/>
                            <a:ln w="4763">
                              <a:solidFill>
                                <a:srgbClr val="FFC0C0"/>
                              </a:solidFill>
                              <a:round/>
                              <a:headEnd/>
                              <a:tailEnd/>
                            </a:ln>
                          </p:spPr>
                          <p:txBody>
                            <a:bodyPr/>
                            <a:lstStyle/>
                            <a:p>
                              <a:endParaRPr lang="cs-CZ"/>
                            </a:p>
                          </p:txBody>
                        </p:sp>
                      </p:grpSp>
                    </p:grpSp>
                  </p:grpSp>
                </p:grpSp>
                <p:grpSp>
                  <p:nvGrpSpPr>
                    <p:cNvPr id="1040" name="Group 91"/>
                    <p:cNvGrpSpPr>
                      <a:grpSpLocks/>
                    </p:cNvGrpSpPr>
                    <p:nvPr/>
                  </p:nvGrpSpPr>
                  <p:grpSpPr bwMode="auto">
                    <a:xfrm>
                      <a:off x="2151" y="1787"/>
                      <a:ext cx="187" cy="152"/>
                      <a:chOff x="2151" y="1787"/>
                      <a:chExt cx="187" cy="152"/>
                    </a:xfrm>
                  </p:grpSpPr>
                  <p:grpSp>
                    <p:nvGrpSpPr>
                      <p:cNvPr id="1048" name="Group 92"/>
                      <p:cNvGrpSpPr>
                        <a:grpSpLocks/>
                      </p:cNvGrpSpPr>
                      <p:nvPr/>
                    </p:nvGrpSpPr>
                    <p:grpSpPr bwMode="auto">
                      <a:xfrm>
                        <a:off x="2222" y="1863"/>
                        <a:ext cx="114" cy="76"/>
                        <a:chOff x="2222" y="1863"/>
                        <a:chExt cx="114" cy="76"/>
                      </a:xfrm>
                    </p:grpSpPr>
                    <p:grpSp>
                      <p:nvGrpSpPr>
                        <p:cNvPr id="1049" name="Group 93"/>
                        <p:cNvGrpSpPr>
                          <a:grpSpLocks/>
                        </p:cNvGrpSpPr>
                        <p:nvPr/>
                      </p:nvGrpSpPr>
                      <p:grpSpPr bwMode="auto">
                        <a:xfrm>
                          <a:off x="2291" y="1863"/>
                          <a:ext cx="45" cy="38"/>
                          <a:chOff x="2291" y="1863"/>
                          <a:chExt cx="45" cy="38"/>
                        </a:xfrm>
                      </p:grpSpPr>
                      <p:sp>
                        <p:nvSpPr>
                          <p:cNvPr id="1295" name="Freeform 94"/>
                          <p:cNvSpPr>
                            <a:spLocks/>
                          </p:cNvSpPr>
                          <p:nvPr/>
                        </p:nvSpPr>
                        <p:spPr bwMode="auto">
                          <a:xfrm>
                            <a:off x="2310" y="1865"/>
                            <a:ext cx="5" cy="21"/>
                          </a:xfrm>
                          <a:custGeom>
                            <a:avLst/>
                            <a:gdLst>
                              <a:gd name="T0" fmla="*/ 0 w 27"/>
                              <a:gd name="T1" fmla="*/ 0 h 101"/>
                              <a:gd name="T2" fmla="*/ 0 w 27"/>
                              <a:gd name="T3" fmla="*/ 0 h 101"/>
                              <a:gd name="T4" fmla="*/ 0 w 27"/>
                              <a:gd name="T5" fmla="*/ 0 h 101"/>
                              <a:gd name="T6" fmla="*/ 0 w 27"/>
                              <a:gd name="T7" fmla="*/ 1 h 101"/>
                              <a:gd name="T8" fmla="*/ 0 w 27"/>
                              <a:gd name="T9" fmla="*/ 1 h 101"/>
                              <a:gd name="T10" fmla="*/ 0 w 27"/>
                              <a:gd name="T11" fmla="*/ 1 h 101"/>
                              <a:gd name="T12" fmla="*/ 0 60000 65536"/>
                              <a:gd name="T13" fmla="*/ 0 60000 65536"/>
                              <a:gd name="T14" fmla="*/ 0 60000 65536"/>
                              <a:gd name="T15" fmla="*/ 0 60000 65536"/>
                              <a:gd name="T16" fmla="*/ 0 60000 65536"/>
                              <a:gd name="T17" fmla="*/ 0 60000 65536"/>
                              <a:gd name="T18" fmla="*/ 0 w 27"/>
                              <a:gd name="T19" fmla="*/ 0 h 101"/>
                              <a:gd name="T20" fmla="*/ 27 w 27"/>
                              <a:gd name="T21" fmla="*/ 101 h 101"/>
                            </a:gdLst>
                            <a:ahLst/>
                            <a:cxnLst>
                              <a:cxn ang="T12">
                                <a:pos x="T0" y="T1"/>
                              </a:cxn>
                              <a:cxn ang="T13">
                                <a:pos x="T2" y="T3"/>
                              </a:cxn>
                              <a:cxn ang="T14">
                                <a:pos x="T4" y="T5"/>
                              </a:cxn>
                              <a:cxn ang="T15">
                                <a:pos x="T6" y="T7"/>
                              </a:cxn>
                              <a:cxn ang="T16">
                                <a:pos x="T8" y="T9"/>
                              </a:cxn>
                              <a:cxn ang="T17">
                                <a:pos x="T10" y="T11"/>
                              </a:cxn>
                            </a:cxnLst>
                            <a:rect l="T18" t="T19" r="T20" b="T21"/>
                            <a:pathLst>
                              <a:path w="27" h="101">
                                <a:moveTo>
                                  <a:pt x="14" y="0"/>
                                </a:moveTo>
                                <a:lnTo>
                                  <a:pt x="21" y="21"/>
                                </a:lnTo>
                                <a:lnTo>
                                  <a:pt x="27" y="51"/>
                                </a:lnTo>
                                <a:lnTo>
                                  <a:pt x="24" y="69"/>
                                </a:lnTo>
                                <a:lnTo>
                                  <a:pt x="11" y="89"/>
                                </a:lnTo>
                                <a:lnTo>
                                  <a:pt x="0" y="101"/>
                                </a:lnTo>
                              </a:path>
                            </a:pathLst>
                          </a:custGeom>
                          <a:noFill/>
                          <a:ln w="3175">
                            <a:solidFill>
                              <a:srgbClr val="8080FF"/>
                            </a:solidFill>
                            <a:round/>
                            <a:headEnd/>
                            <a:tailEnd/>
                          </a:ln>
                        </p:spPr>
                        <p:txBody>
                          <a:bodyPr/>
                          <a:lstStyle/>
                          <a:p>
                            <a:endParaRPr lang="cs-CZ"/>
                          </a:p>
                        </p:txBody>
                      </p:sp>
                      <p:sp>
                        <p:nvSpPr>
                          <p:cNvPr id="1296" name="Freeform 95"/>
                          <p:cNvSpPr>
                            <a:spLocks/>
                          </p:cNvSpPr>
                          <p:nvPr/>
                        </p:nvSpPr>
                        <p:spPr bwMode="auto">
                          <a:xfrm>
                            <a:off x="2291" y="1874"/>
                            <a:ext cx="25" cy="27"/>
                          </a:xfrm>
                          <a:custGeom>
                            <a:avLst/>
                            <a:gdLst>
                              <a:gd name="T0" fmla="*/ 0 w 124"/>
                              <a:gd name="T1" fmla="*/ 0 h 137"/>
                              <a:gd name="T2" fmla="*/ 0 w 124"/>
                              <a:gd name="T3" fmla="*/ 0 h 137"/>
                              <a:gd name="T4" fmla="*/ 0 w 124"/>
                              <a:gd name="T5" fmla="*/ 0 h 137"/>
                              <a:gd name="T6" fmla="*/ 1 w 124"/>
                              <a:gd name="T7" fmla="*/ 0 h 137"/>
                              <a:gd name="T8" fmla="*/ 1 w 124"/>
                              <a:gd name="T9" fmla="*/ 0 h 137"/>
                              <a:gd name="T10" fmla="*/ 1 w 124"/>
                              <a:gd name="T11" fmla="*/ 0 h 137"/>
                              <a:gd name="T12" fmla="*/ 1 w 124"/>
                              <a:gd name="T13" fmla="*/ 1 h 137"/>
                              <a:gd name="T14" fmla="*/ 1 w 124"/>
                              <a:gd name="T15" fmla="*/ 1 h 137"/>
                              <a:gd name="T16" fmla="*/ 1 w 124"/>
                              <a:gd name="T17" fmla="*/ 1 h 1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4"/>
                              <a:gd name="T28" fmla="*/ 0 h 137"/>
                              <a:gd name="T29" fmla="*/ 124 w 124"/>
                              <a:gd name="T30" fmla="*/ 137 h 1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4" h="137">
                                <a:moveTo>
                                  <a:pt x="0" y="0"/>
                                </a:moveTo>
                                <a:lnTo>
                                  <a:pt x="30" y="5"/>
                                </a:lnTo>
                                <a:lnTo>
                                  <a:pt x="61" y="11"/>
                                </a:lnTo>
                                <a:lnTo>
                                  <a:pt x="75" y="20"/>
                                </a:lnTo>
                                <a:lnTo>
                                  <a:pt x="89" y="40"/>
                                </a:lnTo>
                                <a:lnTo>
                                  <a:pt x="92" y="61"/>
                                </a:lnTo>
                                <a:lnTo>
                                  <a:pt x="104" y="85"/>
                                </a:lnTo>
                                <a:lnTo>
                                  <a:pt x="115" y="109"/>
                                </a:lnTo>
                                <a:lnTo>
                                  <a:pt x="124" y="137"/>
                                </a:lnTo>
                              </a:path>
                            </a:pathLst>
                          </a:custGeom>
                          <a:noFill/>
                          <a:ln w="3175">
                            <a:solidFill>
                              <a:srgbClr val="8080FF"/>
                            </a:solidFill>
                            <a:round/>
                            <a:headEnd/>
                            <a:tailEnd/>
                          </a:ln>
                        </p:spPr>
                        <p:txBody>
                          <a:bodyPr/>
                          <a:lstStyle/>
                          <a:p>
                            <a:endParaRPr lang="cs-CZ"/>
                          </a:p>
                        </p:txBody>
                      </p:sp>
                      <p:sp>
                        <p:nvSpPr>
                          <p:cNvPr id="1297" name="Freeform 96"/>
                          <p:cNvSpPr>
                            <a:spLocks/>
                          </p:cNvSpPr>
                          <p:nvPr/>
                        </p:nvSpPr>
                        <p:spPr bwMode="auto">
                          <a:xfrm>
                            <a:off x="2327" y="1863"/>
                            <a:ext cx="9" cy="33"/>
                          </a:xfrm>
                          <a:custGeom>
                            <a:avLst/>
                            <a:gdLst>
                              <a:gd name="T0" fmla="*/ 0 w 45"/>
                              <a:gd name="T1" fmla="*/ 1 h 162"/>
                              <a:gd name="T2" fmla="*/ 0 w 45"/>
                              <a:gd name="T3" fmla="*/ 1 h 162"/>
                              <a:gd name="T4" fmla="*/ 0 w 45"/>
                              <a:gd name="T5" fmla="*/ 1 h 162"/>
                              <a:gd name="T6" fmla="*/ 0 w 45"/>
                              <a:gd name="T7" fmla="*/ 1 h 162"/>
                              <a:gd name="T8" fmla="*/ 0 w 45"/>
                              <a:gd name="T9" fmla="*/ 1 h 162"/>
                              <a:gd name="T10" fmla="*/ 0 w 45"/>
                              <a:gd name="T11" fmla="*/ 0 h 162"/>
                              <a:gd name="T12" fmla="*/ 0 60000 65536"/>
                              <a:gd name="T13" fmla="*/ 0 60000 65536"/>
                              <a:gd name="T14" fmla="*/ 0 60000 65536"/>
                              <a:gd name="T15" fmla="*/ 0 60000 65536"/>
                              <a:gd name="T16" fmla="*/ 0 60000 65536"/>
                              <a:gd name="T17" fmla="*/ 0 60000 65536"/>
                              <a:gd name="T18" fmla="*/ 0 w 45"/>
                              <a:gd name="T19" fmla="*/ 0 h 162"/>
                              <a:gd name="T20" fmla="*/ 45 w 45"/>
                              <a:gd name="T21" fmla="*/ 162 h 162"/>
                            </a:gdLst>
                            <a:ahLst/>
                            <a:cxnLst>
                              <a:cxn ang="T12">
                                <a:pos x="T0" y="T1"/>
                              </a:cxn>
                              <a:cxn ang="T13">
                                <a:pos x="T2" y="T3"/>
                              </a:cxn>
                              <a:cxn ang="T14">
                                <a:pos x="T4" y="T5"/>
                              </a:cxn>
                              <a:cxn ang="T15">
                                <a:pos x="T6" y="T7"/>
                              </a:cxn>
                              <a:cxn ang="T16">
                                <a:pos x="T8" y="T9"/>
                              </a:cxn>
                              <a:cxn ang="T17">
                                <a:pos x="T10" y="T11"/>
                              </a:cxn>
                            </a:cxnLst>
                            <a:rect l="T18" t="T19" r="T20" b="T21"/>
                            <a:pathLst>
                              <a:path w="45" h="162">
                                <a:moveTo>
                                  <a:pt x="0" y="80"/>
                                </a:moveTo>
                                <a:lnTo>
                                  <a:pt x="2" y="110"/>
                                </a:lnTo>
                                <a:lnTo>
                                  <a:pt x="6" y="138"/>
                                </a:lnTo>
                                <a:lnTo>
                                  <a:pt x="17" y="151"/>
                                </a:lnTo>
                                <a:lnTo>
                                  <a:pt x="45" y="162"/>
                                </a:lnTo>
                                <a:lnTo>
                                  <a:pt x="45" y="0"/>
                                </a:lnTo>
                              </a:path>
                            </a:pathLst>
                          </a:custGeom>
                          <a:noFill/>
                          <a:ln w="3175">
                            <a:solidFill>
                              <a:srgbClr val="8080FF"/>
                            </a:solidFill>
                            <a:round/>
                            <a:headEnd/>
                            <a:tailEnd/>
                          </a:ln>
                        </p:spPr>
                        <p:txBody>
                          <a:bodyPr/>
                          <a:lstStyle/>
                          <a:p>
                            <a:endParaRPr lang="cs-CZ"/>
                          </a:p>
                        </p:txBody>
                      </p:sp>
                    </p:grpSp>
                    <p:grpSp>
                      <p:nvGrpSpPr>
                        <p:cNvPr id="1050" name="Group 97"/>
                        <p:cNvGrpSpPr>
                          <a:grpSpLocks/>
                        </p:cNvGrpSpPr>
                        <p:nvPr/>
                      </p:nvGrpSpPr>
                      <p:grpSpPr bwMode="auto">
                        <a:xfrm>
                          <a:off x="2222" y="1916"/>
                          <a:ext cx="61" cy="23"/>
                          <a:chOff x="2222" y="1916"/>
                          <a:chExt cx="61" cy="23"/>
                        </a:xfrm>
                      </p:grpSpPr>
                      <p:sp>
                        <p:nvSpPr>
                          <p:cNvPr id="1290" name="Freeform 98"/>
                          <p:cNvSpPr>
                            <a:spLocks/>
                          </p:cNvSpPr>
                          <p:nvPr/>
                        </p:nvSpPr>
                        <p:spPr bwMode="auto">
                          <a:xfrm>
                            <a:off x="2244" y="1919"/>
                            <a:ext cx="36" cy="5"/>
                          </a:xfrm>
                          <a:custGeom>
                            <a:avLst/>
                            <a:gdLst>
                              <a:gd name="T0" fmla="*/ 0 w 179"/>
                              <a:gd name="T1" fmla="*/ 0 h 24"/>
                              <a:gd name="T2" fmla="*/ 0 w 179"/>
                              <a:gd name="T3" fmla="*/ 0 h 24"/>
                              <a:gd name="T4" fmla="*/ 1 w 179"/>
                              <a:gd name="T5" fmla="*/ 0 h 24"/>
                              <a:gd name="T6" fmla="*/ 1 w 179"/>
                              <a:gd name="T7" fmla="*/ 0 h 24"/>
                              <a:gd name="T8" fmla="*/ 1 w 179"/>
                              <a:gd name="T9" fmla="*/ 0 h 24"/>
                              <a:gd name="T10" fmla="*/ 0 60000 65536"/>
                              <a:gd name="T11" fmla="*/ 0 60000 65536"/>
                              <a:gd name="T12" fmla="*/ 0 60000 65536"/>
                              <a:gd name="T13" fmla="*/ 0 60000 65536"/>
                              <a:gd name="T14" fmla="*/ 0 60000 65536"/>
                              <a:gd name="T15" fmla="*/ 0 w 179"/>
                              <a:gd name="T16" fmla="*/ 0 h 24"/>
                              <a:gd name="T17" fmla="*/ 179 w 179"/>
                              <a:gd name="T18" fmla="*/ 24 h 24"/>
                            </a:gdLst>
                            <a:ahLst/>
                            <a:cxnLst>
                              <a:cxn ang="T10">
                                <a:pos x="T0" y="T1"/>
                              </a:cxn>
                              <a:cxn ang="T11">
                                <a:pos x="T2" y="T3"/>
                              </a:cxn>
                              <a:cxn ang="T12">
                                <a:pos x="T4" y="T5"/>
                              </a:cxn>
                              <a:cxn ang="T13">
                                <a:pos x="T6" y="T7"/>
                              </a:cxn>
                              <a:cxn ang="T14">
                                <a:pos x="T8" y="T9"/>
                              </a:cxn>
                            </a:cxnLst>
                            <a:rect l="T15" t="T16" r="T17" b="T18"/>
                            <a:pathLst>
                              <a:path w="179" h="24">
                                <a:moveTo>
                                  <a:pt x="0" y="0"/>
                                </a:moveTo>
                                <a:lnTo>
                                  <a:pt x="43" y="13"/>
                                </a:lnTo>
                                <a:lnTo>
                                  <a:pt x="80" y="21"/>
                                </a:lnTo>
                                <a:lnTo>
                                  <a:pt x="124" y="24"/>
                                </a:lnTo>
                                <a:lnTo>
                                  <a:pt x="179" y="16"/>
                                </a:lnTo>
                              </a:path>
                            </a:pathLst>
                          </a:custGeom>
                          <a:noFill/>
                          <a:ln w="3175">
                            <a:solidFill>
                              <a:srgbClr val="8080FF"/>
                            </a:solidFill>
                            <a:round/>
                            <a:headEnd/>
                            <a:tailEnd/>
                          </a:ln>
                        </p:spPr>
                        <p:txBody>
                          <a:bodyPr/>
                          <a:lstStyle/>
                          <a:p>
                            <a:endParaRPr lang="cs-CZ"/>
                          </a:p>
                        </p:txBody>
                      </p:sp>
                      <p:sp>
                        <p:nvSpPr>
                          <p:cNvPr id="1291" name="Freeform 99"/>
                          <p:cNvSpPr>
                            <a:spLocks/>
                          </p:cNvSpPr>
                          <p:nvPr/>
                        </p:nvSpPr>
                        <p:spPr bwMode="auto">
                          <a:xfrm>
                            <a:off x="2260" y="1916"/>
                            <a:ext cx="7" cy="8"/>
                          </a:xfrm>
                          <a:custGeom>
                            <a:avLst/>
                            <a:gdLst>
                              <a:gd name="T0" fmla="*/ 0 w 35"/>
                              <a:gd name="T1" fmla="*/ 0 h 42"/>
                              <a:gd name="T2" fmla="*/ 0 w 35"/>
                              <a:gd name="T3" fmla="*/ 0 h 42"/>
                              <a:gd name="T4" fmla="*/ 0 w 35"/>
                              <a:gd name="T5" fmla="*/ 0 h 42"/>
                              <a:gd name="T6" fmla="*/ 0 60000 65536"/>
                              <a:gd name="T7" fmla="*/ 0 60000 65536"/>
                              <a:gd name="T8" fmla="*/ 0 60000 65536"/>
                              <a:gd name="T9" fmla="*/ 0 w 35"/>
                              <a:gd name="T10" fmla="*/ 0 h 42"/>
                              <a:gd name="T11" fmla="*/ 35 w 35"/>
                              <a:gd name="T12" fmla="*/ 42 h 42"/>
                            </a:gdLst>
                            <a:ahLst/>
                            <a:cxnLst>
                              <a:cxn ang="T6">
                                <a:pos x="T0" y="T1"/>
                              </a:cxn>
                              <a:cxn ang="T7">
                                <a:pos x="T2" y="T3"/>
                              </a:cxn>
                              <a:cxn ang="T8">
                                <a:pos x="T4" y="T5"/>
                              </a:cxn>
                            </a:cxnLst>
                            <a:rect l="T9" t="T10" r="T11" b="T12"/>
                            <a:pathLst>
                              <a:path w="35" h="42">
                                <a:moveTo>
                                  <a:pt x="0" y="0"/>
                                </a:moveTo>
                                <a:lnTo>
                                  <a:pt x="22" y="20"/>
                                </a:lnTo>
                                <a:lnTo>
                                  <a:pt x="35" y="42"/>
                                </a:lnTo>
                              </a:path>
                            </a:pathLst>
                          </a:custGeom>
                          <a:noFill/>
                          <a:ln w="3175">
                            <a:solidFill>
                              <a:srgbClr val="8080FF"/>
                            </a:solidFill>
                            <a:round/>
                            <a:headEnd/>
                            <a:tailEnd/>
                          </a:ln>
                        </p:spPr>
                        <p:txBody>
                          <a:bodyPr/>
                          <a:lstStyle/>
                          <a:p>
                            <a:endParaRPr lang="cs-CZ"/>
                          </a:p>
                        </p:txBody>
                      </p:sp>
                      <p:sp>
                        <p:nvSpPr>
                          <p:cNvPr id="1292" name="Freeform 100"/>
                          <p:cNvSpPr>
                            <a:spLocks/>
                          </p:cNvSpPr>
                          <p:nvPr/>
                        </p:nvSpPr>
                        <p:spPr bwMode="auto">
                          <a:xfrm>
                            <a:off x="2222" y="1932"/>
                            <a:ext cx="44" cy="7"/>
                          </a:xfrm>
                          <a:custGeom>
                            <a:avLst/>
                            <a:gdLst>
                              <a:gd name="T0" fmla="*/ 0 w 220"/>
                              <a:gd name="T1" fmla="*/ 0 h 35"/>
                              <a:gd name="T2" fmla="*/ 0 w 220"/>
                              <a:gd name="T3" fmla="*/ 0 h 35"/>
                              <a:gd name="T4" fmla="*/ 1 w 220"/>
                              <a:gd name="T5" fmla="*/ 0 h 35"/>
                              <a:gd name="T6" fmla="*/ 1 w 220"/>
                              <a:gd name="T7" fmla="*/ 0 h 35"/>
                              <a:gd name="T8" fmla="*/ 2 w 220"/>
                              <a:gd name="T9" fmla="*/ 0 h 35"/>
                              <a:gd name="T10" fmla="*/ 0 60000 65536"/>
                              <a:gd name="T11" fmla="*/ 0 60000 65536"/>
                              <a:gd name="T12" fmla="*/ 0 60000 65536"/>
                              <a:gd name="T13" fmla="*/ 0 60000 65536"/>
                              <a:gd name="T14" fmla="*/ 0 60000 65536"/>
                              <a:gd name="T15" fmla="*/ 0 w 220"/>
                              <a:gd name="T16" fmla="*/ 0 h 35"/>
                              <a:gd name="T17" fmla="*/ 220 w 220"/>
                              <a:gd name="T18" fmla="*/ 35 h 35"/>
                            </a:gdLst>
                            <a:ahLst/>
                            <a:cxnLst>
                              <a:cxn ang="T10">
                                <a:pos x="T0" y="T1"/>
                              </a:cxn>
                              <a:cxn ang="T11">
                                <a:pos x="T2" y="T3"/>
                              </a:cxn>
                              <a:cxn ang="T12">
                                <a:pos x="T4" y="T5"/>
                              </a:cxn>
                              <a:cxn ang="T13">
                                <a:pos x="T6" y="T7"/>
                              </a:cxn>
                              <a:cxn ang="T14">
                                <a:pos x="T8" y="T9"/>
                              </a:cxn>
                            </a:cxnLst>
                            <a:rect l="T15" t="T16" r="T17" b="T18"/>
                            <a:pathLst>
                              <a:path w="220" h="35">
                                <a:moveTo>
                                  <a:pt x="0" y="0"/>
                                </a:moveTo>
                                <a:lnTo>
                                  <a:pt x="57" y="9"/>
                                </a:lnTo>
                                <a:lnTo>
                                  <a:pt x="115" y="16"/>
                                </a:lnTo>
                                <a:lnTo>
                                  <a:pt x="168" y="25"/>
                                </a:lnTo>
                                <a:lnTo>
                                  <a:pt x="220" y="35"/>
                                </a:lnTo>
                              </a:path>
                            </a:pathLst>
                          </a:custGeom>
                          <a:noFill/>
                          <a:ln w="3175">
                            <a:solidFill>
                              <a:srgbClr val="8080FF"/>
                            </a:solidFill>
                            <a:round/>
                            <a:headEnd/>
                            <a:tailEnd/>
                          </a:ln>
                        </p:spPr>
                        <p:txBody>
                          <a:bodyPr/>
                          <a:lstStyle/>
                          <a:p>
                            <a:endParaRPr lang="cs-CZ"/>
                          </a:p>
                        </p:txBody>
                      </p:sp>
                      <p:sp>
                        <p:nvSpPr>
                          <p:cNvPr id="1293" name="Freeform 101"/>
                          <p:cNvSpPr>
                            <a:spLocks/>
                          </p:cNvSpPr>
                          <p:nvPr/>
                        </p:nvSpPr>
                        <p:spPr bwMode="auto">
                          <a:xfrm>
                            <a:off x="2260" y="1931"/>
                            <a:ext cx="14" cy="5"/>
                          </a:xfrm>
                          <a:custGeom>
                            <a:avLst/>
                            <a:gdLst>
                              <a:gd name="T0" fmla="*/ 0 w 66"/>
                              <a:gd name="T1" fmla="*/ 0 h 25"/>
                              <a:gd name="T2" fmla="*/ 0 w 66"/>
                              <a:gd name="T3" fmla="*/ 0 h 25"/>
                              <a:gd name="T4" fmla="*/ 0 w 66"/>
                              <a:gd name="T5" fmla="*/ 0 h 25"/>
                              <a:gd name="T6" fmla="*/ 1 w 66"/>
                              <a:gd name="T7" fmla="*/ 0 h 25"/>
                              <a:gd name="T8" fmla="*/ 0 60000 65536"/>
                              <a:gd name="T9" fmla="*/ 0 60000 65536"/>
                              <a:gd name="T10" fmla="*/ 0 60000 65536"/>
                              <a:gd name="T11" fmla="*/ 0 60000 65536"/>
                              <a:gd name="T12" fmla="*/ 0 w 66"/>
                              <a:gd name="T13" fmla="*/ 0 h 25"/>
                              <a:gd name="T14" fmla="*/ 66 w 66"/>
                              <a:gd name="T15" fmla="*/ 25 h 25"/>
                            </a:gdLst>
                            <a:ahLst/>
                            <a:cxnLst>
                              <a:cxn ang="T8">
                                <a:pos x="T0" y="T1"/>
                              </a:cxn>
                              <a:cxn ang="T9">
                                <a:pos x="T2" y="T3"/>
                              </a:cxn>
                              <a:cxn ang="T10">
                                <a:pos x="T4" y="T5"/>
                              </a:cxn>
                              <a:cxn ang="T11">
                                <a:pos x="T6" y="T7"/>
                              </a:cxn>
                            </a:cxnLst>
                            <a:rect l="T12" t="T13" r="T14" b="T15"/>
                            <a:pathLst>
                              <a:path w="66" h="25">
                                <a:moveTo>
                                  <a:pt x="0" y="0"/>
                                </a:moveTo>
                                <a:lnTo>
                                  <a:pt x="31" y="2"/>
                                </a:lnTo>
                                <a:lnTo>
                                  <a:pt x="50" y="8"/>
                                </a:lnTo>
                                <a:lnTo>
                                  <a:pt x="66" y="25"/>
                                </a:lnTo>
                              </a:path>
                            </a:pathLst>
                          </a:custGeom>
                          <a:noFill/>
                          <a:ln w="3175">
                            <a:solidFill>
                              <a:srgbClr val="8080FF"/>
                            </a:solidFill>
                            <a:round/>
                            <a:headEnd/>
                            <a:tailEnd/>
                          </a:ln>
                        </p:spPr>
                        <p:txBody>
                          <a:bodyPr/>
                          <a:lstStyle/>
                          <a:p>
                            <a:endParaRPr lang="cs-CZ"/>
                          </a:p>
                        </p:txBody>
                      </p:sp>
                      <p:sp>
                        <p:nvSpPr>
                          <p:cNvPr id="1294" name="Line 102"/>
                          <p:cNvSpPr>
                            <a:spLocks noChangeShapeType="1"/>
                          </p:cNvSpPr>
                          <p:nvPr/>
                        </p:nvSpPr>
                        <p:spPr bwMode="auto">
                          <a:xfrm>
                            <a:off x="2278" y="1929"/>
                            <a:ext cx="5" cy="10"/>
                          </a:xfrm>
                          <a:prstGeom prst="line">
                            <a:avLst/>
                          </a:prstGeom>
                          <a:noFill/>
                          <a:ln w="3175">
                            <a:solidFill>
                              <a:srgbClr val="8080FF"/>
                            </a:solidFill>
                            <a:round/>
                            <a:headEnd/>
                            <a:tailEnd/>
                          </a:ln>
                        </p:spPr>
                        <p:txBody>
                          <a:bodyPr/>
                          <a:lstStyle/>
                          <a:p>
                            <a:endParaRPr lang="cs-CZ"/>
                          </a:p>
                        </p:txBody>
                      </p:sp>
                    </p:grpSp>
                  </p:grpSp>
                  <p:grpSp>
                    <p:nvGrpSpPr>
                      <p:cNvPr id="1063" name="Group 103"/>
                      <p:cNvGrpSpPr>
                        <a:grpSpLocks/>
                      </p:cNvGrpSpPr>
                      <p:nvPr/>
                    </p:nvGrpSpPr>
                    <p:grpSpPr bwMode="auto">
                      <a:xfrm>
                        <a:off x="2151" y="1787"/>
                        <a:ext cx="187" cy="152"/>
                        <a:chOff x="2151" y="1787"/>
                        <a:chExt cx="187" cy="152"/>
                      </a:xfrm>
                    </p:grpSpPr>
                    <p:grpSp>
                      <p:nvGrpSpPr>
                        <p:cNvPr id="1065" name="Group 104"/>
                        <p:cNvGrpSpPr>
                          <a:grpSpLocks/>
                        </p:cNvGrpSpPr>
                        <p:nvPr/>
                      </p:nvGrpSpPr>
                      <p:grpSpPr bwMode="auto">
                        <a:xfrm>
                          <a:off x="2162" y="1796"/>
                          <a:ext cx="176" cy="143"/>
                          <a:chOff x="2162" y="1796"/>
                          <a:chExt cx="176" cy="143"/>
                        </a:xfrm>
                      </p:grpSpPr>
                      <p:sp>
                        <p:nvSpPr>
                          <p:cNvPr id="1286" name="Freeform 105"/>
                          <p:cNvSpPr>
                            <a:spLocks/>
                          </p:cNvSpPr>
                          <p:nvPr/>
                        </p:nvSpPr>
                        <p:spPr bwMode="auto">
                          <a:xfrm>
                            <a:off x="2162" y="1796"/>
                            <a:ext cx="176" cy="114"/>
                          </a:xfrm>
                          <a:custGeom>
                            <a:avLst/>
                            <a:gdLst>
                              <a:gd name="T0" fmla="*/ 0 w 877"/>
                              <a:gd name="T1" fmla="*/ 0 h 567"/>
                              <a:gd name="T2" fmla="*/ 0 w 877"/>
                              <a:gd name="T3" fmla="*/ 0 h 567"/>
                              <a:gd name="T4" fmla="*/ 1 w 877"/>
                              <a:gd name="T5" fmla="*/ 0 h 567"/>
                              <a:gd name="T6" fmla="*/ 1 w 877"/>
                              <a:gd name="T7" fmla="*/ 0 h 567"/>
                              <a:gd name="T8" fmla="*/ 1 w 877"/>
                              <a:gd name="T9" fmla="*/ 0 h 567"/>
                              <a:gd name="T10" fmla="*/ 1 w 877"/>
                              <a:gd name="T11" fmla="*/ 0 h 567"/>
                              <a:gd name="T12" fmla="*/ 2 w 877"/>
                              <a:gd name="T13" fmla="*/ 0 h 567"/>
                              <a:gd name="T14" fmla="*/ 2 w 877"/>
                              <a:gd name="T15" fmla="*/ 0 h 567"/>
                              <a:gd name="T16" fmla="*/ 2 w 877"/>
                              <a:gd name="T17" fmla="*/ 1 h 567"/>
                              <a:gd name="T18" fmla="*/ 2 w 877"/>
                              <a:gd name="T19" fmla="*/ 1 h 567"/>
                              <a:gd name="T20" fmla="*/ 3 w 877"/>
                              <a:gd name="T21" fmla="*/ 1 h 567"/>
                              <a:gd name="T22" fmla="*/ 3 w 877"/>
                              <a:gd name="T23" fmla="*/ 1 h 567"/>
                              <a:gd name="T24" fmla="*/ 3 w 877"/>
                              <a:gd name="T25" fmla="*/ 2 h 567"/>
                              <a:gd name="T26" fmla="*/ 4 w 877"/>
                              <a:gd name="T27" fmla="*/ 2 h 567"/>
                              <a:gd name="T28" fmla="*/ 4 w 877"/>
                              <a:gd name="T29" fmla="*/ 3 h 567"/>
                              <a:gd name="T30" fmla="*/ 5 w 877"/>
                              <a:gd name="T31" fmla="*/ 3 h 567"/>
                              <a:gd name="T32" fmla="*/ 5 w 877"/>
                              <a:gd name="T33" fmla="*/ 3 h 567"/>
                              <a:gd name="T34" fmla="*/ 5 w 877"/>
                              <a:gd name="T35" fmla="*/ 4 h 567"/>
                              <a:gd name="T36" fmla="*/ 6 w 877"/>
                              <a:gd name="T37" fmla="*/ 4 h 567"/>
                              <a:gd name="T38" fmla="*/ 6 w 877"/>
                              <a:gd name="T39" fmla="*/ 4 h 567"/>
                              <a:gd name="T40" fmla="*/ 6 w 877"/>
                              <a:gd name="T41" fmla="*/ 4 h 567"/>
                              <a:gd name="T42" fmla="*/ 7 w 877"/>
                              <a:gd name="T43" fmla="*/ 5 h 567"/>
                              <a:gd name="T44" fmla="*/ 7 w 877"/>
                              <a:gd name="T45" fmla="*/ 5 h 567"/>
                              <a:gd name="T46" fmla="*/ 7 w 877"/>
                              <a:gd name="T47" fmla="*/ 5 h 567"/>
                              <a:gd name="T48" fmla="*/ 7 w 877"/>
                              <a:gd name="T49" fmla="*/ 4 h 567"/>
                              <a:gd name="T50" fmla="*/ 7 w 877"/>
                              <a:gd name="T51" fmla="*/ 4 h 567"/>
                              <a:gd name="T52" fmla="*/ 7 w 877"/>
                              <a:gd name="T53" fmla="*/ 4 h 567"/>
                              <a:gd name="T54" fmla="*/ 7 w 877"/>
                              <a:gd name="T55" fmla="*/ 4 h 56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77"/>
                              <a:gd name="T85" fmla="*/ 0 h 567"/>
                              <a:gd name="T86" fmla="*/ 877 w 877"/>
                              <a:gd name="T87" fmla="*/ 567 h 56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77" h="567">
                                <a:moveTo>
                                  <a:pt x="0" y="0"/>
                                </a:moveTo>
                                <a:lnTo>
                                  <a:pt x="35" y="15"/>
                                </a:lnTo>
                                <a:lnTo>
                                  <a:pt x="69" y="25"/>
                                </a:lnTo>
                                <a:lnTo>
                                  <a:pt x="109" y="31"/>
                                </a:lnTo>
                                <a:lnTo>
                                  <a:pt x="142" y="31"/>
                                </a:lnTo>
                                <a:lnTo>
                                  <a:pt x="185" y="34"/>
                                </a:lnTo>
                                <a:lnTo>
                                  <a:pt x="215" y="43"/>
                                </a:lnTo>
                                <a:lnTo>
                                  <a:pt x="244" y="54"/>
                                </a:lnTo>
                                <a:lnTo>
                                  <a:pt x="276" y="76"/>
                                </a:lnTo>
                                <a:lnTo>
                                  <a:pt x="308" y="103"/>
                                </a:lnTo>
                                <a:lnTo>
                                  <a:pt x="350" y="140"/>
                                </a:lnTo>
                                <a:lnTo>
                                  <a:pt x="381" y="167"/>
                                </a:lnTo>
                                <a:lnTo>
                                  <a:pt x="429" y="217"/>
                                </a:lnTo>
                                <a:lnTo>
                                  <a:pt x="481" y="267"/>
                                </a:lnTo>
                                <a:lnTo>
                                  <a:pt x="524" y="312"/>
                                </a:lnTo>
                                <a:lnTo>
                                  <a:pt x="571" y="364"/>
                                </a:lnTo>
                                <a:lnTo>
                                  <a:pt x="621" y="418"/>
                                </a:lnTo>
                                <a:lnTo>
                                  <a:pt x="664" y="458"/>
                                </a:lnTo>
                                <a:lnTo>
                                  <a:pt x="707" y="496"/>
                                </a:lnTo>
                                <a:lnTo>
                                  <a:pt x="744" y="520"/>
                                </a:lnTo>
                                <a:lnTo>
                                  <a:pt x="782" y="540"/>
                                </a:lnTo>
                                <a:lnTo>
                                  <a:pt x="812" y="560"/>
                                </a:lnTo>
                                <a:lnTo>
                                  <a:pt x="833" y="567"/>
                                </a:lnTo>
                                <a:lnTo>
                                  <a:pt x="851" y="563"/>
                                </a:lnTo>
                                <a:lnTo>
                                  <a:pt x="867" y="552"/>
                                </a:lnTo>
                                <a:lnTo>
                                  <a:pt x="876" y="532"/>
                                </a:lnTo>
                                <a:lnTo>
                                  <a:pt x="877" y="492"/>
                                </a:lnTo>
                                <a:lnTo>
                                  <a:pt x="873" y="452"/>
                                </a:lnTo>
                              </a:path>
                            </a:pathLst>
                          </a:custGeom>
                          <a:noFill/>
                          <a:ln w="11113">
                            <a:solidFill>
                              <a:srgbClr val="8080FF"/>
                            </a:solidFill>
                            <a:round/>
                            <a:headEnd/>
                            <a:tailEnd/>
                          </a:ln>
                        </p:spPr>
                        <p:txBody>
                          <a:bodyPr/>
                          <a:lstStyle/>
                          <a:p>
                            <a:endParaRPr lang="cs-CZ"/>
                          </a:p>
                        </p:txBody>
                      </p:sp>
                      <p:sp>
                        <p:nvSpPr>
                          <p:cNvPr id="1287" name="Freeform 106"/>
                          <p:cNvSpPr>
                            <a:spLocks/>
                          </p:cNvSpPr>
                          <p:nvPr/>
                        </p:nvSpPr>
                        <p:spPr bwMode="auto">
                          <a:xfrm>
                            <a:off x="2190" y="1802"/>
                            <a:ext cx="99" cy="137"/>
                          </a:xfrm>
                          <a:custGeom>
                            <a:avLst/>
                            <a:gdLst>
                              <a:gd name="T0" fmla="*/ 0 w 494"/>
                              <a:gd name="T1" fmla="*/ 0 h 685"/>
                              <a:gd name="T2" fmla="*/ 0 w 494"/>
                              <a:gd name="T3" fmla="*/ 0 h 685"/>
                              <a:gd name="T4" fmla="*/ 0 w 494"/>
                              <a:gd name="T5" fmla="*/ 1 h 685"/>
                              <a:gd name="T6" fmla="*/ 0 w 494"/>
                              <a:gd name="T7" fmla="*/ 1 h 685"/>
                              <a:gd name="T8" fmla="*/ 1 w 494"/>
                              <a:gd name="T9" fmla="*/ 2 h 685"/>
                              <a:gd name="T10" fmla="*/ 1 w 494"/>
                              <a:gd name="T11" fmla="*/ 2 h 685"/>
                              <a:gd name="T12" fmla="*/ 1 w 494"/>
                              <a:gd name="T13" fmla="*/ 2 h 685"/>
                              <a:gd name="T14" fmla="*/ 1 w 494"/>
                              <a:gd name="T15" fmla="*/ 3 h 685"/>
                              <a:gd name="T16" fmla="*/ 2 w 494"/>
                              <a:gd name="T17" fmla="*/ 3 h 685"/>
                              <a:gd name="T18" fmla="*/ 2 w 494"/>
                              <a:gd name="T19" fmla="*/ 3 h 685"/>
                              <a:gd name="T20" fmla="*/ 2 w 494"/>
                              <a:gd name="T21" fmla="*/ 4 h 685"/>
                              <a:gd name="T22" fmla="*/ 2 w 494"/>
                              <a:gd name="T23" fmla="*/ 4 h 685"/>
                              <a:gd name="T24" fmla="*/ 3 w 494"/>
                              <a:gd name="T25" fmla="*/ 4 h 685"/>
                              <a:gd name="T26" fmla="*/ 3 w 494"/>
                              <a:gd name="T27" fmla="*/ 4 h 685"/>
                              <a:gd name="T28" fmla="*/ 3 w 494"/>
                              <a:gd name="T29" fmla="*/ 4 h 685"/>
                              <a:gd name="T30" fmla="*/ 3 w 494"/>
                              <a:gd name="T31" fmla="*/ 5 h 685"/>
                              <a:gd name="T32" fmla="*/ 3 w 494"/>
                              <a:gd name="T33" fmla="*/ 5 h 685"/>
                              <a:gd name="T34" fmla="*/ 4 w 494"/>
                              <a:gd name="T35" fmla="*/ 5 h 685"/>
                              <a:gd name="T36" fmla="*/ 4 w 494"/>
                              <a:gd name="T37" fmla="*/ 5 h 685"/>
                              <a:gd name="T38" fmla="*/ 4 w 494"/>
                              <a:gd name="T39" fmla="*/ 5 h 685"/>
                              <a:gd name="T40" fmla="*/ 4 w 494"/>
                              <a:gd name="T41" fmla="*/ 5 h 685"/>
                              <a:gd name="T42" fmla="*/ 4 w 494"/>
                              <a:gd name="T43" fmla="*/ 5 h 685"/>
                              <a:gd name="T44" fmla="*/ 4 w 494"/>
                              <a:gd name="T45" fmla="*/ 5 h 685"/>
                              <a:gd name="T46" fmla="*/ 3 w 494"/>
                              <a:gd name="T47" fmla="*/ 5 h 685"/>
                              <a:gd name="T48" fmla="*/ 3 w 494"/>
                              <a:gd name="T49" fmla="*/ 5 h 68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4"/>
                              <a:gd name="T76" fmla="*/ 0 h 685"/>
                              <a:gd name="T77" fmla="*/ 494 w 494"/>
                              <a:gd name="T78" fmla="*/ 685 h 68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4" h="685">
                                <a:moveTo>
                                  <a:pt x="0" y="0"/>
                                </a:moveTo>
                                <a:lnTo>
                                  <a:pt x="18" y="59"/>
                                </a:lnTo>
                                <a:lnTo>
                                  <a:pt x="37" y="116"/>
                                </a:lnTo>
                                <a:lnTo>
                                  <a:pt x="55" y="155"/>
                                </a:lnTo>
                                <a:lnTo>
                                  <a:pt x="82" y="202"/>
                                </a:lnTo>
                                <a:lnTo>
                                  <a:pt x="119" y="256"/>
                                </a:lnTo>
                                <a:lnTo>
                                  <a:pt x="150" y="299"/>
                                </a:lnTo>
                                <a:lnTo>
                                  <a:pt x="182" y="344"/>
                                </a:lnTo>
                                <a:lnTo>
                                  <a:pt x="219" y="397"/>
                                </a:lnTo>
                                <a:lnTo>
                                  <a:pt x="244" y="431"/>
                                </a:lnTo>
                                <a:lnTo>
                                  <a:pt x="268" y="450"/>
                                </a:lnTo>
                                <a:lnTo>
                                  <a:pt x="299" y="471"/>
                                </a:lnTo>
                                <a:lnTo>
                                  <a:pt x="322" y="489"/>
                                </a:lnTo>
                                <a:lnTo>
                                  <a:pt x="345" y="516"/>
                                </a:lnTo>
                                <a:lnTo>
                                  <a:pt x="376" y="541"/>
                                </a:lnTo>
                                <a:lnTo>
                                  <a:pt x="406" y="565"/>
                                </a:lnTo>
                                <a:lnTo>
                                  <a:pt x="435" y="584"/>
                                </a:lnTo>
                                <a:lnTo>
                                  <a:pt x="465" y="608"/>
                                </a:lnTo>
                                <a:lnTo>
                                  <a:pt x="485" y="627"/>
                                </a:lnTo>
                                <a:lnTo>
                                  <a:pt x="494" y="645"/>
                                </a:lnTo>
                                <a:lnTo>
                                  <a:pt x="491" y="669"/>
                                </a:lnTo>
                                <a:lnTo>
                                  <a:pt x="479" y="675"/>
                                </a:lnTo>
                                <a:lnTo>
                                  <a:pt x="449" y="682"/>
                                </a:lnTo>
                                <a:lnTo>
                                  <a:pt x="420" y="685"/>
                                </a:lnTo>
                                <a:lnTo>
                                  <a:pt x="385" y="684"/>
                                </a:lnTo>
                              </a:path>
                            </a:pathLst>
                          </a:custGeom>
                          <a:noFill/>
                          <a:ln w="11113">
                            <a:solidFill>
                              <a:srgbClr val="8080FF"/>
                            </a:solidFill>
                            <a:round/>
                            <a:headEnd/>
                            <a:tailEnd/>
                          </a:ln>
                        </p:spPr>
                        <p:txBody>
                          <a:bodyPr/>
                          <a:lstStyle/>
                          <a:p>
                            <a:endParaRPr lang="cs-CZ"/>
                          </a:p>
                        </p:txBody>
                      </p:sp>
                    </p:grpSp>
                    <p:grpSp>
                      <p:nvGrpSpPr>
                        <p:cNvPr id="1069" name="Group 107"/>
                        <p:cNvGrpSpPr>
                          <a:grpSpLocks/>
                        </p:cNvGrpSpPr>
                        <p:nvPr/>
                      </p:nvGrpSpPr>
                      <p:grpSpPr bwMode="auto">
                        <a:xfrm>
                          <a:off x="2151" y="1787"/>
                          <a:ext cx="15" cy="16"/>
                          <a:chOff x="2151" y="1787"/>
                          <a:chExt cx="15" cy="16"/>
                        </a:xfrm>
                      </p:grpSpPr>
                      <p:sp>
                        <p:nvSpPr>
                          <p:cNvPr id="1284" name="Oval 108"/>
                          <p:cNvSpPr>
                            <a:spLocks noChangeArrowheads="1"/>
                          </p:cNvSpPr>
                          <p:nvPr/>
                        </p:nvSpPr>
                        <p:spPr bwMode="auto">
                          <a:xfrm>
                            <a:off x="2151" y="1787"/>
                            <a:ext cx="15" cy="16"/>
                          </a:xfrm>
                          <a:prstGeom prst="ellipse">
                            <a:avLst/>
                          </a:prstGeom>
                          <a:solidFill>
                            <a:srgbClr val="8080FF"/>
                          </a:solidFill>
                          <a:ln w="9525">
                            <a:noFill/>
                            <a:round/>
                            <a:headEnd/>
                            <a:tailEnd/>
                          </a:ln>
                        </p:spPr>
                        <p:txBody>
                          <a:bodyPr/>
                          <a:lstStyle/>
                          <a:p>
                            <a:endParaRPr lang="cs-CZ"/>
                          </a:p>
                        </p:txBody>
                      </p:sp>
                      <p:sp>
                        <p:nvSpPr>
                          <p:cNvPr id="1285" name="Oval 109"/>
                          <p:cNvSpPr>
                            <a:spLocks noChangeArrowheads="1"/>
                          </p:cNvSpPr>
                          <p:nvPr/>
                        </p:nvSpPr>
                        <p:spPr bwMode="auto">
                          <a:xfrm>
                            <a:off x="2153" y="1790"/>
                            <a:ext cx="9" cy="9"/>
                          </a:xfrm>
                          <a:prstGeom prst="ellipse">
                            <a:avLst/>
                          </a:prstGeom>
                          <a:solidFill>
                            <a:srgbClr val="400040"/>
                          </a:solidFill>
                          <a:ln w="9525">
                            <a:noFill/>
                            <a:round/>
                            <a:headEnd/>
                            <a:tailEnd/>
                          </a:ln>
                        </p:spPr>
                        <p:txBody>
                          <a:bodyPr/>
                          <a:lstStyle/>
                          <a:p>
                            <a:endParaRPr lang="cs-CZ"/>
                          </a:p>
                        </p:txBody>
                      </p:sp>
                    </p:grpSp>
                  </p:grpSp>
                </p:grpSp>
              </p:grpSp>
            </p:grpSp>
            <p:grpSp>
              <p:nvGrpSpPr>
                <p:cNvPr id="1092" name="Group 110"/>
                <p:cNvGrpSpPr>
                  <a:grpSpLocks/>
                </p:cNvGrpSpPr>
                <p:nvPr/>
              </p:nvGrpSpPr>
              <p:grpSpPr bwMode="auto">
                <a:xfrm>
                  <a:off x="2012" y="1522"/>
                  <a:ext cx="275" cy="207"/>
                  <a:chOff x="2012" y="1522"/>
                  <a:chExt cx="275" cy="207"/>
                </a:xfrm>
              </p:grpSpPr>
              <p:grpSp>
                <p:nvGrpSpPr>
                  <p:cNvPr id="1108" name="Group 111"/>
                  <p:cNvGrpSpPr>
                    <a:grpSpLocks/>
                  </p:cNvGrpSpPr>
                  <p:nvPr/>
                </p:nvGrpSpPr>
                <p:grpSpPr bwMode="auto">
                  <a:xfrm>
                    <a:off x="2012" y="1522"/>
                    <a:ext cx="208" cy="183"/>
                    <a:chOff x="2012" y="1522"/>
                    <a:chExt cx="208" cy="183"/>
                  </a:xfrm>
                </p:grpSpPr>
                <p:grpSp>
                  <p:nvGrpSpPr>
                    <p:cNvPr id="1109" name="Group 112"/>
                    <p:cNvGrpSpPr>
                      <a:grpSpLocks/>
                    </p:cNvGrpSpPr>
                    <p:nvPr/>
                  </p:nvGrpSpPr>
                  <p:grpSpPr bwMode="auto">
                    <a:xfrm>
                      <a:off x="2012" y="1558"/>
                      <a:ext cx="208" cy="53"/>
                      <a:chOff x="2012" y="1558"/>
                      <a:chExt cx="208" cy="53"/>
                    </a:xfrm>
                  </p:grpSpPr>
                  <p:grpSp>
                    <p:nvGrpSpPr>
                      <p:cNvPr id="1118" name="Group 113"/>
                      <p:cNvGrpSpPr>
                        <a:grpSpLocks/>
                      </p:cNvGrpSpPr>
                      <p:nvPr/>
                    </p:nvGrpSpPr>
                    <p:grpSpPr bwMode="auto">
                      <a:xfrm>
                        <a:off x="2015" y="1558"/>
                        <a:ext cx="205" cy="53"/>
                        <a:chOff x="2015" y="1558"/>
                        <a:chExt cx="205" cy="53"/>
                      </a:xfrm>
                    </p:grpSpPr>
                    <p:sp>
                      <p:nvSpPr>
                        <p:cNvPr id="1270" name="Freeform 114"/>
                        <p:cNvSpPr>
                          <a:spLocks/>
                        </p:cNvSpPr>
                        <p:nvPr/>
                      </p:nvSpPr>
                      <p:spPr bwMode="auto">
                        <a:xfrm>
                          <a:off x="2015" y="1558"/>
                          <a:ext cx="204" cy="53"/>
                        </a:xfrm>
                        <a:custGeom>
                          <a:avLst/>
                          <a:gdLst>
                            <a:gd name="T0" fmla="*/ 8 w 1020"/>
                            <a:gd name="T1" fmla="*/ 1 h 265"/>
                            <a:gd name="T2" fmla="*/ 8 w 1020"/>
                            <a:gd name="T3" fmla="*/ 1 h 265"/>
                            <a:gd name="T4" fmla="*/ 7 w 1020"/>
                            <a:gd name="T5" fmla="*/ 1 h 265"/>
                            <a:gd name="T6" fmla="*/ 7 w 1020"/>
                            <a:gd name="T7" fmla="*/ 1 h 265"/>
                            <a:gd name="T8" fmla="*/ 6 w 1020"/>
                            <a:gd name="T9" fmla="*/ 1 h 265"/>
                            <a:gd name="T10" fmla="*/ 6 w 1020"/>
                            <a:gd name="T11" fmla="*/ 0 h 265"/>
                            <a:gd name="T12" fmla="*/ 5 w 1020"/>
                            <a:gd name="T13" fmla="*/ 0 h 265"/>
                            <a:gd name="T14" fmla="*/ 5 w 1020"/>
                            <a:gd name="T15" fmla="*/ 0 h 265"/>
                            <a:gd name="T16" fmla="*/ 4 w 1020"/>
                            <a:gd name="T17" fmla="*/ 0 h 265"/>
                            <a:gd name="T18" fmla="*/ 4 w 1020"/>
                            <a:gd name="T19" fmla="*/ 0 h 265"/>
                            <a:gd name="T20" fmla="*/ 3 w 1020"/>
                            <a:gd name="T21" fmla="*/ 0 h 265"/>
                            <a:gd name="T22" fmla="*/ 3 w 1020"/>
                            <a:gd name="T23" fmla="*/ 0 h 265"/>
                            <a:gd name="T24" fmla="*/ 3 w 1020"/>
                            <a:gd name="T25" fmla="*/ 0 h 265"/>
                            <a:gd name="T26" fmla="*/ 2 w 1020"/>
                            <a:gd name="T27" fmla="*/ 0 h 265"/>
                            <a:gd name="T28" fmla="*/ 2 w 1020"/>
                            <a:gd name="T29" fmla="*/ 0 h 265"/>
                            <a:gd name="T30" fmla="*/ 1 w 1020"/>
                            <a:gd name="T31" fmla="*/ 0 h 265"/>
                            <a:gd name="T32" fmla="*/ 1 w 1020"/>
                            <a:gd name="T33" fmla="*/ 0 h 265"/>
                            <a:gd name="T34" fmla="*/ 1 w 1020"/>
                            <a:gd name="T35" fmla="*/ 0 h 265"/>
                            <a:gd name="T36" fmla="*/ 0 w 1020"/>
                            <a:gd name="T37" fmla="*/ 1 h 265"/>
                            <a:gd name="T38" fmla="*/ 0 w 1020"/>
                            <a:gd name="T39" fmla="*/ 1 h 265"/>
                            <a:gd name="T40" fmla="*/ 0 w 1020"/>
                            <a:gd name="T41" fmla="*/ 1 h 265"/>
                            <a:gd name="T42" fmla="*/ 1 w 1020"/>
                            <a:gd name="T43" fmla="*/ 2 h 265"/>
                            <a:gd name="T44" fmla="*/ 1 w 1020"/>
                            <a:gd name="T45" fmla="*/ 2 h 265"/>
                            <a:gd name="T46" fmla="*/ 1 w 1020"/>
                            <a:gd name="T47" fmla="*/ 2 h 265"/>
                            <a:gd name="T48" fmla="*/ 1 w 1020"/>
                            <a:gd name="T49" fmla="*/ 2 h 265"/>
                            <a:gd name="T50" fmla="*/ 2 w 1020"/>
                            <a:gd name="T51" fmla="*/ 2 h 265"/>
                            <a:gd name="T52" fmla="*/ 2 w 1020"/>
                            <a:gd name="T53" fmla="*/ 2 h 265"/>
                            <a:gd name="T54" fmla="*/ 2 w 1020"/>
                            <a:gd name="T55" fmla="*/ 2 h 265"/>
                            <a:gd name="T56" fmla="*/ 3 w 1020"/>
                            <a:gd name="T57" fmla="*/ 2 h 265"/>
                            <a:gd name="T58" fmla="*/ 3 w 1020"/>
                            <a:gd name="T59" fmla="*/ 2 h 265"/>
                            <a:gd name="T60" fmla="*/ 4 w 1020"/>
                            <a:gd name="T61" fmla="*/ 2 h 265"/>
                            <a:gd name="T62" fmla="*/ 4 w 1020"/>
                            <a:gd name="T63" fmla="*/ 2 h 265"/>
                            <a:gd name="T64" fmla="*/ 5 w 1020"/>
                            <a:gd name="T65" fmla="*/ 2 h 265"/>
                            <a:gd name="T66" fmla="*/ 5 w 1020"/>
                            <a:gd name="T67" fmla="*/ 2 h 265"/>
                            <a:gd name="T68" fmla="*/ 8 w 1020"/>
                            <a:gd name="T69" fmla="*/ 1 h 26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20"/>
                            <a:gd name="T106" fmla="*/ 0 h 265"/>
                            <a:gd name="T107" fmla="*/ 1020 w 1020"/>
                            <a:gd name="T108" fmla="*/ 265 h 26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20" h="265">
                              <a:moveTo>
                                <a:pt x="1020" y="106"/>
                              </a:moveTo>
                              <a:lnTo>
                                <a:pt x="970" y="100"/>
                              </a:lnTo>
                              <a:lnTo>
                                <a:pt x="913" y="94"/>
                              </a:lnTo>
                              <a:lnTo>
                                <a:pt x="851" y="82"/>
                              </a:lnTo>
                              <a:lnTo>
                                <a:pt x="781" y="69"/>
                              </a:lnTo>
                              <a:lnTo>
                                <a:pt x="712" y="55"/>
                              </a:lnTo>
                              <a:lnTo>
                                <a:pt x="650" y="42"/>
                              </a:lnTo>
                              <a:lnTo>
                                <a:pt x="596" y="33"/>
                              </a:lnTo>
                              <a:lnTo>
                                <a:pt x="538" y="24"/>
                              </a:lnTo>
                              <a:lnTo>
                                <a:pt x="470" y="15"/>
                              </a:lnTo>
                              <a:lnTo>
                                <a:pt x="419" y="5"/>
                              </a:lnTo>
                              <a:lnTo>
                                <a:pt x="367" y="0"/>
                              </a:lnTo>
                              <a:lnTo>
                                <a:pt x="320" y="2"/>
                              </a:lnTo>
                              <a:lnTo>
                                <a:pt x="275" y="8"/>
                              </a:lnTo>
                              <a:lnTo>
                                <a:pt x="214" y="19"/>
                              </a:lnTo>
                              <a:lnTo>
                                <a:pt x="165" y="31"/>
                              </a:lnTo>
                              <a:lnTo>
                                <a:pt x="134" y="41"/>
                              </a:lnTo>
                              <a:lnTo>
                                <a:pt x="99" y="58"/>
                              </a:lnTo>
                              <a:lnTo>
                                <a:pt x="62" y="75"/>
                              </a:lnTo>
                              <a:lnTo>
                                <a:pt x="29" y="94"/>
                              </a:lnTo>
                              <a:lnTo>
                                <a:pt x="0" y="113"/>
                              </a:lnTo>
                              <a:lnTo>
                                <a:pt x="68" y="265"/>
                              </a:lnTo>
                              <a:lnTo>
                                <a:pt x="107" y="250"/>
                              </a:lnTo>
                              <a:lnTo>
                                <a:pt x="141" y="237"/>
                              </a:lnTo>
                              <a:lnTo>
                                <a:pt x="174" y="226"/>
                              </a:lnTo>
                              <a:lnTo>
                                <a:pt x="208" y="217"/>
                              </a:lnTo>
                              <a:lnTo>
                                <a:pt x="248" y="204"/>
                              </a:lnTo>
                              <a:lnTo>
                                <a:pt x="283" y="198"/>
                              </a:lnTo>
                              <a:lnTo>
                                <a:pt x="335" y="193"/>
                              </a:lnTo>
                              <a:lnTo>
                                <a:pt x="404" y="192"/>
                              </a:lnTo>
                              <a:lnTo>
                                <a:pt x="464" y="195"/>
                              </a:lnTo>
                              <a:lnTo>
                                <a:pt x="529" y="195"/>
                              </a:lnTo>
                              <a:lnTo>
                                <a:pt x="578" y="198"/>
                              </a:lnTo>
                              <a:lnTo>
                                <a:pt x="629" y="206"/>
                              </a:lnTo>
                              <a:lnTo>
                                <a:pt x="1020" y="106"/>
                              </a:lnTo>
                              <a:close/>
                            </a:path>
                          </a:pathLst>
                        </a:custGeom>
                        <a:solidFill>
                          <a:srgbClr val="600060"/>
                        </a:solidFill>
                        <a:ln w="9525">
                          <a:noFill/>
                          <a:round/>
                          <a:headEnd/>
                          <a:tailEnd/>
                        </a:ln>
                      </p:spPr>
                      <p:txBody>
                        <a:bodyPr/>
                        <a:lstStyle/>
                        <a:p>
                          <a:endParaRPr lang="cs-CZ"/>
                        </a:p>
                      </p:txBody>
                    </p:sp>
                    <p:grpSp>
                      <p:nvGrpSpPr>
                        <p:cNvPr id="1119" name="Group 115"/>
                        <p:cNvGrpSpPr>
                          <a:grpSpLocks/>
                        </p:cNvGrpSpPr>
                        <p:nvPr/>
                      </p:nvGrpSpPr>
                      <p:grpSpPr bwMode="auto">
                        <a:xfrm>
                          <a:off x="2029" y="1565"/>
                          <a:ext cx="191" cy="46"/>
                          <a:chOff x="2029" y="1565"/>
                          <a:chExt cx="191" cy="46"/>
                        </a:xfrm>
                      </p:grpSpPr>
                      <p:grpSp>
                        <p:nvGrpSpPr>
                          <p:cNvPr id="1120" name="Group 116"/>
                          <p:cNvGrpSpPr>
                            <a:grpSpLocks/>
                          </p:cNvGrpSpPr>
                          <p:nvPr/>
                        </p:nvGrpSpPr>
                        <p:grpSpPr bwMode="auto">
                          <a:xfrm>
                            <a:off x="2029" y="1579"/>
                            <a:ext cx="191" cy="32"/>
                            <a:chOff x="2029" y="1579"/>
                            <a:chExt cx="191" cy="32"/>
                          </a:xfrm>
                        </p:grpSpPr>
                        <p:sp>
                          <p:nvSpPr>
                            <p:cNvPr id="1274" name="Freeform 117"/>
                            <p:cNvSpPr>
                              <a:spLocks/>
                            </p:cNvSpPr>
                            <p:nvPr/>
                          </p:nvSpPr>
                          <p:spPr bwMode="auto">
                            <a:xfrm>
                              <a:off x="2029" y="1580"/>
                              <a:ext cx="191" cy="27"/>
                            </a:xfrm>
                            <a:custGeom>
                              <a:avLst/>
                              <a:gdLst>
                                <a:gd name="T0" fmla="*/ 8 w 956"/>
                                <a:gd name="T1" fmla="*/ 0 h 134"/>
                                <a:gd name="T2" fmla="*/ 5 w 956"/>
                                <a:gd name="T3" fmla="*/ 0 h 134"/>
                                <a:gd name="T4" fmla="*/ 4 w 956"/>
                                <a:gd name="T5" fmla="*/ 0 h 134"/>
                                <a:gd name="T6" fmla="*/ 4 w 956"/>
                                <a:gd name="T7" fmla="*/ 0 h 134"/>
                                <a:gd name="T8" fmla="*/ 3 w 956"/>
                                <a:gd name="T9" fmla="*/ 0 h 134"/>
                                <a:gd name="T10" fmla="*/ 3 w 956"/>
                                <a:gd name="T11" fmla="*/ 0 h 134"/>
                                <a:gd name="T12" fmla="*/ 3 w 956"/>
                                <a:gd name="T13" fmla="*/ 0 h 134"/>
                                <a:gd name="T14" fmla="*/ 2 w 956"/>
                                <a:gd name="T15" fmla="*/ 0 h 134"/>
                                <a:gd name="T16" fmla="*/ 2 w 956"/>
                                <a:gd name="T17" fmla="*/ 0 h 134"/>
                                <a:gd name="T18" fmla="*/ 2 w 956"/>
                                <a:gd name="T19" fmla="*/ 0 h 134"/>
                                <a:gd name="T20" fmla="*/ 1 w 956"/>
                                <a:gd name="T21" fmla="*/ 0 h 134"/>
                                <a:gd name="T22" fmla="*/ 1 w 956"/>
                                <a:gd name="T23" fmla="*/ 1 h 134"/>
                                <a:gd name="T24" fmla="*/ 1 w 956"/>
                                <a:gd name="T25" fmla="*/ 1 h 134"/>
                                <a:gd name="T26" fmla="*/ 0 w 956"/>
                                <a:gd name="T27" fmla="*/ 1 h 134"/>
                                <a:gd name="T28" fmla="*/ 0 w 956"/>
                                <a:gd name="T29" fmla="*/ 1 h 134"/>
                                <a:gd name="T30" fmla="*/ 0 w 956"/>
                                <a:gd name="T31" fmla="*/ 1 h 134"/>
                                <a:gd name="T32" fmla="*/ 0 w 956"/>
                                <a:gd name="T33" fmla="*/ 1 h 134"/>
                                <a:gd name="T34" fmla="*/ 0 w 956"/>
                                <a:gd name="T35" fmla="*/ 1 h 134"/>
                                <a:gd name="T36" fmla="*/ 1 w 956"/>
                                <a:gd name="T37" fmla="*/ 1 h 134"/>
                                <a:gd name="T38" fmla="*/ 1 w 956"/>
                                <a:gd name="T39" fmla="*/ 1 h 134"/>
                                <a:gd name="T40" fmla="*/ 1 w 956"/>
                                <a:gd name="T41" fmla="*/ 1 h 134"/>
                                <a:gd name="T42" fmla="*/ 1 w 956"/>
                                <a:gd name="T43" fmla="*/ 1 h 134"/>
                                <a:gd name="T44" fmla="*/ 2 w 956"/>
                                <a:gd name="T45" fmla="*/ 1 h 134"/>
                                <a:gd name="T46" fmla="*/ 2 w 956"/>
                                <a:gd name="T47" fmla="*/ 1 h 134"/>
                                <a:gd name="T48" fmla="*/ 3 w 956"/>
                                <a:gd name="T49" fmla="*/ 0 h 134"/>
                                <a:gd name="T50" fmla="*/ 3 w 956"/>
                                <a:gd name="T51" fmla="*/ 1 h 134"/>
                                <a:gd name="T52" fmla="*/ 4 w 956"/>
                                <a:gd name="T53" fmla="*/ 1 h 134"/>
                                <a:gd name="T54" fmla="*/ 4 w 956"/>
                                <a:gd name="T55" fmla="*/ 1 h 134"/>
                                <a:gd name="T56" fmla="*/ 5 w 956"/>
                                <a:gd name="T57" fmla="*/ 1 h 134"/>
                                <a:gd name="T58" fmla="*/ 8 w 956"/>
                                <a:gd name="T59" fmla="*/ 0 h 1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956"/>
                                <a:gd name="T91" fmla="*/ 0 h 134"/>
                                <a:gd name="T92" fmla="*/ 956 w 956"/>
                                <a:gd name="T93" fmla="*/ 134 h 13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956" h="134">
                                  <a:moveTo>
                                    <a:pt x="956" y="0"/>
                                  </a:moveTo>
                                  <a:lnTo>
                                    <a:pt x="597" y="47"/>
                                  </a:lnTo>
                                  <a:lnTo>
                                    <a:pt x="535" y="39"/>
                                  </a:lnTo>
                                  <a:lnTo>
                                    <a:pt x="480" y="35"/>
                                  </a:lnTo>
                                  <a:lnTo>
                                    <a:pt x="428" y="34"/>
                                  </a:lnTo>
                                  <a:lnTo>
                                    <a:pt x="374" y="31"/>
                                  </a:lnTo>
                                  <a:lnTo>
                                    <a:pt x="325" y="33"/>
                                  </a:lnTo>
                                  <a:lnTo>
                                    <a:pt x="281" y="35"/>
                                  </a:lnTo>
                                  <a:lnTo>
                                    <a:pt x="242" y="36"/>
                                  </a:lnTo>
                                  <a:lnTo>
                                    <a:pt x="193" y="42"/>
                                  </a:lnTo>
                                  <a:lnTo>
                                    <a:pt x="153" y="51"/>
                                  </a:lnTo>
                                  <a:lnTo>
                                    <a:pt x="114" y="63"/>
                                  </a:lnTo>
                                  <a:lnTo>
                                    <a:pt x="79" y="75"/>
                                  </a:lnTo>
                                  <a:lnTo>
                                    <a:pt x="52" y="85"/>
                                  </a:lnTo>
                                  <a:lnTo>
                                    <a:pt x="23" y="100"/>
                                  </a:lnTo>
                                  <a:lnTo>
                                    <a:pt x="0" y="118"/>
                                  </a:lnTo>
                                  <a:lnTo>
                                    <a:pt x="5" y="134"/>
                                  </a:lnTo>
                                  <a:lnTo>
                                    <a:pt x="43" y="120"/>
                                  </a:lnTo>
                                  <a:lnTo>
                                    <a:pt x="77" y="107"/>
                                  </a:lnTo>
                                  <a:lnTo>
                                    <a:pt x="110" y="96"/>
                                  </a:lnTo>
                                  <a:lnTo>
                                    <a:pt x="144" y="87"/>
                                  </a:lnTo>
                                  <a:lnTo>
                                    <a:pt x="185" y="75"/>
                                  </a:lnTo>
                                  <a:lnTo>
                                    <a:pt x="220" y="68"/>
                                  </a:lnTo>
                                  <a:lnTo>
                                    <a:pt x="271" y="63"/>
                                  </a:lnTo>
                                  <a:lnTo>
                                    <a:pt x="340" y="62"/>
                                  </a:lnTo>
                                  <a:lnTo>
                                    <a:pt x="400" y="65"/>
                                  </a:lnTo>
                                  <a:lnTo>
                                    <a:pt x="465" y="65"/>
                                  </a:lnTo>
                                  <a:lnTo>
                                    <a:pt x="514" y="68"/>
                                  </a:lnTo>
                                  <a:lnTo>
                                    <a:pt x="565" y="77"/>
                                  </a:lnTo>
                                  <a:lnTo>
                                    <a:pt x="956" y="0"/>
                                  </a:lnTo>
                                  <a:close/>
                                </a:path>
                              </a:pathLst>
                            </a:custGeom>
                            <a:solidFill>
                              <a:srgbClr val="800080"/>
                            </a:solidFill>
                            <a:ln w="9525">
                              <a:noFill/>
                              <a:round/>
                              <a:headEnd/>
                              <a:tailEnd/>
                            </a:ln>
                          </p:spPr>
                          <p:txBody>
                            <a:bodyPr/>
                            <a:lstStyle/>
                            <a:p>
                              <a:endParaRPr lang="cs-CZ"/>
                            </a:p>
                          </p:txBody>
                        </p:sp>
                        <p:sp>
                          <p:nvSpPr>
                            <p:cNvPr id="1275" name="Freeform 118"/>
                            <p:cNvSpPr>
                              <a:spLocks/>
                            </p:cNvSpPr>
                            <p:nvPr/>
                          </p:nvSpPr>
                          <p:spPr bwMode="auto">
                            <a:xfrm>
                              <a:off x="2029" y="1579"/>
                              <a:ext cx="191" cy="32"/>
                            </a:xfrm>
                            <a:custGeom>
                              <a:avLst/>
                              <a:gdLst>
                                <a:gd name="T0" fmla="*/ 8 w 956"/>
                                <a:gd name="T1" fmla="*/ 0 h 158"/>
                                <a:gd name="T2" fmla="*/ 5 w 956"/>
                                <a:gd name="T3" fmla="*/ 1 h 158"/>
                                <a:gd name="T4" fmla="*/ 4 w 956"/>
                                <a:gd name="T5" fmla="*/ 1 h 158"/>
                                <a:gd name="T6" fmla="*/ 4 w 956"/>
                                <a:gd name="T7" fmla="*/ 0 h 158"/>
                                <a:gd name="T8" fmla="*/ 3 w 956"/>
                                <a:gd name="T9" fmla="*/ 0 h 158"/>
                                <a:gd name="T10" fmla="*/ 3 w 956"/>
                                <a:gd name="T11" fmla="*/ 0 h 158"/>
                                <a:gd name="T12" fmla="*/ 3 w 956"/>
                                <a:gd name="T13" fmla="*/ 0 h 158"/>
                                <a:gd name="T14" fmla="*/ 2 w 956"/>
                                <a:gd name="T15" fmla="*/ 0 h 158"/>
                                <a:gd name="T16" fmla="*/ 2 w 956"/>
                                <a:gd name="T17" fmla="*/ 0 h 158"/>
                                <a:gd name="T18" fmla="*/ 2 w 956"/>
                                <a:gd name="T19" fmla="*/ 1 h 158"/>
                                <a:gd name="T20" fmla="*/ 1 w 956"/>
                                <a:gd name="T21" fmla="*/ 1 h 158"/>
                                <a:gd name="T22" fmla="*/ 1 w 956"/>
                                <a:gd name="T23" fmla="*/ 1 h 158"/>
                                <a:gd name="T24" fmla="*/ 1 w 956"/>
                                <a:gd name="T25" fmla="*/ 1 h 158"/>
                                <a:gd name="T26" fmla="*/ 0 w 956"/>
                                <a:gd name="T27" fmla="*/ 1 h 158"/>
                                <a:gd name="T28" fmla="*/ 0 w 956"/>
                                <a:gd name="T29" fmla="*/ 1 h 158"/>
                                <a:gd name="T30" fmla="*/ 0 w 956"/>
                                <a:gd name="T31" fmla="*/ 1 h 158"/>
                                <a:gd name="T32" fmla="*/ 0 w 956"/>
                                <a:gd name="T33" fmla="*/ 1 h 158"/>
                                <a:gd name="T34" fmla="*/ 0 w 956"/>
                                <a:gd name="T35" fmla="*/ 1 h 158"/>
                                <a:gd name="T36" fmla="*/ 1 w 956"/>
                                <a:gd name="T37" fmla="*/ 1 h 158"/>
                                <a:gd name="T38" fmla="*/ 1 w 956"/>
                                <a:gd name="T39" fmla="*/ 1 h 158"/>
                                <a:gd name="T40" fmla="*/ 1 w 956"/>
                                <a:gd name="T41" fmla="*/ 1 h 158"/>
                                <a:gd name="T42" fmla="*/ 1 w 956"/>
                                <a:gd name="T43" fmla="*/ 1 h 158"/>
                                <a:gd name="T44" fmla="*/ 2 w 956"/>
                                <a:gd name="T45" fmla="*/ 1 h 158"/>
                                <a:gd name="T46" fmla="*/ 2 w 956"/>
                                <a:gd name="T47" fmla="*/ 1 h 158"/>
                                <a:gd name="T48" fmla="*/ 3 w 956"/>
                                <a:gd name="T49" fmla="*/ 1 h 158"/>
                                <a:gd name="T50" fmla="*/ 3 w 956"/>
                                <a:gd name="T51" fmla="*/ 1 h 158"/>
                                <a:gd name="T52" fmla="*/ 4 w 956"/>
                                <a:gd name="T53" fmla="*/ 1 h 158"/>
                                <a:gd name="T54" fmla="*/ 4 w 956"/>
                                <a:gd name="T55" fmla="*/ 1 h 158"/>
                                <a:gd name="T56" fmla="*/ 5 w 956"/>
                                <a:gd name="T57" fmla="*/ 1 h 158"/>
                                <a:gd name="T58" fmla="*/ 8 w 956"/>
                                <a:gd name="T59" fmla="*/ 0 h 1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956"/>
                                <a:gd name="T91" fmla="*/ 0 h 158"/>
                                <a:gd name="T92" fmla="*/ 956 w 956"/>
                                <a:gd name="T93" fmla="*/ 158 h 1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956" h="158">
                                  <a:moveTo>
                                    <a:pt x="956" y="0"/>
                                  </a:moveTo>
                                  <a:lnTo>
                                    <a:pt x="597" y="71"/>
                                  </a:lnTo>
                                  <a:lnTo>
                                    <a:pt x="535" y="62"/>
                                  </a:lnTo>
                                  <a:lnTo>
                                    <a:pt x="480" y="58"/>
                                  </a:lnTo>
                                  <a:lnTo>
                                    <a:pt x="428" y="56"/>
                                  </a:lnTo>
                                  <a:lnTo>
                                    <a:pt x="374" y="53"/>
                                  </a:lnTo>
                                  <a:lnTo>
                                    <a:pt x="325" y="55"/>
                                  </a:lnTo>
                                  <a:lnTo>
                                    <a:pt x="281" y="58"/>
                                  </a:lnTo>
                                  <a:lnTo>
                                    <a:pt x="242" y="59"/>
                                  </a:lnTo>
                                  <a:lnTo>
                                    <a:pt x="193" y="66"/>
                                  </a:lnTo>
                                  <a:lnTo>
                                    <a:pt x="153" y="75"/>
                                  </a:lnTo>
                                  <a:lnTo>
                                    <a:pt x="114" y="86"/>
                                  </a:lnTo>
                                  <a:lnTo>
                                    <a:pt x="79" y="98"/>
                                  </a:lnTo>
                                  <a:lnTo>
                                    <a:pt x="52" y="109"/>
                                  </a:lnTo>
                                  <a:lnTo>
                                    <a:pt x="23" y="123"/>
                                  </a:lnTo>
                                  <a:lnTo>
                                    <a:pt x="0" y="141"/>
                                  </a:lnTo>
                                  <a:lnTo>
                                    <a:pt x="5" y="158"/>
                                  </a:lnTo>
                                  <a:lnTo>
                                    <a:pt x="43" y="144"/>
                                  </a:lnTo>
                                  <a:lnTo>
                                    <a:pt x="77" y="130"/>
                                  </a:lnTo>
                                  <a:lnTo>
                                    <a:pt x="110" y="119"/>
                                  </a:lnTo>
                                  <a:lnTo>
                                    <a:pt x="144" y="111"/>
                                  </a:lnTo>
                                  <a:lnTo>
                                    <a:pt x="185" y="98"/>
                                  </a:lnTo>
                                  <a:lnTo>
                                    <a:pt x="220" y="91"/>
                                  </a:lnTo>
                                  <a:lnTo>
                                    <a:pt x="271" y="86"/>
                                  </a:lnTo>
                                  <a:lnTo>
                                    <a:pt x="340" y="85"/>
                                  </a:lnTo>
                                  <a:lnTo>
                                    <a:pt x="400" y="88"/>
                                  </a:lnTo>
                                  <a:lnTo>
                                    <a:pt x="465" y="88"/>
                                  </a:lnTo>
                                  <a:lnTo>
                                    <a:pt x="514" y="91"/>
                                  </a:lnTo>
                                  <a:lnTo>
                                    <a:pt x="565" y="100"/>
                                  </a:lnTo>
                                  <a:lnTo>
                                    <a:pt x="956" y="0"/>
                                  </a:lnTo>
                                  <a:close/>
                                </a:path>
                              </a:pathLst>
                            </a:custGeom>
                            <a:solidFill>
                              <a:srgbClr val="400040"/>
                            </a:solidFill>
                            <a:ln w="9525">
                              <a:noFill/>
                              <a:round/>
                              <a:headEnd/>
                              <a:tailEnd/>
                            </a:ln>
                          </p:spPr>
                          <p:txBody>
                            <a:bodyPr/>
                            <a:lstStyle/>
                            <a:p>
                              <a:endParaRPr lang="cs-CZ"/>
                            </a:p>
                          </p:txBody>
                        </p:sp>
                      </p:grpSp>
                      <p:sp>
                        <p:nvSpPr>
                          <p:cNvPr id="1273" name="Freeform 119"/>
                          <p:cNvSpPr>
                            <a:spLocks/>
                          </p:cNvSpPr>
                          <p:nvPr/>
                        </p:nvSpPr>
                        <p:spPr bwMode="auto">
                          <a:xfrm>
                            <a:off x="2032" y="1565"/>
                            <a:ext cx="137" cy="16"/>
                          </a:xfrm>
                          <a:custGeom>
                            <a:avLst/>
                            <a:gdLst>
                              <a:gd name="T0" fmla="*/ 0 w 687"/>
                              <a:gd name="T1" fmla="*/ 1 h 78"/>
                              <a:gd name="T2" fmla="*/ 0 w 687"/>
                              <a:gd name="T3" fmla="*/ 1 h 78"/>
                              <a:gd name="T4" fmla="*/ 1 w 687"/>
                              <a:gd name="T5" fmla="*/ 0 h 78"/>
                              <a:gd name="T6" fmla="*/ 1 w 687"/>
                              <a:gd name="T7" fmla="*/ 0 h 78"/>
                              <a:gd name="T8" fmla="*/ 1 w 687"/>
                              <a:gd name="T9" fmla="*/ 0 h 78"/>
                              <a:gd name="T10" fmla="*/ 2 w 687"/>
                              <a:gd name="T11" fmla="*/ 0 h 78"/>
                              <a:gd name="T12" fmla="*/ 2 w 687"/>
                              <a:gd name="T13" fmla="*/ 0 h 78"/>
                              <a:gd name="T14" fmla="*/ 3 w 687"/>
                              <a:gd name="T15" fmla="*/ 0 h 78"/>
                              <a:gd name="T16" fmla="*/ 3 w 687"/>
                              <a:gd name="T17" fmla="*/ 0 h 78"/>
                              <a:gd name="T18" fmla="*/ 3 w 687"/>
                              <a:gd name="T19" fmla="*/ 0 h 78"/>
                              <a:gd name="T20" fmla="*/ 4 w 687"/>
                              <a:gd name="T21" fmla="*/ 0 h 78"/>
                              <a:gd name="T22" fmla="*/ 4 w 687"/>
                              <a:gd name="T23" fmla="*/ 0 h 78"/>
                              <a:gd name="T24" fmla="*/ 4 w 687"/>
                              <a:gd name="T25" fmla="*/ 0 h 78"/>
                              <a:gd name="T26" fmla="*/ 5 w 687"/>
                              <a:gd name="T27" fmla="*/ 0 h 78"/>
                              <a:gd name="T28" fmla="*/ 5 w 687"/>
                              <a:gd name="T29" fmla="*/ 0 h 78"/>
                              <a:gd name="T30" fmla="*/ 5 w 687"/>
                              <a:gd name="T31" fmla="*/ 1 h 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87"/>
                              <a:gd name="T49" fmla="*/ 0 h 78"/>
                              <a:gd name="T50" fmla="*/ 687 w 687"/>
                              <a:gd name="T51" fmla="*/ 78 h 7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87" h="78">
                                <a:moveTo>
                                  <a:pt x="0" y="78"/>
                                </a:moveTo>
                                <a:lnTo>
                                  <a:pt x="32" y="62"/>
                                </a:lnTo>
                                <a:lnTo>
                                  <a:pt x="65" y="47"/>
                                </a:lnTo>
                                <a:lnTo>
                                  <a:pt x="111" y="34"/>
                                </a:lnTo>
                                <a:lnTo>
                                  <a:pt x="161" y="20"/>
                                </a:lnTo>
                                <a:lnTo>
                                  <a:pt x="212" y="10"/>
                                </a:lnTo>
                                <a:lnTo>
                                  <a:pt x="256" y="4"/>
                                </a:lnTo>
                                <a:lnTo>
                                  <a:pt x="318" y="0"/>
                                </a:lnTo>
                                <a:lnTo>
                                  <a:pt x="357" y="0"/>
                                </a:lnTo>
                                <a:lnTo>
                                  <a:pt x="414" y="3"/>
                                </a:lnTo>
                                <a:lnTo>
                                  <a:pt x="469" y="10"/>
                                </a:lnTo>
                                <a:lnTo>
                                  <a:pt x="509" y="17"/>
                                </a:lnTo>
                                <a:lnTo>
                                  <a:pt x="556" y="26"/>
                                </a:lnTo>
                                <a:lnTo>
                                  <a:pt x="601" y="38"/>
                                </a:lnTo>
                                <a:lnTo>
                                  <a:pt x="642" y="50"/>
                                </a:lnTo>
                                <a:lnTo>
                                  <a:pt x="687" y="68"/>
                                </a:lnTo>
                              </a:path>
                            </a:pathLst>
                          </a:custGeom>
                          <a:noFill/>
                          <a:ln w="4763">
                            <a:solidFill>
                              <a:srgbClr val="E000E0"/>
                            </a:solidFill>
                            <a:round/>
                            <a:headEnd/>
                            <a:tailEnd/>
                          </a:ln>
                        </p:spPr>
                        <p:txBody>
                          <a:bodyPr/>
                          <a:lstStyle/>
                          <a:p>
                            <a:endParaRPr lang="cs-CZ"/>
                          </a:p>
                        </p:txBody>
                      </p:sp>
                    </p:grpSp>
                  </p:grpSp>
                  <p:grpSp>
                    <p:nvGrpSpPr>
                      <p:cNvPr id="1121" name="Group 120"/>
                      <p:cNvGrpSpPr>
                        <a:grpSpLocks/>
                      </p:cNvGrpSpPr>
                      <p:nvPr/>
                    </p:nvGrpSpPr>
                    <p:grpSpPr bwMode="auto">
                      <a:xfrm>
                        <a:off x="2012" y="1579"/>
                        <a:ext cx="21" cy="32"/>
                        <a:chOff x="2012" y="1579"/>
                        <a:chExt cx="21" cy="32"/>
                      </a:xfrm>
                    </p:grpSpPr>
                    <p:sp>
                      <p:nvSpPr>
                        <p:cNvPr id="1268" name="Freeform 121"/>
                        <p:cNvSpPr>
                          <a:spLocks/>
                        </p:cNvSpPr>
                        <p:nvPr/>
                      </p:nvSpPr>
                      <p:spPr bwMode="auto">
                        <a:xfrm>
                          <a:off x="2012" y="1579"/>
                          <a:ext cx="21" cy="32"/>
                        </a:xfrm>
                        <a:custGeom>
                          <a:avLst/>
                          <a:gdLst>
                            <a:gd name="T0" fmla="*/ 0 w 106"/>
                            <a:gd name="T1" fmla="*/ 0 h 160"/>
                            <a:gd name="T2" fmla="*/ 0 w 106"/>
                            <a:gd name="T3" fmla="*/ 0 h 160"/>
                            <a:gd name="T4" fmla="*/ 0 w 106"/>
                            <a:gd name="T5" fmla="*/ 0 h 160"/>
                            <a:gd name="T6" fmla="*/ 0 w 106"/>
                            <a:gd name="T7" fmla="*/ 0 h 160"/>
                            <a:gd name="T8" fmla="*/ 0 w 106"/>
                            <a:gd name="T9" fmla="*/ 0 h 160"/>
                            <a:gd name="T10" fmla="*/ 0 w 106"/>
                            <a:gd name="T11" fmla="*/ 0 h 160"/>
                            <a:gd name="T12" fmla="*/ 0 w 106"/>
                            <a:gd name="T13" fmla="*/ 1 h 160"/>
                            <a:gd name="T14" fmla="*/ 0 w 106"/>
                            <a:gd name="T15" fmla="*/ 1 h 160"/>
                            <a:gd name="T16" fmla="*/ 0 w 106"/>
                            <a:gd name="T17" fmla="*/ 1 h 160"/>
                            <a:gd name="T18" fmla="*/ 0 w 106"/>
                            <a:gd name="T19" fmla="*/ 1 h 160"/>
                            <a:gd name="T20" fmla="*/ 0 w 106"/>
                            <a:gd name="T21" fmla="*/ 1 h 160"/>
                            <a:gd name="T22" fmla="*/ 0 w 106"/>
                            <a:gd name="T23" fmla="*/ 1 h 160"/>
                            <a:gd name="T24" fmla="*/ 0 w 106"/>
                            <a:gd name="T25" fmla="*/ 1 h 160"/>
                            <a:gd name="T26" fmla="*/ 0 w 106"/>
                            <a:gd name="T27" fmla="*/ 1 h 160"/>
                            <a:gd name="T28" fmla="*/ 0 w 106"/>
                            <a:gd name="T29" fmla="*/ 1 h 160"/>
                            <a:gd name="T30" fmla="*/ 1 w 106"/>
                            <a:gd name="T31" fmla="*/ 1 h 160"/>
                            <a:gd name="T32" fmla="*/ 1 w 106"/>
                            <a:gd name="T33" fmla="*/ 1 h 160"/>
                            <a:gd name="T34" fmla="*/ 1 w 106"/>
                            <a:gd name="T35" fmla="*/ 1 h 160"/>
                            <a:gd name="T36" fmla="*/ 1 w 106"/>
                            <a:gd name="T37" fmla="*/ 1 h 160"/>
                            <a:gd name="T38" fmla="*/ 1 w 106"/>
                            <a:gd name="T39" fmla="*/ 1 h 160"/>
                            <a:gd name="T40" fmla="*/ 1 w 106"/>
                            <a:gd name="T41" fmla="*/ 1 h 160"/>
                            <a:gd name="T42" fmla="*/ 1 w 106"/>
                            <a:gd name="T43" fmla="*/ 1 h 160"/>
                            <a:gd name="T44" fmla="*/ 1 w 106"/>
                            <a:gd name="T45" fmla="*/ 1 h 160"/>
                            <a:gd name="T46" fmla="*/ 1 w 106"/>
                            <a:gd name="T47" fmla="*/ 1 h 160"/>
                            <a:gd name="T48" fmla="*/ 1 w 106"/>
                            <a:gd name="T49" fmla="*/ 0 h 160"/>
                            <a:gd name="T50" fmla="*/ 1 w 106"/>
                            <a:gd name="T51" fmla="*/ 0 h 160"/>
                            <a:gd name="T52" fmla="*/ 1 w 106"/>
                            <a:gd name="T53" fmla="*/ 0 h 160"/>
                            <a:gd name="T54" fmla="*/ 1 w 106"/>
                            <a:gd name="T55" fmla="*/ 0 h 160"/>
                            <a:gd name="T56" fmla="*/ 1 w 106"/>
                            <a:gd name="T57" fmla="*/ 0 h 160"/>
                            <a:gd name="T58" fmla="*/ 0 w 106"/>
                            <a:gd name="T59" fmla="*/ 0 h 160"/>
                            <a:gd name="T60" fmla="*/ 0 w 106"/>
                            <a:gd name="T61" fmla="*/ 0 h 160"/>
                            <a:gd name="T62" fmla="*/ 0 w 106"/>
                            <a:gd name="T63" fmla="*/ 0 h 160"/>
                            <a:gd name="T64" fmla="*/ 0 w 106"/>
                            <a:gd name="T65" fmla="*/ 0 h 1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160"/>
                            <a:gd name="T101" fmla="*/ 106 w 106"/>
                            <a:gd name="T102" fmla="*/ 160 h 1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160">
                              <a:moveTo>
                                <a:pt x="24" y="3"/>
                              </a:moveTo>
                              <a:lnTo>
                                <a:pt x="15" y="10"/>
                              </a:lnTo>
                              <a:lnTo>
                                <a:pt x="8" y="18"/>
                              </a:lnTo>
                              <a:lnTo>
                                <a:pt x="3" y="30"/>
                              </a:lnTo>
                              <a:lnTo>
                                <a:pt x="0" y="43"/>
                              </a:lnTo>
                              <a:lnTo>
                                <a:pt x="0" y="59"/>
                              </a:lnTo>
                              <a:lnTo>
                                <a:pt x="1" y="77"/>
                              </a:lnTo>
                              <a:lnTo>
                                <a:pt x="5" y="91"/>
                              </a:lnTo>
                              <a:lnTo>
                                <a:pt x="10" y="104"/>
                              </a:lnTo>
                              <a:lnTo>
                                <a:pt x="15" y="114"/>
                              </a:lnTo>
                              <a:lnTo>
                                <a:pt x="22" y="127"/>
                              </a:lnTo>
                              <a:lnTo>
                                <a:pt x="32" y="138"/>
                              </a:lnTo>
                              <a:lnTo>
                                <a:pt x="42" y="149"/>
                              </a:lnTo>
                              <a:lnTo>
                                <a:pt x="51" y="155"/>
                              </a:lnTo>
                              <a:lnTo>
                                <a:pt x="60" y="159"/>
                              </a:lnTo>
                              <a:lnTo>
                                <a:pt x="70" y="160"/>
                              </a:lnTo>
                              <a:lnTo>
                                <a:pt x="78" y="160"/>
                              </a:lnTo>
                              <a:lnTo>
                                <a:pt x="89" y="156"/>
                              </a:lnTo>
                              <a:lnTo>
                                <a:pt x="96" y="145"/>
                              </a:lnTo>
                              <a:lnTo>
                                <a:pt x="101" y="133"/>
                              </a:lnTo>
                              <a:lnTo>
                                <a:pt x="105" y="116"/>
                              </a:lnTo>
                              <a:lnTo>
                                <a:pt x="106" y="101"/>
                              </a:lnTo>
                              <a:lnTo>
                                <a:pt x="106" y="83"/>
                              </a:lnTo>
                              <a:lnTo>
                                <a:pt x="103" y="68"/>
                              </a:lnTo>
                              <a:lnTo>
                                <a:pt x="99" y="53"/>
                              </a:lnTo>
                              <a:lnTo>
                                <a:pt x="94" y="42"/>
                              </a:lnTo>
                              <a:lnTo>
                                <a:pt x="88" y="32"/>
                              </a:lnTo>
                              <a:lnTo>
                                <a:pt x="78" y="22"/>
                              </a:lnTo>
                              <a:lnTo>
                                <a:pt x="68" y="13"/>
                              </a:lnTo>
                              <a:lnTo>
                                <a:pt x="56" y="5"/>
                              </a:lnTo>
                              <a:lnTo>
                                <a:pt x="46" y="1"/>
                              </a:lnTo>
                              <a:lnTo>
                                <a:pt x="35" y="0"/>
                              </a:lnTo>
                              <a:lnTo>
                                <a:pt x="24" y="3"/>
                              </a:lnTo>
                              <a:close/>
                            </a:path>
                          </a:pathLst>
                        </a:custGeom>
                        <a:solidFill>
                          <a:srgbClr val="800080"/>
                        </a:solidFill>
                        <a:ln w="3175">
                          <a:solidFill>
                            <a:srgbClr val="400040"/>
                          </a:solidFill>
                          <a:round/>
                          <a:headEnd/>
                          <a:tailEnd/>
                        </a:ln>
                      </p:spPr>
                      <p:txBody>
                        <a:bodyPr/>
                        <a:lstStyle/>
                        <a:p>
                          <a:endParaRPr lang="cs-CZ"/>
                        </a:p>
                      </p:txBody>
                    </p:sp>
                    <p:sp>
                      <p:nvSpPr>
                        <p:cNvPr id="1269" name="Freeform 122"/>
                        <p:cNvSpPr>
                          <a:spLocks/>
                        </p:cNvSpPr>
                        <p:nvPr/>
                      </p:nvSpPr>
                      <p:spPr bwMode="auto">
                        <a:xfrm>
                          <a:off x="2016" y="1584"/>
                          <a:ext cx="14" cy="21"/>
                        </a:xfrm>
                        <a:custGeom>
                          <a:avLst/>
                          <a:gdLst>
                            <a:gd name="T0" fmla="*/ 0 w 71"/>
                            <a:gd name="T1" fmla="*/ 0 h 108"/>
                            <a:gd name="T2" fmla="*/ 0 w 71"/>
                            <a:gd name="T3" fmla="*/ 0 h 108"/>
                            <a:gd name="T4" fmla="*/ 0 w 71"/>
                            <a:gd name="T5" fmla="*/ 0 h 108"/>
                            <a:gd name="T6" fmla="*/ 0 w 71"/>
                            <a:gd name="T7" fmla="*/ 0 h 108"/>
                            <a:gd name="T8" fmla="*/ 0 w 71"/>
                            <a:gd name="T9" fmla="*/ 0 h 108"/>
                            <a:gd name="T10" fmla="*/ 0 w 71"/>
                            <a:gd name="T11" fmla="*/ 0 h 108"/>
                            <a:gd name="T12" fmla="*/ 0 w 71"/>
                            <a:gd name="T13" fmla="*/ 0 h 108"/>
                            <a:gd name="T14" fmla="*/ 0 w 71"/>
                            <a:gd name="T15" fmla="*/ 0 h 108"/>
                            <a:gd name="T16" fmla="*/ 0 w 71"/>
                            <a:gd name="T17" fmla="*/ 1 h 108"/>
                            <a:gd name="T18" fmla="*/ 0 w 71"/>
                            <a:gd name="T19" fmla="*/ 1 h 108"/>
                            <a:gd name="T20" fmla="*/ 0 w 71"/>
                            <a:gd name="T21" fmla="*/ 1 h 108"/>
                            <a:gd name="T22" fmla="*/ 0 w 71"/>
                            <a:gd name="T23" fmla="*/ 1 h 108"/>
                            <a:gd name="T24" fmla="*/ 0 w 71"/>
                            <a:gd name="T25" fmla="*/ 1 h 108"/>
                            <a:gd name="T26" fmla="*/ 0 w 71"/>
                            <a:gd name="T27" fmla="*/ 1 h 108"/>
                            <a:gd name="T28" fmla="*/ 0 w 71"/>
                            <a:gd name="T29" fmla="*/ 1 h 108"/>
                            <a:gd name="T30" fmla="*/ 0 w 71"/>
                            <a:gd name="T31" fmla="*/ 1 h 108"/>
                            <a:gd name="T32" fmla="*/ 0 w 71"/>
                            <a:gd name="T33" fmla="*/ 1 h 108"/>
                            <a:gd name="T34" fmla="*/ 0 w 71"/>
                            <a:gd name="T35" fmla="*/ 1 h 108"/>
                            <a:gd name="T36" fmla="*/ 1 w 71"/>
                            <a:gd name="T37" fmla="*/ 1 h 108"/>
                            <a:gd name="T38" fmla="*/ 1 w 71"/>
                            <a:gd name="T39" fmla="*/ 1 h 108"/>
                            <a:gd name="T40" fmla="*/ 1 w 71"/>
                            <a:gd name="T41" fmla="*/ 1 h 108"/>
                            <a:gd name="T42" fmla="*/ 1 w 71"/>
                            <a:gd name="T43" fmla="*/ 1 h 108"/>
                            <a:gd name="T44" fmla="*/ 1 w 71"/>
                            <a:gd name="T45" fmla="*/ 0 h 108"/>
                            <a:gd name="T46" fmla="*/ 1 w 71"/>
                            <a:gd name="T47" fmla="*/ 0 h 108"/>
                            <a:gd name="T48" fmla="*/ 1 w 71"/>
                            <a:gd name="T49" fmla="*/ 0 h 108"/>
                            <a:gd name="T50" fmla="*/ 0 w 71"/>
                            <a:gd name="T51" fmla="*/ 0 h 108"/>
                            <a:gd name="T52" fmla="*/ 0 w 71"/>
                            <a:gd name="T53" fmla="*/ 0 h 108"/>
                            <a:gd name="T54" fmla="*/ 0 w 71"/>
                            <a:gd name="T55" fmla="*/ 0 h 108"/>
                            <a:gd name="T56" fmla="*/ 0 w 71"/>
                            <a:gd name="T57" fmla="*/ 0 h 108"/>
                            <a:gd name="T58" fmla="*/ 0 w 71"/>
                            <a:gd name="T59" fmla="*/ 0 h 108"/>
                            <a:gd name="T60" fmla="*/ 0 w 71"/>
                            <a:gd name="T61" fmla="*/ 0 h 108"/>
                            <a:gd name="T62" fmla="*/ 0 w 71"/>
                            <a:gd name="T63" fmla="*/ 0 h 108"/>
                            <a:gd name="T64" fmla="*/ 0 w 71"/>
                            <a:gd name="T65" fmla="*/ 0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1"/>
                            <a:gd name="T100" fmla="*/ 0 h 108"/>
                            <a:gd name="T101" fmla="*/ 71 w 71"/>
                            <a:gd name="T102" fmla="*/ 108 h 1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1" h="108">
                              <a:moveTo>
                                <a:pt x="16" y="3"/>
                              </a:moveTo>
                              <a:lnTo>
                                <a:pt x="10" y="7"/>
                              </a:lnTo>
                              <a:lnTo>
                                <a:pt x="5" y="13"/>
                              </a:lnTo>
                              <a:lnTo>
                                <a:pt x="2" y="20"/>
                              </a:lnTo>
                              <a:lnTo>
                                <a:pt x="0" y="29"/>
                              </a:lnTo>
                              <a:lnTo>
                                <a:pt x="0" y="40"/>
                              </a:lnTo>
                              <a:lnTo>
                                <a:pt x="0" y="52"/>
                              </a:lnTo>
                              <a:lnTo>
                                <a:pt x="3" y="62"/>
                              </a:lnTo>
                              <a:lnTo>
                                <a:pt x="6" y="71"/>
                              </a:lnTo>
                              <a:lnTo>
                                <a:pt x="10" y="77"/>
                              </a:lnTo>
                              <a:lnTo>
                                <a:pt x="14" y="87"/>
                              </a:lnTo>
                              <a:lnTo>
                                <a:pt x="21" y="94"/>
                              </a:lnTo>
                              <a:lnTo>
                                <a:pt x="28" y="101"/>
                              </a:lnTo>
                              <a:lnTo>
                                <a:pt x="34" y="105"/>
                              </a:lnTo>
                              <a:lnTo>
                                <a:pt x="40" y="108"/>
                              </a:lnTo>
                              <a:lnTo>
                                <a:pt x="47" y="108"/>
                              </a:lnTo>
                              <a:lnTo>
                                <a:pt x="52" y="108"/>
                              </a:lnTo>
                              <a:lnTo>
                                <a:pt x="59" y="106"/>
                              </a:lnTo>
                              <a:lnTo>
                                <a:pt x="64" y="99"/>
                              </a:lnTo>
                              <a:lnTo>
                                <a:pt x="67" y="91"/>
                              </a:lnTo>
                              <a:lnTo>
                                <a:pt x="71" y="78"/>
                              </a:lnTo>
                              <a:lnTo>
                                <a:pt x="71" y="69"/>
                              </a:lnTo>
                              <a:lnTo>
                                <a:pt x="71" y="57"/>
                              </a:lnTo>
                              <a:lnTo>
                                <a:pt x="68" y="46"/>
                              </a:lnTo>
                              <a:lnTo>
                                <a:pt x="66" y="36"/>
                              </a:lnTo>
                              <a:lnTo>
                                <a:pt x="62" y="28"/>
                              </a:lnTo>
                              <a:lnTo>
                                <a:pt x="58" y="22"/>
                              </a:lnTo>
                              <a:lnTo>
                                <a:pt x="52" y="15"/>
                              </a:lnTo>
                              <a:lnTo>
                                <a:pt x="46" y="9"/>
                              </a:lnTo>
                              <a:lnTo>
                                <a:pt x="38" y="4"/>
                              </a:lnTo>
                              <a:lnTo>
                                <a:pt x="31" y="0"/>
                              </a:lnTo>
                              <a:lnTo>
                                <a:pt x="23" y="0"/>
                              </a:lnTo>
                              <a:lnTo>
                                <a:pt x="16" y="3"/>
                              </a:lnTo>
                              <a:close/>
                            </a:path>
                          </a:pathLst>
                        </a:custGeom>
                        <a:solidFill>
                          <a:srgbClr val="600060"/>
                        </a:solidFill>
                        <a:ln w="3175">
                          <a:solidFill>
                            <a:srgbClr val="400040"/>
                          </a:solidFill>
                          <a:round/>
                          <a:headEnd/>
                          <a:tailEnd/>
                        </a:ln>
                      </p:spPr>
                      <p:txBody>
                        <a:bodyPr/>
                        <a:lstStyle/>
                        <a:p>
                          <a:endParaRPr lang="cs-CZ"/>
                        </a:p>
                      </p:txBody>
                    </p:sp>
                  </p:grpSp>
                </p:grpSp>
                <p:grpSp>
                  <p:nvGrpSpPr>
                    <p:cNvPr id="1122" name="Group 123"/>
                    <p:cNvGrpSpPr>
                      <a:grpSpLocks/>
                    </p:cNvGrpSpPr>
                    <p:nvPr/>
                  </p:nvGrpSpPr>
                  <p:grpSpPr bwMode="auto">
                    <a:xfrm>
                      <a:off x="2072" y="1522"/>
                      <a:ext cx="112" cy="183"/>
                      <a:chOff x="2072" y="1522"/>
                      <a:chExt cx="112" cy="183"/>
                    </a:xfrm>
                  </p:grpSpPr>
                  <p:grpSp>
                    <p:nvGrpSpPr>
                      <p:cNvPr id="1123" name="Group 124"/>
                      <p:cNvGrpSpPr>
                        <a:grpSpLocks/>
                      </p:cNvGrpSpPr>
                      <p:nvPr/>
                    </p:nvGrpSpPr>
                    <p:grpSpPr bwMode="auto">
                      <a:xfrm>
                        <a:off x="2072" y="1522"/>
                        <a:ext cx="112" cy="179"/>
                        <a:chOff x="2072" y="1522"/>
                        <a:chExt cx="112" cy="179"/>
                      </a:xfrm>
                    </p:grpSpPr>
                    <p:sp>
                      <p:nvSpPr>
                        <p:cNvPr id="1260" name="Freeform 125"/>
                        <p:cNvSpPr>
                          <a:spLocks/>
                        </p:cNvSpPr>
                        <p:nvPr/>
                      </p:nvSpPr>
                      <p:spPr bwMode="auto">
                        <a:xfrm>
                          <a:off x="2072" y="1522"/>
                          <a:ext cx="112" cy="179"/>
                        </a:xfrm>
                        <a:custGeom>
                          <a:avLst/>
                          <a:gdLst>
                            <a:gd name="T0" fmla="*/ 0 w 562"/>
                            <a:gd name="T1" fmla="*/ 4 h 898"/>
                            <a:gd name="T2" fmla="*/ 0 w 562"/>
                            <a:gd name="T3" fmla="*/ 4 h 898"/>
                            <a:gd name="T4" fmla="*/ 0 w 562"/>
                            <a:gd name="T5" fmla="*/ 3 h 898"/>
                            <a:gd name="T6" fmla="*/ 0 w 562"/>
                            <a:gd name="T7" fmla="*/ 3 h 898"/>
                            <a:gd name="T8" fmla="*/ 0 w 562"/>
                            <a:gd name="T9" fmla="*/ 2 h 898"/>
                            <a:gd name="T10" fmla="*/ 0 w 562"/>
                            <a:gd name="T11" fmla="*/ 2 h 898"/>
                            <a:gd name="T12" fmla="*/ 1 w 562"/>
                            <a:gd name="T13" fmla="*/ 2 h 898"/>
                            <a:gd name="T14" fmla="*/ 1 w 562"/>
                            <a:gd name="T15" fmla="*/ 2 h 898"/>
                            <a:gd name="T16" fmla="*/ 1 w 562"/>
                            <a:gd name="T17" fmla="*/ 1 h 898"/>
                            <a:gd name="T18" fmla="*/ 1 w 562"/>
                            <a:gd name="T19" fmla="*/ 1 h 898"/>
                            <a:gd name="T20" fmla="*/ 2 w 562"/>
                            <a:gd name="T21" fmla="*/ 1 h 898"/>
                            <a:gd name="T22" fmla="*/ 2 w 562"/>
                            <a:gd name="T23" fmla="*/ 1 h 898"/>
                            <a:gd name="T24" fmla="*/ 2 w 562"/>
                            <a:gd name="T25" fmla="*/ 0 h 898"/>
                            <a:gd name="T26" fmla="*/ 3 w 562"/>
                            <a:gd name="T27" fmla="*/ 0 h 898"/>
                            <a:gd name="T28" fmla="*/ 3 w 562"/>
                            <a:gd name="T29" fmla="*/ 0 h 898"/>
                            <a:gd name="T30" fmla="*/ 3 w 562"/>
                            <a:gd name="T31" fmla="*/ 0 h 898"/>
                            <a:gd name="T32" fmla="*/ 4 w 562"/>
                            <a:gd name="T33" fmla="*/ 0 h 898"/>
                            <a:gd name="T34" fmla="*/ 4 w 562"/>
                            <a:gd name="T35" fmla="*/ 0 h 898"/>
                            <a:gd name="T36" fmla="*/ 4 w 562"/>
                            <a:gd name="T37" fmla="*/ 0 h 898"/>
                            <a:gd name="T38" fmla="*/ 4 w 562"/>
                            <a:gd name="T39" fmla="*/ 0 h 898"/>
                            <a:gd name="T40" fmla="*/ 4 w 562"/>
                            <a:gd name="T41" fmla="*/ 0 h 898"/>
                            <a:gd name="T42" fmla="*/ 4 w 562"/>
                            <a:gd name="T43" fmla="*/ 0 h 898"/>
                            <a:gd name="T44" fmla="*/ 4 w 562"/>
                            <a:gd name="T45" fmla="*/ 1 h 898"/>
                            <a:gd name="T46" fmla="*/ 4 w 562"/>
                            <a:gd name="T47" fmla="*/ 1 h 898"/>
                            <a:gd name="T48" fmla="*/ 4 w 562"/>
                            <a:gd name="T49" fmla="*/ 1 h 898"/>
                            <a:gd name="T50" fmla="*/ 4 w 562"/>
                            <a:gd name="T51" fmla="*/ 1 h 898"/>
                            <a:gd name="T52" fmla="*/ 4 w 562"/>
                            <a:gd name="T53" fmla="*/ 1 h 898"/>
                            <a:gd name="T54" fmla="*/ 4 w 562"/>
                            <a:gd name="T55" fmla="*/ 2 h 898"/>
                            <a:gd name="T56" fmla="*/ 4 w 562"/>
                            <a:gd name="T57" fmla="*/ 2 h 898"/>
                            <a:gd name="T58" fmla="*/ 4 w 562"/>
                            <a:gd name="T59" fmla="*/ 2 h 898"/>
                            <a:gd name="T60" fmla="*/ 4 w 562"/>
                            <a:gd name="T61" fmla="*/ 2 h 898"/>
                            <a:gd name="T62" fmla="*/ 3 w 562"/>
                            <a:gd name="T63" fmla="*/ 2 h 898"/>
                            <a:gd name="T64" fmla="*/ 3 w 562"/>
                            <a:gd name="T65" fmla="*/ 2 h 898"/>
                            <a:gd name="T66" fmla="*/ 3 w 562"/>
                            <a:gd name="T67" fmla="*/ 2 h 898"/>
                            <a:gd name="T68" fmla="*/ 3 w 562"/>
                            <a:gd name="T69" fmla="*/ 3 h 898"/>
                            <a:gd name="T70" fmla="*/ 3 w 562"/>
                            <a:gd name="T71" fmla="*/ 3 h 898"/>
                            <a:gd name="T72" fmla="*/ 2 w 562"/>
                            <a:gd name="T73" fmla="*/ 3 h 898"/>
                            <a:gd name="T74" fmla="*/ 2 w 562"/>
                            <a:gd name="T75" fmla="*/ 3 h 898"/>
                            <a:gd name="T76" fmla="*/ 2 w 562"/>
                            <a:gd name="T77" fmla="*/ 4 h 898"/>
                            <a:gd name="T78" fmla="*/ 2 w 562"/>
                            <a:gd name="T79" fmla="*/ 4 h 898"/>
                            <a:gd name="T80" fmla="*/ 3 w 562"/>
                            <a:gd name="T81" fmla="*/ 4 h 898"/>
                            <a:gd name="T82" fmla="*/ 3 w 562"/>
                            <a:gd name="T83" fmla="*/ 4 h 898"/>
                            <a:gd name="T84" fmla="*/ 3 w 562"/>
                            <a:gd name="T85" fmla="*/ 5 h 898"/>
                            <a:gd name="T86" fmla="*/ 3 w 562"/>
                            <a:gd name="T87" fmla="*/ 5 h 898"/>
                            <a:gd name="T88" fmla="*/ 3 w 562"/>
                            <a:gd name="T89" fmla="*/ 5 h 898"/>
                            <a:gd name="T90" fmla="*/ 3 w 562"/>
                            <a:gd name="T91" fmla="*/ 6 h 898"/>
                            <a:gd name="T92" fmla="*/ 3 w 562"/>
                            <a:gd name="T93" fmla="*/ 6 h 898"/>
                            <a:gd name="T94" fmla="*/ 2 w 562"/>
                            <a:gd name="T95" fmla="*/ 7 h 898"/>
                            <a:gd name="T96" fmla="*/ 1 w 562"/>
                            <a:gd name="T97" fmla="*/ 7 h 898"/>
                            <a:gd name="T98" fmla="*/ 1 w 562"/>
                            <a:gd name="T99" fmla="*/ 7 h 898"/>
                            <a:gd name="T100" fmla="*/ 1 w 562"/>
                            <a:gd name="T101" fmla="*/ 6 h 898"/>
                            <a:gd name="T102" fmla="*/ 1 w 562"/>
                            <a:gd name="T103" fmla="*/ 6 h 898"/>
                            <a:gd name="T104" fmla="*/ 0 w 562"/>
                            <a:gd name="T105" fmla="*/ 5 h 898"/>
                            <a:gd name="T106" fmla="*/ 0 w 562"/>
                            <a:gd name="T107" fmla="*/ 5 h 898"/>
                            <a:gd name="T108" fmla="*/ 0 w 562"/>
                            <a:gd name="T109" fmla="*/ 5 h 898"/>
                            <a:gd name="T110" fmla="*/ 0 w 562"/>
                            <a:gd name="T111" fmla="*/ 4 h 898"/>
                            <a:gd name="T112" fmla="*/ 0 w 562"/>
                            <a:gd name="T113" fmla="*/ 4 h 8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62"/>
                            <a:gd name="T172" fmla="*/ 0 h 898"/>
                            <a:gd name="T173" fmla="*/ 562 w 562"/>
                            <a:gd name="T174" fmla="*/ 898 h 8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62" h="898">
                              <a:moveTo>
                                <a:pt x="0" y="500"/>
                              </a:moveTo>
                              <a:lnTo>
                                <a:pt x="3" y="451"/>
                              </a:lnTo>
                              <a:lnTo>
                                <a:pt x="13" y="398"/>
                              </a:lnTo>
                              <a:lnTo>
                                <a:pt x="25" y="352"/>
                              </a:lnTo>
                              <a:lnTo>
                                <a:pt x="38" y="305"/>
                              </a:lnTo>
                              <a:lnTo>
                                <a:pt x="53" y="267"/>
                              </a:lnTo>
                              <a:lnTo>
                                <a:pt x="74" y="230"/>
                              </a:lnTo>
                              <a:lnTo>
                                <a:pt x="98" y="199"/>
                              </a:lnTo>
                              <a:lnTo>
                                <a:pt x="127" y="167"/>
                              </a:lnTo>
                              <a:lnTo>
                                <a:pt x="162" y="134"/>
                              </a:lnTo>
                              <a:lnTo>
                                <a:pt x="202" y="103"/>
                              </a:lnTo>
                              <a:lnTo>
                                <a:pt x="245" y="74"/>
                              </a:lnTo>
                              <a:lnTo>
                                <a:pt x="287" y="49"/>
                              </a:lnTo>
                              <a:lnTo>
                                <a:pt x="334" y="29"/>
                              </a:lnTo>
                              <a:lnTo>
                                <a:pt x="376" y="15"/>
                              </a:lnTo>
                              <a:lnTo>
                                <a:pt x="416" y="5"/>
                              </a:lnTo>
                              <a:lnTo>
                                <a:pt x="448" y="0"/>
                              </a:lnTo>
                              <a:lnTo>
                                <a:pt x="463" y="3"/>
                              </a:lnTo>
                              <a:lnTo>
                                <a:pt x="481" y="11"/>
                              </a:lnTo>
                              <a:lnTo>
                                <a:pt x="503" y="24"/>
                              </a:lnTo>
                              <a:lnTo>
                                <a:pt x="527" y="43"/>
                              </a:lnTo>
                              <a:lnTo>
                                <a:pt x="540" y="61"/>
                              </a:lnTo>
                              <a:lnTo>
                                <a:pt x="551" y="82"/>
                              </a:lnTo>
                              <a:lnTo>
                                <a:pt x="559" y="104"/>
                              </a:lnTo>
                              <a:lnTo>
                                <a:pt x="562" y="137"/>
                              </a:lnTo>
                              <a:lnTo>
                                <a:pt x="559" y="167"/>
                              </a:lnTo>
                              <a:lnTo>
                                <a:pt x="551" y="186"/>
                              </a:lnTo>
                              <a:lnTo>
                                <a:pt x="540" y="199"/>
                              </a:lnTo>
                              <a:lnTo>
                                <a:pt x="524" y="208"/>
                              </a:lnTo>
                              <a:lnTo>
                                <a:pt x="496" y="219"/>
                              </a:lnTo>
                              <a:lnTo>
                                <a:pt x="467" y="230"/>
                              </a:lnTo>
                              <a:lnTo>
                                <a:pt x="437" y="244"/>
                              </a:lnTo>
                              <a:lnTo>
                                <a:pt x="401" y="265"/>
                              </a:lnTo>
                              <a:lnTo>
                                <a:pt x="364" y="295"/>
                              </a:lnTo>
                              <a:lnTo>
                                <a:pt x="342" y="320"/>
                              </a:lnTo>
                              <a:lnTo>
                                <a:pt x="323" y="347"/>
                              </a:lnTo>
                              <a:lnTo>
                                <a:pt x="309" y="378"/>
                              </a:lnTo>
                              <a:lnTo>
                                <a:pt x="299" y="413"/>
                              </a:lnTo>
                              <a:lnTo>
                                <a:pt x="297" y="448"/>
                              </a:lnTo>
                              <a:lnTo>
                                <a:pt x="305" y="488"/>
                              </a:lnTo>
                              <a:lnTo>
                                <a:pt x="314" y="525"/>
                              </a:lnTo>
                              <a:lnTo>
                                <a:pt x="326" y="556"/>
                              </a:lnTo>
                              <a:lnTo>
                                <a:pt x="348" y="592"/>
                              </a:lnTo>
                              <a:lnTo>
                                <a:pt x="376" y="633"/>
                              </a:lnTo>
                              <a:lnTo>
                                <a:pt x="406" y="668"/>
                              </a:lnTo>
                              <a:lnTo>
                                <a:pt x="427" y="698"/>
                              </a:lnTo>
                              <a:lnTo>
                                <a:pt x="439" y="729"/>
                              </a:lnTo>
                              <a:lnTo>
                                <a:pt x="207" y="898"/>
                              </a:lnTo>
                              <a:lnTo>
                                <a:pt x="168" y="866"/>
                              </a:lnTo>
                              <a:lnTo>
                                <a:pt x="138" y="827"/>
                              </a:lnTo>
                              <a:lnTo>
                                <a:pt x="109" y="787"/>
                              </a:lnTo>
                              <a:lnTo>
                                <a:pt x="78" y="738"/>
                              </a:lnTo>
                              <a:lnTo>
                                <a:pt x="50" y="687"/>
                              </a:lnTo>
                              <a:lnTo>
                                <a:pt x="31" y="648"/>
                              </a:lnTo>
                              <a:lnTo>
                                <a:pt x="16" y="602"/>
                              </a:lnTo>
                              <a:lnTo>
                                <a:pt x="4" y="549"/>
                              </a:lnTo>
                              <a:lnTo>
                                <a:pt x="0" y="500"/>
                              </a:lnTo>
                              <a:close/>
                            </a:path>
                          </a:pathLst>
                        </a:custGeom>
                        <a:solidFill>
                          <a:srgbClr val="800080"/>
                        </a:solidFill>
                        <a:ln w="9525">
                          <a:noFill/>
                          <a:round/>
                          <a:headEnd/>
                          <a:tailEnd/>
                        </a:ln>
                      </p:spPr>
                      <p:txBody>
                        <a:bodyPr/>
                        <a:lstStyle/>
                        <a:p>
                          <a:endParaRPr lang="cs-CZ"/>
                        </a:p>
                      </p:txBody>
                    </p:sp>
                    <p:grpSp>
                      <p:nvGrpSpPr>
                        <p:cNvPr id="1127" name="Group 126"/>
                        <p:cNvGrpSpPr>
                          <a:grpSpLocks/>
                        </p:cNvGrpSpPr>
                        <p:nvPr/>
                      </p:nvGrpSpPr>
                      <p:grpSpPr bwMode="auto">
                        <a:xfrm>
                          <a:off x="2072" y="1522"/>
                          <a:ext cx="112" cy="179"/>
                          <a:chOff x="2072" y="1522"/>
                          <a:chExt cx="112" cy="179"/>
                        </a:xfrm>
                      </p:grpSpPr>
                      <p:sp>
                        <p:nvSpPr>
                          <p:cNvPr id="1262" name="Freeform 127"/>
                          <p:cNvSpPr>
                            <a:spLocks/>
                          </p:cNvSpPr>
                          <p:nvPr/>
                        </p:nvSpPr>
                        <p:spPr bwMode="auto">
                          <a:xfrm>
                            <a:off x="2092" y="1535"/>
                            <a:ext cx="83" cy="140"/>
                          </a:xfrm>
                          <a:custGeom>
                            <a:avLst/>
                            <a:gdLst>
                              <a:gd name="T0" fmla="*/ 1 w 417"/>
                              <a:gd name="T1" fmla="*/ 6 h 703"/>
                              <a:gd name="T2" fmla="*/ 1 w 417"/>
                              <a:gd name="T3" fmla="*/ 5 h 703"/>
                              <a:gd name="T4" fmla="*/ 1 w 417"/>
                              <a:gd name="T5" fmla="*/ 5 h 703"/>
                              <a:gd name="T6" fmla="*/ 0 w 417"/>
                              <a:gd name="T7" fmla="*/ 5 h 703"/>
                              <a:gd name="T8" fmla="*/ 0 w 417"/>
                              <a:gd name="T9" fmla="*/ 5 h 703"/>
                              <a:gd name="T10" fmla="*/ 0 w 417"/>
                              <a:gd name="T11" fmla="*/ 4 h 703"/>
                              <a:gd name="T12" fmla="*/ 0 w 417"/>
                              <a:gd name="T13" fmla="*/ 4 h 703"/>
                              <a:gd name="T14" fmla="*/ 0 w 417"/>
                              <a:gd name="T15" fmla="*/ 4 h 703"/>
                              <a:gd name="T16" fmla="*/ 0 w 417"/>
                              <a:gd name="T17" fmla="*/ 4 h 703"/>
                              <a:gd name="T18" fmla="*/ 0 w 417"/>
                              <a:gd name="T19" fmla="*/ 3 h 703"/>
                              <a:gd name="T20" fmla="*/ 0 w 417"/>
                              <a:gd name="T21" fmla="*/ 3 h 703"/>
                              <a:gd name="T22" fmla="*/ 0 w 417"/>
                              <a:gd name="T23" fmla="*/ 3 h 703"/>
                              <a:gd name="T24" fmla="*/ 0 w 417"/>
                              <a:gd name="T25" fmla="*/ 3 h 703"/>
                              <a:gd name="T26" fmla="*/ 0 w 417"/>
                              <a:gd name="T27" fmla="*/ 3 h 703"/>
                              <a:gd name="T28" fmla="*/ 0 w 417"/>
                              <a:gd name="T29" fmla="*/ 2 h 703"/>
                              <a:gd name="T30" fmla="*/ 0 w 417"/>
                              <a:gd name="T31" fmla="*/ 2 h 703"/>
                              <a:gd name="T32" fmla="*/ 0 w 417"/>
                              <a:gd name="T33" fmla="*/ 2 h 703"/>
                              <a:gd name="T34" fmla="*/ 0 w 417"/>
                              <a:gd name="T35" fmla="*/ 2 h 703"/>
                              <a:gd name="T36" fmla="*/ 1 w 417"/>
                              <a:gd name="T37" fmla="*/ 2 h 703"/>
                              <a:gd name="T38" fmla="*/ 1 w 417"/>
                              <a:gd name="T39" fmla="*/ 1 h 703"/>
                              <a:gd name="T40" fmla="*/ 1 w 417"/>
                              <a:gd name="T41" fmla="*/ 1 h 703"/>
                              <a:gd name="T42" fmla="*/ 1 w 417"/>
                              <a:gd name="T43" fmla="*/ 1 h 703"/>
                              <a:gd name="T44" fmla="*/ 1 w 417"/>
                              <a:gd name="T45" fmla="*/ 1 h 703"/>
                              <a:gd name="T46" fmla="*/ 1 w 417"/>
                              <a:gd name="T47" fmla="*/ 1 h 703"/>
                              <a:gd name="T48" fmla="*/ 2 w 417"/>
                              <a:gd name="T49" fmla="*/ 1 h 703"/>
                              <a:gd name="T50" fmla="*/ 2 w 417"/>
                              <a:gd name="T51" fmla="*/ 0 h 703"/>
                              <a:gd name="T52" fmla="*/ 2 w 417"/>
                              <a:gd name="T53" fmla="*/ 0 h 703"/>
                              <a:gd name="T54" fmla="*/ 3 w 417"/>
                              <a:gd name="T55" fmla="*/ 0 h 703"/>
                              <a:gd name="T56" fmla="*/ 3 w 417"/>
                              <a:gd name="T57" fmla="*/ 0 h 703"/>
                              <a:gd name="T58" fmla="*/ 3 w 417"/>
                              <a:gd name="T59" fmla="*/ 0 h 70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17"/>
                              <a:gd name="T91" fmla="*/ 0 h 703"/>
                              <a:gd name="T92" fmla="*/ 417 w 417"/>
                              <a:gd name="T93" fmla="*/ 703 h 70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17" h="703">
                                <a:moveTo>
                                  <a:pt x="124" y="703"/>
                                </a:moveTo>
                                <a:lnTo>
                                  <a:pt x="97" y="668"/>
                                </a:lnTo>
                                <a:lnTo>
                                  <a:pt x="75" y="637"/>
                                </a:lnTo>
                                <a:lnTo>
                                  <a:pt x="58" y="606"/>
                                </a:lnTo>
                                <a:lnTo>
                                  <a:pt x="43" y="573"/>
                                </a:lnTo>
                                <a:lnTo>
                                  <a:pt x="32" y="540"/>
                                </a:lnTo>
                                <a:lnTo>
                                  <a:pt x="23" y="508"/>
                                </a:lnTo>
                                <a:lnTo>
                                  <a:pt x="15" y="480"/>
                                </a:lnTo>
                                <a:lnTo>
                                  <a:pt x="9" y="452"/>
                                </a:lnTo>
                                <a:lnTo>
                                  <a:pt x="5" y="421"/>
                                </a:lnTo>
                                <a:lnTo>
                                  <a:pt x="2" y="398"/>
                                </a:lnTo>
                                <a:lnTo>
                                  <a:pt x="0" y="378"/>
                                </a:lnTo>
                                <a:lnTo>
                                  <a:pt x="2" y="358"/>
                                </a:lnTo>
                                <a:lnTo>
                                  <a:pt x="10" y="329"/>
                                </a:lnTo>
                                <a:lnTo>
                                  <a:pt x="18" y="299"/>
                                </a:lnTo>
                                <a:lnTo>
                                  <a:pt x="29" y="269"/>
                                </a:lnTo>
                                <a:lnTo>
                                  <a:pt x="42" y="242"/>
                                </a:lnTo>
                                <a:lnTo>
                                  <a:pt x="55" y="217"/>
                                </a:lnTo>
                                <a:lnTo>
                                  <a:pt x="71" y="191"/>
                                </a:lnTo>
                                <a:lnTo>
                                  <a:pt x="88" y="168"/>
                                </a:lnTo>
                                <a:lnTo>
                                  <a:pt x="106" y="148"/>
                                </a:lnTo>
                                <a:lnTo>
                                  <a:pt x="124" y="132"/>
                                </a:lnTo>
                                <a:lnTo>
                                  <a:pt x="156" y="108"/>
                                </a:lnTo>
                                <a:lnTo>
                                  <a:pt x="184" y="91"/>
                                </a:lnTo>
                                <a:lnTo>
                                  <a:pt x="219" y="69"/>
                                </a:lnTo>
                                <a:lnTo>
                                  <a:pt x="255" y="51"/>
                                </a:lnTo>
                                <a:lnTo>
                                  <a:pt x="301" y="31"/>
                                </a:lnTo>
                                <a:lnTo>
                                  <a:pt x="342" y="19"/>
                                </a:lnTo>
                                <a:lnTo>
                                  <a:pt x="382" y="9"/>
                                </a:lnTo>
                                <a:lnTo>
                                  <a:pt x="417" y="0"/>
                                </a:lnTo>
                              </a:path>
                            </a:pathLst>
                          </a:custGeom>
                          <a:noFill/>
                          <a:ln w="4763">
                            <a:solidFill>
                              <a:srgbClr val="FF40FF"/>
                            </a:solidFill>
                            <a:round/>
                            <a:headEnd/>
                            <a:tailEnd/>
                          </a:ln>
                        </p:spPr>
                        <p:txBody>
                          <a:bodyPr/>
                          <a:lstStyle/>
                          <a:p>
                            <a:endParaRPr lang="cs-CZ"/>
                          </a:p>
                        </p:txBody>
                      </p:sp>
                      <p:sp>
                        <p:nvSpPr>
                          <p:cNvPr id="1263" name="Freeform 128"/>
                          <p:cNvSpPr>
                            <a:spLocks/>
                          </p:cNvSpPr>
                          <p:nvPr/>
                        </p:nvSpPr>
                        <p:spPr bwMode="auto">
                          <a:xfrm>
                            <a:off x="2113" y="1550"/>
                            <a:ext cx="71" cy="117"/>
                          </a:xfrm>
                          <a:custGeom>
                            <a:avLst/>
                            <a:gdLst>
                              <a:gd name="T0" fmla="*/ 0 w 356"/>
                              <a:gd name="T1" fmla="*/ 3 h 585"/>
                              <a:gd name="T2" fmla="*/ 0 w 356"/>
                              <a:gd name="T3" fmla="*/ 3 h 585"/>
                              <a:gd name="T4" fmla="*/ 0 w 356"/>
                              <a:gd name="T5" fmla="*/ 2 h 585"/>
                              <a:gd name="T6" fmla="*/ 0 w 356"/>
                              <a:gd name="T7" fmla="*/ 2 h 585"/>
                              <a:gd name="T8" fmla="*/ 0 w 356"/>
                              <a:gd name="T9" fmla="*/ 2 h 585"/>
                              <a:gd name="T10" fmla="*/ 0 w 356"/>
                              <a:gd name="T11" fmla="*/ 2 h 585"/>
                              <a:gd name="T12" fmla="*/ 0 w 356"/>
                              <a:gd name="T13" fmla="*/ 1 h 585"/>
                              <a:gd name="T14" fmla="*/ 0 w 356"/>
                              <a:gd name="T15" fmla="*/ 1 h 585"/>
                              <a:gd name="T16" fmla="*/ 0 w 356"/>
                              <a:gd name="T17" fmla="*/ 1 h 585"/>
                              <a:gd name="T18" fmla="*/ 1 w 356"/>
                              <a:gd name="T19" fmla="*/ 1 h 585"/>
                              <a:gd name="T20" fmla="*/ 1 w 356"/>
                              <a:gd name="T21" fmla="*/ 1 h 585"/>
                              <a:gd name="T22" fmla="*/ 1 w 356"/>
                              <a:gd name="T23" fmla="*/ 1 h 585"/>
                              <a:gd name="T24" fmla="*/ 1 w 356"/>
                              <a:gd name="T25" fmla="*/ 0 h 585"/>
                              <a:gd name="T26" fmla="*/ 1 w 356"/>
                              <a:gd name="T27" fmla="*/ 0 h 585"/>
                              <a:gd name="T28" fmla="*/ 2 w 356"/>
                              <a:gd name="T29" fmla="*/ 0 h 585"/>
                              <a:gd name="T30" fmla="*/ 2 w 356"/>
                              <a:gd name="T31" fmla="*/ 0 h 585"/>
                              <a:gd name="T32" fmla="*/ 2 w 356"/>
                              <a:gd name="T33" fmla="*/ 0 h 585"/>
                              <a:gd name="T34" fmla="*/ 2 w 356"/>
                              <a:gd name="T35" fmla="*/ 0 h 585"/>
                              <a:gd name="T36" fmla="*/ 2 w 356"/>
                              <a:gd name="T37" fmla="*/ 0 h 585"/>
                              <a:gd name="T38" fmla="*/ 3 w 356"/>
                              <a:gd name="T39" fmla="*/ 0 h 585"/>
                              <a:gd name="T40" fmla="*/ 3 w 356"/>
                              <a:gd name="T41" fmla="*/ 0 h 585"/>
                              <a:gd name="T42" fmla="*/ 3 w 356"/>
                              <a:gd name="T43" fmla="*/ 0 h 585"/>
                              <a:gd name="T44" fmla="*/ 3 w 356"/>
                              <a:gd name="T45" fmla="*/ 0 h 585"/>
                              <a:gd name="T46" fmla="*/ 3 w 356"/>
                              <a:gd name="T47" fmla="*/ 0 h 585"/>
                              <a:gd name="T48" fmla="*/ 3 w 356"/>
                              <a:gd name="T49" fmla="*/ 0 h 585"/>
                              <a:gd name="T50" fmla="*/ 3 w 356"/>
                              <a:gd name="T51" fmla="*/ 0 h 585"/>
                              <a:gd name="T52" fmla="*/ 2 w 356"/>
                              <a:gd name="T53" fmla="*/ 0 h 585"/>
                              <a:gd name="T54" fmla="*/ 2 w 356"/>
                              <a:gd name="T55" fmla="*/ 0 h 585"/>
                              <a:gd name="T56" fmla="*/ 2 w 356"/>
                              <a:gd name="T57" fmla="*/ 1 h 585"/>
                              <a:gd name="T58" fmla="*/ 2 w 356"/>
                              <a:gd name="T59" fmla="*/ 1 h 585"/>
                              <a:gd name="T60" fmla="*/ 1 w 356"/>
                              <a:gd name="T61" fmla="*/ 1 h 585"/>
                              <a:gd name="T62" fmla="*/ 1 w 356"/>
                              <a:gd name="T63" fmla="*/ 1 h 585"/>
                              <a:gd name="T64" fmla="*/ 1 w 356"/>
                              <a:gd name="T65" fmla="*/ 1 h 585"/>
                              <a:gd name="T66" fmla="*/ 1 w 356"/>
                              <a:gd name="T67" fmla="*/ 1 h 585"/>
                              <a:gd name="T68" fmla="*/ 1 w 356"/>
                              <a:gd name="T69" fmla="*/ 2 h 585"/>
                              <a:gd name="T70" fmla="*/ 0 w 356"/>
                              <a:gd name="T71" fmla="*/ 2 h 585"/>
                              <a:gd name="T72" fmla="*/ 0 w 356"/>
                              <a:gd name="T73" fmla="*/ 2 h 585"/>
                              <a:gd name="T74" fmla="*/ 0 w 356"/>
                              <a:gd name="T75" fmla="*/ 2 h 585"/>
                              <a:gd name="T76" fmla="*/ 0 w 356"/>
                              <a:gd name="T77" fmla="*/ 3 h 585"/>
                              <a:gd name="T78" fmla="*/ 1 w 356"/>
                              <a:gd name="T79" fmla="*/ 3 h 585"/>
                              <a:gd name="T80" fmla="*/ 1 w 356"/>
                              <a:gd name="T81" fmla="*/ 3 h 585"/>
                              <a:gd name="T82" fmla="*/ 1 w 356"/>
                              <a:gd name="T83" fmla="*/ 4 h 585"/>
                              <a:gd name="T84" fmla="*/ 1 w 356"/>
                              <a:gd name="T85" fmla="*/ 4 h 585"/>
                              <a:gd name="T86" fmla="*/ 1 w 356"/>
                              <a:gd name="T87" fmla="*/ 4 h 585"/>
                              <a:gd name="T88" fmla="*/ 1 w 356"/>
                              <a:gd name="T89" fmla="*/ 4 h 585"/>
                              <a:gd name="T90" fmla="*/ 2 w 356"/>
                              <a:gd name="T91" fmla="*/ 5 h 585"/>
                              <a:gd name="T92" fmla="*/ 1 w 356"/>
                              <a:gd name="T93" fmla="*/ 5 h 585"/>
                              <a:gd name="T94" fmla="*/ 1 w 356"/>
                              <a:gd name="T95" fmla="*/ 5 h 585"/>
                              <a:gd name="T96" fmla="*/ 1 w 356"/>
                              <a:gd name="T97" fmla="*/ 4 h 585"/>
                              <a:gd name="T98" fmla="*/ 1 w 356"/>
                              <a:gd name="T99" fmla="*/ 4 h 585"/>
                              <a:gd name="T100" fmla="*/ 1 w 356"/>
                              <a:gd name="T101" fmla="*/ 4 h 585"/>
                              <a:gd name="T102" fmla="*/ 1 w 356"/>
                              <a:gd name="T103" fmla="*/ 4 h 585"/>
                              <a:gd name="T104" fmla="*/ 0 w 356"/>
                              <a:gd name="T105" fmla="*/ 4 h 585"/>
                              <a:gd name="T106" fmla="*/ 0 w 356"/>
                              <a:gd name="T107" fmla="*/ 3 h 585"/>
                              <a:gd name="T108" fmla="*/ 0 w 356"/>
                              <a:gd name="T109" fmla="*/ 3 h 585"/>
                              <a:gd name="T110" fmla="*/ 0 w 356"/>
                              <a:gd name="T111" fmla="*/ 3 h 585"/>
                              <a:gd name="T112" fmla="*/ 0 w 356"/>
                              <a:gd name="T113" fmla="*/ 3 h 5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56"/>
                              <a:gd name="T172" fmla="*/ 0 h 585"/>
                              <a:gd name="T173" fmla="*/ 356 w 356"/>
                              <a:gd name="T174" fmla="*/ 585 h 58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56" h="585">
                                <a:moveTo>
                                  <a:pt x="6" y="348"/>
                                </a:moveTo>
                                <a:lnTo>
                                  <a:pt x="2" y="319"/>
                                </a:lnTo>
                                <a:lnTo>
                                  <a:pt x="0" y="288"/>
                                </a:lnTo>
                                <a:lnTo>
                                  <a:pt x="2" y="254"/>
                                </a:lnTo>
                                <a:lnTo>
                                  <a:pt x="6" y="229"/>
                                </a:lnTo>
                                <a:lnTo>
                                  <a:pt x="13" y="204"/>
                                </a:lnTo>
                                <a:lnTo>
                                  <a:pt x="24" y="174"/>
                                </a:lnTo>
                                <a:lnTo>
                                  <a:pt x="43" y="146"/>
                                </a:lnTo>
                                <a:lnTo>
                                  <a:pt x="60" y="123"/>
                                </a:lnTo>
                                <a:lnTo>
                                  <a:pt x="78" y="108"/>
                                </a:lnTo>
                                <a:lnTo>
                                  <a:pt x="98" y="89"/>
                                </a:lnTo>
                                <a:lnTo>
                                  <a:pt x="119" y="73"/>
                                </a:lnTo>
                                <a:lnTo>
                                  <a:pt x="145" y="58"/>
                                </a:lnTo>
                                <a:lnTo>
                                  <a:pt x="172" y="42"/>
                                </a:lnTo>
                                <a:lnTo>
                                  <a:pt x="196" y="31"/>
                                </a:lnTo>
                                <a:lnTo>
                                  <a:pt x="221" y="21"/>
                                </a:lnTo>
                                <a:lnTo>
                                  <a:pt x="244" y="14"/>
                                </a:lnTo>
                                <a:lnTo>
                                  <a:pt x="268" y="7"/>
                                </a:lnTo>
                                <a:lnTo>
                                  <a:pt x="297" y="2"/>
                                </a:lnTo>
                                <a:lnTo>
                                  <a:pt x="324" y="1"/>
                                </a:lnTo>
                                <a:lnTo>
                                  <a:pt x="342" y="0"/>
                                </a:lnTo>
                                <a:lnTo>
                                  <a:pt x="356" y="1"/>
                                </a:lnTo>
                                <a:lnTo>
                                  <a:pt x="355" y="17"/>
                                </a:lnTo>
                                <a:lnTo>
                                  <a:pt x="353" y="30"/>
                                </a:lnTo>
                                <a:lnTo>
                                  <a:pt x="339" y="32"/>
                                </a:lnTo>
                                <a:lnTo>
                                  <a:pt x="319" y="37"/>
                                </a:lnTo>
                                <a:lnTo>
                                  <a:pt x="296" y="44"/>
                                </a:lnTo>
                                <a:lnTo>
                                  <a:pt x="270" y="55"/>
                                </a:lnTo>
                                <a:lnTo>
                                  <a:pt x="244" y="66"/>
                                </a:lnTo>
                                <a:lnTo>
                                  <a:pt x="216" y="78"/>
                                </a:lnTo>
                                <a:lnTo>
                                  <a:pt x="187" y="91"/>
                                </a:lnTo>
                                <a:lnTo>
                                  <a:pt x="150" y="113"/>
                                </a:lnTo>
                                <a:lnTo>
                                  <a:pt x="113" y="143"/>
                                </a:lnTo>
                                <a:lnTo>
                                  <a:pt x="91" y="166"/>
                                </a:lnTo>
                                <a:lnTo>
                                  <a:pt x="73" y="194"/>
                                </a:lnTo>
                                <a:lnTo>
                                  <a:pt x="59" y="225"/>
                                </a:lnTo>
                                <a:lnTo>
                                  <a:pt x="49" y="260"/>
                                </a:lnTo>
                                <a:lnTo>
                                  <a:pt x="47" y="295"/>
                                </a:lnTo>
                                <a:lnTo>
                                  <a:pt x="55" y="335"/>
                                </a:lnTo>
                                <a:lnTo>
                                  <a:pt x="64" y="371"/>
                                </a:lnTo>
                                <a:lnTo>
                                  <a:pt x="76" y="402"/>
                                </a:lnTo>
                                <a:lnTo>
                                  <a:pt x="97" y="438"/>
                                </a:lnTo>
                                <a:lnTo>
                                  <a:pt x="125" y="478"/>
                                </a:lnTo>
                                <a:lnTo>
                                  <a:pt x="155" y="514"/>
                                </a:lnTo>
                                <a:lnTo>
                                  <a:pt x="177" y="545"/>
                                </a:lnTo>
                                <a:lnTo>
                                  <a:pt x="198" y="579"/>
                                </a:lnTo>
                                <a:lnTo>
                                  <a:pt x="165" y="585"/>
                                </a:lnTo>
                                <a:lnTo>
                                  <a:pt x="148" y="570"/>
                                </a:lnTo>
                                <a:lnTo>
                                  <a:pt x="130" y="553"/>
                                </a:lnTo>
                                <a:lnTo>
                                  <a:pt x="108" y="535"/>
                                </a:lnTo>
                                <a:lnTo>
                                  <a:pt x="89" y="513"/>
                                </a:lnTo>
                                <a:lnTo>
                                  <a:pt x="67" y="483"/>
                                </a:lnTo>
                                <a:lnTo>
                                  <a:pt x="49" y="454"/>
                                </a:lnTo>
                                <a:lnTo>
                                  <a:pt x="31" y="424"/>
                                </a:lnTo>
                                <a:lnTo>
                                  <a:pt x="19" y="395"/>
                                </a:lnTo>
                                <a:lnTo>
                                  <a:pt x="13" y="376"/>
                                </a:lnTo>
                                <a:lnTo>
                                  <a:pt x="6" y="348"/>
                                </a:lnTo>
                                <a:close/>
                              </a:path>
                            </a:pathLst>
                          </a:custGeom>
                          <a:solidFill>
                            <a:srgbClr val="A000A0"/>
                          </a:solidFill>
                          <a:ln w="9525">
                            <a:noFill/>
                            <a:round/>
                            <a:headEnd/>
                            <a:tailEnd/>
                          </a:ln>
                        </p:spPr>
                        <p:txBody>
                          <a:bodyPr/>
                          <a:lstStyle/>
                          <a:p>
                            <a:endParaRPr lang="cs-CZ"/>
                          </a:p>
                        </p:txBody>
                      </p:sp>
                      <p:sp>
                        <p:nvSpPr>
                          <p:cNvPr id="1264" name="Freeform 129"/>
                          <p:cNvSpPr>
                            <a:spLocks/>
                          </p:cNvSpPr>
                          <p:nvPr/>
                        </p:nvSpPr>
                        <p:spPr bwMode="auto">
                          <a:xfrm>
                            <a:off x="2122" y="1555"/>
                            <a:ext cx="62" cy="113"/>
                          </a:xfrm>
                          <a:custGeom>
                            <a:avLst/>
                            <a:gdLst>
                              <a:gd name="T0" fmla="*/ 0 w 308"/>
                              <a:gd name="T1" fmla="*/ 3 h 566"/>
                              <a:gd name="T2" fmla="*/ 0 w 308"/>
                              <a:gd name="T3" fmla="*/ 2 h 566"/>
                              <a:gd name="T4" fmla="*/ 0 w 308"/>
                              <a:gd name="T5" fmla="*/ 2 h 566"/>
                              <a:gd name="T6" fmla="*/ 0 w 308"/>
                              <a:gd name="T7" fmla="*/ 2 h 566"/>
                              <a:gd name="T8" fmla="*/ 0 w 308"/>
                              <a:gd name="T9" fmla="*/ 2 h 566"/>
                              <a:gd name="T10" fmla="*/ 0 w 308"/>
                              <a:gd name="T11" fmla="*/ 2 h 566"/>
                              <a:gd name="T12" fmla="*/ 0 w 308"/>
                              <a:gd name="T13" fmla="*/ 1 h 566"/>
                              <a:gd name="T14" fmla="*/ 0 w 308"/>
                              <a:gd name="T15" fmla="*/ 1 h 566"/>
                              <a:gd name="T16" fmla="*/ 0 w 308"/>
                              <a:gd name="T17" fmla="*/ 1 h 566"/>
                              <a:gd name="T18" fmla="*/ 1 w 308"/>
                              <a:gd name="T19" fmla="*/ 1 h 566"/>
                              <a:gd name="T20" fmla="*/ 1 w 308"/>
                              <a:gd name="T21" fmla="*/ 1 h 566"/>
                              <a:gd name="T22" fmla="*/ 1 w 308"/>
                              <a:gd name="T23" fmla="*/ 0 h 566"/>
                              <a:gd name="T24" fmla="*/ 1 w 308"/>
                              <a:gd name="T25" fmla="*/ 0 h 566"/>
                              <a:gd name="T26" fmla="*/ 1 w 308"/>
                              <a:gd name="T27" fmla="*/ 0 h 566"/>
                              <a:gd name="T28" fmla="*/ 2 w 308"/>
                              <a:gd name="T29" fmla="*/ 0 h 566"/>
                              <a:gd name="T30" fmla="*/ 2 w 308"/>
                              <a:gd name="T31" fmla="*/ 0 h 566"/>
                              <a:gd name="T32" fmla="*/ 2 w 308"/>
                              <a:gd name="T33" fmla="*/ 0 h 566"/>
                              <a:gd name="T34" fmla="*/ 2 w 308"/>
                              <a:gd name="T35" fmla="*/ 0 h 566"/>
                              <a:gd name="T36" fmla="*/ 2 w 308"/>
                              <a:gd name="T37" fmla="*/ 0 h 566"/>
                              <a:gd name="T38" fmla="*/ 2 w 308"/>
                              <a:gd name="T39" fmla="*/ 0 h 566"/>
                              <a:gd name="T40" fmla="*/ 2 w 308"/>
                              <a:gd name="T41" fmla="*/ 0 h 566"/>
                              <a:gd name="T42" fmla="*/ 2 w 308"/>
                              <a:gd name="T43" fmla="*/ 0 h 566"/>
                              <a:gd name="T44" fmla="*/ 2 w 308"/>
                              <a:gd name="T45" fmla="*/ 0 h 566"/>
                              <a:gd name="T46" fmla="*/ 2 w 308"/>
                              <a:gd name="T47" fmla="*/ 0 h 566"/>
                              <a:gd name="T48" fmla="*/ 2 w 308"/>
                              <a:gd name="T49" fmla="*/ 1 h 566"/>
                              <a:gd name="T50" fmla="*/ 2 w 308"/>
                              <a:gd name="T51" fmla="*/ 1 h 566"/>
                              <a:gd name="T52" fmla="*/ 1 w 308"/>
                              <a:gd name="T53" fmla="*/ 1 h 566"/>
                              <a:gd name="T54" fmla="*/ 1 w 308"/>
                              <a:gd name="T55" fmla="*/ 1 h 566"/>
                              <a:gd name="T56" fmla="*/ 1 w 308"/>
                              <a:gd name="T57" fmla="*/ 1 h 566"/>
                              <a:gd name="T58" fmla="*/ 1 w 308"/>
                              <a:gd name="T59" fmla="*/ 1 h 566"/>
                              <a:gd name="T60" fmla="*/ 0 w 308"/>
                              <a:gd name="T61" fmla="*/ 2 h 566"/>
                              <a:gd name="T62" fmla="*/ 0 w 308"/>
                              <a:gd name="T63" fmla="*/ 2 h 566"/>
                              <a:gd name="T64" fmla="*/ 0 w 308"/>
                              <a:gd name="T65" fmla="*/ 2 h 566"/>
                              <a:gd name="T66" fmla="*/ 0 w 308"/>
                              <a:gd name="T67" fmla="*/ 3 h 566"/>
                              <a:gd name="T68" fmla="*/ 1 w 308"/>
                              <a:gd name="T69" fmla="*/ 3 h 566"/>
                              <a:gd name="T70" fmla="*/ 1 w 308"/>
                              <a:gd name="T71" fmla="*/ 3 h 566"/>
                              <a:gd name="T72" fmla="*/ 1 w 308"/>
                              <a:gd name="T73" fmla="*/ 3 h 566"/>
                              <a:gd name="T74" fmla="*/ 1 w 308"/>
                              <a:gd name="T75" fmla="*/ 4 h 566"/>
                              <a:gd name="T76" fmla="*/ 1 w 308"/>
                              <a:gd name="T77" fmla="*/ 4 h 566"/>
                              <a:gd name="T78" fmla="*/ 1 w 308"/>
                              <a:gd name="T79" fmla="*/ 4 h 566"/>
                              <a:gd name="T80" fmla="*/ 2 w 308"/>
                              <a:gd name="T81" fmla="*/ 5 h 566"/>
                              <a:gd name="T82" fmla="*/ 1 w 308"/>
                              <a:gd name="T83" fmla="*/ 5 h 566"/>
                              <a:gd name="T84" fmla="*/ 1 w 308"/>
                              <a:gd name="T85" fmla="*/ 4 h 566"/>
                              <a:gd name="T86" fmla="*/ 1 w 308"/>
                              <a:gd name="T87" fmla="*/ 4 h 566"/>
                              <a:gd name="T88" fmla="*/ 1 w 308"/>
                              <a:gd name="T89" fmla="*/ 4 h 566"/>
                              <a:gd name="T90" fmla="*/ 1 w 308"/>
                              <a:gd name="T91" fmla="*/ 4 h 566"/>
                              <a:gd name="T92" fmla="*/ 0 w 308"/>
                              <a:gd name="T93" fmla="*/ 4 h 566"/>
                              <a:gd name="T94" fmla="*/ 0 w 308"/>
                              <a:gd name="T95" fmla="*/ 3 h 566"/>
                              <a:gd name="T96" fmla="*/ 0 w 308"/>
                              <a:gd name="T97" fmla="*/ 3 h 566"/>
                              <a:gd name="T98" fmla="*/ 0 w 308"/>
                              <a:gd name="T99" fmla="*/ 3 h 566"/>
                              <a:gd name="T100" fmla="*/ 0 w 308"/>
                              <a:gd name="T101" fmla="*/ 3 h 5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08"/>
                              <a:gd name="T154" fmla="*/ 0 h 566"/>
                              <a:gd name="T155" fmla="*/ 308 w 308"/>
                              <a:gd name="T156" fmla="*/ 566 h 5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08" h="566">
                                <a:moveTo>
                                  <a:pt x="6" y="337"/>
                                </a:moveTo>
                                <a:lnTo>
                                  <a:pt x="2" y="308"/>
                                </a:lnTo>
                                <a:lnTo>
                                  <a:pt x="0" y="278"/>
                                </a:lnTo>
                                <a:lnTo>
                                  <a:pt x="2" y="243"/>
                                </a:lnTo>
                                <a:lnTo>
                                  <a:pt x="6" y="218"/>
                                </a:lnTo>
                                <a:lnTo>
                                  <a:pt x="13" y="194"/>
                                </a:lnTo>
                                <a:lnTo>
                                  <a:pt x="24" y="163"/>
                                </a:lnTo>
                                <a:lnTo>
                                  <a:pt x="43" y="135"/>
                                </a:lnTo>
                                <a:lnTo>
                                  <a:pt x="60" y="113"/>
                                </a:lnTo>
                                <a:lnTo>
                                  <a:pt x="77" y="97"/>
                                </a:lnTo>
                                <a:lnTo>
                                  <a:pt x="98" y="79"/>
                                </a:lnTo>
                                <a:lnTo>
                                  <a:pt x="119" y="62"/>
                                </a:lnTo>
                                <a:lnTo>
                                  <a:pt x="145" y="47"/>
                                </a:lnTo>
                                <a:lnTo>
                                  <a:pt x="172" y="32"/>
                                </a:lnTo>
                                <a:lnTo>
                                  <a:pt x="196" y="20"/>
                                </a:lnTo>
                                <a:lnTo>
                                  <a:pt x="220" y="10"/>
                                </a:lnTo>
                                <a:lnTo>
                                  <a:pt x="242" y="4"/>
                                </a:lnTo>
                                <a:lnTo>
                                  <a:pt x="267" y="0"/>
                                </a:lnTo>
                                <a:lnTo>
                                  <a:pt x="291" y="0"/>
                                </a:lnTo>
                                <a:lnTo>
                                  <a:pt x="308" y="3"/>
                                </a:lnTo>
                                <a:lnTo>
                                  <a:pt x="300" y="22"/>
                                </a:lnTo>
                                <a:lnTo>
                                  <a:pt x="289" y="35"/>
                                </a:lnTo>
                                <a:lnTo>
                                  <a:pt x="273" y="44"/>
                                </a:lnTo>
                                <a:lnTo>
                                  <a:pt x="245" y="55"/>
                                </a:lnTo>
                                <a:lnTo>
                                  <a:pt x="217" y="68"/>
                                </a:lnTo>
                                <a:lnTo>
                                  <a:pt x="187" y="81"/>
                                </a:lnTo>
                                <a:lnTo>
                                  <a:pt x="150" y="102"/>
                                </a:lnTo>
                                <a:lnTo>
                                  <a:pt x="113" y="132"/>
                                </a:lnTo>
                                <a:lnTo>
                                  <a:pt x="91" y="156"/>
                                </a:lnTo>
                                <a:lnTo>
                                  <a:pt x="73" y="183"/>
                                </a:lnTo>
                                <a:lnTo>
                                  <a:pt x="59" y="214"/>
                                </a:lnTo>
                                <a:lnTo>
                                  <a:pt x="49" y="249"/>
                                </a:lnTo>
                                <a:lnTo>
                                  <a:pt x="47" y="284"/>
                                </a:lnTo>
                                <a:lnTo>
                                  <a:pt x="55" y="324"/>
                                </a:lnTo>
                                <a:lnTo>
                                  <a:pt x="64" y="361"/>
                                </a:lnTo>
                                <a:lnTo>
                                  <a:pt x="77" y="392"/>
                                </a:lnTo>
                                <a:lnTo>
                                  <a:pt x="97" y="426"/>
                                </a:lnTo>
                                <a:lnTo>
                                  <a:pt x="125" y="468"/>
                                </a:lnTo>
                                <a:lnTo>
                                  <a:pt x="155" y="503"/>
                                </a:lnTo>
                                <a:lnTo>
                                  <a:pt x="177" y="534"/>
                                </a:lnTo>
                                <a:lnTo>
                                  <a:pt x="189" y="565"/>
                                </a:lnTo>
                                <a:lnTo>
                                  <a:pt x="159" y="566"/>
                                </a:lnTo>
                                <a:lnTo>
                                  <a:pt x="131" y="542"/>
                                </a:lnTo>
                                <a:lnTo>
                                  <a:pt x="108" y="524"/>
                                </a:lnTo>
                                <a:lnTo>
                                  <a:pt x="88" y="502"/>
                                </a:lnTo>
                                <a:lnTo>
                                  <a:pt x="67" y="473"/>
                                </a:lnTo>
                                <a:lnTo>
                                  <a:pt x="49" y="443"/>
                                </a:lnTo>
                                <a:lnTo>
                                  <a:pt x="32" y="413"/>
                                </a:lnTo>
                                <a:lnTo>
                                  <a:pt x="19" y="384"/>
                                </a:lnTo>
                                <a:lnTo>
                                  <a:pt x="13" y="365"/>
                                </a:lnTo>
                                <a:lnTo>
                                  <a:pt x="6" y="337"/>
                                </a:lnTo>
                                <a:close/>
                              </a:path>
                            </a:pathLst>
                          </a:custGeom>
                          <a:solidFill>
                            <a:srgbClr val="400040"/>
                          </a:solidFill>
                          <a:ln w="9525">
                            <a:noFill/>
                            <a:round/>
                            <a:headEnd/>
                            <a:tailEnd/>
                          </a:ln>
                        </p:spPr>
                        <p:txBody>
                          <a:bodyPr/>
                          <a:lstStyle/>
                          <a:p>
                            <a:endParaRPr lang="cs-CZ"/>
                          </a:p>
                        </p:txBody>
                      </p:sp>
                      <p:sp>
                        <p:nvSpPr>
                          <p:cNvPr id="1265" name="Freeform 130"/>
                          <p:cNvSpPr>
                            <a:spLocks/>
                          </p:cNvSpPr>
                          <p:nvPr/>
                        </p:nvSpPr>
                        <p:spPr bwMode="auto">
                          <a:xfrm>
                            <a:off x="2072" y="1522"/>
                            <a:ext cx="101" cy="179"/>
                          </a:xfrm>
                          <a:custGeom>
                            <a:avLst/>
                            <a:gdLst>
                              <a:gd name="T0" fmla="*/ 0 w 503"/>
                              <a:gd name="T1" fmla="*/ 4 h 898"/>
                              <a:gd name="T2" fmla="*/ 0 w 503"/>
                              <a:gd name="T3" fmla="*/ 3 h 898"/>
                              <a:gd name="T4" fmla="*/ 0 w 503"/>
                              <a:gd name="T5" fmla="*/ 2 h 898"/>
                              <a:gd name="T6" fmla="*/ 1 w 503"/>
                              <a:gd name="T7" fmla="*/ 2 h 898"/>
                              <a:gd name="T8" fmla="*/ 1 w 503"/>
                              <a:gd name="T9" fmla="*/ 1 h 898"/>
                              <a:gd name="T10" fmla="*/ 2 w 503"/>
                              <a:gd name="T11" fmla="*/ 1 h 898"/>
                              <a:gd name="T12" fmla="*/ 3 w 503"/>
                              <a:gd name="T13" fmla="*/ 0 h 898"/>
                              <a:gd name="T14" fmla="*/ 3 w 503"/>
                              <a:gd name="T15" fmla="*/ 0 h 898"/>
                              <a:gd name="T16" fmla="*/ 4 w 503"/>
                              <a:gd name="T17" fmla="*/ 0 h 898"/>
                              <a:gd name="T18" fmla="*/ 4 w 503"/>
                              <a:gd name="T19" fmla="*/ 0 h 898"/>
                              <a:gd name="T20" fmla="*/ 4 w 503"/>
                              <a:gd name="T21" fmla="*/ 0 h 898"/>
                              <a:gd name="T22" fmla="*/ 3 w 503"/>
                              <a:gd name="T23" fmla="*/ 0 h 898"/>
                              <a:gd name="T24" fmla="*/ 3 w 503"/>
                              <a:gd name="T25" fmla="*/ 1 h 898"/>
                              <a:gd name="T26" fmla="*/ 2 w 503"/>
                              <a:gd name="T27" fmla="*/ 1 h 898"/>
                              <a:gd name="T28" fmla="*/ 2 w 503"/>
                              <a:gd name="T29" fmla="*/ 1 h 898"/>
                              <a:gd name="T30" fmla="*/ 2 w 503"/>
                              <a:gd name="T31" fmla="*/ 1 h 898"/>
                              <a:gd name="T32" fmla="*/ 1 w 503"/>
                              <a:gd name="T33" fmla="*/ 2 h 898"/>
                              <a:gd name="T34" fmla="*/ 1 w 503"/>
                              <a:gd name="T35" fmla="*/ 2 h 898"/>
                              <a:gd name="T36" fmla="*/ 1 w 503"/>
                              <a:gd name="T37" fmla="*/ 2 h 898"/>
                              <a:gd name="T38" fmla="*/ 1 w 503"/>
                              <a:gd name="T39" fmla="*/ 3 h 898"/>
                              <a:gd name="T40" fmla="*/ 0 w 503"/>
                              <a:gd name="T41" fmla="*/ 3 h 898"/>
                              <a:gd name="T42" fmla="*/ 0 w 503"/>
                              <a:gd name="T43" fmla="*/ 3 h 898"/>
                              <a:gd name="T44" fmla="*/ 0 w 503"/>
                              <a:gd name="T45" fmla="*/ 4 h 898"/>
                              <a:gd name="T46" fmla="*/ 0 w 503"/>
                              <a:gd name="T47" fmla="*/ 4 h 898"/>
                              <a:gd name="T48" fmla="*/ 1 w 503"/>
                              <a:gd name="T49" fmla="*/ 5 h 898"/>
                              <a:gd name="T50" fmla="*/ 1 w 503"/>
                              <a:gd name="T51" fmla="*/ 5 h 898"/>
                              <a:gd name="T52" fmla="*/ 1 w 503"/>
                              <a:gd name="T53" fmla="*/ 6 h 898"/>
                              <a:gd name="T54" fmla="*/ 1 w 503"/>
                              <a:gd name="T55" fmla="*/ 6 h 898"/>
                              <a:gd name="T56" fmla="*/ 1 w 503"/>
                              <a:gd name="T57" fmla="*/ 6 h 898"/>
                              <a:gd name="T58" fmla="*/ 2 w 503"/>
                              <a:gd name="T59" fmla="*/ 7 h 898"/>
                              <a:gd name="T60" fmla="*/ 2 w 503"/>
                              <a:gd name="T61" fmla="*/ 7 h 898"/>
                              <a:gd name="T62" fmla="*/ 1 w 503"/>
                              <a:gd name="T63" fmla="*/ 7 h 898"/>
                              <a:gd name="T64" fmla="*/ 1 w 503"/>
                              <a:gd name="T65" fmla="*/ 6 h 898"/>
                              <a:gd name="T66" fmla="*/ 0 w 503"/>
                              <a:gd name="T67" fmla="*/ 5 h 898"/>
                              <a:gd name="T68" fmla="*/ 0 w 503"/>
                              <a:gd name="T69" fmla="*/ 5 h 898"/>
                              <a:gd name="T70" fmla="*/ 0 w 503"/>
                              <a:gd name="T71" fmla="*/ 4 h 8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3"/>
                              <a:gd name="T109" fmla="*/ 0 h 898"/>
                              <a:gd name="T110" fmla="*/ 503 w 503"/>
                              <a:gd name="T111" fmla="*/ 898 h 89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3" h="898">
                                <a:moveTo>
                                  <a:pt x="0" y="500"/>
                                </a:moveTo>
                                <a:lnTo>
                                  <a:pt x="3" y="451"/>
                                </a:lnTo>
                                <a:lnTo>
                                  <a:pt x="13" y="398"/>
                                </a:lnTo>
                                <a:lnTo>
                                  <a:pt x="25" y="352"/>
                                </a:lnTo>
                                <a:lnTo>
                                  <a:pt x="38" y="305"/>
                                </a:lnTo>
                                <a:lnTo>
                                  <a:pt x="53" y="267"/>
                                </a:lnTo>
                                <a:lnTo>
                                  <a:pt x="74" y="230"/>
                                </a:lnTo>
                                <a:lnTo>
                                  <a:pt x="98" y="199"/>
                                </a:lnTo>
                                <a:lnTo>
                                  <a:pt x="126" y="167"/>
                                </a:lnTo>
                                <a:lnTo>
                                  <a:pt x="162" y="134"/>
                                </a:lnTo>
                                <a:lnTo>
                                  <a:pt x="202" y="103"/>
                                </a:lnTo>
                                <a:lnTo>
                                  <a:pt x="245" y="74"/>
                                </a:lnTo>
                                <a:lnTo>
                                  <a:pt x="287" y="49"/>
                                </a:lnTo>
                                <a:lnTo>
                                  <a:pt x="334" y="29"/>
                                </a:lnTo>
                                <a:lnTo>
                                  <a:pt x="376" y="15"/>
                                </a:lnTo>
                                <a:lnTo>
                                  <a:pt x="415" y="5"/>
                                </a:lnTo>
                                <a:lnTo>
                                  <a:pt x="448" y="0"/>
                                </a:lnTo>
                                <a:lnTo>
                                  <a:pt x="463" y="3"/>
                                </a:lnTo>
                                <a:lnTo>
                                  <a:pt x="481" y="11"/>
                                </a:lnTo>
                                <a:lnTo>
                                  <a:pt x="503" y="24"/>
                                </a:lnTo>
                                <a:lnTo>
                                  <a:pt x="480" y="28"/>
                                </a:lnTo>
                                <a:lnTo>
                                  <a:pt x="452" y="34"/>
                                </a:lnTo>
                                <a:lnTo>
                                  <a:pt x="425" y="40"/>
                                </a:lnTo>
                                <a:lnTo>
                                  <a:pt x="394" y="48"/>
                                </a:lnTo>
                                <a:lnTo>
                                  <a:pt x="370" y="57"/>
                                </a:lnTo>
                                <a:lnTo>
                                  <a:pt x="345" y="68"/>
                                </a:lnTo>
                                <a:lnTo>
                                  <a:pt x="319" y="82"/>
                                </a:lnTo>
                                <a:lnTo>
                                  <a:pt x="295" y="95"/>
                                </a:lnTo>
                                <a:lnTo>
                                  <a:pt x="272" y="108"/>
                                </a:lnTo>
                                <a:lnTo>
                                  <a:pt x="248" y="124"/>
                                </a:lnTo>
                                <a:lnTo>
                                  <a:pt x="222" y="141"/>
                                </a:lnTo>
                                <a:lnTo>
                                  <a:pt x="199" y="158"/>
                                </a:lnTo>
                                <a:lnTo>
                                  <a:pt x="177" y="174"/>
                                </a:lnTo>
                                <a:lnTo>
                                  <a:pt x="159" y="190"/>
                                </a:lnTo>
                                <a:lnTo>
                                  <a:pt x="141" y="210"/>
                                </a:lnTo>
                                <a:lnTo>
                                  <a:pt x="127" y="230"/>
                                </a:lnTo>
                                <a:lnTo>
                                  <a:pt x="115" y="254"/>
                                </a:lnTo>
                                <a:lnTo>
                                  <a:pt x="98" y="282"/>
                                </a:lnTo>
                                <a:lnTo>
                                  <a:pt x="84" y="308"/>
                                </a:lnTo>
                                <a:lnTo>
                                  <a:pt x="75" y="332"/>
                                </a:lnTo>
                                <a:lnTo>
                                  <a:pt x="67" y="354"/>
                                </a:lnTo>
                                <a:lnTo>
                                  <a:pt x="61" y="377"/>
                                </a:lnTo>
                                <a:lnTo>
                                  <a:pt x="56" y="402"/>
                                </a:lnTo>
                                <a:lnTo>
                                  <a:pt x="51" y="426"/>
                                </a:lnTo>
                                <a:lnTo>
                                  <a:pt x="48" y="457"/>
                                </a:lnTo>
                                <a:lnTo>
                                  <a:pt x="47" y="491"/>
                                </a:lnTo>
                                <a:lnTo>
                                  <a:pt x="48" y="519"/>
                                </a:lnTo>
                                <a:lnTo>
                                  <a:pt x="51" y="546"/>
                                </a:lnTo>
                                <a:lnTo>
                                  <a:pt x="59" y="575"/>
                                </a:lnTo>
                                <a:lnTo>
                                  <a:pt x="66" y="602"/>
                                </a:lnTo>
                                <a:lnTo>
                                  <a:pt x="76" y="628"/>
                                </a:lnTo>
                                <a:lnTo>
                                  <a:pt x="89" y="652"/>
                                </a:lnTo>
                                <a:lnTo>
                                  <a:pt x="103" y="676"/>
                                </a:lnTo>
                                <a:lnTo>
                                  <a:pt x="118" y="703"/>
                                </a:lnTo>
                                <a:lnTo>
                                  <a:pt x="133" y="731"/>
                                </a:lnTo>
                                <a:lnTo>
                                  <a:pt x="149" y="759"/>
                                </a:lnTo>
                                <a:lnTo>
                                  <a:pt x="166" y="785"/>
                                </a:lnTo>
                                <a:lnTo>
                                  <a:pt x="182" y="810"/>
                                </a:lnTo>
                                <a:lnTo>
                                  <a:pt x="203" y="839"/>
                                </a:lnTo>
                                <a:lnTo>
                                  <a:pt x="224" y="865"/>
                                </a:lnTo>
                                <a:lnTo>
                                  <a:pt x="214" y="883"/>
                                </a:lnTo>
                                <a:lnTo>
                                  <a:pt x="207" y="898"/>
                                </a:lnTo>
                                <a:lnTo>
                                  <a:pt x="188" y="884"/>
                                </a:lnTo>
                                <a:lnTo>
                                  <a:pt x="161" y="858"/>
                                </a:lnTo>
                                <a:lnTo>
                                  <a:pt x="136" y="827"/>
                                </a:lnTo>
                                <a:lnTo>
                                  <a:pt x="109" y="787"/>
                                </a:lnTo>
                                <a:lnTo>
                                  <a:pt x="78" y="738"/>
                                </a:lnTo>
                                <a:lnTo>
                                  <a:pt x="50" y="687"/>
                                </a:lnTo>
                                <a:lnTo>
                                  <a:pt x="31" y="648"/>
                                </a:lnTo>
                                <a:lnTo>
                                  <a:pt x="16" y="602"/>
                                </a:lnTo>
                                <a:lnTo>
                                  <a:pt x="4" y="549"/>
                                </a:lnTo>
                                <a:lnTo>
                                  <a:pt x="0" y="500"/>
                                </a:lnTo>
                                <a:close/>
                              </a:path>
                            </a:pathLst>
                          </a:custGeom>
                          <a:solidFill>
                            <a:srgbClr val="E000E0"/>
                          </a:solidFill>
                          <a:ln w="9525">
                            <a:noFill/>
                            <a:round/>
                            <a:headEnd/>
                            <a:tailEnd/>
                          </a:ln>
                        </p:spPr>
                        <p:txBody>
                          <a:bodyPr/>
                          <a:lstStyle/>
                          <a:p>
                            <a:endParaRPr lang="cs-CZ"/>
                          </a:p>
                        </p:txBody>
                      </p:sp>
                    </p:grpSp>
                  </p:grpSp>
                  <p:grpSp>
                    <p:nvGrpSpPr>
                      <p:cNvPr id="1129" name="Group 131"/>
                      <p:cNvGrpSpPr>
                        <a:grpSpLocks/>
                      </p:cNvGrpSpPr>
                      <p:nvPr/>
                    </p:nvGrpSpPr>
                    <p:grpSpPr bwMode="auto">
                      <a:xfrm>
                        <a:off x="2112" y="1663"/>
                        <a:ext cx="49" cy="42"/>
                        <a:chOff x="2112" y="1663"/>
                        <a:chExt cx="49" cy="42"/>
                      </a:xfrm>
                    </p:grpSpPr>
                    <p:sp>
                      <p:nvSpPr>
                        <p:cNvPr id="1258" name="Freeform 132"/>
                        <p:cNvSpPr>
                          <a:spLocks/>
                        </p:cNvSpPr>
                        <p:nvPr/>
                      </p:nvSpPr>
                      <p:spPr bwMode="auto">
                        <a:xfrm>
                          <a:off x="2112" y="1663"/>
                          <a:ext cx="49" cy="42"/>
                        </a:xfrm>
                        <a:custGeom>
                          <a:avLst/>
                          <a:gdLst>
                            <a:gd name="T0" fmla="*/ 2 w 244"/>
                            <a:gd name="T1" fmla="*/ 0 h 210"/>
                            <a:gd name="T2" fmla="*/ 2 w 244"/>
                            <a:gd name="T3" fmla="*/ 0 h 210"/>
                            <a:gd name="T4" fmla="*/ 2 w 244"/>
                            <a:gd name="T5" fmla="*/ 0 h 210"/>
                            <a:gd name="T6" fmla="*/ 1 w 244"/>
                            <a:gd name="T7" fmla="*/ 0 h 210"/>
                            <a:gd name="T8" fmla="*/ 1 w 244"/>
                            <a:gd name="T9" fmla="*/ 0 h 210"/>
                            <a:gd name="T10" fmla="*/ 1 w 244"/>
                            <a:gd name="T11" fmla="*/ 0 h 210"/>
                            <a:gd name="T12" fmla="*/ 1 w 244"/>
                            <a:gd name="T13" fmla="*/ 0 h 210"/>
                            <a:gd name="T14" fmla="*/ 1 w 244"/>
                            <a:gd name="T15" fmla="*/ 0 h 210"/>
                            <a:gd name="T16" fmla="*/ 1 w 244"/>
                            <a:gd name="T17" fmla="*/ 0 h 210"/>
                            <a:gd name="T18" fmla="*/ 0 w 244"/>
                            <a:gd name="T19" fmla="*/ 0 h 210"/>
                            <a:gd name="T20" fmla="*/ 0 w 244"/>
                            <a:gd name="T21" fmla="*/ 1 h 210"/>
                            <a:gd name="T22" fmla="*/ 0 w 244"/>
                            <a:gd name="T23" fmla="*/ 1 h 210"/>
                            <a:gd name="T24" fmla="*/ 0 w 244"/>
                            <a:gd name="T25" fmla="*/ 1 h 210"/>
                            <a:gd name="T26" fmla="*/ 0 w 244"/>
                            <a:gd name="T27" fmla="*/ 1 h 210"/>
                            <a:gd name="T28" fmla="*/ 0 w 244"/>
                            <a:gd name="T29" fmla="*/ 1 h 210"/>
                            <a:gd name="T30" fmla="*/ 0 w 244"/>
                            <a:gd name="T31" fmla="*/ 1 h 210"/>
                            <a:gd name="T32" fmla="*/ 0 w 244"/>
                            <a:gd name="T33" fmla="*/ 2 h 210"/>
                            <a:gd name="T34" fmla="*/ 0 w 244"/>
                            <a:gd name="T35" fmla="*/ 2 h 210"/>
                            <a:gd name="T36" fmla="*/ 0 w 244"/>
                            <a:gd name="T37" fmla="*/ 2 h 210"/>
                            <a:gd name="T38" fmla="*/ 1 w 244"/>
                            <a:gd name="T39" fmla="*/ 2 h 210"/>
                            <a:gd name="T40" fmla="*/ 1 w 244"/>
                            <a:gd name="T41" fmla="*/ 2 h 210"/>
                            <a:gd name="T42" fmla="*/ 1 w 244"/>
                            <a:gd name="T43" fmla="*/ 2 h 210"/>
                            <a:gd name="T44" fmla="*/ 1 w 244"/>
                            <a:gd name="T45" fmla="*/ 1 h 210"/>
                            <a:gd name="T46" fmla="*/ 1 w 244"/>
                            <a:gd name="T47" fmla="*/ 1 h 210"/>
                            <a:gd name="T48" fmla="*/ 2 w 244"/>
                            <a:gd name="T49" fmla="*/ 1 h 210"/>
                            <a:gd name="T50" fmla="*/ 2 w 244"/>
                            <a:gd name="T51" fmla="*/ 1 h 210"/>
                            <a:gd name="T52" fmla="*/ 2 w 244"/>
                            <a:gd name="T53" fmla="*/ 1 h 210"/>
                            <a:gd name="T54" fmla="*/ 2 w 244"/>
                            <a:gd name="T55" fmla="*/ 0 h 210"/>
                            <a:gd name="T56" fmla="*/ 2 w 244"/>
                            <a:gd name="T57" fmla="*/ 0 h 210"/>
                            <a:gd name="T58" fmla="*/ 2 w 244"/>
                            <a:gd name="T59" fmla="*/ 0 h 2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44"/>
                            <a:gd name="T91" fmla="*/ 0 h 210"/>
                            <a:gd name="T92" fmla="*/ 244 w 244"/>
                            <a:gd name="T93" fmla="*/ 210 h 21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44" h="210">
                              <a:moveTo>
                                <a:pt x="238" y="16"/>
                              </a:moveTo>
                              <a:lnTo>
                                <a:pt x="223" y="7"/>
                              </a:lnTo>
                              <a:lnTo>
                                <a:pt x="202" y="1"/>
                              </a:lnTo>
                              <a:lnTo>
                                <a:pt x="183" y="0"/>
                              </a:lnTo>
                              <a:lnTo>
                                <a:pt x="165" y="1"/>
                              </a:lnTo>
                              <a:lnTo>
                                <a:pt x="144" y="7"/>
                              </a:lnTo>
                              <a:lnTo>
                                <a:pt x="122" y="14"/>
                              </a:lnTo>
                              <a:lnTo>
                                <a:pt x="101" y="25"/>
                              </a:lnTo>
                              <a:lnTo>
                                <a:pt x="79" y="37"/>
                              </a:lnTo>
                              <a:lnTo>
                                <a:pt x="57" y="54"/>
                              </a:lnTo>
                              <a:lnTo>
                                <a:pt x="33" y="78"/>
                              </a:lnTo>
                              <a:lnTo>
                                <a:pt x="20" y="101"/>
                              </a:lnTo>
                              <a:lnTo>
                                <a:pt x="11" y="120"/>
                              </a:lnTo>
                              <a:lnTo>
                                <a:pt x="5" y="141"/>
                              </a:lnTo>
                              <a:lnTo>
                                <a:pt x="0" y="162"/>
                              </a:lnTo>
                              <a:lnTo>
                                <a:pt x="3" y="182"/>
                              </a:lnTo>
                              <a:lnTo>
                                <a:pt x="11" y="197"/>
                              </a:lnTo>
                              <a:lnTo>
                                <a:pt x="27" y="203"/>
                              </a:lnTo>
                              <a:lnTo>
                                <a:pt x="45" y="209"/>
                              </a:lnTo>
                              <a:lnTo>
                                <a:pt x="66" y="210"/>
                              </a:lnTo>
                              <a:lnTo>
                                <a:pt x="94" y="206"/>
                              </a:lnTo>
                              <a:lnTo>
                                <a:pt x="122" y="194"/>
                              </a:lnTo>
                              <a:lnTo>
                                <a:pt x="150" y="179"/>
                              </a:lnTo>
                              <a:lnTo>
                                <a:pt x="178" y="156"/>
                              </a:lnTo>
                              <a:lnTo>
                                <a:pt x="201" y="133"/>
                              </a:lnTo>
                              <a:lnTo>
                                <a:pt x="221" y="108"/>
                              </a:lnTo>
                              <a:lnTo>
                                <a:pt x="236" y="83"/>
                              </a:lnTo>
                              <a:lnTo>
                                <a:pt x="242" y="59"/>
                              </a:lnTo>
                              <a:lnTo>
                                <a:pt x="244" y="34"/>
                              </a:lnTo>
                              <a:lnTo>
                                <a:pt x="238" y="16"/>
                              </a:lnTo>
                              <a:close/>
                            </a:path>
                          </a:pathLst>
                        </a:custGeom>
                        <a:solidFill>
                          <a:srgbClr val="A000A0"/>
                        </a:solidFill>
                        <a:ln w="3175">
                          <a:solidFill>
                            <a:srgbClr val="200020"/>
                          </a:solidFill>
                          <a:round/>
                          <a:headEnd/>
                          <a:tailEnd/>
                        </a:ln>
                      </p:spPr>
                      <p:txBody>
                        <a:bodyPr/>
                        <a:lstStyle/>
                        <a:p>
                          <a:endParaRPr lang="cs-CZ"/>
                        </a:p>
                      </p:txBody>
                    </p:sp>
                    <p:sp>
                      <p:nvSpPr>
                        <p:cNvPr id="1259" name="Freeform 133"/>
                        <p:cNvSpPr>
                          <a:spLocks/>
                        </p:cNvSpPr>
                        <p:nvPr/>
                      </p:nvSpPr>
                      <p:spPr bwMode="auto">
                        <a:xfrm>
                          <a:off x="2118" y="1669"/>
                          <a:ext cx="37" cy="31"/>
                        </a:xfrm>
                        <a:custGeom>
                          <a:avLst/>
                          <a:gdLst>
                            <a:gd name="T0" fmla="*/ 1 w 182"/>
                            <a:gd name="T1" fmla="*/ 0 h 155"/>
                            <a:gd name="T2" fmla="*/ 1 w 182"/>
                            <a:gd name="T3" fmla="*/ 0 h 155"/>
                            <a:gd name="T4" fmla="*/ 1 w 182"/>
                            <a:gd name="T5" fmla="*/ 0 h 155"/>
                            <a:gd name="T6" fmla="*/ 1 w 182"/>
                            <a:gd name="T7" fmla="*/ 0 h 155"/>
                            <a:gd name="T8" fmla="*/ 1 w 182"/>
                            <a:gd name="T9" fmla="*/ 0 h 155"/>
                            <a:gd name="T10" fmla="*/ 1 w 182"/>
                            <a:gd name="T11" fmla="*/ 0 h 155"/>
                            <a:gd name="T12" fmla="*/ 1 w 182"/>
                            <a:gd name="T13" fmla="*/ 0 h 155"/>
                            <a:gd name="T14" fmla="*/ 1 w 182"/>
                            <a:gd name="T15" fmla="*/ 0 h 155"/>
                            <a:gd name="T16" fmla="*/ 0 w 182"/>
                            <a:gd name="T17" fmla="*/ 0 h 155"/>
                            <a:gd name="T18" fmla="*/ 0 w 182"/>
                            <a:gd name="T19" fmla="*/ 0 h 155"/>
                            <a:gd name="T20" fmla="*/ 0 w 182"/>
                            <a:gd name="T21" fmla="*/ 0 h 155"/>
                            <a:gd name="T22" fmla="*/ 0 w 182"/>
                            <a:gd name="T23" fmla="*/ 1 h 155"/>
                            <a:gd name="T24" fmla="*/ 0 w 182"/>
                            <a:gd name="T25" fmla="*/ 1 h 155"/>
                            <a:gd name="T26" fmla="*/ 0 w 182"/>
                            <a:gd name="T27" fmla="*/ 1 h 155"/>
                            <a:gd name="T28" fmla="*/ 0 w 182"/>
                            <a:gd name="T29" fmla="*/ 1 h 155"/>
                            <a:gd name="T30" fmla="*/ 0 w 182"/>
                            <a:gd name="T31" fmla="*/ 1 h 155"/>
                            <a:gd name="T32" fmla="*/ 0 w 182"/>
                            <a:gd name="T33" fmla="*/ 1 h 155"/>
                            <a:gd name="T34" fmla="*/ 0 w 182"/>
                            <a:gd name="T35" fmla="*/ 1 h 155"/>
                            <a:gd name="T36" fmla="*/ 0 w 182"/>
                            <a:gd name="T37" fmla="*/ 1 h 155"/>
                            <a:gd name="T38" fmla="*/ 0 w 182"/>
                            <a:gd name="T39" fmla="*/ 1 h 155"/>
                            <a:gd name="T40" fmla="*/ 1 w 182"/>
                            <a:gd name="T41" fmla="*/ 1 h 155"/>
                            <a:gd name="T42" fmla="*/ 1 w 182"/>
                            <a:gd name="T43" fmla="*/ 1 h 155"/>
                            <a:gd name="T44" fmla="*/ 1 w 182"/>
                            <a:gd name="T45" fmla="*/ 1 h 155"/>
                            <a:gd name="T46" fmla="*/ 1 w 182"/>
                            <a:gd name="T47" fmla="*/ 1 h 155"/>
                            <a:gd name="T48" fmla="*/ 1 w 182"/>
                            <a:gd name="T49" fmla="*/ 1 h 155"/>
                            <a:gd name="T50" fmla="*/ 1 w 182"/>
                            <a:gd name="T51" fmla="*/ 1 h 155"/>
                            <a:gd name="T52" fmla="*/ 1 w 182"/>
                            <a:gd name="T53" fmla="*/ 0 h 155"/>
                            <a:gd name="T54" fmla="*/ 2 w 182"/>
                            <a:gd name="T55" fmla="*/ 0 h 155"/>
                            <a:gd name="T56" fmla="*/ 2 w 182"/>
                            <a:gd name="T57" fmla="*/ 0 h 155"/>
                            <a:gd name="T58" fmla="*/ 1 w 182"/>
                            <a:gd name="T59" fmla="*/ 0 h 15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82"/>
                            <a:gd name="T91" fmla="*/ 0 h 155"/>
                            <a:gd name="T92" fmla="*/ 182 w 182"/>
                            <a:gd name="T93" fmla="*/ 155 h 15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82" h="155">
                              <a:moveTo>
                                <a:pt x="178" y="11"/>
                              </a:moveTo>
                              <a:lnTo>
                                <a:pt x="167" y="4"/>
                              </a:lnTo>
                              <a:lnTo>
                                <a:pt x="152" y="0"/>
                              </a:lnTo>
                              <a:lnTo>
                                <a:pt x="137" y="0"/>
                              </a:lnTo>
                              <a:lnTo>
                                <a:pt x="124" y="0"/>
                              </a:lnTo>
                              <a:lnTo>
                                <a:pt x="108" y="4"/>
                              </a:lnTo>
                              <a:lnTo>
                                <a:pt x="91" y="9"/>
                              </a:lnTo>
                              <a:lnTo>
                                <a:pt x="76" y="18"/>
                              </a:lnTo>
                              <a:lnTo>
                                <a:pt x="60" y="27"/>
                              </a:lnTo>
                              <a:lnTo>
                                <a:pt x="42" y="39"/>
                              </a:lnTo>
                              <a:lnTo>
                                <a:pt x="25" y="57"/>
                              </a:lnTo>
                              <a:lnTo>
                                <a:pt x="15" y="74"/>
                              </a:lnTo>
                              <a:lnTo>
                                <a:pt x="9" y="89"/>
                              </a:lnTo>
                              <a:lnTo>
                                <a:pt x="3" y="104"/>
                              </a:lnTo>
                              <a:lnTo>
                                <a:pt x="0" y="120"/>
                              </a:lnTo>
                              <a:lnTo>
                                <a:pt x="2" y="134"/>
                              </a:lnTo>
                              <a:lnTo>
                                <a:pt x="9" y="147"/>
                              </a:lnTo>
                              <a:lnTo>
                                <a:pt x="21" y="151"/>
                              </a:lnTo>
                              <a:lnTo>
                                <a:pt x="33" y="155"/>
                              </a:lnTo>
                              <a:lnTo>
                                <a:pt x="49" y="155"/>
                              </a:lnTo>
                              <a:lnTo>
                                <a:pt x="70" y="153"/>
                              </a:lnTo>
                              <a:lnTo>
                                <a:pt x="91" y="144"/>
                              </a:lnTo>
                              <a:lnTo>
                                <a:pt x="113" y="132"/>
                              </a:lnTo>
                              <a:lnTo>
                                <a:pt x="133" y="116"/>
                              </a:lnTo>
                              <a:lnTo>
                                <a:pt x="151" y="99"/>
                              </a:lnTo>
                              <a:lnTo>
                                <a:pt x="165" y="80"/>
                              </a:lnTo>
                              <a:lnTo>
                                <a:pt x="177" y="62"/>
                              </a:lnTo>
                              <a:lnTo>
                                <a:pt x="181" y="43"/>
                              </a:lnTo>
                              <a:lnTo>
                                <a:pt x="182" y="25"/>
                              </a:lnTo>
                              <a:lnTo>
                                <a:pt x="178" y="11"/>
                              </a:lnTo>
                              <a:close/>
                            </a:path>
                          </a:pathLst>
                        </a:custGeom>
                        <a:solidFill>
                          <a:srgbClr val="600060"/>
                        </a:solidFill>
                        <a:ln w="3175">
                          <a:solidFill>
                            <a:srgbClr val="200020"/>
                          </a:solidFill>
                          <a:round/>
                          <a:headEnd/>
                          <a:tailEnd/>
                        </a:ln>
                      </p:spPr>
                      <p:txBody>
                        <a:bodyPr/>
                        <a:lstStyle/>
                        <a:p>
                          <a:endParaRPr lang="cs-CZ"/>
                        </a:p>
                      </p:txBody>
                    </p:sp>
                  </p:grpSp>
                </p:grpSp>
              </p:grpSp>
              <p:grpSp>
                <p:nvGrpSpPr>
                  <p:cNvPr id="1133" name="Group 134"/>
                  <p:cNvGrpSpPr>
                    <a:grpSpLocks/>
                  </p:cNvGrpSpPr>
                  <p:nvPr/>
                </p:nvGrpSpPr>
                <p:grpSpPr bwMode="auto">
                  <a:xfrm>
                    <a:off x="2072" y="1578"/>
                    <a:ext cx="215" cy="151"/>
                    <a:chOff x="2072" y="1578"/>
                    <a:chExt cx="215" cy="151"/>
                  </a:xfrm>
                </p:grpSpPr>
                <p:grpSp>
                  <p:nvGrpSpPr>
                    <p:cNvPr id="1134" name="Group 135"/>
                    <p:cNvGrpSpPr>
                      <a:grpSpLocks/>
                    </p:cNvGrpSpPr>
                    <p:nvPr/>
                  </p:nvGrpSpPr>
                  <p:grpSpPr bwMode="auto">
                    <a:xfrm>
                      <a:off x="2072" y="1578"/>
                      <a:ext cx="215" cy="140"/>
                      <a:chOff x="2072" y="1578"/>
                      <a:chExt cx="215" cy="140"/>
                    </a:xfrm>
                  </p:grpSpPr>
                  <p:sp>
                    <p:nvSpPr>
                      <p:cNvPr id="1248" name="Freeform 136"/>
                      <p:cNvSpPr>
                        <a:spLocks/>
                      </p:cNvSpPr>
                      <p:nvPr/>
                    </p:nvSpPr>
                    <p:spPr bwMode="auto">
                      <a:xfrm>
                        <a:off x="2072" y="1578"/>
                        <a:ext cx="215" cy="140"/>
                      </a:xfrm>
                      <a:custGeom>
                        <a:avLst/>
                        <a:gdLst>
                          <a:gd name="T0" fmla="*/ 6 w 1073"/>
                          <a:gd name="T1" fmla="*/ 0 h 702"/>
                          <a:gd name="T2" fmla="*/ 6 w 1073"/>
                          <a:gd name="T3" fmla="*/ 0 h 702"/>
                          <a:gd name="T4" fmla="*/ 7 w 1073"/>
                          <a:gd name="T5" fmla="*/ 0 h 702"/>
                          <a:gd name="T6" fmla="*/ 8 w 1073"/>
                          <a:gd name="T7" fmla="*/ 0 h 702"/>
                          <a:gd name="T8" fmla="*/ 8 w 1073"/>
                          <a:gd name="T9" fmla="*/ 0 h 702"/>
                          <a:gd name="T10" fmla="*/ 8 w 1073"/>
                          <a:gd name="T11" fmla="*/ 0 h 702"/>
                          <a:gd name="T12" fmla="*/ 8 w 1073"/>
                          <a:gd name="T13" fmla="*/ 0 h 702"/>
                          <a:gd name="T14" fmla="*/ 9 w 1073"/>
                          <a:gd name="T15" fmla="*/ 1 h 702"/>
                          <a:gd name="T16" fmla="*/ 9 w 1073"/>
                          <a:gd name="T17" fmla="*/ 1 h 702"/>
                          <a:gd name="T18" fmla="*/ 9 w 1073"/>
                          <a:gd name="T19" fmla="*/ 1 h 702"/>
                          <a:gd name="T20" fmla="*/ 8 w 1073"/>
                          <a:gd name="T21" fmla="*/ 1 h 702"/>
                          <a:gd name="T22" fmla="*/ 8 w 1073"/>
                          <a:gd name="T23" fmla="*/ 1 h 702"/>
                          <a:gd name="T24" fmla="*/ 8 w 1073"/>
                          <a:gd name="T25" fmla="*/ 1 h 702"/>
                          <a:gd name="T26" fmla="*/ 7 w 1073"/>
                          <a:gd name="T27" fmla="*/ 1 h 702"/>
                          <a:gd name="T28" fmla="*/ 7 w 1073"/>
                          <a:gd name="T29" fmla="*/ 2 h 702"/>
                          <a:gd name="T30" fmla="*/ 7 w 1073"/>
                          <a:gd name="T31" fmla="*/ 1 h 702"/>
                          <a:gd name="T32" fmla="*/ 6 w 1073"/>
                          <a:gd name="T33" fmla="*/ 1 h 702"/>
                          <a:gd name="T34" fmla="*/ 6 w 1073"/>
                          <a:gd name="T35" fmla="*/ 2 h 702"/>
                          <a:gd name="T36" fmla="*/ 5 w 1073"/>
                          <a:gd name="T37" fmla="*/ 2 h 702"/>
                          <a:gd name="T38" fmla="*/ 5 w 1073"/>
                          <a:gd name="T39" fmla="*/ 2 h 702"/>
                          <a:gd name="T40" fmla="*/ 4 w 1073"/>
                          <a:gd name="T41" fmla="*/ 2 h 702"/>
                          <a:gd name="T42" fmla="*/ 4 w 1073"/>
                          <a:gd name="T43" fmla="*/ 2 h 702"/>
                          <a:gd name="T44" fmla="*/ 4 w 1073"/>
                          <a:gd name="T45" fmla="*/ 2 h 702"/>
                          <a:gd name="T46" fmla="*/ 3 w 1073"/>
                          <a:gd name="T47" fmla="*/ 2 h 702"/>
                          <a:gd name="T48" fmla="*/ 3 w 1073"/>
                          <a:gd name="T49" fmla="*/ 3 h 702"/>
                          <a:gd name="T50" fmla="*/ 3 w 1073"/>
                          <a:gd name="T51" fmla="*/ 3 h 702"/>
                          <a:gd name="T52" fmla="*/ 2 w 1073"/>
                          <a:gd name="T53" fmla="*/ 3 h 702"/>
                          <a:gd name="T54" fmla="*/ 2 w 1073"/>
                          <a:gd name="T55" fmla="*/ 4 h 702"/>
                          <a:gd name="T56" fmla="*/ 2 w 1073"/>
                          <a:gd name="T57" fmla="*/ 4 h 702"/>
                          <a:gd name="T58" fmla="*/ 2 w 1073"/>
                          <a:gd name="T59" fmla="*/ 4 h 702"/>
                          <a:gd name="T60" fmla="*/ 2 w 1073"/>
                          <a:gd name="T61" fmla="*/ 5 h 702"/>
                          <a:gd name="T62" fmla="*/ 2 w 1073"/>
                          <a:gd name="T63" fmla="*/ 5 h 702"/>
                          <a:gd name="T64" fmla="*/ 0 w 1073"/>
                          <a:gd name="T65" fmla="*/ 6 h 702"/>
                          <a:gd name="T66" fmla="*/ 0 w 1073"/>
                          <a:gd name="T67" fmla="*/ 5 h 702"/>
                          <a:gd name="T68" fmla="*/ 0 w 1073"/>
                          <a:gd name="T69" fmla="*/ 5 h 702"/>
                          <a:gd name="T70" fmla="*/ 0 w 1073"/>
                          <a:gd name="T71" fmla="*/ 4 h 702"/>
                          <a:gd name="T72" fmla="*/ 0 w 1073"/>
                          <a:gd name="T73" fmla="*/ 4 h 702"/>
                          <a:gd name="T74" fmla="*/ 0 w 1073"/>
                          <a:gd name="T75" fmla="*/ 3 h 702"/>
                          <a:gd name="T76" fmla="*/ 0 w 1073"/>
                          <a:gd name="T77" fmla="*/ 3 h 702"/>
                          <a:gd name="T78" fmla="*/ 1 w 1073"/>
                          <a:gd name="T79" fmla="*/ 3 h 702"/>
                          <a:gd name="T80" fmla="*/ 1 w 1073"/>
                          <a:gd name="T81" fmla="*/ 2 h 702"/>
                          <a:gd name="T82" fmla="*/ 1 w 1073"/>
                          <a:gd name="T83" fmla="*/ 2 h 702"/>
                          <a:gd name="T84" fmla="*/ 2 w 1073"/>
                          <a:gd name="T85" fmla="*/ 2 h 702"/>
                          <a:gd name="T86" fmla="*/ 2 w 1073"/>
                          <a:gd name="T87" fmla="*/ 1 h 702"/>
                          <a:gd name="T88" fmla="*/ 2 w 1073"/>
                          <a:gd name="T89" fmla="*/ 1 h 702"/>
                          <a:gd name="T90" fmla="*/ 3 w 1073"/>
                          <a:gd name="T91" fmla="*/ 1 h 702"/>
                          <a:gd name="T92" fmla="*/ 3 w 1073"/>
                          <a:gd name="T93" fmla="*/ 1 h 702"/>
                          <a:gd name="T94" fmla="*/ 4 w 1073"/>
                          <a:gd name="T95" fmla="*/ 0 h 702"/>
                          <a:gd name="T96" fmla="*/ 4 w 1073"/>
                          <a:gd name="T97" fmla="*/ 0 h 702"/>
                          <a:gd name="T98" fmla="*/ 5 w 1073"/>
                          <a:gd name="T99" fmla="*/ 0 h 702"/>
                          <a:gd name="T100" fmla="*/ 5 w 1073"/>
                          <a:gd name="T101" fmla="*/ 0 h 7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73"/>
                          <a:gd name="T154" fmla="*/ 0 h 702"/>
                          <a:gd name="T155" fmla="*/ 1073 w 1073"/>
                          <a:gd name="T156" fmla="*/ 702 h 70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73" h="702">
                            <a:moveTo>
                              <a:pt x="680" y="5"/>
                            </a:moveTo>
                            <a:lnTo>
                              <a:pt x="713" y="1"/>
                            </a:lnTo>
                            <a:lnTo>
                              <a:pt x="751" y="0"/>
                            </a:lnTo>
                            <a:lnTo>
                              <a:pt x="789" y="1"/>
                            </a:lnTo>
                            <a:lnTo>
                              <a:pt x="835" y="4"/>
                            </a:lnTo>
                            <a:lnTo>
                              <a:pt x="876" y="6"/>
                            </a:lnTo>
                            <a:lnTo>
                              <a:pt x="911" y="8"/>
                            </a:lnTo>
                            <a:lnTo>
                              <a:pt x="947" y="11"/>
                            </a:lnTo>
                            <a:lnTo>
                              <a:pt x="975" y="14"/>
                            </a:lnTo>
                            <a:lnTo>
                              <a:pt x="999" y="20"/>
                            </a:lnTo>
                            <a:lnTo>
                              <a:pt x="1019" y="27"/>
                            </a:lnTo>
                            <a:lnTo>
                              <a:pt x="1035" y="37"/>
                            </a:lnTo>
                            <a:lnTo>
                              <a:pt x="1046" y="46"/>
                            </a:lnTo>
                            <a:lnTo>
                              <a:pt x="1058" y="58"/>
                            </a:lnTo>
                            <a:lnTo>
                              <a:pt x="1065" y="69"/>
                            </a:lnTo>
                            <a:lnTo>
                              <a:pt x="1070" y="87"/>
                            </a:lnTo>
                            <a:lnTo>
                              <a:pt x="1073" y="102"/>
                            </a:lnTo>
                            <a:lnTo>
                              <a:pt x="1072" y="122"/>
                            </a:lnTo>
                            <a:lnTo>
                              <a:pt x="1067" y="142"/>
                            </a:lnTo>
                            <a:lnTo>
                              <a:pt x="1062" y="155"/>
                            </a:lnTo>
                            <a:lnTo>
                              <a:pt x="1054" y="167"/>
                            </a:lnTo>
                            <a:lnTo>
                              <a:pt x="1043" y="175"/>
                            </a:lnTo>
                            <a:lnTo>
                              <a:pt x="1034" y="181"/>
                            </a:lnTo>
                            <a:lnTo>
                              <a:pt x="1024" y="186"/>
                            </a:lnTo>
                            <a:lnTo>
                              <a:pt x="1008" y="188"/>
                            </a:lnTo>
                            <a:lnTo>
                              <a:pt x="985" y="187"/>
                            </a:lnTo>
                            <a:lnTo>
                              <a:pt x="961" y="186"/>
                            </a:lnTo>
                            <a:lnTo>
                              <a:pt x="935" y="188"/>
                            </a:lnTo>
                            <a:lnTo>
                              <a:pt x="913" y="189"/>
                            </a:lnTo>
                            <a:lnTo>
                              <a:pt x="886" y="190"/>
                            </a:lnTo>
                            <a:lnTo>
                              <a:pt x="860" y="190"/>
                            </a:lnTo>
                            <a:lnTo>
                              <a:pt x="832" y="188"/>
                            </a:lnTo>
                            <a:lnTo>
                              <a:pt x="801" y="188"/>
                            </a:lnTo>
                            <a:lnTo>
                              <a:pt x="771" y="186"/>
                            </a:lnTo>
                            <a:lnTo>
                              <a:pt x="745" y="188"/>
                            </a:lnTo>
                            <a:lnTo>
                              <a:pt x="714" y="190"/>
                            </a:lnTo>
                            <a:lnTo>
                              <a:pt x="682" y="192"/>
                            </a:lnTo>
                            <a:lnTo>
                              <a:pt x="655" y="198"/>
                            </a:lnTo>
                            <a:lnTo>
                              <a:pt x="627" y="207"/>
                            </a:lnTo>
                            <a:lnTo>
                              <a:pt x="600" y="216"/>
                            </a:lnTo>
                            <a:lnTo>
                              <a:pt x="570" y="227"/>
                            </a:lnTo>
                            <a:lnTo>
                              <a:pt x="541" y="238"/>
                            </a:lnTo>
                            <a:lnTo>
                              <a:pt x="517" y="248"/>
                            </a:lnTo>
                            <a:lnTo>
                              <a:pt x="489" y="259"/>
                            </a:lnTo>
                            <a:lnTo>
                              <a:pt x="467" y="272"/>
                            </a:lnTo>
                            <a:lnTo>
                              <a:pt x="447" y="283"/>
                            </a:lnTo>
                            <a:lnTo>
                              <a:pt x="426" y="295"/>
                            </a:lnTo>
                            <a:lnTo>
                              <a:pt x="404" y="308"/>
                            </a:lnTo>
                            <a:lnTo>
                              <a:pt x="387" y="324"/>
                            </a:lnTo>
                            <a:lnTo>
                              <a:pt x="366" y="346"/>
                            </a:lnTo>
                            <a:lnTo>
                              <a:pt x="350" y="365"/>
                            </a:lnTo>
                            <a:lnTo>
                              <a:pt x="335" y="381"/>
                            </a:lnTo>
                            <a:lnTo>
                              <a:pt x="319" y="403"/>
                            </a:lnTo>
                            <a:lnTo>
                              <a:pt x="307" y="424"/>
                            </a:lnTo>
                            <a:lnTo>
                              <a:pt x="295" y="448"/>
                            </a:lnTo>
                            <a:lnTo>
                              <a:pt x="283" y="470"/>
                            </a:lnTo>
                            <a:lnTo>
                              <a:pt x="273" y="494"/>
                            </a:lnTo>
                            <a:lnTo>
                              <a:pt x="268" y="517"/>
                            </a:lnTo>
                            <a:lnTo>
                              <a:pt x="262" y="539"/>
                            </a:lnTo>
                            <a:lnTo>
                              <a:pt x="258" y="564"/>
                            </a:lnTo>
                            <a:lnTo>
                              <a:pt x="255" y="587"/>
                            </a:lnTo>
                            <a:lnTo>
                              <a:pt x="252" y="617"/>
                            </a:lnTo>
                            <a:lnTo>
                              <a:pt x="251" y="645"/>
                            </a:lnTo>
                            <a:lnTo>
                              <a:pt x="250" y="672"/>
                            </a:lnTo>
                            <a:lnTo>
                              <a:pt x="248" y="702"/>
                            </a:lnTo>
                            <a:lnTo>
                              <a:pt x="5" y="700"/>
                            </a:lnTo>
                            <a:lnTo>
                              <a:pt x="1" y="675"/>
                            </a:lnTo>
                            <a:lnTo>
                              <a:pt x="0" y="651"/>
                            </a:lnTo>
                            <a:lnTo>
                              <a:pt x="2" y="623"/>
                            </a:lnTo>
                            <a:lnTo>
                              <a:pt x="5" y="589"/>
                            </a:lnTo>
                            <a:lnTo>
                              <a:pt x="8" y="558"/>
                            </a:lnTo>
                            <a:lnTo>
                              <a:pt x="11" y="533"/>
                            </a:lnTo>
                            <a:lnTo>
                              <a:pt x="17" y="509"/>
                            </a:lnTo>
                            <a:lnTo>
                              <a:pt x="23" y="485"/>
                            </a:lnTo>
                            <a:lnTo>
                              <a:pt x="33" y="457"/>
                            </a:lnTo>
                            <a:lnTo>
                              <a:pt x="42" y="430"/>
                            </a:lnTo>
                            <a:lnTo>
                              <a:pt x="51" y="407"/>
                            </a:lnTo>
                            <a:lnTo>
                              <a:pt x="62" y="384"/>
                            </a:lnTo>
                            <a:lnTo>
                              <a:pt x="73" y="360"/>
                            </a:lnTo>
                            <a:lnTo>
                              <a:pt x="86" y="339"/>
                            </a:lnTo>
                            <a:lnTo>
                              <a:pt x="100" y="315"/>
                            </a:lnTo>
                            <a:lnTo>
                              <a:pt x="117" y="290"/>
                            </a:lnTo>
                            <a:lnTo>
                              <a:pt x="134" y="265"/>
                            </a:lnTo>
                            <a:lnTo>
                              <a:pt x="151" y="244"/>
                            </a:lnTo>
                            <a:lnTo>
                              <a:pt x="170" y="219"/>
                            </a:lnTo>
                            <a:lnTo>
                              <a:pt x="190" y="200"/>
                            </a:lnTo>
                            <a:lnTo>
                              <a:pt x="215" y="179"/>
                            </a:lnTo>
                            <a:lnTo>
                              <a:pt x="240" y="159"/>
                            </a:lnTo>
                            <a:lnTo>
                              <a:pt x="266" y="137"/>
                            </a:lnTo>
                            <a:lnTo>
                              <a:pt x="291" y="120"/>
                            </a:lnTo>
                            <a:lnTo>
                              <a:pt x="315" y="103"/>
                            </a:lnTo>
                            <a:lnTo>
                              <a:pt x="338" y="90"/>
                            </a:lnTo>
                            <a:lnTo>
                              <a:pt x="362" y="77"/>
                            </a:lnTo>
                            <a:lnTo>
                              <a:pt x="384" y="64"/>
                            </a:lnTo>
                            <a:lnTo>
                              <a:pt x="410" y="52"/>
                            </a:lnTo>
                            <a:lnTo>
                              <a:pt x="438" y="43"/>
                            </a:lnTo>
                            <a:lnTo>
                              <a:pt x="469" y="36"/>
                            </a:lnTo>
                            <a:lnTo>
                              <a:pt x="501" y="29"/>
                            </a:lnTo>
                            <a:lnTo>
                              <a:pt x="533" y="24"/>
                            </a:lnTo>
                            <a:lnTo>
                              <a:pt x="572" y="19"/>
                            </a:lnTo>
                            <a:lnTo>
                              <a:pt x="611" y="14"/>
                            </a:lnTo>
                            <a:lnTo>
                              <a:pt x="645" y="9"/>
                            </a:lnTo>
                            <a:lnTo>
                              <a:pt x="680" y="5"/>
                            </a:lnTo>
                            <a:close/>
                          </a:path>
                        </a:pathLst>
                      </a:custGeom>
                      <a:solidFill>
                        <a:srgbClr val="800080"/>
                      </a:solidFill>
                      <a:ln w="9525">
                        <a:noFill/>
                        <a:round/>
                        <a:headEnd/>
                        <a:tailEnd/>
                      </a:ln>
                    </p:spPr>
                    <p:txBody>
                      <a:bodyPr/>
                      <a:lstStyle/>
                      <a:p>
                        <a:endParaRPr lang="cs-CZ"/>
                      </a:p>
                    </p:txBody>
                  </p:sp>
                  <p:grpSp>
                    <p:nvGrpSpPr>
                      <p:cNvPr id="1146" name="Group 137"/>
                      <p:cNvGrpSpPr>
                        <a:grpSpLocks/>
                      </p:cNvGrpSpPr>
                      <p:nvPr/>
                    </p:nvGrpSpPr>
                    <p:grpSpPr bwMode="auto">
                      <a:xfrm>
                        <a:off x="2089" y="1587"/>
                        <a:ext cx="198" cy="131"/>
                        <a:chOff x="2089" y="1587"/>
                        <a:chExt cx="198" cy="131"/>
                      </a:xfrm>
                    </p:grpSpPr>
                    <p:grpSp>
                      <p:nvGrpSpPr>
                        <p:cNvPr id="1150" name="Group 138"/>
                        <p:cNvGrpSpPr>
                          <a:grpSpLocks/>
                        </p:cNvGrpSpPr>
                        <p:nvPr/>
                      </p:nvGrpSpPr>
                      <p:grpSpPr bwMode="auto">
                        <a:xfrm>
                          <a:off x="2110" y="1599"/>
                          <a:ext cx="177" cy="119"/>
                          <a:chOff x="2110" y="1599"/>
                          <a:chExt cx="177" cy="119"/>
                        </a:xfrm>
                      </p:grpSpPr>
                      <p:sp>
                        <p:nvSpPr>
                          <p:cNvPr id="1252" name="Freeform 139"/>
                          <p:cNvSpPr>
                            <a:spLocks/>
                          </p:cNvSpPr>
                          <p:nvPr/>
                        </p:nvSpPr>
                        <p:spPr bwMode="auto">
                          <a:xfrm>
                            <a:off x="2110" y="1599"/>
                            <a:ext cx="177" cy="111"/>
                          </a:xfrm>
                          <a:custGeom>
                            <a:avLst/>
                            <a:gdLst>
                              <a:gd name="T0" fmla="*/ 4 w 883"/>
                              <a:gd name="T1" fmla="*/ 0 h 559"/>
                              <a:gd name="T2" fmla="*/ 4 w 883"/>
                              <a:gd name="T3" fmla="*/ 0 h 559"/>
                              <a:gd name="T4" fmla="*/ 5 w 883"/>
                              <a:gd name="T5" fmla="*/ 0 h 559"/>
                              <a:gd name="T6" fmla="*/ 5 w 883"/>
                              <a:gd name="T7" fmla="*/ 0 h 559"/>
                              <a:gd name="T8" fmla="*/ 6 w 883"/>
                              <a:gd name="T9" fmla="*/ 0 h 559"/>
                              <a:gd name="T10" fmla="*/ 6 w 883"/>
                              <a:gd name="T11" fmla="*/ 0 h 559"/>
                              <a:gd name="T12" fmla="*/ 7 w 883"/>
                              <a:gd name="T13" fmla="*/ 0 h 559"/>
                              <a:gd name="T14" fmla="*/ 7 w 883"/>
                              <a:gd name="T15" fmla="*/ 0 h 559"/>
                              <a:gd name="T16" fmla="*/ 7 w 883"/>
                              <a:gd name="T17" fmla="*/ 0 h 559"/>
                              <a:gd name="T18" fmla="*/ 7 w 883"/>
                              <a:gd name="T19" fmla="*/ 0 h 559"/>
                              <a:gd name="T20" fmla="*/ 6 w 883"/>
                              <a:gd name="T21" fmla="*/ 0 h 559"/>
                              <a:gd name="T22" fmla="*/ 6 w 883"/>
                              <a:gd name="T23" fmla="*/ 0 h 559"/>
                              <a:gd name="T24" fmla="*/ 6 w 883"/>
                              <a:gd name="T25" fmla="*/ 0 h 559"/>
                              <a:gd name="T26" fmla="*/ 5 w 883"/>
                              <a:gd name="T27" fmla="*/ 0 h 559"/>
                              <a:gd name="T28" fmla="*/ 5 w 883"/>
                              <a:gd name="T29" fmla="*/ 0 h 559"/>
                              <a:gd name="T30" fmla="*/ 4 w 883"/>
                              <a:gd name="T31" fmla="*/ 0 h 559"/>
                              <a:gd name="T32" fmla="*/ 4 w 883"/>
                              <a:gd name="T33" fmla="*/ 0 h 559"/>
                              <a:gd name="T34" fmla="*/ 3 w 883"/>
                              <a:gd name="T35" fmla="*/ 1 h 559"/>
                              <a:gd name="T36" fmla="*/ 3 w 883"/>
                              <a:gd name="T37" fmla="*/ 1 h 559"/>
                              <a:gd name="T38" fmla="*/ 2 w 883"/>
                              <a:gd name="T39" fmla="*/ 1 h 559"/>
                              <a:gd name="T40" fmla="*/ 2 w 883"/>
                              <a:gd name="T41" fmla="*/ 1 h 559"/>
                              <a:gd name="T42" fmla="*/ 2 w 883"/>
                              <a:gd name="T43" fmla="*/ 1 h 559"/>
                              <a:gd name="T44" fmla="*/ 1 w 883"/>
                              <a:gd name="T45" fmla="*/ 1 h 559"/>
                              <a:gd name="T46" fmla="*/ 1 w 883"/>
                              <a:gd name="T47" fmla="*/ 2 h 559"/>
                              <a:gd name="T48" fmla="*/ 1 w 883"/>
                              <a:gd name="T49" fmla="*/ 2 h 559"/>
                              <a:gd name="T50" fmla="*/ 1 w 883"/>
                              <a:gd name="T51" fmla="*/ 2 h 559"/>
                              <a:gd name="T52" fmla="*/ 0 w 883"/>
                              <a:gd name="T53" fmla="*/ 3 h 559"/>
                              <a:gd name="T54" fmla="*/ 0 w 883"/>
                              <a:gd name="T55" fmla="*/ 3 h 559"/>
                              <a:gd name="T56" fmla="*/ 0 w 883"/>
                              <a:gd name="T57" fmla="*/ 3 h 559"/>
                              <a:gd name="T58" fmla="*/ 0 w 883"/>
                              <a:gd name="T59" fmla="*/ 4 h 559"/>
                              <a:gd name="T60" fmla="*/ 0 w 883"/>
                              <a:gd name="T61" fmla="*/ 4 h 559"/>
                              <a:gd name="T62" fmla="*/ 0 w 883"/>
                              <a:gd name="T63" fmla="*/ 4 h 559"/>
                              <a:gd name="T64" fmla="*/ 0 w 883"/>
                              <a:gd name="T65" fmla="*/ 4 h 559"/>
                              <a:gd name="T66" fmla="*/ 0 w 883"/>
                              <a:gd name="T67" fmla="*/ 3 h 559"/>
                              <a:gd name="T68" fmla="*/ 0 w 883"/>
                              <a:gd name="T69" fmla="*/ 3 h 559"/>
                              <a:gd name="T70" fmla="*/ 0 w 883"/>
                              <a:gd name="T71" fmla="*/ 2 h 559"/>
                              <a:gd name="T72" fmla="*/ 0 w 883"/>
                              <a:gd name="T73" fmla="*/ 2 h 559"/>
                              <a:gd name="T74" fmla="*/ 1 w 883"/>
                              <a:gd name="T75" fmla="*/ 2 h 559"/>
                              <a:gd name="T76" fmla="*/ 1 w 883"/>
                              <a:gd name="T77" fmla="*/ 1 h 559"/>
                              <a:gd name="T78" fmla="*/ 1 w 883"/>
                              <a:gd name="T79" fmla="*/ 1 h 559"/>
                              <a:gd name="T80" fmla="*/ 2 w 883"/>
                              <a:gd name="T81" fmla="*/ 1 h 559"/>
                              <a:gd name="T82" fmla="*/ 2 w 883"/>
                              <a:gd name="T83" fmla="*/ 1 h 559"/>
                              <a:gd name="T84" fmla="*/ 3 w 883"/>
                              <a:gd name="T85" fmla="*/ 0 h 559"/>
                              <a:gd name="T86" fmla="*/ 3 w 883"/>
                              <a:gd name="T87" fmla="*/ 0 h 559"/>
                              <a:gd name="T88" fmla="*/ 4 w 883"/>
                              <a:gd name="T89" fmla="*/ 0 h 5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83"/>
                              <a:gd name="T136" fmla="*/ 0 h 559"/>
                              <a:gd name="T137" fmla="*/ 883 w 883"/>
                              <a:gd name="T138" fmla="*/ 559 h 5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83" h="559">
                                <a:moveTo>
                                  <a:pt x="450" y="11"/>
                                </a:moveTo>
                                <a:lnTo>
                                  <a:pt x="463" y="8"/>
                                </a:lnTo>
                                <a:lnTo>
                                  <a:pt x="490" y="5"/>
                                </a:lnTo>
                                <a:lnTo>
                                  <a:pt x="522" y="3"/>
                                </a:lnTo>
                                <a:lnTo>
                                  <a:pt x="552" y="1"/>
                                </a:lnTo>
                                <a:lnTo>
                                  <a:pt x="580" y="2"/>
                                </a:lnTo>
                                <a:lnTo>
                                  <a:pt x="610" y="3"/>
                                </a:lnTo>
                                <a:lnTo>
                                  <a:pt x="641" y="4"/>
                                </a:lnTo>
                                <a:lnTo>
                                  <a:pt x="669" y="6"/>
                                </a:lnTo>
                                <a:lnTo>
                                  <a:pt x="699" y="4"/>
                                </a:lnTo>
                                <a:lnTo>
                                  <a:pt x="727" y="3"/>
                                </a:lnTo>
                                <a:lnTo>
                                  <a:pt x="760" y="1"/>
                                </a:lnTo>
                                <a:lnTo>
                                  <a:pt x="791" y="0"/>
                                </a:lnTo>
                                <a:lnTo>
                                  <a:pt x="816" y="1"/>
                                </a:lnTo>
                                <a:lnTo>
                                  <a:pt x="840" y="2"/>
                                </a:lnTo>
                                <a:lnTo>
                                  <a:pt x="866" y="3"/>
                                </a:lnTo>
                                <a:lnTo>
                                  <a:pt x="883" y="6"/>
                                </a:lnTo>
                                <a:lnTo>
                                  <a:pt x="881" y="20"/>
                                </a:lnTo>
                                <a:lnTo>
                                  <a:pt x="878" y="32"/>
                                </a:lnTo>
                                <a:lnTo>
                                  <a:pt x="875" y="43"/>
                                </a:lnTo>
                                <a:lnTo>
                                  <a:pt x="811" y="44"/>
                                </a:lnTo>
                                <a:lnTo>
                                  <a:pt x="795" y="46"/>
                                </a:lnTo>
                                <a:lnTo>
                                  <a:pt x="773" y="45"/>
                                </a:lnTo>
                                <a:lnTo>
                                  <a:pt x="748" y="44"/>
                                </a:lnTo>
                                <a:lnTo>
                                  <a:pt x="723" y="46"/>
                                </a:lnTo>
                                <a:lnTo>
                                  <a:pt x="700" y="48"/>
                                </a:lnTo>
                                <a:lnTo>
                                  <a:pt x="673" y="49"/>
                                </a:lnTo>
                                <a:lnTo>
                                  <a:pt x="649" y="49"/>
                                </a:lnTo>
                                <a:lnTo>
                                  <a:pt x="620" y="46"/>
                                </a:lnTo>
                                <a:lnTo>
                                  <a:pt x="589" y="46"/>
                                </a:lnTo>
                                <a:lnTo>
                                  <a:pt x="560" y="44"/>
                                </a:lnTo>
                                <a:lnTo>
                                  <a:pt x="532" y="46"/>
                                </a:lnTo>
                                <a:lnTo>
                                  <a:pt x="502" y="49"/>
                                </a:lnTo>
                                <a:lnTo>
                                  <a:pt x="470" y="51"/>
                                </a:lnTo>
                                <a:lnTo>
                                  <a:pt x="442" y="57"/>
                                </a:lnTo>
                                <a:lnTo>
                                  <a:pt x="415" y="66"/>
                                </a:lnTo>
                                <a:lnTo>
                                  <a:pt x="387" y="75"/>
                                </a:lnTo>
                                <a:lnTo>
                                  <a:pt x="357" y="86"/>
                                </a:lnTo>
                                <a:lnTo>
                                  <a:pt x="329" y="96"/>
                                </a:lnTo>
                                <a:lnTo>
                                  <a:pt x="304" y="106"/>
                                </a:lnTo>
                                <a:lnTo>
                                  <a:pt x="277" y="117"/>
                                </a:lnTo>
                                <a:lnTo>
                                  <a:pt x="255" y="130"/>
                                </a:lnTo>
                                <a:lnTo>
                                  <a:pt x="235" y="140"/>
                                </a:lnTo>
                                <a:lnTo>
                                  <a:pt x="214" y="152"/>
                                </a:lnTo>
                                <a:lnTo>
                                  <a:pt x="193" y="165"/>
                                </a:lnTo>
                                <a:lnTo>
                                  <a:pt x="175" y="181"/>
                                </a:lnTo>
                                <a:lnTo>
                                  <a:pt x="155" y="203"/>
                                </a:lnTo>
                                <a:lnTo>
                                  <a:pt x="139" y="222"/>
                                </a:lnTo>
                                <a:lnTo>
                                  <a:pt x="123" y="238"/>
                                </a:lnTo>
                                <a:lnTo>
                                  <a:pt x="108" y="260"/>
                                </a:lnTo>
                                <a:lnTo>
                                  <a:pt x="96" y="281"/>
                                </a:lnTo>
                                <a:lnTo>
                                  <a:pt x="83" y="305"/>
                                </a:lnTo>
                                <a:lnTo>
                                  <a:pt x="71" y="328"/>
                                </a:lnTo>
                                <a:lnTo>
                                  <a:pt x="62" y="351"/>
                                </a:lnTo>
                                <a:lnTo>
                                  <a:pt x="56" y="375"/>
                                </a:lnTo>
                                <a:lnTo>
                                  <a:pt x="50" y="398"/>
                                </a:lnTo>
                                <a:lnTo>
                                  <a:pt x="45" y="421"/>
                                </a:lnTo>
                                <a:lnTo>
                                  <a:pt x="42" y="444"/>
                                </a:lnTo>
                                <a:lnTo>
                                  <a:pt x="39" y="474"/>
                                </a:lnTo>
                                <a:lnTo>
                                  <a:pt x="38" y="502"/>
                                </a:lnTo>
                                <a:lnTo>
                                  <a:pt x="37" y="529"/>
                                </a:lnTo>
                                <a:lnTo>
                                  <a:pt x="35" y="559"/>
                                </a:lnTo>
                                <a:lnTo>
                                  <a:pt x="8" y="553"/>
                                </a:lnTo>
                                <a:lnTo>
                                  <a:pt x="5" y="525"/>
                                </a:lnTo>
                                <a:lnTo>
                                  <a:pt x="3" y="501"/>
                                </a:lnTo>
                                <a:lnTo>
                                  <a:pt x="0" y="475"/>
                                </a:lnTo>
                                <a:lnTo>
                                  <a:pt x="1" y="444"/>
                                </a:lnTo>
                                <a:lnTo>
                                  <a:pt x="4" y="415"/>
                                </a:lnTo>
                                <a:lnTo>
                                  <a:pt x="10" y="380"/>
                                </a:lnTo>
                                <a:lnTo>
                                  <a:pt x="15" y="355"/>
                                </a:lnTo>
                                <a:lnTo>
                                  <a:pt x="23" y="329"/>
                                </a:lnTo>
                                <a:lnTo>
                                  <a:pt x="31" y="305"/>
                                </a:lnTo>
                                <a:lnTo>
                                  <a:pt x="41" y="283"/>
                                </a:lnTo>
                                <a:lnTo>
                                  <a:pt x="54" y="262"/>
                                </a:lnTo>
                                <a:lnTo>
                                  <a:pt x="68" y="238"/>
                                </a:lnTo>
                                <a:lnTo>
                                  <a:pt x="85" y="215"/>
                                </a:lnTo>
                                <a:lnTo>
                                  <a:pt x="103" y="193"/>
                                </a:lnTo>
                                <a:lnTo>
                                  <a:pt x="122" y="173"/>
                                </a:lnTo>
                                <a:lnTo>
                                  <a:pt x="142" y="151"/>
                                </a:lnTo>
                                <a:lnTo>
                                  <a:pt x="163" y="132"/>
                                </a:lnTo>
                                <a:lnTo>
                                  <a:pt x="186" y="114"/>
                                </a:lnTo>
                                <a:lnTo>
                                  <a:pt x="211" y="99"/>
                                </a:lnTo>
                                <a:lnTo>
                                  <a:pt x="239" y="85"/>
                                </a:lnTo>
                                <a:lnTo>
                                  <a:pt x="270" y="69"/>
                                </a:lnTo>
                                <a:lnTo>
                                  <a:pt x="300" y="59"/>
                                </a:lnTo>
                                <a:lnTo>
                                  <a:pt x="332" y="46"/>
                                </a:lnTo>
                                <a:lnTo>
                                  <a:pt x="367" y="34"/>
                                </a:lnTo>
                                <a:lnTo>
                                  <a:pt x="396" y="24"/>
                                </a:lnTo>
                                <a:lnTo>
                                  <a:pt x="426" y="16"/>
                                </a:lnTo>
                                <a:lnTo>
                                  <a:pt x="450" y="11"/>
                                </a:lnTo>
                                <a:close/>
                              </a:path>
                            </a:pathLst>
                          </a:custGeom>
                          <a:solidFill>
                            <a:srgbClr val="C000C0"/>
                          </a:solidFill>
                          <a:ln w="9525">
                            <a:noFill/>
                            <a:round/>
                            <a:headEnd/>
                            <a:tailEnd/>
                          </a:ln>
                        </p:spPr>
                        <p:txBody>
                          <a:bodyPr/>
                          <a:lstStyle/>
                          <a:p>
                            <a:endParaRPr lang="cs-CZ"/>
                          </a:p>
                        </p:txBody>
                      </p:sp>
                      <p:sp>
                        <p:nvSpPr>
                          <p:cNvPr id="1253" name="Freeform 140"/>
                          <p:cNvSpPr>
                            <a:spLocks/>
                          </p:cNvSpPr>
                          <p:nvPr/>
                        </p:nvSpPr>
                        <p:spPr bwMode="auto">
                          <a:xfrm>
                            <a:off x="2115" y="1606"/>
                            <a:ext cx="170" cy="112"/>
                          </a:xfrm>
                          <a:custGeom>
                            <a:avLst/>
                            <a:gdLst>
                              <a:gd name="T0" fmla="*/ 4 w 854"/>
                              <a:gd name="T1" fmla="*/ 0 h 560"/>
                              <a:gd name="T2" fmla="*/ 4 w 854"/>
                              <a:gd name="T3" fmla="*/ 0 h 560"/>
                              <a:gd name="T4" fmla="*/ 5 w 854"/>
                              <a:gd name="T5" fmla="*/ 0 h 560"/>
                              <a:gd name="T6" fmla="*/ 5 w 854"/>
                              <a:gd name="T7" fmla="*/ 0 h 560"/>
                              <a:gd name="T8" fmla="*/ 6 w 854"/>
                              <a:gd name="T9" fmla="*/ 0 h 560"/>
                              <a:gd name="T10" fmla="*/ 6 w 854"/>
                              <a:gd name="T11" fmla="*/ 0 h 560"/>
                              <a:gd name="T12" fmla="*/ 6 w 854"/>
                              <a:gd name="T13" fmla="*/ 0 h 560"/>
                              <a:gd name="T14" fmla="*/ 7 w 854"/>
                              <a:gd name="T15" fmla="*/ 0 h 560"/>
                              <a:gd name="T16" fmla="*/ 7 w 854"/>
                              <a:gd name="T17" fmla="*/ 0 h 560"/>
                              <a:gd name="T18" fmla="*/ 6 w 854"/>
                              <a:gd name="T19" fmla="*/ 0 h 560"/>
                              <a:gd name="T20" fmla="*/ 6 w 854"/>
                              <a:gd name="T21" fmla="*/ 0 h 560"/>
                              <a:gd name="T22" fmla="*/ 6 w 854"/>
                              <a:gd name="T23" fmla="*/ 0 h 560"/>
                              <a:gd name="T24" fmla="*/ 6 w 854"/>
                              <a:gd name="T25" fmla="*/ 0 h 560"/>
                              <a:gd name="T26" fmla="*/ 5 w 854"/>
                              <a:gd name="T27" fmla="*/ 0 h 560"/>
                              <a:gd name="T28" fmla="*/ 5 w 854"/>
                              <a:gd name="T29" fmla="*/ 0 h 560"/>
                              <a:gd name="T30" fmla="*/ 4 w 854"/>
                              <a:gd name="T31" fmla="*/ 0 h 560"/>
                              <a:gd name="T32" fmla="*/ 4 w 854"/>
                              <a:gd name="T33" fmla="*/ 0 h 560"/>
                              <a:gd name="T34" fmla="*/ 3 w 854"/>
                              <a:gd name="T35" fmla="*/ 1 h 560"/>
                              <a:gd name="T36" fmla="*/ 3 w 854"/>
                              <a:gd name="T37" fmla="*/ 1 h 560"/>
                              <a:gd name="T38" fmla="*/ 2 w 854"/>
                              <a:gd name="T39" fmla="*/ 1 h 560"/>
                              <a:gd name="T40" fmla="*/ 2 w 854"/>
                              <a:gd name="T41" fmla="*/ 1 h 560"/>
                              <a:gd name="T42" fmla="*/ 2 w 854"/>
                              <a:gd name="T43" fmla="*/ 1 h 560"/>
                              <a:gd name="T44" fmla="*/ 1 w 854"/>
                              <a:gd name="T45" fmla="*/ 1 h 560"/>
                              <a:gd name="T46" fmla="*/ 1 w 854"/>
                              <a:gd name="T47" fmla="*/ 2 h 560"/>
                              <a:gd name="T48" fmla="*/ 1 w 854"/>
                              <a:gd name="T49" fmla="*/ 2 h 560"/>
                              <a:gd name="T50" fmla="*/ 1 w 854"/>
                              <a:gd name="T51" fmla="*/ 2 h 560"/>
                              <a:gd name="T52" fmla="*/ 0 w 854"/>
                              <a:gd name="T53" fmla="*/ 3 h 560"/>
                              <a:gd name="T54" fmla="*/ 0 w 854"/>
                              <a:gd name="T55" fmla="*/ 3 h 560"/>
                              <a:gd name="T56" fmla="*/ 0 w 854"/>
                              <a:gd name="T57" fmla="*/ 4 h 560"/>
                              <a:gd name="T58" fmla="*/ 0 w 854"/>
                              <a:gd name="T59" fmla="*/ 4 h 560"/>
                              <a:gd name="T60" fmla="*/ 0 w 854"/>
                              <a:gd name="T61" fmla="*/ 4 h 560"/>
                              <a:gd name="T62" fmla="*/ 0 w 854"/>
                              <a:gd name="T63" fmla="*/ 4 h 560"/>
                              <a:gd name="T64" fmla="*/ 0 w 854"/>
                              <a:gd name="T65" fmla="*/ 4 h 560"/>
                              <a:gd name="T66" fmla="*/ 0 w 854"/>
                              <a:gd name="T67" fmla="*/ 3 h 560"/>
                              <a:gd name="T68" fmla="*/ 0 w 854"/>
                              <a:gd name="T69" fmla="*/ 3 h 560"/>
                              <a:gd name="T70" fmla="*/ 0 w 854"/>
                              <a:gd name="T71" fmla="*/ 2 h 560"/>
                              <a:gd name="T72" fmla="*/ 0 w 854"/>
                              <a:gd name="T73" fmla="*/ 2 h 560"/>
                              <a:gd name="T74" fmla="*/ 1 w 854"/>
                              <a:gd name="T75" fmla="*/ 2 h 560"/>
                              <a:gd name="T76" fmla="*/ 1 w 854"/>
                              <a:gd name="T77" fmla="*/ 1 h 560"/>
                              <a:gd name="T78" fmla="*/ 1 w 854"/>
                              <a:gd name="T79" fmla="*/ 1 h 560"/>
                              <a:gd name="T80" fmla="*/ 2 w 854"/>
                              <a:gd name="T81" fmla="*/ 1 h 560"/>
                              <a:gd name="T82" fmla="*/ 2 w 854"/>
                              <a:gd name="T83" fmla="*/ 1 h 560"/>
                              <a:gd name="T84" fmla="*/ 3 w 854"/>
                              <a:gd name="T85" fmla="*/ 0 h 560"/>
                              <a:gd name="T86" fmla="*/ 3 w 854"/>
                              <a:gd name="T87" fmla="*/ 0 h 560"/>
                              <a:gd name="T88" fmla="*/ 4 w 854"/>
                              <a:gd name="T89" fmla="*/ 0 h 5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54"/>
                              <a:gd name="T136" fmla="*/ 0 h 560"/>
                              <a:gd name="T137" fmla="*/ 854 w 854"/>
                              <a:gd name="T138" fmla="*/ 560 h 56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54" h="560">
                                <a:moveTo>
                                  <a:pt x="450" y="12"/>
                                </a:moveTo>
                                <a:lnTo>
                                  <a:pt x="462" y="8"/>
                                </a:lnTo>
                                <a:lnTo>
                                  <a:pt x="490" y="6"/>
                                </a:lnTo>
                                <a:lnTo>
                                  <a:pt x="522" y="4"/>
                                </a:lnTo>
                                <a:lnTo>
                                  <a:pt x="550" y="2"/>
                                </a:lnTo>
                                <a:lnTo>
                                  <a:pt x="580" y="3"/>
                                </a:lnTo>
                                <a:lnTo>
                                  <a:pt x="610" y="4"/>
                                </a:lnTo>
                                <a:lnTo>
                                  <a:pt x="640" y="5"/>
                                </a:lnTo>
                                <a:lnTo>
                                  <a:pt x="669" y="7"/>
                                </a:lnTo>
                                <a:lnTo>
                                  <a:pt x="698" y="5"/>
                                </a:lnTo>
                                <a:lnTo>
                                  <a:pt x="726" y="4"/>
                                </a:lnTo>
                                <a:lnTo>
                                  <a:pt x="760" y="2"/>
                                </a:lnTo>
                                <a:lnTo>
                                  <a:pt x="791" y="1"/>
                                </a:lnTo>
                                <a:lnTo>
                                  <a:pt x="815" y="2"/>
                                </a:lnTo>
                                <a:lnTo>
                                  <a:pt x="840" y="3"/>
                                </a:lnTo>
                                <a:lnTo>
                                  <a:pt x="854" y="0"/>
                                </a:lnTo>
                                <a:lnTo>
                                  <a:pt x="849" y="13"/>
                                </a:lnTo>
                                <a:lnTo>
                                  <a:pt x="841" y="25"/>
                                </a:lnTo>
                                <a:lnTo>
                                  <a:pt x="830" y="34"/>
                                </a:lnTo>
                                <a:lnTo>
                                  <a:pt x="821" y="40"/>
                                </a:lnTo>
                                <a:lnTo>
                                  <a:pt x="811" y="45"/>
                                </a:lnTo>
                                <a:lnTo>
                                  <a:pt x="795" y="47"/>
                                </a:lnTo>
                                <a:lnTo>
                                  <a:pt x="772" y="46"/>
                                </a:lnTo>
                                <a:lnTo>
                                  <a:pt x="748" y="45"/>
                                </a:lnTo>
                                <a:lnTo>
                                  <a:pt x="722" y="47"/>
                                </a:lnTo>
                                <a:lnTo>
                                  <a:pt x="700" y="48"/>
                                </a:lnTo>
                                <a:lnTo>
                                  <a:pt x="673" y="50"/>
                                </a:lnTo>
                                <a:lnTo>
                                  <a:pt x="647" y="50"/>
                                </a:lnTo>
                                <a:lnTo>
                                  <a:pt x="620" y="47"/>
                                </a:lnTo>
                                <a:lnTo>
                                  <a:pt x="588" y="47"/>
                                </a:lnTo>
                                <a:lnTo>
                                  <a:pt x="558" y="45"/>
                                </a:lnTo>
                                <a:lnTo>
                                  <a:pt x="532" y="47"/>
                                </a:lnTo>
                                <a:lnTo>
                                  <a:pt x="501" y="50"/>
                                </a:lnTo>
                                <a:lnTo>
                                  <a:pt x="469" y="51"/>
                                </a:lnTo>
                                <a:lnTo>
                                  <a:pt x="442" y="57"/>
                                </a:lnTo>
                                <a:lnTo>
                                  <a:pt x="414" y="66"/>
                                </a:lnTo>
                                <a:lnTo>
                                  <a:pt x="387" y="75"/>
                                </a:lnTo>
                                <a:lnTo>
                                  <a:pt x="357" y="86"/>
                                </a:lnTo>
                                <a:lnTo>
                                  <a:pt x="328" y="97"/>
                                </a:lnTo>
                                <a:lnTo>
                                  <a:pt x="304" y="107"/>
                                </a:lnTo>
                                <a:lnTo>
                                  <a:pt x="276" y="118"/>
                                </a:lnTo>
                                <a:lnTo>
                                  <a:pt x="254" y="131"/>
                                </a:lnTo>
                                <a:lnTo>
                                  <a:pt x="234" y="141"/>
                                </a:lnTo>
                                <a:lnTo>
                                  <a:pt x="214" y="153"/>
                                </a:lnTo>
                                <a:lnTo>
                                  <a:pt x="192" y="166"/>
                                </a:lnTo>
                                <a:lnTo>
                                  <a:pt x="175" y="182"/>
                                </a:lnTo>
                                <a:lnTo>
                                  <a:pt x="154" y="204"/>
                                </a:lnTo>
                                <a:lnTo>
                                  <a:pt x="138" y="223"/>
                                </a:lnTo>
                                <a:lnTo>
                                  <a:pt x="123" y="239"/>
                                </a:lnTo>
                                <a:lnTo>
                                  <a:pt x="107" y="261"/>
                                </a:lnTo>
                                <a:lnTo>
                                  <a:pt x="95" y="282"/>
                                </a:lnTo>
                                <a:lnTo>
                                  <a:pt x="83" y="306"/>
                                </a:lnTo>
                                <a:lnTo>
                                  <a:pt x="71" y="328"/>
                                </a:lnTo>
                                <a:lnTo>
                                  <a:pt x="61" y="352"/>
                                </a:lnTo>
                                <a:lnTo>
                                  <a:pt x="55" y="375"/>
                                </a:lnTo>
                                <a:lnTo>
                                  <a:pt x="49" y="398"/>
                                </a:lnTo>
                                <a:lnTo>
                                  <a:pt x="45" y="422"/>
                                </a:lnTo>
                                <a:lnTo>
                                  <a:pt x="42" y="445"/>
                                </a:lnTo>
                                <a:lnTo>
                                  <a:pt x="39" y="475"/>
                                </a:lnTo>
                                <a:lnTo>
                                  <a:pt x="38" y="503"/>
                                </a:lnTo>
                                <a:lnTo>
                                  <a:pt x="37" y="530"/>
                                </a:lnTo>
                                <a:lnTo>
                                  <a:pt x="35" y="560"/>
                                </a:lnTo>
                                <a:lnTo>
                                  <a:pt x="7" y="554"/>
                                </a:lnTo>
                                <a:lnTo>
                                  <a:pt x="4" y="526"/>
                                </a:lnTo>
                                <a:lnTo>
                                  <a:pt x="2" y="502"/>
                                </a:lnTo>
                                <a:lnTo>
                                  <a:pt x="0" y="476"/>
                                </a:lnTo>
                                <a:lnTo>
                                  <a:pt x="1" y="445"/>
                                </a:lnTo>
                                <a:lnTo>
                                  <a:pt x="3" y="416"/>
                                </a:lnTo>
                                <a:lnTo>
                                  <a:pt x="9" y="380"/>
                                </a:lnTo>
                                <a:lnTo>
                                  <a:pt x="14" y="356"/>
                                </a:lnTo>
                                <a:lnTo>
                                  <a:pt x="22" y="330"/>
                                </a:lnTo>
                                <a:lnTo>
                                  <a:pt x="31" y="306"/>
                                </a:lnTo>
                                <a:lnTo>
                                  <a:pt x="41" y="284"/>
                                </a:lnTo>
                                <a:lnTo>
                                  <a:pt x="53" y="263"/>
                                </a:lnTo>
                                <a:lnTo>
                                  <a:pt x="67" y="239"/>
                                </a:lnTo>
                                <a:lnTo>
                                  <a:pt x="85" y="216"/>
                                </a:lnTo>
                                <a:lnTo>
                                  <a:pt x="102" y="194"/>
                                </a:lnTo>
                                <a:lnTo>
                                  <a:pt x="122" y="174"/>
                                </a:lnTo>
                                <a:lnTo>
                                  <a:pt x="141" y="152"/>
                                </a:lnTo>
                                <a:lnTo>
                                  <a:pt x="163" y="133"/>
                                </a:lnTo>
                                <a:lnTo>
                                  <a:pt x="185" y="115"/>
                                </a:lnTo>
                                <a:lnTo>
                                  <a:pt x="211" y="100"/>
                                </a:lnTo>
                                <a:lnTo>
                                  <a:pt x="237" y="85"/>
                                </a:lnTo>
                                <a:lnTo>
                                  <a:pt x="270" y="69"/>
                                </a:lnTo>
                                <a:lnTo>
                                  <a:pt x="300" y="59"/>
                                </a:lnTo>
                                <a:lnTo>
                                  <a:pt x="331" y="47"/>
                                </a:lnTo>
                                <a:lnTo>
                                  <a:pt x="366" y="35"/>
                                </a:lnTo>
                                <a:lnTo>
                                  <a:pt x="396" y="25"/>
                                </a:lnTo>
                                <a:lnTo>
                                  <a:pt x="425" y="17"/>
                                </a:lnTo>
                                <a:lnTo>
                                  <a:pt x="450" y="12"/>
                                </a:lnTo>
                                <a:close/>
                              </a:path>
                            </a:pathLst>
                          </a:custGeom>
                          <a:solidFill>
                            <a:srgbClr val="600060"/>
                          </a:solidFill>
                          <a:ln w="9525">
                            <a:noFill/>
                            <a:round/>
                            <a:headEnd/>
                            <a:tailEnd/>
                          </a:ln>
                        </p:spPr>
                        <p:txBody>
                          <a:bodyPr/>
                          <a:lstStyle/>
                          <a:p>
                            <a:endParaRPr lang="cs-CZ"/>
                          </a:p>
                        </p:txBody>
                      </p:sp>
                    </p:grpSp>
                    <p:sp>
                      <p:nvSpPr>
                        <p:cNvPr id="1251" name="Freeform 141"/>
                        <p:cNvSpPr>
                          <a:spLocks/>
                        </p:cNvSpPr>
                        <p:nvPr/>
                      </p:nvSpPr>
                      <p:spPr bwMode="auto">
                        <a:xfrm>
                          <a:off x="2089" y="1587"/>
                          <a:ext cx="180" cy="109"/>
                        </a:xfrm>
                        <a:custGeom>
                          <a:avLst/>
                          <a:gdLst>
                            <a:gd name="T0" fmla="*/ 7 w 901"/>
                            <a:gd name="T1" fmla="*/ 0 h 544"/>
                            <a:gd name="T2" fmla="*/ 7 w 901"/>
                            <a:gd name="T3" fmla="*/ 0 h 544"/>
                            <a:gd name="T4" fmla="*/ 7 w 901"/>
                            <a:gd name="T5" fmla="*/ 0 h 544"/>
                            <a:gd name="T6" fmla="*/ 6 w 901"/>
                            <a:gd name="T7" fmla="*/ 0 h 544"/>
                            <a:gd name="T8" fmla="*/ 6 w 901"/>
                            <a:gd name="T9" fmla="*/ 0 h 544"/>
                            <a:gd name="T10" fmla="*/ 6 w 901"/>
                            <a:gd name="T11" fmla="*/ 0 h 544"/>
                            <a:gd name="T12" fmla="*/ 5 w 901"/>
                            <a:gd name="T13" fmla="*/ 0 h 544"/>
                            <a:gd name="T14" fmla="*/ 5 w 901"/>
                            <a:gd name="T15" fmla="*/ 0 h 544"/>
                            <a:gd name="T16" fmla="*/ 5 w 901"/>
                            <a:gd name="T17" fmla="*/ 0 h 544"/>
                            <a:gd name="T18" fmla="*/ 4 w 901"/>
                            <a:gd name="T19" fmla="*/ 0 h 544"/>
                            <a:gd name="T20" fmla="*/ 4 w 901"/>
                            <a:gd name="T21" fmla="*/ 0 h 544"/>
                            <a:gd name="T22" fmla="*/ 4 w 901"/>
                            <a:gd name="T23" fmla="*/ 0 h 544"/>
                            <a:gd name="T24" fmla="*/ 3 w 901"/>
                            <a:gd name="T25" fmla="*/ 0 h 544"/>
                            <a:gd name="T26" fmla="*/ 3 w 901"/>
                            <a:gd name="T27" fmla="*/ 0 h 544"/>
                            <a:gd name="T28" fmla="*/ 3 w 901"/>
                            <a:gd name="T29" fmla="*/ 0 h 544"/>
                            <a:gd name="T30" fmla="*/ 3 w 901"/>
                            <a:gd name="T31" fmla="*/ 0 h 544"/>
                            <a:gd name="T32" fmla="*/ 3 w 901"/>
                            <a:gd name="T33" fmla="*/ 1 h 544"/>
                            <a:gd name="T34" fmla="*/ 2 w 901"/>
                            <a:gd name="T35" fmla="*/ 1 h 544"/>
                            <a:gd name="T36" fmla="*/ 2 w 901"/>
                            <a:gd name="T37" fmla="*/ 1 h 544"/>
                            <a:gd name="T38" fmla="*/ 2 w 901"/>
                            <a:gd name="T39" fmla="*/ 1 h 544"/>
                            <a:gd name="T40" fmla="*/ 2 w 901"/>
                            <a:gd name="T41" fmla="*/ 1 h 544"/>
                            <a:gd name="T42" fmla="*/ 2 w 901"/>
                            <a:gd name="T43" fmla="*/ 1 h 544"/>
                            <a:gd name="T44" fmla="*/ 1 w 901"/>
                            <a:gd name="T45" fmla="*/ 1 h 544"/>
                            <a:gd name="T46" fmla="*/ 1 w 901"/>
                            <a:gd name="T47" fmla="*/ 1 h 544"/>
                            <a:gd name="T48" fmla="*/ 1 w 901"/>
                            <a:gd name="T49" fmla="*/ 2 h 544"/>
                            <a:gd name="T50" fmla="*/ 1 w 901"/>
                            <a:gd name="T51" fmla="*/ 2 h 544"/>
                            <a:gd name="T52" fmla="*/ 1 w 901"/>
                            <a:gd name="T53" fmla="*/ 2 h 544"/>
                            <a:gd name="T54" fmla="*/ 1 w 901"/>
                            <a:gd name="T55" fmla="*/ 2 h 544"/>
                            <a:gd name="T56" fmla="*/ 1 w 901"/>
                            <a:gd name="T57" fmla="*/ 2 h 544"/>
                            <a:gd name="T58" fmla="*/ 1 w 901"/>
                            <a:gd name="T59" fmla="*/ 2 h 544"/>
                            <a:gd name="T60" fmla="*/ 0 w 901"/>
                            <a:gd name="T61" fmla="*/ 3 h 544"/>
                            <a:gd name="T62" fmla="*/ 0 w 901"/>
                            <a:gd name="T63" fmla="*/ 3 h 544"/>
                            <a:gd name="T64" fmla="*/ 0 w 901"/>
                            <a:gd name="T65" fmla="*/ 3 h 544"/>
                            <a:gd name="T66" fmla="*/ 0 w 901"/>
                            <a:gd name="T67" fmla="*/ 3 h 544"/>
                            <a:gd name="T68" fmla="*/ 0 w 901"/>
                            <a:gd name="T69" fmla="*/ 3 h 544"/>
                            <a:gd name="T70" fmla="*/ 0 w 901"/>
                            <a:gd name="T71" fmla="*/ 4 h 544"/>
                            <a:gd name="T72" fmla="*/ 0 w 901"/>
                            <a:gd name="T73" fmla="*/ 4 h 544"/>
                            <a:gd name="T74" fmla="*/ 0 w 901"/>
                            <a:gd name="T75" fmla="*/ 4 h 544"/>
                            <a:gd name="T76" fmla="*/ 0 w 901"/>
                            <a:gd name="T77" fmla="*/ 4 h 54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01"/>
                            <a:gd name="T118" fmla="*/ 0 h 544"/>
                            <a:gd name="T119" fmla="*/ 901 w 901"/>
                            <a:gd name="T120" fmla="*/ 544 h 54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01" h="544">
                              <a:moveTo>
                                <a:pt x="901" y="6"/>
                              </a:moveTo>
                              <a:lnTo>
                                <a:pt x="865" y="3"/>
                              </a:lnTo>
                              <a:lnTo>
                                <a:pt x="836" y="2"/>
                              </a:lnTo>
                              <a:lnTo>
                                <a:pt x="796" y="1"/>
                              </a:lnTo>
                              <a:lnTo>
                                <a:pt x="756" y="0"/>
                              </a:lnTo>
                              <a:lnTo>
                                <a:pt x="709" y="1"/>
                              </a:lnTo>
                              <a:lnTo>
                                <a:pt x="660" y="2"/>
                              </a:lnTo>
                              <a:lnTo>
                                <a:pt x="615" y="4"/>
                              </a:lnTo>
                              <a:lnTo>
                                <a:pt x="578" y="7"/>
                              </a:lnTo>
                              <a:lnTo>
                                <a:pt x="536" y="12"/>
                              </a:lnTo>
                              <a:lnTo>
                                <a:pt x="490" y="18"/>
                              </a:lnTo>
                              <a:lnTo>
                                <a:pt x="461" y="24"/>
                              </a:lnTo>
                              <a:lnTo>
                                <a:pt x="437" y="31"/>
                              </a:lnTo>
                              <a:lnTo>
                                <a:pt x="411" y="37"/>
                              </a:lnTo>
                              <a:lnTo>
                                <a:pt x="385" y="45"/>
                              </a:lnTo>
                              <a:lnTo>
                                <a:pt x="357" y="55"/>
                              </a:lnTo>
                              <a:lnTo>
                                <a:pt x="326" y="70"/>
                              </a:lnTo>
                              <a:lnTo>
                                <a:pt x="299" y="82"/>
                              </a:lnTo>
                              <a:lnTo>
                                <a:pt x="274" y="94"/>
                              </a:lnTo>
                              <a:lnTo>
                                <a:pt x="254" y="107"/>
                              </a:lnTo>
                              <a:lnTo>
                                <a:pt x="233" y="123"/>
                              </a:lnTo>
                              <a:lnTo>
                                <a:pt x="212" y="139"/>
                              </a:lnTo>
                              <a:lnTo>
                                <a:pt x="186" y="160"/>
                              </a:lnTo>
                              <a:lnTo>
                                <a:pt x="163" y="180"/>
                              </a:lnTo>
                              <a:lnTo>
                                <a:pt x="146" y="196"/>
                              </a:lnTo>
                              <a:lnTo>
                                <a:pt x="130" y="212"/>
                              </a:lnTo>
                              <a:lnTo>
                                <a:pt x="112" y="231"/>
                              </a:lnTo>
                              <a:lnTo>
                                <a:pt x="96" y="246"/>
                              </a:lnTo>
                              <a:lnTo>
                                <a:pt x="81" y="266"/>
                              </a:lnTo>
                              <a:lnTo>
                                <a:pt x="69" y="287"/>
                              </a:lnTo>
                              <a:lnTo>
                                <a:pt x="56" y="315"/>
                              </a:lnTo>
                              <a:lnTo>
                                <a:pt x="43" y="343"/>
                              </a:lnTo>
                              <a:lnTo>
                                <a:pt x="33" y="369"/>
                              </a:lnTo>
                              <a:lnTo>
                                <a:pt x="24" y="394"/>
                              </a:lnTo>
                              <a:lnTo>
                                <a:pt x="17" y="419"/>
                              </a:lnTo>
                              <a:lnTo>
                                <a:pt x="9" y="451"/>
                              </a:lnTo>
                              <a:lnTo>
                                <a:pt x="5" y="480"/>
                              </a:lnTo>
                              <a:lnTo>
                                <a:pt x="1" y="509"/>
                              </a:lnTo>
                              <a:lnTo>
                                <a:pt x="0" y="544"/>
                              </a:lnTo>
                            </a:path>
                          </a:pathLst>
                        </a:custGeom>
                        <a:noFill/>
                        <a:ln w="4763">
                          <a:solidFill>
                            <a:srgbClr val="FFC0FF"/>
                          </a:solidFill>
                          <a:round/>
                          <a:headEnd/>
                          <a:tailEnd/>
                        </a:ln>
                      </p:spPr>
                      <p:txBody>
                        <a:bodyPr/>
                        <a:lstStyle/>
                        <a:p>
                          <a:endParaRPr lang="cs-CZ"/>
                        </a:p>
                      </p:txBody>
                    </p:sp>
                  </p:grpSp>
                </p:grpSp>
                <p:grpSp>
                  <p:nvGrpSpPr>
                    <p:cNvPr id="1151" name="Group 142"/>
                    <p:cNvGrpSpPr>
                      <a:grpSpLocks/>
                    </p:cNvGrpSpPr>
                    <p:nvPr/>
                  </p:nvGrpSpPr>
                  <p:grpSpPr bwMode="auto">
                    <a:xfrm>
                      <a:off x="2073" y="1705"/>
                      <a:ext cx="48" cy="24"/>
                      <a:chOff x="2073" y="1705"/>
                      <a:chExt cx="48" cy="24"/>
                    </a:xfrm>
                  </p:grpSpPr>
                  <p:sp>
                    <p:nvSpPr>
                      <p:cNvPr id="1246" name="Oval 143"/>
                      <p:cNvSpPr>
                        <a:spLocks noChangeArrowheads="1"/>
                      </p:cNvSpPr>
                      <p:nvPr/>
                    </p:nvSpPr>
                    <p:spPr bwMode="auto">
                      <a:xfrm>
                        <a:off x="2073" y="1705"/>
                        <a:ext cx="48" cy="24"/>
                      </a:xfrm>
                      <a:prstGeom prst="ellipse">
                        <a:avLst/>
                      </a:prstGeom>
                      <a:solidFill>
                        <a:srgbClr val="FF00FF"/>
                      </a:solidFill>
                      <a:ln w="3175">
                        <a:solidFill>
                          <a:srgbClr val="400040"/>
                        </a:solidFill>
                        <a:round/>
                        <a:headEnd/>
                        <a:tailEnd/>
                      </a:ln>
                    </p:spPr>
                    <p:txBody>
                      <a:bodyPr/>
                      <a:lstStyle/>
                      <a:p>
                        <a:endParaRPr lang="cs-CZ"/>
                      </a:p>
                    </p:txBody>
                  </p:sp>
                  <p:sp>
                    <p:nvSpPr>
                      <p:cNvPr id="1247" name="Oval 144"/>
                      <p:cNvSpPr>
                        <a:spLocks noChangeArrowheads="1"/>
                      </p:cNvSpPr>
                      <p:nvPr/>
                    </p:nvSpPr>
                    <p:spPr bwMode="auto">
                      <a:xfrm>
                        <a:off x="2077" y="1708"/>
                        <a:ext cx="39" cy="18"/>
                      </a:xfrm>
                      <a:prstGeom prst="ellipse">
                        <a:avLst/>
                      </a:prstGeom>
                      <a:solidFill>
                        <a:srgbClr val="600060"/>
                      </a:solidFill>
                      <a:ln w="3175">
                        <a:solidFill>
                          <a:srgbClr val="400040"/>
                        </a:solidFill>
                        <a:round/>
                        <a:headEnd/>
                        <a:tailEnd/>
                      </a:ln>
                    </p:spPr>
                    <p:txBody>
                      <a:bodyPr/>
                      <a:lstStyle/>
                      <a:p>
                        <a:endParaRPr lang="cs-CZ"/>
                      </a:p>
                    </p:txBody>
                  </p:sp>
                </p:grpSp>
              </p:grpSp>
            </p:grpSp>
          </p:grpSp>
          <p:grpSp>
            <p:nvGrpSpPr>
              <p:cNvPr id="1153" name="Group 145"/>
              <p:cNvGrpSpPr>
                <a:grpSpLocks/>
              </p:cNvGrpSpPr>
              <p:nvPr/>
            </p:nvGrpSpPr>
            <p:grpSpPr bwMode="auto">
              <a:xfrm>
                <a:off x="2009" y="1688"/>
                <a:ext cx="82" cy="250"/>
                <a:chOff x="2009" y="1688"/>
                <a:chExt cx="82" cy="250"/>
              </a:xfrm>
            </p:grpSpPr>
            <p:grpSp>
              <p:nvGrpSpPr>
                <p:cNvPr id="1159" name="Group 146"/>
                <p:cNvGrpSpPr>
                  <a:grpSpLocks/>
                </p:cNvGrpSpPr>
                <p:nvPr/>
              </p:nvGrpSpPr>
              <p:grpSpPr bwMode="auto">
                <a:xfrm>
                  <a:off x="2009" y="1698"/>
                  <a:ext cx="82" cy="240"/>
                  <a:chOff x="2009" y="1698"/>
                  <a:chExt cx="82" cy="240"/>
                </a:xfrm>
              </p:grpSpPr>
              <p:sp>
                <p:nvSpPr>
                  <p:cNvPr id="1232" name="Freeform 147"/>
                  <p:cNvSpPr>
                    <a:spLocks/>
                  </p:cNvSpPr>
                  <p:nvPr/>
                </p:nvSpPr>
                <p:spPr bwMode="auto">
                  <a:xfrm>
                    <a:off x="2009" y="1698"/>
                    <a:ext cx="82" cy="240"/>
                  </a:xfrm>
                  <a:custGeom>
                    <a:avLst/>
                    <a:gdLst>
                      <a:gd name="T0" fmla="*/ 0 w 410"/>
                      <a:gd name="T1" fmla="*/ 0 h 1199"/>
                      <a:gd name="T2" fmla="*/ 0 w 410"/>
                      <a:gd name="T3" fmla="*/ 1 h 1199"/>
                      <a:gd name="T4" fmla="*/ 0 w 410"/>
                      <a:gd name="T5" fmla="*/ 1 h 1199"/>
                      <a:gd name="T6" fmla="*/ 0 w 410"/>
                      <a:gd name="T7" fmla="*/ 2 h 1199"/>
                      <a:gd name="T8" fmla="*/ 0 w 410"/>
                      <a:gd name="T9" fmla="*/ 3 h 1199"/>
                      <a:gd name="T10" fmla="*/ 1 w 410"/>
                      <a:gd name="T11" fmla="*/ 3 h 1199"/>
                      <a:gd name="T12" fmla="*/ 1 w 410"/>
                      <a:gd name="T13" fmla="*/ 4 h 1199"/>
                      <a:gd name="T14" fmla="*/ 1 w 410"/>
                      <a:gd name="T15" fmla="*/ 4 h 1199"/>
                      <a:gd name="T16" fmla="*/ 1 w 410"/>
                      <a:gd name="T17" fmla="*/ 5 h 1199"/>
                      <a:gd name="T18" fmla="*/ 1 w 410"/>
                      <a:gd name="T19" fmla="*/ 6 h 1199"/>
                      <a:gd name="T20" fmla="*/ 1 w 410"/>
                      <a:gd name="T21" fmla="*/ 6 h 1199"/>
                      <a:gd name="T22" fmla="*/ 1 w 410"/>
                      <a:gd name="T23" fmla="*/ 7 h 1199"/>
                      <a:gd name="T24" fmla="*/ 1 w 410"/>
                      <a:gd name="T25" fmla="*/ 8 h 1199"/>
                      <a:gd name="T26" fmla="*/ 1 w 410"/>
                      <a:gd name="T27" fmla="*/ 8 h 1199"/>
                      <a:gd name="T28" fmla="*/ 1 w 410"/>
                      <a:gd name="T29" fmla="*/ 9 h 1199"/>
                      <a:gd name="T30" fmla="*/ 1 w 410"/>
                      <a:gd name="T31" fmla="*/ 9 h 1199"/>
                      <a:gd name="T32" fmla="*/ 1 w 410"/>
                      <a:gd name="T33" fmla="*/ 9 h 1199"/>
                      <a:gd name="T34" fmla="*/ 2 w 410"/>
                      <a:gd name="T35" fmla="*/ 9 h 1199"/>
                      <a:gd name="T36" fmla="*/ 2 w 410"/>
                      <a:gd name="T37" fmla="*/ 10 h 1199"/>
                      <a:gd name="T38" fmla="*/ 2 w 410"/>
                      <a:gd name="T39" fmla="*/ 10 h 1199"/>
                      <a:gd name="T40" fmla="*/ 3 w 410"/>
                      <a:gd name="T41" fmla="*/ 10 h 1199"/>
                      <a:gd name="T42" fmla="*/ 3 w 410"/>
                      <a:gd name="T43" fmla="*/ 10 h 1199"/>
                      <a:gd name="T44" fmla="*/ 3 w 410"/>
                      <a:gd name="T45" fmla="*/ 9 h 1199"/>
                      <a:gd name="T46" fmla="*/ 3 w 410"/>
                      <a:gd name="T47" fmla="*/ 9 h 1199"/>
                      <a:gd name="T48" fmla="*/ 3 w 410"/>
                      <a:gd name="T49" fmla="*/ 9 h 1199"/>
                      <a:gd name="T50" fmla="*/ 3 w 410"/>
                      <a:gd name="T51" fmla="*/ 8 h 1199"/>
                      <a:gd name="T52" fmla="*/ 3 w 410"/>
                      <a:gd name="T53" fmla="*/ 8 h 1199"/>
                      <a:gd name="T54" fmla="*/ 3 w 410"/>
                      <a:gd name="T55" fmla="*/ 7 h 1199"/>
                      <a:gd name="T56" fmla="*/ 3 w 410"/>
                      <a:gd name="T57" fmla="*/ 7 h 1199"/>
                      <a:gd name="T58" fmla="*/ 3 w 410"/>
                      <a:gd name="T59" fmla="*/ 6 h 1199"/>
                      <a:gd name="T60" fmla="*/ 3 w 410"/>
                      <a:gd name="T61" fmla="*/ 6 h 1199"/>
                      <a:gd name="T62" fmla="*/ 3 w 410"/>
                      <a:gd name="T63" fmla="*/ 5 h 1199"/>
                      <a:gd name="T64" fmla="*/ 3 w 410"/>
                      <a:gd name="T65" fmla="*/ 4 h 1199"/>
                      <a:gd name="T66" fmla="*/ 3 w 410"/>
                      <a:gd name="T67" fmla="*/ 4 h 1199"/>
                      <a:gd name="T68" fmla="*/ 3 w 410"/>
                      <a:gd name="T69" fmla="*/ 3 h 1199"/>
                      <a:gd name="T70" fmla="*/ 3 w 410"/>
                      <a:gd name="T71" fmla="*/ 3 h 1199"/>
                      <a:gd name="T72" fmla="*/ 3 w 410"/>
                      <a:gd name="T73" fmla="*/ 2 h 1199"/>
                      <a:gd name="T74" fmla="*/ 3 w 410"/>
                      <a:gd name="T75" fmla="*/ 2 h 1199"/>
                      <a:gd name="T76" fmla="*/ 2 w 410"/>
                      <a:gd name="T77" fmla="*/ 1 h 1199"/>
                      <a:gd name="T78" fmla="*/ 2 w 410"/>
                      <a:gd name="T79" fmla="*/ 0 h 119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10"/>
                      <a:gd name="T121" fmla="*/ 0 h 1199"/>
                      <a:gd name="T122" fmla="*/ 410 w 410"/>
                      <a:gd name="T123" fmla="*/ 1199 h 119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10" h="1199">
                        <a:moveTo>
                          <a:pt x="270" y="0"/>
                        </a:moveTo>
                        <a:lnTo>
                          <a:pt x="0" y="18"/>
                        </a:lnTo>
                        <a:lnTo>
                          <a:pt x="3" y="47"/>
                        </a:lnTo>
                        <a:lnTo>
                          <a:pt x="9" y="79"/>
                        </a:lnTo>
                        <a:lnTo>
                          <a:pt x="16" y="113"/>
                        </a:lnTo>
                        <a:lnTo>
                          <a:pt x="22" y="152"/>
                        </a:lnTo>
                        <a:lnTo>
                          <a:pt x="31" y="198"/>
                        </a:lnTo>
                        <a:lnTo>
                          <a:pt x="41" y="242"/>
                        </a:lnTo>
                        <a:lnTo>
                          <a:pt x="49" y="279"/>
                        </a:lnTo>
                        <a:lnTo>
                          <a:pt x="58" y="315"/>
                        </a:lnTo>
                        <a:lnTo>
                          <a:pt x="66" y="354"/>
                        </a:lnTo>
                        <a:lnTo>
                          <a:pt x="75" y="397"/>
                        </a:lnTo>
                        <a:lnTo>
                          <a:pt x="83" y="442"/>
                        </a:lnTo>
                        <a:lnTo>
                          <a:pt x="92" y="490"/>
                        </a:lnTo>
                        <a:lnTo>
                          <a:pt x="97" y="517"/>
                        </a:lnTo>
                        <a:lnTo>
                          <a:pt x="101" y="552"/>
                        </a:lnTo>
                        <a:lnTo>
                          <a:pt x="106" y="593"/>
                        </a:lnTo>
                        <a:lnTo>
                          <a:pt x="110" y="631"/>
                        </a:lnTo>
                        <a:lnTo>
                          <a:pt x="117" y="679"/>
                        </a:lnTo>
                        <a:lnTo>
                          <a:pt x="123" y="729"/>
                        </a:lnTo>
                        <a:lnTo>
                          <a:pt x="127" y="769"/>
                        </a:lnTo>
                        <a:lnTo>
                          <a:pt x="128" y="809"/>
                        </a:lnTo>
                        <a:lnTo>
                          <a:pt x="130" y="843"/>
                        </a:lnTo>
                        <a:lnTo>
                          <a:pt x="133" y="887"/>
                        </a:lnTo>
                        <a:lnTo>
                          <a:pt x="135" y="932"/>
                        </a:lnTo>
                        <a:lnTo>
                          <a:pt x="133" y="974"/>
                        </a:lnTo>
                        <a:lnTo>
                          <a:pt x="134" y="1024"/>
                        </a:lnTo>
                        <a:lnTo>
                          <a:pt x="136" y="1054"/>
                        </a:lnTo>
                        <a:lnTo>
                          <a:pt x="134" y="1079"/>
                        </a:lnTo>
                        <a:lnTo>
                          <a:pt x="132" y="1110"/>
                        </a:lnTo>
                        <a:lnTo>
                          <a:pt x="133" y="1131"/>
                        </a:lnTo>
                        <a:lnTo>
                          <a:pt x="138" y="1145"/>
                        </a:lnTo>
                        <a:lnTo>
                          <a:pt x="146" y="1159"/>
                        </a:lnTo>
                        <a:lnTo>
                          <a:pt x="158" y="1170"/>
                        </a:lnTo>
                        <a:lnTo>
                          <a:pt x="175" y="1178"/>
                        </a:lnTo>
                        <a:lnTo>
                          <a:pt x="191" y="1183"/>
                        </a:lnTo>
                        <a:lnTo>
                          <a:pt x="212" y="1190"/>
                        </a:lnTo>
                        <a:lnTo>
                          <a:pt x="240" y="1195"/>
                        </a:lnTo>
                        <a:lnTo>
                          <a:pt x="266" y="1196"/>
                        </a:lnTo>
                        <a:lnTo>
                          <a:pt x="292" y="1198"/>
                        </a:lnTo>
                        <a:lnTo>
                          <a:pt x="315" y="1199"/>
                        </a:lnTo>
                        <a:lnTo>
                          <a:pt x="336" y="1197"/>
                        </a:lnTo>
                        <a:lnTo>
                          <a:pt x="354" y="1194"/>
                        </a:lnTo>
                        <a:lnTo>
                          <a:pt x="373" y="1187"/>
                        </a:lnTo>
                        <a:lnTo>
                          <a:pt x="385" y="1180"/>
                        </a:lnTo>
                        <a:lnTo>
                          <a:pt x="396" y="1173"/>
                        </a:lnTo>
                        <a:lnTo>
                          <a:pt x="404" y="1164"/>
                        </a:lnTo>
                        <a:lnTo>
                          <a:pt x="406" y="1154"/>
                        </a:lnTo>
                        <a:lnTo>
                          <a:pt x="404" y="1123"/>
                        </a:lnTo>
                        <a:lnTo>
                          <a:pt x="402" y="1093"/>
                        </a:lnTo>
                        <a:lnTo>
                          <a:pt x="404" y="1053"/>
                        </a:lnTo>
                        <a:lnTo>
                          <a:pt x="407" y="1022"/>
                        </a:lnTo>
                        <a:lnTo>
                          <a:pt x="410" y="995"/>
                        </a:lnTo>
                        <a:lnTo>
                          <a:pt x="408" y="968"/>
                        </a:lnTo>
                        <a:lnTo>
                          <a:pt x="406" y="932"/>
                        </a:lnTo>
                        <a:lnTo>
                          <a:pt x="405" y="906"/>
                        </a:lnTo>
                        <a:lnTo>
                          <a:pt x="403" y="878"/>
                        </a:lnTo>
                        <a:lnTo>
                          <a:pt x="398" y="851"/>
                        </a:lnTo>
                        <a:lnTo>
                          <a:pt x="393" y="821"/>
                        </a:lnTo>
                        <a:lnTo>
                          <a:pt x="392" y="785"/>
                        </a:lnTo>
                        <a:lnTo>
                          <a:pt x="390" y="756"/>
                        </a:lnTo>
                        <a:lnTo>
                          <a:pt x="389" y="719"/>
                        </a:lnTo>
                        <a:lnTo>
                          <a:pt x="387" y="681"/>
                        </a:lnTo>
                        <a:lnTo>
                          <a:pt x="384" y="642"/>
                        </a:lnTo>
                        <a:lnTo>
                          <a:pt x="379" y="598"/>
                        </a:lnTo>
                        <a:lnTo>
                          <a:pt x="375" y="556"/>
                        </a:lnTo>
                        <a:lnTo>
                          <a:pt x="371" y="517"/>
                        </a:lnTo>
                        <a:lnTo>
                          <a:pt x="367" y="487"/>
                        </a:lnTo>
                        <a:lnTo>
                          <a:pt x="362" y="454"/>
                        </a:lnTo>
                        <a:lnTo>
                          <a:pt x="358" y="422"/>
                        </a:lnTo>
                        <a:lnTo>
                          <a:pt x="353" y="387"/>
                        </a:lnTo>
                        <a:lnTo>
                          <a:pt x="347" y="351"/>
                        </a:lnTo>
                        <a:lnTo>
                          <a:pt x="341" y="311"/>
                        </a:lnTo>
                        <a:lnTo>
                          <a:pt x="335" y="276"/>
                        </a:lnTo>
                        <a:lnTo>
                          <a:pt x="325" y="232"/>
                        </a:lnTo>
                        <a:lnTo>
                          <a:pt x="316" y="190"/>
                        </a:lnTo>
                        <a:lnTo>
                          <a:pt x="307" y="137"/>
                        </a:lnTo>
                        <a:lnTo>
                          <a:pt x="294" y="81"/>
                        </a:lnTo>
                        <a:lnTo>
                          <a:pt x="283" y="37"/>
                        </a:lnTo>
                        <a:lnTo>
                          <a:pt x="270" y="0"/>
                        </a:lnTo>
                        <a:close/>
                      </a:path>
                    </a:pathLst>
                  </a:custGeom>
                  <a:solidFill>
                    <a:srgbClr val="0000A0"/>
                  </a:solidFill>
                  <a:ln w="9525">
                    <a:noFill/>
                    <a:round/>
                    <a:headEnd/>
                    <a:tailEnd/>
                  </a:ln>
                </p:spPr>
                <p:txBody>
                  <a:bodyPr/>
                  <a:lstStyle/>
                  <a:p>
                    <a:endParaRPr lang="cs-CZ"/>
                  </a:p>
                </p:txBody>
              </p:sp>
              <p:grpSp>
                <p:nvGrpSpPr>
                  <p:cNvPr id="1160" name="Group 148"/>
                  <p:cNvGrpSpPr>
                    <a:grpSpLocks/>
                  </p:cNvGrpSpPr>
                  <p:nvPr/>
                </p:nvGrpSpPr>
                <p:grpSpPr bwMode="auto">
                  <a:xfrm>
                    <a:off x="2009" y="1698"/>
                    <a:ext cx="82" cy="239"/>
                    <a:chOff x="2009" y="1698"/>
                    <a:chExt cx="82" cy="239"/>
                  </a:xfrm>
                </p:grpSpPr>
                <p:grpSp>
                  <p:nvGrpSpPr>
                    <p:cNvPr id="1180" name="Group 149"/>
                    <p:cNvGrpSpPr>
                      <a:grpSpLocks/>
                    </p:cNvGrpSpPr>
                    <p:nvPr/>
                  </p:nvGrpSpPr>
                  <p:grpSpPr bwMode="auto">
                    <a:xfrm>
                      <a:off x="2009" y="1698"/>
                      <a:ext cx="82" cy="239"/>
                      <a:chOff x="2009" y="1698"/>
                      <a:chExt cx="82" cy="239"/>
                    </a:xfrm>
                  </p:grpSpPr>
                  <p:grpSp>
                    <p:nvGrpSpPr>
                      <p:cNvPr id="1188" name="Group 150"/>
                      <p:cNvGrpSpPr>
                        <a:grpSpLocks/>
                      </p:cNvGrpSpPr>
                      <p:nvPr/>
                    </p:nvGrpSpPr>
                    <p:grpSpPr bwMode="auto">
                      <a:xfrm>
                        <a:off x="2009" y="1698"/>
                        <a:ext cx="82" cy="239"/>
                        <a:chOff x="2009" y="1698"/>
                        <a:chExt cx="82" cy="239"/>
                      </a:xfrm>
                    </p:grpSpPr>
                    <p:sp>
                      <p:nvSpPr>
                        <p:cNvPr id="1238" name="Freeform 151"/>
                        <p:cNvSpPr>
                          <a:spLocks/>
                        </p:cNvSpPr>
                        <p:nvPr/>
                      </p:nvSpPr>
                      <p:spPr bwMode="auto">
                        <a:xfrm>
                          <a:off x="2009" y="1702"/>
                          <a:ext cx="36" cy="230"/>
                        </a:xfrm>
                        <a:custGeom>
                          <a:avLst/>
                          <a:gdLst>
                            <a:gd name="T0" fmla="*/ 0 w 181"/>
                            <a:gd name="T1" fmla="*/ 1 h 1152"/>
                            <a:gd name="T2" fmla="*/ 0 w 181"/>
                            <a:gd name="T3" fmla="*/ 0 h 1152"/>
                            <a:gd name="T4" fmla="*/ 0 w 181"/>
                            <a:gd name="T5" fmla="*/ 0 h 1152"/>
                            <a:gd name="T6" fmla="*/ 0 w 181"/>
                            <a:gd name="T7" fmla="*/ 0 h 1152"/>
                            <a:gd name="T8" fmla="*/ 0 w 181"/>
                            <a:gd name="T9" fmla="*/ 0 h 1152"/>
                            <a:gd name="T10" fmla="*/ 0 w 181"/>
                            <a:gd name="T11" fmla="*/ 1 h 1152"/>
                            <a:gd name="T12" fmla="*/ 0 w 181"/>
                            <a:gd name="T13" fmla="*/ 1 h 1152"/>
                            <a:gd name="T14" fmla="*/ 0 w 181"/>
                            <a:gd name="T15" fmla="*/ 1 h 1152"/>
                            <a:gd name="T16" fmla="*/ 0 w 181"/>
                            <a:gd name="T17" fmla="*/ 2 h 1152"/>
                            <a:gd name="T18" fmla="*/ 0 w 181"/>
                            <a:gd name="T19" fmla="*/ 2 h 1152"/>
                            <a:gd name="T20" fmla="*/ 0 w 181"/>
                            <a:gd name="T21" fmla="*/ 2 h 1152"/>
                            <a:gd name="T22" fmla="*/ 1 w 181"/>
                            <a:gd name="T23" fmla="*/ 3 h 1152"/>
                            <a:gd name="T24" fmla="*/ 1 w 181"/>
                            <a:gd name="T25" fmla="*/ 3 h 1152"/>
                            <a:gd name="T26" fmla="*/ 1 w 181"/>
                            <a:gd name="T27" fmla="*/ 3 h 1152"/>
                            <a:gd name="T28" fmla="*/ 1 w 181"/>
                            <a:gd name="T29" fmla="*/ 4 h 1152"/>
                            <a:gd name="T30" fmla="*/ 1 w 181"/>
                            <a:gd name="T31" fmla="*/ 4 h 1152"/>
                            <a:gd name="T32" fmla="*/ 1 w 181"/>
                            <a:gd name="T33" fmla="*/ 4 h 1152"/>
                            <a:gd name="T34" fmla="*/ 1 w 181"/>
                            <a:gd name="T35" fmla="*/ 5 h 1152"/>
                            <a:gd name="T36" fmla="*/ 1 w 181"/>
                            <a:gd name="T37" fmla="*/ 5 h 1152"/>
                            <a:gd name="T38" fmla="*/ 1 w 181"/>
                            <a:gd name="T39" fmla="*/ 5 h 1152"/>
                            <a:gd name="T40" fmla="*/ 1 w 181"/>
                            <a:gd name="T41" fmla="*/ 6 h 1152"/>
                            <a:gd name="T42" fmla="*/ 1 w 181"/>
                            <a:gd name="T43" fmla="*/ 6 h 1152"/>
                            <a:gd name="T44" fmla="*/ 1 w 181"/>
                            <a:gd name="T45" fmla="*/ 6 h 1152"/>
                            <a:gd name="T46" fmla="*/ 1 w 181"/>
                            <a:gd name="T47" fmla="*/ 7 h 1152"/>
                            <a:gd name="T48" fmla="*/ 1 w 181"/>
                            <a:gd name="T49" fmla="*/ 7 h 1152"/>
                            <a:gd name="T50" fmla="*/ 1 w 181"/>
                            <a:gd name="T51" fmla="*/ 7 h 1152"/>
                            <a:gd name="T52" fmla="*/ 1 w 181"/>
                            <a:gd name="T53" fmla="*/ 8 h 1152"/>
                            <a:gd name="T54" fmla="*/ 1 w 181"/>
                            <a:gd name="T55" fmla="*/ 8 h 1152"/>
                            <a:gd name="T56" fmla="*/ 1 w 181"/>
                            <a:gd name="T57" fmla="*/ 8 h 1152"/>
                            <a:gd name="T58" fmla="*/ 1 w 181"/>
                            <a:gd name="T59" fmla="*/ 8 h 1152"/>
                            <a:gd name="T60" fmla="*/ 1 w 181"/>
                            <a:gd name="T61" fmla="*/ 9 h 1152"/>
                            <a:gd name="T62" fmla="*/ 1 w 181"/>
                            <a:gd name="T63" fmla="*/ 9 h 1152"/>
                            <a:gd name="T64" fmla="*/ 1 w 181"/>
                            <a:gd name="T65" fmla="*/ 9 h 1152"/>
                            <a:gd name="T66" fmla="*/ 1 w 181"/>
                            <a:gd name="T67" fmla="*/ 9 h 1152"/>
                            <a:gd name="T68" fmla="*/ 1 w 181"/>
                            <a:gd name="T69" fmla="*/ 9 h 1152"/>
                            <a:gd name="T70" fmla="*/ 1 w 181"/>
                            <a:gd name="T71" fmla="*/ 9 h 1152"/>
                            <a:gd name="T72" fmla="*/ 1 w 181"/>
                            <a:gd name="T73" fmla="*/ 9 h 1152"/>
                            <a:gd name="T74" fmla="*/ 1 w 181"/>
                            <a:gd name="T75" fmla="*/ 8 h 1152"/>
                            <a:gd name="T76" fmla="*/ 1 w 181"/>
                            <a:gd name="T77" fmla="*/ 8 h 1152"/>
                            <a:gd name="T78" fmla="*/ 1 w 181"/>
                            <a:gd name="T79" fmla="*/ 8 h 1152"/>
                            <a:gd name="T80" fmla="*/ 1 w 181"/>
                            <a:gd name="T81" fmla="*/ 7 h 1152"/>
                            <a:gd name="T82" fmla="*/ 1 w 181"/>
                            <a:gd name="T83" fmla="*/ 7 h 1152"/>
                            <a:gd name="T84" fmla="*/ 1 w 181"/>
                            <a:gd name="T85" fmla="*/ 6 h 1152"/>
                            <a:gd name="T86" fmla="*/ 1 w 181"/>
                            <a:gd name="T87" fmla="*/ 6 h 1152"/>
                            <a:gd name="T88" fmla="*/ 1 w 181"/>
                            <a:gd name="T89" fmla="*/ 5 h 1152"/>
                            <a:gd name="T90" fmla="*/ 1 w 181"/>
                            <a:gd name="T91" fmla="*/ 5 h 1152"/>
                            <a:gd name="T92" fmla="*/ 1 w 181"/>
                            <a:gd name="T93" fmla="*/ 5 h 1152"/>
                            <a:gd name="T94" fmla="*/ 1 w 181"/>
                            <a:gd name="T95" fmla="*/ 4 h 1152"/>
                            <a:gd name="T96" fmla="*/ 1 w 181"/>
                            <a:gd name="T97" fmla="*/ 4 h 1152"/>
                            <a:gd name="T98" fmla="*/ 1 w 181"/>
                            <a:gd name="T99" fmla="*/ 4 h 1152"/>
                            <a:gd name="T100" fmla="*/ 1 w 181"/>
                            <a:gd name="T101" fmla="*/ 3 h 1152"/>
                            <a:gd name="T102" fmla="*/ 1 w 181"/>
                            <a:gd name="T103" fmla="*/ 3 h 1152"/>
                            <a:gd name="T104" fmla="*/ 1 w 181"/>
                            <a:gd name="T105" fmla="*/ 3 h 1152"/>
                            <a:gd name="T106" fmla="*/ 1 w 181"/>
                            <a:gd name="T107" fmla="*/ 2 h 1152"/>
                            <a:gd name="T108" fmla="*/ 1 w 181"/>
                            <a:gd name="T109" fmla="*/ 2 h 1152"/>
                            <a:gd name="T110" fmla="*/ 1 w 181"/>
                            <a:gd name="T111" fmla="*/ 2 h 1152"/>
                            <a:gd name="T112" fmla="*/ 1 w 181"/>
                            <a:gd name="T113" fmla="*/ 2 h 1152"/>
                            <a:gd name="T114" fmla="*/ 1 w 181"/>
                            <a:gd name="T115" fmla="*/ 1 h 1152"/>
                            <a:gd name="T116" fmla="*/ 1 w 181"/>
                            <a:gd name="T117" fmla="*/ 1 h 1152"/>
                            <a:gd name="T118" fmla="*/ 0 w 181"/>
                            <a:gd name="T119" fmla="*/ 1 h 115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1"/>
                            <a:gd name="T181" fmla="*/ 0 h 1152"/>
                            <a:gd name="T182" fmla="*/ 181 w 181"/>
                            <a:gd name="T183" fmla="*/ 1152 h 115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1" h="1152">
                              <a:moveTo>
                                <a:pt x="55" y="70"/>
                              </a:moveTo>
                              <a:lnTo>
                                <a:pt x="41" y="28"/>
                              </a:lnTo>
                              <a:lnTo>
                                <a:pt x="0" y="0"/>
                              </a:lnTo>
                              <a:lnTo>
                                <a:pt x="3" y="29"/>
                              </a:lnTo>
                              <a:lnTo>
                                <a:pt x="9" y="61"/>
                              </a:lnTo>
                              <a:lnTo>
                                <a:pt x="16" y="95"/>
                              </a:lnTo>
                              <a:lnTo>
                                <a:pt x="22" y="134"/>
                              </a:lnTo>
                              <a:lnTo>
                                <a:pt x="31" y="180"/>
                              </a:lnTo>
                              <a:lnTo>
                                <a:pt x="41" y="224"/>
                              </a:lnTo>
                              <a:lnTo>
                                <a:pt x="48" y="261"/>
                              </a:lnTo>
                              <a:lnTo>
                                <a:pt x="56" y="297"/>
                              </a:lnTo>
                              <a:lnTo>
                                <a:pt x="65" y="336"/>
                              </a:lnTo>
                              <a:lnTo>
                                <a:pt x="74" y="379"/>
                              </a:lnTo>
                              <a:lnTo>
                                <a:pt x="82" y="424"/>
                              </a:lnTo>
                              <a:lnTo>
                                <a:pt x="91" y="472"/>
                              </a:lnTo>
                              <a:lnTo>
                                <a:pt x="96" y="499"/>
                              </a:lnTo>
                              <a:lnTo>
                                <a:pt x="100" y="534"/>
                              </a:lnTo>
                              <a:lnTo>
                                <a:pt x="106" y="575"/>
                              </a:lnTo>
                              <a:lnTo>
                                <a:pt x="110" y="613"/>
                              </a:lnTo>
                              <a:lnTo>
                                <a:pt x="117" y="661"/>
                              </a:lnTo>
                              <a:lnTo>
                                <a:pt x="123" y="711"/>
                              </a:lnTo>
                              <a:lnTo>
                                <a:pt x="127" y="751"/>
                              </a:lnTo>
                              <a:lnTo>
                                <a:pt x="128" y="791"/>
                              </a:lnTo>
                              <a:lnTo>
                                <a:pt x="130" y="825"/>
                              </a:lnTo>
                              <a:lnTo>
                                <a:pt x="133" y="868"/>
                              </a:lnTo>
                              <a:lnTo>
                                <a:pt x="135" y="914"/>
                              </a:lnTo>
                              <a:lnTo>
                                <a:pt x="133" y="956"/>
                              </a:lnTo>
                              <a:lnTo>
                                <a:pt x="134" y="1006"/>
                              </a:lnTo>
                              <a:lnTo>
                                <a:pt x="136" y="1036"/>
                              </a:lnTo>
                              <a:lnTo>
                                <a:pt x="134" y="1061"/>
                              </a:lnTo>
                              <a:lnTo>
                                <a:pt x="132" y="1091"/>
                              </a:lnTo>
                              <a:lnTo>
                                <a:pt x="133" y="1113"/>
                              </a:lnTo>
                              <a:lnTo>
                                <a:pt x="137" y="1127"/>
                              </a:lnTo>
                              <a:lnTo>
                                <a:pt x="145" y="1141"/>
                              </a:lnTo>
                              <a:lnTo>
                                <a:pt x="157" y="1152"/>
                              </a:lnTo>
                              <a:lnTo>
                                <a:pt x="163" y="1122"/>
                              </a:lnTo>
                              <a:lnTo>
                                <a:pt x="166" y="1088"/>
                              </a:lnTo>
                              <a:lnTo>
                                <a:pt x="169" y="1051"/>
                              </a:lnTo>
                              <a:lnTo>
                                <a:pt x="173" y="1008"/>
                              </a:lnTo>
                              <a:lnTo>
                                <a:pt x="178" y="956"/>
                              </a:lnTo>
                              <a:lnTo>
                                <a:pt x="181" y="896"/>
                              </a:lnTo>
                              <a:lnTo>
                                <a:pt x="176" y="843"/>
                              </a:lnTo>
                              <a:lnTo>
                                <a:pt x="175" y="789"/>
                              </a:lnTo>
                              <a:lnTo>
                                <a:pt x="169" y="731"/>
                              </a:lnTo>
                              <a:lnTo>
                                <a:pt x="163" y="681"/>
                              </a:lnTo>
                              <a:lnTo>
                                <a:pt x="158" y="633"/>
                              </a:lnTo>
                              <a:lnTo>
                                <a:pt x="154" y="590"/>
                              </a:lnTo>
                              <a:lnTo>
                                <a:pt x="151" y="548"/>
                              </a:lnTo>
                              <a:lnTo>
                                <a:pt x="148" y="511"/>
                              </a:lnTo>
                              <a:lnTo>
                                <a:pt x="145" y="472"/>
                              </a:lnTo>
                              <a:lnTo>
                                <a:pt x="139" y="429"/>
                              </a:lnTo>
                              <a:lnTo>
                                <a:pt x="134" y="382"/>
                              </a:lnTo>
                              <a:lnTo>
                                <a:pt x="122" y="342"/>
                              </a:lnTo>
                              <a:lnTo>
                                <a:pt x="111" y="300"/>
                              </a:lnTo>
                              <a:lnTo>
                                <a:pt x="100" y="266"/>
                              </a:lnTo>
                              <a:lnTo>
                                <a:pt x="94" y="232"/>
                              </a:lnTo>
                              <a:lnTo>
                                <a:pt x="88" y="194"/>
                              </a:lnTo>
                              <a:lnTo>
                                <a:pt x="83" y="156"/>
                              </a:lnTo>
                              <a:lnTo>
                                <a:pt x="70" y="113"/>
                              </a:lnTo>
                              <a:lnTo>
                                <a:pt x="55" y="70"/>
                              </a:lnTo>
                              <a:close/>
                            </a:path>
                          </a:pathLst>
                        </a:custGeom>
                        <a:solidFill>
                          <a:srgbClr val="000040"/>
                        </a:solidFill>
                        <a:ln w="9525">
                          <a:noFill/>
                          <a:round/>
                          <a:headEnd/>
                          <a:tailEnd/>
                        </a:ln>
                      </p:spPr>
                      <p:txBody>
                        <a:bodyPr/>
                        <a:lstStyle/>
                        <a:p>
                          <a:endParaRPr lang="cs-CZ"/>
                        </a:p>
                      </p:txBody>
                    </p:sp>
                    <p:sp>
                      <p:nvSpPr>
                        <p:cNvPr id="1239" name="Freeform 152"/>
                        <p:cNvSpPr>
                          <a:spLocks/>
                        </p:cNvSpPr>
                        <p:nvPr/>
                      </p:nvSpPr>
                      <p:spPr bwMode="auto">
                        <a:xfrm>
                          <a:off x="2054" y="1698"/>
                          <a:ext cx="37" cy="239"/>
                        </a:xfrm>
                        <a:custGeom>
                          <a:avLst/>
                          <a:gdLst>
                            <a:gd name="T0" fmla="*/ 0 w 188"/>
                            <a:gd name="T1" fmla="*/ 0 h 1194"/>
                            <a:gd name="T2" fmla="*/ 0 w 188"/>
                            <a:gd name="T3" fmla="*/ 1 h 1194"/>
                            <a:gd name="T4" fmla="*/ 0 w 188"/>
                            <a:gd name="T5" fmla="*/ 1 h 1194"/>
                            <a:gd name="T6" fmla="*/ 0 w 188"/>
                            <a:gd name="T7" fmla="*/ 2 h 1194"/>
                            <a:gd name="T8" fmla="*/ 1 w 188"/>
                            <a:gd name="T9" fmla="*/ 3 h 1194"/>
                            <a:gd name="T10" fmla="*/ 1 w 188"/>
                            <a:gd name="T11" fmla="*/ 3 h 1194"/>
                            <a:gd name="T12" fmla="*/ 1 w 188"/>
                            <a:gd name="T13" fmla="*/ 4 h 1194"/>
                            <a:gd name="T14" fmla="*/ 1 w 188"/>
                            <a:gd name="T15" fmla="*/ 5 h 1194"/>
                            <a:gd name="T16" fmla="*/ 1 w 188"/>
                            <a:gd name="T17" fmla="*/ 6 h 1194"/>
                            <a:gd name="T18" fmla="*/ 1 w 188"/>
                            <a:gd name="T19" fmla="*/ 7 h 1194"/>
                            <a:gd name="T20" fmla="*/ 1 w 188"/>
                            <a:gd name="T21" fmla="*/ 7 h 1194"/>
                            <a:gd name="T22" fmla="*/ 1 w 188"/>
                            <a:gd name="T23" fmla="*/ 8 h 1194"/>
                            <a:gd name="T24" fmla="*/ 1 w 188"/>
                            <a:gd name="T25" fmla="*/ 9 h 1194"/>
                            <a:gd name="T26" fmla="*/ 1 w 188"/>
                            <a:gd name="T27" fmla="*/ 10 h 1194"/>
                            <a:gd name="T28" fmla="*/ 1 w 188"/>
                            <a:gd name="T29" fmla="*/ 9 h 1194"/>
                            <a:gd name="T30" fmla="*/ 1 w 188"/>
                            <a:gd name="T31" fmla="*/ 9 h 1194"/>
                            <a:gd name="T32" fmla="*/ 1 w 188"/>
                            <a:gd name="T33" fmla="*/ 9 h 1194"/>
                            <a:gd name="T34" fmla="*/ 1 w 188"/>
                            <a:gd name="T35" fmla="*/ 8 h 1194"/>
                            <a:gd name="T36" fmla="*/ 1 w 188"/>
                            <a:gd name="T37" fmla="*/ 8 h 1194"/>
                            <a:gd name="T38" fmla="*/ 1 w 188"/>
                            <a:gd name="T39" fmla="*/ 7 h 1194"/>
                            <a:gd name="T40" fmla="*/ 1 w 188"/>
                            <a:gd name="T41" fmla="*/ 7 h 1194"/>
                            <a:gd name="T42" fmla="*/ 1 w 188"/>
                            <a:gd name="T43" fmla="*/ 7 h 1194"/>
                            <a:gd name="T44" fmla="*/ 1 w 188"/>
                            <a:gd name="T45" fmla="*/ 6 h 1194"/>
                            <a:gd name="T46" fmla="*/ 1 w 188"/>
                            <a:gd name="T47" fmla="*/ 5 h 1194"/>
                            <a:gd name="T48" fmla="*/ 1 w 188"/>
                            <a:gd name="T49" fmla="*/ 5 h 1194"/>
                            <a:gd name="T50" fmla="*/ 1 w 188"/>
                            <a:gd name="T51" fmla="*/ 4 h 1194"/>
                            <a:gd name="T52" fmla="*/ 1 w 188"/>
                            <a:gd name="T53" fmla="*/ 4 h 1194"/>
                            <a:gd name="T54" fmla="*/ 1 w 188"/>
                            <a:gd name="T55" fmla="*/ 3 h 1194"/>
                            <a:gd name="T56" fmla="*/ 1 w 188"/>
                            <a:gd name="T57" fmla="*/ 2 h 1194"/>
                            <a:gd name="T58" fmla="*/ 1 w 188"/>
                            <a:gd name="T59" fmla="*/ 2 h 1194"/>
                            <a:gd name="T60" fmla="*/ 1 w 188"/>
                            <a:gd name="T61" fmla="*/ 1 h 1194"/>
                            <a:gd name="T62" fmla="*/ 0 w 188"/>
                            <a:gd name="T63" fmla="*/ 0 h 119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8"/>
                            <a:gd name="T97" fmla="*/ 0 h 1194"/>
                            <a:gd name="T98" fmla="*/ 188 w 188"/>
                            <a:gd name="T99" fmla="*/ 1194 h 119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8" h="1194">
                              <a:moveTo>
                                <a:pt x="48" y="0"/>
                              </a:moveTo>
                              <a:lnTo>
                                <a:pt x="0" y="38"/>
                              </a:lnTo>
                              <a:lnTo>
                                <a:pt x="17" y="57"/>
                              </a:lnTo>
                              <a:lnTo>
                                <a:pt x="29" y="78"/>
                              </a:lnTo>
                              <a:lnTo>
                                <a:pt x="35" y="106"/>
                              </a:lnTo>
                              <a:lnTo>
                                <a:pt x="41" y="148"/>
                              </a:lnTo>
                              <a:lnTo>
                                <a:pt x="49" y="188"/>
                              </a:lnTo>
                              <a:lnTo>
                                <a:pt x="61" y="240"/>
                              </a:lnTo>
                              <a:lnTo>
                                <a:pt x="70" y="290"/>
                              </a:lnTo>
                              <a:lnTo>
                                <a:pt x="79" y="334"/>
                              </a:lnTo>
                              <a:lnTo>
                                <a:pt x="85" y="383"/>
                              </a:lnTo>
                              <a:lnTo>
                                <a:pt x="92" y="427"/>
                              </a:lnTo>
                              <a:lnTo>
                                <a:pt x="101" y="476"/>
                              </a:lnTo>
                              <a:lnTo>
                                <a:pt x="111" y="516"/>
                              </a:lnTo>
                              <a:lnTo>
                                <a:pt x="117" y="564"/>
                              </a:lnTo>
                              <a:lnTo>
                                <a:pt x="113" y="610"/>
                              </a:lnTo>
                              <a:lnTo>
                                <a:pt x="117" y="651"/>
                              </a:lnTo>
                              <a:lnTo>
                                <a:pt x="120" y="703"/>
                              </a:lnTo>
                              <a:lnTo>
                                <a:pt x="122" y="762"/>
                              </a:lnTo>
                              <a:lnTo>
                                <a:pt x="126" y="825"/>
                              </a:lnTo>
                              <a:lnTo>
                                <a:pt x="134" y="886"/>
                              </a:lnTo>
                              <a:lnTo>
                                <a:pt x="140" y="928"/>
                              </a:lnTo>
                              <a:lnTo>
                                <a:pt x="140" y="968"/>
                              </a:lnTo>
                              <a:lnTo>
                                <a:pt x="142" y="1017"/>
                              </a:lnTo>
                              <a:lnTo>
                                <a:pt x="138" y="1073"/>
                              </a:lnTo>
                              <a:lnTo>
                                <a:pt x="137" y="1119"/>
                              </a:lnTo>
                              <a:lnTo>
                                <a:pt x="132" y="1160"/>
                              </a:lnTo>
                              <a:lnTo>
                                <a:pt x="133" y="1194"/>
                              </a:lnTo>
                              <a:lnTo>
                                <a:pt x="151" y="1187"/>
                              </a:lnTo>
                              <a:lnTo>
                                <a:pt x="163" y="1180"/>
                              </a:lnTo>
                              <a:lnTo>
                                <a:pt x="174" y="1173"/>
                              </a:lnTo>
                              <a:lnTo>
                                <a:pt x="182" y="1164"/>
                              </a:lnTo>
                              <a:lnTo>
                                <a:pt x="184" y="1154"/>
                              </a:lnTo>
                              <a:lnTo>
                                <a:pt x="182" y="1123"/>
                              </a:lnTo>
                              <a:lnTo>
                                <a:pt x="180" y="1093"/>
                              </a:lnTo>
                              <a:lnTo>
                                <a:pt x="182" y="1053"/>
                              </a:lnTo>
                              <a:lnTo>
                                <a:pt x="185" y="1022"/>
                              </a:lnTo>
                              <a:lnTo>
                                <a:pt x="188" y="995"/>
                              </a:lnTo>
                              <a:lnTo>
                                <a:pt x="186" y="968"/>
                              </a:lnTo>
                              <a:lnTo>
                                <a:pt x="184" y="932"/>
                              </a:lnTo>
                              <a:lnTo>
                                <a:pt x="183" y="906"/>
                              </a:lnTo>
                              <a:lnTo>
                                <a:pt x="181" y="878"/>
                              </a:lnTo>
                              <a:lnTo>
                                <a:pt x="176" y="851"/>
                              </a:lnTo>
                              <a:lnTo>
                                <a:pt x="171" y="821"/>
                              </a:lnTo>
                              <a:lnTo>
                                <a:pt x="170" y="785"/>
                              </a:lnTo>
                              <a:lnTo>
                                <a:pt x="168" y="756"/>
                              </a:lnTo>
                              <a:lnTo>
                                <a:pt x="167" y="719"/>
                              </a:lnTo>
                              <a:lnTo>
                                <a:pt x="165" y="681"/>
                              </a:lnTo>
                              <a:lnTo>
                                <a:pt x="162" y="642"/>
                              </a:lnTo>
                              <a:lnTo>
                                <a:pt x="157" y="598"/>
                              </a:lnTo>
                              <a:lnTo>
                                <a:pt x="153" y="556"/>
                              </a:lnTo>
                              <a:lnTo>
                                <a:pt x="150" y="517"/>
                              </a:lnTo>
                              <a:lnTo>
                                <a:pt x="145" y="487"/>
                              </a:lnTo>
                              <a:lnTo>
                                <a:pt x="141" y="454"/>
                              </a:lnTo>
                              <a:lnTo>
                                <a:pt x="137" y="422"/>
                              </a:lnTo>
                              <a:lnTo>
                                <a:pt x="132" y="387"/>
                              </a:lnTo>
                              <a:lnTo>
                                <a:pt x="126" y="351"/>
                              </a:lnTo>
                              <a:lnTo>
                                <a:pt x="120" y="311"/>
                              </a:lnTo>
                              <a:lnTo>
                                <a:pt x="114" y="276"/>
                              </a:lnTo>
                              <a:lnTo>
                                <a:pt x="105" y="232"/>
                              </a:lnTo>
                              <a:lnTo>
                                <a:pt x="95" y="190"/>
                              </a:lnTo>
                              <a:lnTo>
                                <a:pt x="85" y="137"/>
                              </a:lnTo>
                              <a:lnTo>
                                <a:pt x="72" y="81"/>
                              </a:lnTo>
                              <a:lnTo>
                                <a:pt x="61" y="37"/>
                              </a:lnTo>
                              <a:lnTo>
                                <a:pt x="48" y="0"/>
                              </a:lnTo>
                              <a:close/>
                            </a:path>
                          </a:pathLst>
                        </a:custGeom>
                        <a:solidFill>
                          <a:srgbClr val="000040"/>
                        </a:solidFill>
                        <a:ln w="9525">
                          <a:noFill/>
                          <a:round/>
                          <a:headEnd/>
                          <a:tailEnd/>
                        </a:ln>
                      </p:spPr>
                      <p:txBody>
                        <a:bodyPr/>
                        <a:lstStyle/>
                        <a:p>
                          <a:endParaRPr lang="cs-CZ"/>
                        </a:p>
                      </p:txBody>
                    </p:sp>
                  </p:grpSp>
                  <p:sp>
                    <p:nvSpPr>
                      <p:cNvPr id="1237" name="Freeform 153"/>
                      <p:cNvSpPr>
                        <a:spLocks/>
                      </p:cNvSpPr>
                      <p:nvPr/>
                    </p:nvSpPr>
                    <p:spPr bwMode="auto">
                      <a:xfrm>
                        <a:off x="2017" y="1707"/>
                        <a:ext cx="41" cy="230"/>
                      </a:xfrm>
                      <a:custGeom>
                        <a:avLst/>
                        <a:gdLst>
                          <a:gd name="T0" fmla="*/ 0 w 206"/>
                          <a:gd name="T1" fmla="*/ 0 h 1149"/>
                          <a:gd name="T2" fmla="*/ 1 w 206"/>
                          <a:gd name="T3" fmla="*/ 0 h 1149"/>
                          <a:gd name="T4" fmla="*/ 1 w 206"/>
                          <a:gd name="T5" fmla="*/ 1 h 1149"/>
                          <a:gd name="T6" fmla="*/ 1 w 206"/>
                          <a:gd name="T7" fmla="*/ 1 h 1149"/>
                          <a:gd name="T8" fmla="*/ 1 w 206"/>
                          <a:gd name="T9" fmla="*/ 2 h 1149"/>
                          <a:gd name="T10" fmla="*/ 1 w 206"/>
                          <a:gd name="T11" fmla="*/ 2 h 1149"/>
                          <a:gd name="T12" fmla="*/ 1 w 206"/>
                          <a:gd name="T13" fmla="*/ 3 h 1149"/>
                          <a:gd name="T14" fmla="*/ 1 w 206"/>
                          <a:gd name="T15" fmla="*/ 3 h 1149"/>
                          <a:gd name="T16" fmla="*/ 1 w 206"/>
                          <a:gd name="T17" fmla="*/ 4 h 1149"/>
                          <a:gd name="T18" fmla="*/ 1 w 206"/>
                          <a:gd name="T19" fmla="*/ 4 h 1149"/>
                          <a:gd name="T20" fmla="*/ 1 w 206"/>
                          <a:gd name="T21" fmla="*/ 5 h 1149"/>
                          <a:gd name="T22" fmla="*/ 2 w 206"/>
                          <a:gd name="T23" fmla="*/ 5 h 1149"/>
                          <a:gd name="T24" fmla="*/ 2 w 206"/>
                          <a:gd name="T25" fmla="*/ 6 h 1149"/>
                          <a:gd name="T26" fmla="*/ 2 w 206"/>
                          <a:gd name="T27" fmla="*/ 6 h 1149"/>
                          <a:gd name="T28" fmla="*/ 2 w 206"/>
                          <a:gd name="T29" fmla="*/ 7 h 1149"/>
                          <a:gd name="T30" fmla="*/ 2 w 206"/>
                          <a:gd name="T31" fmla="*/ 8 h 1149"/>
                          <a:gd name="T32" fmla="*/ 2 w 206"/>
                          <a:gd name="T33" fmla="*/ 8 h 1149"/>
                          <a:gd name="T34" fmla="*/ 2 w 206"/>
                          <a:gd name="T35" fmla="*/ 9 h 1149"/>
                          <a:gd name="T36" fmla="*/ 2 w 206"/>
                          <a:gd name="T37" fmla="*/ 9 h 1149"/>
                          <a:gd name="T38" fmla="*/ 2 w 206"/>
                          <a:gd name="T39" fmla="*/ 9 h 1149"/>
                          <a:gd name="T40" fmla="*/ 1 w 206"/>
                          <a:gd name="T41" fmla="*/ 9 h 1149"/>
                          <a:gd name="T42" fmla="*/ 1 w 206"/>
                          <a:gd name="T43" fmla="*/ 9 h 1149"/>
                          <a:gd name="T44" fmla="*/ 1 w 206"/>
                          <a:gd name="T45" fmla="*/ 8 h 1149"/>
                          <a:gd name="T46" fmla="*/ 1 w 206"/>
                          <a:gd name="T47" fmla="*/ 8 h 1149"/>
                          <a:gd name="T48" fmla="*/ 1 w 206"/>
                          <a:gd name="T49" fmla="*/ 7 h 1149"/>
                          <a:gd name="T50" fmla="*/ 1 w 206"/>
                          <a:gd name="T51" fmla="*/ 6 h 1149"/>
                          <a:gd name="T52" fmla="*/ 1 w 206"/>
                          <a:gd name="T53" fmla="*/ 5 h 1149"/>
                          <a:gd name="T54" fmla="*/ 1 w 206"/>
                          <a:gd name="T55" fmla="*/ 4 h 1149"/>
                          <a:gd name="T56" fmla="*/ 1 w 206"/>
                          <a:gd name="T57" fmla="*/ 4 h 1149"/>
                          <a:gd name="T58" fmla="*/ 1 w 206"/>
                          <a:gd name="T59" fmla="*/ 3 h 1149"/>
                          <a:gd name="T60" fmla="*/ 1 w 206"/>
                          <a:gd name="T61" fmla="*/ 3 h 1149"/>
                          <a:gd name="T62" fmla="*/ 0 w 206"/>
                          <a:gd name="T63" fmla="*/ 2 h 1149"/>
                          <a:gd name="T64" fmla="*/ 0 w 206"/>
                          <a:gd name="T65" fmla="*/ 1 h 1149"/>
                          <a:gd name="T66" fmla="*/ 0 w 206"/>
                          <a:gd name="T67" fmla="*/ 1 h 11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6"/>
                          <a:gd name="T103" fmla="*/ 0 h 1149"/>
                          <a:gd name="T104" fmla="*/ 206 w 206"/>
                          <a:gd name="T105" fmla="*/ 1149 h 11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6" h="1149">
                            <a:moveTo>
                              <a:pt x="15" y="42"/>
                            </a:moveTo>
                            <a:lnTo>
                              <a:pt x="0" y="0"/>
                            </a:lnTo>
                            <a:lnTo>
                              <a:pt x="73" y="28"/>
                            </a:lnTo>
                            <a:lnTo>
                              <a:pt x="77" y="57"/>
                            </a:lnTo>
                            <a:lnTo>
                              <a:pt x="82" y="82"/>
                            </a:lnTo>
                            <a:lnTo>
                              <a:pt x="90" y="111"/>
                            </a:lnTo>
                            <a:lnTo>
                              <a:pt x="98" y="133"/>
                            </a:lnTo>
                            <a:lnTo>
                              <a:pt x="108" y="159"/>
                            </a:lnTo>
                            <a:lnTo>
                              <a:pt x="118" y="189"/>
                            </a:lnTo>
                            <a:lnTo>
                              <a:pt x="124" y="217"/>
                            </a:lnTo>
                            <a:lnTo>
                              <a:pt x="129" y="249"/>
                            </a:lnTo>
                            <a:lnTo>
                              <a:pt x="135" y="281"/>
                            </a:lnTo>
                            <a:lnTo>
                              <a:pt x="140" y="316"/>
                            </a:lnTo>
                            <a:lnTo>
                              <a:pt x="149" y="351"/>
                            </a:lnTo>
                            <a:lnTo>
                              <a:pt x="155" y="376"/>
                            </a:lnTo>
                            <a:lnTo>
                              <a:pt x="163" y="407"/>
                            </a:lnTo>
                            <a:lnTo>
                              <a:pt x="169" y="429"/>
                            </a:lnTo>
                            <a:lnTo>
                              <a:pt x="174" y="452"/>
                            </a:lnTo>
                            <a:lnTo>
                              <a:pt x="176" y="479"/>
                            </a:lnTo>
                            <a:lnTo>
                              <a:pt x="178" y="505"/>
                            </a:lnTo>
                            <a:lnTo>
                              <a:pt x="180" y="535"/>
                            </a:lnTo>
                            <a:lnTo>
                              <a:pt x="185" y="574"/>
                            </a:lnTo>
                            <a:lnTo>
                              <a:pt x="189" y="608"/>
                            </a:lnTo>
                            <a:lnTo>
                              <a:pt x="193" y="644"/>
                            </a:lnTo>
                            <a:lnTo>
                              <a:pt x="199" y="678"/>
                            </a:lnTo>
                            <a:lnTo>
                              <a:pt x="201" y="708"/>
                            </a:lnTo>
                            <a:lnTo>
                              <a:pt x="204" y="759"/>
                            </a:lnTo>
                            <a:lnTo>
                              <a:pt x="205" y="795"/>
                            </a:lnTo>
                            <a:lnTo>
                              <a:pt x="205" y="837"/>
                            </a:lnTo>
                            <a:lnTo>
                              <a:pt x="206" y="864"/>
                            </a:lnTo>
                            <a:lnTo>
                              <a:pt x="205" y="900"/>
                            </a:lnTo>
                            <a:lnTo>
                              <a:pt x="203" y="942"/>
                            </a:lnTo>
                            <a:lnTo>
                              <a:pt x="200" y="976"/>
                            </a:lnTo>
                            <a:lnTo>
                              <a:pt x="202" y="1017"/>
                            </a:lnTo>
                            <a:lnTo>
                              <a:pt x="203" y="1055"/>
                            </a:lnTo>
                            <a:lnTo>
                              <a:pt x="199" y="1079"/>
                            </a:lnTo>
                            <a:lnTo>
                              <a:pt x="195" y="1102"/>
                            </a:lnTo>
                            <a:lnTo>
                              <a:pt x="191" y="1117"/>
                            </a:lnTo>
                            <a:lnTo>
                              <a:pt x="192" y="1134"/>
                            </a:lnTo>
                            <a:lnTo>
                              <a:pt x="197" y="1149"/>
                            </a:lnTo>
                            <a:lnTo>
                              <a:pt x="169" y="1145"/>
                            </a:lnTo>
                            <a:lnTo>
                              <a:pt x="153" y="1138"/>
                            </a:lnTo>
                            <a:lnTo>
                              <a:pt x="134" y="1132"/>
                            </a:lnTo>
                            <a:lnTo>
                              <a:pt x="117" y="1124"/>
                            </a:lnTo>
                            <a:lnTo>
                              <a:pt x="123" y="1094"/>
                            </a:lnTo>
                            <a:lnTo>
                              <a:pt x="126" y="1060"/>
                            </a:lnTo>
                            <a:lnTo>
                              <a:pt x="129" y="1024"/>
                            </a:lnTo>
                            <a:lnTo>
                              <a:pt x="133" y="980"/>
                            </a:lnTo>
                            <a:lnTo>
                              <a:pt x="138" y="928"/>
                            </a:lnTo>
                            <a:lnTo>
                              <a:pt x="141" y="868"/>
                            </a:lnTo>
                            <a:lnTo>
                              <a:pt x="136" y="815"/>
                            </a:lnTo>
                            <a:lnTo>
                              <a:pt x="135" y="761"/>
                            </a:lnTo>
                            <a:lnTo>
                              <a:pt x="129" y="704"/>
                            </a:lnTo>
                            <a:lnTo>
                              <a:pt x="123" y="653"/>
                            </a:lnTo>
                            <a:lnTo>
                              <a:pt x="118" y="605"/>
                            </a:lnTo>
                            <a:lnTo>
                              <a:pt x="114" y="562"/>
                            </a:lnTo>
                            <a:lnTo>
                              <a:pt x="111" y="520"/>
                            </a:lnTo>
                            <a:lnTo>
                              <a:pt x="108" y="483"/>
                            </a:lnTo>
                            <a:lnTo>
                              <a:pt x="105" y="444"/>
                            </a:lnTo>
                            <a:lnTo>
                              <a:pt x="99" y="401"/>
                            </a:lnTo>
                            <a:lnTo>
                              <a:pt x="93" y="354"/>
                            </a:lnTo>
                            <a:lnTo>
                              <a:pt x="81" y="314"/>
                            </a:lnTo>
                            <a:lnTo>
                              <a:pt x="70" y="273"/>
                            </a:lnTo>
                            <a:lnTo>
                              <a:pt x="59" y="238"/>
                            </a:lnTo>
                            <a:lnTo>
                              <a:pt x="53" y="204"/>
                            </a:lnTo>
                            <a:lnTo>
                              <a:pt x="48" y="166"/>
                            </a:lnTo>
                            <a:lnTo>
                              <a:pt x="43" y="128"/>
                            </a:lnTo>
                            <a:lnTo>
                              <a:pt x="30" y="85"/>
                            </a:lnTo>
                            <a:lnTo>
                              <a:pt x="15" y="42"/>
                            </a:lnTo>
                            <a:close/>
                          </a:path>
                        </a:pathLst>
                      </a:custGeom>
                      <a:solidFill>
                        <a:srgbClr val="4040FF"/>
                      </a:solidFill>
                      <a:ln w="9525">
                        <a:noFill/>
                        <a:round/>
                        <a:headEnd/>
                        <a:tailEnd/>
                      </a:ln>
                    </p:spPr>
                    <p:txBody>
                      <a:bodyPr/>
                      <a:lstStyle/>
                      <a:p>
                        <a:endParaRPr lang="cs-CZ"/>
                      </a:p>
                    </p:txBody>
                  </p:sp>
                </p:grpSp>
                <p:sp>
                  <p:nvSpPr>
                    <p:cNvPr id="1235" name="Freeform 154"/>
                    <p:cNvSpPr>
                      <a:spLocks/>
                    </p:cNvSpPr>
                    <p:nvPr/>
                  </p:nvSpPr>
                  <p:spPr bwMode="auto">
                    <a:xfrm>
                      <a:off x="2046" y="1715"/>
                      <a:ext cx="27" cy="207"/>
                    </a:xfrm>
                    <a:custGeom>
                      <a:avLst/>
                      <a:gdLst>
                        <a:gd name="T0" fmla="*/ 0 w 138"/>
                        <a:gd name="T1" fmla="*/ 0 h 1036"/>
                        <a:gd name="T2" fmla="*/ 0 w 138"/>
                        <a:gd name="T3" fmla="*/ 0 h 1036"/>
                        <a:gd name="T4" fmla="*/ 0 w 138"/>
                        <a:gd name="T5" fmla="*/ 1 h 1036"/>
                        <a:gd name="T6" fmla="*/ 0 w 138"/>
                        <a:gd name="T7" fmla="*/ 1 h 1036"/>
                        <a:gd name="T8" fmla="*/ 0 w 138"/>
                        <a:gd name="T9" fmla="*/ 1 h 1036"/>
                        <a:gd name="T10" fmla="*/ 0 w 138"/>
                        <a:gd name="T11" fmla="*/ 1 h 1036"/>
                        <a:gd name="T12" fmla="*/ 0 w 138"/>
                        <a:gd name="T13" fmla="*/ 2 h 1036"/>
                        <a:gd name="T14" fmla="*/ 1 w 138"/>
                        <a:gd name="T15" fmla="*/ 2 h 1036"/>
                        <a:gd name="T16" fmla="*/ 1 w 138"/>
                        <a:gd name="T17" fmla="*/ 2 h 1036"/>
                        <a:gd name="T18" fmla="*/ 1 w 138"/>
                        <a:gd name="T19" fmla="*/ 3 h 1036"/>
                        <a:gd name="T20" fmla="*/ 1 w 138"/>
                        <a:gd name="T21" fmla="*/ 3 h 1036"/>
                        <a:gd name="T22" fmla="*/ 1 w 138"/>
                        <a:gd name="T23" fmla="*/ 3 h 1036"/>
                        <a:gd name="T24" fmla="*/ 1 w 138"/>
                        <a:gd name="T25" fmla="*/ 4 h 1036"/>
                        <a:gd name="T26" fmla="*/ 1 w 138"/>
                        <a:gd name="T27" fmla="*/ 4 h 1036"/>
                        <a:gd name="T28" fmla="*/ 1 w 138"/>
                        <a:gd name="T29" fmla="*/ 5 h 1036"/>
                        <a:gd name="T30" fmla="*/ 1 w 138"/>
                        <a:gd name="T31" fmla="*/ 5 h 1036"/>
                        <a:gd name="T32" fmla="*/ 1 w 138"/>
                        <a:gd name="T33" fmla="*/ 5 h 1036"/>
                        <a:gd name="T34" fmla="*/ 1 w 138"/>
                        <a:gd name="T35" fmla="*/ 6 h 1036"/>
                        <a:gd name="T36" fmla="*/ 1 w 138"/>
                        <a:gd name="T37" fmla="*/ 6 h 1036"/>
                        <a:gd name="T38" fmla="*/ 1 w 138"/>
                        <a:gd name="T39" fmla="*/ 7 h 1036"/>
                        <a:gd name="T40" fmla="*/ 1 w 138"/>
                        <a:gd name="T41" fmla="*/ 7 h 1036"/>
                        <a:gd name="T42" fmla="*/ 1 w 138"/>
                        <a:gd name="T43" fmla="*/ 7 h 1036"/>
                        <a:gd name="T44" fmla="*/ 1 w 138"/>
                        <a:gd name="T45" fmla="*/ 8 h 1036"/>
                        <a:gd name="T46" fmla="*/ 1 w 138"/>
                        <a:gd name="T47" fmla="*/ 8 h 1036"/>
                        <a:gd name="T48" fmla="*/ 1 w 138"/>
                        <a:gd name="T49" fmla="*/ 8 h 10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8"/>
                        <a:gd name="T76" fmla="*/ 0 h 1036"/>
                        <a:gd name="T77" fmla="*/ 138 w 138"/>
                        <a:gd name="T78" fmla="*/ 1036 h 10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8" h="1036">
                          <a:moveTo>
                            <a:pt x="0" y="0"/>
                          </a:moveTo>
                          <a:lnTo>
                            <a:pt x="13" y="33"/>
                          </a:lnTo>
                          <a:lnTo>
                            <a:pt x="26" y="64"/>
                          </a:lnTo>
                          <a:lnTo>
                            <a:pt x="37" y="97"/>
                          </a:lnTo>
                          <a:lnTo>
                            <a:pt x="47" y="134"/>
                          </a:lnTo>
                          <a:lnTo>
                            <a:pt x="55" y="168"/>
                          </a:lnTo>
                          <a:lnTo>
                            <a:pt x="63" y="203"/>
                          </a:lnTo>
                          <a:lnTo>
                            <a:pt x="71" y="246"/>
                          </a:lnTo>
                          <a:lnTo>
                            <a:pt x="79" y="298"/>
                          </a:lnTo>
                          <a:lnTo>
                            <a:pt x="88" y="352"/>
                          </a:lnTo>
                          <a:lnTo>
                            <a:pt x="94" y="388"/>
                          </a:lnTo>
                          <a:lnTo>
                            <a:pt x="102" y="434"/>
                          </a:lnTo>
                          <a:lnTo>
                            <a:pt x="108" y="479"/>
                          </a:lnTo>
                          <a:lnTo>
                            <a:pt x="111" y="522"/>
                          </a:lnTo>
                          <a:lnTo>
                            <a:pt x="114" y="569"/>
                          </a:lnTo>
                          <a:lnTo>
                            <a:pt x="117" y="616"/>
                          </a:lnTo>
                          <a:lnTo>
                            <a:pt x="120" y="671"/>
                          </a:lnTo>
                          <a:lnTo>
                            <a:pt x="124" y="722"/>
                          </a:lnTo>
                          <a:lnTo>
                            <a:pt x="128" y="777"/>
                          </a:lnTo>
                          <a:lnTo>
                            <a:pt x="131" y="818"/>
                          </a:lnTo>
                          <a:lnTo>
                            <a:pt x="136" y="854"/>
                          </a:lnTo>
                          <a:lnTo>
                            <a:pt x="138" y="898"/>
                          </a:lnTo>
                          <a:lnTo>
                            <a:pt x="137" y="942"/>
                          </a:lnTo>
                          <a:lnTo>
                            <a:pt x="135" y="986"/>
                          </a:lnTo>
                          <a:lnTo>
                            <a:pt x="133" y="1036"/>
                          </a:lnTo>
                        </a:path>
                      </a:pathLst>
                    </a:custGeom>
                    <a:noFill/>
                    <a:ln w="4763">
                      <a:solidFill>
                        <a:srgbClr val="C0C0FF"/>
                      </a:solidFill>
                      <a:round/>
                      <a:headEnd/>
                      <a:tailEnd/>
                    </a:ln>
                  </p:spPr>
                  <p:txBody>
                    <a:bodyPr/>
                    <a:lstStyle/>
                    <a:p>
                      <a:endParaRPr lang="cs-CZ"/>
                    </a:p>
                  </p:txBody>
                </p:sp>
              </p:grpSp>
            </p:grpSp>
            <p:grpSp>
              <p:nvGrpSpPr>
                <p:cNvPr id="1189" name="Group 155"/>
                <p:cNvGrpSpPr>
                  <a:grpSpLocks/>
                </p:cNvGrpSpPr>
                <p:nvPr/>
              </p:nvGrpSpPr>
              <p:grpSpPr bwMode="auto">
                <a:xfrm>
                  <a:off x="2010" y="1688"/>
                  <a:ext cx="53" cy="26"/>
                  <a:chOff x="2010" y="1688"/>
                  <a:chExt cx="53" cy="26"/>
                </a:xfrm>
              </p:grpSpPr>
              <p:sp>
                <p:nvSpPr>
                  <p:cNvPr id="1229" name="Oval 156"/>
                  <p:cNvSpPr>
                    <a:spLocks noChangeArrowheads="1"/>
                  </p:cNvSpPr>
                  <p:nvPr/>
                </p:nvSpPr>
                <p:spPr bwMode="auto">
                  <a:xfrm>
                    <a:off x="2010" y="1688"/>
                    <a:ext cx="53" cy="26"/>
                  </a:xfrm>
                  <a:prstGeom prst="ellipse">
                    <a:avLst/>
                  </a:prstGeom>
                  <a:solidFill>
                    <a:srgbClr val="4040FF"/>
                  </a:solidFill>
                  <a:ln w="3175">
                    <a:solidFill>
                      <a:srgbClr val="000020"/>
                    </a:solidFill>
                    <a:round/>
                    <a:headEnd/>
                    <a:tailEnd/>
                  </a:ln>
                </p:spPr>
                <p:txBody>
                  <a:bodyPr/>
                  <a:lstStyle/>
                  <a:p>
                    <a:endParaRPr lang="cs-CZ"/>
                  </a:p>
                </p:txBody>
              </p:sp>
              <p:sp>
                <p:nvSpPr>
                  <p:cNvPr id="1230" name="Oval 157"/>
                  <p:cNvSpPr>
                    <a:spLocks noChangeArrowheads="1"/>
                  </p:cNvSpPr>
                  <p:nvPr/>
                </p:nvSpPr>
                <p:spPr bwMode="auto">
                  <a:xfrm>
                    <a:off x="2016" y="1691"/>
                    <a:ext cx="41" cy="20"/>
                  </a:xfrm>
                  <a:prstGeom prst="ellipse">
                    <a:avLst/>
                  </a:prstGeom>
                  <a:solidFill>
                    <a:srgbClr val="000080"/>
                  </a:solidFill>
                  <a:ln w="3175">
                    <a:solidFill>
                      <a:srgbClr val="000020"/>
                    </a:solidFill>
                    <a:round/>
                    <a:headEnd/>
                    <a:tailEnd/>
                  </a:ln>
                </p:spPr>
                <p:txBody>
                  <a:bodyPr/>
                  <a:lstStyle/>
                  <a:p>
                    <a:endParaRPr lang="cs-CZ"/>
                  </a:p>
                </p:txBody>
              </p:sp>
              <p:sp>
                <p:nvSpPr>
                  <p:cNvPr id="1231" name="Oval 158"/>
                  <p:cNvSpPr>
                    <a:spLocks noChangeArrowheads="1"/>
                  </p:cNvSpPr>
                  <p:nvPr/>
                </p:nvSpPr>
                <p:spPr bwMode="auto">
                  <a:xfrm>
                    <a:off x="2018" y="1693"/>
                    <a:ext cx="35" cy="15"/>
                  </a:xfrm>
                  <a:prstGeom prst="ellipse">
                    <a:avLst/>
                  </a:prstGeom>
                  <a:solidFill>
                    <a:srgbClr val="400040"/>
                  </a:solidFill>
                  <a:ln w="3175">
                    <a:solidFill>
                      <a:srgbClr val="000020"/>
                    </a:solidFill>
                    <a:round/>
                    <a:headEnd/>
                    <a:tailEnd/>
                  </a:ln>
                </p:spPr>
                <p:txBody>
                  <a:bodyPr/>
                  <a:lstStyle/>
                  <a:p>
                    <a:endParaRPr lang="cs-CZ"/>
                  </a:p>
                </p:txBody>
              </p:sp>
            </p:grpSp>
          </p:grpSp>
        </p:grpSp>
        <p:grpSp>
          <p:nvGrpSpPr>
            <p:cNvPr id="1198" name="Group 159"/>
            <p:cNvGrpSpPr>
              <a:grpSpLocks/>
            </p:cNvGrpSpPr>
            <p:nvPr/>
          </p:nvGrpSpPr>
          <p:grpSpPr bwMode="auto">
            <a:xfrm>
              <a:off x="3024" y="2160"/>
              <a:ext cx="48" cy="429"/>
              <a:chOff x="2009" y="1688"/>
              <a:chExt cx="82" cy="250"/>
            </a:xfrm>
          </p:grpSpPr>
          <p:grpSp>
            <p:nvGrpSpPr>
              <p:cNvPr id="1199" name="Group 160"/>
              <p:cNvGrpSpPr>
                <a:grpSpLocks/>
              </p:cNvGrpSpPr>
              <p:nvPr/>
            </p:nvGrpSpPr>
            <p:grpSpPr bwMode="auto">
              <a:xfrm>
                <a:off x="2009" y="1698"/>
                <a:ext cx="82" cy="240"/>
                <a:chOff x="2009" y="1698"/>
                <a:chExt cx="82" cy="240"/>
              </a:xfrm>
            </p:grpSpPr>
            <p:sp>
              <p:nvSpPr>
                <p:cNvPr id="1217" name="Freeform 161"/>
                <p:cNvSpPr>
                  <a:spLocks/>
                </p:cNvSpPr>
                <p:nvPr/>
              </p:nvSpPr>
              <p:spPr bwMode="auto">
                <a:xfrm>
                  <a:off x="2009" y="1698"/>
                  <a:ext cx="82" cy="240"/>
                </a:xfrm>
                <a:custGeom>
                  <a:avLst/>
                  <a:gdLst>
                    <a:gd name="T0" fmla="*/ 0 w 410"/>
                    <a:gd name="T1" fmla="*/ 0 h 1199"/>
                    <a:gd name="T2" fmla="*/ 0 w 410"/>
                    <a:gd name="T3" fmla="*/ 1 h 1199"/>
                    <a:gd name="T4" fmla="*/ 0 w 410"/>
                    <a:gd name="T5" fmla="*/ 1 h 1199"/>
                    <a:gd name="T6" fmla="*/ 0 w 410"/>
                    <a:gd name="T7" fmla="*/ 2 h 1199"/>
                    <a:gd name="T8" fmla="*/ 0 w 410"/>
                    <a:gd name="T9" fmla="*/ 3 h 1199"/>
                    <a:gd name="T10" fmla="*/ 1 w 410"/>
                    <a:gd name="T11" fmla="*/ 3 h 1199"/>
                    <a:gd name="T12" fmla="*/ 1 w 410"/>
                    <a:gd name="T13" fmla="*/ 4 h 1199"/>
                    <a:gd name="T14" fmla="*/ 1 w 410"/>
                    <a:gd name="T15" fmla="*/ 4 h 1199"/>
                    <a:gd name="T16" fmla="*/ 1 w 410"/>
                    <a:gd name="T17" fmla="*/ 5 h 1199"/>
                    <a:gd name="T18" fmla="*/ 1 w 410"/>
                    <a:gd name="T19" fmla="*/ 6 h 1199"/>
                    <a:gd name="T20" fmla="*/ 1 w 410"/>
                    <a:gd name="T21" fmla="*/ 6 h 1199"/>
                    <a:gd name="T22" fmla="*/ 1 w 410"/>
                    <a:gd name="T23" fmla="*/ 7 h 1199"/>
                    <a:gd name="T24" fmla="*/ 1 w 410"/>
                    <a:gd name="T25" fmla="*/ 8 h 1199"/>
                    <a:gd name="T26" fmla="*/ 1 w 410"/>
                    <a:gd name="T27" fmla="*/ 8 h 1199"/>
                    <a:gd name="T28" fmla="*/ 1 w 410"/>
                    <a:gd name="T29" fmla="*/ 9 h 1199"/>
                    <a:gd name="T30" fmla="*/ 1 w 410"/>
                    <a:gd name="T31" fmla="*/ 9 h 1199"/>
                    <a:gd name="T32" fmla="*/ 1 w 410"/>
                    <a:gd name="T33" fmla="*/ 9 h 1199"/>
                    <a:gd name="T34" fmla="*/ 2 w 410"/>
                    <a:gd name="T35" fmla="*/ 9 h 1199"/>
                    <a:gd name="T36" fmla="*/ 2 w 410"/>
                    <a:gd name="T37" fmla="*/ 10 h 1199"/>
                    <a:gd name="T38" fmla="*/ 2 w 410"/>
                    <a:gd name="T39" fmla="*/ 10 h 1199"/>
                    <a:gd name="T40" fmla="*/ 3 w 410"/>
                    <a:gd name="T41" fmla="*/ 10 h 1199"/>
                    <a:gd name="T42" fmla="*/ 3 w 410"/>
                    <a:gd name="T43" fmla="*/ 10 h 1199"/>
                    <a:gd name="T44" fmla="*/ 3 w 410"/>
                    <a:gd name="T45" fmla="*/ 9 h 1199"/>
                    <a:gd name="T46" fmla="*/ 3 w 410"/>
                    <a:gd name="T47" fmla="*/ 9 h 1199"/>
                    <a:gd name="T48" fmla="*/ 3 w 410"/>
                    <a:gd name="T49" fmla="*/ 9 h 1199"/>
                    <a:gd name="T50" fmla="*/ 3 w 410"/>
                    <a:gd name="T51" fmla="*/ 8 h 1199"/>
                    <a:gd name="T52" fmla="*/ 3 w 410"/>
                    <a:gd name="T53" fmla="*/ 8 h 1199"/>
                    <a:gd name="T54" fmla="*/ 3 w 410"/>
                    <a:gd name="T55" fmla="*/ 7 h 1199"/>
                    <a:gd name="T56" fmla="*/ 3 w 410"/>
                    <a:gd name="T57" fmla="*/ 7 h 1199"/>
                    <a:gd name="T58" fmla="*/ 3 w 410"/>
                    <a:gd name="T59" fmla="*/ 6 h 1199"/>
                    <a:gd name="T60" fmla="*/ 3 w 410"/>
                    <a:gd name="T61" fmla="*/ 6 h 1199"/>
                    <a:gd name="T62" fmla="*/ 3 w 410"/>
                    <a:gd name="T63" fmla="*/ 5 h 1199"/>
                    <a:gd name="T64" fmla="*/ 3 w 410"/>
                    <a:gd name="T65" fmla="*/ 4 h 1199"/>
                    <a:gd name="T66" fmla="*/ 3 w 410"/>
                    <a:gd name="T67" fmla="*/ 4 h 1199"/>
                    <a:gd name="T68" fmla="*/ 3 w 410"/>
                    <a:gd name="T69" fmla="*/ 3 h 1199"/>
                    <a:gd name="T70" fmla="*/ 3 w 410"/>
                    <a:gd name="T71" fmla="*/ 3 h 1199"/>
                    <a:gd name="T72" fmla="*/ 3 w 410"/>
                    <a:gd name="T73" fmla="*/ 2 h 1199"/>
                    <a:gd name="T74" fmla="*/ 3 w 410"/>
                    <a:gd name="T75" fmla="*/ 2 h 1199"/>
                    <a:gd name="T76" fmla="*/ 2 w 410"/>
                    <a:gd name="T77" fmla="*/ 1 h 1199"/>
                    <a:gd name="T78" fmla="*/ 2 w 410"/>
                    <a:gd name="T79" fmla="*/ 0 h 119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10"/>
                    <a:gd name="T121" fmla="*/ 0 h 1199"/>
                    <a:gd name="T122" fmla="*/ 410 w 410"/>
                    <a:gd name="T123" fmla="*/ 1199 h 119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10" h="1199">
                      <a:moveTo>
                        <a:pt x="270" y="0"/>
                      </a:moveTo>
                      <a:lnTo>
                        <a:pt x="0" y="18"/>
                      </a:lnTo>
                      <a:lnTo>
                        <a:pt x="3" y="47"/>
                      </a:lnTo>
                      <a:lnTo>
                        <a:pt x="9" y="79"/>
                      </a:lnTo>
                      <a:lnTo>
                        <a:pt x="16" y="113"/>
                      </a:lnTo>
                      <a:lnTo>
                        <a:pt x="22" y="152"/>
                      </a:lnTo>
                      <a:lnTo>
                        <a:pt x="31" y="198"/>
                      </a:lnTo>
                      <a:lnTo>
                        <a:pt x="41" y="242"/>
                      </a:lnTo>
                      <a:lnTo>
                        <a:pt x="49" y="279"/>
                      </a:lnTo>
                      <a:lnTo>
                        <a:pt x="58" y="315"/>
                      </a:lnTo>
                      <a:lnTo>
                        <a:pt x="66" y="354"/>
                      </a:lnTo>
                      <a:lnTo>
                        <a:pt x="75" y="397"/>
                      </a:lnTo>
                      <a:lnTo>
                        <a:pt x="83" y="442"/>
                      </a:lnTo>
                      <a:lnTo>
                        <a:pt x="92" y="490"/>
                      </a:lnTo>
                      <a:lnTo>
                        <a:pt x="97" y="517"/>
                      </a:lnTo>
                      <a:lnTo>
                        <a:pt x="101" y="552"/>
                      </a:lnTo>
                      <a:lnTo>
                        <a:pt x="106" y="593"/>
                      </a:lnTo>
                      <a:lnTo>
                        <a:pt x="110" y="631"/>
                      </a:lnTo>
                      <a:lnTo>
                        <a:pt x="117" y="679"/>
                      </a:lnTo>
                      <a:lnTo>
                        <a:pt x="123" y="729"/>
                      </a:lnTo>
                      <a:lnTo>
                        <a:pt x="127" y="769"/>
                      </a:lnTo>
                      <a:lnTo>
                        <a:pt x="128" y="809"/>
                      </a:lnTo>
                      <a:lnTo>
                        <a:pt x="130" y="843"/>
                      </a:lnTo>
                      <a:lnTo>
                        <a:pt x="133" y="887"/>
                      </a:lnTo>
                      <a:lnTo>
                        <a:pt x="135" y="932"/>
                      </a:lnTo>
                      <a:lnTo>
                        <a:pt x="133" y="974"/>
                      </a:lnTo>
                      <a:lnTo>
                        <a:pt x="134" y="1024"/>
                      </a:lnTo>
                      <a:lnTo>
                        <a:pt x="136" y="1054"/>
                      </a:lnTo>
                      <a:lnTo>
                        <a:pt x="134" y="1079"/>
                      </a:lnTo>
                      <a:lnTo>
                        <a:pt x="132" y="1110"/>
                      </a:lnTo>
                      <a:lnTo>
                        <a:pt x="133" y="1131"/>
                      </a:lnTo>
                      <a:lnTo>
                        <a:pt x="138" y="1145"/>
                      </a:lnTo>
                      <a:lnTo>
                        <a:pt x="146" y="1159"/>
                      </a:lnTo>
                      <a:lnTo>
                        <a:pt x="158" y="1170"/>
                      </a:lnTo>
                      <a:lnTo>
                        <a:pt x="175" y="1178"/>
                      </a:lnTo>
                      <a:lnTo>
                        <a:pt x="191" y="1183"/>
                      </a:lnTo>
                      <a:lnTo>
                        <a:pt x="212" y="1190"/>
                      </a:lnTo>
                      <a:lnTo>
                        <a:pt x="240" y="1195"/>
                      </a:lnTo>
                      <a:lnTo>
                        <a:pt x="266" y="1196"/>
                      </a:lnTo>
                      <a:lnTo>
                        <a:pt x="292" y="1198"/>
                      </a:lnTo>
                      <a:lnTo>
                        <a:pt x="315" y="1199"/>
                      </a:lnTo>
                      <a:lnTo>
                        <a:pt x="336" y="1197"/>
                      </a:lnTo>
                      <a:lnTo>
                        <a:pt x="354" y="1194"/>
                      </a:lnTo>
                      <a:lnTo>
                        <a:pt x="373" y="1187"/>
                      </a:lnTo>
                      <a:lnTo>
                        <a:pt x="385" y="1180"/>
                      </a:lnTo>
                      <a:lnTo>
                        <a:pt x="396" y="1173"/>
                      </a:lnTo>
                      <a:lnTo>
                        <a:pt x="404" y="1164"/>
                      </a:lnTo>
                      <a:lnTo>
                        <a:pt x="406" y="1154"/>
                      </a:lnTo>
                      <a:lnTo>
                        <a:pt x="404" y="1123"/>
                      </a:lnTo>
                      <a:lnTo>
                        <a:pt x="402" y="1093"/>
                      </a:lnTo>
                      <a:lnTo>
                        <a:pt x="404" y="1053"/>
                      </a:lnTo>
                      <a:lnTo>
                        <a:pt x="407" y="1022"/>
                      </a:lnTo>
                      <a:lnTo>
                        <a:pt x="410" y="995"/>
                      </a:lnTo>
                      <a:lnTo>
                        <a:pt x="408" y="968"/>
                      </a:lnTo>
                      <a:lnTo>
                        <a:pt x="406" y="932"/>
                      </a:lnTo>
                      <a:lnTo>
                        <a:pt x="405" y="906"/>
                      </a:lnTo>
                      <a:lnTo>
                        <a:pt x="403" y="878"/>
                      </a:lnTo>
                      <a:lnTo>
                        <a:pt x="398" y="851"/>
                      </a:lnTo>
                      <a:lnTo>
                        <a:pt x="393" y="821"/>
                      </a:lnTo>
                      <a:lnTo>
                        <a:pt x="392" y="785"/>
                      </a:lnTo>
                      <a:lnTo>
                        <a:pt x="390" y="756"/>
                      </a:lnTo>
                      <a:lnTo>
                        <a:pt x="389" y="719"/>
                      </a:lnTo>
                      <a:lnTo>
                        <a:pt x="387" y="681"/>
                      </a:lnTo>
                      <a:lnTo>
                        <a:pt x="384" y="642"/>
                      </a:lnTo>
                      <a:lnTo>
                        <a:pt x="379" y="598"/>
                      </a:lnTo>
                      <a:lnTo>
                        <a:pt x="375" y="556"/>
                      </a:lnTo>
                      <a:lnTo>
                        <a:pt x="371" y="517"/>
                      </a:lnTo>
                      <a:lnTo>
                        <a:pt x="367" y="487"/>
                      </a:lnTo>
                      <a:lnTo>
                        <a:pt x="362" y="454"/>
                      </a:lnTo>
                      <a:lnTo>
                        <a:pt x="358" y="422"/>
                      </a:lnTo>
                      <a:lnTo>
                        <a:pt x="353" y="387"/>
                      </a:lnTo>
                      <a:lnTo>
                        <a:pt x="347" y="351"/>
                      </a:lnTo>
                      <a:lnTo>
                        <a:pt x="341" y="311"/>
                      </a:lnTo>
                      <a:lnTo>
                        <a:pt x="335" y="276"/>
                      </a:lnTo>
                      <a:lnTo>
                        <a:pt x="325" y="232"/>
                      </a:lnTo>
                      <a:lnTo>
                        <a:pt x="316" y="190"/>
                      </a:lnTo>
                      <a:lnTo>
                        <a:pt x="307" y="137"/>
                      </a:lnTo>
                      <a:lnTo>
                        <a:pt x="294" y="81"/>
                      </a:lnTo>
                      <a:lnTo>
                        <a:pt x="283" y="37"/>
                      </a:lnTo>
                      <a:lnTo>
                        <a:pt x="270" y="0"/>
                      </a:lnTo>
                      <a:close/>
                    </a:path>
                  </a:pathLst>
                </a:custGeom>
                <a:solidFill>
                  <a:srgbClr val="FF3300"/>
                </a:solidFill>
                <a:ln w="9525">
                  <a:noFill/>
                  <a:round/>
                  <a:headEnd/>
                  <a:tailEnd/>
                </a:ln>
              </p:spPr>
              <p:txBody>
                <a:bodyPr/>
                <a:lstStyle/>
                <a:p>
                  <a:endParaRPr lang="cs-CZ"/>
                </a:p>
              </p:txBody>
            </p:sp>
            <p:grpSp>
              <p:nvGrpSpPr>
                <p:cNvPr id="1202" name="Group 162"/>
                <p:cNvGrpSpPr>
                  <a:grpSpLocks/>
                </p:cNvGrpSpPr>
                <p:nvPr/>
              </p:nvGrpSpPr>
              <p:grpSpPr bwMode="auto">
                <a:xfrm>
                  <a:off x="2009" y="1698"/>
                  <a:ext cx="82" cy="239"/>
                  <a:chOff x="2009" y="1698"/>
                  <a:chExt cx="82" cy="239"/>
                </a:xfrm>
              </p:grpSpPr>
              <p:grpSp>
                <p:nvGrpSpPr>
                  <p:cNvPr id="1210" name="Group 163"/>
                  <p:cNvGrpSpPr>
                    <a:grpSpLocks/>
                  </p:cNvGrpSpPr>
                  <p:nvPr/>
                </p:nvGrpSpPr>
                <p:grpSpPr bwMode="auto">
                  <a:xfrm>
                    <a:off x="2009" y="1698"/>
                    <a:ext cx="82" cy="239"/>
                    <a:chOff x="2009" y="1698"/>
                    <a:chExt cx="82" cy="239"/>
                  </a:xfrm>
                </p:grpSpPr>
                <p:grpSp>
                  <p:nvGrpSpPr>
                    <p:cNvPr id="1211" name="Group 164"/>
                    <p:cNvGrpSpPr>
                      <a:grpSpLocks/>
                    </p:cNvGrpSpPr>
                    <p:nvPr/>
                  </p:nvGrpSpPr>
                  <p:grpSpPr bwMode="auto">
                    <a:xfrm>
                      <a:off x="2009" y="1698"/>
                      <a:ext cx="82" cy="239"/>
                      <a:chOff x="2009" y="1698"/>
                      <a:chExt cx="82" cy="239"/>
                    </a:xfrm>
                  </p:grpSpPr>
                  <p:sp>
                    <p:nvSpPr>
                      <p:cNvPr id="1223" name="Freeform 165"/>
                      <p:cNvSpPr>
                        <a:spLocks/>
                      </p:cNvSpPr>
                      <p:nvPr/>
                    </p:nvSpPr>
                    <p:spPr bwMode="auto">
                      <a:xfrm>
                        <a:off x="2009" y="1702"/>
                        <a:ext cx="36" cy="230"/>
                      </a:xfrm>
                      <a:custGeom>
                        <a:avLst/>
                        <a:gdLst>
                          <a:gd name="T0" fmla="*/ 0 w 181"/>
                          <a:gd name="T1" fmla="*/ 1 h 1152"/>
                          <a:gd name="T2" fmla="*/ 0 w 181"/>
                          <a:gd name="T3" fmla="*/ 0 h 1152"/>
                          <a:gd name="T4" fmla="*/ 0 w 181"/>
                          <a:gd name="T5" fmla="*/ 0 h 1152"/>
                          <a:gd name="T6" fmla="*/ 0 w 181"/>
                          <a:gd name="T7" fmla="*/ 0 h 1152"/>
                          <a:gd name="T8" fmla="*/ 0 w 181"/>
                          <a:gd name="T9" fmla="*/ 0 h 1152"/>
                          <a:gd name="T10" fmla="*/ 0 w 181"/>
                          <a:gd name="T11" fmla="*/ 1 h 1152"/>
                          <a:gd name="T12" fmla="*/ 0 w 181"/>
                          <a:gd name="T13" fmla="*/ 1 h 1152"/>
                          <a:gd name="T14" fmla="*/ 0 w 181"/>
                          <a:gd name="T15" fmla="*/ 1 h 1152"/>
                          <a:gd name="T16" fmla="*/ 0 w 181"/>
                          <a:gd name="T17" fmla="*/ 2 h 1152"/>
                          <a:gd name="T18" fmla="*/ 0 w 181"/>
                          <a:gd name="T19" fmla="*/ 2 h 1152"/>
                          <a:gd name="T20" fmla="*/ 0 w 181"/>
                          <a:gd name="T21" fmla="*/ 2 h 1152"/>
                          <a:gd name="T22" fmla="*/ 1 w 181"/>
                          <a:gd name="T23" fmla="*/ 3 h 1152"/>
                          <a:gd name="T24" fmla="*/ 1 w 181"/>
                          <a:gd name="T25" fmla="*/ 3 h 1152"/>
                          <a:gd name="T26" fmla="*/ 1 w 181"/>
                          <a:gd name="T27" fmla="*/ 3 h 1152"/>
                          <a:gd name="T28" fmla="*/ 1 w 181"/>
                          <a:gd name="T29" fmla="*/ 4 h 1152"/>
                          <a:gd name="T30" fmla="*/ 1 w 181"/>
                          <a:gd name="T31" fmla="*/ 4 h 1152"/>
                          <a:gd name="T32" fmla="*/ 1 w 181"/>
                          <a:gd name="T33" fmla="*/ 4 h 1152"/>
                          <a:gd name="T34" fmla="*/ 1 w 181"/>
                          <a:gd name="T35" fmla="*/ 5 h 1152"/>
                          <a:gd name="T36" fmla="*/ 1 w 181"/>
                          <a:gd name="T37" fmla="*/ 5 h 1152"/>
                          <a:gd name="T38" fmla="*/ 1 w 181"/>
                          <a:gd name="T39" fmla="*/ 5 h 1152"/>
                          <a:gd name="T40" fmla="*/ 1 w 181"/>
                          <a:gd name="T41" fmla="*/ 6 h 1152"/>
                          <a:gd name="T42" fmla="*/ 1 w 181"/>
                          <a:gd name="T43" fmla="*/ 6 h 1152"/>
                          <a:gd name="T44" fmla="*/ 1 w 181"/>
                          <a:gd name="T45" fmla="*/ 6 h 1152"/>
                          <a:gd name="T46" fmla="*/ 1 w 181"/>
                          <a:gd name="T47" fmla="*/ 7 h 1152"/>
                          <a:gd name="T48" fmla="*/ 1 w 181"/>
                          <a:gd name="T49" fmla="*/ 7 h 1152"/>
                          <a:gd name="T50" fmla="*/ 1 w 181"/>
                          <a:gd name="T51" fmla="*/ 7 h 1152"/>
                          <a:gd name="T52" fmla="*/ 1 w 181"/>
                          <a:gd name="T53" fmla="*/ 8 h 1152"/>
                          <a:gd name="T54" fmla="*/ 1 w 181"/>
                          <a:gd name="T55" fmla="*/ 8 h 1152"/>
                          <a:gd name="T56" fmla="*/ 1 w 181"/>
                          <a:gd name="T57" fmla="*/ 8 h 1152"/>
                          <a:gd name="T58" fmla="*/ 1 w 181"/>
                          <a:gd name="T59" fmla="*/ 8 h 1152"/>
                          <a:gd name="T60" fmla="*/ 1 w 181"/>
                          <a:gd name="T61" fmla="*/ 9 h 1152"/>
                          <a:gd name="T62" fmla="*/ 1 w 181"/>
                          <a:gd name="T63" fmla="*/ 9 h 1152"/>
                          <a:gd name="T64" fmla="*/ 1 w 181"/>
                          <a:gd name="T65" fmla="*/ 9 h 1152"/>
                          <a:gd name="T66" fmla="*/ 1 w 181"/>
                          <a:gd name="T67" fmla="*/ 9 h 1152"/>
                          <a:gd name="T68" fmla="*/ 1 w 181"/>
                          <a:gd name="T69" fmla="*/ 9 h 1152"/>
                          <a:gd name="T70" fmla="*/ 1 w 181"/>
                          <a:gd name="T71" fmla="*/ 9 h 1152"/>
                          <a:gd name="T72" fmla="*/ 1 w 181"/>
                          <a:gd name="T73" fmla="*/ 9 h 1152"/>
                          <a:gd name="T74" fmla="*/ 1 w 181"/>
                          <a:gd name="T75" fmla="*/ 8 h 1152"/>
                          <a:gd name="T76" fmla="*/ 1 w 181"/>
                          <a:gd name="T77" fmla="*/ 8 h 1152"/>
                          <a:gd name="T78" fmla="*/ 1 w 181"/>
                          <a:gd name="T79" fmla="*/ 8 h 1152"/>
                          <a:gd name="T80" fmla="*/ 1 w 181"/>
                          <a:gd name="T81" fmla="*/ 7 h 1152"/>
                          <a:gd name="T82" fmla="*/ 1 w 181"/>
                          <a:gd name="T83" fmla="*/ 7 h 1152"/>
                          <a:gd name="T84" fmla="*/ 1 w 181"/>
                          <a:gd name="T85" fmla="*/ 6 h 1152"/>
                          <a:gd name="T86" fmla="*/ 1 w 181"/>
                          <a:gd name="T87" fmla="*/ 6 h 1152"/>
                          <a:gd name="T88" fmla="*/ 1 w 181"/>
                          <a:gd name="T89" fmla="*/ 5 h 1152"/>
                          <a:gd name="T90" fmla="*/ 1 w 181"/>
                          <a:gd name="T91" fmla="*/ 5 h 1152"/>
                          <a:gd name="T92" fmla="*/ 1 w 181"/>
                          <a:gd name="T93" fmla="*/ 5 h 1152"/>
                          <a:gd name="T94" fmla="*/ 1 w 181"/>
                          <a:gd name="T95" fmla="*/ 4 h 1152"/>
                          <a:gd name="T96" fmla="*/ 1 w 181"/>
                          <a:gd name="T97" fmla="*/ 4 h 1152"/>
                          <a:gd name="T98" fmla="*/ 1 w 181"/>
                          <a:gd name="T99" fmla="*/ 4 h 1152"/>
                          <a:gd name="T100" fmla="*/ 1 w 181"/>
                          <a:gd name="T101" fmla="*/ 3 h 1152"/>
                          <a:gd name="T102" fmla="*/ 1 w 181"/>
                          <a:gd name="T103" fmla="*/ 3 h 1152"/>
                          <a:gd name="T104" fmla="*/ 1 w 181"/>
                          <a:gd name="T105" fmla="*/ 3 h 1152"/>
                          <a:gd name="T106" fmla="*/ 1 w 181"/>
                          <a:gd name="T107" fmla="*/ 2 h 1152"/>
                          <a:gd name="T108" fmla="*/ 1 w 181"/>
                          <a:gd name="T109" fmla="*/ 2 h 1152"/>
                          <a:gd name="T110" fmla="*/ 1 w 181"/>
                          <a:gd name="T111" fmla="*/ 2 h 1152"/>
                          <a:gd name="T112" fmla="*/ 1 w 181"/>
                          <a:gd name="T113" fmla="*/ 2 h 1152"/>
                          <a:gd name="T114" fmla="*/ 1 w 181"/>
                          <a:gd name="T115" fmla="*/ 1 h 1152"/>
                          <a:gd name="T116" fmla="*/ 1 w 181"/>
                          <a:gd name="T117" fmla="*/ 1 h 1152"/>
                          <a:gd name="T118" fmla="*/ 0 w 181"/>
                          <a:gd name="T119" fmla="*/ 1 h 115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1"/>
                          <a:gd name="T181" fmla="*/ 0 h 1152"/>
                          <a:gd name="T182" fmla="*/ 181 w 181"/>
                          <a:gd name="T183" fmla="*/ 1152 h 115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1" h="1152">
                            <a:moveTo>
                              <a:pt x="55" y="70"/>
                            </a:moveTo>
                            <a:lnTo>
                              <a:pt x="41" y="28"/>
                            </a:lnTo>
                            <a:lnTo>
                              <a:pt x="0" y="0"/>
                            </a:lnTo>
                            <a:lnTo>
                              <a:pt x="3" y="29"/>
                            </a:lnTo>
                            <a:lnTo>
                              <a:pt x="9" y="61"/>
                            </a:lnTo>
                            <a:lnTo>
                              <a:pt x="16" y="95"/>
                            </a:lnTo>
                            <a:lnTo>
                              <a:pt x="22" y="134"/>
                            </a:lnTo>
                            <a:lnTo>
                              <a:pt x="31" y="180"/>
                            </a:lnTo>
                            <a:lnTo>
                              <a:pt x="41" y="224"/>
                            </a:lnTo>
                            <a:lnTo>
                              <a:pt x="48" y="261"/>
                            </a:lnTo>
                            <a:lnTo>
                              <a:pt x="56" y="297"/>
                            </a:lnTo>
                            <a:lnTo>
                              <a:pt x="65" y="336"/>
                            </a:lnTo>
                            <a:lnTo>
                              <a:pt x="74" y="379"/>
                            </a:lnTo>
                            <a:lnTo>
                              <a:pt x="82" y="424"/>
                            </a:lnTo>
                            <a:lnTo>
                              <a:pt x="91" y="472"/>
                            </a:lnTo>
                            <a:lnTo>
                              <a:pt x="96" y="499"/>
                            </a:lnTo>
                            <a:lnTo>
                              <a:pt x="100" y="534"/>
                            </a:lnTo>
                            <a:lnTo>
                              <a:pt x="106" y="575"/>
                            </a:lnTo>
                            <a:lnTo>
                              <a:pt x="110" y="613"/>
                            </a:lnTo>
                            <a:lnTo>
                              <a:pt x="117" y="661"/>
                            </a:lnTo>
                            <a:lnTo>
                              <a:pt x="123" y="711"/>
                            </a:lnTo>
                            <a:lnTo>
                              <a:pt x="127" y="751"/>
                            </a:lnTo>
                            <a:lnTo>
                              <a:pt x="128" y="791"/>
                            </a:lnTo>
                            <a:lnTo>
                              <a:pt x="130" y="825"/>
                            </a:lnTo>
                            <a:lnTo>
                              <a:pt x="133" y="868"/>
                            </a:lnTo>
                            <a:lnTo>
                              <a:pt x="135" y="914"/>
                            </a:lnTo>
                            <a:lnTo>
                              <a:pt x="133" y="956"/>
                            </a:lnTo>
                            <a:lnTo>
                              <a:pt x="134" y="1006"/>
                            </a:lnTo>
                            <a:lnTo>
                              <a:pt x="136" y="1036"/>
                            </a:lnTo>
                            <a:lnTo>
                              <a:pt x="134" y="1061"/>
                            </a:lnTo>
                            <a:lnTo>
                              <a:pt x="132" y="1091"/>
                            </a:lnTo>
                            <a:lnTo>
                              <a:pt x="133" y="1113"/>
                            </a:lnTo>
                            <a:lnTo>
                              <a:pt x="137" y="1127"/>
                            </a:lnTo>
                            <a:lnTo>
                              <a:pt x="145" y="1141"/>
                            </a:lnTo>
                            <a:lnTo>
                              <a:pt x="157" y="1152"/>
                            </a:lnTo>
                            <a:lnTo>
                              <a:pt x="163" y="1122"/>
                            </a:lnTo>
                            <a:lnTo>
                              <a:pt x="166" y="1088"/>
                            </a:lnTo>
                            <a:lnTo>
                              <a:pt x="169" y="1051"/>
                            </a:lnTo>
                            <a:lnTo>
                              <a:pt x="173" y="1008"/>
                            </a:lnTo>
                            <a:lnTo>
                              <a:pt x="178" y="956"/>
                            </a:lnTo>
                            <a:lnTo>
                              <a:pt x="181" y="896"/>
                            </a:lnTo>
                            <a:lnTo>
                              <a:pt x="176" y="843"/>
                            </a:lnTo>
                            <a:lnTo>
                              <a:pt x="175" y="789"/>
                            </a:lnTo>
                            <a:lnTo>
                              <a:pt x="169" y="731"/>
                            </a:lnTo>
                            <a:lnTo>
                              <a:pt x="163" y="681"/>
                            </a:lnTo>
                            <a:lnTo>
                              <a:pt x="158" y="633"/>
                            </a:lnTo>
                            <a:lnTo>
                              <a:pt x="154" y="590"/>
                            </a:lnTo>
                            <a:lnTo>
                              <a:pt x="151" y="548"/>
                            </a:lnTo>
                            <a:lnTo>
                              <a:pt x="148" y="511"/>
                            </a:lnTo>
                            <a:lnTo>
                              <a:pt x="145" y="472"/>
                            </a:lnTo>
                            <a:lnTo>
                              <a:pt x="139" y="429"/>
                            </a:lnTo>
                            <a:lnTo>
                              <a:pt x="134" y="382"/>
                            </a:lnTo>
                            <a:lnTo>
                              <a:pt x="122" y="342"/>
                            </a:lnTo>
                            <a:lnTo>
                              <a:pt x="111" y="300"/>
                            </a:lnTo>
                            <a:lnTo>
                              <a:pt x="100" y="266"/>
                            </a:lnTo>
                            <a:lnTo>
                              <a:pt x="94" y="232"/>
                            </a:lnTo>
                            <a:lnTo>
                              <a:pt x="88" y="194"/>
                            </a:lnTo>
                            <a:lnTo>
                              <a:pt x="83" y="156"/>
                            </a:lnTo>
                            <a:lnTo>
                              <a:pt x="70" y="113"/>
                            </a:lnTo>
                            <a:lnTo>
                              <a:pt x="55" y="70"/>
                            </a:lnTo>
                            <a:close/>
                          </a:path>
                        </a:pathLst>
                      </a:custGeom>
                      <a:solidFill>
                        <a:srgbClr val="FF3300"/>
                      </a:solidFill>
                      <a:ln w="9525">
                        <a:noFill/>
                        <a:round/>
                        <a:headEnd/>
                        <a:tailEnd/>
                      </a:ln>
                    </p:spPr>
                    <p:txBody>
                      <a:bodyPr/>
                      <a:lstStyle/>
                      <a:p>
                        <a:endParaRPr lang="cs-CZ"/>
                      </a:p>
                    </p:txBody>
                  </p:sp>
                  <p:sp>
                    <p:nvSpPr>
                      <p:cNvPr id="1224" name="Freeform 166"/>
                      <p:cNvSpPr>
                        <a:spLocks/>
                      </p:cNvSpPr>
                      <p:nvPr/>
                    </p:nvSpPr>
                    <p:spPr bwMode="auto">
                      <a:xfrm>
                        <a:off x="2054" y="1698"/>
                        <a:ext cx="37" cy="239"/>
                      </a:xfrm>
                      <a:custGeom>
                        <a:avLst/>
                        <a:gdLst>
                          <a:gd name="T0" fmla="*/ 0 w 188"/>
                          <a:gd name="T1" fmla="*/ 0 h 1194"/>
                          <a:gd name="T2" fmla="*/ 0 w 188"/>
                          <a:gd name="T3" fmla="*/ 1 h 1194"/>
                          <a:gd name="T4" fmla="*/ 0 w 188"/>
                          <a:gd name="T5" fmla="*/ 1 h 1194"/>
                          <a:gd name="T6" fmla="*/ 0 w 188"/>
                          <a:gd name="T7" fmla="*/ 2 h 1194"/>
                          <a:gd name="T8" fmla="*/ 1 w 188"/>
                          <a:gd name="T9" fmla="*/ 3 h 1194"/>
                          <a:gd name="T10" fmla="*/ 1 w 188"/>
                          <a:gd name="T11" fmla="*/ 3 h 1194"/>
                          <a:gd name="T12" fmla="*/ 1 w 188"/>
                          <a:gd name="T13" fmla="*/ 4 h 1194"/>
                          <a:gd name="T14" fmla="*/ 1 w 188"/>
                          <a:gd name="T15" fmla="*/ 5 h 1194"/>
                          <a:gd name="T16" fmla="*/ 1 w 188"/>
                          <a:gd name="T17" fmla="*/ 6 h 1194"/>
                          <a:gd name="T18" fmla="*/ 1 w 188"/>
                          <a:gd name="T19" fmla="*/ 7 h 1194"/>
                          <a:gd name="T20" fmla="*/ 1 w 188"/>
                          <a:gd name="T21" fmla="*/ 7 h 1194"/>
                          <a:gd name="T22" fmla="*/ 1 w 188"/>
                          <a:gd name="T23" fmla="*/ 8 h 1194"/>
                          <a:gd name="T24" fmla="*/ 1 w 188"/>
                          <a:gd name="T25" fmla="*/ 9 h 1194"/>
                          <a:gd name="T26" fmla="*/ 1 w 188"/>
                          <a:gd name="T27" fmla="*/ 10 h 1194"/>
                          <a:gd name="T28" fmla="*/ 1 w 188"/>
                          <a:gd name="T29" fmla="*/ 9 h 1194"/>
                          <a:gd name="T30" fmla="*/ 1 w 188"/>
                          <a:gd name="T31" fmla="*/ 9 h 1194"/>
                          <a:gd name="T32" fmla="*/ 1 w 188"/>
                          <a:gd name="T33" fmla="*/ 9 h 1194"/>
                          <a:gd name="T34" fmla="*/ 1 w 188"/>
                          <a:gd name="T35" fmla="*/ 8 h 1194"/>
                          <a:gd name="T36" fmla="*/ 1 w 188"/>
                          <a:gd name="T37" fmla="*/ 8 h 1194"/>
                          <a:gd name="T38" fmla="*/ 1 w 188"/>
                          <a:gd name="T39" fmla="*/ 7 h 1194"/>
                          <a:gd name="T40" fmla="*/ 1 w 188"/>
                          <a:gd name="T41" fmla="*/ 7 h 1194"/>
                          <a:gd name="T42" fmla="*/ 1 w 188"/>
                          <a:gd name="T43" fmla="*/ 7 h 1194"/>
                          <a:gd name="T44" fmla="*/ 1 w 188"/>
                          <a:gd name="T45" fmla="*/ 6 h 1194"/>
                          <a:gd name="T46" fmla="*/ 1 w 188"/>
                          <a:gd name="T47" fmla="*/ 5 h 1194"/>
                          <a:gd name="T48" fmla="*/ 1 w 188"/>
                          <a:gd name="T49" fmla="*/ 5 h 1194"/>
                          <a:gd name="T50" fmla="*/ 1 w 188"/>
                          <a:gd name="T51" fmla="*/ 4 h 1194"/>
                          <a:gd name="T52" fmla="*/ 1 w 188"/>
                          <a:gd name="T53" fmla="*/ 4 h 1194"/>
                          <a:gd name="T54" fmla="*/ 1 w 188"/>
                          <a:gd name="T55" fmla="*/ 3 h 1194"/>
                          <a:gd name="T56" fmla="*/ 1 w 188"/>
                          <a:gd name="T57" fmla="*/ 2 h 1194"/>
                          <a:gd name="T58" fmla="*/ 1 w 188"/>
                          <a:gd name="T59" fmla="*/ 2 h 1194"/>
                          <a:gd name="T60" fmla="*/ 1 w 188"/>
                          <a:gd name="T61" fmla="*/ 1 h 1194"/>
                          <a:gd name="T62" fmla="*/ 0 w 188"/>
                          <a:gd name="T63" fmla="*/ 0 h 119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8"/>
                          <a:gd name="T97" fmla="*/ 0 h 1194"/>
                          <a:gd name="T98" fmla="*/ 188 w 188"/>
                          <a:gd name="T99" fmla="*/ 1194 h 119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8" h="1194">
                            <a:moveTo>
                              <a:pt x="48" y="0"/>
                            </a:moveTo>
                            <a:lnTo>
                              <a:pt x="0" y="38"/>
                            </a:lnTo>
                            <a:lnTo>
                              <a:pt x="17" y="57"/>
                            </a:lnTo>
                            <a:lnTo>
                              <a:pt x="29" y="78"/>
                            </a:lnTo>
                            <a:lnTo>
                              <a:pt x="35" y="106"/>
                            </a:lnTo>
                            <a:lnTo>
                              <a:pt x="41" y="148"/>
                            </a:lnTo>
                            <a:lnTo>
                              <a:pt x="49" y="188"/>
                            </a:lnTo>
                            <a:lnTo>
                              <a:pt x="61" y="240"/>
                            </a:lnTo>
                            <a:lnTo>
                              <a:pt x="70" y="290"/>
                            </a:lnTo>
                            <a:lnTo>
                              <a:pt x="79" y="334"/>
                            </a:lnTo>
                            <a:lnTo>
                              <a:pt x="85" y="383"/>
                            </a:lnTo>
                            <a:lnTo>
                              <a:pt x="92" y="427"/>
                            </a:lnTo>
                            <a:lnTo>
                              <a:pt x="101" y="476"/>
                            </a:lnTo>
                            <a:lnTo>
                              <a:pt x="111" y="516"/>
                            </a:lnTo>
                            <a:lnTo>
                              <a:pt x="117" y="564"/>
                            </a:lnTo>
                            <a:lnTo>
                              <a:pt x="113" y="610"/>
                            </a:lnTo>
                            <a:lnTo>
                              <a:pt x="117" y="651"/>
                            </a:lnTo>
                            <a:lnTo>
                              <a:pt x="120" y="703"/>
                            </a:lnTo>
                            <a:lnTo>
                              <a:pt x="122" y="762"/>
                            </a:lnTo>
                            <a:lnTo>
                              <a:pt x="126" y="825"/>
                            </a:lnTo>
                            <a:lnTo>
                              <a:pt x="134" y="886"/>
                            </a:lnTo>
                            <a:lnTo>
                              <a:pt x="140" y="928"/>
                            </a:lnTo>
                            <a:lnTo>
                              <a:pt x="140" y="968"/>
                            </a:lnTo>
                            <a:lnTo>
                              <a:pt x="142" y="1017"/>
                            </a:lnTo>
                            <a:lnTo>
                              <a:pt x="138" y="1073"/>
                            </a:lnTo>
                            <a:lnTo>
                              <a:pt x="137" y="1119"/>
                            </a:lnTo>
                            <a:lnTo>
                              <a:pt x="132" y="1160"/>
                            </a:lnTo>
                            <a:lnTo>
                              <a:pt x="133" y="1194"/>
                            </a:lnTo>
                            <a:lnTo>
                              <a:pt x="151" y="1187"/>
                            </a:lnTo>
                            <a:lnTo>
                              <a:pt x="163" y="1180"/>
                            </a:lnTo>
                            <a:lnTo>
                              <a:pt x="174" y="1173"/>
                            </a:lnTo>
                            <a:lnTo>
                              <a:pt x="182" y="1164"/>
                            </a:lnTo>
                            <a:lnTo>
                              <a:pt x="184" y="1154"/>
                            </a:lnTo>
                            <a:lnTo>
                              <a:pt x="182" y="1123"/>
                            </a:lnTo>
                            <a:lnTo>
                              <a:pt x="180" y="1093"/>
                            </a:lnTo>
                            <a:lnTo>
                              <a:pt x="182" y="1053"/>
                            </a:lnTo>
                            <a:lnTo>
                              <a:pt x="185" y="1022"/>
                            </a:lnTo>
                            <a:lnTo>
                              <a:pt x="188" y="995"/>
                            </a:lnTo>
                            <a:lnTo>
                              <a:pt x="186" y="968"/>
                            </a:lnTo>
                            <a:lnTo>
                              <a:pt x="184" y="932"/>
                            </a:lnTo>
                            <a:lnTo>
                              <a:pt x="183" y="906"/>
                            </a:lnTo>
                            <a:lnTo>
                              <a:pt x="181" y="878"/>
                            </a:lnTo>
                            <a:lnTo>
                              <a:pt x="176" y="851"/>
                            </a:lnTo>
                            <a:lnTo>
                              <a:pt x="171" y="821"/>
                            </a:lnTo>
                            <a:lnTo>
                              <a:pt x="170" y="785"/>
                            </a:lnTo>
                            <a:lnTo>
                              <a:pt x="168" y="756"/>
                            </a:lnTo>
                            <a:lnTo>
                              <a:pt x="167" y="719"/>
                            </a:lnTo>
                            <a:lnTo>
                              <a:pt x="165" y="681"/>
                            </a:lnTo>
                            <a:lnTo>
                              <a:pt x="162" y="642"/>
                            </a:lnTo>
                            <a:lnTo>
                              <a:pt x="157" y="598"/>
                            </a:lnTo>
                            <a:lnTo>
                              <a:pt x="153" y="556"/>
                            </a:lnTo>
                            <a:lnTo>
                              <a:pt x="150" y="517"/>
                            </a:lnTo>
                            <a:lnTo>
                              <a:pt x="145" y="487"/>
                            </a:lnTo>
                            <a:lnTo>
                              <a:pt x="141" y="454"/>
                            </a:lnTo>
                            <a:lnTo>
                              <a:pt x="137" y="422"/>
                            </a:lnTo>
                            <a:lnTo>
                              <a:pt x="132" y="387"/>
                            </a:lnTo>
                            <a:lnTo>
                              <a:pt x="126" y="351"/>
                            </a:lnTo>
                            <a:lnTo>
                              <a:pt x="120" y="311"/>
                            </a:lnTo>
                            <a:lnTo>
                              <a:pt x="114" y="276"/>
                            </a:lnTo>
                            <a:lnTo>
                              <a:pt x="105" y="232"/>
                            </a:lnTo>
                            <a:lnTo>
                              <a:pt x="95" y="190"/>
                            </a:lnTo>
                            <a:lnTo>
                              <a:pt x="85" y="137"/>
                            </a:lnTo>
                            <a:lnTo>
                              <a:pt x="72" y="81"/>
                            </a:lnTo>
                            <a:lnTo>
                              <a:pt x="61" y="37"/>
                            </a:lnTo>
                            <a:lnTo>
                              <a:pt x="48" y="0"/>
                            </a:lnTo>
                            <a:close/>
                          </a:path>
                        </a:pathLst>
                      </a:custGeom>
                      <a:solidFill>
                        <a:srgbClr val="FF3300"/>
                      </a:solidFill>
                      <a:ln w="9525">
                        <a:noFill/>
                        <a:round/>
                        <a:headEnd/>
                        <a:tailEnd/>
                      </a:ln>
                    </p:spPr>
                    <p:txBody>
                      <a:bodyPr/>
                      <a:lstStyle/>
                      <a:p>
                        <a:endParaRPr lang="cs-CZ"/>
                      </a:p>
                    </p:txBody>
                  </p:sp>
                </p:grpSp>
                <p:sp>
                  <p:nvSpPr>
                    <p:cNvPr id="1222" name="Freeform 167"/>
                    <p:cNvSpPr>
                      <a:spLocks/>
                    </p:cNvSpPr>
                    <p:nvPr/>
                  </p:nvSpPr>
                  <p:spPr bwMode="auto">
                    <a:xfrm>
                      <a:off x="2017" y="1707"/>
                      <a:ext cx="41" cy="230"/>
                    </a:xfrm>
                    <a:custGeom>
                      <a:avLst/>
                      <a:gdLst>
                        <a:gd name="T0" fmla="*/ 0 w 206"/>
                        <a:gd name="T1" fmla="*/ 0 h 1149"/>
                        <a:gd name="T2" fmla="*/ 1 w 206"/>
                        <a:gd name="T3" fmla="*/ 0 h 1149"/>
                        <a:gd name="T4" fmla="*/ 1 w 206"/>
                        <a:gd name="T5" fmla="*/ 1 h 1149"/>
                        <a:gd name="T6" fmla="*/ 1 w 206"/>
                        <a:gd name="T7" fmla="*/ 1 h 1149"/>
                        <a:gd name="T8" fmla="*/ 1 w 206"/>
                        <a:gd name="T9" fmla="*/ 2 h 1149"/>
                        <a:gd name="T10" fmla="*/ 1 w 206"/>
                        <a:gd name="T11" fmla="*/ 2 h 1149"/>
                        <a:gd name="T12" fmla="*/ 1 w 206"/>
                        <a:gd name="T13" fmla="*/ 3 h 1149"/>
                        <a:gd name="T14" fmla="*/ 1 w 206"/>
                        <a:gd name="T15" fmla="*/ 3 h 1149"/>
                        <a:gd name="T16" fmla="*/ 1 w 206"/>
                        <a:gd name="T17" fmla="*/ 4 h 1149"/>
                        <a:gd name="T18" fmla="*/ 1 w 206"/>
                        <a:gd name="T19" fmla="*/ 4 h 1149"/>
                        <a:gd name="T20" fmla="*/ 1 w 206"/>
                        <a:gd name="T21" fmla="*/ 5 h 1149"/>
                        <a:gd name="T22" fmla="*/ 2 w 206"/>
                        <a:gd name="T23" fmla="*/ 5 h 1149"/>
                        <a:gd name="T24" fmla="*/ 2 w 206"/>
                        <a:gd name="T25" fmla="*/ 6 h 1149"/>
                        <a:gd name="T26" fmla="*/ 2 w 206"/>
                        <a:gd name="T27" fmla="*/ 6 h 1149"/>
                        <a:gd name="T28" fmla="*/ 2 w 206"/>
                        <a:gd name="T29" fmla="*/ 7 h 1149"/>
                        <a:gd name="T30" fmla="*/ 2 w 206"/>
                        <a:gd name="T31" fmla="*/ 8 h 1149"/>
                        <a:gd name="T32" fmla="*/ 2 w 206"/>
                        <a:gd name="T33" fmla="*/ 8 h 1149"/>
                        <a:gd name="T34" fmla="*/ 2 w 206"/>
                        <a:gd name="T35" fmla="*/ 9 h 1149"/>
                        <a:gd name="T36" fmla="*/ 2 w 206"/>
                        <a:gd name="T37" fmla="*/ 9 h 1149"/>
                        <a:gd name="T38" fmla="*/ 2 w 206"/>
                        <a:gd name="T39" fmla="*/ 9 h 1149"/>
                        <a:gd name="T40" fmla="*/ 1 w 206"/>
                        <a:gd name="T41" fmla="*/ 9 h 1149"/>
                        <a:gd name="T42" fmla="*/ 1 w 206"/>
                        <a:gd name="T43" fmla="*/ 9 h 1149"/>
                        <a:gd name="T44" fmla="*/ 1 w 206"/>
                        <a:gd name="T45" fmla="*/ 8 h 1149"/>
                        <a:gd name="T46" fmla="*/ 1 w 206"/>
                        <a:gd name="T47" fmla="*/ 8 h 1149"/>
                        <a:gd name="T48" fmla="*/ 1 w 206"/>
                        <a:gd name="T49" fmla="*/ 7 h 1149"/>
                        <a:gd name="T50" fmla="*/ 1 w 206"/>
                        <a:gd name="T51" fmla="*/ 6 h 1149"/>
                        <a:gd name="T52" fmla="*/ 1 w 206"/>
                        <a:gd name="T53" fmla="*/ 5 h 1149"/>
                        <a:gd name="T54" fmla="*/ 1 w 206"/>
                        <a:gd name="T55" fmla="*/ 4 h 1149"/>
                        <a:gd name="T56" fmla="*/ 1 w 206"/>
                        <a:gd name="T57" fmla="*/ 4 h 1149"/>
                        <a:gd name="T58" fmla="*/ 1 w 206"/>
                        <a:gd name="T59" fmla="*/ 3 h 1149"/>
                        <a:gd name="T60" fmla="*/ 1 w 206"/>
                        <a:gd name="T61" fmla="*/ 3 h 1149"/>
                        <a:gd name="T62" fmla="*/ 0 w 206"/>
                        <a:gd name="T63" fmla="*/ 2 h 1149"/>
                        <a:gd name="T64" fmla="*/ 0 w 206"/>
                        <a:gd name="T65" fmla="*/ 1 h 1149"/>
                        <a:gd name="T66" fmla="*/ 0 w 206"/>
                        <a:gd name="T67" fmla="*/ 1 h 11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6"/>
                        <a:gd name="T103" fmla="*/ 0 h 1149"/>
                        <a:gd name="T104" fmla="*/ 206 w 206"/>
                        <a:gd name="T105" fmla="*/ 1149 h 11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6" h="1149">
                          <a:moveTo>
                            <a:pt x="15" y="42"/>
                          </a:moveTo>
                          <a:lnTo>
                            <a:pt x="0" y="0"/>
                          </a:lnTo>
                          <a:lnTo>
                            <a:pt x="73" y="28"/>
                          </a:lnTo>
                          <a:lnTo>
                            <a:pt x="77" y="57"/>
                          </a:lnTo>
                          <a:lnTo>
                            <a:pt x="82" y="82"/>
                          </a:lnTo>
                          <a:lnTo>
                            <a:pt x="90" y="111"/>
                          </a:lnTo>
                          <a:lnTo>
                            <a:pt x="98" y="133"/>
                          </a:lnTo>
                          <a:lnTo>
                            <a:pt x="108" y="159"/>
                          </a:lnTo>
                          <a:lnTo>
                            <a:pt x="118" y="189"/>
                          </a:lnTo>
                          <a:lnTo>
                            <a:pt x="124" y="217"/>
                          </a:lnTo>
                          <a:lnTo>
                            <a:pt x="129" y="249"/>
                          </a:lnTo>
                          <a:lnTo>
                            <a:pt x="135" y="281"/>
                          </a:lnTo>
                          <a:lnTo>
                            <a:pt x="140" y="316"/>
                          </a:lnTo>
                          <a:lnTo>
                            <a:pt x="149" y="351"/>
                          </a:lnTo>
                          <a:lnTo>
                            <a:pt x="155" y="376"/>
                          </a:lnTo>
                          <a:lnTo>
                            <a:pt x="163" y="407"/>
                          </a:lnTo>
                          <a:lnTo>
                            <a:pt x="169" y="429"/>
                          </a:lnTo>
                          <a:lnTo>
                            <a:pt x="174" y="452"/>
                          </a:lnTo>
                          <a:lnTo>
                            <a:pt x="176" y="479"/>
                          </a:lnTo>
                          <a:lnTo>
                            <a:pt x="178" y="505"/>
                          </a:lnTo>
                          <a:lnTo>
                            <a:pt x="180" y="535"/>
                          </a:lnTo>
                          <a:lnTo>
                            <a:pt x="185" y="574"/>
                          </a:lnTo>
                          <a:lnTo>
                            <a:pt x="189" y="608"/>
                          </a:lnTo>
                          <a:lnTo>
                            <a:pt x="193" y="644"/>
                          </a:lnTo>
                          <a:lnTo>
                            <a:pt x="199" y="678"/>
                          </a:lnTo>
                          <a:lnTo>
                            <a:pt x="201" y="708"/>
                          </a:lnTo>
                          <a:lnTo>
                            <a:pt x="204" y="759"/>
                          </a:lnTo>
                          <a:lnTo>
                            <a:pt x="205" y="795"/>
                          </a:lnTo>
                          <a:lnTo>
                            <a:pt x="205" y="837"/>
                          </a:lnTo>
                          <a:lnTo>
                            <a:pt x="206" y="864"/>
                          </a:lnTo>
                          <a:lnTo>
                            <a:pt x="205" y="900"/>
                          </a:lnTo>
                          <a:lnTo>
                            <a:pt x="203" y="942"/>
                          </a:lnTo>
                          <a:lnTo>
                            <a:pt x="200" y="976"/>
                          </a:lnTo>
                          <a:lnTo>
                            <a:pt x="202" y="1017"/>
                          </a:lnTo>
                          <a:lnTo>
                            <a:pt x="203" y="1055"/>
                          </a:lnTo>
                          <a:lnTo>
                            <a:pt x="199" y="1079"/>
                          </a:lnTo>
                          <a:lnTo>
                            <a:pt x="195" y="1102"/>
                          </a:lnTo>
                          <a:lnTo>
                            <a:pt x="191" y="1117"/>
                          </a:lnTo>
                          <a:lnTo>
                            <a:pt x="192" y="1134"/>
                          </a:lnTo>
                          <a:lnTo>
                            <a:pt x="197" y="1149"/>
                          </a:lnTo>
                          <a:lnTo>
                            <a:pt x="169" y="1145"/>
                          </a:lnTo>
                          <a:lnTo>
                            <a:pt x="153" y="1138"/>
                          </a:lnTo>
                          <a:lnTo>
                            <a:pt x="134" y="1132"/>
                          </a:lnTo>
                          <a:lnTo>
                            <a:pt x="117" y="1124"/>
                          </a:lnTo>
                          <a:lnTo>
                            <a:pt x="123" y="1094"/>
                          </a:lnTo>
                          <a:lnTo>
                            <a:pt x="126" y="1060"/>
                          </a:lnTo>
                          <a:lnTo>
                            <a:pt x="129" y="1024"/>
                          </a:lnTo>
                          <a:lnTo>
                            <a:pt x="133" y="980"/>
                          </a:lnTo>
                          <a:lnTo>
                            <a:pt x="138" y="928"/>
                          </a:lnTo>
                          <a:lnTo>
                            <a:pt x="141" y="868"/>
                          </a:lnTo>
                          <a:lnTo>
                            <a:pt x="136" y="815"/>
                          </a:lnTo>
                          <a:lnTo>
                            <a:pt x="135" y="761"/>
                          </a:lnTo>
                          <a:lnTo>
                            <a:pt x="129" y="704"/>
                          </a:lnTo>
                          <a:lnTo>
                            <a:pt x="123" y="653"/>
                          </a:lnTo>
                          <a:lnTo>
                            <a:pt x="118" y="605"/>
                          </a:lnTo>
                          <a:lnTo>
                            <a:pt x="114" y="562"/>
                          </a:lnTo>
                          <a:lnTo>
                            <a:pt x="111" y="520"/>
                          </a:lnTo>
                          <a:lnTo>
                            <a:pt x="108" y="483"/>
                          </a:lnTo>
                          <a:lnTo>
                            <a:pt x="105" y="444"/>
                          </a:lnTo>
                          <a:lnTo>
                            <a:pt x="99" y="401"/>
                          </a:lnTo>
                          <a:lnTo>
                            <a:pt x="93" y="354"/>
                          </a:lnTo>
                          <a:lnTo>
                            <a:pt x="81" y="314"/>
                          </a:lnTo>
                          <a:lnTo>
                            <a:pt x="70" y="273"/>
                          </a:lnTo>
                          <a:lnTo>
                            <a:pt x="59" y="238"/>
                          </a:lnTo>
                          <a:lnTo>
                            <a:pt x="53" y="204"/>
                          </a:lnTo>
                          <a:lnTo>
                            <a:pt x="48" y="166"/>
                          </a:lnTo>
                          <a:lnTo>
                            <a:pt x="43" y="128"/>
                          </a:lnTo>
                          <a:lnTo>
                            <a:pt x="30" y="85"/>
                          </a:lnTo>
                          <a:lnTo>
                            <a:pt x="15" y="42"/>
                          </a:lnTo>
                          <a:close/>
                        </a:path>
                      </a:pathLst>
                    </a:custGeom>
                    <a:solidFill>
                      <a:srgbClr val="FF3300"/>
                    </a:solidFill>
                    <a:ln w="9525">
                      <a:noFill/>
                      <a:round/>
                      <a:headEnd/>
                      <a:tailEnd/>
                    </a:ln>
                  </p:spPr>
                  <p:txBody>
                    <a:bodyPr/>
                    <a:lstStyle/>
                    <a:p>
                      <a:endParaRPr lang="cs-CZ"/>
                    </a:p>
                  </p:txBody>
                </p:sp>
              </p:grpSp>
              <p:sp>
                <p:nvSpPr>
                  <p:cNvPr id="1220" name="Freeform 168"/>
                  <p:cNvSpPr>
                    <a:spLocks/>
                  </p:cNvSpPr>
                  <p:nvPr/>
                </p:nvSpPr>
                <p:spPr bwMode="auto">
                  <a:xfrm>
                    <a:off x="2046" y="1715"/>
                    <a:ext cx="27" cy="207"/>
                  </a:xfrm>
                  <a:custGeom>
                    <a:avLst/>
                    <a:gdLst>
                      <a:gd name="T0" fmla="*/ 0 w 138"/>
                      <a:gd name="T1" fmla="*/ 0 h 1036"/>
                      <a:gd name="T2" fmla="*/ 0 w 138"/>
                      <a:gd name="T3" fmla="*/ 0 h 1036"/>
                      <a:gd name="T4" fmla="*/ 0 w 138"/>
                      <a:gd name="T5" fmla="*/ 1 h 1036"/>
                      <a:gd name="T6" fmla="*/ 0 w 138"/>
                      <a:gd name="T7" fmla="*/ 1 h 1036"/>
                      <a:gd name="T8" fmla="*/ 0 w 138"/>
                      <a:gd name="T9" fmla="*/ 1 h 1036"/>
                      <a:gd name="T10" fmla="*/ 0 w 138"/>
                      <a:gd name="T11" fmla="*/ 1 h 1036"/>
                      <a:gd name="T12" fmla="*/ 0 w 138"/>
                      <a:gd name="T13" fmla="*/ 2 h 1036"/>
                      <a:gd name="T14" fmla="*/ 1 w 138"/>
                      <a:gd name="T15" fmla="*/ 2 h 1036"/>
                      <a:gd name="T16" fmla="*/ 1 w 138"/>
                      <a:gd name="T17" fmla="*/ 2 h 1036"/>
                      <a:gd name="T18" fmla="*/ 1 w 138"/>
                      <a:gd name="T19" fmla="*/ 3 h 1036"/>
                      <a:gd name="T20" fmla="*/ 1 w 138"/>
                      <a:gd name="T21" fmla="*/ 3 h 1036"/>
                      <a:gd name="T22" fmla="*/ 1 w 138"/>
                      <a:gd name="T23" fmla="*/ 3 h 1036"/>
                      <a:gd name="T24" fmla="*/ 1 w 138"/>
                      <a:gd name="T25" fmla="*/ 4 h 1036"/>
                      <a:gd name="T26" fmla="*/ 1 w 138"/>
                      <a:gd name="T27" fmla="*/ 4 h 1036"/>
                      <a:gd name="T28" fmla="*/ 1 w 138"/>
                      <a:gd name="T29" fmla="*/ 5 h 1036"/>
                      <a:gd name="T30" fmla="*/ 1 w 138"/>
                      <a:gd name="T31" fmla="*/ 5 h 1036"/>
                      <a:gd name="T32" fmla="*/ 1 w 138"/>
                      <a:gd name="T33" fmla="*/ 5 h 1036"/>
                      <a:gd name="T34" fmla="*/ 1 w 138"/>
                      <a:gd name="T35" fmla="*/ 6 h 1036"/>
                      <a:gd name="T36" fmla="*/ 1 w 138"/>
                      <a:gd name="T37" fmla="*/ 6 h 1036"/>
                      <a:gd name="T38" fmla="*/ 1 w 138"/>
                      <a:gd name="T39" fmla="*/ 7 h 1036"/>
                      <a:gd name="T40" fmla="*/ 1 w 138"/>
                      <a:gd name="T41" fmla="*/ 7 h 1036"/>
                      <a:gd name="T42" fmla="*/ 1 w 138"/>
                      <a:gd name="T43" fmla="*/ 7 h 1036"/>
                      <a:gd name="T44" fmla="*/ 1 w 138"/>
                      <a:gd name="T45" fmla="*/ 8 h 1036"/>
                      <a:gd name="T46" fmla="*/ 1 w 138"/>
                      <a:gd name="T47" fmla="*/ 8 h 1036"/>
                      <a:gd name="T48" fmla="*/ 1 w 138"/>
                      <a:gd name="T49" fmla="*/ 8 h 10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8"/>
                      <a:gd name="T76" fmla="*/ 0 h 1036"/>
                      <a:gd name="T77" fmla="*/ 138 w 138"/>
                      <a:gd name="T78" fmla="*/ 1036 h 10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8" h="1036">
                        <a:moveTo>
                          <a:pt x="0" y="0"/>
                        </a:moveTo>
                        <a:lnTo>
                          <a:pt x="13" y="33"/>
                        </a:lnTo>
                        <a:lnTo>
                          <a:pt x="26" y="64"/>
                        </a:lnTo>
                        <a:lnTo>
                          <a:pt x="37" y="97"/>
                        </a:lnTo>
                        <a:lnTo>
                          <a:pt x="47" y="134"/>
                        </a:lnTo>
                        <a:lnTo>
                          <a:pt x="55" y="168"/>
                        </a:lnTo>
                        <a:lnTo>
                          <a:pt x="63" y="203"/>
                        </a:lnTo>
                        <a:lnTo>
                          <a:pt x="71" y="246"/>
                        </a:lnTo>
                        <a:lnTo>
                          <a:pt x="79" y="298"/>
                        </a:lnTo>
                        <a:lnTo>
                          <a:pt x="88" y="352"/>
                        </a:lnTo>
                        <a:lnTo>
                          <a:pt x="94" y="388"/>
                        </a:lnTo>
                        <a:lnTo>
                          <a:pt x="102" y="434"/>
                        </a:lnTo>
                        <a:lnTo>
                          <a:pt x="108" y="479"/>
                        </a:lnTo>
                        <a:lnTo>
                          <a:pt x="111" y="522"/>
                        </a:lnTo>
                        <a:lnTo>
                          <a:pt x="114" y="569"/>
                        </a:lnTo>
                        <a:lnTo>
                          <a:pt x="117" y="616"/>
                        </a:lnTo>
                        <a:lnTo>
                          <a:pt x="120" y="671"/>
                        </a:lnTo>
                        <a:lnTo>
                          <a:pt x="124" y="722"/>
                        </a:lnTo>
                        <a:lnTo>
                          <a:pt x="128" y="777"/>
                        </a:lnTo>
                        <a:lnTo>
                          <a:pt x="131" y="818"/>
                        </a:lnTo>
                        <a:lnTo>
                          <a:pt x="136" y="854"/>
                        </a:lnTo>
                        <a:lnTo>
                          <a:pt x="138" y="898"/>
                        </a:lnTo>
                        <a:lnTo>
                          <a:pt x="137" y="942"/>
                        </a:lnTo>
                        <a:lnTo>
                          <a:pt x="135" y="986"/>
                        </a:lnTo>
                        <a:lnTo>
                          <a:pt x="133" y="1036"/>
                        </a:lnTo>
                      </a:path>
                    </a:pathLst>
                  </a:custGeom>
                  <a:solidFill>
                    <a:srgbClr val="FF3300"/>
                  </a:solidFill>
                  <a:ln w="4763">
                    <a:solidFill>
                      <a:srgbClr val="C0C0FF"/>
                    </a:solidFill>
                    <a:round/>
                    <a:headEnd/>
                    <a:tailEnd/>
                  </a:ln>
                </p:spPr>
                <p:txBody>
                  <a:bodyPr/>
                  <a:lstStyle/>
                  <a:p>
                    <a:endParaRPr lang="cs-CZ"/>
                  </a:p>
                </p:txBody>
              </p:sp>
            </p:grpSp>
          </p:grpSp>
          <p:grpSp>
            <p:nvGrpSpPr>
              <p:cNvPr id="1212" name="Group 169"/>
              <p:cNvGrpSpPr>
                <a:grpSpLocks/>
              </p:cNvGrpSpPr>
              <p:nvPr/>
            </p:nvGrpSpPr>
            <p:grpSpPr bwMode="auto">
              <a:xfrm>
                <a:off x="2010" y="1688"/>
                <a:ext cx="53" cy="26"/>
                <a:chOff x="2010" y="1688"/>
                <a:chExt cx="53" cy="26"/>
              </a:xfrm>
            </p:grpSpPr>
            <p:sp>
              <p:nvSpPr>
                <p:cNvPr id="1214" name="Oval 170"/>
                <p:cNvSpPr>
                  <a:spLocks noChangeArrowheads="1"/>
                </p:cNvSpPr>
                <p:nvPr/>
              </p:nvSpPr>
              <p:spPr bwMode="auto">
                <a:xfrm>
                  <a:off x="2010" y="1688"/>
                  <a:ext cx="53" cy="26"/>
                </a:xfrm>
                <a:prstGeom prst="ellipse">
                  <a:avLst/>
                </a:prstGeom>
                <a:solidFill>
                  <a:srgbClr val="FF3300"/>
                </a:solidFill>
                <a:ln w="3175">
                  <a:solidFill>
                    <a:srgbClr val="000020"/>
                  </a:solidFill>
                  <a:round/>
                  <a:headEnd/>
                  <a:tailEnd/>
                </a:ln>
              </p:spPr>
              <p:txBody>
                <a:bodyPr/>
                <a:lstStyle/>
                <a:p>
                  <a:endParaRPr lang="cs-CZ"/>
                </a:p>
              </p:txBody>
            </p:sp>
            <p:sp>
              <p:nvSpPr>
                <p:cNvPr id="1215" name="Oval 171"/>
                <p:cNvSpPr>
                  <a:spLocks noChangeArrowheads="1"/>
                </p:cNvSpPr>
                <p:nvPr/>
              </p:nvSpPr>
              <p:spPr bwMode="auto">
                <a:xfrm>
                  <a:off x="2016" y="1691"/>
                  <a:ext cx="41" cy="20"/>
                </a:xfrm>
                <a:prstGeom prst="ellipse">
                  <a:avLst/>
                </a:prstGeom>
                <a:solidFill>
                  <a:srgbClr val="FF3300"/>
                </a:solidFill>
                <a:ln w="3175">
                  <a:solidFill>
                    <a:srgbClr val="000020"/>
                  </a:solidFill>
                  <a:round/>
                  <a:headEnd/>
                  <a:tailEnd/>
                </a:ln>
              </p:spPr>
              <p:txBody>
                <a:bodyPr/>
                <a:lstStyle/>
                <a:p>
                  <a:endParaRPr lang="cs-CZ"/>
                </a:p>
              </p:txBody>
            </p:sp>
            <p:sp>
              <p:nvSpPr>
                <p:cNvPr id="1216" name="Oval 172"/>
                <p:cNvSpPr>
                  <a:spLocks noChangeArrowheads="1"/>
                </p:cNvSpPr>
                <p:nvPr/>
              </p:nvSpPr>
              <p:spPr bwMode="auto">
                <a:xfrm>
                  <a:off x="2018" y="1693"/>
                  <a:ext cx="35" cy="15"/>
                </a:xfrm>
                <a:prstGeom prst="ellipse">
                  <a:avLst/>
                </a:prstGeom>
                <a:solidFill>
                  <a:srgbClr val="FF3300"/>
                </a:solidFill>
                <a:ln w="3175">
                  <a:solidFill>
                    <a:srgbClr val="000020"/>
                  </a:solidFill>
                  <a:round/>
                  <a:headEnd/>
                  <a:tailEnd/>
                </a:ln>
              </p:spPr>
              <p:txBody>
                <a:bodyPr/>
                <a:lstStyle/>
                <a:p>
                  <a:endParaRPr lang="cs-CZ"/>
                </a:p>
              </p:txBody>
            </p:sp>
          </p:grpSp>
        </p:grpSp>
      </p:grpSp>
      <p:graphicFrame>
        <p:nvGraphicFramePr>
          <p:cNvPr id="1026" name="Object 173"/>
          <p:cNvGraphicFramePr>
            <a:graphicFrameLocks noChangeAspect="1"/>
          </p:cNvGraphicFramePr>
          <p:nvPr/>
        </p:nvGraphicFramePr>
        <p:xfrm>
          <a:off x="6022974" y="3601863"/>
          <a:ext cx="338138" cy="401638"/>
        </p:xfrm>
        <a:graphic>
          <a:graphicData uri="http://schemas.openxmlformats.org/presentationml/2006/ole">
            <mc:AlternateContent xmlns:mc="http://schemas.openxmlformats.org/markup-compatibility/2006">
              <mc:Choice xmlns:v="urn:schemas-microsoft-com:vml" Requires="v">
                <p:oleObj name="rastrový obrázek" r:id="rId4" imgW="1495431" imgH="1771790" progId="PBrush">
                  <p:embed/>
                </p:oleObj>
              </mc:Choice>
              <mc:Fallback>
                <p:oleObj name="rastrový obrázek" r:id="rId4" imgW="1495431" imgH="1771790" progId="PBrush">
                  <p:embed/>
                  <p:pic>
                    <p:nvPicPr>
                      <p:cNvPr id="1026" name="Object 17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2974" y="3601863"/>
                        <a:ext cx="338138" cy="401638"/>
                      </a:xfrm>
                      <a:prstGeom prst="rect">
                        <a:avLst/>
                      </a:prstGeom>
                      <a:solidFill>
                        <a:srgbClr val="FFFF66"/>
                      </a:solidFill>
                    </p:spPr>
                  </p:pic>
                </p:oleObj>
              </mc:Fallback>
            </mc:AlternateContent>
          </a:graphicData>
        </a:graphic>
      </p:graphicFrame>
      <p:grpSp>
        <p:nvGrpSpPr>
          <p:cNvPr id="1213" name="Group 174"/>
          <p:cNvGrpSpPr>
            <a:grpSpLocks/>
          </p:cNvGrpSpPr>
          <p:nvPr/>
        </p:nvGrpSpPr>
        <p:grpSpPr bwMode="auto">
          <a:xfrm>
            <a:off x="3268662" y="2220739"/>
            <a:ext cx="609600" cy="823913"/>
            <a:chOff x="3888" y="143"/>
            <a:chExt cx="1222" cy="1479"/>
          </a:xfrm>
        </p:grpSpPr>
        <p:grpSp>
          <p:nvGrpSpPr>
            <p:cNvPr id="1218" name="Group 175"/>
            <p:cNvGrpSpPr>
              <a:grpSpLocks/>
            </p:cNvGrpSpPr>
            <p:nvPr/>
          </p:nvGrpSpPr>
          <p:grpSpPr bwMode="auto">
            <a:xfrm>
              <a:off x="3888" y="143"/>
              <a:ext cx="1222" cy="1479"/>
              <a:chOff x="3888" y="143"/>
              <a:chExt cx="1222" cy="1479"/>
            </a:xfrm>
          </p:grpSpPr>
          <p:grpSp>
            <p:nvGrpSpPr>
              <p:cNvPr id="1219" name="Group 176"/>
              <p:cNvGrpSpPr>
                <a:grpSpLocks/>
              </p:cNvGrpSpPr>
              <p:nvPr/>
            </p:nvGrpSpPr>
            <p:grpSpPr bwMode="auto">
              <a:xfrm>
                <a:off x="3888" y="411"/>
                <a:ext cx="445" cy="1211"/>
                <a:chOff x="3888" y="411"/>
                <a:chExt cx="445" cy="1211"/>
              </a:xfrm>
            </p:grpSpPr>
            <p:sp>
              <p:nvSpPr>
                <p:cNvPr id="1204" name="Freeform 177"/>
                <p:cNvSpPr>
                  <a:spLocks/>
                </p:cNvSpPr>
                <p:nvPr/>
              </p:nvSpPr>
              <p:spPr bwMode="auto">
                <a:xfrm>
                  <a:off x="3971" y="411"/>
                  <a:ext cx="245" cy="269"/>
                </a:xfrm>
                <a:custGeom>
                  <a:avLst/>
                  <a:gdLst>
                    <a:gd name="T0" fmla="*/ 15 w 490"/>
                    <a:gd name="T1" fmla="*/ 0 h 538"/>
                    <a:gd name="T2" fmla="*/ 26 w 490"/>
                    <a:gd name="T3" fmla="*/ 0 h 538"/>
                    <a:gd name="T4" fmla="*/ 36 w 490"/>
                    <a:gd name="T5" fmla="*/ 4 h 538"/>
                    <a:gd name="T6" fmla="*/ 42 w 490"/>
                    <a:gd name="T7" fmla="*/ 7 h 538"/>
                    <a:gd name="T8" fmla="*/ 46 w 490"/>
                    <a:gd name="T9" fmla="*/ 19 h 538"/>
                    <a:gd name="T10" fmla="*/ 48 w 490"/>
                    <a:gd name="T11" fmla="*/ 26 h 538"/>
                    <a:gd name="T12" fmla="*/ 58 w 490"/>
                    <a:gd name="T13" fmla="*/ 18 h 538"/>
                    <a:gd name="T14" fmla="*/ 61 w 490"/>
                    <a:gd name="T15" fmla="*/ 19 h 538"/>
                    <a:gd name="T16" fmla="*/ 61 w 490"/>
                    <a:gd name="T17" fmla="*/ 23 h 538"/>
                    <a:gd name="T18" fmla="*/ 48 w 490"/>
                    <a:gd name="T19" fmla="*/ 36 h 538"/>
                    <a:gd name="T20" fmla="*/ 48 w 490"/>
                    <a:gd name="T21" fmla="*/ 46 h 538"/>
                    <a:gd name="T22" fmla="*/ 46 w 490"/>
                    <a:gd name="T23" fmla="*/ 55 h 538"/>
                    <a:gd name="T24" fmla="*/ 42 w 490"/>
                    <a:gd name="T25" fmla="*/ 63 h 538"/>
                    <a:gd name="T26" fmla="*/ 36 w 490"/>
                    <a:gd name="T27" fmla="*/ 67 h 538"/>
                    <a:gd name="T28" fmla="*/ 28 w 490"/>
                    <a:gd name="T29" fmla="*/ 67 h 538"/>
                    <a:gd name="T30" fmla="*/ 18 w 490"/>
                    <a:gd name="T31" fmla="*/ 63 h 538"/>
                    <a:gd name="T32" fmla="*/ 11 w 490"/>
                    <a:gd name="T33" fmla="*/ 55 h 538"/>
                    <a:gd name="T34" fmla="*/ 6 w 490"/>
                    <a:gd name="T35" fmla="*/ 42 h 538"/>
                    <a:gd name="T36" fmla="*/ 1 w 490"/>
                    <a:gd name="T37" fmla="*/ 31 h 538"/>
                    <a:gd name="T38" fmla="*/ 0 w 490"/>
                    <a:gd name="T39" fmla="*/ 17 h 538"/>
                    <a:gd name="T40" fmla="*/ 3 w 490"/>
                    <a:gd name="T41" fmla="*/ 8 h 538"/>
                    <a:gd name="T42" fmla="*/ 6 w 490"/>
                    <a:gd name="T43" fmla="*/ 4 h 538"/>
                    <a:gd name="T44" fmla="*/ 15 w 490"/>
                    <a:gd name="T45" fmla="*/ 0 h 5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90"/>
                    <a:gd name="T70" fmla="*/ 0 h 538"/>
                    <a:gd name="T71" fmla="*/ 490 w 490"/>
                    <a:gd name="T72" fmla="*/ 538 h 5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90" h="538">
                      <a:moveTo>
                        <a:pt x="121" y="0"/>
                      </a:moveTo>
                      <a:lnTo>
                        <a:pt x="202" y="0"/>
                      </a:lnTo>
                      <a:lnTo>
                        <a:pt x="282" y="32"/>
                      </a:lnTo>
                      <a:lnTo>
                        <a:pt x="329" y="59"/>
                      </a:lnTo>
                      <a:lnTo>
                        <a:pt x="362" y="156"/>
                      </a:lnTo>
                      <a:lnTo>
                        <a:pt x="383" y="215"/>
                      </a:lnTo>
                      <a:lnTo>
                        <a:pt x="463" y="150"/>
                      </a:lnTo>
                      <a:lnTo>
                        <a:pt x="490" y="156"/>
                      </a:lnTo>
                      <a:lnTo>
                        <a:pt x="484" y="187"/>
                      </a:lnTo>
                      <a:lnTo>
                        <a:pt x="383" y="292"/>
                      </a:lnTo>
                      <a:lnTo>
                        <a:pt x="383" y="369"/>
                      </a:lnTo>
                      <a:lnTo>
                        <a:pt x="362" y="447"/>
                      </a:lnTo>
                      <a:lnTo>
                        <a:pt x="329" y="506"/>
                      </a:lnTo>
                      <a:lnTo>
                        <a:pt x="282" y="538"/>
                      </a:lnTo>
                      <a:lnTo>
                        <a:pt x="222" y="538"/>
                      </a:lnTo>
                      <a:lnTo>
                        <a:pt x="140" y="506"/>
                      </a:lnTo>
                      <a:lnTo>
                        <a:pt x="87" y="441"/>
                      </a:lnTo>
                      <a:lnTo>
                        <a:pt x="41" y="343"/>
                      </a:lnTo>
                      <a:lnTo>
                        <a:pt x="6" y="252"/>
                      </a:lnTo>
                      <a:lnTo>
                        <a:pt x="0" y="130"/>
                      </a:lnTo>
                      <a:lnTo>
                        <a:pt x="20" y="71"/>
                      </a:lnTo>
                      <a:lnTo>
                        <a:pt x="47" y="32"/>
                      </a:lnTo>
                      <a:lnTo>
                        <a:pt x="121" y="0"/>
                      </a:lnTo>
                      <a:close/>
                    </a:path>
                  </a:pathLst>
                </a:custGeom>
                <a:solidFill>
                  <a:srgbClr val="000000"/>
                </a:solidFill>
                <a:ln w="9525">
                  <a:noFill/>
                  <a:round/>
                  <a:headEnd/>
                  <a:tailEnd/>
                </a:ln>
              </p:spPr>
              <p:txBody>
                <a:bodyPr/>
                <a:lstStyle/>
                <a:p>
                  <a:endParaRPr lang="cs-CZ"/>
                </a:p>
              </p:txBody>
            </p:sp>
            <p:sp>
              <p:nvSpPr>
                <p:cNvPr id="1205" name="Freeform 178"/>
                <p:cNvSpPr>
                  <a:spLocks/>
                </p:cNvSpPr>
                <p:nvPr/>
              </p:nvSpPr>
              <p:spPr bwMode="auto">
                <a:xfrm>
                  <a:off x="4022" y="714"/>
                  <a:ext cx="173" cy="464"/>
                </a:xfrm>
                <a:custGeom>
                  <a:avLst/>
                  <a:gdLst>
                    <a:gd name="T0" fmla="*/ 5 w 347"/>
                    <a:gd name="T1" fmla="*/ 4 h 929"/>
                    <a:gd name="T2" fmla="*/ 12 w 347"/>
                    <a:gd name="T3" fmla="*/ 0 h 929"/>
                    <a:gd name="T4" fmla="*/ 22 w 347"/>
                    <a:gd name="T5" fmla="*/ 0 h 929"/>
                    <a:gd name="T6" fmla="*/ 30 w 347"/>
                    <a:gd name="T7" fmla="*/ 2 h 929"/>
                    <a:gd name="T8" fmla="*/ 35 w 347"/>
                    <a:gd name="T9" fmla="*/ 11 h 929"/>
                    <a:gd name="T10" fmla="*/ 40 w 347"/>
                    <a:gd name="T11" fmla="*/ 25 h 929"/>
                    <a:gd name="T12" fmla="*/ 42 w 347"/>
                    <a:gd name="T13" fmla="*/ 41 h 929"/>
                    <a:gd name="T14" fmla="*/ 43 w 347"/>
                    <a:gd name="T15" fmla="*/ 60 h 929"/>
                    <a:gd name="T16" fmla="*/ 43 w 347"/>
                    <a:gd name="T17" fmla="*/ 82 h 929"/>
                    <a:gd name="T18" fmla="*/ 40 w 347"/>
                    <a:gd name="T19" fmla="*/ 100 h 929"/>
                    <a:gd name="T20" fmla="*/ 35 w 347"/>
                    <a:gd name="T21" fmla="*/ 109 h 929"/>
                    <a:gd name="T22" fmla="*/ 23 w 347"/>
                    <a:gd name="T23" fmla="*/ 116 h 929"/>
                    <a:gd name="T24" fmla="*/ 17 w 347"/>
                    <a:gd name="T25" fmla="*/ 114 h 929"/>
                    <a:gd name="T26" fmla="*/ 10 w 347"/>
                    <a:gd name="T27" fmla="*/ 107 h 929"/>
                    <a:gd name="T28" fmla="*/ 7 w 347"/>
                    <a:gd name="T29" fmla="*/ 96 h 929"/>
                    <a:gd name="T30" fmla="*/ 5 w 347"/>
                    <a:gd name="T31" fmla="*/ 77 h 929"/>
                    <a:gd name="T32" fmla="*/ 7 w 347"/>
                    <a:gd name="T33" fmla="*/ 64 h 929"/>
                    <a:gd name="T34" fmla="*/ 7 w 347"/>
                    <a:gd name="T35" fmla="*/ 49 h 929"/>
                    <a:gd name="T36" fmla="*/ 3 w 347"/>
                    <a:gd name="T37" fmla="*/ 40 h 929"/>
                    <a:gd name="T38" fmla="*/ 0 w 347"/>
                    <a:gd name="T39" fmla="*/ 27 h 929"/>
                    <a:gd name="T40" fmla="*/ 0 w 347"/>
                    <a:gd name="T41" fmla="*/ 13 h 929"/>
                    <a:gd name="T42" fmla="*/ 5 w 347"/>
                    <a:gd name="T43" fmla="*/ 4 h 92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47"/>
                    <a:gd name="T67" fmla="*/ 0 h 929"/>
                    <a:gd name="T68" fmla="*/ 347 w 347"/>
                    <a:gd name="T69" fmla="*/ 929 h 92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47" h="929">
                      <a:moveTo>
                        <a:pt x="47" y="32"/>
                      </a:moveTo>
                      <a:lnTo>
                        <a:pt x="100" y="0"/>
                      </a:lnTo>
                      <a:lnTo>
                        <a:pt x="180" y="0"/>
                      </a:lnTo>
                      <a:lnTo>
                        <a:pt x="240" y="20"/>
                      </a:lnTo>
                      <a:lnTo>
                        <a:pt x="281" y="89"/>
                      </a:lnTo>
                      <a:lnTo>
                        <a:pt x="320" y="206"/>
                      </a:lnTo>
                      <a:lnTo>
                        <a:pt x="341" y="334"/>
                      </a:lnTo>
                      <a:lnTo>
                        <a:pt x="347" y="486"/>
                      </a:lnTo>
                      <a:lnTo>
                        <a:pt x="347" y="660"/>
                      </a:lnTo>
                      <a:lnTo>
                        <a:pt x="320" y="800"/>
                      </a:lnTo>
                      <a:lnTo>
                        <a:pt x="281" y="877"/>
                      </a:lnTo>
                      <a:lnTo>
                        <a:pt x="187" y="929"/>
                      </a:lnTo>
                      <a:lnTo>
                        <a:pt x="140" y="917"/>
                      </a:lnTo>
                      <a:lnTo>
                        <a:pt x="80" y="858"/>
                      </a:lnTo>
                      <a:lnTo>
                        <a:pt x="60" y="775"/>
                      </a:lnTo>
                      <a:lnTo>
                        <a:pt x="41" y="621"/>
                      </a:lnTo>
                      <a:lnTo>
                        <a:pt x="60" y="512"/>
                      </a:lnTo>
                      <a:lnTo>
                        <a:pt x="60" y="397"/>
                      </a:lnTo>
                      <a:lnTo>
                        <a:pt x="27" y="320"/>
                      </a:lnTo>
                      <a:lnTo>
                        <a:pt x="0" y="218"/>
                      </a:lnTo>
                      <a:lnTo>
                        <a:pt x="0" y="109"/>
                      </a:lnTo>
                      <a:lnTo>
                        <a:pt x="47" y="32"/>
                      </a:lnTo>
                      <a:close/>
                    </a:path>
                  </a:pathLst>
                </a:custGeom>
                <a:solidFill>
                  <a:srgbClr val="000000"/>
                </a:solidFill>
                <a:ln w="9525">
                  <a:noFill/>
                  <a:round/>
                  <a:headEnd/>
                  <a:tailEnd/>
                </a:ln>
              </p:spPr>
              <p:txBody>
                <a:bodyPr/>
                <a:lstStyle/>
                <a:p>
                  <a:endParaRPr lang="cs-CZ"/>
                </a:p>
              </p:txBody>
            </p:sp>
            <p:sp>
              <p:nvSpPr>
                <p:cNvPr id="1206" name="Freeform 179"/>
                <p:cNvSpPr>
                  <a:spLocks/>
                </p:cNvSpPr>
                <p:nvPr/>
              </p:nvSpPr>
              <p:spPr bwMode="auto">
                <a:xfrm>
                  <a:off x="4103" y="731"/>
                  <a:ext cx="230" cy="459"/>
                </a:xfrm>
                <a:custGeom>
                  <a:avLst/>
                  <a:gdLst>
                    <a:gd name="T0" fmla="*/ 7 w 460"/>
                    <a:gd name="T1" fmla="*/ 0 h 918"/>
                    <a:gd name="T2" fmla="*/ 26 w 460"/>
                    <a:gd name="T3" fmla="*/ 4 h 918"/>
                    <a:gd name="T4" fmla="*/ 40 w 460"/>
                    <a:gd name="T5" fmla="*/ 14 h 918"/>
                    <a:gd name="T6" fmla="*/ 50 w 460"/>
                    <a:gd name="T7" fmla="*/ 29 h 918"/>
                    <a:gd name="T8" fmla="*/ 57 w 460"/>
                    <a:gd name="T9" fmla="*/ 45 h 918"/>
                    <a:gd name="T10" fmla="*/ 58 w 460"/>
                    <a:gd name="T11" fmla="*/ 61 h 918"/>
                    <a:gd name="T12" fmla="*/ 53 w 460"/>
                    <a:gd name="T13" fmla="*/ 73 h 918"/>
                    <a:gd name="T14" fmla="*/ 40 w 460"/>
                    <a:gd name="T15" fmla="*/ 81 h 918"/>
                    <a:gd name="T16" fmla="*/ 30 w 460"/>
                    <a:gd name="T17" fmla="*/ 86 h 918"/>
                    <a:gd name="T18" fmla="*/ 30 w 460"/>
                    <a:gd name="T19" fmla="*/ 90 h 918"/>
                    <a:gd name="T20" fmla="*/ 37 w 460"/>
                    <a:gd name="T21" fmla="*/ 96 h 918"/>
                    <a:gd name="T22" fmla="*/ 40 w 460"/>
                    <a:gd name="T23" fmla="*/ 108 h 918"/>
                    <a:gd name="T24" fmla="*/ 37 w 460"/>
                    <a:gd name="T25" fmla="*/ 115 h 918"/>
                    <a:gd name="T26" fmla="*/ 33 w 460"/>
                    <a:gd name="T27" fmla="*/ 112 h 918"/>
                    <a:gd name="T28" fmla="*/ 33 w 460"/>
                    <a:gd name="T29" fmla="*/ 106 h 918"/>
                    <a:gd name="T30" fmla="*/ 29 w 460"/>
                    <a:gd name="T31" fmla="*/ 96 h 918"/>
                    <a:gd name="T32" fmla="*/ 25 w 460"/>
                    <a:gd name="T33" fmla="*/ 90 h 918"/>
                    <a:gd name="T34" fmla="*/ 23 w 460"/>
                    <a:gd name="T35" fmla="*/ 83 h 918"/>
                    <a:gd name="T36" fmla="*/ 30 w 460"/>
                    <a:gd name="T37" fmla="*/ 78 h 918"/>
                    <a:gd name="T38" fmla="*/ 45 w 460"/>
                    <a:gd name="T39" fmla="*/ 69 h 918"/>
                    <a:gd name="T40" fmla="*/ 50 w 460"/>
                    <a:gd name="T41" fmla="*/ 59 h 918"/>
                    <a:gd name="T42" fmla="*/ 50 w 460"/>
                    <a:gd name="T43" fmla="*/ 50 h 918"/>
                    <a:gd name="T44" fmla="*/ 43 w 460"/>
                    <a:gd name="T45" fmla="*/ 36 h 918"/>
                    <a:gd name="T46" fmla="*/ 30 w 460"/>
                    <a:gd name="T47" fmla="*/ 23 h 918"/>
                    <a:gd name="T48" fmla="*/ 23 w 460"/>
                    <a:gd name="T49" fmla="*/ 16 h 918"/>
                    <a:gd name="T50" fmla="*/ 12 w 460"/>
                    <a:gd name="T51" fmla="*/ 14 h 918"/>
                    <a:gd name="T52" fmla="*/ 0 w 460"/>
                    <a:gd name="T53" fmla="*/ 11 h 918"/>
                    <a:gd name="T54" fmla="*/ 7 w 460"/>
                    <a:gd name="T55" fmla="*/ 0 h 91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60"/>
                    <a:gd name="T85" fmla="*/ 0 h 918"/>
                    <a:gd name="T86" fmla="*/ 460 w 460"/>
                    <a:gd name="T87" fmla="*/ 918 h 91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60" h="918">
                      <a:moveTo>
                        <a:pt x="53" y="0"/>
                      </a:moveTo>
                      <a:lnTo>
                        <a:pt x="201" y="32"/>
                      </a:lnTo>
                      <a:lnTo>
                        <a:pt x="314" y="109"/>
                      </a:lnTo>
                      <a:lnTo>
                        <a:pt x="400" y="237"/>
                      </a:lnTo>
                      <a:lnTo>
                        <a:pt x="454" y="359"/>
                      </a:lnTo>
                      <a:lnTo>
                        <a:pt x="460" y="494"/>
                      </a:lnTo>
                      <a:lnTo>
                        <a:pt x="419" y="584"/>
                      </a:lnTo>
                      <a:lnTo>
                        <a:pt x="320" y="642"/>
                      </a:lnTo>
                      <a:lnTo>
                        <a:pt x="240" y="681"/>
                      </a:lnTo>
                      <a:lnTo>
                        <a:pt x="240" y="719"/>
                      </a:lnTo>
                      <a:lnTo>
                        <a:pt x="293" y="764"/>
                      </a:lnTo>
                      <a:lnTo>
                        <a:pt x="320" y="860"/>
                      </a:lnTo>
                      <a:lnTo>
                        <a:pt x="293" y="918"/>
                      </a:lnTo>
                      <a:lnTo>
                        <a:pt x="259" y="892"/>
                      </a:lnTo>
                      <a:lnTo>
                        <a:pt x="259" y="841"/>
                      </a:lnTo>
                      <a:lnTo>
                        <a:pt x="234" y="764"/>
                      </a:lnTo>
                      <a:lnTo>
                        <a:pt x="193" y="719"/>
                      </a:lnTo>
                      <a:lnTo>
                        <a:pt x="179" y="661"/>
                      </a:lnTo>
                      <a:lnTo>
                        <a:pt x="240" y="622"/>
                      </a:lnTo>
                      <a:lnTo>
                        <a:pt x="353" y="545"/>
                      </a:lnTo>
                      <a:lnTo>
                        <a:pt x="400" y="476"/>
                      </a:lnTo>
                      <a:lnTo>
                        <a:pt x="400" y="399"/>
                      </a:lnTo>
                      <a:lnTo>
                        <a:pt x="339" y="282"/>
                      </a:lnTo>
                      <a:lnTo>
                        <a:pt x="240" y="180"/>
                      </a:lnTo>
                      <a:lnTo>
                        <a:pt x="179" y="128"/>
                      </a:lnTo>
                      <a:lnTo>
                        <a:pt x="93" y="109"/>
                      </a:lnTo>
                      <a:lnTo>
                        <a:pt x="0" y="83"/>
                      </a:lnTo>
                      <a:lnTo>
                        <a:pt x="53" y="0"/>
                      </a:lnTo>
                      <a:close/>
                    </a:path>
                  </a:pathLst>
                </a:custGeom>
                <a:solidFill>
                  <a:srgbClr val="000000"/>
                </a:solidFill>
                <a:ln w="9525">
                  <a:noFill/>
                  <a:round/>
                  <a:headEnd/>
                  <a:tailEnd/>
                </a:ln>
              </p:spPr>
              <p:txBody>
                <a:bodyPr/>
                <a:lstStyle/>
                <a:p>
                  <a:endParaRPr lang="cs-CZ"/>
                </a:p>
              </p:txBody>
            </p:sp>
            <p:sp>
              <p:nvSpPr>
                <p:cNvPr id="1207" name="Freeform 180"/>
                <p:cNvSpPr>
                  <a:spLocks/>
                </p:cNvSpPr>
                <p:nvPr/>
              </p:nvSpPr>
              <p:spPr bwMode="auto">
                <a:xfrm>
                  <a:off x="3888" y="729"/>
                  <a:ext cx="170" cy="431"/>
                </a:xfrm>
                <a:custGeom>
                  <a:avLst/>
                  <a:gdLst>
                    <a:gd name="T0" fmla="*/ 26 w 341"/>
                    <a:gd name="T1" fmla="*/ 5 h 861"/>
                    <a:gd name="T2" fmla="*/ 35 w 341"/>
                    <a:gd name="T3" fmla="*/ 0 h 861"/>
                    <a:gd name="T4" fmla="*/ 42 w 341"/>
                    <a:gd name="T5" fmla="*/ 1 h 861"/>
                    <a:gd name="T6" fmla="*/ 41 w 341"/>
                    <a:gd name="T7" fmla="*/ 10 h 861"/>
                    <a:gd name="T8" fmla="*/ 36 w 341"/>
                    <a:gd name="T9" fmla="*/ 15 h 861"/>
                    <a:gd name="T10" fmla="*/ 29 w 341"/>
                    <a:gd name="T11" fmla="*/ 19 h 861"/>
                    <a:gd name="T12" fmla="*/ 20 w 341"/>
                    <a:gd name="T13" fmla="*/ 29 h 861"/>
                    <a:gd name="T14" fmla="*/ 10 w 341"/>
                    <a:gd name="T15" fmla="*/ 44 h 861"/>
                    <a:gd name="T16" fmla="*/ 7 w 341"/>
                    <a:gd name="T17" fmla="*/ 56 h 861"/>
                    <a:gd name="T18" fmla="*/ 9 w 341"/>
                    <a:gd name="T19" fmla="*/ 63 h 861"/>
                    <a:gd name="T20" fmla="*/ 11 w 341"/>
                    <a:gd name="T21" fmla="*/ 67 h 861"/>
                    <a:gd name="T22" fmla="*/ 22 w 341"/>
                    <a:gd name="T23" fmla="*/ 72 h 861"/>
                    <a:gd name="T24" fmla="*/ 32 w 341"/>
                    <a:gd name="T25" fmla="*/ 75 h 861"/>
                    <a:gd name="T26" fmla="*/ 36 w 341"/>
                    <a:gd name="T27" fmla="*/ 79 h 861"/>
                    <a:gd name="T28" fmla="*/ 37 w 341"/>
                    <a:gd name="T29" fmla="*/ 82 h 861"/>
                    <a:gd name="T30" fmla="*/ 31 w 341"/>
                    <a:gd name="T31" fmla="*/ 89 h 861"/>
                    <a:gd name="T32" fmla="*/ 29 w 341"/>
                    <a:gd name="T33" fmla="*/ 97 h 861"/>
                    <a:gd name="T34" fmla="*/ 26 w 341"/>
                    <a:gd name="T35" fmla="*/ 108 h 861"/>
                    <a:gd name="T36" fmla="*/ 21 w 341"/>
                    <a:gd name="T37" fmla="*/ 106 h 861"/>
                    <a:gd name="T38" fmla="*/ 21 w 341"/>
                    <a:gd name="T39" fmla="*/ 98 h 861"/>
                    <a:gd name="T40" fmla="*/ 24 w 341"/>
                    <a:gd name="T41" fmla="*/ 86 h 861"/>
                    <a:gd name="T42" fmla="*/ 29 w 341"/>
                    <a:gd name="T43" fmla="*/ 82 h 861"/>
                    <a:gd name="T44" fmla="*/ 20 w 341"/>
                    <a:gd name="T45" fmla="*/ 77 h 861"/>
                    <a:gd name="T46" fmla="*/ 9 w 341"/>
                    <a:gd name="T47" fmla="*/ 72 h 861"/>
                    <a:gd name="T48" fmla="*/ 0 w 341"/>
                    <a:gd name="T49" fmla="*/ 65 h 861"/>
                    <a:gd name="T50" fmla="*/ 0 w 341"/>
                    <a:gd name="T51" fmla="*/ 56 h 861"/>
                    <a:gd name="T52" fmla="*/ 2 w 341"/>
                    <a:gd name="T53" fmla="*/ 41 h 861"/>
                    <a:gd name="T54" fmla="*/ 10 w 341"/>
                    <a:gd name="T55" fmla="*/ 26 h 861"/>
                    <a:gd name="T56" fmla="*/ 19 w 341"/>
                    <a:gd name="T57" fmla="*/ 14 h 861"/>
                    <a:gd name="T58" fmla="*/ 26 w 341"/>
                    <a:gd name="T59" fmla="*/ 5 h 86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41"/>
                    <a:gd name="T91" fmla="*/ 0 h 861"/>
                    <a:gd name="T92" fmla="*/ 341 w 341"/>
                    <a:gd name="T93" fmla="*/ 861 h 86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41" h="861">
                      <a:moveTo>
                        <a:pt x="214" y="39"/>
                      </a:moveTo>
                      <a:lnTo>
                        <a:pt x="281" y="0"/>
                      </a:lnTo>
                      <a:lnTo>
                        <a:pt x="341" y="6"/>
                      </a:lnTo>
                      <a:lnTo>
                        <a:pt x="335" y="77"/>
                      </a:lnTo>
                      <a:lnTo>
                        <a:pt x="294" y="116"/>
                      </a:lnTo>
                      <a:lnTo>
                        <a:pt x="234" y="148"/>
                      </a:lnTo>
                      <a:lnTo>
                        <a:pt x="160" y="231"/>
                      </a:lnTo>
                      <a:lnTo>
                        <a:pt x="80" y="347"/>
                      </a:lnTo>
                      <a:lnTo>
                        <a:pt x="60" y="443"/>
                      </a:lnTo>
                      <a:lnTo>
                        <a:pt x="74" y="501"/>
                      </a:lnTo>
                      <a:lnTo>
                        <a:pt x="94" y="534"/>
                      </a:lnTo>
                      <a:lnTo>
                        <a:pt x="181" y="572"/>
                      </a:lnTo>
                      <a:lnTo>
                        <a:pt x="261" y="597"/>
                      </a:lnTo>
                      <a:lnTo>
                        <a:pt x="294" y="630"/>
                      </a:lnTo>
                      <a:lnTo>
                        <a:pt x="300" y="656"/>
                      </a:lnTo>
                      <a:lnTo>
                        <a:pt x="253" y="707"/>
                      </a:lnTo>
                      <a:lnTo>
                        <a:pt x="234" y="771"/>
                      </a:lnTo>
                      <a:lnTo>
                        <a:pt x="214" y="861"/>
                      </a:lnTo>
                      <a:lnTo>
                        <a:pt x="173" y="848"/>
                      </a:lnTo>
                      <a:lnTo>
                        <a:pt x="173" y="784"/>
                      </a:lnTo>
                      <a:lnTo>
                        <a:pt x="195" y="688"/>
                      </a:lnTo>
                      <a:lnTo>
                        <a:pt x="234" y="649"/>
                      </a:lnTo>
                      <a:lnTo>
                        <a:pt x="160" y="611"/>
                      </a:lnTo>
                      <a:lnTo>
                        <a:pt x="74" y="572"/>
                      </a:lnTo>
                      <a:lnTo>
                        <a:pt x="0" y="514"/>
                      </a:lnTo>
                      <a:lnTo>
                        <a:pt x="0" y="443"/>
                      </a:lnTo>
                      <a:lnTo>
                        <a:pt x="20" y="321"/>
                      </a:lnTo>
                      <a:lnTo>
                        <a:pt x="80" y="205"/>
                      </a:lnTo>
                      <a:lnTo>
                        <a:pt x="154" y="108"/>
                      </a:lnTo>
                      <a:lnTo>
                        <a:pt x="214" y="39"/>
                      </a:lnTo>
                      <a:close/>
                    </a:path>
                  </a:pathLst>
                </a:custGeom>
                <a:solidFill>
                  <a:srgbClr val="000000"/>
                </a:solidFill>
                <a:ln w="9525">
                  <a:noFill/>
                  <a:round/>
                  <a:headEnd/>
                  <a:tailEnd/>
                </a:ln>
              </p:spPr>
              <p:txBody>
                <a:bodyPr/>
                <a:lstStyle/>
                <a:p>
                  <a:endParaRPr lang="cs-CZ"/>
                </a:p>
              </p:txBody>
            </p:sp>
            <p:sp>
              <p:nvSpPr>
                <p:cNvPr id="1208" name="Freeform 181"/>
                <p:cNvSpPr>
                  <a:spLocks/>
                </p:cNvSpPr>
                <p:nvPr/>
              </p:nvSpPr>
              <p:spPr bwMode="auto">
                <a:xfrm>
                  <a:off x="4117" y="1108"/>
                  <a:ext cx="202" cy="514"/>
                </a:xfrm>
                <a:custGeom>
                  <a:avLst/>
                  <a:gdLst>
                    <a:gd name="T0" fmla="*/ 4 w 402"/>
                    <a:gd name="T1" fmla="*/ 0 h 1028"/>
                    <a:gd name="T2" fmla="*/ 15 w 402"/>
                    <a:gd name="T3" fmla="*/ 4 h 1028"/>
                    <a:gd name="T4" fmla="*/ 21 w 402"/>
                    <a:gd name="T5" fmla="*/ 16 h 1028"/>
                    <a:gd name="T6" fmla="*/ 23 w 402"/>
                    <a:gd name="T7" fmla="*/ 38 h 1028"/>
                    <a:gd name="T8" fmla="*/ 21 w 402"/>
                    <a:gd name="T9" fmla="*/ 74 h 1028"/>
                    <a:gd name="T10" fmla="*/ 16 w 402"/>
                    <a:gd name="T11" fmla="*/ 102 h 1028"/>
                    <a:gd name="T12" fmla="*/ 14 w 402"/>
                    <a:gd name="T13" fmla="*/ 114 h 1028"/>
                    <a:gd name="T14" fmla="*/ 19 w 402"/>
                    <a:gd name="T15" fmla="*/ 116 h 1028"/>
                    <a:gd name="T16" fmla="*/ 29 w 402"/>
                    <a:gd name="T17" fmla="*/ 107 h 1028"/>
                    <a:gd name="T18" fmla="*/ 41 w 402"/>
                    <a:gd name="T19" fmla="*/ 99 h 1028"/>
                    <a:gd name="T20" fmla="*/ 44 w 402"/>
                    <a:gd name="T21" fmla="*/ 100 h 1028"/>
                    <a:gd name="T22" fmla="*/ 51 w 402"/>
                    <a:gd name="T23" fmla="*/ 105 h 1028"/>
                    <a:gd name="T24" fmla="*/ 51 w 402"/>
                    <a:gd name="T25" fmla="*/ 107 h 1028"/>
                    <a:gd name="T26" fmla="*/ 37 w 402"/>
                    <a:gd name="T27" fmla="*/ 114 h 1028"/>
                    <a:gd name="T28" fmla="*/ 21 w 402"/>
                    <a:gd name="T29" fmla="*/ 122 h 1028"/>
                    <a:gd name="T30" fmla="*/ 9 w 402"/>
                    <a:gd name="T31" fmla="*/ 129 h 1028"/>
                    <a:gd name="T32" fmla="*/ 3 w 402"/>
                    <a:gd name="T33" fmla="*/ 127 h 1028"/>
                    <a:gd name="T34" fmla="*/ 3 w 402"/>
                    <a:gd name="T35" fmla="*/ 119 h 1028"/>
                    <a:gd name="T36" fmla="*/ 8 w 402"/>
                    <a:gd name="T37" fmla="*/ 109 h 1028"/>
                    <a:gd name="T38" fmla="*/ 11 w 402"/>
                    <a:gd name="T39" fmla="*/ 87 h 1028"/>
                    <a:gd name="T40" fmla="*/ 14 w 402"/>
                    <a:gd name="T41" fmla="*/ 62 h 1028"/>
                    <a:gd name="T42" fmla="*/ 15 w 402"/>
                    <a:gd name="T43" fmla="*/ 33 h 1028"/>
                    <a:gd name="T44" fmla="*/ 9 w 402"/>
                    <a:gd name="T45" fmla="*/ 16 h 1028"/>
                    <a:gd name="T46" fmla="*/ 0 w 402"/>
                    <a:gd name="T47" fmla="*/ 8 h 1028"/>
                    <a:gd name="T48" fmla="*/ 4 w 402"/>
                    <a:gd name="T49" fmla="*/ 0 h 10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2"/>
                    <a:gd name="T76" fmla="*/ 0 h 1028"/>
                    <a:gd name="T77" fmla="*/ 402 w 402"/>
                    <a:gd name="T78" fmla="*/ 1028 h 10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2" h="1028">
                      <a:moveTo>
                        <a:pt x="27" y="0"/>
                      </a:moveTo>
                      <a:lnTo>
                        <a:pt x="120" y="38"/>
                      </a:lnTo>
                      <a:lnTo>
                        <a:pt x="167" y="135"/>
                      </a:lnTo>
                      <a:lnTo>
                        <a:pt x="181" y="307"/>
                      </a:lnTo>
                      <a:lnTo>
                        <a:pt x="167" y="593"/>
                      </a:lnTo>
                      <a:lnTo>
                        <a:pt x="128" y="817"/>
                      </a:lnTo>
                      <a:lnTo>
                        <a:pt x="107" y="913"/>
                      </a:lnTo>
                      <a:lnTo>
                        <a:pt x="147" y="933"/>
                      </a:lnTo>
                      <a:lnTo>
                        <a:pt x="227" y="856"/>
                      </a:lnTo>
                      <a:lnTo>
                        <a:pt x="322" y="799"/>
                      </a:lnTo>
                      <a:lnTo>
                        <a:pt x="348" y="805"/>
                      </a:lnTo>
                      <a:lnTo>
                        <a:pt x="402" y="842"/>
                      </a:lnTo>
                      <a:lnTo>
                        <a:pt x="402" y="862"/>
                      </a:lnTo>
                      <a:lnTo>
                        <a:pt x="288" y="913"/>
                      </a:lnTo>
                      <a:lnTo>
                        <a:pt x="167" y="977"/>
                      </a:lnTo>
                      <a:lnTo>
                        <a:pt x="68" y="1028"/>
                      </a:lnTo>
                      <a:lnTo>
                        <a:pt x="19" y="1016"/>
                      </a:lnTo>
                      <a:lnTo>
                        <a:pt x="19" y="957"/>
                      </a:lnTo>
                      <a:lnTo>
                        <a:pt x="60" y="874"/>
                      </a:lnTo>
                      <a:lnTo>
                        <a:pt x="87" y="702"/>
                      </a:lnTo>
                      <a:lnTo>
                        <a:pt x="107" y="498"/>
                      </a:lnTo>
                      <a:lnTo>
                        <a:pt x="120" y="269"/>
                      </a:lnTo>
                      <a:lnTo>
                        <a:pt x="68" y="129"/>
                      </a:lnTo>
                      <a:lnTo>
                        <a:pt x="0" y="71"/>
                      </a:lnTo>
                      <a:lnTo>
                        <a:pt x="27" y="0"/>
                      </a:lnTo>
                      <a:close/>
                    </a:path>
                  </a:pathLst>
                </a:custGeom>
                <a:solidFill>
                  <a:srgbClr val="000000"/>
                </a:solidFill>
                <a:ln w="9525">
                  <a:noFill/>
                  <a:round/>
                  <a:headEnd/>
                  <a:tailEnd/>
                </a:ln>
              </p:spPr>
              <p:txBody>
                <a:bodyPr/>
                <a:lstStyle/>
                <a:p>
                  <a:endParaRPr lang="cs-CZ"/>
                </a:p>
              </p:txBody>
            </p:sp>
            <p:sp>
              <p:nvSpPr>
                <p:cNvPr id="1209" name="Freeform 182"/>
                <p:cNvSpPr>
                  <a:spLocks/>
                </p:cNvSpPr>
                <p:nvPr/>
              </p:nvSpPr>
              <p:spPr bwMode="auto">
                <a:xfrm>
                  <a:off x="3974" y="1056"/>
                  <a:ext cx="155" cy="563"/>
                </a:xfrm>
                <a:custGeom>
                  <a:avLst/>
                  <a:gdLst>
                    <a:gd name="T0" fmla="*/ 16 w 309"/>
                    <a:gd name="T1" fmla="*/ 27 h 1127"/>
                    <a:gd name="T2" fmla="*/ 26 w 309"/>
                    <a:gd name="T3" fmla="*/ 6 h 1127"/>
                    <a:gd name="T4" fmla="*/ 36 w 309"/>
                    <a:gd name="T5" fmla="*/ 0 h 1127"/>
                    <a:gd name="T6" fmla="*/ 39 w 309"/>
                    <a:gd name="T7" fmla="*/ 4 h 1127"/>
                    <a:gd name="T8" fmla="*/ 36 w 309"/>
                    <a:gd name="T9" fmla="*/ 11 h 1127"/>
                    <a:gd name="T10" fmla="*/ 26 w 309"/>
                    <a:gd name="T11" fmla="*/ 28 h 1127"/>
                    <a:gd name="T12" fmla="*/ 19 w 309"/>
                    <a:gd name="T13" fmla="*/ 47 h 1127"/>
                    <a:gd name="T14" fmla="*/ 13 w 309"/>
                    <a:gd name="T15" fmla="*/ 73 h 1127"/>
                    <a:gd name="T16" fmla="*/ 10 w 309"/>
                    <a:gd name="T17" fmla="*/ 102 h 1127"/>
                    <a:gd name="T18" fmla="*/ 10 w 309"/>
                    <a:gd name="T19" fmla="*/ 128 h 1127"/>
                    <a:gd name="T20" fmla="*/ 13 w 309"/>
                    <a:gd name="T21" fmla="*/ 125 h 1127"/>
                    <a:gd name="T22" fmla="*/ 19 w 309"/>
                    <a:gd name="T23" fmla="*/ 116 h 1127"/>
                    <a:gd name="T24" fmla="*/ 21 w 309"/>
                    <a:gd name="T25" fmla="*/ 101 h 1127"/>
                    <a:gd name="T26" fmla="*/ 26 w 309"/>
                    <a:gd name="T27" fmla="*/ 101 h 1127"/>
                    <a:gd name="T28" fmla="*/ 33 w 309"/>
                    <a:gd name="T29" fmla="*/ 105 h 1127"/>
                    <a:gd name="T30" fmla="*/ 29 w 309"/>
                    <a:gd name="T31" fmla="*/ 117 h 1127"/>
                    <a:gd name="T32" fmla="*/ 19 w 309"/>
                    <a:gd name="T33" fmla="*/ 129 h 1127"/>
                    <a:gd name="T34" fmla="*/ 8 w 309"/>
                    <a:gd name="T35" fmla="*/ 140 h 1127"/>
                    <a:gd name="T36" fmla="*/ 3 w 309"/>
                    <a:gd name="T37" fmla="*/ 140 h 1127"/>
                    <a:gd name="T38" fmla="*/ 0 w 309"/>
                    <a:gd name="T39" fmla="*/ 136 h 1127"/>
                    <a:gd name="T40" fmla="*/ 0 w 309"/>
                    <a:gd name="T41" fmla="*/ 125 h 1127"/>
                    <a:gd name="T42" fmla="*/ 2 w 309"/>
                    <a:gd name="T43" fmla="*/ 95 h 1127"/>
                    <a:gd name="T44" fmla="*/ 5 w 309"/>
                    <a:gd name="T45" fmla="*/ 64 h 1127"/>
                    <a:gd name="T46" fmla="*/ 8 w 309"/>
                    <a:gd name="T47" fmla="*/ 42 h 1127"/>
                    <a:gd name="T48" fmla="*/ 16 w 309"/>
                    <a:gd name="T49" fmla="*/ 27 h 11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9"/>
                    <a:gd name="T76" fmla="*/ 0 h 1127"/>
                    <a:gd name="T77" fmla="*/ 309 w 309"/>
                    <a:gd name="T78" fmla="*/ 1127 h 112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9" h="1127">
                      <a:moveTo>
                        <a:pt x="124" y="223"/>
                      </a:moveTo>
                      <a:lnTo>
                        <a:pt x="207" y="51"/>
                      </a:lnTo>
                      <a:lnTo>
                        <a:pt x="282" y="0"/>
                      </a:lnTo>
                      <a:lnTo>
                        <a:pt x="309" y="32"/>
                      </a:lnTo>
                      <a:lnTo>
                        <a:pt x="288" y="89"/>
                      </a:lnTo>
                      <a:lnTo>
                        <a:pt x="207" y="230"/>
                      </a:lnTo>
                      <a:lnTo>
                        <a:pt x="145" y="376"/>
                      </a:lnTo>
                      <a:lnTo>
                        <a:pt x="103" y="586"/>
                      </a:lnTo>
                      <a:lnTo>
                        <a:pt x="75" y="821"/>
                      </a:lnTo>
                      <a:lnTo>
                        <a:pt x="75" y="1025"/>
                      </a:lnTo>
                      <a:lnTo>
                        <a:pt x="97" y="1007"/>
                      </a:lnTo>
                      <a:lnTo>
                        <a:pt x="145" y="930"/>
                      </a:lnTo>
                      <a:lnTo>
                        <a:pt x="164" y="815"/>
                      </a:lnTo>
                      <a:lnTo>
                        <a:pt x="207" y="815"/>
                      </a:lnTo>
                      <a:lnTo>
                        <a:pt x="261" y="841"/>
                      </a:lnTo>
                      <a:lnTo>
                        <a:pt x="226" y="936"/>
                      </a:lnTo>
                      <a:lnTo>
                        <a:pt x="145" y="1032"/>
                      </a:lnTo>
                      <a:lnTo>
                        <a:pt x="62" y="1127"/>
                      </a:lnTo>
                      <a:lnTo>
                        <a:pt x="21" y="1127"/>
                      </a:lnTo>
                      <a:lnTo>
                        <a:pt x="0" y="1090"/>
                      </a:lnTo>
                      <a:lnTo>
                        <a:pt x="0" y="1007"/>
                      </a:lnTo>
                      <a:lnTo>
                        <a:pt x="14" y="764"/>
                      </a:lnTo>
                      <a:lnTo>
                        <a:pt x="35" y="516"/>
                      </a:lnTo>
                      <a:lnTo>
                        <a:pt x="62" y="338"/>
                      </a:lnTo>
                      <a:lnTo>
                        <a:pt x="124" y="223"/>
                      </a:lnTo>
                      <a:close/>
                    </a:path>
                  </a:pathLst>
                </a:custGeom>
                <a:solidFill>
                  <a:srgbClr val="000000"/>
                </a:solidFill>
                <a:ln w="9525">
                  <a:noFill/>
                  <a:round/>
                  <a:headEnd/>
                  <a:tailEnd/>
                </a:ln>
              </p:spPr>
              <p:txBody>
                <a:bodyPr/>
                <a:lstStyle/>
                <a:p>
                  <a:endParaRPr lang="cs-CZ"/>
                </a:p>
              </p:txBody>
            </p:sp>
          </p:grpSp>
          <p:sp>
            <p:nvSpPr>
              <p:cNvPr id="1203" name="Oval 183"/>
              <p:cNvSpPr>
                <a:spLocks noChangeArrowheads="1"/>
              </p:cNvSpPr>
              <p:nvPr/>
            </p:nvSpPr>
            <p:spPr bwMode="auto">
              <a:xfrm>
                <a:off x="4262" y="143"/>
                <a:ext cx="848" cy="802"/>
              </a:xfrm>
              <a:prstGeom prst="ellipse">
                <a:avLst/>
              </a:prstGeom>
              <a:solidFill>
                <a:srgbClr val="000000"/>
              </a:solidFill>
              <a:ln w="9525">
                <a:noFill/>
                <a:round/>
                <a:headEnd/>
                <a:tailEnd/>
              </a:ln>
            </p:spPr>
            <p:txBody>
              <a:bodyPr/>
              <a:lstStyle/>
              <a:p>
                <a:endParaRPr lang="cs-CZ"/>
              </a:p>
            </p:txBody>
          </p:sp>
        </p:grpSp>
        <p:grpSp>
          <p:nvGrpSpPr>
            <p:cNvPr id="1221" name="Group 184"/>
            <p:cNvGrpSpPr>
              <a:grpSpLocks/>
            </p:cNvGrpSpPr>
            <p:nvPr/>
          </p:nvGrpSpPr>
          <p:grpSpPr bwMode="auto">
            <a:xfrm>
              <a:off x="4296" y="189"/>
              <a:ext cx="756" cy="722"/>
              <a:chOff x="4296" y="189"/>
              <a:chExt cx="756" cy="722"/>
            </a:xfrm>
          </p:grpSpPr>
          <p:sp>
            <p:nvSpPr>
              <p:cNvPr id="1200" name="Oval 185"/>
              <p:cNvSpPr>
                <a:spLocks noChangeArrowheads="1"/>
              </p:cNvSpPr>
              <p:nvPr/>
            </p:nvSpPr>
            <p:spPr bwMode="auto">
              <a:xfrm>
                <a:off x="4296" y="189"/>
                <a:ext cx="756" cy="722"/>
              </a:xfrm>
              <a:prstGeom prst="ellipse">
                <a:avLst/>
              </a:prstGeom>
              <a:solidFill>
                <a:srgbClr val="FFFFFF"/>
              </a:solidFill>
              <a:ln w="9525">
                <a:noFill/>
                <a:round/>
                <a:headEnd/>
                <a:tailEnd/>
              </a:ln>
            </p:spPr>
            <p:txBody>
              <a:bodyPr/>
              <a:lstStyle/>
              <a:p>
                <a:endParaRPr lang="cs-CZ"/>
              </a:p>
            </p:txBody>
          </p:sp>
          <p:sp>
            <p:nvSpPr>
              <p:cNvPr id="1201" name="Freeform 186"/>
              <p:cNvSpPr>
                <a:spLocks/>
              </p:cNvSpPr>
              <p:nvPr/>
            </p:nvSpPr>
            <p:spPr bwMode="auto">
              <a:xfrm rot="-2978745">
                <a:off x="4440" y="456"/>
                <a:ext cx="203" cy="347"/>
              </a:xfrm>
              <a:custGeom>
                <a:avLst/>
                <a:gdLst>
                  <a:gd name="T0" fmla="*/ 51 w 406"/>
                  <a:gd name="T1" fmla="*/ 76 h 695"/>
                  <a:gd name="T2" fmla="*/ 20 w 406"/>
                  <a:gd name="T3" fmla="*/ 28 h 695"/>
                  <a:gd name="T4" fmla="*/ 34 w 406"/>
                  <a:gd name="T5" fmla="*/ 22 h 695"/>
                  <a:gd name="T6" fmla="*/ 0 w 406"/>
                  <a:gd name="T7" fmla="*/ 0 h 695"/>
                  <a:gd name="T8" fmla="*/ 1 w 406"/>
                  <a:gd name="T9" fmla="*/ 40 h 695"/>
                  <a:gd name="T10" fmla="*/ 12 w 406"/>
                  <a:gd name="T11" fmla="*/ 25 h 695"/>
                  <a:gd name="T12" fmla="*/ 45 w 406"/>
                  <a:gd name="T13" fmla="*/ 86 h 695"/>
                  <a:gd name="T14" fmla="*/ 51 w 406"/>
                  <a:gd name="T15" fmla="*/ 76 h 695"/>
                  <a:gd name="T16" fmla="*/ 0 60000 65536"/>
                  <a:gd name="T17" fmla="*/ 0 60000 65536"/>
                  <a:gd name="T18" fmla="*/ 0 60000 65536"/>
                  <a:gd name="T19" fmla="*/ 0 60000 65536"/>
                  <a:gd name="T20" fmla="*/ 0 60000 65536"/>
                  <a:gd name="T21" fmla="*/ 0 60000 65536"/>
                  <a:gd name="T22" fmla="*/ 0 60000 65536"/>
                  <a:gd name="T23" fmla="*/ 0 60000 65536"/>
                  <a:gd name="T24" fmla="*/ 0 w 406"/>
                  <a:gd name="T25" fmla="*/ 0 h 695"/>
                  <a:gd name="T26" fmla="*/ 406 w 406"/>
                  <a:gd name="T27" fmla="*/ 695 h 6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6" h="695">
                    <a:moveTo>
                      <a:pt x="406" y="610"/>
                    </a:moveTo>
                    <a:lnTo>
                      <a:pt x="154" y="230"/>
                    </a:lnTo>
                    <a:lnTo>
                      <a:pt x="269" y="176"/>
                    </a:lnTo>
                    <a:lnTo>
                      <a:pt x="0" y="0"/>
                    </a:lnTo>
                    <a:lnTo>
                      <a:pt x="8" y="320"/>
                    </a:lnTo>
                    <a:lnTo>
                      <a:pt x="89" y="206"/>
                    </a:lnTo>
                    <a:lnTo>
                      <a:pt x="358" y="695"/>
                    </a:lnTo>
                    <a:lnTo>
                      <a:pt x="406" y="610"/>
                    </a:lnTo>
                    <a:close/>
                  </a:path>
                </a:pathLst>
              </a:custGeom>
              <a:solidFill>
                <a:srgbClr val="000000"/>
              </a:solidFill>
              <a:ln w="9525">
                <a:noFill/>
                <a:round/>
                <a:headEnd/>
                <a:tailEnd/>
              </a:ln>
            </p:spPr>
            <p:txBody>
              <a:bodyPr/>
              <a:lstStyle/>
              <a:p>
                <a:endParaRPr lang="cs-CZ"/>
              </a:p>
            </p:txBody>
          </p:sp>
        </p:grpSp>
      </p:grpSp>
      <p:grpSp>
        <p:nvGrpSpPr>
          <p:cNvPr id="1225" name="Group 187"/>
          <p:cNvGrpSpPr>
            <a:grpSpLocks/>
          </p:cNvGrpSpPr>
          <p:nvPr/>
        </p:nvGrpSpPr>
        <p:grpSpPr bwMode="auto">
          <a:xfrm>
            <a:off x="7764462" y="1992139"/>
            <a:ext cx="609600" cy="747713"/>
            <a:chOff x="4080" y="816"/>
            <a:chExt cx="1222" cy="1479"/>
          </a:xfrm>
        </p:grpSpPr>
        <p:sp>
          <p:nvSpPr>
            <p:cNvPr id="1187" name="Oval 188"/>
            <p:cNvSpPr>
              <a:spLocks noChangeArrowheads="1"/>
            </p:cNvSpPr>
            <p:nvPr/>
          </p:nvSpPr>
          <p:spPr bwMode="auto">
            <a:xfrm flipH="1">
              <a:off x="4080" y="816"/>
              <a:ext cx="848" cy="802"/>
            </a:xfrm>
            <a:prstGeom prst="ellipse">
              <a:avLst/>
            </a:prstGeom>
            <a:solidFill>
              <a:srgbClr val="000000"/>
            </a:solidFill>
            <a:ln w="9525">
              <a:noFill/>
              <a:round/>
              <a:headEnd/>
              <a:tailEnd/>
            </a:ln>
          </p:spPr>
          <p:txBody>
            <a:bodyPr/>
            <a:lstStyle/>
            <a:p>
              <a:endParaRPr lang="cs-CZ"/>
            </a:p>
          </p:txBody>
        </p:sp>
        <p:grpSp>
          <p:nvGrpSpPr>
            <p:cNvPr id="1226" name="Group 189"/>
            <p:cNvGrpSpPr>
              <a:grpSpLocks/>
            </p:cNvGrpSpPr>
            <p:nvPr/>
          </p:nvGrpSpPr>
          <p:grpSpPr bwMode="auto">
            <a:xfrm>
              <a:off x="4138" y="862"/>
              <a:ext cx="1164" cy="1433"/>
              <a:chOff x="4138" y="862"/>
              <a:chExt cx="1164" cy="1433"/>
            </a:xfrm>
          </p:grpSpPr>
          <p:grpSp>
            <p:nvGrpSpPr>
              <p:cNvPr id="1227" name="Group 190"/>
              <p:cNvGrpSpPr>
                <a:grpSpLocks/>
              </p:cNvGrpSpPr>
              <p:nvPr/>
            </p:nvGrpSpPr>
            <p:grpSpPr bwMode="auto">
              <a:xfrm flipH="1">
                <a:off x="4857" y="1084"/>
                <a:ext cx="445" cy="1211"/>
                <a:chOff x="1536" y="555"/>
                <a:chExt cx="445" cy="1211"/>
              </a:xfrm>
            </p:grpSpPr>
            <p:sp>
              <p:nvSpPr>
                <p:cNvPr id="1192" name="Freeform 191"/>
                <p:cNvSpPr>
                  <a:spLocks/>
                </p:cNvSpPr>
                <p:nvPr/>
              </p:nvSpPr>
              <p:spPr bwMode="auto">
                <a:xfrm>
                  <a:off x="1619" y="555"/>
                  <a:ext cx="245" cy="269"/>
                </a:xfrm>
                <a:custGeom>
                  <a:avLst/>
                  <a:gdLst>
                    <a:gd name="T0" fmla="*/ 15 w 490"/>
                    <a:gd name="T1" fmla="*/ 0 h 538"/>
                    <a:gd name="T2" fmla="*/ 26 w 490"/>
                    <a:gd name="T3" fmla="*/ 0 h 538"/>
                    <a:gd name="T4" fmla="*/ 36 w 490"/>
                    <a:gd name="T5" fmla="*/ 4 h 538"/>
                    <a:gd name="T6" fmla="*/ 42 w 490"/>
                    <a:gd name="T7" fmla="*/ 7 h 538"/>
                    <a:gd name="T8" fmla="*/ 46 w 490"/>
                    <a:gd name="T9" fmla="*/ 19 h 538"/>
                    <a:gd name="T10" fmla="*/ 48 w 490"/>
                    <a:gd name="T11" fmla="*/ 26 h 538"/>
                    <a:gd name="T12" fmla="*/ 58 w 490"/>
                    <a:gd name="T13" fmla="*/ 18 h 538"/>
                    <a:gd name="T14" fmla="*/ 61 w 490"/>
                    <a:gd name="T15" fmla="*/ 19 h 538"/>
                    <a:gd name="T16" fmla="*/ 61 w 490"/>
                    <a:gd name="T17" fmla="*/ 23 h 538"/>
                    <a:gd name="T18" fmla="*/ 48 w 490"/>
                    <a:gd name="T19" fmla="*/ 36 h 538"/>
                    <a:gd name="T20" fmla="*/ 48 w 490"/>
                    <a:gd name="T21" fmla="*/ 46 h 538"/>
                    <a:gd name="T22" fmla="*/ 46 w 490"/>
                    <a:gd name="T23" fmla="*/ 55 h 538"/>
                    <a:gd name="T24" fmla="*/ 42 w 490"/>
                    <a:gd name="T25" fmla="*/ 63 h 538"/>
                    <a:gd name="T26" fmla="*/ 36 w 490"/>
                    <a:gd name="T27" fmla="*/ 67 h 538"/>
                    <a:gd name="T28" fmla="*/ 28 w 490"/>
                    <a:gd name="T29" fmla="*/ 67 h 538"/>
                    <a:gd name="T30" fmla="*/ 18 w 490"/>
                    <a:gd name="T31" fmla="*/ 63 h 538"/>
                    <a:gd name="T32" fmla="*/ 11 w 490"/>
                    <a:gd name="T33" fmla="*/ 55 h 538"/>
                    <a:gd name="T34" fmla="*/ 6 w 490"/>
                    <a:gd name="T35" fmla="*/ 42 h 538"/>
                    <a:gd name="T36" fmla="*/ 1 w 490"/>
                    <a:gd name="T37" fmla="*/ 31 h 538"/>
                    <a:gd name="T38" fmla="*/ 0 w 490"/>
                    <a:gd name="T39" fmla="*/ 17 h 538"/>
                    <a:gd name="T40" fmla="*/ 3 w 490"/>
                    <a:gd name="T41" fmla="*/ 8 h 538"/>
                    <a:gd name="T42" fmla="*/ 6 w 490"/>
                    <a:gd name="T43" fmla="*/ 4 h 538"/>
                    <a:gd name="T44" fmla="*/ 15 w 490"/>
                    <a:gd name="T45" fmla="*/ 0 h 5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90"/>
                    <a:gd name="T70" fmla="*/ 0 h 538"/>
                    <a:gd name="T71" fmla="*/ 490 w 490"/>
                    <a:gd name="T72" fmla="*/ 538 h 5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90" h="538">
                      <a:moveTo>
                        <a:pt x="121" y="0"/>
                      </a:moveTo>
                      <a:lnTo>
                        <a:pt x="202" y="0"/>
                      </a:lnTo>
                      <a:lnTo>
                        <a:pt x="282" y="32"/>
                      </a:lnTo>
                      <a:lnTo>
                        <a:pt x="329" y="59"/>
                      </a:lnTo>
                      <a:lnTo>
                        <a:pt x="362" y="156"/>
                      </a:lnTo>
                      <a:lnTo>
                        <a:pt x="383" y="215"/>
                      </a:lnTo>
                      <a:lnTo>
                        <a:pt x="463" y="150"/>
                      </a:lnTo>
                      <a:lnTo>
                        <a:pt x="490" y="156"/>
                      </a:lnTo>
                      <a:lnTo>
                        <a:pt x="484" y="187"/>
                      </a:lnTo>
                      <a:lnTo>
                        <a:pt x="383" y="292"/>
                      </a:lnTo>
                      <a:lnTo>
                        <a:pt x="383" y="369"/>
                      </a:lnTo>
                      <a:lnTo>
                        <a:pt x="362" y="447"/>
                      </a:lnTo>
                      <a:lnTo>
                        <a:pt x="329" y="506"/>
                      </a:lnTo>
                      <a:lnTo>
                        <a:pt x="282" y="538"/>
                      </a:lnTo>
                      <a:lnTo>
                        <a:pt x="222" y="538"/>
                      </a:lnTo>
                      <a:lnTo>
                        <a:pt x="140" y="506"/>
                      </a:lnTo>
                      <a:lnTo>
                        <a:pt x="87" y="441"/>
                      </a:lnTo>
                      <a:lnTo>
                        <a:pt x="41" y="343"/>
                      </a:lnTo>
                      <a:lnTo>
                        <a:pt x="6" y="252"/>
                      </a:lnTo>
                      <a:lnTo>
                        <a:pt x="0" y="130"/>
                      </a:lnTo>
                      <a:lnTo>
                        <a:pt x="20" y="71"/>
                      </a:lnTo>
                      <a:lnTo>
                        <a:pt x="47" y="32"/>
                      </a:lnTo>
                      <a:lnTo>
                        <a:pt x="121" y="0"/>
                      </a:lnTo>
                      <a:close/>
                    </a:path>
                  </a:pathLst>
                </a:custGeom>
                <a:solidFill>
                  <a:srgbClr val="000000"/>
                </a:solidFill>
                <a:ln w="9525">
                  <a:noFill/>
                  <a:round/>
                  <a:headEnd/>
                  <a:tailEnd/>
                </a:ln>
              </p:spPr>
              <p:txBody>
                <a:bodyPr/>
                <a:lstStyle/>
                <a:p>
                  <a:endParaRPr lang="cs-CZ"/>
                </a:p>
              </p:txBody>
            </p:sp>
            <p:sp>
              <p:nvSpPr>
                <p:cNvPr id="1193" name="Freeform 192"/>
                <p:cNvSpPr>
                  <a:spLocks/>
                </p:cNvSpPr>
                <p:nvPr/>
              </p:nvSpPr>
              <p:spPr bwMode="auto">
                <a:xfrm>
                  <a:off x="1670" y="858"/>
                  <a:ext cx="173" cy="464"/>
                </a:xfrm>
                <a:custGeom>
                  <a:avLst/>
                  <a:gdLst>
                    <a:gd name="T0" fmla="*/ 5 w 347"/>
                    <a:gd name="T1" fmla="*/ 4 h 929"/>
                    <a:gd name="T2" fmla="*/ 12 w 347"/>
                    <a:gd name="T3" fmla="*/ 0 h 929"/>
                    <a:gd name="T4" fmla="*/ 22 w 347"/>
                    <a:gd name="T5" fmla="*/ 0 h 929"/>
                    <a:gd name="T6" fmla="*/ 30 w 347"/>
                    <a:gd name="T7" fmla="*/ 2 h 929"/>
                    <a:gd name="T8" fmla="*/ 35 w 347"/>
                    <a:gd name="T9" fmla="*/ 11 h 929"/>
                    <a:gd name="T10" fmla="*/ 40 w 347"/>
                    <a:gd name="T11" fmla="*/ 25 h 929"/>
                    <a:gd name="T12" fmla="*/ 42 w 347"/>
                    <a:gd name="T13" fmla="*/ 41 h 929"/>
                    <a:gd name="T14" fmla="*/ 43 w 347"/>
                    <a:gd name="T15" fmla="*/ 60 h 929"/>
                    <a:gd name="T16" fmla="*/ 43 w 347"/>
                    <a:gd name="T17" fmla="*/ 82 h 929"/>
                    <a:gd name="T18" fmla="*/ 40 w 347"/>
                    <a:gd name="T19" fmla="*/ 100 h 929"/>
                    <a:gd name="T20" fmla="*/ 35 w 347"/>
                    <a:gd name="T21" fmla="*/ 109 h 929"/>
                    <a:gd name="T22" fmla="*/ 23 w 347"/>
                    <a:gd name="T23" fmla="*/ 116 h 929"/>
                    <a:gd name="T24" fmla="*/ 17 w 347"/>
                    <a:gd name="T25" fmla="*/ 114 h 929"/>
                    <a:gd name="T26" fmla="*/ 10 w 347"/>
                    <a:gd name="T27" fmla="*/ 107 h 929"/>
                    <a:gd name="T28" fmla="*/ 7 w 347"/>
                    <a:gd name="T29" fmla="*/ 96 h 929"/>
                    <a:gd name="T30" fmla="*/ 5 w 347"/>
                    <a:gd name="T31" fmla="*/ 77 h 929"/>
                    <a:gd name="T32" fmla="*/ 7 w 347"/>
                    <a:gd name="T33" fmla="*/ 64 h 929"/>
                    <a:gd name="T34" fmla="*/ 7 w 347"/>
                    <a:gd name="T35" fmla="*/ 49 h 929"/>
                    <a:gd name="T36" fmla="*/ 3 w 347"/>
                    <a:gd name="T37" fmla="*/ 40 h 929"/>
                    <a:gd name="T38" fmla="*/ 0 w 347"/>
                    <a:gd name="T39" fmla="*/ 27 h 929"/>
                    <a:gd name="T40" fmla="*/ 0 w 347"/>
                    <a:gd name="T41" fmla="*/ 13 h 929"/>
                    <a:gd name="T42" fmla="*/ 5 w 347"/>
                    <a:gd name="T43" fmla="*/ 4 h 92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47"/>
                    <a:gd name="T67" fmla="*/ 0 h 929"/>
                    <a:gd name="T68" fmla="*/ 347 w 347"/>
                    <a:gd name="T69" fmla="*/ 929 h 92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47" h="929">
                      <a:moveTo>
                        <a:pt x="47" y="32"/>
                      </a:moveTo>
                      <a:lnTo>
                        <a:pt x="100" y="0"/>
                      </a:lnTo>
                      <a:lnTo>
                        <a:pt x="180" y="0"/>
                      </a:lnTo>
                      <a:lnTo>
                        <a:pt x="240" y="20"/>
                      </a:lnTo>
                      <a:lnTo>
                        <a:pt x="281" y="89"/>
                      </a:lnTo>
                      <a:lnTo>
                        <a:pt x="320" y="206"/>
                      </a:lnTo>
                      <a:lnTo>
                        <a:pt x="341" y="334"/>
                      </a:lnTo>
                      <a:lnTo>
                        <a:pt x="347" y="486"/>
                      </a:lnTo>
                      <a:lnTo>
                        <a:pt x="347" y="660"/>
                      </a:lnTo>
                      <a:lnTo>
                        <a:pt x="320" y="800"/>
                      </a:lnTo>
                      <a:lnTo>
                        <a:pt x="281" y="877"/>
                      </a:lnTo>
                      <a:lnTo>
                        <a:pt x="187" y="929"/>
                      </a:lnTo>
                      <a:lnTo>
                        <a:pt x="140" y="917"/>
                      </a:lnTo>
                      <a:lnTo>
                        <a:pt x="80" y="858"/>
                      </a:lnTo>
                      <a:lnTo>
                        <a:pt x="60" y="775"/>
                      </a:lnTo>
                      <a:lnTo>
                        <a:pt x="41" y="621"/>
                      </a:lnTo>
                      <a:lnTo>
                        <a:pt x="60" y="512"/>
                      </a:lnTo>
                      <a:lnTo>
                        <a:pt x="60" y="397"/>
                      </a:lnTo>
                      <a:lnTo>
                        <a:pt x="27" y="320"/>
                      </a:lnTo>
                      <a:lnTo>
                        <a:pt x="0" y="218"/>
                      </a:lnTo>
                      <a:lnTo>
                        <a:pt x="0" y="109"/>
                      </a:lnTo>
                      <a:lnTo>
                        <a:pt x="47" y="32"/>
                      </a:lnTo>
                      <a:close/>
                    </a:path>
                  </a:pathLst>
                </a:custGeom>
                <a:solidFill>
                  <a:srgbClr val="000000"/>
                </a:solidFill>
                <a:ln w="9525">
                  <a:noFill/>
                  <a:round/>
                  <a:headEnd/>
                  <a:tailEnd/>
                </a:ln>
              </p:spPr>
              <p:txBody>
                <a:bodyPr/>
                <a:lstStyle/>
                <a:p>
                  <a:endParaRPr lang="cs-CZ"/>
                </a:p>
              </p:txBody>
            </p:sp>
            <p:sp>
              <p:nvSpPr>
                <p:cNvPr id="1194" name="Freeform 193"/>
                <p:cNvSpPr>
                  <a:spLocks/>
                </p:cNvSpPr>
                <p:nvPr/>
              </p:nvSpPr>
              <p:spPr bwMode="auto">
                <a:xfrm>
                  <a:off x="1751" y="875"/>
                  <a:ext cx="230" cy="459"/>
                </a:xfrm>
                <a:custGeom>
                  <a:avLst/>
                  <a:gdLst>
                    <a:gd name="T0" fmla="*/ 7 w 460"/>
                    <a:gd name="T1" fmla="*/ 0 h 918"/>
                    <a:gd name="T2" fmla="*/ 26 w 460"/>
                    <a:gd name="T3" fmla="*/ 4 h 918"/>
                    <a:gd name="T4" fmla="*/ 40 w 460"/>
                    <a:gd name="T5" fmla="*/ 14 h 918"/>
                    <a:gd name="T6" fmla="*/ 50 w 460"/>
                    <a:gd name="T7" fmla="*/ 29 h 918"/>
                    <a:gd name="T8" fmla="*/ 57 w 460"/>
                    <a:gd name="T9" fmla="*/ 45 h 918"/>
                    <a:gd name="T10" fmla="*/ 58 w 460"/>
                    <a:gd name="T11" fmla="*/ 61 h 918"/>
                    <a:gd name="T12" fmla="*/ 53 w 460"/>
                    <a:gd name="T13" fmla="*/ 73 h 918"/>
                    <a:gd name="T14" fmla="*/ 40 w 460"/>
                    <a:gd name="T15" fmla="*/ 81 h 918"/>
                    <a:gd name="T16" fmla="*/ 30 w 460"/>
                    <a:gd name="T17" fmla="*/ 86 h 918"/>
                    <a:gd name="T18" fmla="*/ 30 w 460"/>
                    <a:gd name="T19" fmla="*/ 90 h 918"/>
                    <a:gd name="T20" fmla="*/ 37 w 460"/>
                    <a:gd name="T21" fmla="*/ 96 h 918"/>
                    <a:gd name="T22" fmla="*/ 40 w 460"/>
                    <a:gd name="T23" fmla="*/ 108 h 918"/>
                    <a:gd name="T24" fmla="*/ 37 w 460"/>
                    <a:gd name="T25" fmla="*/ 115 h 918"/>
                    <a:gd name="T26" fmla="*/ 33 w 460"/>
                    <a:gd name="T27" fmla="*/ 112 h 918"/>
                    <a:gd name="T28" fmla="*/ 33 w 460"/>
                    <a:gd name="T29" fmla="*/ 106 h 918"/>
                    <a:gd name="T30" fmla="*/ 29 w 460"/>
                    <a:gd name="T31" fmla="*/ 96 h 918"/>
                    <a:gd name="T32" fmla="*/ 25 w 460"/>
                    <a:gd name="T33" fmla="*/ 90 h 918"/>
                    <a:gd name="T34" fmla="*/ 23 w 460"/>
                    <a:gd name="T35" fmla="*/ 83 h 918"/>
                    <a:gd name="T36" fmla="*/ 30 w 460"/>
                    <a:gd name="T37" fmla="*/ 78 h 918"/>
                    <a:gd name="T38" fmla="*/ 45 w 460"/>
                    <a:gd name="T39" fmla="*/ 69 h 918"/>
                    <a:gd name="T40" fmla="*/ 50 w 460"/>
                    <a:gd name="T41" fmla="*/ 59 h 918"/>
                    <a:gd name="T42" fmla="*/ 50 w 460"/>
                    <a:gd name="T43" fmla="*/ 50 h 918"/>
                    <a:gd name="T44" fmla="*/ 43 w 460"/>
                    <a:gd name="T45" fmla="*/ 36 h 918"/>
                    <a:gd name="T46" fmla="*/ 30 w 460"/>
                    <a:gd name="T47" fmla="*/ 23 h 918"/>
                    <a:gd name="T48" fmla="*/ 23 w 460"/>
                    <a:gd name="T49" fmla="*/ 16 h 918"/>
                    <a:gd name="T50" fmla="*/ 12 w 460"/>
                    <a:gd name="T51" fmla="*/ 14 h 918"/>
                    <a:gd name="T52" fmla="*/ 0 w 460"/>
                    <a:gd name="T53" fmla="*/ 11 h 918"/>
                    <a:gd name="T54" fmla="*/ 7 w 460"/>
                    <a:gd name="T55" fmla="*/ 0 h 91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60"/>
                    <a:gd name="T85" fmla="*/ 0 h 918"/>
                    <a:gd name="T86" fmla="*/ 460 w 460"/>
                    <a:gd name="T87" fmla="*/ 918 h 91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60" h="918">
                      <a:moveTo>
                        <a:pt x="53" y="0"/>
                      </a:moveTo>
                      <a:lnTo>
                        <a:pt x="201" y="32"/>
                      </a:lnTo>
                      <a:lnTo>
                        <a:pt x="314" y="109"/>
                      </a:lnTo>
                      <a:lnTo>
                        <a:pt x="400" y="237"/>
                      </a:lnTo>
                      <a:lnTo>
                        <a:pt x="454" y="359"/>
                      </a:lnTo>
                      <a:lnTo>
                        <a:pt x="460" y="494"/>
                      </a:lnTo>
                      <a:lnTo>
                        <a:pt x="419" y="584"/>
                      </a:lnTo>
                      <a:lnTo>
                        <a:pt x="320" y="642"/>
                      </a:lnTo>
                      <a:lnTo>
                        <a:pt x="240" y="681"/>
                      </a:lnTo>
                      <a:lnTo>
                        <a:pt x="240" y="719"/>
                      </a:lnTo>
                      <a:lnTo>
                        <a:pt x="293" y="764"/>
                      </a:lnTo>
                      <a:lnTo>
                        <a:pt x="320" y="860"/>
                      </a:lnTo>
                      <a:lnTo>
                        <a:pt x="293" y="918"/>
                      </a:lnTo>
                      <a:lnTo>
                        <a:pt x="259" y="892"/>
                      </a:lnTo>
                      <a:lnTo>
                        <a:pt x="259" y="841"/>
                      </a:lnTo>
                      <a:lnTo>
                        <a:pt x="234" y="764"/>
                      </a:lnTo>
                      <a:lnTo>
                        <a:pt x="193" y="719"/>
                      </a:lnTo>
                      <a:lnTo>
                        <a:pt x="179" y="661"/>
                      </a:lnTo>
                      <a:lnTo>
                        <a:pt x="240" y="622"/>
                      </a:lnTo>
                      <a:lnTo>
                        <a:pt x="353" y="545"/>
                      </a:lnTo>
                      <a:lnTo>
                        <a:pt x="400" y="476"/>
                      </a:lnTo>
                      <a:lnTo>
                        <a:pt x="400" y="399"/>
                      </a:lnTo>
                      <a:lnTo>
                        <a:pt x="339" y="282"/>
                      </a:lnTo>
                      <a:lnTo>
                        <a:pt x="240" y="180"/>
                      </a:lnTo>
                      <a:lnTo>
                        <a:pt x="179" y="128"/>
                      </a:lnTo>
                      <a:lnTo>
                        <a:pt x="93" y="109"/>
                      </a:lnTo>
                      <a:lnTo>
                        <a:pt x="0" y="83"/>
                      </a:lnTo>
                      <a:lnTo>
                        <a:pt x="53" y="0"/>
                      </a:lnTo>
                      <a:close/>
                    </a:path>
                  </a:pathLst>
                </a:custGeom>
                <a:solidFill>
                  <a:srgbClr val="000000"/>
                </a:solidFill>
                <a:ln w="9525">
                  <a:noFill/>
                  <a:round/>
                  <a:headEnd/>
                  <a:tailEnd/>
                </a:ln>
              </p:spPr>
              <p:txBody>
                <a:bodyPr/>
                <a:lstStyle/>
                <a:p>
                  <a:endParaRPr lang="cs-CZ"/>
                </a:p>
              </p:txBody>
            </p:sp>
            <p:sp>
              <p:nvSpPr>
                <p:cNvPr id="1195" name="Freeform 194"/>
                <p:cNvSpPr>
                  <a:spLocks/>
                </p:cNvSpPr>
                <p:nvPr/>
              </p:nvSpPr>
              <p:spPr bwMode="auto">
                <a:xfrm>
                  <a:off x="1536" y="873"/>
                  <a:ext cx="170" cy="431"/>
                </a:xfrm>
                <a:custGeom>
                  <a:avLst/>
                  <a:gdLst>
                    <a:gd name="T0" fmla="*/ 26 w 341"/>
                    <a:gd name="T1" fmla="*/ 5 h 861"/>
                    <a:gd name="T2" fmla="*/ 35 w 341"/>
                    <a:gd name="T3" fmla="*/ 0 h 861"/>
                    <a:gd name="T4" fmla="*/ 42 w 341"/>
                    <a:gd name="T5" fmla="*/ 1 h 861"/>
                    <a:gd name="T6" fmla="*/ 41 w 341"/>
                    <a:gd name="T7" fmla="*/ 10 h 861"/>
                    <a:gd name="T8" fmla="*/ 36 w 341"/>
                    <a:gd name="T9" fmla="*/ 15 h 861"/>
                    <a:gd name="T10" fmla="*/ 29 w 341"/>
                    <a:gd name="T11" fmla="*/ 19 h 861"/>
                    <a:gd name="T12" fmla="*/ 20 w 341"/>
                    <a:gd name="T13" fmla="*/ 29 h 861"/>
                    <a:gd name="T14" fmla="*/ 10 w 341"/>
                    <a:gd name="T15" fmla="*/ 44 h 861"/>
                    <a:gd name="T16" fmla="*/ 7 w 341"/>
                    <a:gd name="T17" fmla="*/ 56 h 861"/>
                    <a:gd name="T18" fmla="*/ 9 w 341"/>
                    <a:gd name="T19" fmla="*/ 63 h 861"/>
                    <a:gd name="T20" fmla="*/ 11 w 341"/>
                    <a:gd name="T21" fmla="*/ 67 h 861"/>
                    <a:gd name="T22" fmla="*/ 22 w 341"/>
                    <a:gd name="T23" fmla="*/ 72 h 861"/>
                    <a:gd name="T24" fmla="*/ 32 w 341"/>
                    <a:gd name="T25" fmla="*/ 75 h 861"/>
                    <a:gd name="T26" fmla="*/ 36 w 341"/>
                    <a:gd name="T27" fmla="*/ 79 h 861"/>
                    <a:gd name="T28" fmla="*/ 37 w 341"/>
                    <a:gd name="T29" fmla="*/ 82 h 861"/>
                    <a:gd name="T30" fmla="*/ 31 w 341"/>
                    <a:gd name="T31" fmla="*/ 89 h 861"/>
                    <a:gd name="T32" fmla="*/ 29 w 341"/>
                    <a:gd name="T33" fmla="*/ 97 h 861"/>
                    <a:gd name="T34" fmla="*/ 26 w 341"/>
                    <a:gd name="T35" fmla="*/ 108 h 861"/>
                    <a:gd name="T36" fmla="*/ 21 w 341"/>
                    <a:gd name="T37" fmla="*/ 106 h 861"/>
                    <a:gd name="T38" fmla="*/ 21 w 341"/>
                    <a:gd name="T39" fmla="*/ 98 h 861"/>
                    <a:gd name="T40" fmla="*/ 24 w 341"/>
                    <a:gd name="T41" fmla="*/ 86 h 861"/>
                    <a:gd name="T42" fmla="*/ 29 w 341"/>
                    <a:gd name="T43" fmla="*/ 82 h 861"/>
                    <a:gd name="T44" fmla="*/ 20 w 341"/>
                    <a:gd name="T45" fmla="*/ 77 h 861"/>
                    <a:gd name="T46" fmla="*/ 9 w 341"/>
                    <a:gd name="T47" fmla="*/ 72 h 861"/>
                    <a:gd name="T48" fmla="*/ 0 w 341"/>
                    <a:gd name="T49" fmla="*/ 65 h 861"/>
                    <a:gd name="T50" fmla="*/ 0 w 341"/>
                    <a:gd name="T51" fmla="*/ 56 h 861"/>
                    <a:gd name="T52" fmla="*/ 2 w 341"/>
                    <a:gd name="T53" fmla="*/ 41 h 861"/>
                    <a:gd name="T54" fmla="*/ 10 w 341"/>
                    <a:gd name="T55" fmla="*/ 26 h 861"/>
                    <a:gd name="T56" fmla="*/ 19 w 341"/>
                    <a:gd name="T57" fmla="*/ 14 h 861"/>
                    <a:gd name="T58" fmla="*/ 26 w 341"/>
                    <a:gd name="T59" fmla="*/ 5 h 86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41"/>
                    <a:gd name="T91" fmla="*/ 0 h 861"/>
                    <a:gd name="T92" fmla="*/ 341 w 341"/>
                    <a:gd name="T93" fmla="*/ 861 h 86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41" h="861">
                      <a:moveTo>
                        <a:pt x="214" y="39"/>
                      </a:moveTo>
                      <a:lnTo>
                        <a:pt x="281" y="0"/>
                      </a:lnTo>
                      <a:lnTo>
                        <a:pt x="341" y="6"/>
                      </a:lnTo>
                      <a:lnTo>
                        <a:pt x="335" y="77"/>
                      </a:lnTo>
                      <a:lnTo>
                        <a:pt x="294" y="116"/>
                      </a:lnTo>
                      <a:lnTo>
                        <a:pt x="234" y="148"/>
                      </a:lnTo>
                      <a:lnTo>
                        <a:pt x="160" y="231"/>
                      </a:lnTo>
                      <a:lnTo>
                        <a:pt x="80" y="347"/>
                      </a:lnTo>
                      <a:lnTo>
                        <a:pt x="60" y="443"/>
                      </a:lnTo>
                      <a:lnTo>
                        <a:pt x="74" y="501"/>
                      </a:lnTo>
                      <a:lnTo>
                        <a:pt x="94" y="534"/>
                      </a:lnTo>
                      <a:lnTo>
                        <a:pt x="181" y="572"/>
                      </a:lnTo>
                      <a:lnTo>
                        <a:pt x="261" y="597"/>
                      </a:lnTo>
                      <a:lnTo>
                        <a:pt x="294" y="630"/>
                      </a:lnTo>
                      <a:lnTo>
                        <a:pt x="300" y="656"/>
                      </a:lnTo>
                      <a:lnTo>
                        <a:pt x="253" y="707"/>
                      </a:lnTo>
                      <a:lnTo>
                        <a:pt x="234" y="771"/>
                      </a:lnTo>
                      <a:lnTo>
                        <a:pt x="214" y="861"/>
                      </a:lnTo>
                      <a:lnTo>
                        <a:pt x="173" y="848"/>
                      </a:lnTo>
                      <a:lnTo>
                        <a:pt x="173" y="784"/>
                      </a:lnTo>
                      <a:lnTo>
                        <a:pt x="195" y="688"/>
                      </a:lnTo>
                      <a:lnTo>
                        <a:pt x="234" y="649"/>
                      </a:lnTo>
                      <a:lnTo>
                        <a:pt x="160" y="611"/>
                      </a:lnTo>
                      <a:lnTo>
                        <a:pt x="74" y="572"/>
                      </a:lnTo>
                      <a:lnTo>
                        <a:pt x="0" y="514"/>
                      </a:lnTo>
                      <a:lnTo>
                        <a:pt x="0" y="443"/>
                      </a:lnTo>
                      <a:lnTo>
                        <a:pt x="20" y="321"/>
                      </a:lnTo>
                      <a:lnTo>
                        <a:pt x="80" y="205"/>
                      </a:lnTo>
                      <a:lnTo>
                        <a:pt x="154" y="108"/>
                      </a:lnTo>
                      <a:lnTo>
                        <a:pt x="214" y="39"/>
                      </a:lnTo>
                      <a:close/>
                    </a:path>
                  </a:pathLst>
                </a:custGeom>
                <a:solidFill>
                  <a:srgbClr val="000000"/>
                </a:solidFill>
                <a:ln w="9525">
                  <a:noFill/>
                  <a:round/>
                  <a:headEnd/>
                  <a:tailEnd/>
                </a:ln>
              </p:spPr>
              <p:txBody>
                <a:bodyPr/>
                <a:lstStyle/>
                <a:p>
                  <a:endParaRPr lang="cs-CZ"/>
                </a:p>
              </p:txBody>
            </p:sp>
            <p:sp>
              <p:nvSpPr>
                <p:cNvPr id="1196" name="Freeform 195"/>
                <p:cNvSpPr>
                  <a:spLocks/>
                </p:cNvSpPr>
                <p:nvPr/>
              </p:nvSpPr>
              <p:spPr bwMode="auto">
                <a:xfrm>
                  <a:off x="1765" y="1252"/>
                  <a:ext cx="202" cy="514"/>
                </a:xfrm>
                <a:custGeom>
                  <a:avLst/>
                  <a:gdLst>
                    <a:gd name="T0" fmla="*/ 4 w 402"/>
                    <a:gd name="T1" fmla="*/ 0 h 1028"/>
                    <a:gd name="T2" fmla="*/ 15 w 402"/>
                    <a:gd name="T3" fmla="*/ 4 h 1028"/>
                    <a:gd name="T4" fmla="*/ 21 w 402"/>
                    <a:gd name="T5" fmla="*/ 16 h 1028"/>
                    <a:gd name="T6" fmla="*/ 23 w 402"/>
                    <a:gd name="T7" fmla="*/ 38 h 1028"/>
                    <a:gd name="T8" fmla="*/ 21 w 402"/>
                    <a:gd name="T9" fmla="*/ 74 h 1028"/>
                    <a:gd name="T10" fmla="*/ 16 w 402"/>
                    <a:gd name="T11" fmla="*/ 102 h 1028"/>
                    <a:gd name="T12" fmla="*/ 14 w 402"/>
                    <a:gd name="T13" fmla="*/ 114 h 1028"/>
                    <a:gd name="T14" fmla="*/ 19 w 402"/>
                    <a:gd name="T15" fmla="*/ 116 h 1028"/>
                    <a:gd name="T16" fmla="*/ 29 w 402"/>
                    <a:gd name="T17" fmla="*/ 107 h 1028"/>
                    <a:gd name="T18" fmla="*/ 41 w 402"/>
                    <a:gd name="T19" fmla="*/ 99 h 1028"/>
                    <a:gd name="T20" fmla="*/ 44 w 402"/>
                    <a:gd name="T21" fmla="*/ 100 h 1028"/>
                    <a:gd name="T22" fmla="*/ 51 w 402"/>
                    <a:gd name="T23" fmla="*/ 105 h 1028"/>
                    <a:gd name="T24" fmla="*/ 51 w 402"/>
                    <a:gd name="T25" fmla="*/ 107 h 1028"/>
                    <a:gd name="T26" fmla="*/ 37 w 402"/>
                    <a:gd name="T27" fmla="*/ 114 h 1028"/>
                    <a:gd name="T28" fmla="*/ 21 w 402"/>
                    <a:gd name="T29" fmla="*/ 122 h 1028"/>
                    <a:gd name="T30" fmla="*/ 9 w 402"/>
                    <a:gd name="T31" fmla="*/ 129 h 1028"/>
                    <a:gd name="T32" fmla="*/ 3 w 402"/>
                    <a:gd name="T33" fmla="*/ 127 h 1028"/>
                    <a:gd name="T34" fmla="*/ 3 w 402"/>
                    <a:gd name="T35" fmla="*/ 119 h 1028"/>
                    <a:gd name="T36" fmla="*/ 8 w 402"/>
                    <a:gd name="T37" fmla="*/ 109 h 1028"/>
                    <a:gd name="T38" fmla="*/ 11 w 402"/>
                    <a:gd name="T39" fmla="*/ 87 h 1028"/>
                    <a:gd name="T40" fmla="*/ 14 w 402"/>
                    <a:gd name="T41" fmla="*/ 62 h 1028"/>
                    <a:gd name="T42" fmla="*/ 15 w 402"/>
                    <a:gd name="T43" fmla="*/ 33 h 1028"/>
                    <a:gd name="T44" fmla="*/ 9 w 402"/>
                    <a:gd name="T45" fmla="*/ 16 h 1028"/>
                    <a:gd name="T46" fmla="*/ 0 w 402"/>
                    <a:gd name="T47" fmla="*/ 8 h 1028"/>
                    <a:gd name="T48" fmla="*/ 4 w 402"/>
                    <a:gd name="T49" fmla="*/ 0 h 10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2"/>
                    <a:gd name="T76" fmla="*/ 0 h 1028"/>
                    <a:gd name="T77" fmla="*/ 402 w 402"/>
                    <a:gd name="T78" fmla="*/ 1028 h 10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2" h="1028">
                      <a:moveTo>
                        <a:pt x="27" y="0"/>
                      </a:moveTo>
                      <a:lnTo>
                        <a:pt x="120" y="38"/>
                      </a:lnTo>
                      <a:lnTo>
                        <a:pt x="167" y="135"/>
                      </a:lnTo>
                      <a:lnTo>
                        <a:pt x="181" y="307"/>
                      </a:lnTo>
                      <a:lnTo>
                        <a:pt x="167" y="593"/>
                      </a:lnTo>
                      <a:lnTo>
                        <a:pt x="128" y="817"/>
                      </a:lnTo>
                      <a:lnTo>
                        <a:pt x="107" y="913"/>
                      </a:lnTo>
                      <a:lnTo>
                        <a:pt x="147" y="933"/>
                      </a:lnTo>
                      <a:lnTo>
                        <a:pt x="227" y="856"/>
                      </a:lnTo>
                      <a:lnTo>
                        <a:pt x="322" y="799"/>
                      </a:lnTo>
                      <a:lnTo>
                        <a:pt x="348" y="805"/>
                      </a:lnTo>
                      <a:lnTo>
                        <a:pt x="402" y="842"/>
                      </a:lnTo>
                      <a:lnTo>
                        <a:pt x="402" y="862"/>
                      </a:lnTo>
                      <a:lnTo>
                        <a:pt x="288" y="913"/>
                      </a:lnTo>
                      <a:lnTo>
                        <a:pt x="167" y="977"/>
                      </a:lnTo>
                      <a:lnTo>
                        <a:pt x="68" y="1028"/>
                      </a:lnTo>
                      <a:lnTo>
                        <a:pt x="19" y="1016"/>
                      </a:lnTo>
                      <a:lnTo>
                        <a:pt x="19" y="957"/>
                      </a:lnTo>
                      <a:lnTo>
                        <a:pt x="60" y="874"/>
                      </a:lnTo>
                      <a:lnTo>
                        <a:pt x="87" y="702"/>
                      </a:lnTo>
                      <a:lnTo>
                        <a:pt x="107" y="498"/>
                      </a:lnTo>
                      <a:lnTo>
                        <a:pt x="120" y="269"/>
                      </a:lnTo>
                      <a:lnTo>
                        <a:pt x="68" y="129"/>
                      </a:lnTo>
                      <a:lnTo>
                        <a:pt x="0" y="71"/>
                      </a:lnTo>
                      <a:lnTo>
                        <a:pt x="27" y="0"/>
                      </a:lnTo>
                      <a:close/>
                    </a:path>
                  </a:pathLst>
                </a:custGeom>
                <a:solidFill>
                  <a:srgbClr val="000000"/>
                </a:solidFill>
                <a:ln w="9525">
                  <a:noFill/>
                  <a:round/>
                  <a:headEnd/>
                  <a:tailEnd/>
                </a:ln>
              </p:spPr>
              <p:txBody>
                <a:bodyPr/>
                <a:lstStyle/>
                <a:p>
                  <a:endParaRPr lang="cs-CZ"/>
                </a:p>
              </p:txBody>
            </p:sp>
            <p:sp>
              <p:nvSpPr>
                <p:cNvPr id="1197" name="Freeform 196"/>
                <p:cNvSpPr>
                  <a:spLocks/>
                </p:cNvSpPr>
                <p:nvPr/>
              </p:nvSpPr>
              <p:spPr bwMode="auto">
                <a:xfrm>
                  <a:off x="1622" y="1200"/>
                  <a:ext cx="155" cy="563"/>
                </a:xfrm>
                <a:custGeom>
                  <a:avLst/>
                  <a:gdLst>
                    <a:gd name="T0" fmla="*/ 16 w 309"/>
                    <a:gd name="T1" fmla="*/ 27 h 1127"/>
                    <a:gd name="T2" fmla="*/ 26 w 309"/>
                    <a:gd name="T3" fmla="*/ 6 h 1127"/>
                    <a:gd name="T4" fmla="*/ 36 w 309"/>
                    <a:gd name="T5" fmla="*/ 0 h 1127"/>
                    <a:gd name="T6" fmla="*/ 39 w 309"/>
                    <a:gd name="T7" fmla="*/ 4 h 1127"/>
                    <a:gd name="T8" fmla="*/ 36 w 309"/>
                    <a:gd name="T9" fmla="*/ 11 h 1127"/>
                    <a:gd name="T10" fmla="*/ 26 w 309"/>
                    <a:gd name="T11" fmla="*/ 28 h 1127"/>
                    <a:gd name="T12" fmla="*/ 19 w 309"/>
                    <a:gd name="T13" fmla="*/ 47 h 1127"/>
                    <a:gd name="T14" fmla="*/ 13 w 309"/>
                    <a:gd name="T15" fmla="*/ 73 h 1127"/>
                    <a:gd name="T16" fmla="*/ 10 w 309"/>
                    <a:gd name="T17" fmla="*/ 102 h 1127"/>
                    <a:gd name="T18" fmla="*/ 10 w 309"/>
                    <a:gd name="T19" fmla="*/ 128 h 1127"/>
                    <a:gd name="T20" fmla="*/ 13 w 309"/>
                    <a:gd name="T21" fmla="*/ 125 h 1127"/>
                    <a:gd name="T22" fmla="*/ 19 w 309"/>
                    <a:gd name="T23" fmla="*/ 116 h 1127"/>
                    <a:gd name="T24" fmla="*/ 21 w 309"/>
                    <a:gd name="T25" fmla="*/ 101 h 1127"/>
                    <a:gd name="T26" fmla="*/ 26 w 309"/>
                    <a:gd name="T27" fmla="*/ 101 h 1127"/>
                    <a:gd name="T28" fmla="*/ 33 w 309"/>
                    <a:gd name="T29" fmla="*/ 105 h 1127"/>
                    <a:gd name="T30" fmla="*/ 29 w 309"/>
                    <a:gd name="T31" fmla="*/ 117 h 1127"/>
                    <a:gd name="T32" fmla="*/ 19 w 309"/>
                    <a:gd name="T33" fmla="*/ 129 h 1127"/>
                    <a:gd name="T34" fmla="*/ 8 w 309"/>
                    <a:gd name="T35" fmla="*/ 140 h 1127"/>
                    <a:gd name="T36" fmla="*/ 3 w 309"/>
                    <a:gd name="T37" fmla="*/ 140 h 1127"/>
                    <a:gd name="T38" fmla="*/ 0 w 309"/>
                    <a:gd name="T39" fmla="*/ 136 h 1127"/>
                    <a:gd name="T40" fmla="*/ 0 w 309"/>
                    <a:gd name="T41" fmla="*/ 125 h 1127"/>
                    <a:gd name="T42" fmla="*/ 2 w 309"/>
                    <a:gd name="T43" fmla="*/ 95 h 1127"/>
                    <a:gd name="T44" fmla="*/ 5 w 309"/>
                    <a:gd name="T45" fmla="*/ 64 h 1127"/>
                    <a:gd name="T46" fmla="*/ 8 w 309"/>
                    <a:gd name="T47" fmla="*/ 42 h 1127"/>
                    <a:gd name="T48" fmla="*/ 16 w 309"/>
                    <a:gd name="T49" fmla="*/ 27 h 11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9"/>
                    <a:gd name="T76" fmla="*/ 0 h 1127"/>
                    <a:gd name="T77" fmla="*/ 309 w 309"/>
                    <a:gd name="T78" fmla="*/ 1127 h 112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9" h="1127">
                      <a:moveTo>
                        <a:pt x="124" y="223"/>
                      </a:moveTo>
                      <a:lnTo>
                        <a:pt x="207" y="51"/>
                      </a:lnTo>
                      <a:lnTo>
                        <a:pt x="282" y="0"/>
                      </a:lnTo>
                      <a:lnTo>
                        <a:pt x="309" y="32"/>
                      </a:lnTo>
                      <a:lnTo>
                        <a:pt x="288" y="89"/>
                      </a:lnTo>
                      <a:lnTo>
                        <a:pt x="207" y="230"/>
                      </a:lnTo>
                      <a:lnTo>
                        <a:pt x="145" y="376"/>
                      </a:lnTo>
                      <a:lnTo>
                        <a:pt x="103" y="586"/>
                      </a:lnTo>
                      <a:lnTo>
                        <a:pt x="75" y="821"/>
                      </a:lnTo>
                      <a:lnTo>
                        <a:pt x="75" y="1025"/>
                      </a:lnTo>
                      <a:lnTo>
                        <a:pt x="97" y="1007"/>
                      </a:lnTo>
                      <a:lnTo>
                        <a:pt x="145" y="930"/>
                      </a:lnTo>
                      <a:lnTo>
                        <a:pt x="164" y="815"/>
                      </a:lnTo>
                      <a:lnTo>
                        <a:pt x="207" y="815"/>
                      </a:lnTo>
                      <a:lnTo>
                        <a:pt x="261" y="841"/>
                      </a:lnTo>
                      <a:lnTo>
                        <a:pt x="226" y="936"/>
                      </a:lnTo>
                      <a:lnTo>
                        <a:pt x="145" y="1032"/>
                      </a:lnTo>
                      <a:lnTo>
                        <a:pt x="62" y="1127"/>
                      </a:lnTo>
                      <a:lnTo>
                        <a:pt x="21" y="1127"/>
                      </a:lnTo>
                      <a:lnTo>
                        <a:pt x="0" y="1090"/>
                      </a:lnTo>
                      <a:lnTo>
                        <a:pt x="0" y="1007"/>
                      </a:lnTo>
                      <a:lnTo>
                        <a:pt x="14" y="764"/>
                      </a:lnTo>
                      <a:lnTo>
                        <a:pt x="35" y="516"/>
                      </a:lnTo>
                      <a:lnTo>
                        <a:pt x="62" y="338"/>
                      </a:lnTo>
                      <a:lnTo>
                        <a:pt x="124" y="223"/>
                      </a:lnTo>
                      <a:close/>
                    </a:path>
                  </a:pathLst>
                </a:custGeom>
                <a:solidFill>
                  <a:srgbClr val="000000"/>
                </a:solidFill>
                <a:ln w="9525">
                  <a:noFill/>
                  <a:round/>
                  <a:headEnd/>
                  <a:tailEnd/>
                </a:ln>
              </p:spPr>
              <p:txBody>
                <a:bodyPr/>
                <a:lstStyle/>
                <a:p>
                  <a:endParaRPr lang="cs-CZ"/>
                </a:p>
              </p:txBody>
            </p:sp>
          </p:grpSp>
          <p:sp>
            <p:nvSpPr>
              <p:cNvPr id="1190" name="Oval 197"/>
              <p:cNvSpPr>
                <a:spLocks noChangeArrowheads="1"/>
              </p:cNvSpPr>
              <p:nvPr/>
            </p:nvSpPr>
            <p:spPr bwMode="auto">
              <a:xfrm flipH="1">
                <a:off x="4138" y="862"/>
                <a:ext cx="756" cy="722"/>
              </a:xfrm>
              <a:prstGeom prst="ellipse">
                <a:avLst/>
              </a:prstGeom>
              <a:solidFill>
                <a:srgbClr val="FFFFFF"/>
              </a:solidFill>
              <a:ln w="9525">
                <a:noFill/>
                <a:round/>
                <a:headEnd/>
                <a:tailEnd/>
              </a:ln>
            </p:spPr>
            <p:txBody>
              <a:bodyPr/>
              <a:lstStyle/>
              <a:p>
                <a:endParaRPr lang="cs-CZ"/>
              </a:p>
            </p:txBody>
          </p:sp>
          <p:sp>
            <p:nvSpPr>
              <p:cNvPr id="1191" name="Freeform 198"/>
              <p:cNvSpPr>
                <a:spLocks/>
              </p:cNvSpPr>
              <p:nvPr/>
            </p:nvSpPr>
            <p:spPr bwMode="auto">
              <a:xfrm rot="-4239654">
                <a:off x="4560" y="1104"/>
                <a:ext cx="288" cy="288"/>
              </a:xfrm>
              <a:custGeom>
                <a:avLst/>
                <a:gdLst>
                  <a:gd name="T0" fmla="*/ 0 w 400"/>
                  <a:gd name="T1" fmla="*/ 19 h 404"/>
                  <a:gd name="T2" fmla="*/ 116 w 400"/>
                  <a:gd name="T3" fmla="*/ 118 h 404"/>
                  <a:gd name="T4" fmla="*/ 68 w 400"/>
                  <a:gd name="T5" fmla="*/ 130 h 404"/>
                  <a:gd name="T6" fmla="*/ 149 w 400"/>
                  <a:gd name="T7" fmla="*/ 146 h 404"/>
                  <a:gd name="T8" fmla="*/ 136 w 400"/>
                  <a:gd name="T9" fmla="*/ 56 h 404"/>
                  <a:gd name="T10" fmla="*/ 122 w 400"/>
                  <a:gd name="T11" fmla="*/ 106 h 404"/>
                  <a:gd name="T12" fmla="*/ 24 w 400"/>
                  <a:gd name="T13" fmla="*/ 0 h 404"/>
                  <a:gd name="T14" fmla="*/ 0 w 400"/>
                  <a:gd name="T15" fmla="*/ 19 h 404"/>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404"/>
                  <a:gd name="T26" fmla="*/ 400 w 400"/>
                  <a:gd name="T27" fmla="*/ 404 h 4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404">
                    <a:moveTo>
                      <a:pt x="0" y="51"/>
                    </a:moveTo>
                    <a:lnTo>
                      <a:pt x="310" y="327"/>
                    </a:lnTo>
                    <a:lnTo>
                      <a:pt x="181" y="360"/>
                    </a:lnTo>
                    <a:lnTo>
                      <a:pt x="400" y="404"/>
                    </a:lnTo>
                    <a:lnTo>
                      <a:pt x="364" y="155"/>
                    </a:lnTo>
                    <a:lnTo>
                      <a:pt x="328" y="292"/>
                    </a:lnTo>
                    <a:lnTo>
                      <a:pt x="64" y="0"/>
                    </a:lnTo>
                    <a:lnTo>
                      <a:pt x="0" y="51"/>
                    </a:lnTo>
                    <a:close/>
                  </a:path>
                </a:pathLst>
              </a:custGeom>
              <a:solidFill>
                <a:srgbClr val="000000"/>
              </a:solidFill>
              <a:ln w="9525">
                <a:noFill/>
                <a:round/>
                <a:headEnd/>
                <a:tailEnd/>
              </a:ln>
            </p:spPr>
            <p:txBody>
              <a:bodyPr/>
              <a:lstStyle/>
              <a:p>
                <a:endParaRPr lang="cs-CZ"/>
              </a:p>
            </p:txBody>
          </p:sp>
        </p:grpSp>
      </p:grpSp>
      <p:sp>
        <p:nvSpPr>
          <p:cNvPr id="1051" name="Text Box 199"/>
          <p:cNvSpPr txBox="1">
            <a:spLocks noChangeArrowheads="1"/>
          </p:cNvSpPr>
          <p:nvPr/>
        </p:nvSpPr>
        <p:spPr bwMode="auto">
          <a:xfrm rot="940632">
            <a:off x="4017361" y="2341974"/>
            <a:ext cx="583814" cy="338554"/>
          </a:xfrm>
          <a:prstGeom prst="rect">
            <a:avLst/>
          </a:prstGeom>
          <a:noFill/>
          <a:ln w="9525">
            <a:noFill/>
            <a:miter lim="800000"/>
            <a:headEnd/>
            <a:tailEnd/>
          </a:ln>
        </p:spPr>
        <p:txBody>
          <a:bodyPr wrap="none">
            <a:spAutoFit/>
          </a:bodyPr>
          <a:lstStyle/>
          <a:p>
            <a:r>
              <a:rPr lang="cs-CZ" sz="1600"/>
              <a:t>atria</a:t>
            </a:r>
          </a:p>
        </p:txBody>
      </p:sp>
      <p:sp>
        <p:nvSpPr>
          <p:cNvPr id="1052" name="Text Box 200"/>
          <p:cNvSpPr txBox="1">
            <a:spLocks noChangeArrowheads="1"/>
          </p:cNvSpPr>
          <p:nvPr/>
        </p:nvSpPr>
        <p:spPr bwMode="auto">
          <a:xfrm>
            <a:off x="1771649" y="2215976"/>
            <a:ext cx="1568450" cy="584200"/>
          </a:xfrm>
          <a:prstGeom prst="rect">
            <a:avLst/>
          </a:prstGeom>
          <a:noFill/>
          <a:ln w="9525">
            <a:noFill/>
            <a:miter lim="800000"/>
            <a:headEnd/>
            <a:tailEnd/>
          </a:ln>
        </p:spPr>
        <p:txBody>
          <a:bodyPr wrap="square">
            <a:spAutoFit/>
          </a:bodyPr>
          <a:lstStyle/>
          <a:p>
            <a:pPr algn="r"/>
            <a:r>
              <a:rPr lang="cs-CZ" sz="1600" b="1" dirty="0"/>
              <a:t>Nízkotlaké</a:t>
            </a:r>
          </a:p>
          <a:p>
            <a:pPr algn="r"/>
            <a:r>
              <a:rPr lang="cs-CZ" sz="1600" b="1" dirty="0"/>
              <a:t>baroreceptory</a:t>
            </a:r>
            <a:endParaRPr lang="cs-CZ" sz="1600" dirty="0"/>
          </a:p>
        </p:txBody>
      </p:sp>
      <p:sp>
        <p:nvSpPr>
          <p:cNvPr id="1053" name="Line 201"/>
          <p:cNvSpPr>
            <a:spLocks noChangeShapeType="1"/>
          </p:cNvSpPr>
          <p:nvPr/>
        </p:nvSpPr>
        <p:spPr bwMode="auto">
          <a:xfrm>
            <a:off x="3878262" y="2525538"/>
            <a:ext cx="1905000" cy="533400"/>
          </a:xfrm>
          <a:prstGeom prst="line">
            <a:avLst/>
          </a:prstGeom>
          <a:noFill/>
          <a:ln w="19050">
            <a:solidFill>
              <a:schemeClr val="tx1"/>
            </a:solidFill>
            <a:prstDash val="sysDot"/>
            <a:round/>
            <a:headEnd type="triangle" w="med" len="med"/>
            <a:tailEnd/>
          </a:ln>
        </p:spPr>
        <p:txBody>
          <a:bodyPr wrap="none" anchor="ctr"/>
          <a:lstStyle/>
          <a:p>
            <a:endParaRPr lang="cs-CZ"/>
          </a:p>
        </p:txBody>
      </p:sp>
      <p:sp>
        <p:nvSpPr>
          <p:cNvPr id="1054" name="Text Box 202"/>
          <p:cNvSpPr txBox="1">
            <a:spLocks noChangeArrowheads="1"/>
          </p:cNvSpPr>
          <p:nvPr/>
        </p:nvSpPr>
        <p:spPr bwMode="auto">
          <a:xfrm rot="20969704">
            <a:off x="6730773" y="2587867"/>
            <a:ext cx="1143262" cy="338554"/>
          </a:xfrm>
          <a:prstGeom prst="rect">
            <a:avLst/>
          </a:prstGeom>
          <a:noFill/>
          <a:ln w="9525">
            <a:noFill/>
            <a:miter lim="800000"/>
            <a:headEnd/>
            <a:tailEnd/>
          </a:ln>
        </p:spPr>
        <p:txBody>
          <a:bodyPr wrap="none">
            <a:spAutoFit/>
          </a:bodyPr>
          <a:lstStyle/>
          <a:p>
            <a:r>
              <a:rPr lang="cs-CZ" sz="1600" dirty="0" err="1"/>
              <a:t>aortic</a:t>
            </a:r>
            <a:r>
              <a:rPr lang="cs-CZ" sz="1600" dirty="0"/>
              <a:t> arch</a:t>
            </a:r>
          </a:p>
        </p:txBody>
      </p:sp>
      <p:sp>
        <p:nvSpPr>
          <p:cNvPr id="1055" name="Text Box 203"/>
          <p:cNvSpPr txBox="1">
            <a:spLocks noChangeArrowheads="1"/>
          </p:cNvSpPr>
          <p:nvPr/>
        </p:nvSpPr>
        <p:spPr bwMode="auto">
          <a:xfrm rot="1265497">
            <a:off x="6803153" y="3630152"/>
            <a:ext cx="1460656" cy="584775"/>
          </a:xfrm>
          <a:prstGeom prst="rect">
            <a:avLst/>
          </a:prstGeom>
          <a:noFill/>
          <a:ln w="9525">
            <a:noFill/>
            <a:miter lim="800000"/>
            <a:headEnd/>
            <a:tailEnd/>
          </a:ln>
        </p:spPr>
        <p:txBody>
          <a:bodyPr wrap="none">
            <a:spAutoFit/>
          </a:bodyPr>
          <a:lstStyle/>
          <a:p>
            <a:pPr algn="r"/>
            <a:r>
              <a:rPr lang="cs-CZ" sz="1600" dirty="0" err="1"/>
              <a:t>juxtaglomerul</a:t>
            </a:r>
            <a:r>
              <a:rPr lang="cs-CZ" sz="1600" dirty="0"/>
              <a:t>.</a:t>
            </a:r>
          </a:p>
          <a:p>
            <a:pPr algn="r"/>
            <a:r>
              <a:rPr lang="cs-CZ" sz="1600" dirty="0"/>
              <a:t>aparát</a:t>
            </a:r>
          </a:p>
        </p:txBody>
      </p:sp>
      <p:sp>
        <p:nvSpPr>
          <p:cNvPr id="1056" name="Line 204"/>
          <p:cNvSpPr>
            <a:spLocks noChangeShapeType="1"/>
          </p:cNvSpPr>
          <p:nvPr/>
        </p:nvSpPr>
        <p:spPr bwMode="auto">
          <a:xfrm flipH="1" flipV="1">
            <a:off x="5935662" y="2296938"/>
            <a:ext cx="1752600" cy="0"/>
          </a:xfrm>
          <a:prstGeom prst="line">
            <a:avLst/>
          </a:prstGeom>
          <a:noFill/>
          <a:ln w="19050">
            <a:solidFill>
              <a:schemeClr val="tx1"/>
            </a:solidFill>
            <a:prstDash val="sysDot"/>
            <a:round/>
            <a:headEnd type="triangle" w="med" len="med"/>
            <a:tailEnd/>
          </a:ln>
        </p:spPr>
        <p:txBody>
          <a:bodyPr wrap="none" anchor="ctr"/>
          <a:lstStyle/>
          <a:p>
            <a:endParaRPr lang="cs-CZ"/>
          </a:p>
        </p:txBody>
      </p:sp>
      <p:sp>
        <p:nvSpPr>
          <p:cNvPr id="1057" name="Line 205"/>
          <p:cNvSpPr>
            <a:spLocks noChangeShapeType="1"/>
          </p:cNvSpPr>
          <p:nvPr/>
        </p:nvSpPr>
        <p:spPr bwMode="auto">
          <a:xfrm flipH="1">
            <a:off x="5935662" y="2449338"/>
            <a:ext cx="1828800" cy="381000"/>
          </a:xfrm>
          <a:prstGeom prst="line">
            <a:avLst/>
          </a:prstGeom>
          <a:noFill/>
          <a:ln w="19050">
            <a:solidFill>
              <a:schemeClr val="tx1"/>
            </a:solidFill>
            <a:prstDash val="sysDot"/>
            <a:round/>
            <a:headEnd type="triangle" w="med" len="med"/>
            <a:tailEnd/>
          </a:ln>
        </p:spPr>
        <p:txBody>
          <a:bodyPr wrap="none" anchor="ctr"/>
          <a:lstStyle/>
          <a:p>
            <a:endParaRPr lang="cs-CZ"/>
          </a:p>
        </p:txBody>
      </p:sp>
      <p:sp>
        <p:nvSpPr>
          <p:cNvPr id="1058" name="Text Box 206"/>
          <p:cNvSpPr txBox="1">
            <a:spLocks noChangeArrowheads="1"/>
          </p:cNvSpPr>
          <p:nvPr/>
        </p:nvSpPr>
        <p:spPr bwMode="auto">
          <a:xfrm>
            <a:off x="7916863" y="2754139"/>
            <a:ext cx="1563513" cy="584775"/>
          </a:xfrm>
          <a:prstGeom prst="rect">
            <a:avLst/>
          </a:prstGeom>
          <a:noFill/>
          <a:ln w="9525">
            <a:noFill/>
            <a:miter lim="800000"/>
            <a:headEnd/>
            <a:tailEnd/>
          </a:ln>
        </p:spPr>
        <p:txBody>
          <a:bodyPr wrap="square">
            <a:spAutoFit/>
          </a:bodyPr>
          <a:lstStyle/>
          <a:p>
            <a:r>
              <a:rPr lang="cs-CZ" sz="1600" b="1" dirty="0"/>
              <a:t>Vysokotlaké baroreceptory</a:t>
            </a:r>
            <a:endParaRPr lang="cs-CZ" sz="1600" dirty="0"/>
          </a:p>
        </p:txBody>
      </p:sp>
      <p:sp>
        <p:nvSpPr>
          <p:cNvPr id="1059" name="Text Box 207"/>
          <p:cNvSpPr txBox="1">
            <a:spLocks noChangeArrowheads="1"/>
          </p:cNvSpPr>
          <p:nvPr/>
        </p:nvSpPr>
        <p:spPr bwMode="auto">
          <a:xfrm rot="37475">
            <a:off x="6355759" y="1761664"/>
            <a:ext cx="1074333" cy="584775"/>
          </a:xfrm>
          <a:prstGeom prst="rect">
            <a:avLst/>
          </a:prstGeom>
          <a:noFill/>
          <a:ln w="9525">
            <a:noFill/>
            <a:miter lim="800000"/>
            <a:headEnd/>
            <a:tailEnd/>
          </a:ln>
        </p:spPr>
        <p:txBody>
          <a:bodyPr wrap="none">
            <a:spAutoFit/>
          </a:bodyPr>
          <a:lstStyle/>
          <a:p>
            <a:r>
              <a:rPr lang="cs-CZ" sz="1600"/>
              <a:t>glomus</a:t>
            </a:r>
          </a:p>
          <a:p>
            <a:r>
              <a:rPr lang="cs-CZ" sz="1600"/>
              <a:t>caroticum</a:t>
            </a:r>
          </a:p>
        </p:txBody>
      </p:sp>
      <p:sp>
        <p:nvSpPr>
          <p:cNvPr id="1060" name="Line 208"/>
          <p:cNvSpPr>
            <a:spLocks noChangeShapeType="1"/>
          </p:cNvSpPr>
          <p:nvPr/>
        </p:nvSpPr>
        <p:spPr bwMode="auto">
          <a:xfrm flipH="1">
            <a:off x="3944937" y="1085677"/>
            <a:ext cx="2014538" cy="1236663"/>
          </a:xfrm>
          <a:prstGeom prst="line">
            <a:avLst/>
          </a:prstGeom>
          <a:noFill/>
          <a:ln w="28575">
            <a:solidFill>
              <a:schemeClr val="tx1"/>
            </a:solidFill>
            <a:prstDash val="sysDot"/>
            <a:round/>
            <a:headEnd type="triangle" w="med" len="med"/>
            <a:tailEnd/>
          </a:ln>
        </p:spPr>
        <p:txBody>
          <a:bodyPr wrap="none" anchor="ctr"/>
          <a:lstStyle/>
          <a:p>
            <a:endParaRPr lang="cs-CZ"/>
          </a:p>
        </p:txBody>
      </p:sp>
      <p:sp>
        <p:nvSpPr>
          <p:cNvPr id="1061" name="Line 209"/>
          <p:cNvSpPr>
            <a:spLocks noChangeShapeType="1"/>
          </p:cNvSpPr>
          <p:nvPr/>
        </p:nvSpPr>
        <p:spPr bwMode="auto">
          <a:xfrm>
            <a:off x="6062663" y="1019002"/>
            <a:ext cx="1812925" cy="1012825"/>
          </a:xfrm>
          <a:prstGeom prst="line">
            <a:avLst/>
          </a:prstGeom>
          <a:noFill/>
          <a:ln w="28575">
            <a:solidFill>
              <a:schemeClr val="tx1"/>
            </a:solidFill>
            <a:prstDash val="sysDot"/>
            <a:round/>
            <a:headEnd type="triangle" w="med" len="med"/>
            <a:tailEnd/>
          </a:ln>
        </p:spPr>
        <p:txBody>
          <a:bodyPr wrap="none" anchor="ctr"/>
          <a:lstStyle/>
          <a:p>
            <a:endParaRPr lang="cs-CZ"/>
          </a:p>
        </p:txBody>
      </p:sp>
      <p:sp>
        <p:nvSpPr>
          <p:cNvPr id="1062" name="Text Box 210"/>
          <p:cNvSpPr txBox="1">
            <a:spLocks noChangeArrowheads="1"/>
          </p:cNvSpPr>
          <p:nvPr/>
        </p:nvSpPr>
        <p:spPr bwMode="auto">
          <a:xfrm>
            <a:off x="1965325" y="493538"/>
            <a:ext cx="1701107" cy="338554"/>
          </a:xfrm>
          <a:prstGeom prst="rect">
            <a:avLst/>
          </a:prstGeom>
          <a:noFill/>
          <a:ln w="9525">
            <a:noFill/>
            <a:miter lim="800000"/>
            <a:headEnd/>
            <a:tailEnd/>
          </a:ln>
        </p:spPr>
        <p:txBody>
          <a:bodyPr wrap="none">
            <a:spAutoFit/>
          </a:bodyPr>
          <a:lstStyle/>
          <a:p>
            <a:r>
              <a:rPr lang="cs-CZ" sz="1600" b="1" dirty="0"/>
              <a:t>Osmoreceptory</a:t>
            </a:r>
            <a:endParaRPr lang="cs-CZ" sz="1600" dirty="0"/>
          </a:p>
        </p:txBody>
      </p:sp>
      <p:grpSp>
        <p:nvGrpSpPr>
          <p:cNvPr id="1228" name="Group 211"/>
          <p:cNvGrpSpPr>
            <a:grpSpLocks/>
          </p:cNvGrpSpPr>
          <p:nvPr/>
        </p:nvGrpSpPr>
        <p:grpSpPr bwMode="auto">
          <a:xfrm>
            <a:off x="1897062" y="87139"/>
            <a:ext cx="685800" cy="804863"/>
            <a:chOff x="960" y="144"/>
            <a:chExt cx="432" cy="507"/>
          </a:xfrm>
        </p:grpSpPr>
        <p:sp>
          <p:nvSpPr>
            <p:cNvPr id="1177" name="Oval 212"/>
            <p:cNvSpPr>
              <a:spLocks noChangeArrowheads="1"/>
            </p:cNvSpPr>
            <p:nvPr/>
          </p:nvSpPr>
          <p:spPr bwMode="auto">
            <a:xfrm>
              <a:off x="1126" y="144"/>
              <a:ext cx="266" cy="281"/>
            </a:xfrm>
            <a:prstGeom prst="ellipse">
              <a:avLst/>
            </a:prstGeom>
            <a:solidFill>
              <a:srgbClr val="000000"/>
            </a:solidFill>
            <a:ln w="9525">
              <a:noFill/>
              <a:round/>
              <a:headEnd/>
              <a:tailEnd/>
            </a:ln>
          </p:spPr>
          <p:txBody>
            <a:bodyPr/>
            <a:lstStyle/>
            <a:p>
              <a:endParaRPr lang="cs-CZ"/>
            </a:p>
          </p:txBody>
        </p:sp>
        <p:sp>
          <p:nvSpPr>
            <p:cNvPr id="1178" name="Oval 213"/>
            <p:cNvSpPr>
              <a:spLocks noChangeArrowheads="1"/>
            </p:cNvSpPr>
            <p:nvPr/>
          </p:nvSpPr>
          <p:spPr bwMode="auto">
            <a:xfrm>
              <a:off x="1136" y="160"/>
              <a:ext cx="238" cy="254"/>
            </a:xfrm>
            <a:prstGeom prst="ellipse">
              <a:avLst/>
            </a:prstGeom>
            <a:solidFill>
              <a:srgbClr val="FFFFFF"/>
            </a:solidFill>
            <a:ln w="9525">
              <a:noFill/>
              <a:round/>
              <a:headEnd/>
              <a:tailEnd/>
            </a:ln>
          </p:spPr>
          <p:txBody>
            <a:bodyPr/>
            <a:lstStyle/>
            <a:p>
              <a:endParaRPr lang="cs-CZ"/>
            </a:p>
          </p:txBody>
        </p:sp>
        <p:sp>
          <p:nvSpPr>
            <p:cNvPr id="1179" name="Freeform 214"/>
            <p:cNvSpPr>
              <a:spLocks/>
            </p:cNvSpPr>
            <p:nvPr/>
          </p:nvSpPr>
          <p:spPr bwMode="auto">
            <a:xfrm rot="462427">
              <a:off x="1191" y="194"/>
              <a:ext cx="101" cy="145"/>
            </a:xfrm>
            <a:custGeom>
              <a:avLst/>
              <a:gdLst>
                <a:gd name="T0" fmla="*/ 6 w 406"/>
                <a:gd name="T1" fmla="*/ 5 h 695"/>
                <a:gd name="T2" fmla="*/ 2 w 406"/>
                <a:gd name="T3" fmla="*/ 2 h 695"/>
                <a:gd name="T4" fmla="*/ 4 w 406"/>
                <a:gd name="T5" fmla="*/ 2 h 695"/>
                <a:gd name="T6" fmla="*/ 0 w 406"/>
                <a:gd name="T7" fmla="*/ 0 h 695"/>
                <a:gd name="T8" fmla="*/ 0 w 406"/>
                <a:gd name="T9" fmla="*/ 3 h 695"/>
                <a:gd name="T10" fmla="*/ 1 w 406"/>
                <a:gd name="T11" fmla="*/ 2 h 695"/>
                <a:gd name="T12" fmla="*/ 5 w 406"/>
                <a:gd name="T13" fmla="*/ 6 h 695"/>
                <a:gd name="T14" fmla="*/ 6 w 406"/>
                <a:gd name="T15" fmla="*/ 5 h 695"/>
                <a:gd name="T16" fmla="*/ 0 60000 65536"/>
                <a:gd name="T17" fmla="*/ 0 60000 65536"/>
                <a:gd name="T18" fmla="*/ 0 60000 65536"/>
                <a:gd name="T19" fmla="*/ 0 60000 65536"/>
                <a:gd name="T20" fmla="*/ 0 60000 65536"/>
                <a:gd name="T21" fmla="*/ 0 60000 65536"/>
                <a:gd name="T22" fmla="*/ 0 60000 65536"/>
                <a:gd name="T23" fmla="*/ 0 60000 65536"/>
                <a:gd name="T24" fmla="*/ 0 w 406"/>
                <a:gd name="T25" fmla="*/ 0 h 695"/>
                <a:gd name="T26" fmla="*/ 406 w 406"/>
                <a:gd name="T27" fmla="*/ 695 h 6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6" h="695">
                  <a:moveTo>
                    <a:pt x="406" y="610"/>
                  </a:moveTo>
                  <a:lnTo>
                    <a:pt x="154" y="230"/>
                  </a:lnTo>
                  <a:lnTo>
                    <a:pt x="269" y="176"/>
                  </a:lnTo>
                  <a:lnTo>
                    <a:pt x="0" y="0"/>
                  </a:lnTo>
                  <a:lnTo>
                    <a:pt x="8" y="320"/>
                  </a:lnTo>
                  <a:lnTo>
                    <a:pt x="89" y="206"/>
                  </a:lnTo>
                  <a:lnTo>
                    <a:pt x="358" y="695"/>
                  </a:lnTo>
                  <a:lnTo>
                    <a:pt x="406" y="610"/>
                  </a:lnTo>
                  <a:close/>
                </a:path>
              </a:pathLst>
            </a:custGeom>
            <a:solidFill>
              <a:srgbClr val="000000"/>
            </a:solidFill>
            <a:ln w="9525">
              <a:noFill/>
              <a:round/>
              <a:headEnd/>
              <a:tailEnd/>
            </a:ln>
          </p:spPr>
          <p:txBody>
            <a:bodyPr/>
            <a:lstStyle/>
            <a:p>
              <a:endParaRPr lang="cs-CZ"/>
            </a:p>
          </p:txBody>
        </p:sp>
        <p:grpSp>
          <p:nvGrpSpPr>
            <p:cNvPr id="1233" name="Group 215"/>
            <p:cNvGrpSpPr>
              <a:grpSpLocks/>
            </p:cNvGrpSpPr>
            <p:nvPr/>
          </p:nvGrpSpPr>
          <p:grpSpPr bwMode="auto">
            <a:xfrm flipH="1">
              <a:off x="960" y="192"/>
              <a:ext cx="144" cy="459"/>
              <a:chOff x="4416" y="3315"/>
              <a:chExt cx="259" cy="651"/>
            </a:xfrm>
          </p:grpSpPr>
          <p:sp>
            <p:nvSpPr>
              <p:cNvPr id="1181" name="Freeform 216"/>
              <p:cNvSpPr>
                <a:spLocks/>
              </p:cNvSpPr>
              <p:nvPr/>
            </p:nvSpPr>
            <p:spPr bwMode="auto">
              <a:xfrm>
                <a:off x="4482" y="3341"/>
                <a:ext cx="152" cy="149"/>
              </a:xfrm>
              <a:custGeom>
                <a:avLst/>
                <a:gdLst>
                  <a:gd name="T0" fmla="*/ 3 w 608"/>
                  <a:gd name="T1" fmla="*/ 4 h 594"/>
                  <a:gd name="T2" fmla="*/ 4 w 608"/>
                  <a:gd name="T3" fmla="*/ 3 h 594"/>
                  <a:gd name="T4" fmla="*/ 5 w 608"/>
                  <a:gd name="T5" fmla="*/ 2 h 594"/>
                  <a:gd name="T6" fmla="*/ 5 w 608"/>
                  <a:gd name="T7" fmla="*/ 1 h 594"/>
                  <a:gd name="T8" fmla="*/ 7 w 608"/>
                  <a:gd name="T9" fmla="*/ 0 h 594"/>
                  <a:gd name="T10" fmla="*/ 7 w 608"/>
                  <a:gd name="T11" fmla="*/ 0 h 594"/>
                  <a:gd name="T12" fmla="*/ 9 w 608"/>
                  <a:gd name="T13" fmla="*/ 0 h 594"/>
                  <a:gd name="T14" fmla="*/ 9 w 608"/>
                  <a:gd name="T15" fmla="*/ 1 h 594"/>
                  <a:gd name="T16" fmla="*/ 10 w 608"/>
                  <a:gd name="T17" fmla="*/ 3 h 594"/>
                  <a:gd name="T18" fmla="*/ 10 w 608"/>
                  <a:gd name="T19" fmla="*/ 4 h 594"/>
                  <a:gd name="T20" fmla="*/ 9 w 608"/>
                  <a:gd name="T21" fmla="*/ 5 h 594"/>
                  <a:gd name="T22" fmla="*/ 8 w 608"/>
                  <a:gd name="T23" fmla="*/ 7 h 594"/>
                  <a:gd name="T24" fmla="*/ 7 w 608"/>
                  <a:gd name="T25" fmla="*/ 8 h 594"/>
                  <a:gd name="T26" fmla="*/ 5 w 608"/>
                  <a:gd name="T27" fmla="*/ 9 h 594"/>
                  <a:gd name="T28" fmla="*/ 4 w 608"/>
                  <a:gd name="T29" fmla="*/ 9 h 594"/>
                  <a:gd name="T30" fmla="*/ 3 w 608"/>
                  <a:gd name="T31" fmla="*/ 9 h 594"/>
                  <a:gd name="T32" fmla="*/ 2 w 608"/>
                  <a:gd name="T33" fmla="*/ 9 h 594"/>
                  <a:gd name="T34" fmla="*/ 2 w 608"/>
                  <a:gd name="T35" fmla="*/ 8 h 594"/>
                  <a:gd name="T36" fmla="*/ 2 w 608"/>
                  <a:gd name="T37" fmla="*/ 6 h 594"/>
                  <a:gd name="T38" fmla="*/ 0 w 608"/>
                  <a:gd name="T39" fmla="*/ 6 h 594"/>
                  <a:gd name="T40" fmla="*/ 0 w 608"/>
                  <a:gd name="T41" fmla="*/ 6 h 594"/>
                  <a:gd name="T42" fmla="*/ 0 w 608"/>
                  <a:gd name="T43" fmla="*/ 5 h 594"/>
                  <a:gd name="T44" fmla="*/ 2 w 608"/>
                  <a:gd name="T45" fmla="*/ 5 h 594"/>
                  <a:gd name="T46" fmla="*/ 3 w 608"/>
                  <a:gd name="T47" fmla="*/ 4 h 5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08"/>
                  <a:gd name="T73" fmla="*/ 0 h 594"/>
                  <a:gd name="T74" fmla="*/ 608 w 608"/>
                  <a:gd name="T75" fmla="*/ 594 h 59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08" h="594">
                    <a:moveTo>
                      <a:pt x="185" y="250"/>
                    </a:moveTo>
                    <a:lnTo>
                      <a:pt x="238" y="171"/>
                    </a:lnTo>
                    <a:lnTo>
                      <a:pt x="297" y="112"/>
                    </a:lnTo>
                    <a:lnTo>
                      <a:pt x="357" y="39"/>
                    </a:lnTo>
                    <a:lnTo>
                      <a:pt x="430" y="6"/>
                    </a:lnTo>
                    <a:lnTo>
                      <a:pt x="489" y="0"/>
                    </a:lnTo>
                    <a:lnTo>
                      <a:pt x="549" y="19"/>
                    </a:lnTo>
                    <a:lnTo>
                      <a:pt x="581" y="65"/>
                    </a:lnTo>
                    <a:lnTo>
                      <a:pt x="608" y="152"/>
                    </a:lnTo>
                    <a:lnTo>
                      <a:pt x="601" y="244"/>
                    </a:lnTo>
                    <a:lnTo>
                      <a:pt x="575" y="323"/>
                    </a:lnTo>
                    <a:lnTo>
                      <a:pt x="509" y="416"/>
                    </a:lnTo>
                    <a:lnTo>
                      <a:pt x="436" y="482"/>
                    </a:lnTo>
                    <a:lnTo>
                      <a:pt x="357" y="541"/>
                    </a:lnTo>
                    <a:lnTo>
                      <a:pt x="271" y="581"/>
                    </a:lnTo>
                    <a:lnTo>
                      <a:pt x="198" y="594"/>
                    </a:lnTo>
                    <a:lnTo>
                      <a:pt x="166" y="575"/>
                    </a:lnTo>
                    <a:lnTo>
                      <a:pt x="138" y="496"/>
                    </a:lnTo>
                    <a:lnTo>
                      <a:pt x="145" y="390"/>
                    </a:lnTo>
                    <a:lnTo>
                      <a:pt x="19" y="396"/>
                    </a:lnTo>
                    <a:lnTo>
                      <a:pt x="0" y="376"/>
                    </a:lnTo>
                    <a:lnTo>
                      <a:pt x="19" y="337"/>
                    </a:lnTo>
                    <a:lnTo>
                      <a:pt x="152" y="330"/>
                    </a:lnTo>
                    <a:lnTo>
                      <a:pt x="185" y="250"/>
                    </a:lnTo>
                    <a:close/>
                  </a:path>
                </a:pathLst>
              </a:custGeom>
              <a:solidFill>
                <a:srgbClr val="000000"/>
              </a:solidFill>
              <a:ln w="9525">
                <a:noFill/>
                <a:round/>
                <a:headEnd/>
                <a:tailEnd/>
              </a:ln>
            </p:spPr>
            <p:txBody>
              <a:bodyPr/>
              <a:lstStyle/>
              <a:p>
                <a:endParaRPr lang="cs-CZ"/>
              </a:p>
            </p:txBody>
          </p:sp>
          <p:sp>
            <p:nvSpPr>
              <p:cNvPr id="1182" name="Freeform 217"/>
              <p:cNvSpPr>
                <a:spLocks/>
              </p:cNvSpPr>
              <p:nvPr/>
            </p:nvSpPr>
            <p:spPr bwMode="auto">
              <a:xfrm>
                <a:off x="4474" y="3498"/>
                <a:ext cx="105" cy="218"/>
              </a:xfrm>
              <a:custGeom>
                <a:avLst/>
                <a:gdLst>
                  <a:gd name="T0" fmla="*/ 2 w 422"/>
                  <a:gd name="T1" fmla="*/ 1 h 874"/>
                  <a:gd name="T2" fmla="*/ 3 w 422"/>
                  <a:gd name="T3" fmla="*/ 0 h 874"/>
                  <a:gd name="T4" fmla="*/ 4 w 422"/>
                  <a:gd name="T5" fmla="*/ 0 h 874"/>
                  <a:gd name="T6" fmla="*/ 5 w 422"/>
                  <a:gd name="T7" fmla="*/ 0 h 874"/>
                  <a:gd name="T8" fmla="*/ 6 w 422"/>
                  <a:gd name="T9" fmla="*/ 1 h 874"/>
                  <a:gd name="T10" fmla="*/ 6 w 422"/>
                  <a:gd name="T11" fmla="*/ 2 h 874"/>
                  <a:gd name="T12" fmla="*/ 6 w 422"/>
                  <a:gd name="T13" fmla="*/ 2 h 874"/>
                  <a:gd name="T14" fmla="*/ 6 w 422"/>
                  <a:gd name="T15" fmla="*/ 3 h 874"/>
                  <a:gd name="T16" fmla="*/ 5 w 422"/>
                  <a:gd name="T17" fmla="*/ 4 h 874"/>
                  <a:gd name="T18" fmla="*/ 5 w 422"/>
                  <a:gd name="T19" fmla="*/ 6 h 874"/>
                  <a:gd name="T20" fmla="*/ 5 w 422"/>
                  <a:gd name="T21" fmla="*/ 7 h 874"/>
                  <a:gd name="T22" fmla="*/ 5 w 422"/>
                  <a:gd name="T23" fmla="*/ 8 h 874"/>
                  <a:gd name="T24" fmla="*/ 6 w 422"/>
                  <a:gd name="T25" fmla="*/ 10 h 874"/>
                  <a:gd name="T26" fmla="*/ 6 w 422"/>
                  <a:gd name="T27" fmla="*/ 11 h 874"/>
                  <a:gd name="T28" fmla="*/ 6 w 422"/>
                  <a:gd name="T29" fmla="*/ 12 h 874"/>
                  <a:gd name="T30" fmla="*/ 6 w 422"/>
                  <a:gd name="T31" fmla="*/ 13 h 874"/>
                  <a:gd name="T32" fmla="*/ 5 w 422"/>
                  <a:gd name="T33" fmla="*/ 13 h 874"/>
                  <a:gd name="T34" fmla="*/ 4 w 422"/>
                  <a:gd name="T35" fmla="*/ 13 h 874"/>
                  <a:gd name="T36" fmla="*/ 3 w 422"/>
                  <a:gd name="T37" fmla="*/ 13 h 874"/>
                  <a:gd name="T38" fmla="*/ 2 w 422"/>
                  <a:gd name="T39" fmla="*/ 13 h 874"/>
                  <a:gd name="T40" fmla="*/ 1 w 422"/>
                  <a:gd name="T41" fmla="*/ 11 h 874"/>
                  <a:gd name="T42" fmla="*/ 0 w 422"/>
                  <a:gd name="T43" fmla="*/ 10 h 874"/>
                  <a:gd name="T44" fmla="*/ 0 w 422"/>
                  <a:gd name="T45" fmla="*/ 8 h 874"/>
                  <a:gd name="T46" fmla="*/ 0 w 422"/>
                  <a:gd name="T47" fmla="*/ 6 h 874"/>
                  <a:gd name="T48" fmla="*/ 0 w 422"/>
                  <a:gd name="T49" fmla="*/ 4 h 874"/>
                  <a:gd name="T50" fmla="*/ 1 w 422"/>
                  <a:gd name="T51" fmla="*/ 2 h 874"/>
                  <a:gd name="T52" fmla="*/ 2 w 422"/>
                  <a:gd name="T53" fmla="*/ 1 h 87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22"/>
                  <a:gd name="T82" fmla="*/ 0 h 874"/>
                  <a:gd name="T83" fmla="*/ 422 w 422"/>
                  <a:gd name="T84" fmla="*/ 874 h 87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22" h="874">
                    <a:moveTo>
                      <a:pt x="119" y="74"/>
                    </a:moveTo>
                    <a:lnTo>
                      <a:pt x="178" y="21"/>
                    </a:lnTo>
                    <a:lnTo>
                      <a:pt x="270" y="0"/>
                    </a:lnTo>
                    <a:lnTo>
                      <a:pt x="349" y="14"/>
                    </a:lnTo>
                    <a:lnTo>
                      <a:pt x="408" y="67"/>
                    </a:lnTo>
                    <a:lnTo>
                      <a:pt x="422" y="107"/>
                    </a:lnTo>
                    <a:lnTo>
                      <a:pt x="422" y="159"/>
                    </a:lnTo>
                    <a:lnTo>
                      <a:pt x="396" y="206"/>
                    </a:lnTo>
                    <a:lnTo>
                      <a:pt x="349" y="285"/>
                    </a:lnTo>
                    <a:lnTo>
                      <a:pt x="330" y="378"/>
                    </a:lnTo>
                    <a:lnTo>
                      <a:pt x="323" y="456"/>
                    </a:lnTo>
                    <a:lnTo>
                      <a:pt x="342" y="543"/>
                    </a:lnTo>
                    <a:lnTo>
                      <a:pt x="396" y="622"/>
                    </a:lnTo>
                    <a:lnTo>
                      <a:pt x="415" y="702"/>
                    </a:lnTo>
                    <a:lnTo>
                      <a:pt x="408" y="774"/>
                    </a:lnTo>
                    <a:lnTo>
                      <a:pt x="370" y="834"/>
                    </a:lnTo>
                    <a:lnTo>
                      <a:pt x="316" y="867"/>
                    </a:lnTo>
                    <a:lnTo>
                      <a:pt x="251" y="874"/>
                    </a:lnTo>
                    <a:lnTo>
                      <a:pt x="171" y="874"/>
                    </a:lnTo>
                    <a:lnTo>
                      <a:pt x="112" y="840"/>
                    </a:lnTo>
                    <a:lnTo>
                      <a:pt x="52" y="741"/>
                    </a:lnTo>
                    <a:lnTo>
                      <a:pt x="14" y="655"/>
                    </a:lnTo>
                    <a:lnTo>
                      <a:pt x="0" y="523"/>
                    </a:lnTo>
                    <a:lnTo>
                      <a:pt x="14" y="404"/>
                    </a:lnTo>
                    <a:lnTo>
                      <a:pt x="40" y="278"/>
                    </a:lnTo>
                    <a:lnTo>
                      <a:pt x="80" y="152"/>
                    </a:lnTo>
                    <a:lnTo>
                      <a:pt x="119" y="74"/>
                    </a:lnTo>
                    <a:close/>
                  </a:path>
                </a:pathLst>
              </a:custGeom>
              <a:solidFill>
                <a:srgbClr val="000000"/>
              </a:solidFill>
              <a:ln w="9525">
                <a:noFill/>
                <a:round/>
                <a:headEnd/>
                <a:tailEnd/>
              </a:ln>
            </p:spPr>
            <p:txBody>
              <a:bodyPr/>
              <a:lstStyle/>
              <a:p>
                <a:endParaRPr lang="cs-CZ"/>
              </a:p>
            </p:txBody>
          </p:sp>
          <p:sp>
            <p:nvSpPr>
              <p:cNvPr id="1183" name="Freeform 218"/>
              <p:cNvSpPr>
                <a:spLocks/>
              </p:cNvSpPr>
              <p:nvPr/>
            </p:nvSpPr>
            <p:spPr bwMode="auto">
              <a:xfrm>
                <a:off x="4558" y="3505"/>
                <a:ext cx="117" cy="196"/>
              </a:xfrm>
              <a:custGeom>
                <a:avLst/>
                <a:gdLst>
                  <a:gd name="T0" fmla="*/ 0 w 468"/>
                  <a:gd name="T1" fmla="*/ 0 h 787"/>
                  <a:gd name="T2" fmla="*/ 0 w 468"/>
                  <a:gd name="T3" fmla="*/ 0 h 787"/>
                  <a:gd name="T4" fmla="*/ 1 w 468"/>
                  <a:gd name="T5" fmla="*/ 0 h 787"/>
                  <a:gd name="T6" fmla="*/ 2 w 468"/>
                  <a:gd name="T7" fmla="*/ 0 h 787"/>
                  <a:gd name="T8" fmla="*/ 3 w 468"/>
                  <a:gd name="T9" fmla="*/ 2 h 787"/>
                  <a:gd name="T10" fmla="*/ 4 w 468"/>
                  <a:gd name="T11" fmla="*/ 3 h 787"/>
                  <a:gd name="T12" fmla="*/ 5 w 468"/>
                  <a:gd name="T13" fmla="*/ 5 h 787"/>
                  <a:gd name="T14" fmla="*/ 7 w 468"/>
                  <a:gd name="T15" fmla="*/ 7 h 787"/>
                  <a:gd name="T16" fmla="*/ 7 w 468"/>
                  <a:gd name="T17" fmla="*/ 7 h 787"/>
                  <a:gd name="T18" fmla="*/ 7 w 468"/>
                  <a:gd name="T19" fmla="*/ 8 h 787"/>
                  <a:gd name="T20" fmla="*/ 6 w 468"/>
                  <a:gd name="T21" fmla="*/ 8 h 787"/>
                  <a:gd name="T22" fmla="*/ 5 w 468"/>
                  <a:gd name="T23" fmla="*/ 8 h 787"/>
                  <a:gd name="T24" fmla="*/ 3 w 468"/>
                  <a:gd name="T25" fmla="*/ 9 h 787"/>
                  <a:gd name="T26" fmla="*/ 2 w 468"/>
                  <a:gd name="T27" fmla="*/ 9 h 787"/>
                  <a:gd name="T28" fmla="*/ 2 w 468"/>
                  <a:gd name="T29" fmla="*/ 9 h 787"/>
                  <a:gd name="T30" fmla="*/ 2 w 468"/>
                  <a:gd name="T31" fmla="*/ 10 h 787"/>
                  <a:gd name="T32" fmla="*/ 4 w 468"/>
                  <a:gd name="T33" fmla="*/ 11 h 787"/>
                  <a:gd name="T34" fmla="*/ 5 w 468"/>
                  <a:gd name="T35" fmla="*/ 11 h 787"/>
                  <a:gd name="T36" fmla="*/ 5 w 468"/>
                  <a:gd name="T37" fmla="*/ 12 h 787"/>
                  <a:gd name="T38" fmla="*/ 5 w 468"/>
                  <a:gd name="T39" fmla="*/ 12 h 787"/>
                  <a:gd name="T40" fmla="*/ 4 w 468"/>
                  <a:gd name="T41" fmla="*/ 12 h 787"/>
                  <a:gd name="T42" fmla="*/ 3 w 468"/>
                  <a:gd name="T43" fmla="*/ 11 h 787"/>
                  <a:gd name="T44" fmla="*/ 1 w 468"/>
                  <a:gd name="T45" fmla="*/ 10 h 787"/>
                  <a:gd name="T46" fmla="*/ 1 w 468"/>
                  <a:gd name="T47" fmla="*/ 9 h 787"/>
                  <a:gd name="T48" fmla="*/ 1 w 468"/>
                  <a:gd name="T49" fmla="*/ 9 h 787"/>
                  <a:gd name="T50" fmla="*/ 1 w 468"/>
                  <a:gd name="T51" fmla="*/ 8 h 787"/>
                  <a:gd name="T52" fmla="*/ 2 w 468"/>
                  <a:gd name="T53" fmla="*/ 8 h 787"/>
                  <a:gd name="T54" fmla="*/ 3 w 468"/>
                  <a:gd name="T55" fmla="*/ 8 h 787"/>
                  <a:gd name="T56" fmla="*/ 4 w 468"/>
                  <a:gd name="T57" fmla="*/ 8 h 787"/>
                  <a:gd name="T58" fmla="*/ 5 w 468"/>
                  <a:gd name="T59" fmla="*/ 8 h 787"/>
                  <a:gd name="T60" fmla="*/ 6 w 468"/>
                  <a:gd name="T61" fmla="*/ 7 h 787"/>
                  <a:gd name="T62" fmla="*/ 6 w 468"/>
                  <a:gd name="T63" fmla="*/ 7 h 787"/>
                  <a:gd name="T64" fmla="*/ 6 w 468"/>
                  <a:gd name="T65" fmla="*/ 7 h 787"/>
                  <a:gd name="T66" fmla="*/ 5 w 468"/>
                  <a:gd name="T67" fmla="*/ 6 h 787"/>
                  <a:gd name="T68" fmla="*/ 4 w 468"/>
                  <a:gd name="T69" fmla="*/ 5 h 787"/>
                  <a:gd name="T70" fmla="*/ 2 w 468"/>
                  <a:gd name="T71" fmla="*/ 3 h 787"/>
                  <a:gd name="T72" fmla="*/ 1 w 468"/>
                  <a:gd name="T73" fmla="*/ 2 h 787"/>
                  <a:gd name="T74" fmla="*/ 0 w 468"/>
                  <a:gd name="T75" fmla="*/ 1 h 787"/>
                  <a:gd name="T76" fmla="*/ 0 w 468"/>
                  <a:gd name="T77" fmla="*/ 0 h 78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68"/>
                  <a:gd name="T118" fmla="*/ 0 h 787"/>
                  <a:gd name="T119" fmla="*/ 468 w 468"/>
                  <a:gd name="T120" fmla="*/ 787 h 78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68" h="787">
                    <a:moveTo>
                      <a:pt x="0" y="39"/>
                    </a:moveTo>
                    <a:lnTo>
                      <a:pt x="5" y="6"/>
                    </a:lnTo>
                    <a:lnTo>
                      <a:pt x="78" y="0"/>
                    </a:lnTo>
                    <a:lnTo>
                      <a:pt x="118" y="33"/>
                    </a:lnTo>
                    <a:lnTo>
                      <a:pt x="178" y="119"/>
                    </a:lnTo>
                    <a:lnTo>
                      <a:pt x="256" y="231"/>
                    </a:lnTo>
                    <a:lnTo>
                      <a:pt x="328" y="310"/>
                    </a:lnTo>
                    <a:lnTo>
                      <a:pt x="461" y="456"/>
                    </a:lnTo>
                    <a:lnTo>
                      <a:pt x="468" y="489"/>
                    </a:lnTo>
                    <a:lnTo>
                      <a:pt x="441" y="509"/>
                    </a:lnTo>
                    <a:lnTo>
                      <a:pt x="375" y="535"/>
                    </a:lnTo>
                    <a:lnTo>
                      <a:pt x="283" y="556"/>
                    </a:lnTo>
                    <a:lnTo>
                      <a:pt x="171" y="562"/>
                    </a:lnTo>
                    <a:lnTo>
                      <a:pt x="131" y="568"/>
                    </a:lnTo>
                    <a:lnTo>
                      <a:pt x="118" y="595"/>
                    </a:lnTo>
                    <a:lnTo>
                      <a:pt x="144" y="641"/>
                    </a:lnTo>
                    <a:lnTo>
                      <a:pt x="237" y="720"/>
                    </a:lnTo>
                    <a:lnTo>
                      <a:pt x="302" y="741"/>
                    </a:lnTo>
                    <a:lnTo>
                      <a:pt x="316" y="767"/>
                    </a:lnTo>
                    <a:lnTo>
                      <a:pt x="289" y="787"/>
                    </a:lnTo>
                    <a:lnTo>
                      <a:pt x="230" y="787"/>
                    </a:lnTo>
                    <a:lnTo>
                      <a:pt x="151" y="741"/>
                    </a:lnTo>
                    <a:lnTo>
                      <a:pt x="85" y="675"/>
                    </a:lnTo>
                    <a:lnTo>
                      <a:pt x="45" y="615"/>
                    </a:lnTo>
                    <a:lnTo>
                      <a:pt x="45" y="568"/>
                    </a:lnTo>
                    <a:lnTo>
                      <a:pt x="71" y="535"/>
                    </a:lnTo>
                    <a:lnTo>
                      <a:pt x="111" y="523"/>
                    </a:lnTo>
                    <a:lnTo>
                      <a:pt x="171" y="516"/>
                    </a:lnTo>
                    <a:lnTo>
                      <a:pt x="237" y="516"/>
                    </a:lnTo>
                    <a:lnTo>
                      <a:pt x="316" y="502"/>
                    </a:lnTo>
                    <a:lnTo>
                      <a:pt x="356" y="489"/>
                    </a:lnTo>
                    <a:lnTo>
                      <a:pt x="375" y="469"/>
                    </a:lnTo>
                    <a:lnTo>
                      <a:pt x="368" y="450"/>
                    </a:lnTo>
                    <a:lnTo>
                      <a:pt x="309" y="397"/>
                    </a:lnTo>
                    <a:lnTo>
                      <a:pt x="216" y="304"/>
                    </a:lnTo>
                    <a:lnTo>
                      <a:pt x="131" y="225"/>
                    </a:lnTo>
                    <a:lnTo>
                      <a:pt x="38" y="139"/>
                    </a:lnTo>
                    <a:lnTo>
                      <a:pt x="5" y="79"/>
                    </a:lnTo>
                    <a:lnTo>
                      <a:pt x="0" y="39"/>
                    </a:lnTo>
                    <a:close/>
                  </a:path>
                </a:pathLst>
              </a:custGeom>
              <a:solidFill>
                <a:srgbClr val="000000"/>
              </a:solidFill>
              <a:ln w="9525">
                <a:noFill/>
                <a:round/>
                <a:headEnd/>
                <a:tailEnd/>
              </a:ln>
            </p:spPr>
            <p:txBody>
              <a:bodyPr/>
              <a:lstStyle/>
              <a:p>
                <a:endParaRPr lang="cs-CZ"/>
              </a:p>
            </p:txBody>
          </p:sp>
          <p:sp>
            <p:nvSpPr>
              <p:cNvPr id="1184" name="Freeform 219"/>
              <p:cNvSpPr>
                <a:spLocks/>
              </p:cNvSpPr>
              <p:nvPr/>
            </p:nvSpPr>
            <p:spPr bwMode="auto">
              <a:xfrm>
                <a:off x="4482" y="3669"/>
                <a:ext cx="127" cy="297"/>
              </a:xfrm>
              <a:custGeom>
                <a:avLst/>
                <a:gdLst>
                  <a:gd name="T0" fmla="*/ 4 w 508"/>
                  <a:gd name="T1" fmla="*/ 0 h 1185"/>
                  <a:gd name="T2" fmla="*/ 5 w 508"/>
                  <a:gd name="T3" fmla="*/ 0 h 1185"/>
                  <a:gd name="T4" fmla="*/ 6 w 508"/>
                  <a:gd name="T5" fmla="*/ 1 h 1185"/>
                  <a:gd name="T6" fmla="*/ 6 w 508"/>
                  <a:gd name="T7" fmla="*/ 3 h 1185"/>
                  <a:gd name="T8" fmla="*/ 5 w 508"/>
                  <a:gd name="T9" fmla="*/ 5 h 1185"/>
                  <a:gd name="T10" fmla="*/ 5 w 508"/>
                  <a:gd name="T11" fmla="*/ 7 h 1185"/>
                  <a:gd name="T12" fmla="*/ 6 w 508"/>
                  <a:gd name="T13" fmla="*/ 10 h 1185"/>
                  <a:gd name="T14" fmla="*/ 7 w 508"/>
                  <a:gd name="T15" fmla="*/ 12 h 1185"/>
                  <a:gd name="T16" fmla="*/ 8 w 508"/>
                  <a:gd name="T17" fmla="*/ 14 h 1185"/>
                  <a:gd name="T18" fmla="*/ 8 w 508"/>
                  <a:gd name="T19" fmla="*/ 15 h 1185"/>
                  <a:gd name="T20" fmla="*/ 8 w 508"/>
                  <a:gd name="T21" fmla="*/ 16 h 1185"/>
                  <a:gd name="T22" fmla="*/ 8 w 508"/>
                  <a:gd name="T23" fmla="*/ 17 h 1185"/>
                  <a:gd name="T24" fmla="*/ 8 w 508"/>
                  <a:gd name="T25" fmla="*/ 17 h 1185"/>
                  <a:gd name="T26" fmla="*/ 8 w 508"/>
                  <a:gd name="T27" fmla="*/ 18 h 1185"/>
                  <a:gd name="T28" fmla="*/ 7 w 508"/>
                  <a:gd name="T29" fmla="*/ 17 h 1185"/>
                  <a:gd name="T30" fmla="*/ 5 w 508"/>
                  <a:gd name="T31" fmla="*/ 17 h 1185"/>
                  <a:gd name="T32" fmla="*/ 4 w 508"/>
                  <a:gd name="T33" fmla="*/ 18 h 1185"/>
                  <a:gd name="T34" fmla="*/ 2 w 508"/>
                  <a:gd name="T35" fmla="*/ 18 h 1185"/>
                  <a:gd name="T36" fmla="*/ 2 w 508"/>
                  <a:gd name="T37" fmla="*/ 19 h 1185"/>
                  <a:gd name="T38" fmla="*/ 1 w 508"/>
                  <a:gd name="T39" fmla="*/ 19 h 1185"/>
                  <a:gd name="T40" fmla="*/ 0 w 508"/>
                  <a:gd name="T41" fmla="*/ 17 h 1185"/>
                  <a:gd name="T42" fmla="*/ 0 w 508"/>
                  <a:gd name="T43" fmla="*/ 17 h 1185"/>
                  <a:gd name="T44" fmla="*/ 2 w 508"/>
                  <a:gd name="T45" fmla="*/ 17 h 1185"/>
                  <a:gd name="T46" fmla="*/ 4 w 508"/>
                  <a:gd name="T47" fmla="*/ 16 h 1185"/>
                  <a:gd name="T48" fmla="*/ 6 w 508"/>
                  <a:gd name="T49" fmla="*/ 16 h 1185"/>
                  <a:gd name="T50" fmla="*/ 7 w 508"/>
                  <a:gd name="T51" fmla="*/ 16 h 1185"/>
                  <a:gd name="T52" fmla="*/ 7 w 508"/>
                  <a:gd name="T53" fmla="*/ 15 h 1185"/>
                  <a:gd name="T54" fmla="*/ 7 w 508"/>
                  <a:gd name="T55" fmla="*/ 14 h 1185"/>
                  <a:gd name="T56" fmla="*/ 6 w 508"/>
                  <a:gd name="T57" fmla="*/ 12 h 1185"/>
                  <a:gd name="T58" fmla="*/ 5 w 508"/>
                  <a:gd name="T59" fmla="*/ 9 h 1185"/>
                  <a:gd name="T60" fmla="*/ 4 w 508"/>
                  <a:gd name="T61" fmla="*/ 7 h 1185"/>
                  <a:gd name="T62" fmla="*/ 3 w 508"/>
                  <a:gd name="T63" fmla="*/ 6 h 1185"/>
                  <a:gd name="T64" fmla="*/ 3 w 508"/>
                  <a:gd name="T65" fmla="*/ 3 h 1185"/>
                  <a:gd name="T66" fmla="*/ 3 w 508"/>
                  <a:gd name="T67" fmla="*/ 2 h 1185"/>
                  <a:gd name="T68" fmla="*/ 4 w 508"/>
                  <a:gd name="T69" fmla="*/ 1 h 1185"/>
                  <a:gd name="T70" fmla="*/ 4 w 508"/>
                  <a:gd name="T71" fmla="*/ 0 h 11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8"/>
                  <a:gd name="T109" fmla="*/ 0 h 1185"/>
                  <a:gd name="T110" fmla="*/ 508 w 508"/>
                  <a:gd name="T111" fmla="*/ 1185 h 118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8" h="1185">
                    <a:moveTo>
                      <a:pt x="251" y="0"/>
                    </a:moveTo>
                    <a:lnTo>
                      <a:pt x="323" y="14"/>
                    </a:lnTo>
                    <a:lnTo>
                      <a:pt x="356" y="67"/>
                    </a:lnTo>
                    <a:lnTo>
                      <a:pt x="349" y="192"/>
                    </a:lnTo>
                    <a:lnTo>
                      <a:pt x="337" y="325"/>
                    </a:lnTo>
                    <a:lnTo>
                      <a:pt x="337" y="463"/>
                    </a:lnTo>
                    <a:lnTo>
                      <a:pt x="402" y="629"/>
                    </a:lnTo>
                    <a:lnTo>
                      <a:pt x="455" y="748"/>
                    </a:lnTo>
                    <a:lnTo>
                      <a:pt x="482" y="867"/>
                    </a:lnTo>
                    <a:lnTo>
                      <a:pt x="475" y="973"/>
                    </a:lnTo>
                    <a:lnTo>
                      <a:pt x="475" y="1012"/>
                    </a:lnTo>
                    <a:lnTo>
                      <a:pt x="501" y="1052"/>
                    </a:lnTo>
                    <a:lnTo>
                      <a:pt x="508" y="1092"/>
                    </a:lnTo>
                    <a:lnTo>
                      <a:pt x="489" y="1111"/>
                    </a:lnTo>
                    <a:lnTo>
                      <a:pt x="435" y="1099"/>
                    </a:lnTo>
                    <a:lnTo>
                      <a:pt x="337" y="1085"/>
                    </a:lnTo>
                    <a:lnTo>
                      <a:pt x="218" y="1111"/>
                    </a:lnTo>
                    <a:lnTo>
                      <a:pt x="138" y="1158"/>
                    </a:lnTo>
                    <a:lnTo>
                      <a:pt x="99" y="1185"/>
                    </a:lnTo>
                    <a:lnTo>
                      <a:pt x="59" y="1185"/>
                    </a:lnTo>
                    <a:lnTo>
                      <a:pt x="0" y="1099"/>
                    </a:lnTo>
                    <a:lnTo>
                      <a:pt x="7" y="1085"/>
                    </a:lnTo>
                    <a:lnTo>
                      <a:pt x="126" y="1045"/>
                    </a:lnTo>
                    <a:lnTo>
                      <a:pt x="264" y="1026"/>
                    </a:lnTo>
                    <a:lnTo>
                      <a:pt x="363" y="1019"/>
                    </a:lnTo>
                    <a:lnTo>
                      <a:pt x="422" y="1019"/>
                    </a:lnTo>
                    <a:lnTo>
                      <a:pt x="435" y="979"/>
                    </a:lnTo>
                    <a:lnTo>
                      <a:pt x="416" y="867"/>
                    </a:lnTo>
                    <a:lnTo>
                      <a:pt x="370" y="748"/>
                    </a:lnTo>
                    <a:lnTo>
                      <a:pt x="297" y="596"/>
                    </a:lnTo>
                    <a:lnTo>
                      <a:pt x="237" y="463"/>
                    </a:lnTo>
                    <a:lnTo>
                      <a:pt x="211" y="344"/>
                    </a:lnTo>
                    <a:lnTo>
                      <a:pt x="204" y="212"/>
                    </a:lnTo>
                    <a:lnTo>
                      <a:pt x="204" y="86"/>
                    </a:lnTo>
                    <a:lnTo>
                      <a:pt x="231" y="34"/>
                    </a:lnTo>
                    <a:lnTo>
                      <a:pt x="251" y="0"/>
                    </a:lnTo>
                    <a:close/>
                  </a:path>
                </a:pathLst>
              </a:custGeom>
              <a:solidFill>
                <a:srgbClr val="000000"/>
              </a:solidFill>
              <a:ln w="9525">
                <a:noFill/>
                <a:round/>
                <a:headEnd/>
                <a:tailEnd/>
              </a:ln>
            </p:spPr>
            <p:txBody>
              <a:bodyPr/>
              <a:lstStyle/>
              <a:p>
                <a:endParaRPr lang="cs-CZ"/>
              </a:p>
            </p:txBody>
          </p:sp>
          <p:sp>
            <p:nvSpPr>
              <p:cNvPr id="1185" name="Freeform 220"/>
              <p:cNvSpPr>
                <a:spLocks/>
              </p:cNvSpPr>
              <p:nvPr/>
            </p:nvSpPr>
            <p:spPr bwMode="auto">
              <a:xfrm>
                <a:off x="4419" y="3678"/>
                <a:ext cx="106" cy="246"/>
              </a:xfrm>
              <a:custGeom>
                <a:avLst/>
                <a:gdLst>
                  <a:gd name="T0" fmla="*/ 5 w 421"/>
                  <a:gd name="T1" fmla="*/ 0 h 985"/>
                  <a:gd name="T2" fmla="*/ 6 w 421"/>
                  <a:gd name="T3" fmla="*/ 0 h 985"/>
                  <a:gd name="T4" fmla="*/ 6 w 421"/>
                  <a:gd name="T5" fmla="*/ 0 h 985"/>
                  <a:gd name="T6" fmla="*/ 7 w 421"/>
                  <a:gd name="T7" fmla="*/ 2 h 985"/>
                  <a:gd name="T8" fmla="*/ 6 w 421"/>
                  <a:gd name="T9" fmla="*/ 3 h 985"/>
                  <a:gd name="T10" fmla="*/ 6 w 421"/>
                  <a:gd name="T11" fmla="*/ 6 h 985"/>
                  <a:gd name="T12" fmla="*/ 6 w 421"/>
                  <a:gd name="T13" fmla="*/ 7 h 985"/>
                  <a:gd name="T14" fmla="*/ 7 w 421"/>
                  <a:gd name="T15" fmla="*/ 10 h 985"/>
                  <a:gd name="T16" fmla="*/ 7 w 421"/>
                  <a:gd name="T17" fmla="*/ 12 h 985"/>
                  <a:gd name="T18" fmla="*/ 7 w 421"/>
                  <a:gd name="T19" fmla="*/ 13 h 985"/>
                  <a:gd name="T20" fmla="*/ 6 w 421"/>
                  <a:gd name="T21" fmla="*/ 13 h 985"/>
                  <a:gd name="T22" fmla="*/ 6 w 421"/>
                  <a:gd name="T23" fmla="*/ 13 h 985"/>
                  <a:gd name="T24" fmla="*/ 4 w 421"/>
                  <a:gd name="T25" fmla="*/ 14 h 985"/>
                  <a:gd name="T26" fmla="*/ 3 w 421"/>
                  <a:gd name="T27" fmla="*/ 14 h 985"/>
                  <a:gd name="T28" fmla="*/ 2 w 421"/>
                  <a:gd name="T29" fmla="*/ 15 h 985"/>
                  <a:gd name="T30" fmla="*/ 1 w 421"/>
                  <a:gd name="T31" fmla="*/ 15 h 985"/>
                  <a:gd name="T32" fmla="*/ 0 w 421"/>
                  <a:gd name="T33" fmla="*/ 14 h 985"/>
                  <a:gd name="T34" fmla="*/ 0 w 421"/>
                  <a:gd name="T35" fmla="*/ 14 h 985"/>
                  <a:gd name="T36" fmla="*/ 2 w 421"/>
                  <a:gd name="T37" fmla="*/ 13 h 985"/>
                  <a:gd name="T38" fmla="*/ 4 w 421"/>
                  <a:gd name="T39" fmla="*/ 13 h 985"/>
                  <a:gd name="T40" fmla="*/ 5 w 421"/>
                  <a:gd name="T41" fmla="*/ 12 h 985"/>
                  <a:gd name="T42" fmla="*/ 6 w 421"/>
                  <a:gd name="T43" fmla="*/ 12 h 985"/>
                  <a:gd name="T44" fmla="*/ 6 w 421"/>
                  <a:gd name="T45" fmla="*/ 10 h 985"/>
                  <a:gd name="T46" fmla="*/ 5 w 421"/>
                  <a:gd name="T47" fmla="*/ 8 h 985"/>
                  <a:gd name="T48" fmla="*/ 5 w 421"/>
                  <a:gd name="T49" fmla="*/ 6 h 985"/>
                  <a:gd name="T50" fmla="*/ 5 w 421"/>
                  <a:gd name="T51" fmla="*/ 4 h 985"/>
                  <a:gd name="T52" fmla="*/ 5 w 421"/>
                  <a:gd name="T53" fmla="*/ 2 h 985"/>
                  <a:gd name="T54" fmla="*/ 5 w 421"/>
                  <a:gd name="T55" fmla="*/ 0 h 985"/>
                  <a:gd name="T56" fmla="*/ 5 w 421"/>
                  <a:gd name="T57" fmla="*/ 0 h 98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1"/>
                  <a:gd name="T88" fmla="*/ 0 h 985"/>
                  <a:gd name="T89" fmla="*/ 421 w 421"/>
                  <a:gd name="T90" fmla="*/ 985 h 98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1" h="985">
                    <a:moveTo>
                      <a:pt x="316" y="0"/>
                    </a:moveTo>
                    <a:lnTo>
                      <a:pt x="375" y="0"/>
                    </a:lnTo>
                    <a:lnTo>
                      <a:pt x="395" y="40"/>
                    </a:lnTo>
                    <a:lnTo>
                      <a:pt x="408" y="126"/>
                    </a:lnTo>
                    <a:lnTo>
                      <a:pt x="395" y="218"/>
                    </a:lnTo>
                    <a:lnTo>
                      <a:pt x="362" y="403"/>
                    </a:lnTo>
                    <a:lnTo>
                      <a:pt x="368" y="482"/>
                    </a:lnTo>
                    <a:lnTo>
                      <a:pt x="408" y="641"/>
                    </a:lnTo>
                    <a:lnTo>
                      <a:pt x="421" y="754"/>
                    </a:lnTo>
                    <a:lnTo>
                      <a:pt x="421" y="840"/>
                    </a:lnTo>
                    <a:lnTo>
                      <a:pt x="402" y="859"/>
                    </a:lnTo>
                    <a:lnTo>
                      <a:pt x="342" y="873"/>
                    </a:lnTo>
                    <a:lnTo>
                      <a:pt x="263" y="892"/>
                    </a:lnTo>
                    <a:lnTo>
                      <a:pt x="184" y="932"/>
                    </a:lnTo>
                    <a:lnTo>
                      <a:pt x="105" y="985"/>
                    </a:lnTo>
                    <a:lnTo>
                      <a:pt x="72" y="985"/>
                    </a:lnTo>
                    <a:lnTo>
                      <a:pt x="0" y="926"/>
                    </a:lnTo>
                    <a:lnTo>
                      <a:pt x="6" y="899"/>
                    </a:lnTo>
                    <a:lnTo>
                      <a:pt x="98" y="859"/>
                    </a:lnTo>
                    <a:lnTo>
                      <a:pt x="257" y="819"/>
                    </a:lnTo>
                    <a:lnTo>
                      <a:pt x="329" y="793"/>
                    </a:lnTo>
                    <a:lnTo>
                      <a:pt x="342" y="767"/>
                    </a:lnTo>
                    <a:lnTo>
                      <a:pt x="342" y="655"/>
                    </a:lnTo>
                    <a:lnTo>
                      <a:pt x="316" y="510"/>
                    </a:lnTo>
                    <a:lnTo>
                      <a:pt x="302" y="417"/>
                    </a:lnTo>
                    <a:lnTo>
                      <a:pt x="290" y="271"/>
                    </a:lnTo>
                    <a:lnTo>
                      <a:pt x="283" y="112"/>
                    </a:lnTo>
                    <a:lnTo>
                      <a:pt x="290" y="40"/>
                    </a:lnTo>
                    <a:lnTo>
                      <a:pt x="316" y="0"/>
                    </a:lnTo>
                    <a:close/>
                  </a:path>
                </a:pathLst>
              </a:custGeom>
              <a:solidFill>
                <a:srgbClr val="000000"/>
              </a:solidFill>
              <a:ln w="9525">
                <a:noFill/>
                <a:round/>
                <a:headEnd/>
                <a:tailEnd/>
              </a:ln>
            </p:spPr>
            <p:txBody>
              <a:bodyPr/>
              <a:lstStyle/>
              <a:p>
                <a:endParaRPr lang="cs-CZ"/>
              </a:p>
            </p:txBody>
          </p:sp>
          <p:sp>
            <p:nvSpPr>
              <p:cNvPr id="1186" name="Freeform 221"/>
              <p:cNvSpPr>
                <a:spLocks/>
              </p:cNvSpPr>
              <p:nvPr/>
            </p:nvSpPr>
            <p:spPr bwMode="auto">
              <a:xfrm>
                <a:off x="4416" y="3315"/>
                <a:ext cx="173" cy="220"/>
              </a:xfrm>
              <a:custGeom>
                <a:avLst/>
                <a:gdLst>
                  <a:gd name="T0" fmla="*/ 6 w 692"/>
                  <a:gd name="T1" fmla="*/ 14 h 879"/>
                  <a:gd name="T2" fmla="*/ 6 w 692"/>
                  <a:gd name="T3" fmla="*/ 13 h 879"/>
                  <a:gd name="T4" fmla="*/ 6 w 692"/>
                  <a:gd name="T5" fmla="*/ 12 h 879"/>
                  <a:gd name="T6" fmla="*/ 6 w 692"/>
                  <a:gd name="T7" fmla="*/ 11 h 879"/>
                  <a:gd name="T8" fmla="*/ 4 w 692"/>
                  <a:gd name="T9" fmla="*/ 10 h 879"/>
                  <a:gd name="T10" fmla="*/ 3 w 692"/>
                  <a:gd name="T11" fmla="*/ 8 h 879"/>
                  <a:gd name="T12" fmla="*/ 2 w 692"/>
                  <a:gd name="T13" fmla="*/ 7 h 879"/>
                  <a:gd name="T14" fmla="*/ 1 w 692"/>
                  <a:gd name="T15" fmla="*/ 5 h 879"/>
                  <a:gd name="T16" fmla="*/ 3 w 692"/>
                  <a:gd name="T17" fmla="*/ 4 h 879"/>
                  <a:gd name="T18" fmla="*/ 6 w 692"/>
                  <a:gd name="T19" fmla="*/ 4 h 879"/>
                  <a:gd name="T20" fmla="*/ 7 w 692"/>
                  <a:gd name="T21" fmla="*/ 4 h 879"/>
                  <a:gd name="T22" fmla="*/ 7 w 692"/>
                  <a:gd name="T23" fmla="*/ 4 h 879"/>
                  <a:gd name="T24" fmla="*/ 8 w 692"/>
                  <a:gd name="T25" fmla="*/ 4 h 879"/>
                  <a:gd name="T26" fmla="*/ 8 w 692"/>
                  <a:gd name="T27" fmla="*/ 3 h 879"/>
                  <a:gd name="T28" fmla="*/ 8 w 692"/>
                  <a:gd name="T29" fmla="*/ 2 h 879"/>
                  <a:gd name="T30" fmla="*/ 9 w 692"/>
                  <a:gd name="T31" fmla="*/ 1 h 879"/>
                  <a:gd name="T32" fmla="*/ 10 w 692"/>
                  <a:gd name="T33" fmla="*/ 1 h 879"/>
                  <a:gd name="T34" fmla="*/ 11 w 692"/>
                  <a:gd name="T35" fmla="*/ 2 h 879"/>
                  <a:gd name="T36" fmla="*/ 11 w 692"/>
                  <a:gd name="T37" fmla="*/ 1 h 879"/>
                  <a:gd name="T38" fmla="*/ 10 w 692"/>
                  <a:gd name="T39" fmla="*/ 0 h 879"/>
                  <a:gd name="T40" fmla="*/ 9 w 692"/>
                  <a:gd name="T41" fmla="*/ 0 h 879"/>
                  <a:gd name="T42" fmla="*/ 8 w 692"/>
                  <a:gd name="T43" fmla="*/ 1 h 879"/>
                  <a:gd name="T44" fmla="*/ 7 w 692"/>
                  <a:gd name="T45" fmla="*/ 2 h 879"/>
                  <a:gd name="T46" fmla="*/ 6 w 692"/>
                  <a:gd name="T47" fmla="*/ 3 h 879"/>
                  <a:gd name="T48" fmla="*/ 5 w 692"/>
                  <a:gd name="T49" fmla="*/ 3 h 879"/>
                  <a:gd name="T50" fmla="*/ 3 w 692"/>
                  <a:gd name="T51" fmla="*/ 3 h 879"/>
                  <a:gd name="T52" fmla="*/ 0 w 692"/>
                  <a:gd name="T53" fmla="*/ 4 h 879"/>
                  <a:gd name="T54" fmla="*/ 0 w 692"/>
                  <a:gd name="T55" fmla="*/ 4 h 879"/>
                  <a:gd name="T56" fmla="*/ 0 w 692"/>
                  <a:gd name="T57" fmla="*/ 6 h 879"/>
                  <a:gd name="T58" fmla="*/ 1 w 692"/>
                  <a:gd name="T59" fmla="*/ 8 h 879"/>
                  <a:gd name="T60" fmla="*/ 2 w 692"/>
                  <a:gd name="T61" fmla="*/ 10 h 879"/>
                  <a:gd name="T62" fmla="*/ 3 w 692"/>
                  <a:gd name="T63" fmla="*/ 12 h 879"/>
                  <a:gd name="T64" fmla="*/ 4 w 692"/>
                  <a:gd name="T65" fmla="*/ 13 h 879"/>
                  <a:gd name="T66" fmla="*/ 5 w 692"/>
                  <a:gd name="T67" fmla="*/ 14 h 879"/>
                  <a:gd name="T68" fmla="*/ 6 w 692"/>
                  <a:gd name="T69" fmla="*/ 14 h 8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92"/>
                  <a:gd name="T106" fmla="*/ 0 h 879"/>
                  <a:gd name="T107" fmla="*/ 692 w 692"/>
                  <a:gd name="T108" fmla="*/ 879 h 8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92" h="879">
                    <a:moveTo>
                      <a:pt x="368" y="879"/>
                    </a:moveTo>
                    <a:lnTo>
                      <a:pt x="401" y="839"/>
                    </a:lnTo>
                    <a:lnTo>
                      <a:pt x="389" y="780"/>
                    </a:lnTo>
                    <a:lnTo>
                      <a:pt x="363" y="701"/>
                    </a:lnTo>
                    <a:lnTo>
                      <a:pt x="263" y="608"/>
                    </a:lnTo>
                    <a:lnTo>
                      <a:pt x="164" y="523"/>
                    </a:lnTo>
                    <a:lnTo>
                      <a:pt x="118" y="429"/>
                    </a:lnTo>
                    <a:lnTo>
                      <a:pt x="99" y="284"/>
                    </a:lnTo>
                    <a:lnTo>
                      <a:pt x="211" y="244"/>
                    </a:lnTo>
                    <a:lnTo>
                      <a:pt x="389" y="225"/>
                    </a:lnTo>
                    <a:lnTo>
                      <a:pt x="461" y="232"/>
                    </a:lnTo>
                    <a:lnTo>
                      <a:pt x="481" y="251"/>
                    </a:lnTo>
                    <a:lnTo>
                      <a:pt x="513" y="218"/>
                    </a:lnTo>
                    <a:lnTo>
                      <a:pt x="501" y="185"/>
                    </a:lnTo>
                    <a:lnTo>
                      <a:pt x="520" y="126"/>
                    </a:lnTo>
                    <a:lnTo>
                      <a:pt x="573" y="73"/>
                    </a:lnTo>
                    <a:lnTo>
                      <a:pt x="613" y="59"/>
                    </a:lnTo>
                    <a:lnTo>
                      <a:pt x="665" y="92"/>
                    </a:lnTo>
                    <a:lnTo>
                      <a:pt x="692" y="59"/>
                    </a:lnTo>
                    <a:lnTo>
                      <a:pt x="646" y="0"/>
                    </a:lnTo>
                    <a:lnTo>
                      <a:pt x="586" y="0"/>
                    </a:lnTo>
                    <a:lnTo>
                      <a:pt x="513" y="33"/>
                    </a:lnTo>
                    <a:lnTo>
                      <a:pt x="468" y="120"/>
                    </a:lnTo>
                    <a:lnTo>
                      <a:pt x="408" y="159"/>
                    </a:lnTo>
                    <a:lnTo>
                      <a:pt x="316" y="172"/>
                    </a:lnTo>
                    <a:lnTo>
                      <a:pt x="151" y="192"/>
                    </a:lnTo>
                    <a:lnTo>
                      <a:pt x="19" y="232"/>
                    </a:lnTo>
                    <a:lnTo>
                      <a:pt x="0" y="265"/>
                    </a:lnTo>
                    <a:lnTo>
                      <a:pt x="12" y="370"/>
                    </a:lnTo>
                    <a:lnTo>
                      <a:pt x="59" y="516"/>
                    </a:lnTo>
                    <a:lnTo>
                      <a:pt x="125" y="635"/>
                    </a:lnTo>
                    <a:lnTo>
                      <a:pt x="190" y="740"/>
                    </a:lnTo>
                    <a:lnTo>
                      <a:pt x="250" y="813"/>
                    </a:lnTo>
                    <a:lnTo>
                      <a:pt x="309" y="865"/>
                    </a:lnTo>
                    <a:lnTo>
                      <a:pt x="368" y="879"/>
                    </a:lnTo>
                    <a:close/>
                  </a:path>
                </a:pathLst>
              </a:custGeom>
              <a:solidFill>
                <a:srgbClr val="000000"/>
              </a:solidFill>
              <a:ln w="9525">
                <a:noFill/>
                <a:round/>
                <a:headEnd/>
                <a:tailEnd/>
              </a:ln>
            </p:spPr>
            <p:txBody>
              <a:bodyPr/>
              <a:lstStyle/>
              <a:p>
                <a:endParaRPr lang="cs-CZ"/>
              </a:p>
            </p:txBody>
          </p:sp>
        </p:grpSp>
      </p:grpSp>
      <p:sp>
        <p:nvSpPr>
          <p:cNvPr id="1064" name="Line 222"/>
          <p:cNvSpPr>
            <a:spLocks noChangeShapeType="1"/>
          </p:cNvSpPr>
          <p:nvPr/>
        </p:nvSpPr>
        <p:spPr bwMode="auto">
          <a:xfrm flipH="1" flipV="1">
            <a:off x="2676524" y="306213"/>
            <a:ext cx="6642100" cy="446088"/>
          </a:xfrm>
          <a:prstGeom prst="line">
            <a:avLst/>
          </a:prstGeom>
          <a:noFill/>
          <a:ln w="28575">
            <a:solidFill>
              <a:schemeClr val="tx1"/>
            </a:solidFill>
            <a:prstDash val="sysDot"/>
            <a:round/>
            <a:headEnd type="triangle" w="med" len="med"/>
            <a:tailEnd/>
          </a:ln>
        </p:spPr>
        <p:txBody>
          <a:bodyPr wrap="none" anchor="ctr"/>
          <a:lstStyle/>
          <a:p>
            <a:endParaRPr lang="cs-CZ"/>
          </a:p>
        </p:txBody>
      </p:sp>
      <p:grpSp>
        <p:nvGrpSpPr>
          <p:cNvPr id="1234" name="Group 224"/>
          <p:cNvGrpSpPr>
            <a:grpSpLocks/>
          </p:cNvGrpSpPr>
          <p:nvPr/>
        </p:nvGrpSpPr>
        <p:grpSpPr bwMode="auto">
          <a:xfrm flipH="1">
            <a:off x="5707062" y="1534938"/>
            <a:ext cx="609600" cy="685800"/>
            <a:chOff x="4416" y="3023"/>
            <a:chExt cx="983" cy="1102"/>
          </a:xfrm>
        </p:grpSpPr>
        <p:grpSp>
          <p:nvGrpSpPr>
            <p:cNvPr id="1236" name="Group 225"/>
            <p:cNvGrpSpPr>
              <a:grpSpLocks/>
            </p:cNvGrpSpPr>
            <p:nvPr/>
          </p:nvGrpSpPr>
          <p:grpSpPr bwMode="auto">
            <a:xfrm>
              <a:off x="4416" y="3023"/>
              <a:ext cx="983" cy="651"/>
              <a:chOff x="4416" y="3023"/>
              <a:chExt cx="983" cy="651"/>
            </a:xfrm>
          </p:grpSpPr>
          <p:grpSp>
            <p:nvGrpSpPr>
              <p:cNvPr id="1240" name="Group 226"/>
              <p:cNvGrpSpPr>
                <a:grpSpLocks/>
              </p:cNvGrpSpPr>
              <p:nvPr/>
            </p:nvGrpSpPr>
            <p:grpSpPr bwMode="auto">
              <a:xfrm>
                <a:off x="4416" y="3023"/>
                <a:ext cx="983" cy="570"/>
                <a:chOff x="4416" y="3023"/>
                <a:chExt cx="983" cy="570"/>
              </a:xfrm>
            </p:grpSpPr>
            <p:sp>
              <p:nvSpPr>
                <p:cNvPr id="1158" name="Freeform 227"/>
                <p:cNvSpPr>
                  <a:spLocks/>
                </p:cNvSpPr>
                <p:nvPr/>
              </p:nvSpPr>
              <p:spPr bwMode="auto">
                <a:xfrm>
                  <a:off x="4416" y="3023"/>
                  <a:ext cx="983" cy="570"/>
                </a:xfrm>
                <a:custGeom>
                  <a:avLst/>
                  <a:gdLst>
                    <a:gd name="T0" fmla="*/ 86 w 1966"/>
                    <a:gd name="T1" fmla="*/ 5 h 1139"/>
                    <a:gd name="T2" fmla="*/ 103 w 1966"/>
                    <a:gd name="T3" fmla="*/ 2 h 1139"/>
                    <a:gd name="T4" fmla="*/ 122 w 1966"/>
                    <a:gd name="T5" fmla="*/ 0 h 1139"/>
                    <a:gd name="T6" fmla="*/ 144 w 1966"/>
                    <a:gd name="T7" fmla="*/ 3 h 1139"/>
                    <a:gd name="T8" fmla="*/ 174 w 1966"/>
                    <a:gd name="T9" fmla="*/ 10 h 1139"/>
                    <a:gd name="T10" fmla="*/ 190 w 1966"/>
                    <a:gd name="T11" fmla="*/ 18 h 1139"/>
                    <a:gd name="T12" fmla="*/ 202 w 1966"/>
                    <a:gd name="T13" fmla="*/ 26 h 1139"/>
                    <a:gd name="T14" fmla="*/ 208 w 1966"/>
                    <a:gd name="T15" fmla="*/ 32 h 1139"/>
                    <a:gd name="T16" fmla="*/ 219 w 1966"/>
                    <a:gd name="T17" fmla="*/ 36 h 1139"/>
                    <a:gd name="T18" fmla="*/ 229 w 1966"/>
                    <a:gd name="T19" fmla="*/ 43 h 1139"/>
                    <a:gd name="T20" fmla="*/ 235 w 1966"/>
                    <a:gd name="T21" fmla="*/ 52 h 1139"/>
                    <a:gd name="T22" fmla="*/ 242 w 1966"/>
                    <a:gd name="T23" fmla="*/ 72 h 1139"/>
                    <a:gd name="T24" fmla="*/ 246 w 1966"/>
                    <a:gd name="T25" fmla="*/ 87 h 1139"/>
                    <a:gd name="T26" fmla="*/ 245 w 1966"/>
                    <a:gd name="T27" fmla="*/ 99 h 1139"/>
                    <a:gd name="T28" fmla="*/ 242 w 1966"/>
                    <a:gd name="T29" fmla="*/ 114 h 1139"/>
                    <a:gd name="T30" fmla="*/ 238 w 1966"/>
                    <a:gd name="T31" fmla="*/ 124 h 1139"/>
                    <a:gd name="T32" fmla="*/ 232 w 1966"/>
                    <a:gd name="T33" fmla="*/ 130 h 1139"/>
                    <a:gd name="T34" fmla="*/ 225 w 1966"/>
                    <a:gd name="T35" fmla="*/ 132 h 1139"/>
                    <a:gd name="T36" fmla="*/ 204 w 1966"/>
                    <a:gd name="T37" fmla="*/ 134 h 1139"/>
                    <a:gd name="T38" fmla="*/ 169 w 1966"/>
                    <a:gd name="T39" fmla="*/ 140 h 1139"/>
                    <a:gd name="T40" fmla="*/ 134 w 1966"/>
                    <a:gd name="T41" fmla="*/ 143 h 1139"/>
                    <a:gd name="T42" fmla="*/ 99 w 1966"/>
                    <a:gd name="T43" fmla="*/ 139 h 1139"/>
                    <a:gd name="T44" fmla="*/ 81 w 1966"/>
                    <a:gd name="T45" fmla="*/ 131 h 1139"/>
                    <a:gd name="T46" fmla="*/ 72 w 1966"/>
                    <a:gd name="T47" fmla="*/ 126 h 1139"/>
                    <a:gd name="T48" fmla="*/ 63 w 1966"/>
                    <a:gd name="T49" fmla="*/ 125 h 1139"/>
                    <a:gd name="T50" fmla="*/ 54 w 1966"/>
                    <a:gd name="T51" fmla="*/ 122 h 1139"/>
                    <a:gd name="T52" fmla="*/ 47 w 1966"/>
                    <a:gd name="T53" fmla="*/ 116 h 1139"/>
                    <a:gd name="T54" fmla="*/ 45 w 1966"/>
                    <a:gd name="T55" fmla="*/ 109 h 1139"/>
                    <a:gd name="T56" fmla="*/ 39 w 1966"/>
                    <a:gd name="T57" fmla="*/ 103 h 1139"/>
                    <a:gd name="T58" fmla="*/ 27 w 1966"/>
                    <a:gd name="T59" fmla="*/ 99 h 1139"/>
                    <a:gd name="T60" fmla="*/ 15 w 1966"/>
                    <a:gd name="T61" fmla="*/ 95 h 1139"/>
                    <a:gd name="T62" fmla="*/ 6 w 1966"/>
                    <a:gd name="T63" fmla="*/ 90 h 1139"/>
                    <a:gd name="T64" fmla="*/ 2 w 1966"/>
                    <a:gd name="T65" fmla="*/ 82 h 1139"/>
                    <a:gd name="T66" fmla="*/ 0 w 1966"/>
                    <a:gd name="T67" fmla="*/ 71 h 1139"/>
                    <a:gd name="T68" fmla="*/ 3 w 1966"/>
                    <a:gd name="T69" fmla="*/ 57 h 1139"/>
                    <a:gd name="T70" fmla="*/ 12 w 1966"/>
                    <a:gd name="T71" fmla="*/ 43 h 1139"/>
                    <a:gd name="T72" fmla="*/ 25 w 1966"/>
                    <a:gd name="T73" fmla="*/ 32 h 1139"/>
                    <a:gd name="T74" fmla="*/ 38 w 1966"/>
                    <a:gd name="T75" fmla="*/ 27 h 1139"/>
                    <a:gd name="T76" fmla="*/ 48 w 1966"/>
                    <a:gd name="T77" fmla="*/ 25 h 1139"/>
                    <a:gd name="T78" fmla="*/ 62 w 1966"/>
                    <a:gd name="T79" fmla="*/ 15 h 1139"/>
                    <a:gd name="T80" fmla="*/ 78 w 1966"/>
                    <a:gd name="T81" fmla="*/ 7 h 113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966"/>
                    <a:gd name="T124" fmla="*/ 0 h 1139"/>
                    <a:gd name="T125" fmla="*/ 1966 w 1966"/>
                    <a:gd name="T126" fmla="*/ 1139 h 113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966" h="1139">
                      <a:moveTo>
                        <a:pt x="624" y="55"/>
                      </a:moveTo>
                      <a:lnTo>
                        <a:pt x="685" y="35"/>
                      </a:lnTo>
                      <a:lnTo>
                        <a:pt x="744" y="25"/>
                      </a:lnTo>
                      <a:lnTo>
                        <a:pt x="818" y="13"/>
                      </a:lnTo>
                      <a:lnTo>
                        <a:pt x="900" y="4"/>
                      </a:lnTo>
                      <a:lnTo>
                        <a:pt x="969" y="0"/>
                      </a:lnTo>
                      <a:lnTo>
                        <a:pt x="1048" y="5"/>
                      </a:lnTo>
                      <a:lnTo>
                        <a:pt x="1152" y="22"/>
                      </a:lnTo>
                      <a:lnTo>
                        <a:pt x="1282" y="48"/>
                      </a:lnTo>
                      <a:lnTo>
                        <a:pt x="1386" y="79"/>
                      </a:lnTo>
                      <a:lnTo>
                        <a:pt x="1475" y="114"/>
                      </a:lnTo>
                      <a:lnTo>
                        <a:pt x="1520" y="140"/>
                      </a:lnTo>
                      <a:lnTo>
                        <a:pt x="1559" y="163"/>
                      </a:lnTo>
                      <a:lnTo>
                        <a:pt x="1612" y="208"/>
                      </a:lnTo>
                      <a:lnTo>
                        <a:pt x="1634" y="233"/>
                      </a:lnTo>
                      <a:lnTo>
                        <a:pt x="1662" y="252"/>
                      </a:lnTo>
                      <a:lnTo>
                        <a:pt x="1705" y="269"/>
                      </a:lnTo>
                      <a:lnTo>
                        <a:pt x="1750" y="285"/>
                      </a:lnTo>
                      <a:lnTo>
                        <a:pt x="1794" y="306"/>
                      </a:lnTo>
                      <a:lnTo>
                        <a:pt x="1830" y="337"/>
                      </a:lnTo>
                      <a:lnTo>
                        <a:pt x="1851" y="363"/>
                      </a:lnTo>
                      <a:lnTo>
                        <a:pt x="1877" y="410"/>
                      </a:lnTo>
                      <a:lnTo>
                        <a:pt x="1907" y="489"/>
                      </a:lnTo>
                      <a:lnTo>
                        <a:pt x="1932" y="575"/>
                      </a:lnTo>
                      <a:lnTo>
                        <a:pt x="1953" y="648"/>
                      </a:lnTo>
                      <a:lnTo>
                        <a:pt x="1965" y="691"/>
                      </a:lnTo>
                      <a:lnTo>
                        <a:pt x="1966" y="739"/>
                      </a:lnTo>
                      <a:lnTo>
                        <a:pt x="1957" y="790"/>
                      </a:lnTo>
                      <a:lnTo>
                        <a:pt x="1946" y="851"/>
                      </a:lnTo>
                      <a:lnTo>
                        <a:pt x="1934" y="909"/>
                      </a:lnTo>
                      <a:lnTo>
                        <a:pt x="1920" y="956"/>
                      </a:lnTo>
                      <a:lnTo>
                        <a:pt x="1900" y="992"/>
                      </a:lnTo>
                      <a:lnTo>
                        <a:pt x="1880" y="1016"/>
                      </a:lnTo>
                      <a:lnTo>
                        <a:pt x="1852" y="1036"/>
                      </a:lnTo>
                      <a:lnTo>
                        <a:pt x="1829" y="1045"/>
                      </a:lnTo>
                      <a:lnTo>
                        <a:pt x="1793" y="1051"/>
                      </a:lnTo>
                      <a:lnTo>
                        <a:pt x="1711" y="1057"/>
                      </a:lnTo>
                      <a:lnTo>
                        <a:pt x="1625" y="1067"/>
                      </a:lnTo>
                      <a:lnTo>
                        <a:pt x="1539" y="1085"/>
                      </a:lnTo>
                      <a:lnTo>
                        <a:pt x="1349" y="1115"/>
                      </a:lnTo>
                      <a:lnTo>
                        <a:pt x="1239" y="1127"/>
                      </a:lnTo>
                      <a:lnTo>
                        <a:pt x="1067" y="1139"/>
                      </a:lnTo>
                      <a:lnTo>
                        <a:pt x="938" y="1127"/>
                      </a:lnTo>
                      <a:lnTo>
                        <a:pt x="790" y="1109"/>
                      </a:lnTo>
                      <a:lnTo>
                        <a:pt x="686" y="1073"/>
                      </a:lnTo>
                      <a:lnTo>
                        <a:pt x="645" y="1044"/>
                      </a:lnTo>
                      <a:lnTo>
                        <a:pt x="615" y="1023"/>
                      </a:lnTo>
                      <a:lnTo>
                        <a:pt x="575" y="1005"/>
                      </a:lnTo>
                      <a:lnTo>
                        <a:pt x="541" y="996"/>
                      </a:lnTo>
                      <a:lnTo>
                        <a:pt x="510" y="996"/>
                      </a:lnTo>
                      <a:lnTo>
                        <a:pt x="478" y="993"/>
                      </a:lnTo>
                      <a:lnTo>
                        <a:pt x="429" y="971"/>
                      </a:lnTo>
                      <a:lnTo>
                        <a:pt x="395" y="948"/>
                      </a:lnTo>
                      <a:lnTo>
                        <a:pt x="374" y="925"/>
                      </a:lnTo>
                      <a:lnTo>
                        <a:pt x="364" y="897"/>
                      </a:lnTo>
                      <a:lnTo>
                        <a:pt x="356" y="866"/>
                      </a:lnTo>
                      <a:lnTo>
                        <a:pt x="343" y="846"/>
                      </a:lnTo>
                      <a:lnTo>
                        <a:pt x="312" y="821"/>
                      </a:lnTo>
                      <a:lnTo>
                        <a:pt x="263" y="796"/>
                      </a:lnTo>
                      <a:lnTo>
                        <a:pt x="212" y="786"/>
                      </a:lnTo>
                      <a:lnTo>
                        <a:pt x="168" y="777"/>
                      </a:lnTo>
                      <a:lnTo>
                        <a:pt x="117" y="759"/>
                      </a:lnTo>
                      <a:lnTo>
                        <a:pt x="77" y="741"/>
                      </a:lnTo>
                      <a:lnTo>
                        <a:pt x="45" y="718"/>
                      </a:lnTo>
                      <a:lnTo>
                        <a:pt x="28" y="697"/>
                      </a:lnTo>
                      <a:lnTo>
                        <a:pt x="14" y="653"/>
                      </a:lnTo>
                      <a:lnTo>
                        <a:pt x="5" y="606"/>
                      </a:lnTo>
                      <a:lnTo>
                        <a:pt x="0" y="563"/>
                      </a:lnTo>
                      <a:lnTo>
                        <a:pt x="5" y="514"/>
                      </a:lnTo>
                      <a:lnTo>
                        <a:pt x="22" y="453"/>
                      </a:lnTo>
                      <a:lnTo>
                        <a:pt x="48" y="398"/>
                      </a:lnTo>
                      <a:lnTo>
                        <a:pt x="89" y="339"/>
                      </a:lnTo>
                      <a:lnTo>
                        <a:pt x="143" y="290"/>
                      </a:lnTo>
                      <a:lnTo>
                        <a:pt x="196" y="256"/>
                      </a:lnTo>
                      <a:lnTo>
                        <a:pt x="238" y="232"/>
                      </a:lnTo>
                      <a:lnTo>
                        <a:pt x="300" y="216"/>
                      </a:lnTo>
                      <a:lnTo>
                        <a:pt x="343" y="210"/>
                      </a:lnTo>
                      <a:lnTo>
                        <a:pt x="384" y="194"/>
                      </a:lnTo>
                      <a:lnTo>
                        <a:pt x="450" y="156"/>
                      </a:lnTo>
                      <a:lnTo>
                        <a:pt x="502" y="118"/>
                      </a:lnTo>
                      <a:lnTo>
                        <a:pt x="566" y="81"/>
                      </a:lnTo>
                      <a:lnTo>
                        <a:pt x="624" y="55"/>
                      </a:lnTo>
                      <a:close/>
                    </a:path>
                  </a:pathLst>
                </a:custGeom>
                <a:solidFill>
                  <a:srgbClr val="FFC0C0"/>
                </a:solidFill>
                <a:ln w="9525">
                  <a:noFill/>
                  <a:round/>
                  <a:headEnd/>
                  <a:tailEnd/>
                </a:ln>
              </p:spPr>
              <p:txBody>
                <a:bodyPr/>
                <a:lstStyle/>
                <a:p>
                  <a:endParaRPr lang="cs-CZ"/>
                </a:p>
              </p:txBody>
            </p:sp>
            <p:grpSp>
              <p:nvGrpSpPr>
                <p:cNvPr id="1241" name="Group 228"/>
                <p:cNvGrpSpPr>
                  <a:grpSpLocks/>
                </p:cNvGrpSpPr>
                <p:nvPr/>
              </p:nvGrpSpPr>
              <p:grpSpPr bwMode="auto">
                <a:xfrm>
                  <a:off x="4440" y="3040"/>
                  <a:ext cx="925" cy="461"/>
                  <a:chOff x="4440" y="3040"/>
                  <a:chExt cx="925" cy="461"/>
                </a:xfrm>
              </p:grpSpPr>
              <p:grpSp>
                <p:nvGrpSpPr>
                  <p:cNvPr id="1242" name="Group 229"/>
                  <p:cNvGrpSpPr>
                    <a:grpSpLocks/>
                  </p:cNvGrpSpPr>
                  <p:nvPr/>
                </p:nvGrpSpPr>
                <p:grpSpPr bwMode="auto">
                  <a:xfrm>
                    <a:off x="4440" y="3239"/>
                    <a:ext cx="167" cy="222"/>
                    <a:chOff x="4440" y="3239"/>
                    <a:chExt cx="167" cy="222"/>
                  </a:xfrm>
                </p:grpSpPr>
                <p:sp>
                  <p:nvSpPr>
                    <p:cNvPr id="1175" name="Freeform 230"/>
                    <p:cNvSpPr>
                      <a:spLocks/>
                    </p:cNvSpPr>
                    <p:nvPr/>
                  </p:nvSpPr>
                  <p:spPr bwMode="auto">
                    <a:xfrm>
                      <a:off x="4440" y="3239"/>
                      <a:ext cx="167" cy="222"/>
                    </a:xfrm>
                    <a:custGeom>
                      <a:avLst/>
                      <a:gdLst>
                        <a:gd name="T0" fmla="*/ 1 w 334"/>
                        <a:gd name="T1" fmla="*/ 0 h 445"/>
                        <a:gd name="T2" fmla="*/ 1 w 334"/>
                        <a:gd name="T3" fmla="*/ 2 h 445"/>
                        <a:gd name="T4" fmla="*/ 0 w 334"/>
                        <a:gd name="T5" fmla="*/ 5 h 445"/>
                        <a:gd name="T6" fmla="*/ 1 w 334"/>
                        <a:gd name="T7" fmla="*/ 7 h 445"/>
                        <a:gd name="T8" fmla="*/ 1 w 334"/>
                        <a:gd name="T9" fmla="*/ 10 h 445"/>
                        <a:gd name="T10" fmla="*/ 2 w 334"/>
                        <a:gd name="T11" fmla="*/ 12 h 445"/>
                        <a:gd name="T12" fmla="*/ 3 w 334"/>
                        <a:gd name="T13" fmla="*/ 15 h 445"/>
                        <a:gd name="T14" fmla="*/ 5 w 334"/>
                        <a:gd name="T15" fmla="*/ 17 h 445"/>
                        <a:gd name="T16" fmla="*/ 9 w 334"/>
                        <a:gd name="T17" fmla="*/ 19 h 445"/>
                        <a:gd name="T18" fmla="*/ 12 w 334"/>
                        <a:gd name="T19" fmla="*/ 21 h 445"/>
                        <a:gd name="T20" fmla="*/ 15 w 334"/>
                        <a:gd name="T21" fmla="*/ 22 h 445"/>
                        <a:gd name="T22" fmla="*/ 16 w 334"/>
                        <a:gd name="T23" fmla="*/ 25 h 445"/>
                        <a:gd name="T24" fmla="*/ 18 w 334"/>
                        <a:gd name="T25" fmla="*/ 28 h 445"/>
                        <a:gd name="T26" fmla="*/ 19 w 334"/>
                        <a:gd name="T27" fmla="*/ 31 h 445"/>
                        <a:gd name="T28" fmla="*/ 21 w 334"/>
                        <a:gd name="T29" fmla="*/ 34 h 445"/>
                        <a:gd name="T30" fmla="*/ 25 w 334"/>
                        <a:gd name="T31" fmla="*/ 37 h 445"/>
                        <a:gd name="T32" fmla="*/ 28 w 334"/>
                        <a:gd name="T33" fmla="*/ 40 h 445"/>
                        <a:gd name="T34" fmla="*/ 30 w 334"/>
                        <a:gd name="T35" fmla="*/ 41 h 445"/>
                        <a:gd name="T36" fmla="*/ 35 w 334"/>
                        <a:gd name="T37" fmla="*/ 43 h 445"/>
                        <a:gd name="T38" fmla="*/ 39 w 334"/>
                        <a:gd name="T39" fmla="*/ 44 h 445"/>
                        <a:gd name="T40" fmla="*/ 41 w 334"/>
                        <a:gd name="T41" fmla="*/ 44 h 445"/>
                        <a:gd name="T42" fmla="*/ 42 w 334"/>
                        <a:gd name="T43" fmla="*/ 46 h 445"/>
                        <a:gd name="T44" fmla="*/ 42 w 334"/>
                        <a:gd name="T45" fmla="*/ 47 h 445"/>
                        <a:gd name="T46" fmla="*/ 42 w 334"/>
                        <a:gd name="T47" fmla="*/ 52 h 445"/>
                        <a:gd name="T48" fmla="*/ 41 w 334"/>
                        <a:gd name="T49" fmla="*/ 55 h 44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4"/>
                        <a:gd name="T76" fmla="*/ 0 h 445"/>
                        <a:gd name="T77" fmla="*/ 334 w 334"/>
                        <a:gd name="T78" fmla="*/ 445 h 44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4" h="445">
                          <a:moveTo>
                            <a:pt x="5" y="0"/>
                          </a:moveTo>
                          <a:lnTo>
                            <a:pt x="2" y="18"/>
                          </a:lnTo>
                          <a:lnTo>
                            <a:pt x="0" y="41"/>
                          </a:lnTo>
                          <a:lnTo>
                            <a:pt x="2" y="60"/>
                          </a:lnTo>
                          <a:lnTo>
                            <a:pt x="8" y="83"/>
                          </a:lnTo>
                          <a:lnTo>
                            <a:pt x="16" y="101"/>
                          </a:lnTo>
                          <a:lnTo>
                            <a:pt x="30" y="123"/>
                          </a:lnTo>
                          <a:lnTo>
                            <a:pt x="47" y="143"/>
                          </a:lnTo>
                          <a:lnTo>
                            <a:pt x="71" y="159"/>
                          </a:lnTo>
                          <a:lnTo>
                            <a:pt x="97" y="169"/>
                          </a:lnTo>
                          <a:lnTo>
                            <a:pt x="123" y="180"/>
                          </a:lnTo>
                          <a:lnTo>
                            <a:pt x="128" y="200"/>
                          </a:lnTo>
                          <a:lnTo>
                            <a:pt x="137" y="224"/>
                          </a:lnTo>
                          <a:lnTo>
                            <a:pt x="152" y="248"/>
                          </a:lnTo>
                          <a:lnTo>
                            <a:pt x="172" y="273"/>
                          </a:lnTo>
                          <a:lnTo>
                            <a:pt x="203" y="302"/>
                          </a:lnTo>
                          <a:lnTo>
                            <a:pt x="227" y="322"/>
                          </a:lnTo>
                          <a:lnTo>
                            <a:pt x="246" y="332"/>
                          </a:lnTo>
                          <a:lnTo>
                            <a:pt x="277" y="345"/>
                          </a:lnTo>
                          <a:lnTo>
                            <a:pt x="310" y="354"/>
                          </a:lnTo>
                          <a:lnTo>
                            <a:pt x="323" y="359"/>
                          </a:lnTo>
                          <a:lnTo>
                            <a:pt x="331" y="368"/>
                          </a:lnTo>
                          <a:lnTo>
                            <a:pt x="334" y="380"/>
                          </a:lnTo>
                          <a:lnTo>
                            <a:pt x="329" y="418"/>
                          </a:lnTo>
                          <a:lnTo>
                            <a:pt x="322" y="445"/>
                          </a:lnTo>
                        </a:path>
                      </a:pathLst>
                    </a:custGeom>
                    <a:noFill/>
                    <a:ln w="12700">
                      <a:solidFill>
                        <a:srgbClr val="FF8080"/>
                      </a:solidFill>
                      <a:round/>
                      <a:headEnd/>
                      <a:tailEnd/>
                    </a:ln>
                  </p:spPr>
                  <p:txBody>
                    <a:bodyPr/>
                    <a:lstStyle/>
                    <a:p>
                      <a:endParaRPr lang="cs-CZ"/>
                    </a:p>
                  </p:txBody>
                </p:sp>
                <p:sp>
                  <p:nvSpPr>
                    <p:cNvPr id="1176" name="Freeform 231"/>
                    <p:cNvSpPr>
                      <a:spLocks/>
                    </p:cNvSpPr>
                    <p:nvPr/>
                  </p:nvSpPr>
                  <p:spPr bwMode="auto">
                    <a:xfrm>
                      <a:off x="4501" y="3266"/>
                      <a:ext cx="9" cy="63"/>
                    </a:xfrm>
                    <a:custGeom>
                      <a:avLst/>
                      <a:gdLst>
                        <a:gd name="T0" fmla="*/ 2 w 17"/>
                        <a:gd name="T1" fmla="*/ 0 h 126"/>
                        <a:gd name="T2" fmla="*/ 2 w 17"/>
                        <a:gd name="T3" fmla="*/ 5 h 126"/>
                        <a:gd name="T4" fmla="*/ 3 w 17"/>
                        <a:gd name="T5" fmla="*/ 9 h 126"/>
                        <a:gd name="T6" fmla="*/ 2 w 17"/>
                        <a:gd name="T7" fmla="*/ 13 h 126"/>
                        <a:gd name="T8" fmla="*/ 0 w 17"/>
                        <a:gd name="T9" fmla="*/ 16 h 126"/>
                        <a:gd name="T10" fmla="*/ 0 60000 65536"/>
                        <a:gd name="T11" fmla="*/ 0 60000 65536"/>
                        <a:gd name="T12" fmla="*/ 0 60000 65536"/>
                        <a:gd name="T13" fmla="*/ 0 60000 65536"/>
                        <a:gd name="T14" fmla="*/ 0 60000 65536"/>
                        <a:gd name="T15" fmla="*/ 0 w 17"/>
                        <a:gd name="T16" fmla="*/ 0 h 126"/>
                        <a:gd name="T17" fmla="*/ 17 w 17"/>
                        <a:gd name="T18" fmla="*/ 126 h 126"/>
                      </a:gdLst>
                      <a:ahLst/>
                      <a:cxnLst>
                        <a:cxn ang="T10">
                          <a:pos x="T0" y="T1"/>
                        </a:cxn>
                        <a:cxn ang="T11">
                          <a:pos x="T2" y="T3"/>
                        </a:cxn>
                        <a:cxn ang="T12">
                          <a:pos x="T4" y="T5"/>
                        </a:cxn>
                        <a:cxn ang="T13">
                          <a:pos x="T6" y="T7"/>
                        </a:cxn>
                        <a:cxn ang="T14">
                          <a:pos x="T8" y="T9"/>
                        </a:cxn>
                      </a:cxnLst>
                      <a:rect l="T15" t="T16" r="T17" b="T18"/>
                      <a:pathLst>
                        <a:path w="17" h="126">
                          <a:moveTo>
                            <a:pt x="11" y="0"/>
                          </a:moveTo>
                          <a:lnTo>
                            <a:pt x="14" y="36"/>
                          </a:lnTo>
                          <a:lnTo>
                            <a:pt x="17" y="67"/>
                          </a:lnTo>
                          <a:lnTo>
                            <a:pt x="12" y="98"/>
                          </a:lnTo>
                          <a:lnTo>
                            <a:pt x="0" y="126"/>
                          </a:lnTo>
                        </a:path>
                      </a:pathLst>
                    </a:custGeom>
                    <a:noFill/>
                    <a:ln w="12700">
                      <a:solidFill>
                        <a:srgbClr val="FF8080"/>
                      </a:solidFill>
                      <a:round/>
                      <a:headEnd/>
                      <a:tailEnd/>
                    </a:ln>
                  </p:spPr>
                  <p:txBody>
                    <a:bodyPr/>
                    <a:lstStyle/>
                    <a:p>
                      <a:endParaRPr lang="cs-CZ"/>
                    </a:p>
                  </p:txBody>
                </p:sp>
              </p:grpSp>
              <p:sp>
                <p:nvSpPr>
                  <p:cNvPr id="1161" name="Freeform 232"/>
                  <p:cNvSpPr>
                    <a:spLocks/>
                  </p:cNvSpPr>
                  <p:nvPr/>
                </p:nvSpPr>
                <p:spPr bwMode="auto">
                  <a:xfrm>
                    <a:off x="4586" y="3297"/>
                    <a:ext cx="157" cy="116"/>
                  </a:xfrm>
                  <a:custGeom>
                    <a:avLst/>
                    <a:gdLst>
                      <a:gd name="T0" fmla="*/ 0 w 316"/>
                      <a:gd name="T1" fmla="*/ 0 h 233"/>
                      <a:gd name="T2" fmla="*/ 0 w 316"/>
                      <a:gd name="T3" fmla="*/ 4 h 233"/>
                      <a:gd name="T4" fmla="*/ 2 w 316"/>
                      <a:gd name="T5" fmla="*/ 9 h 233"/>
                      <a:gd name="T6" fmla="*/ 3 w 316"/>
                      <a:gd name="T7" fmla="*/ 12 h 233"/>
                      <a:gd name="T8" fmla="*/ 5 w 316"/>
                      <a:gd name="T9" fmla="*/ 14 h 233"/>
                      <a:gd name="T10" fmla="*/ 8 w 316"/>
                      <a:gd name="T11" fmla="*/ 17 h 233"/>
                      <a:gd name="T12" fmla="*/ 11 w 316"/>
                      <a:gd name="T13" fmla="*/ 18 h 233"/>
                      <a:gd name="T14" fmla="*/ 15 w 316"/>
                      <a:gd name="T15" fmla="*/ 19 h 233"/>
                      <a:gd name="T16" fmla="*/ 20 w 316"/>
                      <a:gd name="T17" fmla="*/ 22 h 233"/>
                      <a:gd name="T18" fmla="*/ 24 w 316"/>
                      <a:gd name="T19" fmla="*/ 25 h 233"/>
                      <a:gd name="T20" fmla="*/ 28 w 316"/>
                      <a:gd name="T21" fmla="*/ 27 h 233"/>
                      <a:gd name="T22" fmla="*/ 31 w 316"/>
                      <a:gd name="T23" fmla="*/ 28 h 233"/>
                      <a:gd name="T24" fmla="*/ 34 w 316"/>
                      <a:gd name="T25" fmla="*/ 29 h 233"/>
                      <a:gd name="T26" fmla="*/ 39 w 316"/>
                      <a:gd name="T27" fmla="*/ 28 h 233"/>
                      <a:gd name="T28" fmla="*/ 39 w 316"/>
                      <a:gd name="T29" fmla="*/ 28 h 2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6"/>
                      <a:gd name="T46" fmla="*/ 0 h 233"/>
                      <a:gd name="T47" fmla="*/ 316 w 316"/>
                      <a:gd name="T48" fmla="*/ 233 h 2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6" h="233">
                        <a:moveTo>
                          <a:pt x="0" y="0"/>
                        </a:moveTo>
                        <a:lnTo>
                          <a:pt x="6" y="32"/>
                        </a:lnTo>
                        <a:lnTo>
                          <a:pt x="18" y="74"/>
                        </a:lnTo>
                        <a:lnTo>
                          <a:pt x="28" y="101"/>
                        </a:lnTo>
                        <a:lnTo>
                          <a:pt x="40" y="119"/>
                        </a:lnTo>
                        <a:lnTo>
                          <a:pt x="70" y="138"/>
                        </a:lnTo>
                        <a:lnTo>
                          <a:pt x="95" y="148"/>
                        </a:lnTo>
                        <a:lnTo>
                          <a:pt x="122" y="159"/>
                        </a:lnTo>
                        <a:lnTo>
                          <a:pt x="163" y="177"/>
                        </a:lnTo>
                        <a:lnTo>
                          <a:pt x="200" y="202"/>
                        </a:lnTo>
                        <a:lnTo>
                          <a:pt x="226" y="222"/>
                        </a:lnTo>
                        <a:lnTo>
                          <a:pt x="249" y="228"/>
                        </a:lnTo>
                        <a:lnTo>
                          <a:pt x="277" y="233"/>
                        </a:lnTo>
                        <a:lnTo>
                          <a:pt x="314" y="230"/>
                        </a:lnTo>
                        <a:lnTo>
                          <a:pt x="316" y="230"/>
                        </a:lnTo>
                      </a:path>
                    </a:pathLst>
                  </a:custGeom>
                  <a:noFill/>
                  <a:ln w="12700">
                    <a:solidFill>
                      <a:srgbClr val="FF8080"/>
                    </a:solidFill>
                    <a:round/>
                    <a:headEnd/>
                    <a:tailEnd/>
                  </a:ln>
                </p:spPr>
                <p:txBody>
                  <a:bodyPr/>
                  <a:lstStyle/>
                  <a:p>
                    <a:endParaRPr lang="cs-CZ"/>
                  </a:p>
                </p:txBody>
              </p:sp>
              <p:sp>
                <p:nvSpPr>
                  <p:cNvPr id="1162" name="Freeform 233"/>
                  <p:cNvSpPr>
                    <a:spLocks/>
                  </p:cNvSpPr>
                  <p:nvPr/>
                </p:nvSpPr>
                <p:spPr bwMode="auto">
                  <a:xfrm>
                    <a:off x="4597" y="3200"/>
                    <a:ext cx="108" cy="30"/>
                  </a:xfrm>
                  <a:custGeom>
                    <a:avLst/>
                    <a:gdLst>
                      <a:gd name="T0" fmla="*/ 0 w 216"/>
                      <a:gd name="T1" fmla="*/ 8 h 60"/>
                      <a:gd name="T2" fmla="*/ 3 w 216"/>
                      <a:gd name="T3" fmla="*/ 6 h 60"/>
                      <a:gd name="T4" fmla="*/ 7 w 216"/>
                      <a:gd name="T5" fmla="*/ 4 h 60"/>
                      <a:gd name="T6" fmla="*/ 11 w 216"/>
                      <a:gd name="T7" fmla="*/ 2 h 60"/>
                      <a:gd name="T8" fmla="*/ 14 w 216"/>
                      <a:gd name="T9" fmla="*/ 1 h 60"/>
                      <a:gd name="T10" fmla="*/ 20 w 216"/>
                      <a:gd name="T11" fmla="*/ 0 h 60"/>
                      <a:gd name="T12" fmla="*/ 24 w 216"/>
                      <a:gd name="T13" fmla="*/ 1 h 60"/>
                      <a:gd name="T14" fmla="*/ 27 w 216"/>
                      <a:gd name="T15" fmla="*/ 2 h 60"/>
                      <a:gd name="T16" fmla="*/ 0 60000 65536"/>
                      <a:gd name="T17" fmla="*/ 0 60000 65536"/>
                      <a:gd name="T18" fmla="*/ 0 60000 65536"/>
                      <a:gd name="T19" fmla="*/ 0 60000 65536"/>
                      <a:gd name="T20" fmla="*/ 0 60000 65536"/>
                      <a:gd name="T21" fmla="*/ 0 60000 65536"/>
                      <a:gd name="T22" fmla="*/ 0 60000 65536"/>
                      <a:gd name="T23" fmla="*/ 0 60000 65536"/>
                      <a:gd name="T24" fmla="*/ 0 w 216"/>
                      <a:gd name="T25" fmla="*/ 0 h 60"/>
                      <a:gd name="T26" fmla="*/ 216 w 216"/>
                      <a:gd name="T27" fmla="*/ 60 h 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 h="60">
                        <a:moveTo>
                          <a:pt x="0" y="60"/>
                        </a:moveTo>
                        <a:lnTo>
                          <a:pt x="28" y="42"/>
                        </a:lnTo>
                        <a:lnTo>
                          <a:pt x="53" y="26"/>
                        </a:lnTo>
                        <a:lnTo>
                          <a:pt x="88" y="11"/>
                        </a:lnTo>
                        <a:lnTo>
                          <a:pt x="119" y="5"/>
                        </a:lnTo>
                        <a:lnTo>
                          <a:pt x="153" y="0"/>
                        </a:lnTo>
                        <a:lnTo>
                          <a:pt x="185" y="3"/>
                        </a:lnTo>
                        <a:lnTo>
                          <a:pt x="216" y="11"/>
                        </a:lnTo>
                      </a:path>
                    </a:pathLst>
                  </a:custGeom>
                  <a:noFill/>
                  <a:ln w="12700">
                    <a:solidFill>
                      <a:srgbClr val="FF8080"/>
                    </a:solidFill>
                    <a:round/>
                    <a:headEnd/>
                    <a:tailEnd/>
                  </a:ln>
                </p:spPr>
                <p:txBody>
                  <a:bodyPr/>
                  <a:lstStyle/>
                  <a:p>
                    <a:endParaRPr lang="cs-CZ"/>
                  </a:p>
                </p:txBody>
              </p:sp>
              <p:sp>
                <p:nvSpPr>
                  <p:cNvPr id="1163" name="Freeform 234"/>
                  <p:cNvSpPr>
                    <a:spLocks/>
                  </p:cNvSpPr>
                  <p:nvPr/>
                </p:nvSpPr>
                <p:spPr bwMode="auto">
                  <a:xfrm>
                    <a:off x="4553" y="3142"/>
                    <a:ext cx="32" cy="143"/>
                  </a:xfrm>
                  <a:custGeom>
                    <a:avLst/>
                    <a:gdLst>
                      <a:gd name="T0" fmla="*/ 3 w 65"/>
                      <a:gd name="T1" fmla="*/ 0 h 287"/>
                      <a:gd name="T2" fmla="*/ 5 w 65"/>
                      <a:gd name="T3" fmla="*/ 3 h 287"/>
                      <a:gd name="T4" fmla="*/ 6 w 65"/>
                      <a:gd name="T5" fmla="*/ 5 h 287"/>
                      <a:gd name="T6" fmla="*/ 7 w 65"/>
                      <a:gd name="T7" fmla="*/ 9 h 287"/>
                      <a:gd name="T8" fmla="*/ 8 w 65"/>
                      <a:gd name="T9" fmla="*/ 13 h 287"/>
                      <a:gd name="T10" fmla="*/ 7 w 65"/>
                      <a:gd name="T11" fmla="*/ 18 h 287"/>
                      <a:gd name="T12" fmla="*/ 7 w 65"/>
                      <a:gd name="T13" fmla="*/ 23 h 287"/>
                      <a:gd name="T14" fmla="*/ 5 w 65"/>
                      <a:gd name="T15" fmla="*/ 27 h 287"/>
                      <a:gd name="T16" fmla="*/ 4 w 65"/>
                      <a:gd name="T17" fmla="*/ 30 h 287"/>
                      <a:gd name="T18" fmla="*/ 2 w 65"/>
                      <a:gd name="T19" fmla="*/ 33 h 287"/>
                      <a:gd name="T20" fmla="*/ 0 w 65"/>
                      <a:gd name="T21" fmla="*/ 35 h 2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
                      <a:gd name="T34" fmla="*/ 0 h 287"/>
                      <a:gd name="T35" fmla="*/ 65 w 65"/>
                      <a:gd name="T36" fmla="*/ 287 h 28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 h="287">
                        <a:moveTo>
                          <a:pt x="25" y="0"/>
                        </a:moveTo>
                        <a:lnTo>
                          <a:pt x="41" y="26"/>
                        </a:lnTo>
                        <a:lnTo>
                          <a:pt x="53" y="47"/>
                        </a:lnTo>
                        <a:lnTo>
                          <a:pt x="62" y="75"/>
                        </a:lnTo>
                        <a:lnTo>
                          <a:pt x="65" y="109"/>
                        </a:lnTo>
                        <a:lnTo>
                          <a:pt x="62" y="149"/>
                        </a:lnTo>
                        <a:lnTo>
                          <a:pt x="56" y="188"/>
                        </a:lnTo>
                        <a:lnTo>
                          <a:pt x="47" y="219"/>
                        </a:lnTo>
                        <a:lnTo>
                          <a:pt x="34" y="241"/>
                        </a:lnTo>
                        <a:lnTo>
                          <a:pt x="16" y="268"/>
                        </a:lnTo>
                        <a:lnTo>
                          <a:pt x="0" y="287"/>
                        </a:lnTo>
                      </a:path>
                    </a:pathLst>
                  </a:custGeom>
                  <a:noFill/>
                  <a:ln w="12700">
                    <a:solidFill>
                      <a:srgbClr val="FF8080"/>
                    </a:solidFill>
                    <a:round/>
                    <a:headEnd/>
                    <a:tailEnd/>
                  </a:ln>
                </p:spPr>
                <p:txBody>
                  <a:bodyPr/>
                  <a:lstStyle/>
                  <a:p>
                    <a:endParaRPr lang="cs-CZ"/>
                  </a:p>
                </p:txBody>
              </p:sp>
              <p:sp>
                <p:nvSpPr>
                  <p:cNvPr id="1164" name="Freeform 235"/>
                  <p:cNvSpPr>
                    <a:spLocks/>
                  </p:cNvSpPr>
                  <p:nvPr/>
                </p:nvSpPr>
                <p:spPr bwMode="auto">
                  <a:xfrm>
                    <a:off x="4597" y="3094"/>
                    <a:ext cx="85" cy="69"/>
                  </a:xfrm>
                  <a:custGeom>
                    <a:avLst/>
                    <a:gdLst>
                      <a:gd name="T0" fmla="*/ 0 w 169"/>
                      <a:gd name="T1" fmla="*/ 17 h 138"/>
                      <a:gd name="T2" fmla="*/ 5 w 169"/>
                      <a:gd name="T3" fmla="*/ 13 h 138"/>
                      <a:gd name="T4" fmla="*/ 10 w 169"/>
                      <a:gd name="T5" fmla="*/ 9 h 138"/>
                      <a:gd name="T6" fmla="*/ 15 w 169"/>
                      <a:gd name="T7" fmla="*/ 4 h 138"/>
                      <a:gd name="T8" fmla="*/ 22 w 169"/>
                      <a:gd name="T9" fmla="*/ 0 h 138"/>
                      <a:gd name="T10" fmla="*/ 0 60000 65536"/>
                      <a:gd name="T11" fmla="*/ 0 60000 65536"/>
                      <a:gd name="T12" fmla="*/ 0 60000 65536"/>
                      <a:gd name="T13" fmla="*/ 0 60000 65536"/>
                      <a:gd name="T14" fmla="*/ 0 60000 65536"/>
                      <a:gd name="T15" fmla="*/ 0 w 169"/>
                      <a:gd name="T16" fmla="*/ 0 h 138"/>
                      <a:gd name="T17" fmla="*/ 169 w 169"/>
                      <a:gd name="T18" fmla="*/ 138 h 138"/>
                    </a:gdLst>
                    <a:ahLst/>
                    <a:cxnLst>
                      <a:cxn ang="T10">
                        <a:pos x="T0" y="T1"/>
                      </a:cxn>
                      <a:cxn ang="T11">
                        <a:pos x="T2" y="T3"/>
                      </a:cxn>
                      <a:cxn ang="T12">
                        <a:pos x="T4" y="T5"/>
                      </a:cxn>
                      <a:cxn ang="T13">
                        <a:pos x="T6" y="T7"/>
                      </a:cxn>
                      <a:cxn ang="T14">
                        <a:pos x="T8" y="T9"/>
                      </a:cxn>
                    </a:cxnLst>
                    <a:rect l="T15" t="T16" r="T17" b="T18"/>
                    <a:pathLst>
                      <a:path w="169" h="138">
                        <a:moveTo>
                          <a:pt x="0" y="138"/>
                        </a:moveTo>
                        <a:lnTo>
                          <a:pt x="40" y="105"/>
                        </a:lnTo>
                        <a:lnTo>
                          <a:pt x="77" y="73"/>
                        </a:lnTo>
                        <a:lnTo>
                          <a:pt x="117" y="39"/>
                        </a:lnTo>
                        <a:lnTo>
                          <a:pt x="169" y="0"/>
                        </a:lnTo>
                      </a:path>
                    </a:pathLst>
                  </a:custGeom>
                  <a:noFill/>
                  <a:ln w="12700">
                    <a:solidFill>
                      <a:srgbClr val="FF8080"/>
                    </a:solidFill>
                    <a:round/>
                    <a:headEnd/>
                    <a:tailEnd/>
                  </a:ln>
                </p:spPr>
                <p:txBody>
                  <a:bodyPr/>
                  <a:lstStyle/>
                  <a:p>
                    <a:endParaRPr lang="cs-CZ"/>
                  </a:p>
                </p:txBody>
              </p:sp>
              <p:sp>
                <p:nvSpPr>
                  <p:cNvPr id="1165" name="Freeform 236"/>
                  <p:cNvSpPr>
                    <a:spLocks/>
                  </p:cNvSpPr>
                  <p:nvPr/>
                </p:nvSpPr>
                <p:spPr bwMode="auto">
                  <a:xfrm>
                    <a:off x="4842" y="3040"/>
                    <a:ext cx="45" cy="33"/>
                  </a:xfrm>
                  <a:custGeom>
                    <a:avLst/>
                    <a:gdLst>
                      <a:gd name="T0" fmla="*/ 0 w 89"/>
                      <a:gd name="T1" fmla="*/ 9 h 65"/>
                      <a:gd name="T2" fmla="*/ 5 w 89"/>
                      <a:gd name="T3" fmla="*/ 5 h 65"/>
                      <a:gd name="T4" fmla="*/ 12 w 89"/>
                      <a:gd name="T5" fmla="*/ 0 h 65"/>
                      <a:gd name="T6" fmla="*/ 0 60000 65536"/>
                      <a:gd name="T7" fmla="*/ 0 60000 65536"/>
                      <a:gd name="T8" fmla="*/ 0 60000 65536"/>
                      <a:gd name="T9" fmla="*/ 0 w 89"/>
                      <a:gd name="T10" fmla="*/ 0 h 65"/>
                      <a:gd name="T11" fmla="*/ 89 w 89"/>
                      <a:gd name="T12" fmla="*/ 65 h 65"/>
                    </a:gdLst>
                    <a:ahLst/>
                    <a:cxnLst>
                      <a:cxn ang="T6">
                        <a:pos x="T0" y="T1"/>
                      </a:cxn>
                      <a:cxn ang="T7">
                        <a:pos x="T2" y="T3"/>
                      </a:cxn>
                      <a:cxn ang="T8">
                        <a:pos x="T4" y="T5"/>
                      </a:cxn>
                    </a:cxnLst>
                    <a:rect l="T9" t="T10" r="T11" b="T12"/>
                    <a:pathLst>
                      <a:path w="89" h="65">
                        <a:moveTo>
                          <a:pt x="0" y="65"/>
                        </a:moveTo>
                        <a:lnTo>
                          <a:pt x="34" y="37"/>
                        </a:lnTo>
                        <a:lnTo>
                          <a:pt x="89" y="0"/>
                        </a:lnTo>
                      </a:path>
                    </a:pathLst>
                  </a:custGeom>
                  <a:noFill/>
                  <a:ln w="12700">
                    <a:solidFill>
                      <a:srgbClr val="FF8080"/>
                    </a:solidFill>
                    <a:round/>
                    <a:headEnd/>
                    <a:tailEnd/>
                  </a:ln>
                </p:spPr>
                <p:txBody>
                  <a:bodyPr/>
                  <a:lstStyle/>
                  <a:p>
                    <a:endParaRPr lang="cs-CZ"/>
                  </a:p>
                </p:txBody>
              </p:sp>
              <p:sp>
                <p:nvSpPr>
                  <p:cNvPr id="1166" name="Freeform 237"/>
                  <p:cNvSpPr>
                    <a:spLocks/>
                  </p:cNvSpPr>
                  <p:nvPr/>
                </p:nvSpPr>
                <p:spPr bwMode="auto">
                  <a:xfrm>
                    <a:off x="4720" y="3064"/>
                    <a:ext cx="328" cy="86"/>
                  </a:xfrm>
                  <a:custGeom>
                    <a:avLst/>
                    <a:gdLst>
                      <a:gd name="T0" fmla="*/ 0 w 656"/>
                      <a:gd name="T1" fmla="*/ 22 h 172"/>
                      <a:gd name="T2" fmla="*/ 3 w 656"/>
                      <a:gd name="T3" fmla="*/ 21 h 172"/>
                      <a:gd name="T4" fmla="*/ 5 w 656"/>
                      <a:gd name="T5" fmla="*/ 20 h 172"/>
                      <a:gd name="T6" fmla="*/ 7 w 656"/>
                      <a:gd name="T7" fmla="*/ 19 h 172"/>
                      <a:gd name="T8" fmla="*/ 9 w 656"/>
                      <a:gd name="T9" fmla="*/ 17 h 172"/>
                      <a:gd name="T10" fmla="*/ 10 w 656"/>
                      <a:gd name="T11" fmla="*/ 13 h 172"/>
                      <a:gd name="T12" fmla="*/ 10 w 656"/>
                      <a:gd name="T13" fmla="*/ 11 h 172"/>
                      <a:gd name="T14" fmla="*/ 11 w 656"/>
                      <a:gd name="T15" fmla="*/ 14 h 172"/>
                      <a:gd name="T16" fmla="*/ 12 w 656"/>
                      <a:gd name="T17" fmla="*/ 16 h 172"/>
                      <a:gd name="T18" fmla="*/ 14 w 656"/>
                      <a:gd name="T19" fmla="*/ 18 h 172"/>
                      <a:gd name="T20" fmla="*/ 18 w 656"/>
                      <a:gd name="T21" fmla="*/ 18 h 172"/>
                      <a:gd name="T22" fmla="*/ 21 w 656"/>
                      <a:gd name="T23" fmla="*/ 19 h 172"/>
                      <a:gd name="T24" fmla="*/ 26 w 656"/>
                      <a:gd name="T25" fmla="*/ 18 h 172"/>
                      <a:gd name="T26" fmla="*/ 31 w 656"/>
                      <a:gd name="T27" fmla="*/ 18 h 172"/>
                      <a:gd name="T28" fmla="*/ 37 w 656"/>
                      <a:gd name="T29" fmla="*/ 17 h 172"/>
                      <a:gd name="T30" fmla="*/ 41 w 656"/>
                      <a:gd name="T31" fmla="*/ 15 h 172"/>
                      <a:gd name="T32" fmla="*/ 44 w 656"/>
                      <a:gd name="T33" fmla="*/ 13 h 172"/>
                      <a:gd name="T34" fmla="*/ 47 w 656"/>
                      <a:gd name="T35" fmla="*/ 11 h 172"/>
                      <a:gd name="T36" fmla="*/ 50 w 656"/>
                      <a:gd name="T37" fmla="*/ 10 h 172"/>
                      <a:gd name="T38" fmla="*/ 52 w 656"/>
                      <a:gd name="T39" fmla="*/ 6 h 172"/>
                      <a:gd name="T40" fmla="*/ 54 w 656"/>
                      <a:gd name="T41" fmla="*/ 9 h 172"/>
                      <a:gd name="T42" fmla="*/ 55 w 656"/>
                      <a:gd name="T43" fmla="*/ 11 h 172"/>
                      <a:gd name="T44" fmla="*/ 57 w 656"/>
                      <a:gd name="T45" fmla="*/ 12 h 172"/>
                      <a:gd name="T46" fmla="*/ 61 w 656"/>
                      <a:gd name="T47" fmla="*/ 13 h 172"/>
                      <a:gd name="T48" fmla="*/ 65 w 656"/>
                      <a:gd name="T49" fmla="*/ 13 h 172"/>
                      <a:gd name="T50" fmla="*/ 69 w 656"/>
                      <a:gd name="T51" fmla="*/ 13 h 172"/>
                      <a:gd name="T52" fmla="*/ 71 w 656"/>
                      <a:gd name="T53" fmla="*/ 12 h 172"/>
                      <a:gd name="T54" fmla="*/ 75 w 656"/>
                      <a:gd name="T55" fmla="*/ 11 h 172"/>
                      <a:gd name="T56" fmla="*/ 77 w 656"/>
                      <a:gd name="T57" fmla="*/ 11 h 172"/>
                      <a:gd name="T58" fmla="*/ 79 w 656"/>
                      <a:gd name="T59" fmla="*/ 10 h 172"/>
                      <a:gd name="T60" fmla="*/ 80 w 656"/>
                      <a:gd name="T61" fmla="*/ 6 h 172"/>
                      <a:gd name="T62" fmla="*/ 81 w 656"/>
                      <a:gd name="T63" fmla="*/ 5 h 172"/>
                      <a:gd name="T64" fmla="*/ 82 w 656"/>
                      <a:gd name="T65" fmla="*/ 0 h 1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56"/>
                      <a:gd name="T100" fmla="*/ 0 h 172"/>
                      <a:gd name="T101" fmla="*/ 656 w 656"/>
                      <a:gd name="T102" fmla="*/ 172 h 1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56" h="172">
                        <a:moveTo>
                          <a:pt x="0" y="172"/>
                        </a:moveTo>
                        <a:lnTo>
                          <a:pt x="25" y="165"/>
                        </a:lnTo>
                        <a:lnTo>
                          <a:pt x="44" y="156"/>
                        </a:lnTo>
                        <a:lnTo>
                          <a:pt x="59" y="147"/>
                        </a:lnTo>
                        <a:lnTo>
                          <a:pt x="72" y="131"/>
                        </a:lnTo>
                        <a:lnTo>
                          <a:pt x="78" y="110"/>
                        </a:lnTo>
                        <a:lnTo>
                          <a:pt x="82" y="89"/>
                        </a:lnTo>
                        <a:lnTo>
                          <a:pt x="90" y="113"/>
                        </a:lnTo>
                        <a:lnTo>
                          <a:pt x="101" y="128"/>
                        </a:lnTo>
                        <a:lnTo>
                          <a:pt x="118" y="137"/>
                        </a:lnTo>
                        <a:lnTo>
                          <a:pt x="141" y="144"/>
                        </a:lnTo>
                        <a:lnTo>
                          <a:pt x="167" y="146"/>
                        </a:lnTo>
                        <a:lnTo>
                          <a:pt x="209" y="143"/>
                        </a:lnTo>
                        <a:lnTo>
                          <a:pt x="252" y="137"/>
                        </a:lnTo>
                        <a:lnTo>
                          <a:pt x="290" y="132"/>
                        </a:lnTo>
                        <a:lnTo>
                          <a:pt x="321" y="124"/>
                        </a:lnTo>
                        <a:lnTo>
                          <a:pt x="355" y="109"/>
                        </a:lnTo>
                        <a:lnTo>
                          <a:pt x="381" y="94"/>
                        </a:lnTo>
                        <a:lnTo>
                          <a:pt x="405" y="76"/>
                        </a:lnTo>
                        <a:lnTo>
                          <a:pt x="422" y="52"/>
                        </a:lnTo>
                        <a:lnTo>
                          <a:pt x="433" y="70"/>
                        </a:lnTo>
                        <a:lnTo>
                          <a:pt x="445" y="84"/>
                        </a:lnTo>
                        <a:lnTo>
                          <a:pt x="462" y="98"/>
                        </a:lnTo>
                        <a:lnTo>
                          <a:pt x="489" y="106"/>
                        </a:lnTo>
                        <a:lnTo>
                          <a:pt x="520" y="109"/>
                        </a:lnTo>
                        <a:lnTo>
                          <a:pt x="547" y="106"/>
                        </a:lnTo>
                        <a:lnTo>
                          <a:pt x="566" y="101"/>
                        </a:lnTo>
                        <a:lnTo>
                          <a:pt x="593" y="94"/>
                        </a:lnTo>
                        <a:lnTo>
                          <a:pt x="613" y="84"/>
                        </a:lnTo>
                        <a:lnTo>
                          <a:pt x="628" y="73"/>
                        </a:lnTo>
                        <a:lnTo>
                          <a:pt x="640" y="55"/>
                        </a:lnTo>
                        <a:lnTo>
                          <a:pt x="647" y="33"/>
                        </a:lnTo>
                        <a:lnTo>
                          <a:pt x="656" y="0"/>
                        </a:lnTo>
                      </a:path>
                    </a:pathLst>
                  </a:custGeom>
                  <a:noFill/>
                  <a:ln w="12700">
                    <a:solidFill>
                      <a:srgbClr val="FF8080"/>
                    </a:solidFill>
                    <a:round/>
                    <a:headEnd/>
                    <a:tailEnd/>
                  </a:ln>
                </p:spPr>
                <p:txBody>
                  <a:bodyPr/>
                  <a:lstStyle/>
                  <a:p>
                    <a:endParaRPr lang="cs-CZ"/>
                  </a:p>
                </p:txBody>
              </p:sp>
              <p:sp>
                <p:nvSpPr>
                  <p:cNvPr id="1167" name="Freeform 238"/>
                  <p:cNvSpPr>
                    <a:spLocks/>
                  </p:cNvSpPr>
                  <p:nvPr/>
                </p:nvSpPr>
                <p:spPr bwMode="auto">
                  <a:xfrm>
                    <a:off x="4685" y="3198"/>
                    <a:ext cx="368" cy="72"/>
                  </a:xfrm>
                  <a:custGeom>
                    <a:avLst/>
                    <a:gdLst>
                      <a:gd name="T0" fmla="*/ 0 w 736"/>
                      <a:gd name="T1" fmla="*/ 11 h 144"/>
                      <a:gd name="T2" fmla="*/ 3 w 736"/>
                      <a:gd name="T3" fmla="*/ 9 h 144"/>
                      <a:gd name="T4" fmla="*/ 7 w 736"/>
                      <a:gd name="T5" fmla="*/ 6 h 144"/>
                      <a:gd name="T6" fmla="*/ 11 w 736"/>
                      <a:gd name="T7" fmla="*/ 5 h 144"/>
                      <a:gd name="T8" fmla="*/ 13 w 736"/>
                      <a:gd name="T9" fmla="*/ 3 h 144"/>
                      <a:gd name="T10" fmla="*/ 18 w 736"/>
                      <a:gd name="T11" fmla="*/ 1 h 144"/>
                      <a:gd name="T12" fmla="*/ 20 w 736"/>
                      <a:gd name="T13" fmla="*/ 1 h 144"/>
                      <a:gd name="T14" fmla="*/ 23 w 736"/>
                      <a:gd name="T15" fmla="*/ 1 h 144"/>
                      <a:gd name="T16" fmla="*/ 31 w 736"/>
                      <a:gd name="T17" fmla="*/ 0 h 144"/>
                      <a:gd name="T18" fmla="*/ 40 w 736"/>
                      <a:gd name="T19" fmla="*/ 1 h 144"/>
                      <a:gd name="T20" fmla="*/ 47 w 736"/>
                      <a:gd name="T21" fmla="*/ 1 h 144"/>
                      <a:gd name="T22" fmla="*/ 54 w 736"/>
                      <a:gd name="T23" fmla="*/ 1 h 144"/>
                      <a:gd name="T24" fmla="*/ 60 w 736"/>
                      <a:gd name="T25" fmla="*/ 2 h 144"/>
                      <a:gd name="T26" fmla="*/ 66 w 736"/>
                      <a:gd name="T27" fmla="*/ 3 h 144"/>
                      <a:gd name="T28" fmla="*/ 71 w 736"/>
                      <a:gd name="T29" fmla="*/ 5 h 144"/>
                      <a:gd name="T30" fmla="*/ 77 w 736"/>
                      <a:gd name="T31" fmla="*/ 7 h 144"/>
                      <a:gd name="T32" fmla="*/ 82 w 736"/>
                      <a:gd name="T33" fmla="*/ 10 h 144"/>
                      <a:gd name="T34" fmla="*/ 86 w 736"/>
                      <a:gd name="T35" fmla="*/ 12 h 144"/>
                      <a:gd name="T36" fmla="*/ 90 w 736"/>
                      <a:gd name="T37" fmla="*/ 15 h 144"/>
                      <a:gd name="T38" fmla="*/ 92 w 736"/>
                      <a:gd name="T39" fmla="*/ 18 h 14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36"/>
                      <a:gd name="T61" fmla="*/ 0 h 144"/>
                      <a:gd name="T62" fmla="*/ 736 w 736"/>
                      <a:gd name="T63" fmla="*/ 144 h 14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36" h="144">
                        <a:moveTo>
                          <a:pt x="0" y="93"/>
                        </a:moveTo>
                        <a:lnTo>
                          <a:pt x="27" y="73"/>
                        </a:lnTo>
                        <a:lnTo>
                          <a:pt x="56" y="53"/>
                        </a:lnTo>
                        <a:lnTo>
                          <a:pt x="84" y="36"/>
                        </a:lnTo>
                        <a:lnTo>
                          <a:pt x="111" y="24"/>
                        </a:lnTo>
                        <a:lnTo>
                          <a:pt x="141" y="12"/>
                        </a:lnTo>
                        <a:lnTo>
                          <a:pt x="160" y="6"/>
                        </a:lnTo>
                        <a:lnTo>
                          <a:pt x="191" y="3"/>
                        </a:lnTo>
                        <a:lnTo>
                          <a:pt x="251" y="0"/>
                        </a:lnTo>
                        <a:lnTo>
                          <a:pt x="316" y="2"/>
                        </a:lnTo>
                        <a:lnTo>
                          <a:pt x="376" y="6"/>
                        </a:lnTo>
                        <a:lnTo>
                          <a:pt x="437" y="12"/>
                        </a:lnTo>
                        <a:lnTo>
                          <a:pt x="485" y="19"/>
                        </a:lnTo>
                        <a:lnTo>
                          <a:pt x="528" y="28"/>
                        </a:lnTo>
                        <a:lnTo>
                          <a:pt x="568" y="42"/>
                        </a:lnTo>
                        <a:lnTo>
                          <a:pt x="609" y="61"/>
                        </a:lnTo>
                        <a:lnTo>
                          <a:pt x="651" y="80"/>
                        </a:lnTo>
                        <a:lnTo>
                          <a:pt x="682" y="99"/>
                        </a:lnTo>
                        <a:lnTo>
                          <a:pt x="713" y="123"/>
                        </a:lnTo>
                        <a:lnTo>
                          <a:pt x="736" y="144"/>
                        </a:lnTo>
                      </a:path>
                    </a:pathLst>
                  </a:custGeom>
                  <a:noFill/>
                  <a:ln w="12700">
                    <a:solidFill>
                      <a:srgbClr val="FF8080"/>
                    </a:solidFill>
                    <a:round/>
                    <a:headEnd/>
                    <a:tailEnd/>
                  </a:ln>
                </p:spPr>
                <p:txBody>
                  <a:bodyPr/>
                  <a:lstStyle/>
                  <a:p>
                    <a:endParaRPr lang="cs-CZ"/>
                  </a:p>
                </p:txBody>
              </p:sp>
              <p:sp>
                <p:nvSpPr>
                  <p:cNvPr id="1168" name="Freeform 239"/>
                  <p:cNvSpPr>
                    <a:spLocks/>
                  </p:cNvSpPr>
                  <p:nvPr/>
                </p:nvSpPr>
                <p:spPr bwMode="auto">
                  <a:xfrm>
                    <a:off x="4955" y="3166"/>
                    <a:ext cx="75" cy="42"/>
                  </a:xfrm>
                  <a:custGeom>
                    <a:avLst/>
                    <a:gdLst>
                      <a:gd name="T0" fmla="*/ 0 w 151"/>
                      <a:gd name="T1" fmla="*/ 10 h 83"/>
                      <a:gd name="T2" fmla="*/ 3 w 151"/>
                      <a:gd name="T3" fmla="*/ 10 h 83"/>
                      <a:gd name="T4" fmla="*/ 6 w 151"/>
                      <a:gd name="T5" fmla="*/ 11 h 83"/>
                      <a:gd name="T6" fmla="*/ 10 w 151"/>
                      <a:gd name="T7" fmla="*/ 10 h 83"/>
                      <a:gd name="T8" fmla="*/ 13 w 151"/>
                      <a:gd name="T9" fmla="*/ 9 h 83"/>
                      <a:gd name="T10" fmla="*/ 15 w 151"/>
                      <a:gd name="T11" fmla="*/ 6 h 83"/>
                      <a:gd name="T12" fmla="*/ 17 w 151"/>
                      <a:gd name="T13" fmla="*/ 3 h 83"/>
                      <a:gd name="T14" fmla="*/ 18 w 151"/>
                      <a:gd name="T15" fmla="*/ 0 h 83"/>
                      <a:gd name="T16" fmla="*/ 0 60000 65536"/>
                      <a:gd name="T17" fmla="*/ 0 60000 65536"/>
                      <a:gd name="T18" fmla="*/ 0 60000 65536"/>
                      <a:gd name="T19" fmla="*/ 0 60000 65536"/>
                      <a:gd name="T20" fmla="*/ 0 60000 65536"/>
                      <a:gd name="T21" fmla="*/ 0 60000 65536"/>
                      <a:gd name="T22" fmla="*/ 0 60000 65536"/>
                      <a:gd name="T23" fmla="*/ 0 60000 65536"/>
                      <a:gd name="T24" fmla="*/ 0 w 151"/>
                      <a:gd name="T25" fmla="*/ 0 h 83"/>
                      <a:gd name="T26" fmla="*/ 151 w 151"/>
                      <a:gd name="T27" fmla="*/ 83 h 8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1" h="83">
                        <a:moveTo>
                          <a:pt x="0" y="74"/>
                        </a:moveTo>
                        <a:lnTo>
                          <a:pt x="28" y="80"/>
                        </a:lnTo>
                        <a:lnTo>
                          <a:pt x="55" y="83"/>
                        </a:lnTo>
                        <a:lnTo>
                          <a:pt x="81" y="77"/>
                        </a:lnTo>
                        <a:lnTo>
                          <a:pt x="105" y="65"/>
                        </a:lnTo>
                        <a:lnTo>
                          <a:pt x="126" y="47"/>
                        </a:lnTo>
                        <a:lnTo>
                          <a:pt x="140" y="24"/>
                        </a:lnTo>
                        <a:lnTo>
                          <a:pt x="151" y="0"/>
                        </a:lnTo>
                      </a:path>
                    </a:pathLst>
                  </a:custGeom>
                  <a:noFill/>
                  <a:ln w="12700">
                    <a:solidFill>
                      <a:srgbClr val="FF8080"/>
                    </a:solidFill>
                    <a:round/>
                    <a:headEnd/>
                    <a:tailEnd/>
                  </a:ln>
                </p:spPr>
                <p:txBody>
                  <a:bodyPr/>
                  <a:lstStyle/>
                  <a:p>
                    <a:endParaRPr lang="cs-CZ"/>
                  </a:p>
                </p:txBody>
              </p:sp>
              <p:sp>
                <p:nvSpPr>
                  <p:cNvPr id="1169" name="Freeform 240"/>
                  <p:cNvSpPr>
                    <a:spLocks/>
                  </p:cNvSpPr>
                  <p:nvPr/>
                </p:nvSpPr>
                <p:spPr bwMode="auto">
                  <a:xfrm>
                    <a:off x="5071" y="3087"/>
                    <a:ext cx="65" cy="158"/>
                  </a:xfrm>
                  <a:custGeom>
                    <a:avLst/>
                    <a:gdLst>
                      <a:gd name="T0" fmla="*/ 14 w 130"/>
                      <a:gd name="T1" fmla="*/ 0 h 316"/>
                      <a:gd name="T2" fmla="*/ 12 w 130"/>
                      <a:gd name="T3" fmla="*/ 3 h 316"/>
                      <a:gd name="T4" fmla="*/ 10 w 130"/>
                      <a:gd name="T5" fmla="*/ 6 h 316"/>
                      <a:gd name="T6" fmla="*/ 8 w 130"/>
                      <a:gd name="T7" fmla="*/ 9 h 316"/>
                      <a:gd name="T8" fmla="*/ 6 w 130"/>
                      <a:gd name="T9" fmla="*/ 10 h 316"/>
                      <a:gd name="T10" fmla="*/ 4 w 130"/>
                      <a:gd name="T11" fmla="*/ 10 h 316"/>
                      <a:gd name="T12" fmla="*/ 2 w 130"/>
                      <a:gd name="T13" fmla="*/ 10 h 316"/>
                      <a:gd name="T14" fmla="*/ 0 w 130"/>
                      <a:gd name="T15" fmla="*/ 9 h 316"/>
                      <a:gd name="T16" fmla="*/ 3 w 130"/>
                      <a:gd name="T17" fmla="*/ 11 h 316"/>
                      <a:gd name="T18" fmla="*/ 5 w 130"/>
                      <a:gd name="T19" fmla="*/ 12 h 316"/>
                      <a:gd name="T20" fmla="*/ 6 w 130"/>
                      <a:gd name="T21" fmla="*/ 14 h 316"/>
                      <a:gd name="T22" fmla="*/ 6 w 130"/>
                      <a:gd name="T23" fmla="*/ 15 h 316"/>
                      <a:gd name="T24" fmla="*/ 6 w 130"/>
                      <a:gd name="T25" fmla="*/ 18 h 316"/>
                      <a:gd name="T26" fmla="*/ 6 w 130"/>
                      <a:gd name="T27" fmla="*/ 20 h 316"/>
                      <a:gd name="T28" fmla="*/ 5 w 130"/>
                      <a:gd name="T29" fmla="*/ 23 h 316"/>
                      <a:gd name="T30" fmla="*/ 6 w 130"/>
                      <a:gd name="T31" fmla="*/ 26 h 316"/>
                      <a:gd name="T32" fmla="*/ 7 w 130"/>
                      <a:gd name="T33" fmla="*/ 30 h 316"/>
                      <a:gd name="T34" fmla="*/ 8 w 130"/>
                      <a:gd name="T35" fmla="*/ 33 h 316"/>
                      <a:gd name="T36" fmla="*/ 10 w 130"/>
                      <a:gd name="T37" fmla="*/ 35 h 316"/>
                      <a:gd name="T38" fmla="*/ 12 w 130"/>
                      <a:gd name="T39" fmla="*/ 37 h 316"/>
                      <a:gd name="T40" fmla="*/ 16 w 130"/>
                      <a:gd name="T41" fmla="*/ 40 h 3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0"/>
                      <a:gd name="T64" fmla="*/ 0 h 316"/>
                      <a:gd name="T65" fmla="*/ 130 w 130"/>
                      <a:gd name="T66" fmla="*/ 316 h 3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0" h="316">
                        <a:moveTo>
                          <a:pt x="114" y="0"/>
                        </a:moveTo>
                        <a:lnTo>
                          <a:pt x="102" y="28"/>
                        </a:lnTo>
                        <a:lnTo>
                          <a:pt x="86" y="55"/>
                        </a:lnTo>
                        <a:lnTo>
                          <a:pt x="68" y="70"/>
                        </a:lnTo>
                        <a:lnTo>
                          <a:pt x="55" y="76"/>
                        </a:lnTo>
                        <a:lnTo>
                          <a:pt x="37" y="78"/>
                        </a:lnTo>
                        <a:lnTo>
                          <a:pt x="16" y="75"/>
                        </a:lnTo>
                        <a:lnTo>
                          <a:pt x="0" y="67"/>
                        </a:lnTo>
                        <a:lnTo>
                          <a:pt x="25" y="89"/>
                        </a:lnTo>
                        <a:lnTo>
                          <a:pt x="40" y="101"/>
                        </a:lnTo>
                        <a:lnTo>
                          <a:pt x="50" y="113"/>
                        </a:lnTo>
                        <a:lnTo>
                          <a:pt x="53" y="125"/>
                        </a:lnTo>
                        <a:lnTo>
                          <a:pt x="52" y="140"/>
                        </a:lnTo>
                        <a:lnTo>
                          <a:pt x="49" y="160"/>
                        </a:lnTo>
                        <a:lnTo>
                          <a:pt x="46" y="189"/>
                        </a:lnTo>
                        <a:lnTo>
                          <a:pt x="50" y="215"/>
                        </a:lnTo>
                        <a:lnTo>
                          <a:pt x="58" y="243"/>
                        </a:lnTo>
                        <a:lnTo>
                          <a:pt x="67" y="261"/>
                        </a:lnTo>
                        <a:lnTo>
                          <a:pt x="80" y="279"/>
                        </a:lnTo>
                        <a:lnTo>
                          <a:pt x="102" y="295"/>
                        </a:lnTo>
                        <a:lnTo>
                          <a:pt x="130" y="316"/>
                        </a:lnTo>
                      </a:path>
                    </a:pathLst>
                  </a:custGeom>
                  <a:noFill/>
                  <a:ln w="12700">
                    <a:solidFill>
                      <a:srgbClr val="FF8080"/>
                    </a:solidFill>
                    <a:round/>
                    <a:headEnd/>
                    <a:tailEnd/>
                  </a:ln>
                </p:spPr>
                <p:txBody>
                  <a:bodyPr/>
                  <a:lstStyle/>
                  <a:p>
                    <a:endParaRPr lang="cs-CZ"/>
                  </a:p>
                </p:txBody>
              </p:sp>
              <p:sp>
                <p:nvSpPr>
                  <p:cNvPr id="1170" name="Freeform 241"/>
                  <p:cNvSpPr>
                    <a:spLocks/>
                  </p:cNvSpPr>
                  <p:nvPr/>
                </p:nvSpPr>
                <p:spPr bwMode="auto">
                  <a:xfrm>
                    <a:off x="5148" y="3127"/>
                    <a:ext cx="207" cy="141"/>
                  </a:xfrm>
                  <a:custGeom>
                    <a:avLst/>
                    <a:gdLst>
                      <a:gd name="T0" fmla="*/ 11 w 416"/>
                      <a:gd name="T1" fmla="*/ 0 h 281"/>
                      <a:gd name="T2" fmla="*/ 10 w 416"/>
                      <a:gd name="T3" fmla="*/ 3 h 281"/>
                      <a:gd name="T4" fmla="*/ 8 w 416"/>
                      <a:gd name="T5" fmla="*/ 5 h 281"/>
                      <a:gd name="T6" fmla="*/ 7 w 416"/>
                      <a:gd name="T7" fmla="*/ 8 h 281"/>
                      <a:gd name="T8" fmla="*/ 3 w 416"/>
                      <a:gd name="T9" fmla="*/ 10 h 281"/>
                      <a:gd name="T10" fmla="*/ 0 w 416"/>
                      <a:gd name="T11" fmla="*/ 13 h 281"/>
                      <a:gd name="T12" fmla="*/ 3 w 416"/>
                      <a:gd name="T13" fmla="*/ 13 h 281"/>
                      <a:gd name="T14" fmla="*/ 6 w 416"/>
                      <a:gd name="T15" fmla="*/ 13 h 281"/>
                      <a:gd name="T16" fmla="*/ 9 w 416"/>
                      <a:gd name="T17" fmla="*/ 14 h 281"/>
                      <a:gd name="T18" fmla="*/ 11 w 416"/>
                      <a:gd name="T19" fmla="*/ 15 h 281"/>
                      <a:gd name="T20" fmla="*/ 12 w 416"/>
                      <a:gd name="T21" fmla="*/ 16 h 281"/>
                      <a:gd name="T22" fmla="*/ 14 w 416"/>
                      <a:gd name="T23" fmla="*/ 18 h 281"/>
                      <a:gd name="T24" fmla="*/ 15 w 416"/>
                      <a:gd name="T25" fmla="*/ 20 h 281"/>
                      <a:gd name="T26" fmla="*/ 16 w 416"/>
                      <a:gd name="T27" fmla="*/ 23 h 281"/>
                      <a:gd name="T28" fmla="*/ 16 w 416"/>
                      <a:gd name="T29" fmla="*/ 27 h 281"/>
                      <a:gd name="T30" fmla="*/ 16 w 416"/>
                      <a:gd name="T31" fmla="*/ 33 h 281"/>
                      <a:gd name="T32" fmla="*/ 18 w 416"/>
                      <a:gd name="T33" fmla="*/ 31 h 281"/>
                      <a:gd name="T34" fmla="*/ 20 w 416"/>
                      <a:gd name="T35" fmla="*/ 30 h 281"/>
                      <a:gd name="T36" fmla="*/ 22 w 416"/>
                      <a:gd name="T37" fmla="*/ 28 h 281"/>
                      <a:gd name="T38" fmla="*/ 25 w 416"/>
                      <a:gd name="T39" fmla="*/ 26 h 281"/>
                      <a:gd name="T40" fmla="*/ 28 w 416"/>
                      <a:gd name="T41" fmla="*/ 26 h 281"/>
                      <a:gd name="T42" fmla="*/ 31 w 416"/>
                      <a:gd name="T43" fmla="*/ 26 h 281"/>
                      <a:gd name="T44" fmla="*/ 35 w 416"/>
                      <a:gd name="T45" fmla="*/ 26 h 281"/>
                      <a:gd name="T46" fmla="*/ 39 w 416"/>
                      <a:gd name="T47" fmla="*/ 27 h 281"/>
                      <a:gd name="T48" fmla="*/ 41 w 416"/>
                      <a:gd name="T49" fmla="*/ 28 h 281"/>
                      <a:gd name="T50" fmla="*/ 44 w 416"/>
                      <a:gd name="T51" fmla="*/ 30 h 281"/>
                      <a:gd name="T52" fmla="*/ 46 w 416"/>
                      <a:gd name="T53" fmla="*/ 31 h 281"/>
                      <a:gd name="T54" fmla="*/ 51 w 416"/>
                      <a:gd name="T55" fmla="*/ 36 h 28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16"/>
                      <a:gd name="T85" fmla="*/ 0 h 281"/>
                      <a:gd name="T86" fmla="*/ 416 w 416"/>
                      <a:gd name="T87" fmla="*/ 281 h 28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16" h="281">
                        <a:moveTo>
                          <a:pt x="93" y="0"/>
                        </a:moveTo>
                        <a:lnTo>
                          <a:pt x="84" y="20"/>
                        </a:lnTo>
                        <a:lnTo>
                          <a:pt x="71" y="40"/>
                        </a:lnTo>
                        <a:lnTo>
                          <a:pt x="56" y="57"/>
                        </a:lnTo>
                        <a:lnTo>
                          <a:pt x="31" y="76"/>
                        </a:lnTo>
                        <a:lnTo>
                          <a:pt x="0" y="97"/>
                        </a:lnTo>
                        <a:lnTo>
                          <a:pt x="25" y="100"/>
                        </a:lnTo>
                        <a:lnTo>
                          <a:pt x="53" y="104"/>
                        </a:lnTo>
                        <a:lnTo>
                          <a:pt x="74" y="110"/>
                        </a:lnTo>
                        <a:lnTo>
                          <a:pt x="90" y="117"/>
                        </a:lnTo>
                        <a:lnTo>
                          <a:pt x="102" y="126"/>
                        </a:lnTo>
                        <a:lnTo>
                          <a:pt x="114" y="143"/>
                        </a:lnTo>
                        <a:lnTo>
                          <a:pt x="124" y="159"/>
                        </a:lnTo>
                        <a:lnTo>
                          <a:pt x="130" y="178"/>
                        </a:lnTo>
                        <a:lnTo>
                          <a:pt x="133" y="209"/>
                        </a:lnTo>
                        <a:lnTo>
                          <a:pt x="130" y="264"/>
                        </a:lnTo>
                        <a:lnTo>
                          <a:pt x="144" y="248"/>
                        </a:lnTo>
                        <a:lnTo>
                          <a:pt x="163" y="233"/>
                        </a:lnTo>
                        <a:lnTo>
                          <a:pt x="182" y="220"/>
                        </a:lnTo>
                        <a:lnTo>
                          <a:pt x="206" y="208"/>
                        </a:lnTo>
                        <a:lnTo>
                          <a:pt x="228" y="205"/>
                        </a:lnTo>
                        <a:lnTo>
                          <a:pt x="255" y="202"/>
                        </a:lnTo>
                        <a:lnTo>
                          <a:pt x="284" y="206"/>
                        </a:lnTo>
                        <a:lnTo>
                          <a:pt x="314" y="214"/>
                        </a:lnTo>
                        <a:lnTo>
                          <a:pt x="333" y="221"/>
                        </a:lnTo>
                        <a:lnTo>
                          <a:pt x="357" y="233"/>
                        </a:lnTo>
                        <a:lnTo>
                          <a:pt x="376" y="246"/>
                        </a:lnTo>
                        <a:lnTo>
                          <a:pt x="416" y="281"/>
                        </a:lnTo>
                      </a:path>
                    </a:pathLst>
                  </a:custGeom>
                  <a:noFill/>
                  <a:ln w="12700">
                    <a:solidFill>
                      <a:srgbClr val="FF8080"/>
                    </a:solidFill>
                    <a:round/>
                    <a:headEnd/>
                    <a:tailEnd/>
                  </a:ln>
                </p:spPr>
                <p:txBody>
                  <a:bodyPr/>
                  <a:lstStyle/>
                  <a:p>
                    <a:endParaRPr lang="cs-CZ"/>
                  </a:p>
                </p:txBody>
              </p:sp>
              <p:sp>
                <p:nvSpPr>
                  <p:cNvPr id="1171" name="Freeform 242"/>
                  <p:cNvSpPr>
                    <a:spLocks/>
                  </p:cNvSpPr>
                  <p:nvPr/>
                </p:nvSpPr>
                <p:spPr bwMode="auto">
                  <a:xfrm>
                    <a:off x="5142" y="3233"/>
                    <a:ext cx="78" cy="100"/>
                  </a:xfrm>
                  <a:custGeom>
                    <a:avLst/>
                    <a:gdLst>
                      <a:gd name="T0" fmla="*/ 2 w 156"/>
                      <a:gd name="T1" fmla="*/ 0 h 200"/>
                      <a:gd name="T2" fmla="*/ 1 w 156"/>
                      <a:gd name="T3" fmla="*/ 3 h 200"/>
                      <a:gd name="T4" fmla="*/ 1 w 156"/>
                      <a:gd name="T5" fmla="*/ 6 h 200"/>
                      <a:gd name="T6" fmla="*/ 0 w 156"/>
                      <a:gd name="T7" fmla="*/ 9 h 200"/>
                      <a:gd name="T8" fmla="*/ 1 w 156"/>
                      <a:gd name="T9" fmla="*/ 13 h 200"/>
                      <a:gd name="T10" fmla="*/ 2 w 156"/>
                      <a:gd name="T11" fmla="*/ 17 h 200"/>
                      <a:gd name="T12" fmla="*/ 3 w 156"/>
                      <a:gd name="T13" fmla="*/ 22 h 200"/>
                      <a:gd name="T14" fmla="*/ 5 w 156"/>
                      <a:gd name="T15" fmla="*/ 23 h 200"/>
                      <a:gd name="T16" fmla="*/ 6 w 156"/>
                      <a:gd name="T17" fmla="*/ 24 h 200"/>
                      <a:gd name="T18" fmla="*/ 8 w 156"/>
                      <a:gd name="T19" fmla="*/ 25 h 200"/>
                      <a:gd name="T20" fmla="*/ 12 w 156"/>
                      <a:gd name="T21" fmla="*/ 25 h 200"/>
                      <a:gd name="T22" fmla="*/ 20 w 156"/>
                      <a:gd name="T23" fmla="*/ 25 h 2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6"/>
                      <a:gd name="T37" fmla="*/ 0 h 200"/>
                      <a:gd name="T38" fmla="*/ 156 w 156"/>
                      <a:gd name="T39" fmla="*/ 200 h 2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6" h="200">
                        <a:moveTo>
                          <a:pt x="22" y="0"/>
                        </a:moveTo>
                        <a:lnTo>
                          <a:pt x="11" y="27"/>
                        </a:lnTo>
                        <a:lnTo>
                          <a:pt x="3" y="50"/>
                        </a:lnTo>
                        <a:lnTo>
                          <a:pt x="0" y="72"/>
                        </a:lnTo>
                        <a:lnTo>
                          <a:pt x="5" y="97"/>
                        </a:lnTo>
                        <a:lnTo>
                          <a:pt x="16" y="129"/>
                        </a:lnTo>
                        <a:lnTo>
                          <a:pt x="31" y="169"/>
                        </a:lnTo>
                        <a:lnTo>
                          <a:pt x="40" y="183"/>
                        </a:lnTo>
                        <a:lnTo>
                          <a:pt x="51" y="192"/>
                        </a:lnTo>
                        <a:lnTo>
                          <a:pt x="64" y="195"/>
                        </a:lnTo>
                        <a:lnTo>
                          <a:pt x="103" y="200"/>
                        </a:lnTo>
                        <a:lnTo>
                          <a:pt x="156" y="195"/>
                        </a:lnTo>
                      </a:path>
                    </a:pathLst>
                  </a:custGeom>
                  <a:noFill/>
                  <a:ln w="12700">
                    <a:solidFill>
                      <a:srgbClr val="FF8080"/>
                    </a:solidFill>
                    <a:round/>
                    <a:headEnd/>
                    <a:tailEnd/>
                  </a:ln>
                </p:spPr>
                <p:txBody>
                  <a:bodyPr/>
                  <a:lstStyle/>
                  <a:p>
                    <a:endParaRPr lang="cs-CZ"/>
                  </a:p>
                </p:txBody>
              </p:sp>
              <p:sp>
                <p:nvSpPr>
                  <p:cNvPr id="1172" name="Freeform 243"/>
                  <p:cNvSpPr>
                    <a:spLocks/>
                  </p:cNvSpPr>
                  <p:nvPr/>
                </p:nvSpPr>
                <p:spPr bwMode="auto">
                  <a:xfrm>
                    <a:off x="5227" y="3310"/>
                    <a:ext cx="117" cy="44"/>
                  </a:xfrm>
                  <a:custGeom>
                    <a:avLst/>
                    <a:gdLst>
                      <a:gd name="T0" fmla="*/ 0 w 233"/>
                      <a:gd name="T1" fmla="*/ 8 h 89"/>
                      <a:gd name="T2" fmla="*/ 4 w 233"/>
                      <a:gd name="T3" fmla="*/ 9 h 89"/>
                      <a:gd name="T4" fmla="*/ 7 w 233"/>
                      <a:gd name="T5" fmla="*/ 10 h 89"/>
                      <a:gd name="T6" fmla="*/ 11 w 233"/>
                      <a:gd name="T7" fmla="*/ 11 h 89"/>
                      <a:gd name="T8" fmla="*/ 15 w 233"/>
                      <a:gd name="T9" fmla="*/ 11 h 89"/>
                      <a:gd name="T10" fmla="*/ 18 w 233"/>
                      <a:gd name="T11" fmla="*/ 10 h 89"/>
                      <a:gd name="T12" fmla="*/ 22 w 233"/>
                      <a:gd name="T13" fmla="*/ 8 h 89"/>
                      <a:gd name="T14" fmla="*/ 25 w 233"/>
                      <a:gd name="T15" fmla="*/ 6 h 89"/>
                      <a:gd name="T16" fmla="*/ 28 w 233"/>
                      <a:gd name="T17" fmla="*/ 2 h 89"/>
                      <a:gd name="T18" fmla="*/ 30 w 233"/>
                      <a:gd name="T19" fmla="*/ 0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89"/>
                      <a:gd name="T32" fmla="*/ 233 w 233"/>
                      <a:gd name="T33" fmla="*/ 89 h 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89">
                        <a:moveTo>
                          <a:pt x="0" y="64"/>
                        </a:moveTo>
                        <a:lnTo>
                          <a:pt x="27" y="76"/>
                        </a:lnTo>
                        <a:lnTo>
                          <a:pt x="52" y="84"/>
                        </a:lnTo>
                        <a:lnTo>
                          <a:pt x="81" y="89"/>
                        </a:lnTo>
                        <a:lnTo>
                          <a:pt x="114" y="89"/>
                        </a:lnTo>
                        <a:lnTo>
                          <a:pt x="143" y="80"/>
                        </a:lnTo>
                        <a:lnTo>
                          <a:pt x="170" y="68"/>
                        </a:lnTo>
                        <a:lnTo>
                          <a:pt x="195" y="50"/>
                        </a:lnTo>
                        <a:lnTo>
                          <a:pt x="218" y="22"/>
                        </a:lnTo>
                        <a:lnTo>
                          <a:pt x="233" y="0"/>
                        </a:lnTo>
                      </a:path>
                    </a:pathLst>
                  </a:custGeom>
                  <a:noFill/>
                  <a:ln w="12700">
                    <a:solidFill>
                      <a:srgbClr val="FF8080"/>
                    </a:solidFill>
                    <a:round/>
                    <a:headEnd/>
                    <a:tailEnd/>
                  </a:ln>
                </p:spPr>
                <p:txBody>
                  <a:bodyPr/>
                  <a:lstStyle/>
                  <a:p>
                    <a:endParaRPr lang="cs-CZ"/>
                  </a:p>
                </p:txBody>
              </p:sp>
              <p:sp>
                <p:nvSpPr>
                  <p:cNvPr id="1173" name="Freeform 244"/>
                  <p:cNvSpPr>
                    <a:spLocks/>
                  </p:cNvSpPr>
                  <p:nvPr/>
                </p:nvSpPr>
                <p:spPr bwMode="auto">
                  <a:xfrm>
                    <a:off x="5200" y="3379"/>
                    <a:ext cx="165" cy="122"/>
                  </a:xfrm>
                  <a:custGeom>
                    <a:avLst/>
                    <a:gdLst>
                      <a:gd name="T0" fmla="*/ 42 w 329"/>
                      <a:gd name="T1" fmla="*/ 0 h 245"/>
                      <a:gd name="T2" fmla="*/ 40 w 329"/>
                      <a:gd name="T3" fmla="*/ 2 h 245"/>
                      <a:gd name="T4" fmla="*/ 38 w 329"/>
                      <a:gd name="T5" fmla="*/ 5 h 245"/>
                      <a:gd name="T6" fmla="*/ 35 w 329"/>
                      <a:gd name="T7" fmla="*/ 8 h 245"/>
                      <a:gd name="T8" fmla="*/ 33 w 329"/>
                      <a:gd name="T9" fmla="*/ 8 h 245"/>
                      <a:gd name="T10" fmla="*/ 30 w 329"/>
                      <a:gd name="T11" fmla="*/ 9 h 245"/>
                      <a:gd name="T12" fmla="*/ 26 w 329"/>
                      <a:gd name="T13" fmla="*/ 8 h 245"/>
                      <a:gd name="T14" fmla="*/ 21 w 329"/>
                      <a:gd name="T15" fmla="*/ 8 h 245"/>
                      <a:gd name="T16" fmla="*/ 16 w 329"/>
                      <a:gd name="T17" fmla="*/ 7 h 245"/>
                      <a:gd name="T18" fmla="*/ 11 w 329"/>
                      <a:gd name="T19" fmla="*/ 6 h 245"/>
                      <a:gd name="T20" fmla="*/ 7 w 329"/>
                      <a:gd name="T21" fmla="*/ 5 h 245"/>
                      <a:gd name="T22" fmla="*/ 3 w 329"/>
                      <a:gd name="T23" fmla="*/ 5 h 245"/>
                      <a:gd name="T24" fmla="*/ 0 w 329"/>
                      <a:gd name="T25" fmla="*/ 6 h 245"/>
                      <a:gd name="T26" fmla="*/ 3 w 329"/>
                      <a:gd name="T27" fmla="*/ 6 h 245"/>
                      <a:gd name="T28" fmla="*/ 5 w 329"/>
                      <a:gd name="T29" fmla="*/ 8 h 245"/>
                      <a:gd name="T30" fmla="*/ 8 w 329"/>
                      <a:gd name="T31" fmla="*/ 9 h 245"/>
                      <a:gd name="T32" fmla="*/ 10 w 329"/>
                      <a:gd name="T33" fmla="*/ 12 h 245"/>
                      <a:gd name="T34" fmla="*/ 13 w 329"/>
                      <a:gd name="T35" fmla="*/ 15 h 245"/>
                      <a:gd name="T36" fmla="*/ 15 w 329"/>
                      <a:gd name="T37" fmla="*/ 18 h 245"/>
                      <a:gd name="T38" fmla="*/ 18 w 329"/>
                      <a:gd name="T39" fmla="*/ 21 h 245"/>
                      <a:gd name="T40" fmla="*/ 20 w 329"/>
                      <a:gd name="T41" fmla="*/ 26 h 245"/>
                      <a:gd name="T42" fmla="*/ 22 w 329"/>
                      <a:gd name="T43" fmla="*/ 30 h 2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9"/>
                      <a:gd name="T67" fmla="*/ 0 h 245"/>
                      <a:gd name="T68" fmla="*/ 329 w 329"/>
                      <a:gd name="T69" fmla="*/ 245 h 24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9" h="245">
                        <a:moveTo>
                          <a:pt x="329" y="0"/>
                        </a:moveTo>
                        <a:lnTo>
                          <a:pt x="319" y="22"/>
                        </a:lnTo>
                        <a:lnTo>
                          <a:pt x="301" y="45"/>
                        </a:lnTo>
                        <a:lnTo>
                          <a:pt x="277" y="65"/>
                        </a:lnTo>
                        <a:lnTo>
                          <a:pt x="261" y="71"/>
                        </a:lnTo>
                        <a:lnTo>
                          <a:pt x="237" y="76"/>
                        </a:lnTo>
                        <a:lnTo>
                          <a:pt x="204" y="71"/>
                        </a:lnTo>
                        <a:lnTo>
                          <a:pt x="167" y="65"/>
                        </a:lnTo>
                        <a:lnTo>
                          <a:pt x="123" y="58"/>
                        </a:lnTo>
                        <a:lnTo>
                          <a:pt x="86" y="48"/>
                        </a:lnTo>
                        <a:lnTo>
                          <a:pt x="55" y="42"/>
                        </a:lnTo>
                        <a:lnTo>
                          <a:pt x="19" y="45"/>
                        </a:lnTo>
                        <a:lnTo>
                          <a:pt x="0" y="48"/>
                        </a:lnTo>
                        <a:lnTo>
                          <a:pt x="24" y="55"/>
                        </a:lnTo>
                        <a:lnTo>
                          <a:pt x="40" y="67"/>
                        </a:lnTo>
                        <a:lnTo>
                          <a:pt x="58" y="79"/>
                        </a:lnTo>
                        <a:lnTo>
                          <a:pt x="80" y="100"/>
                        </a:lnTo>
                        <a:lnTo>
                          <a:pt x="98" y="121"/>
                        </a:lnTo>
                        <a:lnTo>
                          <a:pt x="120" y="150"/>
                        </a:lnTo>
                        <a:lnTo>
                          <a:pt x="138" y="175"/>
                        </a:lnTo>
                        <a:lnTo>
                          <a:pt x="157" y="208"/>
                        </a:lnTo>
                        <a:lnTo>
                          <a:pt x="173" y="245"/>
                        </a:lnTo>
                      </a:path>
                    </a:pathLst>
                  </a:custGeom>
                  <a:noFill/>
                  <a:ln w="12700">
                    <a:solidFill>
                      <a:srgbClr val="FF8080"/>
                    </a:solidFill>
                    <a:round/>
                    <a:headEnd/>
                    <a:tailEnd/>
                  </a:ln>
                </p:spPr>
                <p:txBody>
                  <a:bodyPr/>
                  <a:lstStyle/>
                  <a:p>
                    <a:endParaRPr lang="cs-CZ"/>
                  </a:p>
                </p:txBody>
              </p:sp>
              <p:sp>
                <p:nvSpPr>
                  <p:cNvPr id="1174" name="Freeform 245"/>
                  <p:cNvSpPr>
                    <a:spLocks/>
                  </p:cNvSpPr>
                  <p:nvPr/>
                </p:nvSpPr>
                <p:spPr bwMode="auto">
                  <a:xfrm>
                    <a:off x="5095" y="3281"/>
                    <a:ext cx="114" cy="204"/>
                  </a:xfrm>
                  <a:custGeom>
                    <a:avLst/>
                    <a:gdLst>
                      <a:gd name="T0" fmla="*/ 7 w 228"/>
                      <a:gd name="T1" fmla="*/ 0 h 407"/>
                      <a:gd name="T2" fmla="*/ 5 w 228"/>
                      <a:gd name="T3" fmla="*/ 1 h 407"/>
                      <a:gd name="T4" fmla="*/ 3 w 228"/>
                      <a:gd name="T5" fmla="*/ 3 h 407"/>
                      <a:gd name="T6" fmla="*/ 1 w 228"/>
                      <a:gd name="T7" fmla="*/ 5 h 407"/>
                      <a:gd name="T8" fmla="*/ 1 w 228"/>
                      <a:gd name="T9" fmla="*/ 7 h 407"/>
                      <a:gd name="T10" fmla="*/ 0 w 228"/>
                      <a:gd name="T11" fmla="*/ 8 h 407"/>
                      <a:gd name="T12" fmla="*/ 1 w 228"/>
                      <a:gd name="T13" fmla="*/ 11 h 407"/>
                      <a:gd name="T14" fmla="*/ 2 w 228"/>
                      <a:gd name="T15" fmla="*/ 14 h 407"/>
                      <a:gd name="T16" fmla="*/ 3 w 228"/>
                      <a:gd name="T17" fmla="*/ 18 h 407"/>
                      <a:gd name="T18" fmla="*/ 5 w 228"/>
                      <a:gd name="T19" fmla="*/ 21 h 407"/>
                      <a:gd name="T20" fmla="*/ 7 w 228"/>
                      <a:gd name="T21" fmla="*/ 24 h 407"/>
                      <a:gd name="T22" fmla="*/ 10 w 228"/>
                      <a:gd name="T23" fmla="*/ 27 h 407"/>
                      <a:gd name="T24" fmla="*/ 13 w 228"/>
                      <a:gd name="T25" fmla="*/ 30 h 407"/>
                      <a:gd name="T26" fmla="*/ 15 w 228"/>
                      <a:gd name="T27" fmla="*/ 32 h 407"/>
                      <a:gd name="T28" fmla="*/ 19 w 228"/>
                      <a:gd name="T29" fmla="*/ 34 h 407"/>
                      <a:gd name="T30" fmla="*/ 21 w 228"/>
                      <a:gd name="T31" fmla="*/ 39 h 407"/>
                      <a:gd name="T32" fmla="*/ 23 w 228"/>
                      <a:gd name="T33" fmla="*/ 42 h 407"/>
                      <a:gd name="T34" fmla="*/ 26 w 228"/>
                      <a:gd name="T35" fmla="*/ 47 h 407"/>
                      <a:gd name="T36" fmla="*/ 29 w 228"/>
                      <a:gd name="T37" fmla="*/ 51 h 4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8"/>
                      <a:gd name="T58" fmla="*/ 0 h 407"/>
                      <a:gd name="T59" fmla="*/ 228 w 228"/>
                      <a:gd name="T60" fmla="*/ 407 h 4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8" h="407">
                        <a:moveTo>
                          <a:pt x="58" y="0"/>
                        </a:moveTo>
                        <a:lnTo>
                          <a:pt x="40" y="7"/>
                        </a:lnTo>
                        <a:lnTo>
                          <a:pt x="18" y="22"/>
                        </a:lnTo>
                        <a:lnTo>
                          <a:pt x="6" y="38"/>
                        </a:lnTo>
                        <a:lnTo>
                          <a:pt x="1" y="50"/>
                        </a:lnTo>
                        <a:lnTo>
                          <a:pt x="0" y="61"/>
                        </a:lnTo>
                        <a:lnTo>
                          <a:pt x="4" y="84"/>
                        </a:lnTo>
                        <a:lnTo>
                          <a:pt x="12" y="108"/>
                        </a:lnTo>
                        <a:lnTo>
                          <a:pt x="24" y="140"/>
                        </a:lnTo>
                        <a:lnTo>
                          <a:pt x="38" y="167"/>
                        </a:lnTo>
                        <a:lnTo>
                          <a:pt x="55" y="191"/>
                        </a:lnTo>
                        <a:lnTo>
                          <a:pt x="75" y="214"/>
                        </a:lnTo>
                        <a:lnTo>
                          <a:pt x="99" y="235"/>
                        </a:lnTo>
                        <a:lnTo>
                          <a:pt x="121" y="250"/>
                        </a:lnTo>
                        <a:lnTo>
                          <a:pt x="149" y="268"/>
                        </a:lnTo>
                        <a:lnTo>
                          <a:pt x="164" y="305"/>
                        </a:lnTo>
                        <a:lnTo>
                          <a:pt x="179" y="335"/>
                        </a:lnTo>
                        <a:lnTo>
                          <a:pt x="205" y="375"/>
                        </a:lnTo>
                        <a:lnTo>
                          <a:pt x="228" y="407"/>
                        </a:lnTo>
                      </a:path>
                    </a:pathLst>
                  </a:custGeom>
                  <a:noFill/>
                  <a:ln w="12700">
                    <a:solidFill>
                      <a:srgbClr val="FF8080"/>
                    </a:solidFill>
                    <a:round/>
                    <a:headEnd/>
                    <a:tailEnd/>
                  </a:ln>
                </p:spPr>
                <p:txBody>
                  <a:bodyPr/>
                  <a:lstStyle/>
                  <a:p>
                    <a:endParaRPr lang="cs-CZ"/>
                  </a:p>
                </p:txBody>
              </p:sp>
            </p:grpSp>
          </p:grpSp>
          <p:grpSp>
            <p:nvGrpSpPr>
              <p:cNvPr id="1243" name="Group 246"/>
              <p:cNvGrpSpPr>
                <a:grpSpLocks/>
              </p:cNvGrpSpPr>
              <p:nvPr/>
            </p:nvGrpSpPr>
            <p:grpSpPr bwMode="auto">
              <a:xfrm>
                <a:off x="4922" y="3382"/>
                <a:ext cx="277" cy="292"/>
                <a:chOff x="4922" y="3382"/>
                <a:chExt cx="277" cy="292"/>
              </a:xfrm>
            </p:grpSpPr>
            <p:sp>
              <p:nvSpPr>
                <p:cNvPr id="1152" name="Freeform 247"/>
                <p:cNvSpPr>
                  <a:spLocks/>
                </p:cNvSpPr>
                <p:nvPr/>
              </p:nvSpPr>
              <p:spPr bwMode="auto">
                <a:xfrm>
                  <a:off x="4922" y="3382"/>
                  <a:ext cx="277" cy="292"/>
                </a:xfrm>
                <a:custGeom>
                  <a:avLst/>
                  <a:gdLst>
                    <a:gd name="T0" fmla="*/ 14 w 554"/>
                    <a:gd name="T1" fmla="*/ 39 h 586"/>
                    <a:gd name="T2" fmla="*/ 11 w 554"/>
                    <a:gd name="T3" fmla="*/ 38 h 586"/>
                    <a:gd name="T4" fmla="*/ 8 w 554"/>
                    <a:gd name="T5" fmla="*/ 37 h 586"/>
                    <a:gd name="T6" fmla="*/ 6 w 554"/>
                    <a:gd name="T7" fmla="*/ 35 h 586"/>
                    <a:gd name="T8" fmla="*/ 4 w 554"/>
                    <a:gd name="T9" fmla="*/ 33 h 586"/>
                    <a:gd name="T10" fmla="*/ 3 w 554"/>
                    <a:gd name="T11" fmla="*/ 30 h 586"/>
                    <a:gd name="T12" fmla="*/ 1 w 554"/>
                    <a:gd name="T13" fmla="*/ 27 h 586"/>
                    <a:gd name="T14" fmla="*/ 1 w 554"/>
                    <a:gd name="T15" fmla="*/ 24 h 586"/>
                    <a:gd name="T16" fmla="*/ 0 w 554"/>
                    <a:gd name="T17" fmla="*/ 20 h 586"/>
                    <a:gd name="T18" fmla="*/ 1 w 554"/>
                    <a:gd name="T19" fmla="*/ 17 h 586"/>
                    <a:gd name="T20" fmla="*/ 1 w 554"/>
                    <a:gd name="T21" fmla="*/ 14 h 586"/>
                    <a:gd name="T22" fmla="*/ 3 w 554"/>
                    <a:gd name="T23" fmla="*/ 10 h 586"/>
                    <a:gd name="T24" fmla="*/ 5 w 554"/>
                    <a:gd name="T25" fmla="*/ 8 h 586"/>
                    <a:gd name="T26" fmla="*/ 7 w 554"/>
                    <a:gd name="T27" fmla="*/ 5 h 586"/>
                    <a:gd name="T28" fmla="*/ 10 w 554"/>
                    <a:gd name="T29" fmla="*/ 3 h 586"/>
                    <a:gd name="T30" fmla="*/ 13 w 554"/>
                    <a:gd name="T31" fmla="*/ 1 h 586"/>
                    <a:gd name="T32" fmla="*/ 17 w 554"/>
                    <a:gd name="T33" fmla="*/ 0 h 586"/>
                    <a:gd name="T34" fmla="*/ 19 w 554"/>
                    <a:gd name="T35" fmla="*/ 0 h 586"/>
                    <a:gd name="T36" fmla="*/ 24 w 554"/>
                    <a:gd name="T37" fmla="*/ 0 h 586"/>
                    <a:gd name="T38" fmla="*/ 31 w 554"/>
                    <a:gd name="T39" fmla="*/ 0 h 586"/>
                    <a:gd name="T40" fmla="*/ 36 w 554"/>
                    <a:gd name="T41" fmla="*/ 1 h 586"/>
                    <a:gd name="T42" fmla="*/ 41 w 554"/>
                    <a:gd name="T43" fmla="*/ 2 h 586"/>
                    <a:gd name="T44" fmla="*/ 47 w 554"/>
                    <a:gd name="T45" fmla="*/ 5 h 586"/>
                    <a:gd name="T46" fmla="*/ 51 w 554"/>
                    <a:gd name="T47" fmla="*/ 7 h 586"/>
                    <a:gd name="T48" fmla="*/ 55 w 554"/>
                    <a:gd name="T49" fmla="*/ 10 h 586"/>
                    <a:gd name="T50" fmla="*/ 58 w 554"/>
                    <a:gd name="T51" fmla="*/ 13 h 586"/>
                    <a:gd name="T52" fmla="*/ 61 w 554"/>
                    <a:gd name="T53" fmla="*/ 18 h 586"/>
                    <a:gd name="T54" fmla="*/ 65 w 554"/>
                    <a:gd name="T55" fmla="*/ 21 h 586"/>
                    <a:gd name="T56" fmla="*/ 67 w 554"/>
                    <a:gd name="T57" fmla="*/ 26 h 586"/>
                    <a:gd name="T58" fmla="*/ 68 w 554"/>
                    <a:gd name="T59" fmla="*/ 30 h 586"/>
                    <a:gd name="T60" fmla="*/ 69 w 554"/>
                    <a:gd name="T61" fmla="*/ 35 h 586"/>
                    <a:gd name="T62" fmla="*/ 69 w 554"/>
                    <a:gd name="T63" fmla="*/ 41 h 586"/>
                    <a:gd name="T64" fmla="*/ 69 w 554"/>
                    <a:gd name="T65" fmla="*/ 46 h 586"/>
                    <a:gd name="T66" fmla="*/ 68 w 554"/>
                    <a:gd name="T67" fmla="*/ 50 h 586"/>
                    <a:gd name="T68" fmla="*/ 66 w 554"/>
                    <a:gd name="T69" fmla="*/ 53 h 586"/>
                    <a:gd name="T70" fmla="*/ 63 w 554"/>
                    <a:gd name="T71" fmla="*/ 55 h 586"/>
                    <a:gd name="T72" fmla="*/ 60 w 554"/>
                    <a:gd name="T73" fmla="*/ 58 h 586"/>
                    <a:gd name="T74" fmla="*/ 55 w 554"/>
                    <a:gd name="T75" fmla="*/ 61 h 586"/>
                    <a:gd name="T76" fmla="*/ 51 w 554"/>
                    <a:gd name="T77" fmla="*/ 64 h 586"/>
                    <a:gd name="T78" fmla="*/ 46 w 554"/>
                    <a:gd name="T79" fmla="*/ 68 h 586"/>
                    <a:gd name="T80" fmla="*/ 41 w 554"/>
                    <a:gd name="T81" fmla="*/ 70 h 586"/>
                    <a:gd name="T82" fmla="*/ 37 w 554"/>
                    <a:gd name="T83" fmla="*/ 71 h 586"/>
                    <a:gd name="T84" fmla="*/ 31 w 554"/>
                    <a:gd name="T85" fmla="*/ 72 h 586"/>
                    <a:gd name="T86" fmla="*/ 27 w 554"/>
                    <a:gd name="T87" fmla="*/ 73 h 586"/>
                    <a:gd name="T88" fmla="*/ 22 w 554"/>
                    <a:gd name="T89" fmla="*/ 72 h 586"/>
                    <a:gd name="T90" fmla="*/ 18 w 554"/>
                    <a:gd name="T91" fmla="*/ 71 h 586"/>
                    <a:gd name="T92" fmla="*/ 14 w 554"/>
                    <a:gd name="T93" fmla="*/ 70 h 586"/>
                    <a:gd name="T94" fmla="*/ 11 w 554"/>
                    <a:gd name="T95" fmla="*/ 67 h 586"/>
                    <a:gd name="T96" fmla="*/ 9 w 554"/>
                    <a:gd name="T97" fmla="*/ 64 h 586"/>
                    <a:gd name="T98" fmla="*/ 6 w 554"/>
                    <a:gd name="T99" fmla="*/ 61 h 586"/>
                    <a:gd name="T100" fmla="*/ 4 w 554"/>
                    <a:gd name="T101" fmla="*/ 58 h 586"/>
                    <a:gd name="T102" fmla="*/ 4 w 554"/>
                    <a:gd name="T103" fmla="*/ 54 h 586"/>
                    <a:gd name="T104" fmla="*/ 4 w 554"/>
                    <a:gd name="T105" fmla="*/ 50 h 586"/>
                    <a:gd name="T106" fmla="*/ 5 w 554"/>
                    <a:gd name="T107" fmla="*/ 46 h 586"/>
                    <a:gd name="T108" fmla="*/ 6 w 554"/>
                    <a:gd name="T109" fmla="*/ 43 h 586"/>
                    <a:gd name="T110" fmla="*/ 9 w 554"/>
                    <a:gd name="T111" fmla="*/ 41 h 586"/>
                    <a:gd name="T112" fmla="*/ 11 w 554"/>
                    <a:gd name="T113" fmla="*/ 40 h 586"/>
                    <a:gd name="T114" fmla="*/ 14 w 554"/>
                    <a:gd name="T115" fmla="*/ 39 h 5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54"/>
                    <a:gd name="T175" fmla="*/ 0 h 586"/>
                    <a:gd name="T176" fmla="*/ 554 w 554"/>
                    <a:gd name="T177" fmla="*/ 586 h 58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54" h="586">
                      <a:moveTo>
                        <a:pt x="114" y="319"/>
                      </a:moveTo>
                      <a:lnTo>
                        <a:pt x="89" y="310"/>
                      </a:lnTo>
                      <a:lnTo>
                        <a:pt x="64" y="298"/>
                      </a:lnTo>
                      <a:lnTo>
                        <a:pt x="50" y="285"/>
                      </a:lnTo>
                      <a:lnTo>
                        <a:pt x="37" y="266"/>
                      </a:lnTo>
                      <a:lnTo>
                        <a:pt x="24" y="246"/>
                      </a:lnTo>
                      <a:lnTo>
                        <a:pt x="12" y="221"/>
                      </a:lnTo>
                      <a:lnTo>
                        <a:pt x="5" y="196"/>
                      </a:lnTo>
                      <a:lnTo>
                        <a:pt x="0" y="166"/>
                      </a:lnTo>
                      <a:lnTo>
                        <a:pt x="2" y="138"/>
                      </a:lnTo>
                      <a:lnTo>
                        <a:pt x="9" y="113"/>
                      </a:lnTo>
                      <a:lnTo>
                        <a:pt x="25" y="85"/>
                      </a:lnTo>
                      <a:lnTo>
                        <a:pt x="40" y="66"/>
                      </a:lnTo>
                      <a:lnTo>
                        <a:pt x="62" y="43"/>
                      </a:lnTo>
                      <a:lnTo>
                        <a:pt x="82" y="25"/>
                      </a:lnTo>
                      <a:lnTo>
                        <a:pt x="104" y="14"/>
                      </a:lnTo>
                      <a:lnTo>
                        <a:pt x="130" y="6"/>
                      </a:lnTo>
                      <a:lnTo>
                        <a:pt x="158" y="0"/>
                      </a:lnTo>
                      <a:lnTo>
                        <a:pt x="199" y="0"/>
                      </a:lnTo>
                      <a:lnTo>
                        <a:pt x="249" y="4"/>
                      </a:lnTo>
                      <a:lnTo>
                        <a:pt x="291" y="12"/>
                      </a:lnTo>
                      <a:lnTo>
                        <a:pt x="331" y="23"/>
                      </a:lnTo>
                      <a:lnTo>
                        <a:pt x="379" y="43"/>
                      </a:lnTo>
                      <a:lnTo>
                        <a:pt x="414" y="62"/>
                      </a:lnTo>
                      <a:lnTo>
                        <a:pt x="444" y="83"/>
                      </a:lnTo>
                      <a:lnTo>
                        <a:pt x="468" y="108"/>
                      </a:lnTo>
                      <a:lnTo>
                        <a:pt x="492" y="145"/>
                      </a:lnTo>
                      <a:lnTo>
                        <a:pt x="514" y="175"/>
                      </a:lnTo>
                      <a:lnTo>
                        <a:pt x="531" y="209"/>
                      </a:lnTo>
                      <a:lnTo>
                        <a:pt x="542" y="243"/>
                      </a:lnTo>
                      <a:lnTo>
                        <a:pt x="553" y="286"/>
                      </a:lnTo>
                      <a:lnTo>
                        <a:pt x="554" y="329"/>
                      </a:lnTo>
                      <a:lnTo>
                        <a:pt x="548" y="371"/>
                      </a:lnTo>
                      <a:lnTo>
                        <a:pt x="539" y="405"/>
                      </a:lnTo>
                      <a:lnTo>
                        <a:pt x="524" y="430"/>
                      </a:lnTo>
                      <a:lnTo>
                        <a:pt x="506" y="448"/>
                      </a:lnTo>
                      <a:lnTo>
                        <a:pt x="481" y="468"/>
                      </a:lnTo>
                      <a:lnTo>
                        <a:pt x="443" y="496"/>
                      </a:lnTo>
                      <a:lnTo>
                        <a:pt x="411" y="518"/>
                      </a:lnTo>
                      <a:lnTo>
                        <a:pt x="370" y="546"/>
                      </a:lnTo>
                      <a:lnTo>
                        <a:pt x="331" y="564"/>
                      </a:lnTo>
                      <a:lnTo>
                        <a:pt x="297" y="573"/>
                      </a:lnTo>
                      <a:lnTo>
                        <a:pt x="254" y="583"/>
                      </a:lnTo>
                      <a:lnTo>
                        <a:pt x="217" y="586"/>
                      </a:lnTo>
                      <a:lnTo>
                        <a:pt x="178" y="583"/>
                      </a:lnTo>
                      <a:lnTo>
                        <a:pt x="146" y="575"/>
                      </a:lnTo>
                      <a:lnTo>
                        <a:pt x="119" y="561"/>
                      </a:lnTo>
                      <a:lnTo>
                        <a:pt x="92" y="543"/>
                      </a:lnTo>
                      <a:lnTo>
                        <a:pt x="67" y="515"/>
                      </a:lnTo>
                      <a:lnTo>
                        <a:pt x="52" y="492"/>
                      </a:lnTo>
                      <a:lnTo>
                        <a:pt x="39" y="469"/>
                      </a:lnTo>
                      <a:lnTo>
                        <a:pt x="34" y="440"/>
                      </a:lnTo>
                      <a:lnTo>
                        <a:pt x="37" y="408"/>
                      </a:lnTo>
                      <a:lnTo>
                        <a:pt x="43" y="374"/>
                      </a:lnTo>
                      <a:lnTo>
                        <a:pt x="53" y="347"/>
                      </a:lnTo>
                      <a:lnTo>
                        <a:pt x="68" y="332"/>
                      </a:lnTo>
                      <a:lnTo>
                        <a:pt x="89" y="323"/>
                      </a:lnTo>
                      <a:lnTo>
                        <a:pt x="114" y="319"/>
                      </a:lnTo>
                      <a:close/>
                    </a:path>
                  </a:pathLst>
                </a:custGeom>
                <a:solidFill>
                  <a:srgbClr val="A05000"/>
                </a:solidFill>
                <a:ln w="9525">
                  <a:noFill/>
                  <a:round/>
                  <a:headEnd/>
                  <a:tailEnd/>
                </a:ln>
              </p:spPr>
              <p:txBody>
                <a:bodyPr/>
                <a:lstStyle/>
                <a:p>
                  <a:endParaRPr lang="cs-CZ"/>
                </a:p>
              </p:txBody>
            </p:sp>
            <p:grpSp>
              <p:nvGrpSpPr>
                <p:cNvPr id="1244" name="Group 248"/>
                <p:cNvGrpSpPr>
                  <a:grpSpLocks/>
                </p:cNvGrpSpPr>
                <p:nvPr/>
              </p:nvGrpSpPr>
              <p:grpSpPr bwMode="auto">
                <a:xfrm>
                  <a:off x="4990" y="3457"/>
                  <a:ext cx="145" cy="157"/>
                  <a:chOff x="4990" y="3457"/>
                  <a:chExt cx="145" cy="157"/>
                </a:xfrm>
              </p:grpSpPr>
              <p:sp>
                <p:nvSpPr>
                  <p:cNvPr id="1154" name="Freeform 249"/>
                  <p:cNvSpPr>
                    <a:spLocks/>
                  </p:cNvSpPr>
                  <p:nvPr/>
                </p:nvSpPr>
                <p:spPr bwMode="auto">
                  <a:xfrm>
                    <a:off x="4990" y="3495"/>
                    <a:ext cx="145" cy="52"/>
                  </a:xfrm>
                  <a:custGeom>
                    <a:avLst/>
                    <a:gdLst>
                      <a:gd name="T0" fmla="*/ 36 w 290"/>
                      <a:gd name="T1" fmla="*/ 0 h 105"/>
                      <a:gd name="T2" fmla="*/ 35 w 290"/>
                      <a:gd name="T3" fmla="*/ 2 h 105"/>
                      <a:gd name="T4" fmla="*/ 33 w 290"/>
                      <a:gd name="T5" fmla="*/ 5 h 105"/>
                      <a:gd name="T6" fmla="*/ 29 w 290"/>
                      <a:gd name="T7" fmla="*/ 7 h 105"/>
                      <a:gd name="T8" fmla="*/ 26 w 290"/>
                      <a:gd name="T9" fmla="*/ 9 h 105"/>
                      <a:gd name="T10" fmla="*/ 23 w 290"/>
                      <a:gd name="T11" fmla="*/ 10 h 105"/>
                      <a:gd name="T12" fmla="*/ 19 w 290"/>
                      <a:gd name="T13" fmla="*/ 11 h 105"/>
                      <a:gd name="T14" fmla="*/ 16 w 290"/>
                      <a:gd name="T15" fmla="*/ 12 h 105"/>
                      <a:gd name="T16" fmla="*/ 13 w 290"/>
                      <a:gd name="T17" fmla="*/ 13 h 105"/>
                      <a:gd name="T18" fmla="*/ 9 w 290"/>
                      <a:gd name="T19" fmla="*/ 12 h 105"/>
                      <a:gd name="T20" fmla="*/ 5 w 290"/>
                      <a:gd name="T21" fmla="*/ 12 h 105"/>
                      <a:gd name="T22" fmla="*/ 0 w 290"/>
                      <a:gd name="T23" fmla="*/ 11 h 1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0"/>
                      <a:gd name="T37" fmla="*/ 0 h 105"/>
                      <a:gd name="T38" fmla="*/ 290 w 290"/>
                      <a:gd name="T39" fmla="*/ 105 h 10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0" h="105">
                        <a:moveTo>
                          <a:pt x="290" y="0"/>
                        </a:moveTo>
                        <a:lnTo>
                          <a:pt x="279" y="16"/>
                        </a:lnTo>
                        <a:lnTo>
                          <a:pt x="259" y="40"/>
                        </a:lnTo>
                        <a:lnTo>
                          <a:pt x="236" y="61"/>
                        </a:lnTo>
                        <a:lnTo>
                          <a:pt x="210" y="77"/>
                        </a:lnTo>
                        <a:lnTo>
                          <a:pt x="184" y="87"/>
                        </a:lnTo>
                        <a:lnTo>
                          <a:pt x="156" y="95"/>
                        </a:lnTo>
                        <a:lnTo>
                          <a:pt x="128" y="102"/>
                        </a:lnTo>
                        <a:lnTo>
                          <a:pt x="109" y="105"/>
                        </a:lnTo>
                        <a:lnTo>
                          <a:pt x="74" y="102"/>
                        </a:lnTo>
                        <a:lnTo>
                          <a:pt x="41" y="99"/>
                        </a:lnTo>
                        <a:lnTo>
                          <a:pt x="0" y="93"/>
                        </a:lnTo>
                      </a:path>
                    </a:pathLst>
                  </a:custGeom>
                  <a:noFill/>
                  <a:ln w="12700">
                    <a:solidFill>
                      <a:srgbClr val="FFE0C0"/>
                    </a:solidFill>
                    <a:round/>
                    <a:headEnd/>
                    <a:tailEnd/>
                  </a:ln>
                </p:spPr>
                <p:txBody>
                  <a:bodyPr/>
                  <a:lstStyle/>
                  <a:p>
                    <a:endParaRPr lang="cs-CZ"/>
                  </a:p>
                </p:txBody>
              </p:sp>
              <p:sp>
                <p:nvSpPr>
                  <p:cNvPr id="1155" name="Freeform 250"/>
                  <p:cNvSpPr>
                    <a:spLocks/>
                  </p:cNvSpPr>
                  <p:nvPr/>
                </p:nvSpPr>
                <p:spPr bwMode="auto">
                  <a:xfrm>
                    <a:off x="5069" y="3457"/>
                    <a:ext cx="15" cy="157"/>
                  </a:xfrm>
                  <a:custGeom>
                    <a:avLst/>
                    <a:gdLst>
                      <a:gd name="T0" fmla="*/ 0 w 30"/>
                      <a:gd name="T1" fmla="*/ 0 h 314"/>
                      <a:gd name="T2" fmla="*/ 2 w 30"/>
                      <a:gd name="T3" fmla="*/ 2 h 314"/>
                      <a:gd name="T4" fmla="*/ 3 w 30"/>
                      <a:gd name="T5" fmla="*/ 7 h 314"/>
                      <a:gd name="T6" fmla="*/ 4 w 30"/>
                      <a:gd name="T7" fmla="*/ 10 h 314"/>
                      <a:gd name="T8" fmla="*/ 4 w 30"/>
                      <a:gd name="T9" fmla="*/ 12 h 314"/>
                      <a:gd name="T10" fmla="*/ 3 w 30"/>
                      <a:gd name="T11" fmla="*/ 15 h 314"/>
                      <a:gd name="T12" fmla="*/ 2 w 30"/>
                      <a:gd name="T13" fmla="*/ 19 h 314"/>
                      <a:gd name="T14" fmla="*/ 1 w 30"/>
                      <a:gd name="T15" fmla="*/ 20 h 314"/>
                      <a:gd name="T16" fmla="*/ 1 w 30"/>
                      <a:gd name="T17" fmla="*/ 22 h 314"/>
                      <a:gd name="T18" fmla="*/ 1 w 30"/>
                      <a:gd name="T19" fmla="*/ 24 h 314"/>
                      <a:gd name="T20" fmla="*/ 2 w 30"/>
                      <a:gd name="T21" fmla="*/ 26 h 314"/>
                      <a:gd name="T22" fmla="*/ 3 w 30"/>
                      <a:gd name="T23" fmla="*/ 28 h 314"/>
                      <a:gd name="T24" fmla="*/ 4 w 30"/>
                      <a:gd name="T25" fmla="*/ 29 h 314"/>
                      <a:gd name="T26" fmla="*/ 4 w 30"/>
                      <a:gd name="T27" fmla="*/ 30 h 314"/>
                      <a:gd name="T28" fmla="*/ 3 w 30"/>
                      <a:gd name="T29" fmla="*/ 34 h 314"/>
                      <a:gd name="T30" fmla="*/ 2 w 30"/>
                      <a:gd name="T31" fmla="*/ 37 h 314"/>
                      <a:gd name="T32" fmla="*/ 1 w 30"/>
                      <a:gd name="T33" fmla="*/ 39 h 3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314"/>
                      <a:gd name="T53" fmla="*/ 30 w 30"/>
                      <a:gd name="T54" fmla="*/ 314 h 3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314">
                        <a:moveTo>
                          <a:pt x="0" y="0"/>
                        </a:moveTo>
                        <a:lnTo>
                          <a:pt x="9" y="23"/>
                        </a:lnTo>
                        <a:lnTo>
                          <a:pt x="21" y="57"/>
                        </a:lnTo>
                        <a:lnTo>
                          <a:pt x="25" y="84"/>
                        </a:lnTo>
                        <a:lnTo>
                          <a:pt x="28" y="102"/>
                        </a:lnTo>
                        <a:lnTo>
                          <a:pt x="22" y="121"/>
                        </a:lnTo>
                        <a:lnTo>
                          <a:pt x="11" y="145"/>
                        </a:lnTo>
                        <a:lnTo>
                          <a:pt x="5" y="160"/>
                        </a:lnTo>
                        <a:lnTo>
                          <a:pt x="2" y="177"/>
                        </a:lnTo>
                        <a:lnTo>
                          <a:pt x="6" y="192"/>
                        </a:lnTo>
                        <a:lnTo>
                          <a:pt x="16" y="210"/>
                        </a:lnTo>
                        <a:lnTo>
                          <a:pt x="24" y="226"/>
                        </a:lnTo>
                        <a:lnTo>
                          <a:pt x="30" y="237"/>
                        </a:lnTo>
                        <a:lnTo>
                          <a:pt x="25" y="246"/>
                        </a:lnTo>
                        <a:lnTo>
                          <a:pt x="18" y="265"/>
                        </a:lnTo>
                        <a:lnTo>
                          <a:pt x="9" y="289"/>
                        </a:lnTo>
                        <a:lnTo>
                          <a:pt x="2" y="314"/>
                        </a:lnTo>
                      </a:path>
                    </a:pathLst>
                  </a:custGeom>
                  <a:noFill/>
                  <a:ln w="12700">
                    <a:solidFill>
                      <a:srgbClr val="FFE0C0"/>
                    </a:solidFill>
                    <a:round/>
                    <a:headEnd/>
                    <a:tailEnd/>
                  </a:ln>
                </p:spPr>
                <p:txBody>
                  <a:bodyPr/>
                  <a:lstStyle/>
                  <a:p>
                    <a:endParaRPr lang="cs-CZ"/>
                  </a:p>
                </p:txBody>
              </p:sp>
              <p:sp>
                <p:nvSpPr>
                  <p:cNvPr id="1156" name="Freeform 251"/>
                  <p:cNvSpPr>
                    <a:spLocks/>
                  </p:cNvSpPr>
                  <p:nvPr/>
                </p:nvSpPr>
                <p:spPr bwMode="auto">
                  <a:xfrm>
                    <a:off x="5020" y="3493"/>
                    <a:ext cx="24" cy="110"/>
                  </a:xfrm>
                  <a:custGeom>
                    <a:avLst/>
                    <a:gdLst>
                      <a:gd name="T0" fmla="*/ 0 w 49"/>
                      <a:gd name="T1" fmla="*/ 0 h 220"/>
                      <a:gd name="T2" fmla="*/ 2 w 49"/>
                      <a:gd name="T3" fmla="*/ 2 h 220"/>
                      <a:gd name="T4" fmla="*/ 3 w 49"/>
                      <a:gd name="T5" fmla="*/ 3 h 220"/>
                      <a:gd name="T6" fmla="*/ 4 w 49"/>
                      <a:gd name="T7" fmla="*/ 7 h 220"/>
                      <a:gd name="T8" fmla="*/ 5 w 49"/>
                      <a:gd name="T9" fmla="*/ 10 h 220"/>
                      <a:gd name="T10" fmla="*/ 6 w 49"/>
                      <a:gd name="T11" fmla="*/ 14 h 220"/>
                      <a:gd name="T12" fmla="*/ 5 w 49"/>
                      <a:gd name="T13" fmla="*/ 19 h 220"/>
                      <a:gd name="T14" fmla="*/ 5 w 49"/>
                      <a:gd name="T15" fmla="*/ 22 h 220"/>
                      <a:gd name="T16" fmla="*/ 3 w 49"/>
                      <a:gd name="T17" fmla="*/ 25 h 220"/>
                      <a:gd name="T18" fmla="*/ 1 w 49"/>
                      <a:gd name="T19" fmla="*/ 28 h 2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
                      <a:gd name="T31" fmla="*/ 0 h 220"/>
                      <a:gd name="T32" fmla="*/ 49 w 49"/>
                      <a:gd name="T33" fmla="*/ 220 h 2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 h="220">
                        <a:moveTo>
                          <a:pt x="0" y="0"/>
                        </a:moveTo>
                        <a:lnTo>
                          <a:pt x="16" y="16"/>
                        </a:lnTo>
                        <a:lnTo>
                          <a:pt x="27" y="30"/>
                        </a:lnTo>
                        <a:lnTo>
                          <a:pt x="37" y="53"/>
                        </a:lnTo>
                        <a:lnTo>
                          <a:pt x="44" y="80"/>
                        </a:lnTo>
                        <a:lnTo>
                          <a:pt x="49" y="116"/>
                        </a:lnTo>
                        <a:lnTo>
                          <a:pt x="46" y="145"/>
                        </a:lnTo>
                        <a:lnTo>
                          <a:pt x="40" y="174"/>
                        </a:lnTo>
                        <a:lnTo>
                          <a:pt x="28" y="198"/>
                        </a:lnTo>
                        <a:lnTo>
                          <a:pt x="10" y="220"/>
                        </a:lnTo>
                      </a:path>
                    </a:pathLst>
                  </a:custGeom>
                  <a:noFill/>
                  <a:ln w="12700">
                    <a:solidFill>
                      <a:srgbClr val="FFE0C0"/>
                    </a:solidFill>
                    <a:round/>
                    <a:headEnd/>
                    <a:tailEnd/>
                  </a:ln>
                </p:spPr>
                <p:txBody>
                  <a:bodyPr/>
                  <a:lstStyle/>
                  <a:p>
                    <a:endParaRPr lang="cs-CZ"/>
                  </a:p>
                </p:txBody>
              </p:sp>
              <p:sp>
                <p:nvSpPr>
                  <p:cNvPr id="1157" name="Freeform 252"/>
                  <p:cNvSpPr>
                    <a:spLocks/>
                  </p:cNvSpPr>
                  <p:nvPr/>
                </p:nvSpPr>
                <p:spPr bwMode="auto">
                  <a:xfrm>
                    <a:off x="5086" y="3539"/>
                    <a:ext cx="46" cy="31"/>
                  </a:xfrm>
                  <a:custGeom>
                    <a:avLst/>
                    <a:gdLst>
                      <a:gd name="T0" fmla="*/ 0 w 94"/>
                      <a:gd name="T1" fmla="*/ 0 h 61"/>
                      <a:gd name="T2" fmla="*/ 3 w 94"/>
                      <a:gd name="T3" fmla="*/ 1 h 61"/>
                      <a:gd name="T4" fmla="*/ 6 w 94"/>
                      <a:gd name="T5" fmla="*/ 2 h 61"/>
                      <a:gd name="T6" fmla="*/ 8 w 94"/>
                      <a:gd name="T7" fmla="*/ 3 h 61"/>
                      <a:gd name="T8" fmla="*/ 10 w 94"/>
                      <a:gd name="T9" fmla="*/ 6 h 61"/>
                      <a:gd name="T10" fmla="*/ 11 w 94"/>
                      <a:gd name="T11" fmla="*/ 8 h 61"/>
                      <a:gd name="T12" fmla="*/ 0 60000 65536"/>
                      <a:gd name="T13" fmla="*/ 0 60000 65536"/>
                      <a:gd name="T14" fmla="*/ 0 60000 65536"/>
                      <a:gd name="T15" fmla="*/ 0 60000 65536"/>
                      <a:gd name="T16" fmla="*/ 0 60000 65536"/>
                      <a:gd name="T17" fmla="*/ 0 60000 65536"/>
                      <a:gd name="T18" fmla="*/ 0 w 94"/>
                      <a:gd name="T19" fmla="*/ 0 h 61"/>
                      <a:gd name="T20" fmla="*/ 94 w 94"/>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94" h="61">
                        <a:moveTo>
                          <a:pt x="0" y="0"/>
                        </a:moveTo>
                        <a:lnTo>
                          <a:pt x="28" y="6"/>
                        </a:lnTo>
                        <a:lnTo>
                          <a:pt x="49" y="14"/>
                        </a:lnTo>
                        <a:lnTo>
                          <a:pt x="65" y="24"/>
                        </a:lnTo>
                        <a:lnTo>
                          <a:pt x="81" y="45"/>
                        </a:lnTo>
                        <a:lnTo>
                          <a:pt x="94" y="61"/>
                        </a:lnTo>
                      </a:path>
                    </a:pathLst>
                  </a:custGeom>
                  <a:noFill/>
                  <a:ln w="12700">
                    <a:solidFill>
                      <a:srgbClr val="FFE0C0"/>
                    </a:solidFill>
                    <a:round/>
                    <a:headEnd/>
                    <a:tailEnd/>
                  </a:ln>
                </p:spPr>
                <p:txBody>
                  <a:bodyPr/>
                  <a:lstStyle/>
                  <a:p>
                    <a:endParaRPr lang="cs-CZ"/>
                  </a:p>
                </p:txBody>
              </p:sp>
            </p:grpSp>
          </p:grpSp>
        </p:grpSp>
        <p:grpSp>
          <p:nvGrpSpPr>
            <p:cNvPr id="1245" name="Group 253"/>
            <p:cNvGrpSpPr>
              <a:grpSpLocks/>
            </p:cNvGrpSpPr>
            <p:nvPr/>
          </p:nvGrpSpPr>
          <p:grpSpPr bwMode="auto">
            <a:xfrm>
              <a:off x="4639" y="3238"/>
              <a:ext cx="431" cy="887"/>
              <a:chOff x="4639" y="3238"/>
              <a:chExt cx="431" cy="887"/>
            </a:xfrm>
          </p:grpSpPr>
          <p:grpSp>
            <p:nvGrpSpPr>
              <p:cNvPr id="1249" name="Group 254"/>
              <p:cNvGrpSpPr>
                <a:grpSpLocks/>
              </p:cNvGrpSpPr>
              <p:nvPr/>
            </p:nvGrpSpPr>
            <p:grpSpPr bwMode="auto">
              <a:xfrm>
                <a:off x="4639" y="3238"/>
                <a:ext cx="431" cy="252"/>
                <a:chOff x="4639" y="3238"/>
                <a:chExt cx="431" cy="252"/>
              </a:xfrm>
            </p:grpSpPr>
            <p:grpSp>
              <p:nvGrpSpPr>
                <p:cNvPr id="1250" name="Group 255"/>
                <p:cNvGrpSpPr>
                  <a:grpSpLocks/>
                </p:cNvGrpSpPr>
                <p:nvPr/>
              </p:nvGrpSpPr>
              <p:grpSpPr bwMode="auto">
                <a:xfrm>
                  <a:off x="4639" y="3238"/>
                  <a:ext cx="431" cy="252"/>
                  <a:chOff x="4639" y="3238"/>
                  <a:chExt cx="431" cy="252"/>
                </a:xfrm>
              </p:grpSpPr>
              <p:grpSp>
                <p:nvGrpSpPr>
                  <p:cNvPr id="1254" name="Group 256"/>
                  <p:cNvGrpSpPr>
                    <a:grpSpLocks/>
                  </p:cNvGrpSpPr>
                  <p:nvPr/>
                </p:nvGrpSpPr>
                <p:grpSpPr bwMode="auto">
                  <a:xfrm>
                    <a:off x="4639" y="3238"/>
                    <a:ext cx="431" cy="252"/>
                    <a:chOff x="4639" y="3238"/>
                    <a:chExt cx="431" cy="252"/>
                  </a:xfrm>
                </p:grpSpPr>
                <p:sp>
                  <p:nvSpPr>
                    <p:cNvPr id="1148" name="Freeform 257"/>
                    <p:cNvSpPr>
                      <a:spLocks/>
                    </p:cNvSpPr>
                    <p:nvPr/>
                  </p:nvSpPr>
                  <p:spPr bwMode="auto">
                    <a:xfrm>
                      <a:off x="4639" y="3238"/>
                      <a:ext cx="431" cy="252"/>
                    </a:xfrm>
                    <a:custGeom>
                      <a:avLst/>
                      <a:gdLst>
                        <a:gd name="T0" fmla="*/ 33 w 862"/>
                        <a:gd name="T1" fmla="*/ 61 h 505"/>
                        <a:gd name="T2" fmla="*/ 27 w 862"/>
                        <a:gd name="T3" fmla="*/ 63 h 505"/>
                        <a:gd name="T4" fmla="*/ 24 w 862"/>
                        <a:gd name="T5" fmla="*/ 62 h 505"/>
                        <a:gd name="T6" fmla="*/ 22 w 862"/>
                        <a:gd name="T7" fmla="*/ 59 h 505"/>
                        <a:gd name="T8" fmla="*/ 22 w 862"/>
                        <a:gd name="T9" fmla="*/ 56 h 505"/>
                        <a:gd name="T10" fmla="*/ 25 w 862"/>
                        <a:gd name="T11" fmla="*/ 52 h 505"/>
                        <a:gd name="T12" fmla="*/ 31 w 862"/>
                        <a:gd name="T13" fmla="*/ 50 h 505"/>
                        <a:gd name="T14" fmla="*/ 37 w 862"/>
                        <a:gd name="T15" fmla="*/ 48 h 505"/>
                        <a:gd name="T16" fmla="*/ 33 w 862"/>
                        <a:gd name="T17" fmla="*/ 44 h 505"/>
                        <a:gd name="T18" fmla="*/ 37 w 862"/>
                        <a:gd name="T19" fmla="*/ 38 h 505"/>
                        <a:gd name="T20" fmla="*/ 38 w 862"/>
                        <a:gd name="T21" fmla="*/ 32 h 505"/>
                        <a:gd name="T22" fmla="*/ 33 w 862"/>
                        <a:gd name="T23" fmla="*/ 31 h 505"/>
                        <a:gd name="T24" fmla="*/ 23 w 862"/>
                        <a:gd name="T25" fmla="*/ 30 h 505"/>
                        <a:gd name="T26" fmla="*/ 2 w 862"/>
                        <a:gd name="T27" fmla="*/ 28 h 505"/>
                        <a:gd name="T28" fmla="*/ 0 w 862"/>
                        <a:gd name="T29" fmla="*/ 23 h 505"/>
                        <a:gd name="T30" fmla="*/ 2 w 862"/>
                        <a:gd name="T31" fmla="*/ 19 h 505"/>
                        <a:gd name="T32" fmla="*/ 3 w 862"/>
                        <a:gd name="T33" fmla="*/ 15 h 505"/>
                        <a:gd name="T34" fmla="*/ 10 w 862"/>
                        <a:gd name="T35" fmla="*/ 11 h 505"/>
                        <a:gd name="T36" fmla="*/ 17 w 862"/>
                        <a:gd name="T37" fmla="*/ 8 h 505"/>
                        <a:gd name="T38" fmla="*/ 27 w 862"/>
                        <a:gd name="T39" fmla="*/ 5 h 505"/>
                        <a:gd name="T40" fmla="*/ 38 w 862"/>
                        <a:gd name="T41" fmla="*/ 2 h 505"/>
                        <a:gd name="T42" fmla="*/ 47 w 862"/>
                        <a:gd name="T43" fmla="*/ 0 h 505"/>
                        <a:gd name="T44" fmla="*/ 58 w 862"/>
                        <a:gd name="T45" fmla="*/ 0 h 505"/>
                        <a:gd name="T46" fmla="*/ 66 w 862"/>
                        <a:gd name="T47" fmla="*/ 3 h 505"/>
                        <a:gd name="T48" fmla="*/ 70 w 862"/>
                        <a:gd name="T49" fmla="*/ 7 h 505"/>
                        <a:gd name="T50" fmla="*/ 81 w 862"/>
                        <a:gd name="T51" fmla="*/ 7 h 505"/>
                        <a:gd name="T52" fmla="*/ 91 w 862"/>
                        <a:gd name="T53" fmla="*/ 11 h 505"/>
                        <a:gd name="T54" fmla="*/ 99 w 862"/>
                        <a:gd name="T55" fmla="*/ 17 h 505"/>
                        <a:gd name="T56" fmla="*/ 105 w 862"/>
                        <a:gd name="T57" fmla="*/ 24 h 505"/>
                        <a:gd name="T58" fmla="*/ 108 w 862"/>
                        <a:gd name="T59" fmla="*/ 30 h 505"/>
                        <a:gd name="T60" fmla="*/ 100 w 862"/>
                        <a:gd name="T61" fmla="*/ 33 h 505"/>
                        <a:gd name="T62" fmla="*/ 88 w 862"/>
                        <a:gd name="T63" fmla="*/ 29 h 505"/>
                        <a:gd name="T64" fmla="*/ 79 w 862"/>
                        <a:gd name="T65" fmla="*/ 34 h 505"/>
                        <a:gd name="T66" fmla="*/ 71 w 862"/>
                        <a:gd name="T67" fmla="*/ 43 h 505"/>
                        <a:gd name="T68" fmla="*/ 36 w 862"/>
                        <a:gd name="T69" fmla="*/ 60 h 50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2"/>
                        <a:gd name="T106" fmla="*/ 0 h 505"/>
                        <a:gd name="T107" fmla="*/ 862 w 862"/>
                        <a:gd name="T108" fmla="*/ 505 h 50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2" h="505">
                          <a:moveTo>
                            <a:pt x="284" y="485"/>
                          </a:moveTo>
                          <a:lnTo>
                            <a:pt x="263" y="494"/>
                          </a:lnTo>
                          <a:lnTo>
                            <a:pt x="246" y="500"/>
                          </a:lnTo>
                          <a:lnTo>
                            <a:pt x="221" y="505"/>
                          </a:lnTo>
                          <a:lnTo>
                            <a:pt x="202" y="504"/>
                          </a:lnTo>
                          <a:lnTo>
                            <a:pt x="187" y="499"/>
                          </a:lnTo>
                          <a:lnTo>
                            <a:pt x="176" y="490"/>
                          </a:lnTo>
                          <a:lnTo>
                            <a:pt x="170" y="477"/>
                          </a:lnTo>
                          <a:lnTo>
                            <a:pt x="169" y="462"/>
                          </a:lnTo>
                          <a:lnTo>
                            <a:pt x="173" y="448"/>
                          </a:lnTo>
                          <a:lnTo>
                            <a:pt x="183" y="434"/>
                          </a:lnTo>
                          <a:lnTo>
                            <a:pt x="199" y="420"/>
                          </a:lnTo>
                          <a:lnTo>
                            <a:pt x="222" y="407"/>
                          </a:lnTo>
                          <a:lnTo>
                            <a:pt x="248" y="400"/>
                          </a:lnTo>
                          <a:lnTo>
                            <a:pt x="271" y="393"/>
                          </a:lnTo>
                          <a:lnTo>
                            <a:pt x="294" y="384"/>
                          </a:lnTo>
                          <a:lnTo>
                            <a:pt x="242" y="372"/>
                          </a:lnTo>
                          <a:lnTo>
                            <a:pt x="257" y="355"/>
                          </a:lnTo>
                          <a:lnTo>
                            <a:pt x="277" y="330"/>
                          </a:lnTo>
                          <a:lnTo>
                            <a:pt x="293" y="306"/>
                          </a:lnTo>
                          <a:lnTo>
                            <a:pt x="299" y="284"/>
                          </a:lnTo>
                          <a:lnTo>
                            <a:pt x="300" y="262"/>
                          </a:lnTo>
                          <a:lnTo>
                            <a:pt x="285" y="256"/>
                          </a:lnTo>
                          <a:lnTo>
                            <a:pt x="263" y="251"/>
                          </a:lnTo>
                          <a:lnTo>
                            <a:pt x="230" y="244"/>
                          </a:lnTo>
                          <a:lnTo>
                            <a:pt x="182" y="245"/>
                          </a:lnTo>
                          <a:lnTo>
                            <a:pt x="27" y="247"/>
                          </a:lnTo>
                          <a:lnTo>
                            <a:pt x="12" y="224"/>
                          </a:lnTo>
                          <a:lnTo>
                            <a:pt x="3" y="205"/>
                          </a:lnTo>
                          <a:lnTo>
                            <a:pt x="0" y="186"/>
                          </a:lnTo>
                          <a:lnTo>
                            <a:pt x="3" y="168"/>
                          </a:lnTo>
                          <a:lnTo>
                            <a:pt x="9" y="152"/>
                          </a:lnTo>
                          <a:lnTo>
                            <a:pt x="19" y="136"/>
                          </a:lnTo>
                          <a:lnTo>
                            <a:pt x="31" y="123"/>
                          </a:lnTo>
                          <a:lnTo>
                            <a:pt x="49" y="107"/>
                          </a:lnTo>
                          <a:lnTo>
                            <a:pt x="73" y="91"/>
                          </a:lnTo>
                          <a:lnTo>
                            <a:pt x="96" y="79"/>
                          </a:lnTo>
                          <a:lnTo>
                            <a:pt x="129" y="66"/>
                          </a:lnTo>
                          <a:lnTo>
                            <a:pt x="172" y="53"/>
                          </a:lnTo>
                          <a:lnTo>
                            <a:pt x="216" y="41"/>
                          </a:lnTo>
                          <a:lnTo>
                            <a:pt x="258" y="27"/>
                          </a:lnTo>
                          <a:lnTo>
                            <a:pt x="299" y="16"/>
                          </a:lnTo>
                          <a:lnTo>
                            <a:pt x="335" y="9"/>
                          </a:lnTo>
                          <a:lnTo>
                            <a:pt x="371" y="6"/>
                          </a:lnTo>
                          <a:lnTo>
                            <a:pt x="417" y="0"/>
                          </a:lnTo>
                          <a:lnTo>
                            <a:pt x="467" y="4"/>
                          </a:lnTo>
                          <a:lnTo>
                            <a:pt x="495" y="12"/>
                          </a:lnTo>
                          <a:lnTo>
                            <a:pt x="523" y="26"/>
                          </a:lnTo>
                          <a:lnTo>
                            <a:pt x="542" y="43"/>
                          </a:lnTo>
                          <a:lnTo>
                            <a:pt x="560" y="60"/>
                          </a:lnTo>
                          <a:lnTo>
                            <a:pt x="598" y="58"/>
                          </a:lnTo>
                          <a:lnTo>
                            <a:pt x="642" y="61"/>
                          </a:lnTo>
                          <a:lnTo>
                            <a:pt x="690" y="70"/>
                          </a:lnTo>
                          <a:lnTo>
                            <a:pt x="728" y="92"/>
                          </a:lnTo>
                          <a:lnTo>
                            <a:pt x="757" y="113"/>
                          </a:lnTo>
                          <a:lnTo>
                            <a:pt x="785" y="136"/>
                          </a:lnTo>
                          <a:lnTo>
                            <a:pt x="815" y="165"/>
                          </a:lnTo>
                          <a:lnTo>
                            <a:pt x="838" y="196"/>
                          </a:lnTo>
                          <a:lnTo>
                            <a:pt x="853" y="222"/>
                          </a:lnTo>
                          <a:lnTo>
                            <a:pt x="862" y="247"/>
                          </a:lnTo>
                          <a:lnTo>
                            <a:pt x="838" y="290"/>
                          </a:lnTo>
                          <a:lnTo>
                            <a:pt x="796" y="269"/>
                          </a:lnTo>
                          <a:lnTo>
                            <a:pt x="723" y="235"/>
                          </a:lnTo>
                          <a:lnTo>
                            <a:pt x="698" y="238"/>
                          </a:lnTo>
                          <a:lnTo>
                            <a:pt x="664" y="248"/>
                          </a:lnTo>
                          <a:lnTo>
                            <a:pt x="628" y="275"/>
                          </a:lnTo>
                          <a:lnTo>
                            <a:pt x="591" y="309"/>
                          </a:lnTo>
                          <a:lnTo>
                            <a:pt x="566" y="347"/>
                          </a:lnTo>
                          <a:lnTo>
                            <a:pt x="525" y="405"/>
                          </a:lnTo>
                          <a:lnTo>
                            <a:pt x="284" y="485"/>
                          </a:lnTo>
                          <a:close/>
                        </a:path>
                      </a:pathLst>
                    </a:custGeom>
                    <a:solidFill>
                      <a:srgbClr val="E0E0E0"/>
                    </a:solidFill>
                    <a:ln w="9525">
                      <a:noFill/>
                      <a:round/>
                      <a:headEnd/>
                      <a:tailEnd/>
                    </a:ln>
                  </p:spPr>
                  <p:txBody>
                    <a:bodyPr/>
                    <a:lstStyle/>
                    <a:p>
                      <a:endParaRPr lang="cs-CZ"/>
                    </a:p>
                  </p:txBody>
                </p:sp>
                <p:sp>
                  <p:nvSpPr>
                    <p:cNvPr id="1149" name="Freeform 258"/>
                    <p:cNvSpPr>
                      <a:spLocks/>
                    </p:cNvSpPr>
                    <p:nvPr/>
                  </p:nvSpPr>
                  <p:spPr bwMode="auto">
                    <a:xfrm>
                      <a:off x="4708" y="3282"/>
                      <a:ext cx="279" cy="122"/>
                    </a:xfrm>
                    <a:custGeom>
                      <a:avLst/>
                      <a:gdLst>
                        <a:gd name="T0" fmla="*/ 0 w 558"/>
                        <a:gd name="T1" fmla="*/ 15 h 244"/>
                        <a:gd name="T2" fmla="*/ 1 w 558"/>
                        <a:gd name="T3" fmla="*/ 12 h 244"/>
                        <a:gd name="T4" fmla="*/ 3 w 558"/>
                        <a:gd name="T5" fmla="*/ 10 h 244"/>
                        <a:gd name="T6" fmla="*/ 6 w 558"/>
                        <a:gd name="T7" fmla="*/ 7 h 244"/>
                        <a:gd name="T8" fmla="*/ 9 w 558"/>
                        <a:gd name="T9" fmla="*/ 5 h 244"/>
                        <a:gd name="T10" fmla="*/ 12 w 558"/>
                        <a:gd name="T11" fmla="*/ 4 h 244"/>
                        <a:gd name="T12" fmla="*/ 17 w 558"/>
                        <a:gd name="T13" fmla="*/ 2 h 244"/>
                        <a:gd name="T14" fmla="*/ 21 w 558"/>
                        <a:gd name="T15" fmla="*/ 1 h 244"/>
                        <a:gd name="T16" fmla="*/ 26 w 558"/>
                        <a:gd name="T17" fmla="*/ 1 h 244"/>
                        <a:gd name="T18" fmla="*/ 35 w 558"/>
                        <a:gd name="T19" fmla="*/ 0 h 244"/>
                        <a:gd name="T20" fmla="*/ 44 w 558"/>
                        <a:gd name="T21" fmla="*/ 1 h 244"/>
                        <a:gd name="T22" fmla="*/ 50 w 558"/>
                        <a:gd name="T23" fmla="*/ 1 h 244"/>
                        <a:gd name="T24" fmla="*/ 54 w 558"/>
                        <a:gd name="T25" fmla="*/ 3 h 244"/>
                        <a:gd name="T26" fmla="*/ 58 w 558"/>
                        <a:gd name="T27" fmla="*/ 5 h 244"/>
                        <a:gd name="T28" fmla="*/ 62 w 558"/>
                        <a:gd name="T29" fmla="*/ 6 h 244"/>
                        <a:gd name="T30" fmla="*/ 67 w 558"/>
                        <a:gd name="T31" fmla="*/ 8 h 244"/>
                        <a:gd name="T32" fmla="*/ 70 w 558"/>
                        <a:gd name="T33" fmla="*/ 10 h 244"/>
                        <a:gd name="T34" fmla="*/ 70 w 558"/>
                        <a:gd name="T35" fmla="*/ 11 h 244"/>
                        <a:gd name="T36" fmla="*/ 68 w 558"/>
                        <a:gd name="T37" fmla="*/ 13 h 244"/>
                        <a:gd name="T38" fmla="*/ 67 w 558"/>
                        <a:gd name="T39" fmla="*/ 14 h 244"/>
                        <a:gd name="T40" fmla="*/ 41 w 558"/>
                        <a:gd name="T41" fmla="*/ 31 h 244"/>
                        <a:gd name="T42" fmla="*/ 21 w 558"/>
                        <a:gd name="T43" fmla="*/ 30 h 244"/>
                        <a:gd name="T44" fmla="*/ 20 w 558"/>
                        <a:gd name="T45" fmla="*/ 23 h 244"/>
                        <a:gd name="T46" fmla="*/ 19 w 558"/>
                        <a:gd name="T47" fmla="*/ 21 h 244"/>
                        <a:gd name="T48" fmla="*/ 17 w 558"/>
                        <a:gd name="T49" fmla="*/ 20 h 244"/>
                        <a:gd name="T50" fmla="*/ 13 w 558"/>
                        <a:gd name="T51" fmla="*/ 19 h 244"/>
                        <a:gd name="T52" fmla="*/ 9 w 558"/>
                        <a:gd name="T53" fmla="*/ 18 h 244"/>
                        <a:gd name="T54" fmla="*/ 3 w 558"/>
                        <a:gd name="T55" fmla="*/ 17 h 244"/>
                        <a:gd name="T56" fmla="*/ 0 w 558"/>
                        <a:gd name="T57" fmla="*/ 15 h 2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58"/>
                        <a:gd name="T88" fmla="*/ 0 h 244"/>
                        <a:gd name="T89" fmla="*/ 558 w 558"/>
                        <a:gd name="T90" fmla="*/ 244 h 2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58" h="244">
                          <a:moveTo>
                            <a:pt x="0" y="124"/>
                          </a:moveTo>
                          <a:lnTo>
                            <a:pt x="13" y="94"/>
                          </a:lnTo>
                          <a:lnTo>
                            <a:pt x="28" y="73"/>
                          </a:lnTo>
                          <a:lnTo>
                            <a:pt x="49" y="54"/>
                          </a:lnTo>
                          <a:lnTo>
                            <a:pt x="72" y="40"/>
                          </a:lnTo>
                          <a:lnTo>
                            <a:pt x="99" y="28"/>
                          </a:lnTo>
                          <a:lnTo>
                            <a:pt x="131" y="14"/>
                          </a:lnTo>
                          <a:lnTo>
                            <a:pt x="168" y="5"/>
                          </a:lnTo>
                          <a:lnTo>
                            <a:pt x="215" y="2"/>
                          </a:lnTo>
                          <a:lnTo>
                            <a:pt x="278" y="0"/>
                          </a:lnTo>
                          <a:lnTo>
                            <a:pt x="359" y="2"/>
                          </a:lnTo>
                          <a:lnTo>
                            <a:pt x="405" y="8"/>
                          </a:lnTo>
                          <a:lnTo>
                            <a:pt x="434" y="19"/>
                          </a:lnTo>
                          <a:lnTo>
                            <a:pt x="466" y="33"/>
                          </a:lnTo>
                          <a:lnTo>
                            <a:pt x="501" y="48"/>
                          </a:lnTo>
                          <a:lnTo>
                            <a:pt x="531" y="61"/>
                          </a:lnTo>
                          <a:lnTo>
                            <a:pt x="558" y="75"/>
                          </a:lnTo>
                          <a:lnTo>
                            <a:pt x="554" y="85"/>
                          </a:lnTo>
                          <a:lnTo>
                            <a:pt x="544" y="97"/>
                          </a:lnTo>
                          <a:lnTo>
                            <a:pt x="532" y="107"/>
                          </a:lnTo>
                          <a:lnTo>
                            <a:pt x="334" y="244"/>
                          </a:lnTo>
                          <a:lnTo>
                            <a:pt x="168" y="238"/>
                          </a:lnTo>
                          <a:lnTo>
                            <a:pt x="165" y="180"/>
                          </a:lnTo>
                          <a:lnTo>
                            <a:pt x="153" y="168"/>
                          </a:lnTo>
                          <a:lnTo>
                            <a:pt x="134" y="156"/>
                          </a:lnTo>
                          <a:lnTo>
                            <a:pt x="110" y="147"/>
                          </a:lnTo>
                          <a:lnTo>
                            <a:pt x="75" y="140"/>
                          </a:lnTo>
                          <a:lnTo>
                            <a:pt x="28" y="131"/>
                          </a:lnTo>
                          <a:lnTo>
                            <a:pt x="0" y="124"/>
                          </a:lnTo>
                          <a:close/>
                        </a:path>
                      </a:pathLst>
                    </a:custGeom>
                    <a:solidFill>
                      <a:srgbClr val="8080FF"/>
                    </a:solidFill>
                    <a:ln w="9525">
                      <a:noFill/>
                      <a:round/>
                      <a:headEnd/>
                      <a:tailEnd/>
                    </a:ln>
                  </p:spPr>
                  <p:txBody>
                    <a:bodyPr/>
                    <a:lstStyle/>
                    <a:p>
                      <a:endParaRPr lang="cs-CZ"/>
                    </a:p>
                  </p:txBody>
                </p:sp>
              </p:grpSp>
              <p:sp>
                <p:nvSpPr>
                  <p:cNvPr id="1147" name="Oval 259"/>
                  <p:cNvSpPr>
                    <a:spLocks noChangeArrowheads="1"/>
                  </p:cNvSpPr>
                  <p:nvPr/>
                </p:nvSpPr>
                <p:spPr bwMode="auto">
                  <a:xfrm>
                    <a:off x="4798" y="3330"/>
                    <a:ext cx="42" cy="25"/>
                  </a:xfrm>
                  <a:prstGeom prst="ellipse">
                    <a:avLst/>
                  </a:prstGeom>
                  <a:solidFill>
                    <a:srgbClr val="E0E0E0"/>
                  </a:solidFill>
                  <a:ln w="9525">
                    <a:noFill/>
                    <a:round/>
                    <a:headEnd/>
                    <a:tailEnd/>
                  </a:ln>
                </p:spPr>
                <p:txBody>
                  <a:bodyPr/>
                  <a:lstStyle/>
                  <a:p>
                    <a:endParaRPr lang="cs-CZ"/>
                  </a:p>
                </p:txBody>
              </p:sp>
            </p:grpSp>
            <p:grpSp>
              <p:nvGrpSpPr>
                <p:cNvPr id="1255" name="Group 260"/>
                <p:cNvGrpSpPr>
                  <a:grpSpLocks/>
                </p:cNvGrpSpPr>
                <p:nvPr/>
              </p:nvGrpSpPr>
              <p:grpSpPr bwMode="auto">
                <a:xfrm>
                  <a:off x="4657" y="3242"/>
                  <a:ext cx="395" cy="101"/>
                  <a:chOff x="4657" y="3242"/>
                  <a:chExt cx="395" cy="101"/>
                </a:xfrm>
              </p:grpSpPr>
              <p:sp>
                <p:nvSpPr>
                  <p:cNvPr id="1135" name="Line 261"/>
                  <p:cNvSpPr>
                    <a:spLocks noChangeShapeType="1"/>
                  </p:cNvSpPr>
                  <p:nvPr/>
                </p:nvSpPr>
                <p:spPr bwMode="auto">
                  <a:xfrm>
                    <a:off x="4657" y="3329"/>
                    <a:ext cx="52" cy="14"/>
                  </a:xfrm>
                  <a:prstGeom prst="line">
                    <a:avLst/>
                  </a:prstGeom>
                  <a:noFill/>
                  <a:ln w="6350">
                    <a:solidFill>
                      <a:srgbClr val="C06000"/>
                    </a:solidFill>
                    <a:round/>
                    <a:headEnd/>
                    <a:tailEnd/>
                  </a:ln>
                </p:spPr>
                <p:txBody>
                  <a:bodyPr/>
                  <a:lstStyle/>
                  <a:p>
                    <a:endParaRPr lang="cs-CZ"/>
                  </a:p>
                </p:txBody>
              </p:sp>
              <p:sp>
                <p:nvSpPr>
                  <p:cNvPr id="1136" name="Line 262"/>
                  <p:cNvSpPr>
                    <a:spLocks noChangeShapeType="1"/>
                  </p:cNvSpPr>
                  <p:nvPr/>
                </p:nvSpPr>
                <p:spPr bwMode="auto">
                  <a:xfrm>
                    <a:off x="4677" y="3294"/>
                    <a:ext cx="44" cy="25"/>
                  </a:xfrm>
                  <a:prstGeom prst="line">
                    <a:avLst/>
                  </a:prstGeom>
                  <a:noFill/>
                  <a:ln w="6350">
                    <a:solidFill>
                      <a:srgbClr val="C06000"/>
                    </a:solidFill>
                    <a:round/>
                    <a:headEnd/>
                    <a:tailEnd/>
                  </a:ln>
                </p:spPr>
                <p:txBody>
                  <a:bodyPr/>
                  <a:lstStyle/>
                  <a:p>
                    <a:endParaRPr lang="cs-CZ"/>
                  </a:p>
                </p:txBody>
              </p:sp>
              <p:sp>
                <p:nvSpPr>
                  <p:cNvPr id="1137" name="Line 263"/>
                  <p:cNvSpPr>
                    <a:spLocks noChangeShapeType="1"/>
                  </p:cNvSpPr>
                  <p:nvPr/>
                </p:nvSpPr>
                <p:spPr bwMode="auto">
                  <a:xfrm>
                    <a:off x="4718" y="3269"/>
                    <a:ext cx="22" cy="36"/>
                  </a:xfrm>
                  <a:prstGeom prst="line">
                    <a:avLst/>
                  </a:prstGeom>
                  <a:noFill/>
                  <a:ln w="6350">
                    <a:solidFill>
                      <a:srgbClr val="C06000"/>
                    </a:solidFill>
                    <a:round/>
                    <a:headEnd/>
                    <a:tailEnd/>
                  </a:ln>
                </p:spPr>
                <p:txBody>
                  <a:bodyPr/>
                  <a:lstStyle/>
                  <a:p>
                    <a:endParaRPr lang="cs-CZ"/>
                  </a:p>
                </p:txBody>
              </p:sp>
              <p:sp>
                <p:nvSpPr>
                  <p:cNvPr id="1138" name="Line 264"/>
                  <p:cNvSpPr>
                    <a:spLocks noChangeShapeType="1"/>
                  </p:cNvSpPr>
                  <p:nvPr/>
                </p:nvSpPr>
                <p:spPr bwMode="auto">
                  <a:xfrm>
                    <a:off x="4765" y="3256"/>
                    <a:ext cx="19" cy="33"/>
                  </a:xfrm>
                  <a:prstGeom prst="line">
                    <a:avLst/>
                  </a:prstGeom>
                  <a:noFill/>
                  <a:ln w="6350">
                    <a:solidFill>
                      <a:srgbClr val="C06000"/>
                    </a:solidFill>
                    <a:round/>
                    <a:headEnd/>
                    <a:tailEnd/>
                  </a:ln>
                </p:spPr>
                <p:txBody>
                  <a:bodyPr/>
                  <a:lstStyle/>
                  <a:p>
                    <a:endParaRPr lang="cs-CZ"/>
                  </a:p>
                </p:txBody>
              </p:sp>
              <p:sp>
                <p:nvSpPr>
                  <p:cNvPr id="1139" name="Line 265"/>
                  <p:cNvSpPr>
                    <a:spLocks noChangeShapeType="1"/>
                  </p:cNvSpPr>
                  <p:nvPr/>
                </p:nvSpPr>
                <p:spPr bwMode="auto">
                  <a:xfrm>
                    <a:off x="4816" y="3243"/>
                    <a:ext cx="1" cy="40"/>
                  </a:xfrm>
                  <a:prstGeom prst="line">
                    <a:avLst/>
                  </a:prstGeom>
                  <a:noFill/>
                  <a:ln w="6350">
                    <a:solidFill>
                      <a:srgbClr val="C06000"/>
                    </a:solidFill>
                    <a:round/>
                    <a:headEnd/>
                    <a:tailEnd/>
                  </a:ln>
                </p:spPr>
                <p:txBody>
                  <a:bodyPr/>
                  <a:lstStyle/>
                  <a:p>
                    <a:endParaRPr lang="cs-CZ"/>
                  </a:p>
                </p:txBody>
              </p:sp>
              <p:sp>
                <p:nvSpPr>
                  <p:cNvPr id="1140" name="Line 266"/>
                  <p:cNvSpPr>
                    <a:spLocks noChangeShapeType="1"/>
                  </p:cNvSpPr>
                  <p:nvPr/>
                </p:nvSpPr>
                <p:spPr bwMode="auto">
                  <a:xfrm flipH="1">
                    <a:off x="4850" y="3242"/>
                    <a:ext cx="12" cy="44"/>
                  </a:xfrm>
                  <a:prstGeom prst="line">
                    <a:avLst/>
                  </a:prstGeom>
                  <a:noFill/>
                  <a:ln w="6350">
                    <a:solidFill>
                      <a:srgbClr val="C06000"/>
                    </a:solidFill>
                    <a:round/>
                    <a:headEnd/>
                    <a:tailEnd/>
                  </a:ln>
                </p:spPr>
                <p:txBody>
                  <a:bodyPr/>
                  <a:lstStyle/>
                  <a:p>
                    <a:endParaRPr lang="cs-CZ"/>
                  </a:p>
                </p:txBody>
              </p:sp>
              <p:sp>
                <p:nvSpPr>
                  <p:cNvPr id="1141" name="Line 267"/>
                  <p:cNvSpPr>
                    <a:spLocks noChangeShapeType="1"/>
                  </p:cNvSpPr>
                  <p:nvPr/>
                </p:nvSpPr>
                <p:spPr bwMode="auto">
                  <a:xfrm flipH="1">
                    <a:off x="4887" y="3255"/>
                    <a:ext cx="14" cy="24"/>
                  </a:xfrm>
                  <a:prstGeom prst="line">
                    <a:avLst/>
                  </a:prstGeom>
                  <a:noFill/>
                  <a:ln w="6350">
                    <a:solidFill>
                      <a:srgbClr val="C06000"/>
                    </a:solidFill>
                    <a:round/>
                    <a:headEnd/>
                    <a:tailEnd/>
                  </a:ln>
                </p:spPr>
                <p:txBody>
                  <a:bodyPr/>
                  <a:lstStyle/>
                  <a:p>
                    <a:endParaRPr lang="cs-CZ"/>
                  </a:p>
                </p:txBody>
              </p:sp>
              <p:sp>
                <p:nvSpPr>
                  <p:cNvPr id="1142" name="Line 268"/>
                  <p:cNvSpPr>
                    <a:spLocks noChangeShapeType="1"/>
                  </p:cNvSpPr>
                  <p:nvPr/>
                </p:nvSpPr>
                <p:spPr bwMode="auto">
                  <a:xfrm flipH="1">
                    <a:off x="4922" y="3269"/>
                    <a:ext cx="14" cy="16"/>
                  </a:xfrm>
                  <a:prstGeom prst="line">
                    <a:avLst/>
                  </a:prstGeom>
                  <a:noFill/>
                  <a:ln w="6350">
                    <a:solidFill>
                      <a:srgbClr val="C06000"/>
                    </a:solidFill>
                    <a:round/>
                    <a:headEnd/>
                    <a:tailEnd/>
                  </a:ln>
                </p:spPr>
                <p:txBody>
                  <a:bodyPr/>
                  <a:lstStyle/>
                  <a:p>
                    <a:endParaRPr lang="cs-CZ"/>
                  </a:p>
                </p:txBody>
              </p:sp>
              <p:sp>
                <p:nvSpPr>
                  <p:cNvPr id="1143" name="Line 269"/>
                  <p:cNvSpPr>
                    <a:spLocks noChangeShapeType="1"/>
                  </p:cNvSpPr>
                  <p:nvPr/>
                </p:nvSpPr>
                <p:spPr bwMode="auto">
                  <a:xfrm flipH="1">
                    <a:off x="4954" y="3276"/>
                    <a:ext cx="27" cy="25"/>
                  </a:xfrm>
                  <a:prstGeom prst="line">
                    <a:avLst/>
                  </a:prstGeom>
                  <a:noFill/>
                  <a:ln w="6350">
                    <a:solidFill>
                      <a:srgbClr val="C06000"/>
                    </a:solidFill>
                    <a:round/>
                    <a:headEnd/>
                    <a:tailEnd/>
                  </a:ln>
                </p:spPr>
                <p:txBody>
                  <a:bodyPr/>
                  <a:lstStyle/>
                  <a:p>
                    <a:endParaRPr lang="cs-CZ"/>
                  </a:p>
                </p:txBody>
              </p:sp>
              <p:sp>
                <p:nvSpPr>
                  <p:cNvPr id="1144" name="Line 270"/>
                  <p:cNvSpPr>
                    <a:spLocks noChangeShapeType="1"/>
                  </p:cNvSpPr>
                  <p:nvPr/>
                </p:nvSpPr>
                <p:spPr bwMode="auto">
                  <a:xfrm flipH="1">
                    <a:off x="4991" y="3297"/>
                    <a:ext cx="27" cy="20"/>
                  </a:xfrm>
                  <a:prstGeom prst="line">
                    <a:avLst/>
                  </a:prstGeom>
                  <a:noFill/>
                  <a:ln w="6350">
                    <a:solidFill>
                      <a:srgbClr val="C06000"/>
                    </a:solidFill>
                    <a:round/>
                    <a:headEnd/>
                    <a:tailEnd/>
                  </a:ln>
                </p:spPr>
                <p:txBody>
                  <a:bodyPr/>
                  <a:lstStyle/>
                  <a:p>
                    <a:endParaRPr lang="cs-CZ"/>
                  </a:p>
                </p:txBody>
              </p:sp>
              <p:sp>
                <p:nvSpPr>
                  <p:cNvPr id="1145" name="Line 271"/>
                  <p:cNvSpPr>
                    <a:spLocks noChangeShapeType="1"/>
                  </p:cNvSpPr>
                  <p:nvPr/>
                </p:nvSpPr>
                <p:spPr bwMode="auto">
                  <a:xfrm flipH="1">
                    <a:off x="4995" y="3325"/>
                    <a:ext cx="57" cy="9"/>
                  </a:xfrm>
                  <a:prstGeom prst="line">
                    <a:avLst/>
                  </a:prstGeom>
                  <a:noFill/>
                  <a:ln w="6350">
                    <a:solidFill>
                      <a:srgbClr val="C06000"/>
                    </a:solidFill>
                    <a:round/>
                    <a:headEnd/>
                    <a:tailEnd/>
                  </a:ln>
                </p:spPr>
                <p:txBody>
                  <a:bodyPr/>
                  <a:lstStyle/>
                  <a:p>
                    <a:endParaRPr lang="cs-CZ"/>
                  </a:p>
                </p:txBody>
              </p:sp>
            </p:grpSp>
          </p:grpSp>
          <p:grpSp>
            <p:nvGrpSpPr>
              <p:cNvPr id="1256" name="Group 272"/>
              <p:cNvGrpSpPr>
                <a:grpSpLocks/>
              </p:cNvGrpSpPr>
              <p:nvPr/>
            </p:nvGrpSpPr>
            <p:grpSpPr bwMode="auto">
              <a:xfrm>
                <a:off x="4729" y="3329"/>
                <a:ext cx="287" cy="796"/>
                <a:chOff x="4729" y="3329"/>
                <a:chExt cx="287" cy="796"/>
              </a:xfrm>
            </p:grpSpPr>
            <p:grpSp>
              <p:nvGrpSpPr>
                <p:cNvPr id="1257" name="Group 273"/>
                <p:cNvGrpSpPr>
                  <a:grpSpLocks/>
                </p:cNvGrpSpPr>
                <p:nvPr/>
              </p:nvGrpSpPr>
              <p:grpSpPr bwMode="auto">
                <a:xfrm>
                  <a:off x="4729" y="3329"/>
                  <a:ext cx="287" cy="796"/>
                  <a:chOff x="4729" y="3329"/>
                  <a:chExt cx="287" cy="796"/>
                </a:xfrm>
              </p:grpSpPr>
              <p:grpSp>
                <p:nvGrpSpPr>
                  <p:cNvPr id="1261" name="Group 274"/>
                  <p:cNvGrpSpPr>
                    <a:grpSpLocks/>
                  </p:cNvGrpSpPr>
                  <p:nvPr/>
                </p:nvGrpSpPr>
                <p:grpSpPr bwMode="auto">
                  <a:xfrm>
                    <a:off x="4729" y="3329"/>
                    <a:ext cx="287" cy="796"/>
                    <a:chOff x="4729" y="3329"/>
                    <a:chExt cx="287" cy="796"/>
                  </a:xfrm>
                </p:grpSpPr>
                <p:grpSp>
                  <p:nvGrpSpPr>
                    <p:cNvPr id="1266" name="Group 275"/>
                    <p:cNvGrpSpPr>
                      <a:grpSpLocks/>
                    </p:cNvGrpSpPr>
                    <p:nvPr/>
                  </p:nvGrpSpPr>
                  <p:grpSpPr bwMode="auto">
                    <a:xfrm>
                      <a:off x="4729" y="3394"/>
                      <a:ext cx="287" cy="731"/>
                      <a:chOff x="4729" y="3394"/>
                      <a:chExt cx="287" cy="731"/>
                    </a:xfrm>
                  </p:grpSpPr>
                  <p:sp>
                    <p:nvSpPr>
                      <p:cNvPr id="1131" name="Freeform 276"/>
                      <p:cNvSpPr>
                        <a:spLocks/>
                      </p:cNvSpPr>
                      <p:nvPr/>
                    </p:nvSpPr>
                    <p:spPr bwMode="auto">
                      <a:xfrm>
                        <a:off x="4731" y="3394"/>
                        <a:ext cx="285" cy="731"/>
                      </a:xfrm>
                      <a:custGeom>
                        <a:avLst/>
                        <a:gdLst>
                          <a:gd name="T0" fmla="*/ 29 w 569"/>
                          <a:gd name="T1" fmla="*/ 1 h 1462"/>
                          <a:gd name="T2" fmla="*/ 21 w 569"/>
                          <a:gd name="T3" fmla="*/ 3 h 1462"/>
                          <a:gd name="T4" fmla="*/ 15 w 569"/>
                          <a:gd name="T5" fmla="*/ 5 h 1462"/>
                          <a:gd name="T6" fmla="*/ 12 w 569"/>
                          <a:gd name="T7" fmla="*/ 10 h 1462"/>
                          <a:gd name="T8" fmla="*/ 10 w 569"/>
                          <a:gd name="T9" fmla="*/ 17 h 1462"/>
                          <a:gd name="T10" fmla="*/ 5 w 569"/>
                          <a:gd name="T11" fmla="*/ 24 h 1462"/>
                          <a:gd name="T12" fmla="*/ 2 w 569"/>
                          <a:gd name="T13" fmla="*/ 30 h 1462"/>
                          <a:gd name="T14" fmla="*/ 0 w 569"/>
                          <a:gd name="T15" fmla="*/ 38 h 1462"/>
                          <a:gd name="T16" fmla="*/ 2 w 569"/>
                          <a:gd name="T17" fmla="*/ 46 h 1462"/>
                          <a:gd name="T18" fmla="*/ 4 w 569"/>
                          <a:gd name="T19" fmla="*/ 52 h 1462"/>
                          <a:gd name="T20" fmla="*/ 9 w 569"/>
                          <a:gd name="T21" fmla="*/ 58 h 1462"/>
                          <a:gd name="T22" fmla="*/ 15 w 569"/>
                          <a:gd name="T23" fmla="*/ 60 h 1462"/>
                          <a:gd name="T24" fmla="*/ 23 w 569"/>
                          <a:gd name="T25" fmla="*/ 60 h 1462"/>
                          <a:gd name="T26" fmla="*/ 21 w 569"/>
                          <a:gd name="T27" fmla="*/ 69 h 1462"/>
                          <a:gd name="T28" fmla="*/ 19 w 569"/>
                          <a:gd name="T29" fmla="*/ 78 h 1462"/>
                          <a:gd name="T30" fmla="*/ 21 w 569"/>
                          <a:gd name="T31" fmla="*/ 83 h 1462"/>
                          <a:gd name="T32" fmla="*/ 26 w 569"/>
                          <a:gd name="T33" fmla="*/ 91 h 1462"/>
                          <a:gd name="T34" fmla="*/ 30 w 569"/>
                          <a:gd name="T35" fmla="*/ 97 h 1462"/>
                          <a:gd name="T36" fmla="*/ 33 w 569"/>
                          <a:gd name="T37" fmla="*/ 107 h 1462"/>
                          <a:gd name="T38" fmla="*/ 36 w 569"/>
                          <a:gd name="T39" fmla="*/ 118 h 1462"/>
                          <a:gd name="T40" fmla="*/ 37 w 569"/>
                          <a:gd name="T41" fmla="*/ 131 h 1462"/>
                          <a:gd name="T42" fmla="*/ 39 w 569"/>
                          <a:gd name="T43" fmla="*/ 154 h 1462"/>
                          <a:gd name="T44" fmla="*/ 41 w 569"/>
                          <a:gd name="T45" fmla="*/ 175 h 1462"/>
                          <a:gd name="T46" fmla="*/ 72 w 569"/>
                          <a:gd name="T47" fmla="*/ 183 h 1462"/>
                          <a:gd name="T48" fmla="*/ 69 w 569"/>
                          <a:gd name="T49" fmla="*/ 175 h 1462"/>
                          <a:gd name="T50" fmla="*/ 68 w 569"/>
                          <a:gd name="T51" fmla="*/ 158 h 1462"/>
                          <a:gd name="T52" fmla="*/ 66 w 569"/>
                          <a:gd name="T53" fmla="*/ 132 h 1462"/>
                          <a:gd name="T54" fmla="*/ 62 w 569"/>
                          <a:gd name="T55" fmla="*/ 107 h 1462"/>
                          <a:gd name="T56" fmla="*/ 58 w 569"/>
                          <a:gd name="T57" fmla="*/ 80 h 1462"/>
                          <a:gd name="T58" fmla="*/ 55 w 569"/>
                          <a:gd name="T59" fmla="*/ 65 h 1462"/>
                          <a:gd name="T60" fmla="*/ 53 w 569"/>
                          <a:gd name="T61" fmla="*/ 56 h 1462"/>
                          <a:gd name="T62" fmla="*/ 52 w 569"/>
                          <a:gd name="T63" fmla="*/ 46 h 1462"/>
                          <a:gd name="T64" fmla="*/ 50 w 569"/>
                          <a:gd name="T65" fmla="*/ 33 h 1462"/>
                          <a:gd name="T66" fmla="*/ 46 w 569"/>
                          <a:gd name="T67" fmla="*/ 15 h 1462"/>
                          <a:gd name="T68" fmla="*/ 43 w 569"/>
                          <a:gd name="T69" fmla="*/ 10 h 1462"/>
                          <a:gd name="T70" fmla="*/ 35 w 569"/>
                          <a:gd name="T71" fmla="*/ 3 h 14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69"/>
                          <a:gd name="T109" fmla="*/ 0 h 1462"/>
                          <a:gd name="T110" fmla="*/ 569 w 569"/>
                          <a:gd name="T111" fmla="*/ 1462 h 146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69" h="1462">
                            <a:moveTo>
                              <a:pt x="257" y="0"/>
                            </a:moveTo>
                            <a:lnTo>
                              <a:pt x="226" y="3"/>
                            </a:lnTo>
                            <a:lnTo>
                              <a:pt x="193" y="9"/>
                            </a:lnTo>
                            <a:lnTo>
                              <a:pt x="161" y="17"/>
                            </a:lnTo>
                            <a:lnTo>
                              <a:pt x="135" y="28"/>
                            </a:lnTo>
                            <a:lnTo>
                              <a:pt x="119" y="40"/>
                            </a:lnTo>
                            <a:lnTo>
                              <a:pt x="108" y="51"/>
                            </a:lnTo>
                            <a:lnTo>
                              <a:pt x="96" y="76"/>
                            </a:lnTo>
                            <a:lnTo>
                              <a:pt x="86" y="97"/>
                            </a:lnTo>
                            <a:lnTo>
                              <a:pt x="73" y="133"/>
                            </a:lnTo>
                            <a:lnTo>
                              <a:pt x="55" y="167"/>
                            </a:lnTo>
                            <a:lnTo>
                              <a:pt x="37" y="195"/>
                            </a:lnTo>
                            <a:lnTo>
                              <a:pt x="23" y="215"/>
                            </a:lnTo>
                            <a:lnTo>
                              <a:pt x="10" y="241"/>
                            </a:lnTo>
                            <a:lnTo>
                              <a:pt x="1" y="272"/>
                            </a:lnTo>
                            <a:lnTo>
                              <a:pt x="0" y="298"/>
                            </a:lnTo>
                            <a:lnTo>
                              <a:pt x="4" y="337"/>
                            </a:lnTo>
                            <a:lnTo>
                              <a:pt x="10" y="366"/>
                            </a:lnTo>
                            <a:lnTo>
                              <a:pt x="20" y="396"/>
                            </a:lnTo>
                            <a:lnTo>
                              <a:pt x="31" y="416"/>
                            </a:lnTo>
                            <a:lnTo>
                              <a:pt x="47" y="440"/>
                            </a:lnTo>
                            <a:lnTo>
                              <a:pt x="71" y="464"/>
                            </a:lnTo>
                            <a:lnTo>
                              <a:pt x="89" y="480"/>
                            </a:lnTo>
                            <a:lnTo>
                              <a:pt x="113" y="484"/>
                            </a:lnTo>
                            <a:lnTo>
                              <a:pt x="155" y="489"/>
                            </a:lnTo>
                            <a:lnTo>
                              <a:pt x="180" y="486"/>
                            </a:lnTo>
                            <a:lnTo>
                              <a:pt x="171" y="523"/>
                            </a:lnTo>
                            <a:lnTo>
                              <a:pt x="164" y="551"/>
                            </a:lnTo>
                            <a:lnTo>
                              <a:pt x="157" y="583"/>
                            </a:lnTo>
                            <a:lnTo>
                              <a:pt x="152" y="617"/>
                            </a:lnTo>
                            <a:lnTo>
                              <a:pt x="154" y="643"/>
                            </a:lnTo>
                            <a:lnTo>
                              <a:pt x="161" y="662"/>
                            </a:lnTo>
                            <a:lnTo>
                              <a:pt x="180" y="690"/>
                            </a:lnTo>
                            <a:lnTo>
                              <a:pt x="203" y="727"/>
                            </a:lnTo>
                            <a:lnTo>
                              <a:pt x="220" y="755"/>
                            </a:lnTo>
                            <a:lnTo>
                              <a:pt x="237" y="778"/>
                            </a:lnTo>
                            <a:lnTo>
                              <a:pt x="250" y="812"/>
                            </a:lnTo>
                            <a:lnTo>
                              <a:pt x="262" y="861"/>
                            </a:lnTo>
                            <a:lnTo>
                              <a:pt x="274" y="913"/>
                            </a:lnTo>
                            <a:lnTo>
                              <a:pt x="281" y="949"/>
                            </a:lnTo>
                            <a:lnTo>
                              <a:pt x="287" y="995"/>
                            </a:lnTo>
                            <a:lnTo>
                              <a:pt x="291" y="1042"/>
                            </a:lnTo>
                            <a:lnTo>
                              <a:pt x="299" y="1121"/>
                            </a:lnTo>
                            <a:lnTo>
                              <a:pt x="308" y="1228"/>
                            </a:lnTo>
                            <a:lnTo>
                              <a:pt x="314" y="1322"/>
                            </a:lnTo>
                            <a:lnTo>
                              <a:pt x="321" y="1399"/>
                            </a:lnTo>
                            <a:lnTo>
                              <a:pt x="324" y="1462"/>
                            </a:lnTo>
                            <a:lnTo>
                              <a:pt x="569" y="1462"/>
                            </a:lnTo>
                            <a:lnTo>
                              <a:pt x="559" y="1428"/>
                            </a:lnTo>
                            <a:lnTo>
                              <a:pt x="551" y="1393"/>
                            </a:lnTo>
                            <a:lnTo>
                              <a:pt x="545" y="1360"/>
                            </a:lnTo>
                            <a:lnTo>
                              <a:pt x="537" y="1262"/>
                            </a:lnTo>
                            <a:lnTo>
                              <a:pt x="529" y="1145"/>
                            </a:lnTo>
                            <a:lnTo>
                              <a:pt x="523" y="1053"/>
                            </a:lnTo>
                            <a:lnTo>
                              <a:pt x="508" y="971"/>
                            </a:lnTo>
                            <a:lnTo>
                              <a:pt x="489" y="863"/>
                            </a:lnTo>
                            <a:lnTo>
                              <a:pt x="474" y="753"/>
                            </a:lnTo>
                            <a:lnTo>
                              <a:pt x="460" y="634"/>
                            </a:lnTo>
                            <a:lnTo>
                              <a:pt x="447" y="548"/>
                            </a:lnTo>
                            <a:lnTo>
                              <a:pt x="437" y="514"/>
                            </a:lnTo>
                            <a:lnTo>
                              <a:pt x="426" y="478"/>
                            </a:lnTo>
                            <a:lnTo>
                              <a:pt x="417" y="449"/>
                            </a:lnTo>
                            <a:lnTo>
                              <a:pt x="414" y="415"/>
                            </a:lnTo>
                            <a:lnTo>
                              <a:pt x="414" y="367"/>
                            </a:lnTo>
                            <a:lnTo>
                              <a:pt x="408" y="318"/>
                            </a:lnTo>
                            <a:lnTo>
                              <a:pt x="396" y="260"/>
                            </a:lnTo>
                            <a:lnTo>
                              <a:pt x="379" y="184"/>
                            </a:lnTo>
                            <a:lnTo>
                              <a:pt x="364" y="124"/>
                            </a:lnTo>
                            <a:lnTo>
                              <a:pt x="355" y="104"/>
                            </a:lnTo>
                            <a:lnTo>
                              <a:pt x="338" y="78"/>
                            </a:lnTo>
                            <a:lnTo>
                              <a:pt x="309" y="43"/>
                            </a:lnTo>
                            <a:lnTo>
                              <a:pt x="280" y="17"/>
                            </a:lnTo>
                            <a:lnTo>
                              <a:pt x="257" y="0"/>
                            </a:lnTo>
                            <a:close/>
                          </a:path>
                        </a:pathLst>
                      </a:custGeom>
                      <a:solidFill>
                        <a:srgbClr val="FFFF40"/>
                      </a:solidFill>
                      <a:ln w="9525">
                        <a:noFill/>
                        <a:round/>
                        <a:headEnd/>
                        <a:tailEnd/>
                      </a:ln>
                    </p:spPr>
                    <p:txBody>
                      <a:bodyPr/>
                      <a:lstStyle/>
                      <a:p>
                        <a:endParaRPr lang="cs-CZ"/>
                      </a:p>
                    </p:txBody>
                  </p:sp>
                  <p:sp>
                    <p:nvSpPr>
                      <p:cNvPr id="1132" name="Freeform 277"/>
                      <p:cNvSpPr>
                        <a:spLocks/>
                      </p:cNvSpPr>
                      <p:nvPr/>
                    </p:nvSpPr>
                    <p:spPr bwMode="auto">
                      <a:xfrm>
                        <a:off x="4729" y="3419"/>
                        <a:ext cx="74" cy="73"/>
                      </a:xfrm>
                      <a:custGeom>
                        <a:avLst/>
                        <a:gdLst>
                          <a:gd name="T0" fmla="*/ 18 w 149"/>
                          <a:gd name="T1" fmla="*/ 0 h 146"/>
                          <a:gd name="T2" fmla="*/ 16 w 149"/>
                          <a:gd name="T3" fmla="*/ 1 h 146"/>
                          <a:gd name="T4" fmla="*/ 14 w 149"/>
                          <a:gd name="T5" fmla="*/ 2 h 146"/>
                          <a:gd name="T6" fmla="*/ 11 w 149"/>
                          <a:gd name="T7" fmla="*/ 3 h 146"/>
                          <a:gd name="T8" fmla="*/ 9 w 149"/>
                          <a:gd name="T9" fmla="*/ 5 h 146"/>
                          <a:gd name="T10" fmla="*/ 6 w 149"/>
                          <a:gd name="T11" fmla="*/ 5 h 146"/>
                          <a:gd name="T12" fmla="*/ 4 w 149"/>
                          <a:gd name="T13" fmla="*/ 5 h 146"/>
                          <a:gd name="T14" fmla="*/ 3 w 149"/>
                          <a:gd name="T15" fmla="*/ 6 h 146"/>
                          <a:gd name="T16" fmla="*/ 2 w 149"/>
                          <a:gd name="T17" fmla="*/ 7 h 146"/>
                          <a:gd name="T18" fmla="*/ 1 w 149"/>
                          <a:gd name="T19" fmla="*/ 9 h 146"/>
                          <a:gd name="T20" fmla="*/ 0 w 149"/>
                          <a:gd name="T21" fmla="*/ 10 h 146"/>
                          <a:gd name="T22" fmla="*/ 0 w 149"/>
                          <a:gd name="T23" fmla="*/ 12 h 146"/>
                          <a:gd name="T24" fmla="*/ 0 w 149"/>
                          <a:gd name="T25" fmla="*/ 13 h 146"/>
                          <a:gd name="T26" fmla="*/ 0 w 149"/>
                          <a:gd name="T27" fmla="*/ 15 h 146"/>
                          <a:gd name="T28" fmla="*/ 1 w 149"/>
                          <a:gd name="T29" fmla="*/ 17 h 146"/>
                          <a:gd name="T30" fmla="*/ 1 w 149"/>
                          <a:gd name="T31" fmla="*/ 18 h 146"/>
                          <a:gd name="T32" fmla="*/ 2 w 149"/>
                          <a:gd name="T33" fmla="*/ 18 h 146"/>
                          <a:gd name="T34" fmla="*/ 5 w 149"/>
                          <a:gd name="T35" fmla="*/ 18 h 146"/>
                          <a:gd name="T36" fmla="*/ 6 w 149"/>
                          <a:gd name="T37" fmla="*/ 18 h 146"/>
                          <a:gd name="T38" fmla="*/ 8 w 149"/>
                          <a:gd name="T39" fmla="*/ 18 h 146"/>
                          <a:gd name="T40" fmla="*/ 9 w 149"/>
                          <a:gd name="T41" fmla="*/ 17 h 146"/>
                          <a:gd name="T42" fmla="*/ 10 w 149"/>
                          <a:gd name="T43" fmla="*/ 14 h 146"/>
                          <a:gd name="T44" fmla="*/ 11 w 149"/>
                          <a:gd name="T45" fmla="*/ 13 h 146"/>
                          <a:gd name="T46" fmla="*/ 12 w 149"/>
                          <a:gd name="T47" fmla="*/ 11 h 146"/>
                          <a:gd name="T48" fmla="*/ 13 w 149"/>
                          <a:gd name="T49" fmla="*/ 10 h 146"/>
                          <a:gd name="T50" fmla="*/ 13 w 149"/>
                          <a:gd name="T51" fmla="*/ 9 h 146"/>
                          <a:gd name="T52" fmla="*/ 13 w 149"/>
                          <a:gd name="T53" fmla="*/ 7 h 146"/>
                          <a:gd name="T54" fmla="*/ 14 w 149"/>
                          <a:gd name="T55" fmla="*/ 5 h 146"/>
                          <a:gd name="T56" fmla="*/ 15 w 149"/>
                          <a:gd name="T57" fmla="*/ 5 h 146"/>
                          <a:gd name="T58" fmla="*/ 16 w 149"/>
                          <a:gd name="T59" fmla="*/ 2 h 146"/>
                          <a:gd name="T60" fmla="*/ 18 w 149"/>
                          <a:gd name="T61" fmla="*/ 0 h 14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49"/>
                          <a:gd name="T94" fmla="*/ 0 h 146"/>
                          <a:gd name="T95" fmla="*/ 149 w 149"/>
                          <a:gd name="T96" fmla="*/ 146 h 14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49" h="146">
                            <a:moveTo>
                              <a:pt x="149" y="0"/>
                            </a:moveTo>
                            <a:lnTo>
                              <a:pt x="128" y="15"/>
                            </a:lnTo>
                            <a:lnTo>
                              <a:pt x="115" y="22"/>
                            </a:lnTo>
                            <a:lnTo>
                              <a:pt x="93" y="31"/>
                            </a:lnTo>
                            <a:lnTo>
                              <a:pt x="73" y="37"/>
                            </a:lnTo>
                            <a:lnTo>
                              <a:pt x="54" y="39"/>
                            </a:lnTo>
                            <a:lnTo>
                              <a:pt x="36" y="42"/>
                            </a:lnTo>
                            <a:lnTo>
                              <a:pt x="25" y="48"/>
                            </a:lnTo>
                            <a:lnTo>
                              <a:pt x="16" y="61"/>
                            </a:lnTo>
                            <a:lnTo>
                              <a:pt x="8" y="72"/>
                            </a:lnTo>
                            <a:lnTo>
                              <a:pt x="3" y="82"/>
                            </a:lnTo>
                            <a:lnTo>
                              <a:pt x="0" y="96"/>
                            </a:lnTo>
                            <a:lnTo>
                              <a:pt x="0" y="107"/>
                            </a:lnTo>
                            <a:lnTo>
                              <a:pt x="3" y="121"/>
                            </a:lnTo>
                            <a:lnTo>
                              <a:pt x="8" y="136"/>
                            </a:lnTo>
                            <a:lnTo>
                              <a:pt x="14" y="143"/>
                            </a:lnTo>
                            <a:lnTo>
                              <a:pt x="23" y="146"/>
                            </a:lnTo>
                            <a:lnTo>
                              <a:pt x="40" y="143"/>
                            </a:lnTo>
                            <a:lnTo>
                              <a:pt x="54" y="141"/>
                            </a:lnTo>
                            <a:lnTo>
                              <a:pt x="68" y="144"/>
                            </a:lnTo>
                            <a:lnTo>
                              <a:pt x="76" y="131"/>
                            </a:lnTo>
                            <a:lnTo>
                              <a:pt x="85" y="116"/>
                            </a:lnTo>
                            <a:lnTo>
                              <a:pt x="93" y="106"/>
                            </a:lnTo>
                            <a:lnTo>
                              <a:pt x="101" y="95"/>
                            </a:lnTo>
                            <a:lnTo>
                              <a:pt x="110" y="85"/>
                            </a:lnTo>
                            <a:lnTo>
                              <a:pt x="109" y="76"/>
                            </a:lnTo>
                            <a:lnTo>
                              <a:pt x="111" y="62"/>
                            </a:lnTo>
                            <a:lnTo>
                              <a:pt x="114" y="47"/>
                            </a:lnTo>
                            <a:lnTo>
                              <a:pt x="122" y="36"/>
                            </a:lnTo>
                            <a:lnTo>
                              <a:pt x="133" y="22"/>
                            </a:lnTo>
                            <a:lnTo>
                              <a:pt x="149" y="0"/>
                            </a:lnTo>
                            <a:close/>
                          </a:path>
                        </a:pathLst>
                      </a:custGeom>
                      <a:solidFill>
                        <a:srgbClr val="FFE0C0"/>
                      </a:solidFill>
                      <a:ln w="9525">
                        <a:noFill/>
                        <a:round/>
                        <a:headEnd/>
                        <a:tailEnd/>
                      </a:ln>
                    </p:spPr>
                    <p:txBody>
                      <a:bodyPr/>
                      <a:lstStyle/>
                      <a:p>
                        <a:endParaRPr lang="cs-CZ"/>
                      </a:p>
                    </p:txBody>
                  </p:sp>
                </p:grpSp>
                <p:sp>
                  <p:nvSpPr>
                    <p:cNvPr id="1130" name="Freeform 278"/>
                    <p:cNvSpPr>
                      <a:spLocks/>
                    </p:cNvSpPr>
                    <p:nvPr/>
                  </p:nvSpPr>
                  <p:spPr bwMode="auto">
                    <a:xfrm>
                      <a:off x="4801" y="3329"/>
                      <a:ext cx="198" cy="796"/>
                    </a:xfrm>
                    <a:custGeom>
                      <a:avLst/>
                      <a:gdLst>
                        <a:gd name="T0" fmla="*/ 42 w 395"/>
                        <a:gd name="T1" fmla="*/ 0 h 1593"/>
                        <a:gd name="T2" fmla="*/ 38 w 395"/>
                        <a:gd name="T3" fmla="*/ 0 h 1593"/>
                        <a:gd name="T4" fmla="*/ 35 w 395"/>
                        <a:gd name="T5" fmla="*/ 0 h 1593"/>
                        <a:gd name="T6" fmla="*/ 31 w 395"/>
                        <a:gd name="T7" fmla="*/ 3 h 1593"/>
                        <a:gd name="T8" fmla="*/ 26 w 395"/>
                        <a:gd name="T9" fmla="*/ 8 h 1593"/>
                        <a:gd name="T10" fmla="*/ 23 w 395"/>
                        <a:gd name="T11" fmla="*/ 12 h 1593"/>
                        <a:gd name="T12" fmla="*/ 21 w 395"/>
                        <a:gd name="T13" fmla="*/ 17 h 1593"/>
                        <a:gd name="T14" fmla="*/ 17 w 395"/>
                        <a:gd name="T15" fmla="*/ 19 h 1593"/>
                        <a:gd name="T16" fmla="*/ 14 w 395"/>
                        <a:gd name="T17" fmla="*/ 19 h 1593"/>
                        <a:gd name="T18" fmla="*/ 11 w 395"/>
                        <a:gd name="T19" fmla="*/ 19 h 1593"/>
                        <a:gd name="T20" fmla="*/ 7 w 395"/>
                        <a:gd name="T21" fmla="*/ 20 h 1593"/>
                        <a:gd name="T22" fmla="*/ 4 w 395"/>
                        <a:gd name="T23" fmla="*/ 23 h 1593"/>
                        <a:gd name="T24" fmla="*/ 2 w 395"/>
                        <a:gd name="T25" fmla="*/ 26 h 1593"/>
                        <a:gd name="T26" fmla="*/ 1 w 395"/>
                        <a:gd name="T27" fmla="*/ 40 h 1593"/>
                        <a:gd name="T28" fmla="*/ 10 w 395"/>
                        <a:gd name="T29" fmla="*/ 69 h 1593"/>
                        <a:gd name="T30" fmla="*/ 7 w 395"/>
                        <a:gd name="T31" fmla="*/ 74 h 1593"/>
                        <a:gd name="T32" fmla="*/ 13 w 395"/>
                        <a:gd name="T33" fmla="*/ 88 h 1593"/>
                        <a:gd name="T34" fmla="*/ 18 w 395"/>
                        <a:gd name="T35" fmla="*/ 102 h 1593"/>
                        <a:gd name="T36" fmla="*/ 21 w 395"/>
                        <a:gd name="T37" fmla="*/ 122 h 1593"/>
                        <a:gd name="T38" fmla="*/ 25 w 395"/>
                        <a:gd name="T39" fmla="*/ 134 h 1593"/>
                        <a:gd name="T40" fmla="*/ 29 w 395"/>
                        <a:gd name="T41" fmla="*/ 145 h 1593"/>
                        <a:gd name="T42" fmla="*/ 31 w 395"/>
                        <a:gd name="T43" fmla="*/ 155 h 1593"/>
                        <a:gd name="T44" fmla="*/ 33 w 395"/>
                        <a:gd name="T45" fmla="*/ 167 h 1593"/>
                        <a:gd name="T46" fmla="*/ 34 w 395"/>
                        <a:gd name="T47" fmla="*/ 178 h 1593"/>
                        <a:gd name="T48" fmla="*/ 34 w 395"/>
                        <a:gd name="T49" fmla="*/ 188 h 1593"/>
                        <a:gd name="T50" fmla="*/ 34 w 395"/>
                        <a:gd name="T51" fmla="*/ 199 h 1593"/>
                        <a:gd name="T52" fmla="*/ 49 w 395"/>
                        <a:gd name="T53" fmla="*/ 187 h 1593"/>
                        <a:gd name="T54" fmla="*/ 48 w 395"/>
                        <a:gd name="T55" fmla="*/ 172 h 1593"/>
                        <a:gd name="T56" fmla="*/ 47 w 395"/>
                        <a:gd name="T57" fmla="*/ 159 h 1593"/>
                        <a:gd name="T58" fmla="*/ 45 w 395"/>
                        <a:gd name="T59" fmla="*/ 146 h 1593"/>
                        <a:gd name="T60" fmla="*/ 43 w 395"/>
                        <a:gd name="T61" fmla="*/ 131 h 1593"/>
                        <a:gd name="T62" fmla="*/ 40 w 395"/>
                        <a:gd name="T63" fmla="*/ 117 h 1593"/>
                        <a:gd name="T64" fmla="*/ 38 w 395"/>
                        <a:gd name="T65" fmla="*/ 98 h 1593"/>
                        <a:gd name="T66" fmla="*/ 37 w 395"/>
                        <a:gd name="T67" fmla="*/ 88 h 1593"/>
                        <a:gd name="T68" fmla="*/ 34 w 395"/>
                        <a:gd name="T69" fmla="*/ 79 h 1593"/>
                        <a:gd name="T70" fmla="*/ 33 w 395"/>
                        <a:gd name="T71" fmla="*/ 72 h 1593"/>
                        <a:gd name="T72" fmla="*/ 33 w 395"/>
                        <a:gd name="T73" fmla="*/ 62 h 1593"/>
                        <a:gd name="T74" fmla="*/ 34 w 395"/>
                        <a:gd name="T75" fmla="*/ 55 h 1593"/>
                        <a:gd name="T76" fmla="*/ 33 w 395"/>
                        <a:gd name="T77" fmla="*/ 51 h 1593"/>
                        <a:gd name="T78" fmla="*/ 30 w 395"/>
                        <a:gd name="T79" fmla="*/ 43 h 1593"/>
                        <a:gd name="T80" fmla="*/ 28 w 395"/>
                        <a:gd name="T81" fmla="*/ 35 h 1593"/>
                        <a:gd name="T82" fmla="*/ 26 w 395"/>
                        <a:gd name="T83" fmla="*/ 30 h 1593"/>
                        <a:gd name="T84" fmla="*/ 27 w 395"/>
                        <a:gd name="T85" fmla="*/ 27 h 1593"/>
                        <a:gd name="T86" fmla="*/ 30 w 395"/>
                        <a:gd name="T87" fmla="*/ 23 h 1593"/>
                        <a:gd name="T88" fmla="*/ 34 w 395"/>
                        <a:gd name="T89" fmla="*/ 18 h 1593"/>
                        <a:gd name="T90" fmla="*/ 37 w 395"/>
                        <a:gd name="T91" fmla="*/ 13 h 1593"/>
                        <a:gd name="T92" fmla="*/ 42 w 395"/>
                        <a:gd name="T93" fmla="*/ 10 h 1593"/>
                        <a:gd name="T94" fmla="*/ 46 w 395"/>
                        <a:gd name="T95" fmla="*/ 8 h 1593"/>
                        <a:gd name="T96" fmla="*/ 50 w 395"/>
                        <a:gd name="T97" fmla="*/ 8 h 15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5"/>
                        <a:gd name="T148" fmla="*/ 0 h 1593"/>
                        <a:gd name="T149" fmla="*/ 395 w 395"/>
                        <a:gd name="T150" fmla="*/ 1593 h 159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95" h="1593">
                          <a:moveTo>
                            <a:pt x="346" y="6"/>
                          </a:moveTo>
                          <a:lnTo>
                            <a:pt x="332" y="3"/>
                          </a:lnTo>
                          <a:lnTo>
                            <a:pt x="318" y="1"/>
                          </a:lnTo>
                          <a:lnTo>
                            <a:pt x="302" y="0"/>
                          </a:lnTo>
                          <a:lnTo>
                            <a:pt x="288" y="2"/>
                          </a:lnTo>
                          <a:lnTo>
                            <a:pt x="275" y="6"/>
                          </a:lnTo>
                          <a:lnTo>
                            <a:pt x="261" y="16"/>
                          </a:lnTo>
                          <a:lnTo>
                            <a:pt x="241" y="30"/>
                          </a:lnTo>
                          <a:lnTo>
                            <a:pt x="223" y="46"/>
                          </a:lnTo>
                          <a:lnTo>
                            <a:pt x="205" y="67"/>
                          </a:lnTo>
                          <a:lnTo>
                            <a:pt x="193" y="84"/>
                          </a:lnTo>
                          <a:lnTo>
                            <a:pt x="184" y="102"/>
                          </a:lnTo>
                          <a:lnTo>
                            <a:pt x="174" y="122"/>
                          </a:lnTo>
                          <a:lnTo>
                            <a:pt x="165" y="136"/>
                          </a:lnTo>
                          <a:lnTo>
                            <a:pt x="150" y="148"/>
                          </a:lnTo>
                          <a:lnTo>
                            <a:pt x="134" y="159"/>
                          </a:lnTo>
                          <a:lnTo>
                            <a:pt x="125" y="156"/>
                          </a:lnTo>
                          <a:lnTo>
                            <a:pt x="111" y="154"/>
                          </a:lnTo>
                          <a:lnTo>
                            <a:pt x="98" y="153"/>
                          </a:lnTo>
                          <a:lnTo>
                            <a:pt x="86" y="154"/>
                          </a:lnTo>
                          <a:lnTo>
                            <a:pt x="69" y="159"/>
                          </a:lnTo>
                          <a:lnTo>
                            <a:pt x="52" y="167"/>
                          </a:lnTo>
                          <a:lnTo>
                            <a:pt x="37" y="177"/>
                          </a:lnTo>
                          <a:lnTo>
                            <a:pt x="26" y="186"/>
                          </a:lnTo>
                          <a:lnTo>
                            <a:pt x="17" y="199"/>
                          </a:lnTo>
                          <a:lnTo>
                            <a:pt x="11" y="214"/>
                          </a:lnTo>
                          <a:lnTo>
                            <a:pt x="8" y="229"/>
                          </a:lnTo>
                          <a:lnTo>
                            <a:pt x="1" y="322"/>
                          </a:lnTo>
                          <a:lnTo>
                            <a:pt x="0" y="422"/>
                          </a:lnTo>
                          <a:lnTo>
                            <a:pt x="80" y="554"/>
                          </a:lnTo>
                          <a:lnTo>
                            <a:pt x="84" y="586"/>
                          </a:lnTo>
                          <a:lnTo>
                            <a:pt x="55" y="593"/>
                          </a:lnTo>
                          <a:lnTo>
                            <a:pt x="78" y="645"/>
                          </a:lnTo>
                          <a:lnTo>
                            <a:pt x="98" y="706"/>
                          </a:lnTo>
                          <a:lnTo>
                            <a:pt x="114" y="753"/>
                          </a:lnTo>
                          <a:lnTo>
                            <a:pt x="137" y="818"/>
                          </a:lnTo>
                          <a:lnTo>
                            <a:pt x="153" y="897"/>
                          </a:lnTo>
                          <a:lnTo>
                            <a:pt x="168" y="976"/>
                          </a:lnTo>
                          <a:lnTo>
                            <a:pt x="179" y="1032"/>
                          </a:lnTo>
                          <a:lnTo>
                            <a:pt x="196" y="1076"/>
                          </a:lnTo>
                          <a:lnTo>
                            <a:pt x="212" y="1123"/>
                          </a:lnTo>
                          <a:lnTo>
                            <a:pt x="226" y="1162"/>
                          </a:lnTo>
                          <a:lnTo>
                            <a:pt x="232" y="1197"/>
                          </a:lnTo>
                          <a:lnTo>
                            <a:pt x="241" y="1241"/>
                          </a:lnTo>
                          <a:lnTo>
                            <a:pt x="251" y="1291"/>
                          </a:lnTo>
                          <a:lnTo>
                            <a:pt x="258" y="1341"/>
                          </a:lnTo>
                          <a:lnTo>
                            <a:pt x="265" y="1385"/>
                          </a:lnTo>
                          <a:lnTo>
                            <a:pt x="271" y="1430"/>
                          </a:lnTo>
                          <a:lnTo>
                            <a:pt x="270" y="1465"/>
                          </a:lnTo>
                          <a:lnTo>
                            <a:pt x="269" y="1510"/>
                          </a:lnTo>
                          <a:lnTo>
                            <a:pt x="271" y="1552"/>
                          </a:lnTo>
                          <a:lnTo>
                            <a:pt x="272" y="1593"/>
                          </a:lnTo>
                          <a:lnTo>
                            <a:pt x="392" y="1593"/>
                          </a:lnTo>
                          <a:lnTo>
                            <a:pt x="388" y="1499"/>
                          </a:lnTo>
                          <a:lnTo>
                            <a:pt x="385" y="1440"/>
                          </a:lnTo>
                          <a:lnTo>
                            <a:pt x="384" y="1382"/>
                          </a:lnTo>
                          <a:lnTo>
                            <a:pt x="381" y="1324"/>
                          </a:lnTo>
                          <a:lnTo>
                            <a:pt x="374" y="1275"/>
                          </a:lnTo>
                          <a:lnTo>
                            <a:pt x="367" y="1227"/>
                          </a:lnTo>
                          <a:lnTo>
                            <a:pt x="358" y="1175"/>
                          </a:lnTo>
                          <a:lnTo>
                            <a:pt x="350" y="1118"/>
                          </a:lnTo>
                          <a:lnTo>
                            <a:pt x="339" y="1049"/>
                          </a:lnTo>
                          <a:lnTo>
                            <a:pt x="330" y="994"/>
                          </a:lnTo>
                          <a:lnTo>
                            <a:pt x="317" y="937"/>
                          </a:lnTo>
                          <a:lnTo>
                            <a:pt x="299" y="848"/>
                          </a:lnTo>
                          <a:lnTo>
                            <a:pt x="297" y="790"/>
                          </a:lnTo>
                          <a:lnTo>
                            <a:pt x="294" y="734"/>
                          </a:lnTo>
                          <a:lnTo>
                            <a:pt x="291" y="707"/>
                          </a:lnTo>
                          <a:lnTo>
                            <a:pt x="281" y="675"/>
                          </a:lnTo>
                          <a:lnTo>
                            <a:pt x="272" y="639"/>
                          </a:lnTo>
                          <a:lnTo>
                            <a:pt x="265" y="608"/>
                          </a:lnTo>
                          <a:lnTo>
                            <a:pt x="262" y="576"/>
                          </a:lnTo>
                          <a:lnTo>
                            <a:pt x="260" y="543"/>
                          </a:lnTo>
                          <a:lnTo>
                            <a:pt x="263" y="502"/>
                          </a:lnTo>
                          <a:lnTo>
                            <a:pt x="265" y="471"/>
                          </a:lnTo>
                          <a:lnTo>
                            <a:pt x="267" y="445"/>
                          </a:lnTo>
                          <a:lnTo>
                            <a:pt x="265" y="431"/>
                          </a:lnTo>
                          <a:lnTo>
                            <a:pt x="258" y="410"/>
                          </a:lnTo>
                          <a:lnTo>
                            <a:pt x="248" y="383"/>
                          </a:lnTo>
                          <a:lnTo>
                            <a:pt x="237" y="351"/>
                          </a:lnTo>
                          <a:lnTo>
                            <a:pt x="226" y="316"/>
                          </a:lnTo>
                          <a:lnTo>
                            <a:pt x="218" y="287"/>
                          </a:lnTo>
                          <a:lnTo>
                            <a:pt x="212" y="263"/>
                          </a:lnTo>
                          <a:lnTo>
                            <a:pt x="208" y="247"/>
                          </a:lnTo>
                          <a:lnTo>
                            <a:pt x="205" y="231"/>
                          </a:lnTo>
                          <a:lnTo>
                            <a:pt x="215" y="221"/>
                          </a:lnTo>
                          <a:lnTo>
                            <a:pt x="227" y="206"/>
                          </a:lnTo>
                          <a:lnTo>
                            <a:pt x="240" y="186"/>
                          </a:lnTo>
                          <a:lnTo>
                            <a:pt x="253" y="169"/>
                          </a:lnTo>
                          <a:lnTo>
                            <a:pt x="267" y="146"/>
                          </a:lnTo>
                          <a:lnTo>
                            <a:pt x="281" y="127"/>
                          </a:lnTo>
                          <a:lnTo>
                            <a:pt x="294" y="111"/>
                          </a:lnTo>
                          <a:lnTo>
                            <a:pt x="310" y="98"/>
                          </a:lnTo>
                          <a:lnTo>
                            <a:pt x="329" y="86"/>
                          </a:lnTo>
                          <a:lnTo>
                            <a:pt x="347" y="77"/>
                          </a:lnTo>
                          <a:lnTo>
                            <a:pt x="367" y="71"/>
                          </a:lnTo>
                          <a:lnTo>
                            <a:pt x="384" y="68"/>
                          </a:lnTo>
                          <a:lnTo>
                            <a:pt x="395" y="68"/>
                          </a:lnTo>
                          <a:lnTo>
                            <a:pt x="346" y="6"/>
                          </a:lnTo>
                          <a:close/>
                        </a:path>
                      </a:pathLst>
                    </a:custGeom>
                    <a:solidFill>
                      <a:srgbClr val="FFA040"/>
                    </a:solidFill>
                    <a:ln w="9525">
                      <a:noFill/>
                      <a:round/>
                      <a:headEnd/>
                      <a:tailEnd/>
                    </a:ln>
                  </p:spPr>
                  <p:txBody>
                    <a:bodyPr/>
                    <a:lstStyle/>
                    <a:p>
                      <a:endParaRPr lang="cs-CZ"/>
                    </a:p>
                  </p:txBody>
                </p:sp>
              </p:grpSp>
              <p:sp>
                <p:nvSpPr>
                  <p:cNvPr id="1128" name="Freeform 279"/>
                  <p:cNvSpPr>
                    <a:spLocks/>
                  </p:cNvSpPr>
                  <p:nvPr/>
                </p:nvSpPr>
                <p:spPr bwMode="auto">
                  <a:xfrm>
                    <a:off x="4745" y="3441"/>
                    <a:ext cx="118" cy="178"/>
                  </a:xfrm>
                  <a:custGeom>
                    <a:avLst/>
                    <a:gdLst>
                      <a:gd name="T0" fmla="*/ 1 w 235"/>
                      <a:gd name="T1" fmla="*/ 17 h 357"/>
                      <a:gd name="T2" fmla="*/ 2 w 235"/>
                      <a:gd name="T3" fmla="*/ 14 h 357"/>
                      <a:gd name="T4" fmla="*/ 4 w 235"/>
                      <a:gd name="T5" fmla="*/ 12 h 357"/>
                      <a:gd name="T6" fmla="*/ 5 w 235"/>
                      <a:gd name="T7" fmla="*/ 9 h 357"/>
                      <a:gd name="T8" fmla="*/ 7 w 235"/>
                      <a:gd name="T9" fmla="*/ 7 h 357"/>
                      <a:gd name="T10" fmla="*/ 9 w 235"/>
                      <a:gd name="T11" fmla="*/ 4 h 357"/>
                      <a:gd name="T12" fmla="*/ 11 w 235"/>
                      <a:gd name="T13" fmla="*/ 2 h 357"/>
                      <a:gd name="T14" fmla="*/ 13 w 235"/>
                      <a:gd name="T15" fmla="*/ 1 h 357"/>
                      <a:gd name="T16" fmla="*/ 14 w 235"/>
                      <a:gd name="T17" fmla="*/ 0 h 357"/>
                      <a:gd name="T18" fmla="*/ 16 w 235"/>
                      <a:gd name="T19" fmla="*/ 0 h 357"/>
                      <a:gd name="T20" fmla="*/ 17 w 235"/>
                      <a:gd name="T21" fmla="*/ 0 h 357"/>
                      <a:gd name="T22" fmla="*/ 18 w 235"/>
                      <a:gd name="T23" fmla="*/ 0 h 357"/>
                      <a:gd name="T24" fmla="*/ 19 w 235"/>
                      <a:gd name="T25" fmla="*/ 0 h 357"/>
                      <a:gd name="T26" fmla="*/ 21 w 235"/>
                      <a:gd name="T27" fmla="*/ 1 h 357"/>
                      <a:gd name="T28" fmla="*/ 22 w 235"/>
                      <a:gd name="T29" fmla="*/ 2 h 357"/>
                      <a:gd name="T30" fmla="*/ 24 w 235"/>
                      <a:gd name="T31" fmla="*/ 4 h 357"/>
                      <a:gd name="T32" fmla="*/ 25 w 235"/>
                      <a:gd name="T33" fmla="*/ 6 h 357"/>
                      <a:gd name="T34" fmla="*/ 27 w 235"/>
                      <a:gd name="T35" fmla="*/ 8 h 357"/>
                      <a:gd name="T36" fmla="*/ 28 w 235"/>
                      <a:gd name="T37" fmla="*/ 10 h 357"/>
                      <a:gd name="T38" fmla="*/ 29 w 235"/>
                      <a:gd name="T39" fmla="*/ 13 h 357"/>
                      <a:gd name="T40" fmla="*/ 29 w 235"/>
                      <a:gd name="T41" fmla="*/ 16 h 357"/>
                      <a:gd name="T42" fmla="*/ 30 w 235"/>
                      <a:gd name="T43" fmla="*/ 19 h 357"/>
                      <a:gd name="T44" fmla="*/ 30 w 235"/>
                      <a:gd name="T45" fmla="*/ 23 h 357"/>
                      <a:gd name="T46" fmla="*/ 29 w 235"/>
                      <a:gd name="T47" fmla="*/ 25 h 357"/>
                      <a:gd name="T48" fmla="*/ 28 w 235"/>
                      <a:gd name="T49" fmla="*/ 29 h 357"/>
                      <a:gd name="T50" fmla="*/ 28 w 235"/>
                      <a:gd name="T51" fmla="*/ 31 h 357"/>
                      <a:gd name="T52" fmla="*/ 27 w 235"/>
                      <a:gd name="T53" fmla="*/ 34 h 357"/>
                      <a:gd name="T54" fmla="*/ 26 w 235"/>
                      <a:gd name="T55" fmla="*/ 37 h 357"/>
                      <a:gd name="T56" fmla="*/ 25 w 235"/>
                      <a:gd name="T57" fmla="*/ 39 h 357"/>
                      <a:gd name="T58" fmla="*/ 23 w 235"/>
                      <a:gd name="T59" fmla="*/ 41 h 357"/>
                      <a:gd name="T60" fmla="*/ 21 w 235"/>
                      <a:gd name="T61" fmla="*/ 42 h 357"/>
                      <a:gd name="T62" fmla="*/ 20 w 235"/>
                      <a:gd name="T63" fmla="*/ 43 h 357"/>
                      <a:gd name="T64" fmla="*/ 17 w 235"/>
                      <a:gd name="T65" fmla="*/ 44 h 357"/>
                      <a:gd name="T66" fmla="*/ 15 w 235"/>
                      <a:gd name="T67" fmla="*/ 44 h 357"/>
                      <a:gd name="T68" fmla="*/ 13 w 235"/>
                      <a:gd name="T69" fmla="*/ 44 h 357"/>
                      <a:gd name="T70" fmla="*/ 10 w 235"/>
                      <a:gd name="T71" fmla="*/ 44 h 357"/>
                      <a:gd name="T72" fmla="*/ 8 w 235"/>
                      <a:gd name="T73" fmla="*/ 44 h 357"/>
                      <a:gd name="T74" fmla="*/ 7 w 235"/>
                      <a:gd name="T75" fmla="*/ 43 h 357"/>
                      <a:gd name="T76" fmla="*/ 5 w 235"/>
                      <a:gd name="T77" fmla="*/ 42 h 357"/>
                      <a:gd name="T78" fmla="*/ 4 w 235"/>
                      <a:gd name="T79" fmla="*/ 41 h 357"/>
                      <a:gd name="T80" fmla="*/ 3 w 235"/>
                      <a:gd name="T81" fmla="*/ 39 h 357"/>
                      <a:gd name="T82" fmla="*/ 2 w 235"/>
                      <a:gd name="T83" fmla="*/ 36 h 357"/>
                      <a:gd name="T84" fmla="*/ 2 w 235"/>
                      <a:gd name="T85" fmla="*/ 33 h 357"/>
                      <a:gd name="T86" fmla="*/ 1 w 235"/>
                      <a:gd name="T87" fmla="*/ 31 h 357"/>
                      <a:gd name="T88" fmla="*/ 1 w 235"/>
                      <a:gd name="T89" fmla="*/ 29 h 357"/>
                      <a:gd name="T90" fmla="*/ 1 w 235"/>
                      <a:gd name="T91" fmla="*/ 26 h 357"/>
                      <a:gd name="T92" fmla="*/ 0 w 235"/>
                      <a:gd name="T93" fmla="*/ 23 h 357"/>
                      <a:gd name="T94" fmla="*/ 1 w 235"/>
                      <a:gd name="T95" fmla="*/ 20 h 357"/>
                      <a:gd name="T96" fmla="*/ 1 w 235"/>
                      <a:gd name="T97" fmla="*/ 17 h 35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5"/>
                      <a:gd name="T148" fmla="*/ 0 h 357"/>
                      <a:gd name="T149" fmla="*/ 235 w 235"/>
                      <a:gd name="T150" fmla="*/ 357 h 35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5" h="357">
                        <a:moveTo>
                          <a:pt x="6" y="141"/>
                        </a:moveTo>
                        <a:lnTo>
                          <a:pt x="15" y="117"/>
                        </a:lnTo>
                        <a:lnTo>
                          <a:pt x="26" y="98"/>
                        </a:lnTo>
                        <a:lnTo>
                          <a:pt x="39" y="79"/>
                        </a:lnTo>
                        <a:lnTo>
                          <a:pt x="53" y="58"/>
                        </a:lnTo>
                        <a:lnTo>
                          <a:pt x="69" y="39"/>
                        </a:lnTo>
                        <a:lnTo>
                          <a:pt x="86" y="23"/>
                        </a:lnTo>
                        <a:lnTo>
                          <a:pt x="100" y="10"/>
                        </a:lnTo>
                        <a:lnTo>
                          <a:pt x="112" y="4"/>
                        </a:lnTo>
                        <a:lnTo>
                          <a:pt x="124" y="1"/>
                        </a:lnTo>
                        <a:lnTo>
                          <a:pt x="134" y="0"/>
                        </a:lnTo>
                        <a:lnTo>
                          <a:pt x="137" y="0"/>
                        </a:lnTo>
                        <a:lnTo>
                          <a:pt x="149" y="3"/>
                        </a:lnTo>
                        <a:lnTo>
                          <a:pt x="161" y="10"/>
                        </a:lnTo>
                        <a:lnTo>
                          <a:pt x="170" y="18"/>
                        </a:lnTo>
                        <a:lnTo>
                          <a:pt x="187" y="34"/>
                        </a:lnTo>
                        <a:lnTo>
                          <a:pt x="199" y="50"/>
                        </a:lnTo>
                        <a:lnTo>
                          <a:pt x="211" y="67"/>
                        </a:lnTo>
                        <a:lnTo>
                          <a:pt x="221" y="87"/>
                        </a:lnTo>
                        <a:lnTo>
                          <a:pt x="228" y="108"/>
                        </a:lnTo>
                        <a:lnTo>
                          <a:pt x="232" y="131"/>
                        </a:lnTo>
                        <a:lnTo>
                          <a:pt x="234" y="156"/>
                        </a:lnTo>
                        <a:lnTo>
                          <a:pt x="235" y="184"/>
                        </a:lnTo>
                        <a:lnTo>
                          <a:pt x="232" y="205"/>
                        </a:lnTo>
                        <a:lnTo>
                          <a:pt x="224" y="233"/>
                        </a:lnTo>
                        <a:lnTo>
                          <a:pt x="220" y="251"/>
                        </a:lnTo>
                        <a:lnTo>
                          <a:pt x="213" y="276"/>
                        </a:lnTo>
                        <a:lnTo>
                          <a:pt x="205" y="298"/>
                        </a:lnTo>
                        <a:lnTo>
                          <a:pt x="193" y="318"/>
                        </a:lnTo>
                        <a:lnTo>
                          <a:pt x="181" y="332"/>
                        </a:lnTo>
                        <a:lnTo>
                          <a:pt x="167" y="343"/>
                        </a:lnTo>
                        <a:lnTo>
                          <a:pt x="153" y="351"/>
                        </a:lnTo>
                        <a:lnTo>
                          <a:pt x="136" y="355"/>
                        </a:lnTo>
                        <a:lnTo>
                          <a:pt x="118" y="356"/>
                        </a:lnTo>
                        <a:lnTo>
                          <a:pt x="98" y="357"/>
                        </a:lnTo>
                        <a:lnTo>
                          <a:pt x="80" y="355"/>
                        </a:lnTo>
                        <a:lnTo>
                          <a:pt x="62" y="352"/>
                        </a:lnTo>
                        <a:lnTo>
                          <a:pt x="50" y="346"/>
                        </a:lnTo>
                        <a:lnTo>
                          <a:pt x="40" y="337"/>
                        </a:lnTo>
                        <a:lnTo>
                          <a:pt x="32" y="328"/>
                        </a:lnTo>
                        <a:lnTo>
                          <a:pt x="22" y="313"/>
                        </a:lnTo>
                        <a:lnTo>
                          <a:pt x="15" y="293"/>
                        </a:lnTo>
                        <a:lnTo>
                          <a:pt x="9" y="271"/>
                        </a:lnTo>
                        <a:lnTo>
                          <a:pt x="5" y="255"/>
                        </a:lnTo>
                        <a:lnTo>
                          <a:pt x="2" y="237"/>
                        </a:lnTo>
                        <a:lnTo>
                          <a:pt x="1" y="213"/>
                        </a:lnTo>
                        <a:lnTo>
                          <a:pt x="0" y="189"/>
                        </a:lnTo>
                        <a:lnTo>
                          <a:pt x="2" y="163"/>
                        </a:lnTo>
                        <a:lnTo>
                          <a:pt x="6" y="141"/>
                        </a:lnTo>
                        <a:close/>
                      </a:path>
                    </a:pathLst>
                  </a:custGeom>
                  <a:solidFill>
                    <a:srgbClr val="E07000"/>
                  </a:solidFill>
                  <a:ln w="9525">
                    <a:noFill/>
                    <a:round/>
                    <a:headEnd/>
                    <a:tailEnd/>
                  </a:ln>
                </p:spPr>
                <p:txBody>
                  <a:bodyPr/>
                  <a:lstStyle/>
                  <a:p>
                    <a:endParaRPr lang="cs-CZ"/>
                  </a:p>
                </p:txBody>
              </p:sp>
            </p:grpSp>
            <p:grpSp>
              <p:nvGrpSpPr>
                <p:cNvPr id="1267" name="Group 280"/>
                <p:cNvGrpSpPr>
                  <a:grpSpLocks/>
                </p:cNvGrpSpPr>
                <p:nvPr/>
              </p:nvGrpSpPr>
              <p:grpSpPr bwMode="auto">
                <a:xfrm>
                  <a:off x="4851" y="3541"/>
                  <a:ext cx="90" cy="388"/>
                  <a:chOff x="4851" y="3541"/>
                  <a:chExt cx="90" cy="388"/>
                </a:xfrm>
              </p:grpSpPr>
              <p:sp>
                <p:nvSpPr>
                  <p:cNvPr id="1124" name="Freeform 281"/>
                  <p:cNvSpPr>
                    <a:spLocks/>
                  </p:cNvSpPr>
                  <p:nvPr/>
                </p:nvSpPr>
                <p:spPr bwMode="auto">
                  <a:xfrm>
                    <a:off x="4903" y="3541"/>
                    <a:ext cx="31" cy="83"/>
                  </a:xfrm>
                  <a:custGeom>
                    <a:avLst/>
                    <a:gdLst>
                      <a:gd name="T0" fmla="*/ 7 w 63"/>
                      <a:gd name="T1" fmla="*/ 0 h 164"/>
                      <a:gd name="T2" fmla="*/ 5 w 63"/>
                      <a:gd name="T3" fmla="*/ 1 h 164"/>
                      <a:gd name="T4" fmla="*/ 4 w 63"/>
                      <a:gd name="T5" fmla="*/ 1 h 164"/>
                      <a:gd name="T6" fmla="*/ 2 w 63"/>
                      <a:gd name="T7" fmla="*/ 2 h 164"/>
                      <a:gd name="T8" fmla="*/ 1 w 63"/>
                      <a:gd name="T9" fmla="*/ 3 h 164"/>
                      <a:gd name="T10" fmla="*/ 1 w 63"/>
                      <a:gd name="T11" fmla="*/ 5 h 164"/>
                      <a:gd name="T12" fmla="*/ 0 w 63"/>
                      <a:gd name="T13" fmla="*/ 7 h 164"/>
                      <a:gd name="T14" fmla="*/ 0 w 63"/>
                      <a:gd name="T15" fmla="*/ 9 h 164"/>
                      <a:gd name="T16" fmla="*/ 0 w 63"/>
                      <a:gd name="T17" fmla="*/ 11 h 164"/>
                      <a:gd name="T18" fmla="*/ 0 w 63"/>
                      <a:gd name="T19" fmla="*/ 14 h 164"/>
                      <a:gd name="T20" fmla="*/ 0 w 63"/>
                      <a:gd name="T21" fmla="*/ 16 h 164"/>
                      <a:gd name="T22" fmla="*/ 1 w 63"/>
                      <a:gd name="T23" fmla="*/ 18 h 164"/>
                      <a:gd name="T24" fmla="*/ 2 w 63"/>
                      <a:gd name="T25" fmla="*/ 19 h 164"/>
                      <a:gd name="T26" fmla="*/ 4 w 63"/>
                      <a:gd name="T27" fmla="*/ 20 h 164"/>
                      <a:gd name="T28" fmla="*/ 6 w 63"/>
                      <a:gd name="T29" fmla="*/ 21 h 164"/>
                      <a:gd name="T30" fmla="*/ 7 w 63"/>
                      <a:gd name="T31" fmla="*/ 21 h 164"/>
                      <a:gd name="T32" fmla="*/ 7 w 63"/>
                      <a:gd name="T33" fmla="*/ 18 h 164"/>
                      <a:gd name="T34" fmla="*/ 7 w 63"/>
                      <a:gd name="T35" fmla="*/ 15 h 164"/>
                      <a:gd name="T36" fmla="*/ 7 w 63"/>
                      <a:gd name="T37" fmla="*/ 10 h 164"/>
                      <a:gd name="T38" fmla="*/ 7 w 63"/>
                      <a:gd name="T39" fmla="*/ 6 h 164"/>
                      <a:gd name="T40" fmla="*/ 7 w 63"/>
                      <a:gd name="T41" fmla="*/ 3 h 164"/>
                      <a:gd name="T42" fmla="*/ 7 w 63"/>
                      <a:gd name="T43" fmla="*/ 0 h 1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3"/>
                      <a:gd name="T67" fmla="*/ 0 h 164"/>
                      <a:gd name="T68" fmla="*/ 63 w 63"/>
                      <a:gd name="T69" fmla="*/ 164 h 16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3" h="164">
                        <a:moveTo>
                          <a:pt x="59" y="0"/>
                        </a:moveTo>
                        <a:lnTo>
                          <a:pt x="43" y="1"/>
                        </a:lnTo>
                        <a:lnTo>
                          <a:pt x="32" y="5"/>
                        </a:lnTo>
                        <a:lnTo>
                          <a:pt x="22" y="11"/>
                        </a:lnTo>
                        <a:lnTo>
                          <a:pt x="14" y="23"/>
                        </a:lnTo>
                        <a:lnTo>
                          <a:pt x="8" y="38"/>
                        </a:lnTo>
                        <a:lnTo>
                          <a:pt x="4" y="52"/>
                        </a:lnTo>
                        <a:lnTo>
                          <a:pt x="1" y="68"/>
                        </a:lnTo>
                        <a:lnTo>
                          <a:pt x="0" y="85"/>
                        </a:lnTo>
                        <a:lnTo>
                          <a:pt x="2" y="107"/>
                        </a:lnTo>
                        <a:lnTo>
                          <a:pt x="7" y="124"/>
                        </a:lnTo>
                        <a:lnTo>
                          <a:pt x="15" y="140"/>
                        </a:lnTo>
                        <a:lnTo>
                          <a:pt x="23" y="149"/>
                        </a:lnTo>
                        <a:lnTo>
                          <a:pt x="34" y="155"/>
                        </a:lnTo>
                        <a:lnTo>
                          <a:pt x="48" y="161"/>
                        </a:lnTo>
                        <a:lnTo>
                          <a:pt x="59" y="164"/>
                        </a:lnTo>
                        <a:lnTo>
                          <a:pt x="57" y="140"/>
                        </a:lnTo>
                        <a:lnTo>
                          <a:pt x="56" y="112"/>
                        </a:lnTo>
                        <a:lnTo>
                          <a:pt x="60" y="74"/>
                        </a:lnTo>
                        <a:lnTo>
                          <a:pt x="61" y="42"/>
                        </a:lnTo>
                        <a:lnTo>
                          <a:pt x="63" y="17"/>
                        </a:lnTo>
                        <a:lnTo>
                          <a:pt x="59" y="0"/>
                        </a:lnTo>
                        <a:close/>
                      </a:path>
                    </a:pathLst>
                  </a:custGeom>
                  <a:solidFill>
                    <a:srgbClr val="C0C0FF"/>
                  </a:solidFill>
                  <a:ln w="9525">
                    <a:noFill/>
                    <a:round/>
                    <a:headEnd/>
                    <a:tailEnd/>
                  </a:ln>
                </p:spPr>
                <p:txBody>
                  <a:bodyPr/>
                  <a:lstStyle/>
                  <a:p>
                    <a:endParaRPr lang="cs-CZ"/>
                  </a:p>
                </p:txBody>
              </p:sp>
              <p:sp>
                <p:nvSpPr>
                  <p:cNvPr id="1125" name="Freeform 282"/>
                  <p:cNvSpPr>
                    <a:spLocks/>
                  </p:cNvSpPr>
                  <p:nvPr/>
                </p:nvSpPr>
                <p:spPr bwMode="auto">
                  <a:xfrm>
                    <a:off x="4851" y="3640"/>
                    <a:ext cx="44" cy="83"/>
                  </a:xfrm>
                  <a:custGeom>
                    <a:avLst/>
                    <a:gdLst>
                      <a:gd name="T0" fmla="*/ 2 w 89"/>
                      <a:gd name="T1" fmla="*/ 0 h 166"/>
                      <a:gd name="T2" fmla="*/ 3 w 89"/>
                      <a:gd name="T3" fmla="*/ 1 h 166"/>
                      <a:gd name="T4" fmla="*/ 5 w 89"/>
                      <a:gd name="T5" fmla="*/ 1 h 166"/>
                      <a:gd name="T6" fmla="*/ 7 w 89"/>
                      <a:gd name="T7" fmla="*/ 3 h 166"/>
                      <a:gd name="T8" fmla="*/ 8 w 89"/>
                      <a:gd name="T9" fmla="*/ 3 h 166"/>
                      <a:gd name="T10" fmla="*/ 9 w 89"/>
                      <a:gd name="T11" fmla="*/ 5 h 166"/>
                      <a:gd name="T12" fmla="*/ 10 w 89"/>
                      <a:gd name="T13" fmla="*/ 9 h 166"/>
                      <a:gd name="T14" fmla="*/ 10 w 89"/>
                      <a:gd name="T15" fmla="*/ 10 h 166"/>
                      <a:gd name="T16" fmla="*/ 11 w 89"/>
                      <a:gd name="T17" fmla="*/ 13 h 166"/>
                      <a:gd name="T18" fmla="*/ 10 w 89"/>
                      <a:gd name="T19" fmla="*/ 15 h 166"/>
                      <a:gd name="T20" fmla="*/ 10 w 89"/>
                      <a:gd name="T21" fmla="*/ 18 h 166"/>
                      <a:gd name="T22" fmla="*/ 9 w 89"/>
                      <a:gd name="T23" fmla="*/ 20 h 166"/>
                      <a:gd name="T24" fmla="*/ 8 w 89"/>
                      <a:gd name="T25" fmla="*/ 21 h 166"/>
                      <a:gd name="T26" fmla="*/ 7 w 89"/>
                      <a:gd name="T27" fmla="*/ 21 h 166"/>
                      <a:gd name="T28" fmla="*/ 5 w 89"/>
                      <a:gd name="T29" fmla="*/ 20 h 166"/>
                      <a:gd name="T30" fmla="*/ 4 w 89"/>
                      <a:gd name="T31" fmla="*/ 19 h 166"/>
                      <a:gd name="T32" fmla="*/ 3 w 89"/>
                      <a:gd name="T33" fmla="*/ 18 h 166"/>
                      <a:gd name="T34" fmla="*/ 2 w 89"/>
                      <a:gd name="T35" fmla="*/ 15 h 166"/>
                      <a:gd name="T36" fmla="*/ 1 w 89"/>
                      <a:gd name="T37" fmla="*/ 14 h 166"/>
                      <a:gd name="T38" fmla="*/ 1 w 89"/>
                      <a:gd name="T39" fmla="*/ 11 h 166"/>
                      <a:gd name="T40" fmla="*/ 0 w 89"/>
                      <a:gd name="T41" fmla="*/ 10 h 166"/>
                      <a:gd name="T42" fmla="*/ 0 w 89"/>
                      <a:gd name="T43" fmla="*/ 7 h 166"/>
                      <a:gd name="T44" fmla="*/ 0 w 89"/>
                      <a:gd name="T45" fmla="*/ 5 h 166"/>
                      <a:gd name="T46" fmla="*/ 0 w 89"/>
                      <a:gd name="T47" fmla="*/ 3 h 166"/>
                      <a:gd name="T48" fmla="*/ 1 w 89"/>
                      <a:gd name="T49" fmla="*/ 1 h 166"/>
                      <a:gd name="T50" fmla="*/ 2 w 89"/>
                      <a:gd name="T51" fmla="*/ 0 h 16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9"/>
                      <a:gd name="T79" fmla="*/ 0 h 166"/>
                      <a:gd name="T80" fmla="*/ 89 w 89"/>
                      <a:gd name="T81" fmla="*/ 166 h 16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9" h="166">
                        <a:moveTo>
                          <a:pt x="16" y="0"/>
                        </a:moveTo>
                        <a:lnTo>
                          <a:pt x="28" y="3"/>
                        </a:lnTo>
                        <a:lnTo>
                          <a:pt x="44" y="9"/>
                        </a:lnTo>
                        <a:lnTo>
                          <a:pt x="57" y="20"/>
                        </a:lnTo>
                        <a:lnTo>
                          <a:pt x="67" y="31"/>
                        </a:lnTo>
                        <a:lnTo>
                          <a:pt x="75" y="45"/>
                        </a:lnTo>
                        <a:lnTo>
                          <a:pt x="84" y="65"/>
                        </a:lnTo>
                        <a:lnTo>
                          <a:pt x="87" y="83"/>
                        </a:lnTo>
                        <a:lnTo>
                          <a:pt x="89" y="107"/>
                        </a:lnTo>
                        <a:lnTo>
                          <a:pt x="87" y="124"/>
                        </a:lnTo>
                        <a:lnTo>
                          <a:pt x="83" y="140"/>
                        </a:lnTo>
                        <a:lnTo>
                          <a:pt x="74" y="155"/>
                        </a:lnTo>
                        <a:lnTo>
                          <a:pt x="67" y="166"/>
                        </a:lnTo>
                        <a:lnTo>
                          <a:pt x="57" y="161"/>
                        </a:lnTo>
                        <a:lnTo>
                          <a:pt x="44" y="154"/>
                        </a:lnTo>
                        <a:lnTo>
                          <a:pt x="35" y="148"/>
                        </a:lnTo>
                        <a:lnTo>
                          <a:pt x="25" y="137"/>
                        </a:lnTo>
                        <a:lnTo>
                          <a:pt x="20" y="127"/>
                        </a:lnTo>
                        <a:lnTo>
                          <a:pt x="13" y="113"/>
                        </a:lnTo>
                        <a:lnTo>
                          <a:pt x="8" y="95"/>
                        </a:lnTo>
                        <a:lnTo>
                          <a:pt x="3" y="76"/>
                        </a:lnTo>
                        <a:lnTo>
                          <a:pt x="1" y="60"/>
                        </a:lnTo>
                        <a:lnTo>
                          <a:pt x="0" y="40"/>
                        </a:lnTo>
                        <a:lnTo>
                          <a:pt x="5" y="24"/>
                        </a:lnTo>
                        <a:lnTo>
                          <a:pt x="10" y="9"/>
                        </a:lnTo>
                        <a:lnTo>
                          <a:pt x="16" y="0"/>
                        </a:lnTo>
                        <a:close/>
                      </a:path>
                    </a:pathLst>
                  </a:custGeom>
                  <a:solidFill>
                    <a:srgbClr val="C0C0FF"/>
                  </a:solidFill>
                  <a:ln w="9525">
                    <a:noFill/>
                    <a:round/>
                    <a:headEnd/>
                    <a:tailEnd/>
                  </a:ln>
                </p:spPr>
                <p:txBody>
                  <a:bodyPr/>
                  <a:lstStyle/>
                  <a:p>
                    <a:endParaRPr lang="cs-CZ"/>
                  </a:p>
                </p:txBody>
              </p:sp>
              <p:sp>
                <p:nvSpPr>
                  <p:cNvPr id="1126" name="Freeform 283"/>
                  <p:cNvSpPr>
                    <a:spLocks/>
                  </p:cNvSpPr>
                  <p:nvPr/>
                </p:nvSpPr>
                <p:spPr bwMode="auto">
                  <a:xfrm>
                    <a:off x="4897" y="3829"/>
                    <a:ext cx="44" cy="100"/>
                  </a:xfrm>
                  <a:custGeom>
                    <a:avLst/>
                    <a:gdLst>
                      <a:gd name="T0" fmla="*/ 0 w 88"/>
                      <a:gd name="T1" fmla="*/ 0 h 199"/>
                      <a:gd name="T2" fmla="*/ 1 w 88"/>
                      <a:gd name="T3" fmla="*/ 0 h 199"/>
                      <a:gd name="T4" fmla="*/ 3 w 88"/>
                      <a:gd name="T5" fmla="*/ 1 h 199"/>
                      <a:gd name="T6" fmla="*/ 5 w 88"/>
                      <a:gd name="T7" fmla="*/ 1 h 199"/>
                      <a:gd name="T8" fmla="*/ 6 w 88"/>
                      <a:gd name="T9" fmla="*/ 3 h 199"/>
                      <a:gd name="T10" fmla="*/ 6 w 88"/>
                      <a:gd name="T11" fmla="*/ 4 h 199"/>
                      <a:gd name="T12" fmla="*/ 7 w 88"/>
                      <a:gd name="T13" fmla="*/ 6 h 199"/>
                      <a:gd name="T14" fmla="*/ 9 w 88"/>
                      <a:gd name="T15" fmla="*/ 7 h 199"/>
                      <a:gd name="T16" fmla="*/ 10 w 88"/>
                      <a:gd name="T17" fmla="*/ 10 h 199"/>
                      <a:gd name="T18" fmla="*/ 10 w 88"/>
                      <a:gd name="T19" fmla="*/ 12 h 199"/>
                      <a:gd name="T20" fmla="*/ 10 w 88"/>
                      <a:gd name="T21" fmla="*/ 14 h 199"/>
                      <a:gd name="T22" fmla="*/ 11 w 88"/>
                      <a:gd name="T23" fmla="*/ 15 h 199"/>
                      <a:gd name="T24" fmla="*/ 11 w 88"/>
                      <a:gd name="T25" fmla="*/ 16 h 199"/>
                      <a:gd name="T26" fmla="*/ 11 w 88"/>
                      <a:gd name="T27" fmla="*/ 18 h 199"/>
                      <a:gd name="T28" fmla="*/ 11 w 88"/>
                      <a:gd name="T29" fmla="*/ 20 h 199"/>
                      <a:gd name="T30" fmla="*/ 10 w 88"/>
                      <a:gd name="T31" fmla="*/ 22 h 199"/>
                      <a:gd name="T32" fmla="*/ 10 w 88"/>
                      <a:gd name="T33" fmla="*/ 23 h 199"/>
                      <a:gd name="T34" fmla="*/ 9 w 88"/>
                      <a:gd name="T35" fmla="*/ 24 h 199"/>
                      <a:gd name="T36" fmla="*/ 7 w 88"/>
                      <a:gd name="T37" fmla="*/ 25 h 199"/>
                      <a:gd name="T38" fmla="*/ 6 w 88"/>
                      <a:gd name="T39" fmla="*/ 25 h 199"/>
                      <a:gd name="T40" fmla="*/ 6 w 88"/>
                      <a:gd name="T41" fmla="*/ 25 h 199"/>
                      <a:gd name="T42" fmla="*/ 6 w 88"/>
                      <a:gd name="T43" fmla="*/ 25 h 199"/>
                      <a:gd name="T44" fmla="*/ 4 w 88"/>
                      <a:gd name="T45" fmla="*/ 20 h 199"/>
                      <a:gd name="T46" fmla="*/ 3 w 88"/>
                      <a:gd name="T47" fmla="*/ 18 h 199"/>
                      <a:gd name="T48" fmla="*/ 3 w 88"/>
                      <a:gd name="T49" fmla="*/ 15 h 199"/>
                      <a:gd name="T50" fmla="*/ 3 w 88"/>
                      <a:gd name="T51" fmla="*/ 12 h 199"/>
                      <a:gd name="T52" fmla="*/ 1 w 88"/>
                      <a:gd name="T53" fmla="*/ 9 h 199"/>
                      <a:gd name="T54" fmla="*/ 1 w 88"/>
                      <a:gd name="T55" fmla="*/ 6 h 199"/>
                      <a:gd name="T56" fmla="*/ 1 w 88"/>
                      <a:gd name="T57" fmla="*/ 3 h 199"/>
                      <a:gd name="T58" fmla="*/ 0 w 88"/>
                      <a:gd name="T59" fmla="*/ 0 h 19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8"/>
                      <a:gd name="T91" fmla="*/ 0 h 199"/>
                      <a:gd name="T92" fmla="*/ 88 w 88"/>
                      <a:gd name="T93" fmla="*/ 199 h 19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8" h="199">
                        <a:moveTo>
                          <a:pt x="0" y="0"/>
                        </a:moveTo>
                        <a:lnTo>
                          <a:pt x="15" y="0"/>
                        </a:lnTo>
                        <a:lnTo>
                          <a:pt x="26" y="3"/>
                        </a:lnTo>
                        <a:lnTo>
                          <a:pt x="35" y="8"/>
                        </a:lnTo>
                        <a:lnTo>
                          <a:pt x="44" y="17"/>
                        </a:lnTo>
                        <a:lnTo>
                          <a:pt x="53" y="28"/>
                        </a:lnTo>
                        <a:lnTo>
                          <a:pt x="61" y="41"/>
                        </a:lnTo>
                        <a:lnTo>
                          <a:pt x="67" y="55"/>
                        </a:lnTo>
                        <a:lnTo>
                          <a:pt x="73" y="74"/>
                        </a:lnTo>
                        <a:lnTo>
                          <a:pt x="74" y="93"/>
                        </a:lnTo>
                        <a:lnTo>
                          <a:pt x="77" y="107"/>
                        </a:lnTo>
                        <a:lnTo>
                          <a:pt x="82" y="118"/>
                        </a:lnTo>
                        <a:lnTo>
                          <a:pt x="86" y="128"/>
                        </a:lnTo>
                        <a:lnTo>
                          <a:pt x="88" y="141"/>
                        </a:lnTo>
                        <a:lnTo>
                          <a:pt x="86" y="154"/>
                        </a:lnTo>
                        <a:lnTo>
                          <a:pt x="80" y="169"/>
                        </a:lnTo>
                        <a:lnTo>
                          <a:pt x="73" y="182"/>
                        </a:lnTo>
                        <a:lnTo>
                          <a:pt x="67" y="191"/>
                        </a:lnTo>
                        <a:lnTo>
                          <a:pt x="61" y="197"/>
                        </a:lnTo>
                        <a:lnTo>
                          <a:pt x="53" y="199"/>
                        </a:lnTo>
                        <a:lnTo>
                          <a:pt x="45" y="197"/>
                        </a:lnTo>
                        <a:lnTo>
                          <a:pt x="41" y="194"/>
                        </a:lnTo>
                        <a:lnTo>
                          <a:pt x="32" y="159"/>
                        </a:lnTo>
                        <a:lnTo>
                          <a:pt x="29" y="143"/>
                        </a:lnTo>
                        <a:lnTo>
                          <a:pt x="25" y="119"/>
                        </a:lnTo>
                        <a:lnTo>
                          <a:pt x="20" y="92"/>
                        </a:lnTo>
                        <a:lnTo>
                          <a:pt x="14" y="69"/>
                        </a:lnTo>
                        <a:lnTo>
                          <a:pt x="9" y="44"/>
                        </a:lnTo>
                        <a:lnTo>
                          <a:pt x="4" y="23"/>
                        </a:lnTo>
                        <a:lnTo>
                          <a:pt x="0" y="0"/>
                        </a:lnTo>
                        <a:close/>
                      </a:path>
                    </a:pathLst>
                  </a:custGeom>
                  <a:solidFill>
                    <a:srgbClr val="C0C0FF"/>
                  </a:solidFill>
                  <a:ln w="9525">
                    <a:noFill/>
                    <a:round/>
                    <a:headEnd/>
                    <a:tailEnd/>
                  </a:ln>
                </p:spPr>
                <p:txBody>
                  <a:bodyPr/>
                  <a:lstStyle/>
                  <a:p>
                    <a:endParaRPr lang="cs-CZ"/>
                  </a:p>
                </p:txBody>
              </p:sp>
            </p:grpSp>
          </p:grpSp>
        </p:grpSp>
      </p:grpSp>
      <p:sp>
        <p:nvSpPr>
          <p:cNvPr id="1066" name="Line 284"/>
          <p:cNvSpPr>
            <a:spLocks noChangeShapeType="1"/>
          </p:cNvSpPr>
          <p:nvPr/>
        </p:nvSpPr>
        <p:spPr bwMode="auto">
          <a:xfrm>
            <a:off x="2278062" y="849138"/>
            <a:ext cx="3810000" cy="914400"/>
          </a:xfrm>
          <a:prstGeom prst="line">
            <a:avLst/>
          </a:prstGeom>
          <a:noFill/>
          <a:ln w="19050">
            <a:solidFill>
              <a:schemeClr val="tx1"/>
            </a:solidFill>
            <a:prstDash val="sysDot"/>
            <a:round/>
            <a:headEnd type="triangle" w="med" len="med"/>
            <a:tailEnd/>
          </a:ln>
        </p:spPr>
        <p:txBody>
          <a:bodyPr wrap="none" anchor="ctr"/>
          <a:lstStyle/>
          <a:p>
            <a:endParaRPr lang="cs-CZ"/>
          </a:p>
        </p:txBody>
      </p:sp>
      <p:sp>
        <p:nvSpPr>
          <p:cNvPr id="1067" name="Text Box 285"/>
          <p:cNvSpPr txBox="1">
            <a:spLocks noChangeArrowheads="1"/>
          </p:cNvSpPr>
          <p:nvPr/>
        </p:nvSpPr>
        <p:spPr bwMode="auto">
          <a:xfrm rot="813203">
            <a:off x="2588106" y="925130"/>
            <a:ext cx="2658100" cy="338554"/>
          </a:xfrm>
          <a:prstGeom prst="rect">
            <a:avLst/>
          </a:prstGeom>
          <a:noFill/>
          <a:ln w="9525">
            <a:noFill/>
            <a:miter lim="800000"/>
            <a:headEnd/>
            <a:tailEnd/>
          </a:ln>
        </p:spPr>
        <p:txBody>
          <a:bodyPr wrap="none">
            <a:spAutoFit/>
          </a:bodyPr>
          <a:lstStyle/>
          <a:p>
            <a:r>
              <a:rPr lang="cs-CZ" sz="1600" dirty="0" err="1"/>
              <a:t>anterolateral</a:t>
            </a:r>
            <a:r>
              <a:rPr lang="cs-CZ" sz="1600" dirty="0"/>
              <a:t> </a:t>
            </a:r>
            <a:r>
              <a:rPr lang="cs-CZ" sz="1600" dirty="0" err="1"/>
              <a:t>hypothalamus</a:t>
            </a:r>
            <a:endParaRPr lang="cs-CZ" sz="1600" dirty="0"/>
          </a:p>
        </p:txBody>
      </p:sp>
      <p:sp>
        <p:nvSpPr>
          <p:cNvPr id="1068" name="Text Box 286"/>
          <p:cNvSpPr txBox="1">
            <a:spLocks noChangeArrowheads="1"/>
          </p:cNvSpPr>
          <p:nvPr/>
        </p:nvSpPr>
        <p:spPr bwMode="auto">
          <a:xfrm>
            <a:off x="9299575" y="628476"/>
            <a:ext cx="684803" cy="369332"/>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spAutoFit/>
          </a:bodyPr>
          <a:lstStyle/>
          <a:p>
            <a:r>
              <a:rPr lang="cs-CZ" b="1" dirty="0"/>
              <a:t>ADH</a:t>
            </a:r>
            <a:endParaRPr lang="cs-CZ" dirty="0"/>
          </a:p>
        </p:txBody>
      </p:sp>
      <p:graphicFrame>
        <p:nvGraphicFramePr>
          <p:cNvPr id="1028" name="Object 287"/>
          <p:cNvGraphicFramePr>
            <a:graphicFrameLocks noChangeAspect="1"/>
          </p:cNvGraphicFramePr>
          <p:nvPr/>
        </p:nvGraphicFramePr>
        <p:xfrm>
          <a:off x="4957763" y="612602"/>
          <a:ext cx="473075" cy="676275"/>
        </p:xfrm>
        <a:graphic>
          <a:graphicData uri="http://schemas.openxmlformats.org/presentationml/2006/ole">
            <mc:AlternateContent xmlns:mc="http://schemas.openxmlformats.org/markup-compatibility/2006">
              <mc:Choice xmlns:v="urn:schemas-microsoft-com:vml" Requires="v">
                <p:oleObj name="Clip" r:id="rId6" imgW="2750760" imgH="3934080" progId="">
                  <p:embed/>
                </p:oleObj>
              </mc:Choice>
              <mc:Fallback>
                <p:oleObj name="Clip" r:id="rId6" imgW="2750760" imgH="3934080" progId="">
                  <p:embed/>
                  <p:pic>
                    <p:nvPicPr>
                      <p:cNvPr id="1028" name="Object 28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7763" y="612602"/>
                        <a:ext cx="473075" cy="676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333" name="Text Box 288"/>
          <p:cNvSpPr txBox="1">
            <a:spLocks noChangeArrowheads="1"/>
          </p:cNvSpPr>
          <p:nvPr/>
        </p:nvSpPr>
        <p:spPr bwMode="auto">
          <a:xfrm>
            <a:off x="5392737" y="688801"/>
            <a:ext cx="2499402" cy="338554"/>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spAutoFit/>
          </a:bodyPr>
          <a:lstStyle/>
          <a:p>
            <a:r>
              <a:rPr lang="cs-CZ" sz="1600" dirty="0"/>
              <a:t>Efektivní cirkulující objem</a:t>
            </a:r>
          </a:p>
        </p:txBody>
      </p:sp>
      <p:sp>
        <p:nvSpPr>
          <p:cNvPr id="1070" name="Line 289"/>
          <p:cNvSpPr>
            <a:spLocks noChangeShapeType="1"/>
          </p:cNvSpPr>
          <p:nvPr/>
        </p:nvSpPr>
        <p:spPr bwMode="auto">
          <a:xfrm flipH="1" flipV="1">
            <a:off x="7912100" y="893589"/>
            <a:ext cx="1408113" cy="36513"/>
          </a:xfrm>
          <a:prstGeom prst="line">
            <a:avLst/>
          </a:prstGeom>
          <a:noFill/>
          <a:ln w="28575">
            <a:solidFill>
              <a:schemeClr val="tx1"/>
            </a:solidFill>
            <a:prstDash val="sysDot"/>
            <a:round/>
            <a:headEnd type="triangle" w="med" len="med"/>
            <a:tailEnd/>
          </a:ln>
        </p:spPr>
        <p:txBody>
          <a:bodyPr wrap="none" anchor="ctr"/>
          <a:lstStyle/>
          <a:p>
            <a:endParaRPr lang="cs-CZ"/>
          </a:p>
        </p:txBody>
      </p:sp>
      <p:sp>
        <p:nvSpPr>
          <p:cNvPr id="1071" name="Text Box 290"/>
          <p:cNvSpPr txBox="1">
            <a:spLocks noChangeArrowheads="1"/>
          </p:cNvSpPr>
          <p:nvPr/>
        </p:nvSpPr>
        <p:spPr bwMode="auto">
          <a:xfrm>
            <a:off x="8515349" y="1358726"/>
            <a:ext cx="1949451" cy="92333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r>
              <a:rPr lang="cs-CZ" b="1" dirty="0" err="1"/>
              <a:t>Sympaticus</a:t>
            </a:r>
            <a:endParaRPr lang="cs-CZ" b="1" dirty="0"/>
          </a:p>
          <a:p>
            <a:r>
              <a:rPr lang="cs-CZ" b="1" dirty="0"/>
              <a:t>a parasympatikus</a:t>
            </a:r>
            <a:endParaRPr lang="cs-CZ" dirty="0"/>
          </a:p>
        </p:txBody>
      </p:sp>
      <p:sp>
        <p:nvSpPr>
          <p:cNvPr id="1072" name="Line 291"/>
          <p:cNvSpPr>
            <a:spLocks noChangeShapeType="1"/>
          </p:cNvSpPr>
          <p:nvPr/>
        </p:nvSpPr>
        <p:spPr bwMode="auto">
          <a:xfrm flipH="1" flipV="1">
            <a:off x="7896225" y="868188"/>
            <a:ext cx="614363" cy="793750"/>
          </a:xfrm>
          <a:prstGeom prst="line">
            <a:avLst/>
          </a:prstGeom>
          <a:noFill/>
          <a:ln w="28575">
            <a:solidFill>
              <a:schemeClr val="tx1"/>
            </a:solidFill>
            <a:prstDash val="sysDot"/>
            <a:round/>
            <a:headEnd type="triangle" w="med" len="med"/>
            <a:tailEnd/>
          </a:ln>
        </p:spPr>
        <p:txBody>
          <a:bodyPr wrap="none" anchor="ctr"/>
          <a:lstStyle/>
          <a:p>
            <a:endParaRPr lang="cs-CZ"/>
          </a:p>
        </p:txBody>
      </p:sp>
      <p:sp>
        <p:nvSpPr>
          <p:cNvPr id="1073" name="Text Box 292"/>
          <p:cNvSpPr txBox="1">
            <a:spLocks noChangeArrowheads="1"/>
          </p:cNvSpPr>
          <p:nvPr/>
        </p:nvSpPr>
        <p:spPr bwMode="auto">
          <a:xfrm>
            <a:off x="2497138" y="4405139"/>
            <a:ext cx="1762125" cy="92392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r"/>
            <a:r>
              <a:rPr lang="cs-CZ" b="1" dirty="0" err="1"/>
              <a:t>Atrialní</a:t>
            </a:r>
            <a:endParaRPr lang="cs-CZ" b="1" dirty="0"/>
          </a:p>
          <a:p>
            <a:pPr algn="r"/>
            <a:r>
              <a:rPr lang="cs-CZ" b="1" dirty="0" err="1"/>
              <a:t>natriuretický</a:t>
            </a:r>
            <a:endParaRPr lang="cs-CZ" b="1" dirty="0"/>
          </a:p>
          <a:p>
            <a:pPr algn="r"/>
            <a:r>
              <a:rPr lang="cs-CZ" b="1" dirty="0"/>
              <a:t>peptid</a:t>
            </a:r>
            <a:endParaRPr lang="cs-CZ" dirty="0"/>
          </a:p>
        </p:txBody>
      </p:sp>
      <p:sp>
        <p:nvSpPr>
          <p:cNvPr id="1074" name="Line 293"/>
          <p:cNvSpPr>
            <a:spLocks noChangeShapeType="1"/>
          </p:cNvSpPr>
          <p:nvPr/>
        </p:nvSpPr>
        <p:spPr bwMode="auto">
          <a:xfrm flipV="1">
            <a:off x="4083050" y="3100213"/>
            <a:ext cx="1882775" cy="604838"/>
          </a:xfrm>
          <a:prstGeom prst="line">
            <a:avLst/>
          </a:prstGeom>
          <a:noFill/>
          <a:ln w="19050">
            <a:solidFill>
              <a:schemeClr val="tx1"/>
            </a:solidFill>
            <a:prstDash val="sysDot"/>
            <a:round/>
            <a:headEnd type="triangle" w="med" len="med"/>
            <a:tailEnd/>
          </a:ln>
        </p:spPr>
        <p:txBody>
          <a:bodyPr wrap="none" anchor="ctr"/>
          <a:lstStyle/>
          <a:p>
            <a:endParaRPr lang="cs-CZ"/>
          </a:p>
        </p:txBody>
      </p:sp>
      <p:sp>
        <p:nvSpPr>
          <p:cNvPr id="1075" name="Text Box 294"/>
          <p:cNvSpPr txBox="1">
            <a:spLocks noChangeArrowheads="1"/>
          </p:cNvSpPr>
          <p:nvPr/>
        </p:nvSpPr>
        <p:spPr bwMode="auto">
          <a:xfrm>
            <a:off x="8245475" y="4681363"/>
            <a:ext cx="825867" cy="369332"/>
          </a:xfrm>
          <a:prstGeom prst="rect">
            <a:avLst/>
          </a:prstGeom>
          <a:solidFill>
            <a:srgbClr val="FFFF00"/>
          </a:solidFill>
          <a:ln w="9525">
            <a:solidFill>
              <a:schemeClr val="tx1"/>
            </a:solidFill>
            <a:miter lim="800000"/>
            <a:headEnd/>
            <a:tailEnd/>
          </a:ln>
        </p:spPr>
        <p:txBody>
          <a:bodyPr wrap="none">
            <a:spAutoFit/>
          </a:bodyPr>
          <a:lstStyle/>
          <a:p>
            <a:r>
              <a:rPr lang="cs-CZ" b="1"/>
              <a:t>Renin</a:t>
            </a:r>
            <a:endParaRPr lang="cs-CZ"/>
          </a:p>
        </p:txBody>
      </p:sp>
      <p:sp>
        <p:nvSpPr>
          <p:cNvPr id="1076" name="Text Box 295"/>
          <p:cNvSpPr txBox="1">
            <a:spLocks noChangeArrowheads="1"/>
          </p:cNvSpPr>
          <p:nvPr/>
        </p:nvSpPr>
        <p:spPr bwMode="auto">
          <a:xfrm rot="20572115">
            <a:off x="4230086" y="3283361"/>
            <a:ext cx="583814" cy="338554"/>
          </a:xfrm>
          <a:prstGeom prst="rect">
            <a:avLst/>
          </a:prstGeom>
          <a:noFill/>
          <a:ln w="9525">
            <a:noFill/>
            <a:miter lim="800000"/>
            <a:headEnd/>
            <a:tailEnd/>
          </a:ln>
        </p:spPr>
        <p:txBody>
          <a:bodyPr wrap="none">
            <a:spAutoFit/>
          </a:bodyPr>
          <a:lstStyle/>
          <a:p>
            <a:r>
              <a:rPr lang="cs-CZ" sz="1600"/>
              <a:t>atria</a:t>
            </a:r>
          </a:p>
        </p:txBody>
      </p:sp>
      <p:sp>
        <p:nvSpPr>
          <p:cNvPr id="1077" name="Line 296"/>
          <p:cNvSpPr>
            <a:spLocks noChangeShapeType="1"/>
          </p:cNvSpPr>
          <p:nvPr/>
        </p:nvSpPr>
        <p:spPr bwMode="auto">
          <a:xfrm flipH="1" flipV="1">
            <a:off x="6334125" y="3774901"/>
            <a:ext cx="1871663" cy="776288"/>
          </a:xfrm>
          <a:prstGeom prst="line">
            <a:avLst/>
          </a:prstGeom>
          <a:noFill/>
          <a:ln w="19050">
            <a:solidFill>
              <a:schemeClr val="tx1"/>
            </a:solidFill>
            <a:prstDash val="sysDot"/>
            <a:round/>
            <a:headEnd type="triangle" w="med" len="med"/>
            <a:tailEnd/>
          </a:ln>
        </p:spPr>
        <p:txBody>
          <a:bodyPr wrap="none" anchor="ctr"/>
          <a:lstStyle/>
          <a:p>
            <a:endParaRPr lang="cs-CZ"/>
          </a:p>
        </p:txBody>
      </p:sp>
      <p:sp>
        <p:nvSpPr>
          <p:cNvPr id="1078" name="Text Box 297"/>
          <p:cNvSpPr txBox="1">
            <a:spLocks noChangeArrowheads="1"/>
          </p:cNvSpPr>
          <p:nvPr/>
        </p:nvSpPr>
        <p:spPr bwMode="auto">
          <a:xfrm>
            <a:off x="6496050" y="5489401"/>
            <a:ext cx="2069797" cy="369332"/>
          </a:xfrm>
          <a:prstGeom prst="rect">
            <a:avLst/>
          </a:prstGeom>
          <a:solidFill>
            <a:srgbClr val="FFFF00"/>
          </a:solidFill>
          <a:ln w="9525">
            <a:solidFill>
              <a:schemeClr val="tx1"/>
            </a:solidFill>
            <a:miter lim="800000"/>
            <a:headEnd/>
            <a:tailEnd/>
          </a:ln>
        </p:spPr>
        <p:txBody>
          <a:bodyPr wrap="none">
            <a:spAutoFit/>
          </a:bodyPr>
          <a:lstStyle/>
          <a:p>
            <a:r>
              <a:rPr lang="cs-CZ" b="1"/>
              <a:t>Angiotensinogen</a:t>
            </a:r>
            <a:endParaRPr lang="cs-CZ"/>
          </a:p>
        </p:txBody>
      </p:sp>
      <p:sp>
        <p:nvSpPr>
          <p:cNvPr id="1079" name="Text Box 298"/>
          <p:cNvSpPr txBox="1">
            <a:spLocks noChangeArrowheads="1"/>
          </p:cNvSpPr>
          <p:nvPr/>
        </p:nvSpPr>
        <p:spPr bwMode="auto">
          <a:xfrm>
            <a:off x="8961437" y="5471938"/>
            <a:ext cx="1646605" cy="369332"/>
          </a:xfrm>
          <a:prstGeom prst="rect">
            <a:avLst/>
          </a:prstGeom>
          <a:solidFill>
            <a:srgbClr val="FFFF00"/>
          </a:solidFill>
          <a:ln w="9525">
            <a:solidFill>
              <a:schemeClr val="tx1"/>
            </a:solidFill>
            <a:miter lim="800000"/>
            <a:headEnd/>
            <a:tailEnd/>
          </a:ln>
        </p:spPr>
        <p:txBody>
          <a:bodyPr wrap="none">
            <a:spAutoFit/>
          </a:bodyPr>
          <a:lstStyle/>
          <a:p>
            <a:r>
              <a:rPr lang="cs-CZ" b="1"/>
              <a:t>Angiotensin I</a:t>
            </a:r>
            <a:endParaRPr lang="cs-CZ"/>
          </a:p>
        </p:txBody>
      </p:sp>
      <p:sp>
        <p:nvSpPr>
          <p:cNvPr id="1080" name="Text Box 299"/>
          <p:cNvSpPr txBox="1">
            <a:spLocks noChangeArrowheads="1"/>
          </p:cNvSpPr>
          <p:nvPr/>
        </p:nvSpPr>
        <p:spPr bwMode="auto">
          <a:xfrm>
            <a:off x="8864600" y="6406976"/>
            <a:ext cx="1710725" cy="369332"/>
          </a:xfrm>
          <a:prstGeom prst="rect">
            <a:avLst/>
          </a:prstGeom>
          <a:solidFill>
            <a:srgbClr val="FFFF00"/>
          </a:solidFill>
          <a:ln w="9525">
            <a:solidFill>
              <a:schemeClr val="tx1"/>
            </a:solidFill>
            <a:miter lim="800000"/>
            <a:headEnd/>
            <a:tailEnd/>
          </a:ln>
        </p:spPr>
        <p:txBody>
          <a:bodyPr wrap="none">
            <a:spAutoFit/>
          </a:bodyPr>
          <a:lstStyle/>
          <a:p>
            <a:r>
              <a:rPr lang="cs-CZ" b="1"/>
              <a:t>Angiotensin II</a:t>
            </a:r>
            <a:endParaRPr lang="cs-CZ"/>
          </a:p>
        </p:txBody>
      </p:sp>
      <p:sp>
        <p:nvSpPr>
          <p:cNvPr id="1082" name="Freeform 301"/>
          <p:cNvSpPr>
            <a:spLocks/>
          </p:cNvSpPr>
          <p:nvPr/>
        </p:nvSpPr>
        <p:spPr bwMode="auto">
          <a:xfrm>
            <a:off x="6097587" y="3481214"/>
            <a:ext cx="166688" cy="155575"/>
          </a:xfrm>
          <a:custGeom>
            <a:avLst/>
            <a:gdLst>
              <a:gd name="T0" fmla="*/ 0 w 1492"/>
              <a:gd name="T1" fmla="*/ 0 h 2422"/>
              <a:gd name="T2" fmla="*/ 0 w 1492"/>
              <a:gd name="T3" fmla="*/ 0 h 2422"/>
              <a:gd name="T4" fmla="*/ 0 w 1492"/>
              <a:gd name="T5" fmla="*/ 0 h 2422"/>
              <a:gd name="T6" fmla="*/ 0 w 1492"/>
              <a:gd name="T7" fmla="*/ 0 h 2422"/>
              <a:gd name="T8" fmla="*/ 0 w 1492"/>
              <a:gd name="T9" fmla="*/ 0 h 2422"/>
              <a:gd name="T10" fmla="*/ 0 w 1492"/>
              <a:gd name="T11" fmla="*/ 0 h 2422"/>
              <a:gd name="T12" fmla="*/ 0 w 1492"/>
              <a:gd name="T13" fmla="*/ 0 h 2422"/>
              <a:gd name="T14" fmla="*/ 0 w 1492"/>
              <a:gd name="T15" fmla="*/ 0 h 2422"/>
              <a:gd name="T16" fmla="*/ 0 w 1492"/>
              <a:gd name="T17" fmla="*/ 0 h 2422"/>
              <a:gd name="T18" fmla="*/ 0 w 1492"/>
              <a:gd name="T19" fmla="*/ 0 h 2422"/>
              <a:gd name="T20" fmla="*/ 0 w 1492"/>
              <a:gd name="T21" fmla="*/ 0 h 2422"/>
              <a:gd name="T22" fmla="*/ 0 w 1492"/>
              <a:gd name="T23" fmla="*/ 0 h 2422"/>
              <a:gd name="T24" fmla="*/ 0 w 1492"/>
              <a:gd name="T25" fmla="*/ 0 h 2422"/>
              <a:gd name="T26" fmla="*/ 0 w 1492"/>
              <a:gd name="T27" fmla="*/ 0 h 2422"/>
              <a:gd name="T28" fmla="*/ 0 w 1492"/>
              <a:gd name="T29" fmla="*/ 0 h 2422"/>
              <a:gd name="T30" fmla="*/ 0 w 1492"/>
              <a:gd name="T31" fmla="*/ 0 h 2422"/>
              <a:gd name="T32" fmla="*/ 0 w 1492"/>
              <a:gd name="T33" fmla="*/ 0 h 2422"/>
              <a:gd name="T34" fmla="*/ 0 w 1492"/>
              <a:gd name="T35" fmla="*/ 0 h 2422"/>
              <a:gd name="T36" fmla="*/ 0 w 1492"/>
              <a:gd name="T37" fmla="*/ 0 h 2422"/>
              <a:gd name="T38" fmla="*/ 0 w 1492"/>
              <a:gd name="T39" fmla="*/ 0 h 2422"/>
              <a:gd name="T40" fmla="*/ 0 w 1492"/>
              <a:gd name="T41" fmla="*/ 0 h 2422"/>
              <a:gd name="T42" fmla="*/ 0 w 1492"/>
              <a:gd name="T43" fmla="*/ 0 h 2422"/>
              <a:gd name="T44" fmla="*/ 0 w 1492"/>
              <a:gd name="T45" fmla="*/ 0 h 2422"/>
              <a:gd name="T46" fmla="*/ 0 w 1492"/>
              <a:gd name="T47" fmla="*/ 0 h 2422"/>
              <a:gd name="T48" fmla="*/ 0 w 1492"/>
              <a:gd name="T49" fmla="*/ 0 h 2422"/>
              <a:gd name="T50" fmla="*/ 0 w 1492"/>
              <a:gd name="T51" fmla="*/ 0 h 2422"/>
              <a:gd name="T52" fmla="*/ 0 w 1492"/>
              <a:gd name="T53" fmla="*/ 0 h 2422"/>
              <a:gd name="T54" fmla="*/ 0 w 1492"/>
              <a:gd name="T55" fmla="*/ 0 h 2422"/>
              <a:gd name="T56" fmla="*/ 0 w 1492"/>
              <a:gd name="T57" fmla="*/ 0 h 2422"/>
              <a:gd name="T58" fmla="*/ 0 w 1492"/>
              <a:gd name="T59" fmla="*/ 0 h 2422"/>
              <a:gd name="T60" fmla="*/ 0 w 1492"/>
              <a:gd name="T61" fmla="*/ 0 h 2422"/>
              <a:gd name="T62" fmla="*/ 0 w 1492"/>
              <a:gd name="T63" fmla="*/ 0 h 2422"/>
              <a:gd name="T64" fmla="*/ 0 w 1492"/>
              <a:gd name="T65" fmla="*/ 0 h 2422"/>
              <a:gd name="T66" fmla="*/ 0 w 1492"/>
              <a:gd name="T67" fmla="*/ 0 h 2422"/>
              <a:gd name="T68" fmla="*/ 0 w 1492"/>
              <a:gd name="T69" fmla="*/ 0 h 2422"/>
              <a:gd name="T70" fmla="*/ 0 w 1492"/>
              <a:gd name="T71" fmla="*/ 0 h 2422"/>
              <a:gd name="T72" fmla="*/ 0 w 1492"/>
              <a:gd name="T73" fmla="*/ 0 h 2422"/>
              <a:gd name="T74" fmla="*/ 0 w 1492"/>
              <a:gd name="T75" fmla="*/ 0 h 242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92"/>
              <a:gd name="T115" fmla="*/ 0 h 2422"/>
              <a:gd name="T116" fmla="*/ 1492 w 1492"/>
              <a:gd name="T117" fmla="*/ 2422 h 242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92" h="2422">
                <a:moveTo>
                  <a:pt x="248" y="124"/>
                </a:moveTo>
                <a:lnTo>
                  <a:pt x="278" y="83"/>
                </a:lnTo>
                <a:lnTo>
                  <a:pt x="326" y="47"/>
                </a:lnTo>
                <a:lnTo>
                  <a:pt x="379" y="24"/>
                </a:lnTo>
                <a:lnTo>
                  <a:pt x="430" y="9"/>
                </a:lnTo>
                <a:lnTo>
                  <a:pt x="502" y="0"/>
                </a:lnTo>
                <a:lnTo>
                  <a:pt x="557" y="7"/>
                </a:lnTo>
                <a:lnTo>
                  <a:pt x="619" y="21"/>
                </a:lnTo>
                <a:lnTo>
                  <a:pt x="681" y="44"/>
                </a:lnTo>
                <a:lnTo>
                  <a:pt x="727" y="73"/>
                </a:lnTo>
                <a:lnTo>
                  <a:pt x="778" y="118"/>
                </a:lnTo>
                <a:lnTo>
                  <a:pt x="867" y="214"/>
                </a:lnTo>
                <a:lnTo>
                  <a:pt x="944" y="304"/>
                </a:lnTo>
                <a:lnTo>
                  <a:pt x="1018" y="408"/>
                </a:lnTo>
                <a:lnTo>
                  <a:pt x="1089" y="526"/>
                </a:lnTo>
                <a:lnTo>
                  <a:pt x="1145" y="634"/>
                </a:lnTo>
                <a:lnTo>
                  <a:pt x="1192" y="737"/>
                </a:lnTo>
                <a:lnTo>
                  <a:pt x="1226" y="829"/>
                </a:lnTo>
                <a:lnTo>
                  <a:pt x="1251" y="920"/>
                </a:lnTo>
                <a:lnTo>
                  <a:pt x="1281" y="1015"/>
                </a:lnTo>
                <a:lnTo>
                  <a:pt x="1313" y="1101"/>
                </a:lnTo>
                <a:lnTo>
                  <a:pt x="1365" y="1250"/>
                </a:lnTo>
                <a:lnTo>
                  <a:pt x="1420" y="1375"/>
                </a:lnTo>
                <a:lnTo>
                  <a:pt x="1448" y="1445"/>
                </a:lnTo>
                <a:lnTo>
                  <a:pt x="1468" y="1529"/>
                </a:lnTo>
                <a:lnTo>
                  <a:pt x="1483" y="1631"/>
                </a:lnTo>
                <a:lnTo>
                  <a:pt x="1492" y="1743"/>
                </a:lnTo>
                <a:lnTo>
                  <a:pt x="1490" y="1850"/>
                </a:lnTo>
                <a:lnTo>
                  <a:pt x="1469" y="2107"/>
                </a:lnTo>
                <a:lnTo>
                  <a:pt x="1448" y="2258"/>
                </a:lnTo>
                <a:lnTo>
                  <a:pt x="1437" y="2299"/>
                </a:lnTo>
                <a:lnTo>
                  <a:pt x="1420" y="2334"/>
                </a:lnTo>
                <a:lnTo>
                  <a:pt x="1398" y="2363"/>
                </a:lnTo>
                <a:lnTo>
                  <a:pt x="1375" y="2384"/>
                </a:lnTo>
                <a:lnTo>
                  <a:pt x="1350" y="2401"/>
                </a:lnTo>
                <a:lnTo>
                  <a:pt x="1313" y="2413"/>
                </a:lnTo>
                <a:lnTo>
                  <a:pt x="1270" y="2420"/>
                </a:lnTo>
                <a:lnTo>
                  <a:pt x="1225" y="2422"/>
                </a:lnTo>
                <a:lnTo>
                  <a:pt x="1168" y="2415"/>
                </a:lnTo>
                <a:lnTo>
                  <a:pt x="1109" y="2401"/>
                </a:lnTo>
                <a:lnTo>
                  <a:pt x="985" y="2362"/>
                </a:lnTo>
                <a:lnTo>
                  <a:pt x="840" y="2314"/>
                </a:lnTo>
                <a:lnTo>
                  <a:pt x="770" y="2328"/>
                </a:lnTo>
                <a:lnTo>
                  <a:pt x="726" y="2333"/>
                </a:lnTo>
                <a:lnTo>
                  <a:pt x="674" y="2328"/>
                </a:lnTo>
                <a:lnTo>
                  <a:pt x="570" y="2307"/>
                </a:lnTo>
                <a:lnTo>
                  <a:pt x="439" y="2273"/>
                </a:lnTo>
                <a:lnTo>
                  <a:pt x="322" y="2237"/>
                </a:lnTo>
                <a:lnTo>
                  <a:pt x="245" y="2211"/>
                </a:lnTo>
                <a:lnTo>
                  <a:pt x="201" y="2191"/>
                </a:lnTo>
                <a:lnTo>
                  <a:pt x="160" y="2165"/>
                </a:lnTo>
                <a:lnTo>
                  <a:pt x="126" y="2125"/>
                </a:lnTo>
                <a:lnTo>
                  <a:pt x="101" y="2079"/>
                </a:lnTo>
                <a:lnTo>
                  <a:pt x="79" y="2025"/>
                </a:lnTo>
                <a:lnTo>
                  <a:pt x="59" y="1968"/>
                </a:lnTo>
                <a:lnTo>
                  <a:pt x="38" y="1878"/>
                </a:lnTo>
                <a:lnTo>
                  <a:pt x="27" y="1807"/>
                </a:lnTo>
                <a:lnTo>
                  <a:pt x="17" y="1735"/>
                </a:lnTo>
                <a:lnTo>
                  <a:pt x="4" y="1624"/>
                </a:lnTo>
                <a:lnTo>
                  <a:pt x="0" y="1550"/>
                </a:lnTo>
                <a:lnTo>
                  <a:pt x="10" y="1450"/>
                </a:lnTo>
                <a:lnTo>
                  <a:pt x="38" y="1306"/>
                </a:lnTo>
                <a:lnTo>
                  <a:pt x="66" y="1119"/>
                </a:lnTo>
                <a:lnTo>
                  <a:pt x="96" y="982"/>
                </a:lnTo>
                <a:lnTo>
                  <a:pt x="118" y="926"/>
                </a:lnTo>
                <a:lnTo>
                  <a:pt x="143" y="875"/>
                </a:lnTo>
                <a:lnTo>
                  <a:pt x="164" y="822"/>
                </a:lnTo>
                <a:lnTo>
                  <a:pt x="178" y="780"/>
                </a:lnTo>
                <a:lnTo>
                  <a:pt x="190" y="704"/>
                </a:lnTo>
                <a:lnTo>
                  <a:pt x="169" y="595"/>
                </a:lnTo>
                <a:lnTo>
                  <a:pt x="165" y="528"/>
                </a:lnTo>
                <a:lnTo>
                  <a:pt x="171" y="461"/>
                </a:lnTo>
                <a:lnTo>
                  <a:pt x="182" y="376"/>
                </a:lnTo>
                <a:lnTo>
                  <a:pt x="201" y="262"/>
                </a:lnTo>
                <a:lnTo>
                  <a:pt x="222" y="180"/>
                </a:lnTo>
                <a:lnTo>
                  <a:pt x="248" y="124"/>
                </a:lnTo>
                <a:close/>
              </a:path>
            </a:pathLst>
          </a:custGeom>
          <a:solidFill>
            <a:srgbClr val="800000"/>
          </a:solidFill>
          <a:ln w="9525">
            <a:noFill/>
            <a:round/>
            <a:headEnd/>
            <a:tailEnd/>
          </a:ln>
        </p:spPr>
        <p:txBody>
          <a:bodyPr/>
          <a:lstStyle/>
          <a:p>
            <a:endParaRPr lang="cs-CZ"/>
          </a:p>
        </p:txBody>
      </p:sp>
      <p:sp>
        <p:nvSpPr>
          <p:cNvPr id="1083" name="Line 302"/>
          <p:cNvSpPr>
            <a:spLocks noChangeShapeType="1"/>
          </p:cNvSpPr>
          <p:nvPr/>
        </p:nvSpPr>
        <p:spPr bwMode="auto">
          <a:xfrm flipV="1">
            <a:off x="3651250" y="3587576"/>
            <a:ext cx="2460625" cy="2863850"/>
          </a:xfrm>
          <a:prstGeom prst="line">
            <a:avLst/>
          </a:prstGeom>
          <a:noFill/>
          <a:ln w="19050">
            <a:solidFill>
              <a:schemeClr val="tx1"/>
            </a:solidFill>
            <a:prstDash val="sysDot"/>
            <a:round/>
            <a:headEnd type="triangle" w="med" len="med"/>
            <a:tailEnd/>
          </a:ln>
        </p:spPr>
        <p:txBody>
          <a:bodyPr wrap="none" anchor="ctr"/>
          <a:lstStyle/>
          <a:p>
            <a:endParaRPr lang="cs-CZ"/>
          </a:p>
        </p:txBody>
      </p:sp>
      <p:sp>
        <p:nvSpPr>
          <p:cNvPr id="1084" name="Text Box 303"/>
          <p:cNvSpPr txBox="1">
            <a:spLocks noChangeArrowheads="1"/>
          </p:cNvSpPr>
          <p:nvPr/>
        </p:nvSpPr>
        <p:spPr bwMode="auto">
          <a:xfrm rot="18694685">
            <a:off x="3913469" y="4939918"/>
            <a:ext cx="1550424" cy="338554"/>
          </a:xfrm>
          <a:prstGeom prst="rect">
            <a:avLst/>
          </a:prstGeom>
          <a:noFill/>
          <a:ln w="9525">
            <a:noFill/>
            <a:miter lim="800000"/>
            <a:headEnd/>
            <a:tailEnd/>
          </a:ln>
        </p:spPr>
        <p:txBody>
          <a:bodyPr wrap="none">
            <a:spAutoFit/>
          </a:bodyPr>
          <a:lstStyle/>
          <a:p>
            <a:r>
              <a:rPr lang="cs-CZ" sz="1600" dirty="0"/>
              <a:t>Kůra nadledvin</a:t>
            </a:r>
          </a:p>
        </p:txBody>
      </p:sp>
      <p:sp>
        <p:nvSpPr>
          <p:cNvPr id="1085" name="Line 304"/>
          <p:cNvSpPr>
            <a:spLocks noChangeShapeType="1"/>
          </p:cNvSpPr>
          <p:nvPr/>
        </p:nvSpPr>
        <p:spPr bwMode="auto">
          <a:xfrm flipV="1">
            <a:off x="8496299" y="5703713"/>
            <a:ext cx="463550" cy="7938"/>
          </a:xfrm>
          <a:prstGeom prst="line">
            <a:avLst/>
          </a:prstGeom>
          <a:noFill/>
          <a:ln w="28575">
            <a:solidFill>
              <a:schemeClr val="tx1"/>
            </a:solidFill>
            <a:round/>
            <a:headEnd/>
            <a:tailEnd type="triangle" w="med" len="med"/>
          </a:ln>
        </p:spPr>
        <p:txBody>
          <a:bodyPr wrap="none" anchor="ctr"/>
          <a:lstStyle/>
          <a:p>
            <a:endParaRPr lang="cs-CZ"/>
          </a:p>
        </p:txBody>
      </p:sp>
      <p:sp>
        <p:nvSpPr>
          <p:cNvPr id="1086" name="Line 305"/>
          <p:cNvSpPr>
            <a:spLocks noChangeShapeType="1"/>
          </p:cNvSpPr>
          <p:nvPr/>
        </p:nvSpPr>
        <p:spPr bwMode="auto">
          <a:xfrm>
            <a:off x="10126860" y="5919614"/>
            <a:ext cx="1588" cy="447675"/>
          </a:xfrm>
          <a:prstGeom prst="line">
            <a:avLst/>
          </a:prstGeom>
          <a:noFill/>
          <a:ln w="28575">
            <a:solidFill>
              <a:schemeClr val="tx1"/>
            </a:solidFill>
            <a:round/>
            <a:headEnd/>
            <a:tailEnd type="triangle" w="med" len="med"/>
          </a:ln>
        </p:spPr>
        <p:txBody>
          <a:bodyPr wrap="none" anchor="ctr"/>
          <a:lstStyle/>
          <a:p>
            <a:endParaRPr lang="cs-CZ"/>
          </a:p>
        </p:txBody>
      </p:sp>
      <p:sp>
        <p:nvSpPr>
          <p:cNvPr id="1088" name="Text Box 307"/>
          <p:cNvSpPr txBox="1">
            <a:spLocks noChangeArrowheads="1"/>
          </p:cNvSpPr>
          <p:nvPr/>
        </p:nvSpPr>
        <p:spPr bwMode="auto">
          <a:xfrm rot="37475">
            <a:off x="5609102" y="5804520"/>
            <a:ext cx="4556787" cy="584775"/>
          </a:xfrm>
          <a:prstGeom prst="rect">
            <a:avLst/>
          </a:prstGeom>
          <a:noFill/>
          <a:ln w="9525">
            <a:noFill/>
            <a:miter lim="800000"/>
            <a:headEnd/>
            <a:tailEnd/>
          </a:ln>
        </p:spPr>
        <p:txBody>
          <a:bodyPr wrap="square">
            <a:spAutoFit/>
          </a:bodyPr>
          <a:lstStyle/>
          <a:p>
            <a:pPr algn="r"/>
            <a:r>
              <a:rPr lang="cs-CZ" sz="1600" dirty="0"/>
              <a:t> Angiotenzin-konvertující enzym (ACE)</a:t>
            </a:r>
            <a:br>
              <a:rPr lang="en-US" sz="1600" dirty="0"/>
            </a:br>
            <a:r>
              <a:rPr lang="en-US" sz="1600" dirty="0"/>
              <a:t>(</a:t>
            </a:r>
            <a:r>
              <a:rPr lang="en-US" sz="1600" dirty="0" err="1"/>
              <a:t>endotheli</a:t>
            </a:r>
            <a:r>
              <a:rPr lang="cs-CZ" sz="1600" dirty="0"/>
              <a:t>á</a:t>
            </a:r>
            <a:r>
              <a:rPr lang="en-US" sz="1600" dirty="0"/>
              <a:t>l</a:t>
            </a:r>
            <a:r>
              <a:rPr lang="cs-CZ" sz="1600" dirty="0"/>
              <a:t>ní </a:t>
            </a:r>
            <a:r>
              <a:rPr lang="cs-CZ" sz="1600" dirty="0" err="1"/>
              <a:t>b</a:t>
            </a:r>
            <a:r>
              <a:rPr lang="cs-CZ" sz="1600" dirty="0"/>
              <a:t>. plicních kapilár</a:t>
            </a:r>
            <a:r>
              <a:rPr lang="en-US" sz="1600" dirty="0"/>
              <a:t>)</a:t>
            </a:r>
          </a:p>
        </p:txBody>
      </p:sp>
      <p:sp>
        <p:nvSpPr>
          <p:cNvPr id="1089" name="Text Box 308"/>
          <p:cNvSpPr txBox="1">
            <a:spLocks noChangeArrowheads="1"/>
          </p:cNvSpPr>
          <p:nvPr/>
        </p:nvSpPr>
        <p:spPr bwMode="auto">
          <a:xfrm>
            <a:off x="2824163" y="6416501"/>
            <a:ext cx="1402948" cy="369332"/>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spAutoFit/>
          </a:bodyPr>
          <a:lstStyle/>
          <a:p>
            <a:r>
              <a:rPr lang="cs-CZ" b="1" dirty="0"/>
              <a:t>Aldosteron</a:t>
            </a:r>
            <a:endParaRPr lang="cs-CZ" dirty="0"/>
          </a:p>
        </p:txBody>
      </p:sp>
      <p:sp>
        <p:nvSpPr>
          <p:cNvPr id="1090" name="Line 309"/>
          <p:cNvSpPr>
            <a:spLocks noChangeShapeType="1"/>
          </p:cNvSpPr>
          <p:nvPr/>
        </p:nvSpPr>
        <p:spPr bwMode="auto">
          <a:xfrm>
            <a:off x="8066088" y="6670501"/>
            <a:ext cx="796925" cy="0"/>
          </a:xfrm>
          <a:prstGeom prst="line">
            <a:avLst/>
          </a:prstGeom>
          <a:noFill/>
          <a:ln w="28575">
            <a:solidFill>
              <a:schemeClr val="tx1"/>
            </a:solidFill>
            <a:round/>
            <a:headEnd type="triangle" w="med" len="med"/>
            <a:tailEnd/>
          </a:ln>
        </p:spPr>
        <p:txBody>
          <a:bodyPr wrap="none" anchor="ctr"/>
          <a:lstStyle/>
          <a:p>
            <a:endParaRPr lang="cs-CZ"/>
          </a:p>
        </p:txBody>
      </p:sp>
      <p:sp>
        <p:nvSpPr>
          <p:cNvPr id="1091" name="Line 310"/>
          <p:cNvSpPr>
            <a:spLocks noChangeShapeType="1"/>
          </p:cNvSpPr>
          <p:nvPr/>
        </p:nvSpPr>
        <p:spPr bwMode="auto">
          <a:xfrm>
            <a:off x="4205288" y="6672087"/>
            <a:ext cx="3859213" cy="1845"/>
          </a:xfrm>
          <a:prstGeom prst="line">
            <a:avLst/>
          </a:prstGeom>
          <a:noFill/>
          <a:ln w="28575">
            <a:solidFill>
              <a:schemeClr val="tx1"/>
            </a:solidFill>
            <a:prstDash val="sysDot"/>
            <a:round/>
            <a:headEnd type="triangle" w="med" len="med"/>
            <a:tailEnd/>
          </a:ln>
        </p:spPr>
        <p:txBody>
          <a:bodyPr wrap="none" anchor="ctr"/>
          <a:lstStyle/>
          <a:p>
            <a:endParaRPr lang="cs-CZ"/>
          </a:p>
        </p:txBody>
      </p:sp>
      <p:grpSp>
        <p:nvGrpSpPr>
          <p:cNvPr id="1271" name="Group 311"/>
          <p:cNvGrpSpPr>
            <a:grpSpLocks/>
          </p:cNvGrpSpPr>
          <p:nvPr/>
        </p:nvGrpSpPr>
        <p:grpSpPr bwMode="auto">
          <a:xfrm>
            <a:off x="7223124" y="4300364"/>
            <a:ext cx="609600" cy="747713"/>
            <a:chOff x="4080" y="816"/>
            <a:chExt cx="1222" cy="1479"/>
          </a:xfrm>
        </p:grpSpPr>
        <p:sp>
          <p:nvSpPr>
            <p:cNvPr id="1107" name="Oval 312"/>
            <p:cNvSpPr>
              <a:spLocks noChangeArrowheads="1"/>
            </p:cNvSpPr>
            <p:nvPr/>
          </p:nvSpPr>
          <p:spPr bwMode="auto">
            <a:xfrm flipH="1">
              <a:off x="4080" y="816"/>
              <a:ext cx="848" cy="802"/>
            </a:xfrm>
            <a:prstGeom prst="ellipse">
              <a:avLst/>
            </a:prstGeom>
            <a:solidFill>
              <a:srgbClr val="000000"/>
            </a:solidFill>
            <a:ln w="9525">
              <a:noFill/>
              <a:round/>
              <a:headEnd/>
              <a:tailEnd/>
            </a:ln>
          </p:spPr>
          <p:txBody>
            <a:bodyPr/>
            <a:lstStyle/>
            <a:p>
              <a:endParaRPr lang="cs-CZ"/>
            </a:p>
          </p:txBody>
        </p:sp>
        <p:grpSp>
          <p:nvGrpSpPr>
            <p:cNvPr id="1272" name="Group 313"/>
            <p:cNvGrpSpPr>
              <a:grpSpLocks/>
            </p:cNvGrpSpPr>
            <p:nvPr/>
          </p:nvGrpSpPr>
          <p:grpSpPr bwMode="auto">
            <a:xfrm>
              <a:off x="4138" y="862"/>
              <a:ext cx="1164" cy="1433"/>
              <a:chOff x="4138" y="862"/>
              <a:chExt cx="1164" cy="1433"/>
            </a:xfrm>
          </p:grpSpPr>
          <p:grpSp>
            <p:nvGrpSpPr>
              <p:cNvPr id="1276" name="Group 314"/>
              <p:cNvGrpSpPr>
                <a:grpSpLocks/>
              </p:cNvGrpSpPr>
              <p:nvPr/>
            </p:nvGrpSpPr>
            <p:grpSpPr bwMode="auto">
              <a:xfrm flipH="1">
                <a:off x="4857" y="1084"/>
                <a:ext cx="445" cy="1211"/>
                <a:chOff x="1536" y="555"/>
                <a:chExt cx="445" cy="1211"/>
              </a:xfrm>
            </p:grpSpPr>
            <p:sp>
              <p:nvSpPr>
                <p:cNvPr id="1112" name="Freeform 315"/>
                <p:cNvSpPr>
                  <a:spLocks/>
                </p:cNvSpPr>
                <p:nvPr/>
              </p:nvSpPr>
              <p:spPr bwMode="auto">
                <a:xfrm>
                  <a:off x="1619" y="555"/>
                  <a:ext cx="245" cy="269"/>
                </a:xfrm>
                <a:custGeom>
                  <a:avLst/>
                  <a:gdLst>
                    <a:gd name="T0" fmla="*/ 15 w 490"/>
                    <a:gd name="T1" fmla="*/ 0 h 538"/>
                    <a:gd name="T2" fmla="*/ 26 w 490"/>
                    <a:gd name="T3" fmla="*/ 0 h 538"/>
                    <a:gd name="T4" fmla="*/ 36 w 490"/>
                    <a:gd name="T5" fmla="*/ 4 h 538"/>
                    <a:gd name="T6" fmla="*/ 42 w 490"/>
                    <a:gd name="T7" fmla="*/ 7 h 538"/>
                    <a:gd name="T8" fmla="*/ 46 w 490"/>
                    <a:gd name="T9" fmla="*/ 19 h 538"/>
                    <a:gd name="T10" fmla="*/ 48 w 490"/>
                    <a:gd name="T11" fmla="*/ 26 h 538"/>
                    <a:gd name="T12" fmla="*/ 58 w 490"/>
                    <a:gd name="T13" fmla="*/ 18 h 538"/>
                    <a:gd name="T14" fmla="*/ 61 w 490"/>
                    <a:gd name="T15" fmla="*/ 19 h 538"/>
                    <a:gd name="T16" fmla="*/ 61 w 490"/>
                    <a:gd name="T17" fmla="*/ 23 h 538"/>
                    <a:gd name="T18" fmla="*/ 48 w 490"/>
                    <a:gd name="T19" fmla="*/ 36 h 538"/>
                    <a:gd name="T20" fmla="*/ 48 w 490"/>
                    <a:gd name="T21" fmla="*/ 46 h 538"/>
                    <a:gd name="T22" fmla="*/ 46 w 490"/>
                    <a:gd name="T23" fmla="*/ 55 h 538"/>
                    <a:gd name="T24" fmla="*/ 42 w 490"/>
                    <a:gd name="T25" fmla="*/ 63 h 538"/>
                    <a:gd name="T26" fmla="*/ 36 w 490"/>
                    <a:gd name="T27" fmla="*/ 67 h 538"/>
                    <a:gd name="T28" fmla="*/ 28 w 490"/>
                    <a:gd name="T29" fmla="*/ 67 h 538"/>
                    <a:gd name="T30" fmla="*/ 18 w 490"/>
                    <a:gd name="T31" fmla="*/ 63 h 538"/>
                    <a:gd name="T32" fmla="*/ 11 w 490"/>
                    <a:gd name="T33" fmla="*/ 55 h 538"/>
                    <a:gd name="T34" fmla="*/ 6 w 490"/>
                    <a:gd name="T35" fmla="*/ 42 h 538"/>
                    <a:gd name="T36" fmla="*/ 1 w 490"/>
                    <a:gd name="T37" fmla="*/ 31 h 538"/>
                    <a:gd name="T38" fmla="*/ 0 w 490"/>
                    <a:gd name="T39" fmla="*/ 17 h 538"/>
                    <a:gd name="T40" fmla="*/ 3 w 490"/>
                    <a:gd name="T41" fmla="*/ 8 h 538"/>
                    <a:gd name="T42" fmla="*/ 6 w 490"/>
                    <a:gd name="T43" fmla="*/ 4 h 538"/>
                    <a:gd name="T44" fmla="*/ 15 w 490"/>
                    <a:gd name="T45" fmla="*/ 0 h 5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90"/>
                    <a:gd name="T70" fmla="*/ 0 h 538"/>
                    <a:gd name="T71" fmla="*/ 490 w 490"/>
                    <a:gd name="T72" fmla="*/ 538 h 5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90" h="538">
                      <a:moveTo>
                        <a:pt x="121" y="0"/>
                      </a:moveTo>
                      <a:lnTo>
                        <a:pt x="202" y="0"/>
                      </a:lnTo>
                      <a:lnTo>
                        <a:pt x="282" y="32"/>
                      </a:lnTo>
                      <a:lnTo>
                        <a:pt x="329" y="59"/>
                      </a:lnTo>
                      <a:lnTo>
                        <a:pt x="362" y="156"/>
                      </a:lnTo>
                      <a:lnTo>
                        <a:pt x="383" y="215"/>
                      </a:lnTo>
                      <a:lnTo>
                        <a:pt x="463" y="150"/>
                      </a:lnTo>
                      <a:lnTo>
                        <a:pt x="490" y="156"/>
                      </a:lnTo>
                      <a:lnTo>
                        <a:pt x="484" y="187"/>
                      </a:lnTo>
                      <a:lnTo>
                        <a:pt x="383" y="292"/>
                      </a:lnTo>
                      <a:lnTo>
                        <a:pt x="383" y="369"/>
                      </a:lnTo>
                      <a:lnTo>
                        <a:pt x="362" y="447"/>
                      </a:lnTo>
                      <a:lnTo>
                        <a:pt x="329" y="506"/>
                      </a:lnTo>
                      <a:lnTo>
                        <a:pt x="282" y="538"/>
                      </a:lnTo>
                      <a:lnTo>
                        <a:pt x="222" y="538"/>
                      </a:lnTo>
                      <a:lnTo>
                        <a:pt x="140" y="506"/>
                      </a:lnTo>
                      <a:lnTo>
                        <a:pt x="87" y="441"/>
                      </a:lnTo>
                      <a:lnTo>
                        <a:pt x="41" y="343"/>
                      </a:lnTo>
                      <a:lnTo>
                        <a:pt x="6" y="252"/>
                      </a:lnTo>
                      <a:lnTo>
                        <a:pt x="0" y="130"/>
                      </a:lnTo>
                      <a:lnTo>
                        <a:pt x="20" y="71"/>
                      </a:lnTo>
                      <a:lnTo>
                        <a:pt x="47" y="32"/>
                      </a:lnTo>
                      <a:lnTo>
                        <a:pt x="121" y="0"/>
                      </a:lnTo>
                      <a:close/>
                    </a:path>
                  </a:pathLst>
                </a:custGeom>
                <a:solidFill>
                  <a:srgbClr val="000000"/>
                </a:solidFill>
                <a:ln w="9525">
                  <a:noFill/>
                  <a:round/>
                  <a:headEnd/>
                  <a:tailEnd/>
                </a:ln>
              </p:spPr>
              <p:txBody>
                <a:bodyPr/>
                <a:lstStyle/>
                <a:p>
                  <a:endParaRPr lang="cs-CZ"/>
                </a:p>
              </p:txBody>
            </p:sp>
            <p:sp>
              <p:nvSpPr>
                <p:cNvPr id="1113" name="Freeform 316"/>
                <p:cNvSpPr>
                  <a:spLocks/>
                </p:cNvSpPr>
                <p:nvPr/>
              </p:nvSpPr>
              <p:spPr bwMode="auto">
                <a:xfrm>
                  <a:off x="1670" y="858"/>
                  <a:ext cx="173" cy="464"/>
                </a:xfrm>
                <a:custGeom>
                  <a:avLst/>
                  <a:gdLst>
                    <a:gd name="T0" fmla="*/ 5 w 347"/>
                    <a:gd name="T1" fmla="*/ 4 h 929"/>
                    <a:gd name="T2" fmla="*/ 12 w 347"/>
                    <a:gd name="T3" fmla="*/ 0 h 929"/>
                    <a:gd name="T4" fmla="*/ 22 w 347"/>
                    <a:gd name="T5" fmla="*/ 0 h 929"/>
                    <a:gd name="T6" fmla="*/ 30 w 347"/>
                    <a:gd name="T7" fmla="*/ 2 h 929"/>
                    <a:gd name="T8" fmla="*/ 35 w 347"/>
                    <a:gd name="T9" fmla="*/ 11 h 929"/>
                    <a:gd name="T10" fmla="*/ 40 w 347"/>
                    <a:gd name="T11" fmla="*/ 25 h 929"/>
                    <a:gd name="T12" fmla="*/ 42 w 347"/>
                    <a:gd name="T13" fmla="*/ 41 h 929"/>
                    <a:gd name="T14" fmla="*/ 43 w 347"/>
                    <a:gd name="T15" fmla="*/ 60 h 929"/>
                    <a:gd name="T16" fmla="*/ 43 w 347"/>
                    <a:gd name="T17" fmla="*/ 82 h 929"/>
                    <a:gd name="T18" fmla="*/ 40 w 347"/>
                    <a:gd name="T19" fmla="*/ 100 h 929"/>
                    <a:gd name="T20" fmla="*/ 35 w 347"/>
                    <a:gd name="T21" fmla="*/ 109 h 929"/>
                    <a:gd name="T22" fmla="*/ 23 w 347"/>
                    <a:gd name="T23" fmla="*/ 116 h 929"/>
                    <a:gd name="T24" fmla="*/ 17 w 347"/>
                    <a:gd name="T25" fmla="*/ 114 h 929"/>
                    <a:gd name="T26" fmla="*/ 10 w 347"/>
                    <a:gd name="T27" fmla="*/ 107 h 929"/>
                    <a:gd name="T28" fmla="*/ 7 w 347"/>
                    <a:gd name="T29" fmla="*/ 96 h 929"/>
                    <a:gd name="T30" fmla="*/ 5 w 347"/>
                    <a:gd name="T31" fmla="*/ 77 h 929"/>
                    <a:gd name="T32" fmla="*/ 7 w 347"/>
                    <a:gd name="T33" fmla="*/ 64 h 929"/>
                    <a:gd name="T34" fmla="*/ 7 w 347"/>
                    <a:gd name="T35" fmla="*/ 49 h 929"/>
                    <a:gd name="T36" fmla="*/ 3 w 347"/>
                    <a:gd name="T37" fmla="*/ 40 h 929"/>
                    <a:gd name="T38" fmla="*/ 0 w 347"/>
                    <a:gd name="T39" fmla="*/ 27 h 929"/>
                    <a:gd name="T40" fmla="*/ 0 w 347"/>
                    <a:gd name="T41" fmla="*/ 13 h 929"/>
                    <a:gd name="T42" fmla="*/ 5 w 347"/>
                    <a:gd name="T43" fmla="*/ 4 h 92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47"/>
                    <a:gd name="T67" fmla="*/ 0 h 929"/>
                    <a:gd name="T68" fmla="*/ 347 w 347"/>
                    <a:gd name="T69" fmla="*/ 929 h 92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47" h="929">
                      <a:moveTo>
                        <a:pt x="47" y="32"/>
                      </a:moveTo>
                      <a:lnTo>
                        <a:pt x="100" y="0"/>
                      </a:lnTo>
                      <a:lnTo>
                        <a:pt x="180" y="0"/>
                      </a:lnTo>
                      <a:lnTo>
                        <a:pt x="240" y="20"/>
                      </a:lnTo>
                      <a:lnTo>
                        <a:pt x="281" y="89"/>
                      </a:lnTo>
                      <a:lnTo>
                        <a:pt x="320" y="206"/>
                      </a:lnTo>
                      <a:lnTo>
                        <a:pt x="341" y="334"/>
                      </a:lnTo>
                      <a:lnTo>
                        <a:pt x="347" y="486"/>
                      </a:lnTo>
                      <a:lnTo>
                        <a:pt x="347" y="660"/>
                      </a:lnTo>
                      <a:lnTo>
                        <a:pt x="320" y="800"/>
                      </a:lnTo>
                      <a:lnTo>
                        <a:pt x="281" y="877"/>
                      </a:lnTo>
                      <a:lnTo>
                        <a:pt x="187" y="929"/>
                      </a:lnTo>
                      <a:lnTo>
                        <a:pt x="140" y="917"/>
                      </a:lnTo>
                      <a:lnTo>
                        <a:pt x="80" y="858"/>
                      </a:lnTo>
                      <a:lnTo>
                        <a:pt x="60" y="775"/>
                      </a:lnTo>
                      <a:lnTo>
                        <a:pt x="41" y="621"/>
                      </a:lnTo>
                      <a:lnTo>
                        <a:pt x="60" y="512"/>
                      </a:lnTo>
                      <a:lnTo>
                        <a:pt x="60" y="397"/>
                      </a:lnTo>
                      <a:lnTo>
                        <a:pt x="27" y="320"/>
                      </a:lnTo>
                      <a:lnTo>
                        <a:pt x="0" y="218"/>
                      </a:lnTo>
                      <a:lnTo>
                        <a:pt x="0" y="109"/>
                      </a:lnTo>
                      <a:lnTo>
                        <a:pt x="47" y="32"/>
                      </a:lnTo>
                      <a:close/>
                    </a:path>
                  </a:pathLst>
                </a:custGeom>
                <a:solidFill>
                  <a:srgbClr val="000000"/>
                </a:solidFill>
                <a:ln w="9525">
                  <a:noFill/>
                  <a:round/>
                  <a:headEnd/>
                  <a:tailEnd/>
                </a:ln>
              </p:spPr>
              <p:txBody>
                <a:bodyPr/>
                <a:lstStyle/>
                <a:p>
                  <a:endParaRPr lang="cs-CZ"/>
                </a:p>
              </p:txBody>
            </p:sp>
            <p:sp>
              <p:nvSpPr>
                <p:cNvPr id="1114" name="Freeform 317"/>
                <p:cNvSpPr>
                  <a:spLocks/>
                </p:cNvSpPr>
                <p:nvPr/>
              </p:nvSpPr>
              <p:spPr bwMode="auto">
                <a:xfrm>
                  <a:off x="1751" y="875"/>
                  <a:ext cx="230" cy="459"/>
                </a:xfrm>
                <a:custGeom>
                  <a:avLst/>
                  <a:gdLst>
                    <a:gd name="T0" fmla="*/ 7 w 460"/>
                    <a:gd name="T1" fmla="*/ 0 h 918"/>
                    <a:gd name="T2" fmla="*/ 26 w 460"/>
                    <a:gd name="T3" fmla="*/ 4 h 918"/>
                    <a:gd name="T4" fmla="*/ 40 w 460"/>
                    <a:gd name="T5" fmla="*/ 14 h 918"/>
                    <a:gd name="T6" fmla="*/ 50 w 460"/>
                    <a:gd name="T7" fmla="*/ 29 h 918"/>
                    <a:gd name="T8" fmla="*/ 57 w 460"/>
                    <a:gd name="T9" fmla="*/ 45 h 918"/>
                    <a:gd name="T10" fmla="*/ 58 w 460"/>
                    <a:gd name="T11" fmla="*/ 61 h 918"/>
                    <a:gd name="T12" fmla="*/ 53 w 460"/>
                    <a:gd name="T13" fmla="*/ 73 h 918"/>
                    <a:gd name="T14" fmla="*/ 40 w 460"/>
                    <a:gd name="T15" fmla="*/ 81 h 918"/>
                    <a:gd name="T16" fmla="*/ 30 w 460"/>
                    <a:gd name="T17" fmla="*/ 86 h 918"/>
                    <a:gd name="T18" fmla="*/ 30 w 460"/>
                    <a:gd name="T19" fmla="*/ 90 h 918"/>
                    <a:gd name="T20" fmla="*/ 37 w 460"/>
                    <a:gd name="T21" fmla="*/ 96 h 918"/>
                    <a:gd name="T22" fmla="*/ 40 w 460"/>
                    <a:gd name="T23" fmla="*/ 108 h 918"/>
                    <a:gd name="T24" fmla="*/ 37 w 460"/>
                    <a:gd name="T25" fmla="*/ 115 h 918"/>
                    <a:gd name="T26" fmla="*/ 33 w 460"/>
                    <a:gd name="T27" fmla="*/ 112 h 918"/>
                    <a:gd name="T28" fmla="*/ 33 w 460"/>
                    <a:gd name="T29" fmla="*/ 106 h 918"/>
                    <a:gd name="T30" fmla="*/ 29 w 460"/>
                    <a:gd name="T31" fmla="*/ 96 h 918"/>
                    <a:gd name="T32" fmla="*/ 25 w 460"/>
                    <a:gd name="T33" fmla="*/ 90 h 918"/>
                    <a:gd name="T34" fmla="*/ 23 w 460"/>
                    <a:gd name="T35" fmla="*/ 83 h 918"/>
                    <a:gd name="T36" fmla="*/ 30 w 460"/>
                    <a:gd name="T37" fmla="*/ 78 h 918"/>
                    <a:gd name="T38" fmla="*/ 45 w 460"/>
                    <a:gd name="T39" fmla="*/ 69 h 918"/>
                    <a:gd name="T40" fmla="*/ 50 w 460"/>
                    <a:gd name="T41" fmla="*/ 59 h 918"/>
                    <a:gd name="T42" fmla="*/ 50 w 460"/>
                    <a:gd name="T43" fmla="*/ 50 h 918"/>
                    <a:gd name="T44" fmla="*/ 43 w 460"/>
                    <a:gd name="T45" fmla="*/ 36 h 918"/>
                    <a:gd name="T46" fmla="*/ 30 w 460"/>
                    <a:gd name="T47" fmla="*/ 23 h 918"/>
                    <a:gd name="T48" fmla="*/ 23 w 460"/>
                    <a:gd name="T49" fmla="*/ 16 h 918"/>
                    <a:gd name="T50" fmla="*/ 12 w 460"/>
                    <a:gd name="T51" fmla="*/ 14 h 918"/>
                    <a:gd name="T52" fmla="*/ 0 w 460"/>
                    <a:gd name="T53" fmla="*/ 11 h 918"/>
                    <a:gd name="T54" fmla="*/ 7 w 460"/>
                    <a:gd name="T55" fmla="*/ 0 h 91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60"/>
                    <a:gd name="T85" fmla="*/ 0 h 918"/>
                    <a:gd name="T86" fmla="*/ 460 w 460"/>
                    <a:gd name="T87" fmla="*/ 918 h 91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60" h="918">
                      <a:moveTo>
                        <a:pt x="53" y="0"/>
                      </a:moveTo>
                      <a:lnTo>
                        <a:pt x="201" y="32"/>
                      </a:lnTo>
                      <a:lnTo>
                        <a:pt x="314" y="109"/>
                      </a:lnTo>
                      <a:lnTo>
                        <a:pt x="400" y="237"/>
                      </a:lnTo>
                      <a:lnTo>
                        <a:pt x="454" y="359"/>
                      </a:lnTo>
                      <a:lnTo>
                        <a:pt x="460" y="494"/>
                      </a:lnTo>
                      <a:lnTo>
                        <a:pt x="419" y="584"/>
                      </a:lnTo>
                      <a:lnTo>
                        <a:pt x="320" y="642"/>
                      </a:lnTo>
                      <a:lnTo>
                        <a:pt x="240" y="681"/>
                      </a:lnTo>
                      <a:lnTo>
                        <a:pt x="240" y="719"/>
                      </a:lnTo>
                      <a:lnTo>
                        <a:pt x="293" y="764"/>
                      </a:lnTo>
                      <a:lnTo>
                        <a:pt x="320" y="860"/>
                      </a:lnTo>
                      <a:lnTo>
                        <a:pt x="293" y="918"/>
                      </a:lnTo>
                      <a:lnTo>
                        <a:pt x="259" y="892"/>
                      </a:lnTo>
                      <a:lnTo>
                        <a:pt x="259" y="841"/>
                      </a:lnTo>
                      <a:lnTo>
                        <a:pt x="234" y="764"/>
                      </a:lnTo>
                      <a:lnTo>
                        <a:pt x="193" y="719"/>
                      </a:lnTo>
                      <a:lnTo>
                        <a:pt x="179" y="661"/>
                      </a:lnTo>
                      <a:lnTo>
                        <a:pt x="240" y="622"/>
                      </a:lnTo>
                      <a:lnTo>
                        <a:pt x="353" y="545"/>
                      </a:lnTo>
                      <a:lnTo>
                        <a:pt x="400" y="476"/>
                      </a:lnTo>
                      <a:lnTo>
                        <a:pt x="400" y="399"/>
                      </a:lnTo>
                      <a:lnTo>
                        <a:pt x="339" y="282"/>
                      </a:lnTo>
                      <a:lnTo>
                        <a:pt x="240" y="180"/>
                      </a:lnTo>
                      <a:lnTo>
                        <a:pt x="179" y="128"/>
                      </a:lnTo>
                      <a:lnTo>
                        <a:pt x="93" y="109"/>
                      </a:lnTo>
                      <a:lnTo>
                        <a:pt x="0" y="83"/>
                      </a:lnTo>
                      <a:lnTo>
                        <a:pt x="53" y="0"/>
                      </a:lnTo>
                      <a:close/>
                    </a:path>
                  </a:pathLst>
                </a:custGeom>
                <a:solidFill>
                  <a:srgbClr val="000000"/>
                </a:solidFill>
                <a:ln w="9525">
                  <a:noFill/>
                  <a:round/>
                  <a:headEnd/>
                  <a:tailEnd/>
                </a:ln>
              </p:spPr>
              <p:txBody>
                <a:bodyPr/>
                <a:lstStyle/>
                <a:p>
                  <a:endParaRPr lang="cs-CZ"/>
                </a:p>
              </p:txBody>
            </p:sp>
            <p:sp>
              <p:nvSpPr>
                <p:cNvPr id="1115" name="Freeform 318"/>
                <p:cNvSpPr>
                  <a:spLocks/>
                </p:cNvSpPr>
                <p:nvPr/>
              </p:nvSpPr>
              <p:spPr bwMode="auto">
                <a:xfrm>
                  <a:off x="1536" y="873"/>
                  <a:ext cx="170" cy="431"/>
                </a:xfrm>
                <a:custGeom>
                  <a:avLst/>
                  <a:gdLst>
                    <a:gd name="T0" fmla="*/ 26 w 341"/>
                    <a:gd name="T1" fmla="*/ 5 h 861"/>
                    <a:gd name="T2" fmla="*/ 35 w 341"/>
                    <a:gd name="T3" fmla="*/ 0 h 861"/>
                    <a:gd name="T4" fmla="*/ 42 w 341"/>
                    <a:gd name="T5" fmla="*/ 1 h 861"/>
                    <a:gd name="T6" fmla="*/ 41 w 341"/>
                    <a:gd name="T7" fmla="*/ 10 h 861"/>
                    <a:gd name="T8" fmla="*/ 36 w 341"/>
                    <a:gd name="T9" fmla="*/ 15 h 861"/>
                    <a:gd name="T10" fmla="*/ 29 w 341"/>
                    <a:gd name="T11" fmla="*/ 19 h 861"/>
                    <a:gd name="T12" fmla="*/ 20 w 341"/>
                    <a:gd name="T13" fmla="*/ 29 h 861"/>
                    <a:gd name="T14" fmla="*/ 10 w 341"/>
                    <a:gd name="T15" fmla="*/ 44 h 861"/>
                    <a:gd name="T16" fmla="*/ 7 w 341"/>
                    <a:gd name="T17" fmla="*/ 56 h 861"/>
                    <a:gd name="T18" fmla="*/ 9 w 341"/>
                    <a:gd name="T19" fmla="*/ 63 h 861"/>
                    <a:gd name="T20" fmla="*/ 11 w 341"/>
                    <a:gd name="T21" fmla="*/ 67 h 861"/>
                    <a:gd name="T22" fmla="*/ 22 w 341"/>
                    <a:gd name="T23" fmla="*/ 72 h 861"/>
                    <a:gd name="T24" fmla="*/ 32 w 341"/>
                    <a:gd name="T25" fmla="*/ 75 h 861"/>
                    <a:gd name="T26" fmla="*/ 36 w 341"/>
                    <a:gd name="T27" fmla="*/ 79 h 861"/>
                    <a:gd name="T28" fmla="*/ 37 w 341"/>
                    <a:gd name="T29" fmla="*/ 82 h 861"/>
                    <a:gd name="T30" fmla="*/ 31 w 341"/>
                    <a:gd name="T31" fmla="*/ 89 h 861"/>
                    <a:gd name="T32" fmla="*/ 29 w 341"/>
                    <a:gd name="T33" fmla="*/ 97 h 861"/>
                    <a:gd name="T34" fmla="*/ 26 w 341"/>
                    <a:gd name="T35" fmla="*/ 108 h 861"/>
                    <a:gd name="T36" fmla="*/ 21 w 341"/>
                    <a:gd name="T37" fmla="*/ 106 h 861"/>
                    <a:gd name="T38" fmla="*/ 21 w 341"/>
                    <a:gd name="T39" fmla="*/ 98 h 861"/>
                    <a:gd name="T40" fmla="*/ 24 w 341"/>
                    <a:gd name="T41" fmla="*/ 86 h 861"/>
                    <a:gd name="T42" fmla="*/ 29 w 341"/>
                    <a:gd name="T43" fmla="*/ 82 h 861"/>
                    <a:gd name="T44" fmla="*/ 20 w 341"/>
                    <a:gd name="T45" fmla="*/ 77 h 861"/>
                    <a:gd name="T46" fmla="*/ 9 w 341"/>
                    <a:gd name="T47" fmla="*/ 72 h 861"/>
                    <a:gd name="T48" fmla="*/ 0 w 341"/>
                    <a:gd name="T49" fmla="*/ 65 h 861"/>
                    <a:gd name="T50" fmla="*/ 0 w 341"/>
                    <a:gd name="T51" fmla="*/ 56 h 861"/>
                    <a:gd name="T52" fmla="*/ 2 w 341"/>
                    <a:gd name="T53" fmla="*/ 41 h 861"/>
                    <a:gd name="T54" fmla="*/ 10 w 341"/>
                    <a:gd name="T55" fmla="*/ 26 h 861"/>
                    <a:gd name="T56" fmla="*/ 19 w 341"/>
                    <a:gd name="T57" fmla="*/ 14 h 861"/>
                    <a:gd name="T58" fmla="*/ 26 w 341"/>
                    <a:gd name="T59" fmla="*/ 5 h 86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41"/>
                    <a:gd name="T91" fmla="*/ 0 h 861"/>
                    <a:gd name="T92" fmla="*/ 341 w 341"/>
                    <a:gd name="T93" fmla="*/ 861 h 86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41" h="861">
                      <a:moveTo>
                        <a:pt x="214" y="39"/>
                      </a:moveTo>
                      <a:lnTo>
                        <a:pt x="281" y="0"/>
                      </a:lnTo>
                      <a:lnTo>
                        <a:pt x="341" y="6"/>
                      </a:lnTo>
                      <a:lnTo>
                        <a:pt x="335" y="77"/>
                      </a:lnTo>
                      <a:lnTo>
                        <a:pt x="294" y="116"/>
                      </a:lnTo>
                      <a:lnTo>
                        <a:pt x="234" y="148"/>
                      </a:lnTo>
                      <a:lnTo>
                        <a:pt x="160" y="231"/>
                      </a:lnTo>
                      <a:lnTo>
                        <a:pt x="80" y="347"/>
                      </a:lnTo>
                      <a:lnTo>
                        <a:pt x="60" y="443"/>
                      </a:lnTo>
                      <a:lnTo>
                        <a:pt x="74" y="501"/>
                      </a:lnTo>
                      <a:lnTo>
                        <a:pt x="94" y="534"/>
                      </a:lnTo>
                      <a:lnTo>
                        <a:pt x="181" y="572"/>
                      </a:lnTo>
                      <a:lnTo>
                        <a:pt x="261" y="597"/>
                      </a:lnTo>
                      <a:lnTo>
                        <a:pt x="294" y="630"/>
                      </a:lnTo>
                      <a:lnTo>
                        <a:pt x="300" y="656"/>
                      </a:lnTo>
                      <a:lnTo>
                        <a:pt x="253" y="707"/>
                      </a:lnTo>
                      <a:lnTo>
                        <a:pt x="234" y="771"/>
                      </a:lnTo>
                      <a:lnTo>
                        <a:pt x="214" y="861"/>
                      </a:lnTo>
                      <a:lnTo>
                        <a:pt x="173" y="848"/>
                      </a:lnTo>
                      <a:lnTo>
                        <a:pt x="173" y="784"/>
                      </a:lnTo>
                      <a:lnTo>
                        <a:pt x="195" y="688"/>
                      </a:lnTo>
                      <a:lnTo>
                        <a:pt x="234" y="649"/>
                      </a:lnTo>
                      <a:lnTo>
                        <a:pt x="160" y="611"/>
                      </a:lnTo>
                      <a:lnTo>
                        <a:pt x="74" y="572"/>
                      </a:lnTo>
                      <a:lnTo>
                        <a:pt x="0" y="514"/>
                      </a:lnTo>
                      <a:lnTo>
                        <a:pt x="0" y="443"/>
                      </a:lnTo>
                      <a:lnTo>
                        <a:pt x="20" y="321"/>
                      </a:lnTo>
                      <a:lnTo>
                        <a:pt x="80" y="205"/>
                      </a:lnTo>
                      <a:lnTo>
                        <a:pt x="154" y="108"/>
                      </a:lnTo>
                      <a:lnTo>
                        <a:pt x="214" y="39"/>
                      </a:lnTo>
                      <a:close/>
                    </a:path>
                  </a:pathLst>
                </a:custGeom>
                <a:solidFill>
                  <a:srgbClr val="000000"/>
                </a:solidFill>
                <a:ln w="9525">
                  <a:noFill/>
                  <a:round/>
                  <a:headEnd/>
                  <a:tailEnd/>
                </a:ln>
              </p:spPr>
              <p:txBody>
                <a:bodyPr/>
                <a:lstStyle/>
                <a:p>
                  <a:endParaRPr lang="cs-CZ"/>
                </a:p>
              </p:txBody>
            </p:sp>
            <p:sp>
              <p:nvSpPr>
                <p:cNvPr id="1116" name="Freeform 319"/>
                <p:cNvSpPr>
                  <a:spLocks/>
                </p:cNvSpPr>
                <p:nvPr/>
              </p:nvSpPr>
              <p:spPr bwMode="auto">
                <a:xfrm>
                  <a:off x="1765" y="1252"/>
                  <a:ext cx="202" cy="514"/>
                </a:xfrm>
                <a:custGeom>
                  <a:avLst/>
                  <a:gdLst>
                    <a:gd name="T0" fmla="*/ 4 w 402"/>
                    <a:gd name="T1" fmla="*/ 0 h 1028"/>
                    <a:gd name="T2" fmla="*/ 15 w 402"/>
                    <a:gd name="T3" fmla="*/ 4 h 1028"/>
                    <a:gd name="T4" fmla="*/ 21 w 402"/>
                    <a:gd name="T5" fmla="*/ 16 h 1028"/>
                    <a:gd name="T6" fmla="*/ 23 w 402"/>
                    <a:gd name="T7" fmla="*/ 38 h 1028"/>
                    <a:gd name="T8" fmla="*/ 21 w 402"/>
                    <a:gd name="T9" fmla="*/ 74 h 1028"/>
                    <a:gd name="T10" fmla="*/ 16 w 402"/>
                    <a:gd name="T11" fmla="*/ 102 h 1028"/>
                    <a:gd name="T12" fmla="*/ 14 w 402"/>
                    <a:gd name="T13" fmla="*/ 114 h 1028"/>
                    <a:gd name="T14" fmla="*/ 19 w 402"/>
                    <a:gd name="T15" fmla="*/ 116 h 1028"/>
                    <a:gd name="T16" fmla="*/ 29 w 402"/>
                    <a:gd name="T17" fmla="*/ 107 h 1028"/>
                    <a:gd name="T18" fmla="*/ 41 w 402"/>
                    <a:gd name="T19" fmla="*/ 99 h 1028"/>
                    <a:gd name="T20" fmla="*/ 44 w 402"/>
                    <a:gd name="T21" fmla="*/ 100 h 1028"/>
                    <a:gd name="T22" fmla="*/ 51 w 402"/>
                    <a:gd name="T23" fmla="*/ 105 h 1028"/>
                    <a:gd name="T24" fmla="*/ 51 w 402"/>
                    <a:gd name="T25" fmla="*/ 107 h 1028"/>
                    <a:gd name="T26" fmla="*/ 37 w 402"/>
                    <a:gd name="T27" fmla="*/ 114 h 1028"/>
                    <a:gd name="T28" fmla="*/ 21 w 402"/>
                    <a:gd name="T29" fmla="*/ 122 h 1028"/>
                    <a:gd name="T30" fmla="*/ 9 w 402"/>
                    <a:gd name="T31" fmla="*/ 129 h 1028"/>
                    <a:gd name="T32" fmla="*/ 3 w 402"/>
                    <a:gd name="T33" fmla="*/ 127 h 1028"/>
                    <a:gd name="T34" fmla="*/ 3 w 402"/>
                    <a:gd name="T35" fmla="*/ 119 h 1028"/>
                    <a:gd name="T36" fmla="*/ 8 w 402"/>
                    <a:gd name="T37" fmla="*/ 109 h 1028"/>
                    <a:gd name="T38" fmla="*/ 11 w 402"/>
                    <a:gd name="T39" fmla="*/ 87 h 1028"/>
                    <a:gd name="T40" fmla="*/ 14 w 402"/>
                    <a:gd name="T41" fmla="*/ 62 h 1028"/>
                    <a:gd name="T42" fmla="*/ 15 w 402"/>
                    <a:gd name="T43" fmla="*/ 33 h 1028"/>
                    <a:gd name="T44" fmla="*/ 9 w 402"/>
                    <a:gd name="T45" fmla="*/ 16 h 1028"/>
                    <a:gd name="T46" fmla="*/ 0 w 402"/>
                    <a:gd name="T47" fmla="*/ 8 h 1028"/>
                    <a:gd name="T48" fmla="*/ 4 w 402"/>
                    <a:gd name="T49" fmla="*/ 0 h 10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2"/>
                    <a:gd name="T76" fmla="*/ 0 h 1028"/>
                    <a:gd name="T77" fmla="*/ 402 w 402"/>
                    <a:gd name="T78" fmla="*/ 1028 h 10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2" h="1028">
                      <a:moveTo>
                        <a:pt x="27" y="0"/>
                      </a:moveTo>
                      <a:lnTo>
                        <a:pt x="120" y="38"/>
                      </a:lnTo>
                      <a:lnTo>
                        <a:pt x="167" y="135"/>
                      </a:lnTo>
                      <a:lnTo>
                        <a:pt x="181" y="307"/>
                      </a:lnTo>
                      <a:lnTo>
                        <a:pt x="167" y="593"/>
                      </a:lnTo>
                      <a:lnTo>
                        <a:pt x="128" y="817"/>
                      </a:lnTo>
                      <a:lnTo>
                        <a:pt x="107" y="913"/>
                      </a:lnTo>
                      <a:lnTo>
                        <a:pt x="147" y="933"/>
                      </a:lnTo>
                      <a:lnTo>
                        <a:pt x="227" y="856"/>
                      </a:lnTo>
                      <a:lnTo>
                        <a:pt x="322" y="799"/>
                      </a:lnTo>
                      <a:lnTo>
                        <a:pt x="348" y="805"/>
                      </a:lnTo>
                      <a:lnTo>
                        <a:pt x="402" y="842"/>
                      </a:lnTo>
                      <a:lnTo>
                        <a:pt x="402" y="862"/>
                      </a:lnTo>
                      <a:lnTo>
                        <a:pt x="288" y="913"/>
                      </a:lnTo>
                      <a:lnTo>
                        <a:pt x="167" y="977"/>
                      </a:lnTo>
                      <a:lnTo>
                        <a:pt x="68" y="1028"/>
                      </a:lnTo>
                      <a:lnTo>
                        <a:pt x="19" y="1016"/>
                      </a:lnTo>
                      <a:lnTo>
                        <a:pt x="19" y="957"/>
                      </a:lnTo>
                      <a:lnTo>
                        <a:pt x="60" y="874"/>
                      </a:lnTo>
                      <a:lnTo>
                        <a:pt x="87" y="702"/>
                      </a:lnTo>
                      <a:lnTo>
                        <a:pt x="107" y="498"/>
                      </a:lnTo>
                      <a:lnTo>
                        <a:pt x="120" y="269"/>
                      </a:lnTo>
                      <a:lnTo>
                        <a:pt x="68" y="129"/>
                      </a:lnTo>
                      <a:lnTo>
                        <a:pt x="0" y="71"/>
                      </a:lnTo>
                      <a:lnTo>
                        <a:pt x="27" y="0"/>
                      </a:lnTo>
                      <a:close/>
                    </a:path>
                  </a:pathLst>
                </a:custGeom>
                <a:solidFill>
                  <a:srgbClr val="000000"/>
                </a:solidFill>
                <a:ln w="9525">
                  <a:noFill/>
                  <a:round/>
                  <a:headEnd/>
                  <a:tailEnd/>
                </a:ln>
              </p:spPr>
              <p:txBody>
                <a:bodyPr/>
                <a:lstStyle/>
                <a:p>
                  <a:endParaRPr lang="cs-CZ"/>
                </a:p>
              </p:txBody>
            </p:sp>
            <p:sp>
              <p:nvSpPr>
                <p:cNvPr id="1117" name="Freeform 320"/>
                <p:cNvSpPr>
                  <a:spLocks/>
                </p:cNvSpPr>
                <p:nvPr/>
              </p:nvSpPr>
              <p:spPr bwMode="auto">
                <a:xfrm>
                  <a:off x="1622" y="1200"/>
                  <a:ext cx="155" cy="563"/>
                </a:xfrm>
                <a:custGeom>
                  <a:avLst/>
                  <a:gdLst>
                    <a:gd name="T0" fmla="*/ 16 w 309"/>
                    <a:gd name="T1" fmla="*/ 27 h 1127"/>
                    <a:gd name="T2" fmla="*/ 26 w 309"/>
                    <a:gd name="T3" fmla="*/ 6 h 1127"/>
                    <a:gd name="T4" fmla="*/ 36 w 309"/>
                    <a:gd name="T5" fmla="*/ 0 h 1127"/>
                    <a:gd name="T6" fmla="*/ 39 w 309"/>
                    <a:gd name="T7" fmla="*/ 4 h 1127"/>
                    <a:gd name="T8" fmla="*/ 36 w 309"/>
                    <a:gd name="T9" fmla="*/ 11 h 1127"/>
                    <a:gd name="T10" fmla="*/ 26 w 309"/>
                    <a:gd name="T11" fmla="*/ 28 h 1127"/>
                    <a:gd name="T12" fmla="*/ 19 w 309"/>
                    <a:gd name="T13" fmla="*/ 47 h 1127"/>
                    <a:gd name="T14" fmla="*/ 13 w 309"/>
                    <a:gd name="T15" fmla="*/ 73 h 1127"/>
                    <a:gd name="T16" fmla="*/ 10 w 309"/>
                    <a:gd name="T17" fmla="*/ 102 h 1127"/>
                    <a:gd name="T18" fmla="*/ 10 w 309"/>
                    <a:gd name="T19" fmla="*/ 128 h 1127"/>
                    <a:gd name="T20" fmla="*/ 13 w 309"/>
                    <a:gd name="T21" fmla="*/ 125 h 1127"/>
                    <a:gd name="T22" fmla="*/ 19 w 309"/>
                    <a:gd name="T23" fmla="*/ 116 h 1127"/>
                    <a:gd name="T24" fmla="*/ 21 w 309"/>
                    <a:gd name="T25" fmla="*/ 101 h 1127"/>
                    <a:gd name="T26" fmla="*/ 26 w 309"/>
                    <a:gd name="T27" fmla="*/ 101 h 1127"/>
                    <a:gd name="T28" fmla="*/ 33 w 309"/>
                    <a:gd name="T29" fmla="*/ 105 h 1127"/>
                    <a:gd name="T30" fmla="*/ 29 w 309"/>
                    <a:gd name="T31" fmla="*/ 117 h 1127"/>
                    <a:gd name="T32" fmla="*/ 19 w 309"/>
                    <a:gd name="T33" fmla="*/ 129 h 1127"/>
                    <a:gd name="T34" fmla="*/ 8 w 309"/>
                    <a:gd name="T35" fmla="*/ 140 h 1127"/>
                    <a:gd name="T36" fmla="*/ 3 w 309"/>
                    <a:gd name="T37" fmla="*/ 140 h 1127"/>
                    <a:gd name="T38" fmla="*/ 0 w 309"/>
                    <a:gd name="T39" fmla="*/ 136 h 1127"/>
                    <a:gd name="T40" fmla="*/ 0 w 309"/>
                    <a:gd name="T41" fmla="*/ 125 h 1127"/>
                    <a:gd name="T42" fmla="*/ 2 w 309"/>
                    <a:gd name="T43" fmla="*/ 95 h 1127"/>
                    <a:gd name="T44" fmla="*/ 5 w 309"/>
                    <a:gd name="T45" fmla="*/ 64 h 1127"/>
                    <a:gd name="T46" fmla="*/ 8 w 309"/>
                    <a:gd name="T47" fmla="*/ 42 h 1127"/>
                    <a:gd name="T48" fmla="*/ 16 w 309"/>
                    <a:gd name="T49" fmla="*/ 27 h 11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9"/>
                    <a:gd name="T76" fmla="*/ 0 h 1127"/>
                    <a:gd name="T77" fmla="*/ 309 w 309"/>
                    <a:gd name="T78" fmla="*/ 1127 h 112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9" h="1127">
                      <a:moveTo>
                        <a:pt x="124" y="223"/>
                      </a:moveTo>
                      <a:lnTo>
                        <a:pt x="207" y="51"/>
                      </a:lnTo>
                      <a:lnTo>
                        <a:pt x="282" y="0"/>
                      </a:lnTo>
                      <a:lnTo>
                        <a:pt x="309" y="32"/>
                      </a:lnTo>
                      <a:lnTo>
                        <a:pt x="288" y="89"/>
                      </a:lnTo>
                      <a:lnTo>
                        <a:pt x="207" y="230"/>
                      </a:lnTo>
                      <a:lnTo>
                        <a:pt x="145" y="376"/>
                      </a:lnTo>
                      <a:lnTo>
                        <a:pt x="103" y="586"/>
                      </a:lnTo>
                      <a:lnTo>
                        <a:pt x="75" y="821"/>
                      </a:lnTo>
                      <a:lnTo>
                        <a:pt x="75" y="1025"/>
                      </a:lnTo>
                      <a:lnTo>
                        <a:pt x="97" y="1007"/>
                      </a:lnTo>
                      <a:lnTo>
                        <a:pt x="145" y="930"/>
                      </a:lnTo>
                      <a:lnTo>
                        <a:pt x="164" y="815"/>
                      </a:lnTo>
                      <a:lnTo>
                        <a:pt x="207" y="815"/>
                      </a:lnTo>
                      <a:lnTo>
                        <a:pt x="261" y="841"/>
                      </a:lnTo>
                      <a:lnTo>
                        <a:pt x="226" y="936"/>
                      </a:lnTo>
                      <a:lnTo>
                        <a:pt x="145" y="1032"/>
                      </a:lnTo>
                      <a:lnTo>
                        <a:pt x="62" y="1127"/>
                      </a:lnTo>
                      <a:lnTo>
                        <a:pt x="21" y="1127"/>
                      </a:lnTo>
                      <a:lnTo>
                        <a:pt x="0" y="1090"/>
                      </a:lnTo>
                      <a:lnTo>
                        <a:pt x="0" y="1007"/>
                      </a:lnTo>
                      <a:lnTo>
                        <a:pt x="14" y="764"/>
                      </a:lnTo>
                      <a:lnTo>
                        <a:pt x="35" y="516"/>
                      </a:lnTo>
                      <a:lnTo>
                        <a:pt x="62" y="338"/>
                      </a:lnTo>
                      <a:lnTo>
                        <a:pt x="124" y="223"/>
                      </a:lnTo>
                      <a:close/>
                    </a:path>
                  </a:pathLst>
                </a:custGeom>
                <a:solidFill>
                  <a:srgbClr val="000000"/>
                </a:solidFill>
                <a:ln w="9525">
                  <a:noFill/>
                  <a:round/>
                  <a:headEnd/>
                  <a:tailEnd/>
                </a:ln>
              </p:spPr>
              <p:txBody>
                <a:bodyPr/>
                <a:lstStyle/>
                <a:p>
                  <a:endParaRPr lang="cs-CZ"/>
                </a:p>
              </p:txBody>
            </p:sp>
          </p:grpSp>
          <p:sp>
            <p:nvSpPr>
              <p:cNvPr id="1110" name="Oval 321"/>
              <p:cNvSpPr>
                <a:spLocks noChangeArrowheads="1"/>
              </p:cNvSpPr>
              <p:nvPr/>
            </p:nvSpPr>
            <p:spPr bwMode="auto">
              <a:xfrm flipH="1">
                <a:off x="4138" y="862"/>
                <a:ext cx="756" cy="722"/>
              </a:xfrm>
              <a:prstGeom prst="ellipse">
                <a:avLst/>
              </a:prstGeom>
              <a:solidFill>
                <a:srgbClr val="FFFFFF"/>
              </a:solidFill>
              <a:ln w="9525">
                <a:noFill/>
                <a:round/>
                <a:headEnd/>
                <a:tailEnd/>
              </a:ln>
            </p:spPr>
            <p:txBody>
              <a:bodyPr/>
              <a:lstStyle/>
              <a:p>
                <a:endParaRPr lang="cs-CZ"/>
              </a:p>
            </p:txBody>
          </p:sp>
          <p:sp>
            <p:nvSpPr>
              <p:cNvPr id="1111" name="Freeform 322"/>
              <p:cNvSpPr>
                <a:spLocks/>
              </p:cNvSpPr>
              <p:nvPr/>
            </p:nvSpPr>
            <p:spPr bwMode="auto">
              <a:xfrm rot="-4239654">
                <a:off x="4560" y="1104"/>
                <a:ext cx="288" cy="288"/>
              </a:xfrm>
              <a:custGeom>
                <a:avLst/>
                <a:gdLst>
                  <a:gd name="T0" fmla="*/ 0 w 400"/>
                  <a:gd name="T1" fmla="*/ 19 h 404"/>
                  <a:gd name="T2" fmla="*/ 116 w 400"/>
                  <a:gd name="T3" fmla="*/ 118 h 404"/>
                  <a:gd name="T4" fmla="*/ 68 w 400"/>
                  <a:gd name="T5" fmla="*/ 130 h 404"/>
                  <a:gd name="T6" fmla="*/ 149 w 400"/>
                  <a:gd name="T7" fmla="*/ 146 h 404"/>
                  <a:gd name="T8" fmla="*/ 136 w 400"/>
                  <a:gd name="T9" fmla="*/ 56 h 404"/>
                  <a:gd name="T10" fmla="*/ 122 w 400"/>
                  <a:gd name="T11" fmla="*/ 106 h 404"/>
                  <a:gd name="T12" fmla="*/ 24 w 400"/>
                  <a:gd name="T13" fmla="*/ 0 h 404"/>
                  <a:gd name="T14" fmla="*/ 0 w 400"/>
                  <a:gd name="T15" fmla="*/ 19 h 404"/>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404"/>
                  <a:gd name="T26" fmla="*/ 400 w 400"/>
                  <a:gd name="T27" fmla="*/ 404 h 4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404">
                    <a:moveTo>
                      <a:pt x="0" y="51"/>
                    </a:moveTo>
                    <a:lnTo>
                      <a:pt x="310" y="327"/>
                    </a:lnTo>
                    <a:lnTo>
                      <a:pt x="181" y="360"/>
                    </a:lnTo>
                    <a:lnTo>
                      <a:pt x="400" y="404"/>
                    </a:lnTo>
                    <a:lnTo>
                      <a:pt x="364" y="155"/>
                    </a:lnTo>
                    <a:lnTo>
                      <a:pt x="328" y="292"/>
                    </a:lnTo>
                    <a:lnTo>
                      <a:pt x="64" y="0"/>
                    </a:lnTo>
                    <a:lnTo>
                      <a:pt x="0" y="51"/>
                    </a:lnTo>
                    <a:close/>
                  </a:path>
                </a:pathLst>
              </a:custGeom>
              <a:solidFill>
                <a:srgbClr val="000000"/>
              </a:solidFill>
              <a:ln w="9525">
                <a:noFill/>
                <a:round/>
                <a:headEnd/>
                <a:tailEnd/>
              </a:ln>
            </p:spPr>
            <p:txBody>
              <a:bodyPr/>
              <a:lstStyle/>
              <a:p>
                <a:endParaRPr lang="cs-CZ"/>
              </a:p>
            </p:txBody>
          </p:sp>
        </p:grpSp>
      </p:grpSp>
      <p:sp>
        <p:nvSpPr>
          <p:cNvPr id="1093" name="Text Box 323"/>
          <p:cNvSpPr txBox="1">
            <a:spLocks noChangeArrowheads="1"/>
          </p:cNvSpPr>
          <p:nvPr/>
        </p:nvSpPr>
        <p:spPr bwMode="auto">
          <a:xfrm>
            <a:off x="6438899" y="4698827"/>
            <a:ext cx="1667444" cy="830997"/>
          </a:xfrm>
          <a:prstGeom prst="rect">
            <a:avLst/>
          </a:prstGeom>
          <a:noFill/>
          <a:ln w="9525">
            <a:noFill/>
            <a:miter lim="800000"/>
            <a:headEnd/>
            <a:tailEnd/>
          </a:ln>
        </p:spPr>
        <p:txBody>
          <a:bodyPr wrap="none">
            <a:spAutoFit/>
          </a:bodyPr>
          <a:lstStyle/>
          <a:p>
            <a:r>
              <a:rPr lang="cs-CZ" sz="1600" b="1" dirty="0"/>
              <a:t>Vysokotlaké</a:t>
            </a:r>
          </a:p>
          <a:p>
            <a:r>
              <a:rPr lang="cs-CZ" sz="1600" b="1" dirty="0"/>
              <a:t>baroreceptory</a:t>
            </a:r>
          </a:p>
          <a:p>
            <a:r>
              <a:rPr lang="cs-CZ" sz="1600" b="1" dirty="0"/>
              <a:t>ve </a:t>
            </a:r>
            <a:r>
              <a:rPr lang="cs-CZ" sz="1600" b="1" dirty="0" err="1"/>
              <a:t>vas</a:t>
            </a:r>
            <a:r>
              <a:rPr lang="cs-CZ" sz="1600" b="1" dirty="0"/>
              <a:t> </a:t>
            </a:r>
            <a:r>
              <a:rPr lang="cs-CZ" sz="1600" b="1" dirty="0" err="1"/>
              <a:t>afferens</a:t>
            </a:r>
            <a:endParaRPr lang="cs-CZ" sz="1600" dirty="0"/>
          </a:p>
        </p:txBody>
      </p:sp>
      <p:sp>
        <p:nvSpPr>
          <p:cNvPr id="1094" name="Text Box 324"/>
          <p:cNvSpPr txBox="1">
            <a:spLocks noChangeArrowheads="1"/>
          </p:cNvSpPr>
          <p:nvPr/>
        </p:nvSpPr>
        <p:spPr bwMode="auto">
          <a:xfrm>
            <a:off x="8042275" y="3657427"/>
            <a:ext cx="1848583" cy="584775"/>
          </a:xfrm>
          <a:prstGeom prst="rect">
            <a:avLst/>
          </a:prstGeom>
          <a:noFill/>
          <a:ln w="9525">
            <a:noFill/>
            <a:miter lim="800000"/>
            <a:headEnd/>
            <a:tailEnd/>
          </a:ln>
        </p:spPr>
        <p:txBody>
          <a:bodyPr wrap="none">
            <a:spAutoFit/>
          </a:bodyPr>
          <a:lstStyle/>
          <a:p>
            <a:r>
              <a:rPr lang="cs-CZ" sz="1600" b="1" dirty="0"/>
              <a:t>Dodávka </a:t>
            </a:r>
            <a:r>
              <a:rPr lang="cs-CZ" sz="1600" b="1" dirty="0" err="1"/>
              <a:t>NaCl</a:t>
            </a:r>
            <a:r>
              <a:rPr lang="cs-CZ" sz="1600" b="1" dirty="0"/>
              <a:t> </a:t>
            </a:r>
          </a:p>
          <a:p>
            <a:r>
              <a:rPr lang="cs-CZ" sz="1600" b="1" dirty="0"/>
              <a:t>do </a:t>
            </a:r>
            <a:r>
              <a:rPr lang="cs-CZ" sz="1600" b="1" dirty="0" err="1"/>
              <a:t>macula</a:t>
            </a:r>
            <a:r>
              <a:rPr lang="cs-CZ" sz="1600" b="1" dirty="0"/>
              <a:t> </a:t>
            </a:r>
            <a:r>
              <a:rPr lang="cs-CZ" sz="1600" b="1" dirty="0" err="1"/>
              <a:t>densa</a:t>
            </a:r>
            <a:endParaRPr lang="cs-CZ" sz="1600" dirty="0"/>
          </a:p>
        </p:txBody>
      </p:sp>
      <p:sp>
        <p:nvSpPr>
          <p:cNvPr id="1095" name="Line 325"/>
          <p:cNvSpPr>
            <a:spLocks noChangeShapeType="1"/>
          </p:cNvSpPr>
          <p:nvPr/>
        </p:nvSpPr>
        <p:spPr bwMode="auto">
          <a:xfrm flipH="1" flipV="1">
            <a:off x="7869237" y="4817888"/>
            <a:ext cx="381000" cy="46038"/>
          </a:xfrm>
          <a:prstGeom prst="line">
            <a:avLst/>
          </a:prstGeom>
          <a:noFill/>
          <a:ln w="28575">
            <a:solidFill>
              <a:schemeClr val="tx1"/>
            </a:solidFill>
            <a:prstDash val="sysDot"/>
            <a:round/>
            <a:headEnd type="triangle" w="med" len="med"/>
            <a:tailEnd/>
          </a:ln>
        </p:spPr>
        <p:txBody>
          <a:bodyPr wrap="none" anchor="ctr"/>
          <a:lstStyle/>
          <a:p>
            <a:endParaRPr lang="cs-CZ"/>
          </a:p>
        </p:txBody>
      </p:sp>
      <p:sp>
        <p:nvSpPr>
          <p:cNvPr id="1096" name="Freeform 326"/>
          <p:cNvSpPr>
            <a:spLocks/>
          </p:cNvSpPr>
          <p:nvPr/>
        </p:nvSpPr>
        <p:spPr bwMode="auto">
          <a:xfrm>
            <a:off x="9115425" y="2276873"/>
            <a:ext cx="1122363" cy="2618804"/>
          </a:xfrm>
          <a:custGeom>
            <a:avLst/>
            <a:gdLst>
              <a:gd name="T0" fmla="*/ 0 w 707"/>
              <a:gd name="T1" fmla="*/ 1367 h 1697"/>
              <a:gd name="T2" fmla="*/ 646 w 707"/>
              <a:gd name="T3" fmla="*/ 1334 h 1697"/>
              <a:gd name="T4" fmla="*/ 707 w 707"/>
              <a:gd name="T5" fmla="*/ 0 h 1697"/>
              <a:gd name="T6" fmla="*/ 0 60000 65536"/>
              <a:gd name="T7" fmla="*/ 0 60000 65536"/>
              <a:gd name="T8" fmla="*/ 0 60000 65536"/>
              <a:gd name="T9" fmla="*/ 0 w 707"/>
              <a:gd name="T10" fmla="*/ 0 h 1697"/>
              <a:gd name="T11" fmla="*/ 707 w 707"/>
              <a:gd name="T12" fmla="*/ 1697 h 1697"/>
            </a:gdLst>
            <a:ahLst/>
            <a:cxnLst>
              <a:cxn ang="T6">
                <a:pos x="T0" y="T1"/>
              </a:cxn>
              <a:cxn ang="T7">
                <a:pos x="T2" y="T3"/>
              </a:cxn>
              <a:cxn ang="T8">
                <a:pos x="T4" y="T5"/>
              </a:cxn>
            </a:cxnLst>
            <a:rect l="T9" t="T10" r="T11" b="T12"/>
            <a:pathLst>
              <a:path w="707" h="1697">
                <a:moveTo>
                  <a:pt x="0" y="1697"/>
                </a:moveTo>
                <a:lnTo>
                  <a:pt x="646" y="1656"/>
                </a:lnTo>
                <a:lnTo>
                  <a:pt x="707" y="0"/>
                </a:lnTo>
              </a:path>
            </a:pathLst>
          </a:custGeom>
          <a:noFill/>
          <a:ln w="28575">
            <a:solidFill>
              <a:schemeClr val="tx1"/>
            </a:solidFill>
            <a:prstDash val="sysDot"/>
            <a:round/>
            <a:headEnd type="triangle" w="med" len="med"/>
            <a:tailEnd/>
          </a:ln>
        </p:spPr>
        <p:txBody>
          <a:bodyPr wrap="none" anchor="ctr"/>
          <a:lstStyle/>
          <a:p>
            <a:endParaRPr lang="cs-CZ"/>
          </a:p>
        </p:txBody>
      </p:sp>
      <p:sp>
        <p:nvSpPr>
          <p:cNvPr id="1097" name="Text Box 327"/>
          <p:cNvSpPr txBox="1">
            <a:spLocks noChangeArrowheads="1"/>
          </p:cNvSpPr>
          <p:nvPr/>
        </p:nvSpPr>
        <p:spPr bwMode="auto">
          <a:xfrm rot="21320739">
            <a:off x="9130004" y="4548519"/>
            <a:ext cx="1314450" cy="584775"/>
          </a:xfrm>
          <a:prstGeom prst="rect">
            <a:avLst/>
          </a:prstGeom>
          <a:noFill/>
          <a:ln w="9525">
            <a:noFill/>
            <a:miter lim="800000"/>
            <a:headEnd/>
            <a:tailEnd/>
          </a:ln>
        </p:spPr>
        <p:txBody>
          <a:bodyPr wrap="square">
            <a:spAutoFit/>
          </a:bodyPr>
          <a:lstStyle/>
          <a:p>
            <a:r>
              <a:rPr lang="cs-CZ" sz="1600" dirty="0"/>
              <a:t>Aktivita sympatiku</a:t>
            </a:r>
          </a:p>
        </p:txBody>
      </p:sp>
      <p:sp>
        <p:nvSpPr>
          <p:cNvPr id="1098" name="Line 328"/>
          <p:cNvSpPr>
            <a:spLocks noChangeShapeType="1"/>
          </p:cNvSpPr>
          <p:nvPr/>
        </p:nvSpPr>
        <p:spPr bwMode="auto">
          <a:xfrm>
            <a:off x="8729662" y="5113164"/>
            <a:ext cx="1588" cy="569913"/>
          </a:xfrm>
          <a:prstGeom prst="line">
            <a:avLst/>
          </a:prstGeom>
          <a:noFill/>
          <a:ln w="28575">
            <a:solidFill>
              <a:schemeClr val="tx1"/>
            </a:solidFill>
            <a:prstDash val="sysDot"/>
            <a:round/>
            <a:headEnd/>
            <a:tailEnd type="triangle" w="med" len="med"/>
          </a:ln>
        </p:spPr>
        <p:txBody>
          <a:bodyPr wrap="none" anchor="ctr"/>
          <a:lstStyle/>
          <a:p>
            <a:endParaRPr lang="cs-CZ"/>
          </a:p>
        </p:txBody>
      </p:sp>
      <p:sp>
        <p:nvSpPr>
          <p:cNvPr id="1099" name="Line 329"/>
          <p:cNvSpPr>
            <a:spLocks noChangeShapeType="1"/>
          </p:cNvSpPr>
          <p:nvPr/>
        </p:nvSpPr>
        <p:spPr bwMode="auto">
          <a:xfrm flipH="1">
            <a:off x="3413124" y="4038426"/>
            <a:ext cx="114300" cy="350838"/>
          </a:xfrm>
          <a:prstGeom prst="line">
            <a:avLst/>
          </a:prstGeom>
          <a:noFill/>
          <a:ln w="28575">
            <a:solidFill>
              <a:schemeClr val="tx1"/>
            </a:solidFill>
            <a:prstDash val="sysDot"/>
            <a:round/>
            <a:headEnd/>
            <a:tailEnd type="triangle" w="med" len="med"/>
          </a:ln>
        </p:spPr>
        <p:txBody>
          <a:bodyPr wrap="none" anchor="ctr"/>
          <a:lstStyle/>
          <a:p>
            <a:endParaRPr lang="cs-CZ"/>
          </a:p>
        </p:txBody>
      </p:sp>
      <p:sp>
        <p:nvSpPr>
          <p:cNvPr id="1100" name="Text Box 330"/>
          <p:cNvSpPr txBox="1">
            <a:spLocks noChangeArrowheads="1"/>
          </p:cNvSpPr>
          <p:nvPr/>
        </p:nvSpPr>
        <p:spPr bwMode="auto">
          <a:xfrm>
            <a:off x="3283644" y="3429001"/>
            <a:ext cx="1444204" cy="584775"/>
          </a:xfrm>
          <a:prstGeom prst="rect">
            <a:avLst/>
          </a:prstGeom>
          <a:noFill/>
          <a:ln w="9525">
            <a:noFill/>
            <a:miter lim="800000"/>
            <a:headEnd/>
            <a:tailEnd/>
          </a:ln>
        </p:spPr>
        <p:txBody>
          <a:bodyPr wrap="square">
            <a:spAutoFit/>
          </a:bodyPr>
          <a:lstStyle/>
          <a:p>
            <a:r>
              <a:rPr lang="cs-CZ" sz="1600" dirty="0"/>
              <a:t>Napětí </a:t>
            </a:r>
            <a:r>
              <a:rPr lang="cs-CZ" sz="1600" dirty="0" err="1"/>
              <a:t>atriální</a:t>
            </a:r>
            <a:r>
              <a:rPr lang="cs-CZ" sz="1600" dirty="0"/>
              <a:t> stěny</a:t>
            </a:r>
            <a:endParaRPr lang="en-US" sz="1600" dirty="0"/>
          </a:p>
        </p:txBody>
      </p:sp>
      <p:sp>
        <p:nvSpPr>
          <p:cNvPr id="1101" name="Text Box 331"/>
          <p:cNvSpPr txBox="1">
            <a:spLocks noChangeArrowheads="1"/>
          </p:cNvSpPr>
          <p:nvPr/>
        </p:nvSpPr>
        <p:spPr bwMode="auto">
          <a:xfrm>
            <a:off x="2101404" y="3420290"/>
            <a:ext cx="1258293" cy="584775"/>
          </a:xfrm>
          <a:prstGeom prst="rect">
            <a:avLst/>
          </a:prstGeom>
          <a:noFill/>
          <a:ln w="9525">
            <a:noFill/>
            <a:miter lim="800000"/>
            <a:headEnd/>
            <a:tailEnd/>
          </a:ln>
        </p:spPr>
        <p:txBody>
          <a:bodyPr wrap="square">
            <a:spAutoFit/>
          </a:bodyPr>
          <a:lstStyle/>
          <a:p>
            <a:r>
              <a:rPr lang="cs-CZ" sz="1600" b="1" dirty="0"/>
              <a:t>Frekvence síní</a:t>
            </a:r>
            <a:endParaRPr lang="cs-CZ" sz="1600" dirty="0"/>
          </a:p>
        </p:txBody>
      </p:sp>
      <p:sp>
        <p:nvSpPr>
          <p:cNvPr id="1102" name="Line 332"/>
          <p:cNvSpPr>
            <a:spLocks noChangeShapeType="1"/>
          </p:cNvSpPr>
          <p:nvPr/>
        </p:nvSpPr>
        <p:spPr bwMode="auto">
          <a:xfrm>
            <a:off x="2565399" y="3822527"/>
            <a:ext cx="261938" cy="581025"/>
          </a:xfrm>
          <a:prstGeom prst="line">
            <a:avLst/>
          </a:prstGeom>
          <a:noFill/>
          <a:ln w="28575">
            <a:solidFill>
              <a:schemeClr val="tx1"/>
            </a:solidFill>
            <a:prstDash val="sysDot"/>
            <a:round/>
            <a:headEnd/>
            <a:tailEnd type="triangle" w="med" len="med"/>
          </a:ln>
        </p:spPr>
        <p:txBody>
          <a:bodyPr wrap="none" anchor="ctr"/>
          <a:lstStyle/>
          <a:p>
            <a:endParaRPr lang="cs-CZ"/>
          </a:p>
        </p:txBody>
      </p:sp>
      <p:sp>
        <p:nvSpPr>
          <p:cNvPr id="1103" name="Line 333"/>
          <p:cNvSpPr>
            <a:spLocks noChangeShapeType="1"/>
          </p:cNvSpPr>
          <p:nvPr/>
        </p:nvSpPr>
        <p:spPr bwMode="auto">
          <a:xfrm>
            <a:off x="8697912" y="4208289"/>
            <a:ext cx="1588" cy="481013"/>
          </a:xfrm>
          <a:prstGeom prst="line">
            <a:avLst/>
          </a:prstGeom>
          <a:noFill/>
          <a:ln w="28575">
            <a:solidFill>
              <a:schemeClr val="tx1"/>
            </a:solidFill>
            <a:prstDash val="sysDot"/>
            <a:round/>
            <a:headEnd/>
            <a:tailEnd type="triangle" w="med" len="med"/>
          </a:ln>
        </p:spPr>
        <p:txBody>
          <a:bodyPr wrap="none" anchor="ctr"/>
          <a:lstStyle/>
          <a:p>
            <a:endParaRPr lang="cs-CZ"/>
          </a:p>
        </p:txBody>
      </p:sp>
      <p:sp>
        <p:nvSpPr>
          <p:cNvPr id="1104" name="Text Box 334"/>
          <p:cNvSpPr txBox="1">
            <a:spLocks noChangeArrowheads="1"/>
          </p:cNvSpPr>
          <p:nvPr/>
        </p:nvSpPr>
        <p:spPr bwMode="auto">
          <a:xfrm>
            <a:off x="9201149" y="131588"/>
            <a:ext cx="1313180" cy="369332"/>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spAutoFit/>
          </a:bodyPr>
          <a:lstStyle/>
          <a:p>
            <a:r>
              <a:rPr lang="cs-CZ" dirty="0"/>
              <a:t>Pocit žízně</a:t>
            </a:r>
          </a:p>
        </p:txBody>
      </p:sp>
      <p:sp>
        <p:nvSpPr>
          <p:cNvPr id="1105" name="Line 335"/>
          <p:cNvSpPr>
            <a:spLocks noChangeShapeType="1"/>
          </p:cNvSpPr>
          <p:nvPr/>
        </p:nvSpPr>
        <p:spPr bwMode="auto">
          <a:xfrm flipH="1">
            <a:off x="2676525" y="287164"/>
            <a:ext cx="6543675" cy="3175"/>
          </a:xfrm>
          <a:prstGeom prst="line">
            <a:avLst/>
          </a:prstGeom>
          <a:noFill/>
          <a:ln w="28575">
            <a:solidFill>
              <a:schemeClr val="tx1"/>
            </a:solidFill>
            <a:prstDash val="sysDot"/>
            <a:round/>
            <a:headEnd type="triangle" w="med" len="med"/>
            <a:tailEnd/>
          </a:ln>
        </p:spPr>
        <p:txBody>
          <a:bodyPr wrap="none" anchor="ctr"/>
          <a:lstStyle/>
          <a:p>
            <a:endParaRPr lang="cs-CZ"/>
          </a:p>
        </p:txBody>
      </p:sp>
      <p:sp>
        <p:nvSpPr>
          <p:cNvPr id="1106" name="Line 336"/>
          <p:cNvSpPr>
            <a:spLocks noChangeShapeType="1"/>
          </p:cNvSpPr>
          <p:nvPr/>
        </p:nvSpPr>
        <p:spPr bwMode="auto">
          <a:xfrm flipH="1">
            <a:off x="7935912" y="457026"/>
            <a:ext cx="1284288" cy="395288"/>
          </a:xfrm>
          <a:prstGeom prst="line">
            <a:avLst/>
          </a:prstGeom>
          <a:noFill/>
          <a:ln w="28575">
            <a:solidFill>
              <a:schemeClr val="tx1"/>
            </a:solidFill>
            <a:prstDash val="sysDot"/>
            <a:round/>
            <a:headEnd type="triangle" w="med" len="med"/>
            <a:tailEnd/>
          </a:ln>
        </p:spPr>
        <p:txBody>
          <a:bodyPr wrap="none" anchor="ctr"/>
          <a:lstStyle/>
          <a:p>
            <a:endParaRPr lang="cs-CZ"/>
          </a:p>
        </p:txBody>
      </p:sp>
      <p:sp>
        <p:nvSpPr>
          <p:cNvPr id="1031" name="Freeform 337"/>
          <p:cNvSpPr>
            <a:spLocks/>
          </p:cNvSpPr>
          <p:nvPr/>
        </p:nvSpPr>
        <p:spPr bwMode="auto">
          <a:xfrm>
            <a:off x="1633537" y="576088"/>
            <a:ext cx="6470715" cy="6040555"/>
          </a:xfrm>
          <a:custGeom>
            <a:avLst/>
            <a:gdLst>
              <a:gd name="T0" fmla="*/ 150 w 2739"/>
              <a:gd name="T1" fmla="*/ 0 h 3725"/>
              <a:gd name="T2" fmla="*/ 5 w 2739"/>
              <a:gd name="T3" fmla="*/ 10 h 3725"/>
              <a:gd name="T4" fmla="*/ 0 w 2739"/>
              <a:gd name="T5" fmla="*/ 3276 h 3725"/>
              <a:gd name="T6" fmla="*/ 2901 w 2739"/>
              <a:gd name="T7" fmla="*/ 3464 h 3725"/>
              <a:gd name="T8" fmla="*/ 0 60000 65536"/>
              <a:gd name="T9" fmla="*/ 0 60000 65536"/>
              <a:gd name="T10" fmla="*/ 0 60000 65536"/>
              <a:gd name="T11" fmla="*/ 0 60000 65536"/>
              <a:gd name="T12" fmla="*/ 0 w 2739"/>
              <a:gd name="T13" fmla="*/ 0 h 3725"/>
              <a:gd name="T14" fmla="*/ 2739 w 2739"/>
              <a:gd name="T15" fmla="*/ 3725 h 3725"/>
              <a:gd name="connsiteX0" fmla="*/ 515 w 14599"/>
              <a:gd name="connsiteY0" fmla="*/ 0 h 10465"/>
              <a:gd name="connsiteX1" fmla="*/ 18 w 14599"/>
              <a:gd name="connsiteY1" fmla="*/ 27 h 10465"/>
              <a:gd name="connsiteX2" fmla="*/ 0 w 14599"/>
              <a:gd name="connsiteY2" fmla="*/ 9455 h 10465"/>
              <a:gd name="connsiteX3" fmla="*/ 14599 w 14599"/>
              <a:gd name="connsiteY3" fmla="*/ 10465 h 10465"/>
            </a:gdLst>
            <a:ahLst/>
            <a:cxnLst>
              <a:cxn ang="0">
                <a:pos x="connsiteX0" y="connsiteY0"/>
              </a:cxn>
              <a:cxn ang="0">
                <a:pos x="connsiteX1" y="connsiteY1"/>
              </a:cxn>
              <a:cxn ang="0">
                <a:pos x="connsiteX2" y="connsiteY2"/>
              </a:cxn>
              <a:cxn ang="0">
                <a:pos x="connsiteX3" y="connsiteY3"/>
              </a:cxn>
            </a:cxnLst>
            <a:rect l="l" t="t" r="r" b="b"/>
            <a:pathLst>
              <a:path w="14599" h="10465">
                <a:moveTo>
                  <a:pt x="515" y="0"/>
                </a:moveTo>
                <a:lnTo>
                  <a:pt x="18" y="27"/>
                </a:lnTo>
                <a:cubicBezTo>
                  <a:pt x="12" y="3170"/>
                  <a:pt x="6" y="6312"/>
                  <a:pt x="0" y="9455"/>
                </a:cubicBezTo>
                <a:cubicBezTo>
                  <a:pt x="3333" y="9637"/>
                  <a:pt x="11266" y="10283"/>
                  <a:pt x="14599" y="10465"/>
                </a:cubicBezTo>
              </a:path>
            </a:pathLst>
          </a:custGeom>
          <a:noFill/>
          <a:ln w="28575">
            <a:solidFill>
              <a:schemeClr val="tx1"/>
            </a:solidFill>
            <a:prstDash val="sysDot"/>
            <a:round/>
            <a:headEnd type="triangle" w="med" len="med"/>
            <a:tailEnd/>
          </a:ln>
        </p:spPr>
        <p:txBody>
          <a:bodyPr wrap="none" anchor="ctr"/>
          <a:lstStyle/>
          <a:p>
            <a:endParaRPr lang="cs-CZ"/>
          </a:p>
        </p:txBody>
      </p:sp>
      <p:sp>
        <p:nvSpPr>
          <p:cNvPr id="1032" name="Text Box 338"/>
          <p:cNvSpPr txBox="1">
            <a:spLocks noChangeArrowheads="1"/>
          </p:cNvSpPr>
          <p:nvPr/>
        </p:nvSpPr>
        <p:spPr bwMode="auto">
          <a:xfrm rot="16237475">
            <a:off x="-538600" y="3085718"/>
            <a:ext cx="4653838" cy="338554"/>
          </a:xfrm>
          <a:prstGeom prst="rect">
            <a:avLst/>
          </a:prstGeom>
          <a:noFill/>
          <a:ln w="9525">
            <a:noFill/>
            <a:miter lim="800000"/>
            <a:headEnd/>
            <a:tailEnd/>
          </a:ln>
        </p:spPr>
        <p:txBody>
          <a:bodyPr wrap="none">
            <a:spAutoFit/>
          </a:bodyPr>
          <a:lstStyle/>
          <a:p>
            <a:r>
              <a:rPr lang="en-US" sz="1600" dirty="0" err="1"/>
              <a:t>Angiotensin</a:t>
            </a:r>
            <a:r>
              <a:rPr lang="en-US" sz="1600" dirty="0"/>
              <a:t> II </a:t>
            </a:r>
            <a:r>
              <a:rPr lang="cs-CZ" sz="1600" dirty="0"/>
              <a:t>zvyšuje </a:t>
            </a:r>
            <a:r>
              <a:rPr lang="cs-CZ" sz="1600" dirty="0" err="1"/>
              <a:t>seensitivitu</a:t>
            </a:r>
            <a:r>
              <a:rPr lang="en-US" sz="1600" dirty="0"/>
              <a:t> </a:t>
            </a:r>
            <a:r>
              <a:rPr lang="en-US" sz="1600" dirty="0" err="1"/>
              <a:t>osmoreceptor</a:t>
            </a:r>
            <a:r>
              <a:rPr lang="cs-CZ" sz="1600" dirty="0"/>
              <a:t>ů</a:t>
            </a:r>
            <a:endParaRPr lang="en-US" sz="1600" dirty="0"/>
          </a:p>
        </p:txBody>
      </p:sp>
      <p:grpSp>
        <p:nvGrpSpPr>
          <p:cNvPr id="1277" name="Group 339"/>
          <p:cNvGrpSpPr>
            <a:grpSpLocks/>
          </p:cNvGrpSpPr>
          <p:nvPr/>
        </p:nvGrpSpPr>
        <p:grpSpPr bwMode="auto">
          <a:xfrm>
            <a:off x="5464174" y="3390726"/>
            <a:ext cx="628650" cy="438150"/>
            <a:chOff x="926" y="2874"/>
            <a:chExt cx="396" cy="276"/>
          </a:xfrm>
        </p:grpSpPr>
        <p:sp>
          <p:nvSpPr>
            <p:cNvPr id="1036" name="Freeform 340"/>
            <p:cNvSpPr>
              <a:spLocks/>
            </p:cNvSpPr>
            <p:nvPr/>
          </p:nvSpPr>
          <p:spPr bwMode="auto">
            <a:xfrm>
              <a:off x="1080" y="2917"/>
              <a:ext cx="144" cy="178"/>
            </a:xfrm>
            <a:custGeom>
              <a:avLst/>
              <a:gdLst>
                <a:gd name="T0" fmla="*/ 0 w 2017"/>
                <a:gd name="T1" fmla="*/ 0 h 2671"/>
                <a:gd name="T2" fmla="*/ 0 w 2017"/>
                <a:gd name="T3" fmla="*/ 0 h 2671"/>
                <a:gd name="T4" fmla="*/ 0 w 2017"/>
                <a:gd name="T5" fmla="*/ 0 h 2671"/>
                <a:gd name="T6" fmla="*/ 0 w 2017"/>
                <a:gd name="T7" fmla="*/ 0 h 2671"/>
                <a:gd name="T8" fmla="*/ 0 w 2017"/>
                <a:gd name="T9" fmla="*/ 0 h 2671"/>
                <a:gd name="T10" fmla="*/ 0 w 2017"/>
                <a:gd name="T11" fmla="*/ 0 h 2671"/>
                <a:gd name="T12" fmla="*/ 0 w 2017"/>
                <a:gd name="T13" fmla="*/ 0 h 2671"/>
                <a:gd name="T14" fmla="*/ 0 w 2017"/>
                <a:gd name="T15" fmla="*/ 0 h 2671"/>
                <a:gd name="T16" fmla="*/ 0 w 2017"/>
                <a:gd name="T17" fmla="*/ 0 h 2671"/>
                <a:gd name="T18" fmla="*/ 0 w 2017"/>
                <a:gd name="T19" fmla="*/ 0 h 2671"/>
                <a:gd name="T20" fmla="*/ 0 w 2017"/>
                <a:gd name="T21" fmla="*/ 0 h 2671"/>
                <a:gd name="T22" fmla="*/ 0 w 2017"/>
                <a:gd name="T23" fmla="*/ 0 h 2671"/>
                <a:gd name="T24" fmla="*/ 0 w 2017"/>
                <a:gd name="T25" fmla="*/ 0 h 2671"/>
                <a:gd name="T26" fmla="*/ 0 w 2017"/>
                <a:gd name="T27" fmla="*/ 0 h 2671"/>
                <a:gd name="T28" fmla="*/ 0 w 2017"/>
                <a:gd name="T29" fmla="*/ 0 h 2671"/>
                <a:gd name="T30" fmla="*/ 0 w 2017"/>
                <a:gd name="T31" fmla="*/ 0 h 2671"/>
                <a:gd name="T32" fmla="*/ 0 w 2017"/>
                <a:gd name="T33" fmla="*/ 0 h 2671"/>
                <a:gd name="T34" fmla="*/ 0 w 2017"/>
                <a:gd name="T35" fmla="*/ 0 h 2671"/>
                <a:gd name="T36" fmla="*/ 0 w 2017"/>
                <a:gd name="T37" fmla="*/ 0 h 2671"/>
                <a:gd name="T38" fmla="*/ 0 w 2017"/>
                <a:gd name="T39" fmla="*/ 0 h 2671"/>
                <a:gd name="T40" fmla="*/ 0 w 2017"/>
                <a:gd name="T41" fmla="*/ 1 h 2671"/>
                <a:gd name="T42" fmla="*/ 0 w 2017"/>
                <a:gd name="T43" fmla="*/ 1 h 2671"/>
                <a:gd name="T44" fmla="*/ 0 w 2017"/>
                <a:gd name="T45" fmla="*/ 1 h 2671"/>
                <a:gd name="T46" fmla="*/ 0 w 2017"/>
                <a:gd name="T47" fmla="*/ 1 h 2671"/>
                <a:gd name="T48" fmla="*/ 0 w 2017"/>
                <a:gd name="T49" fmla="*/ 1 h 2671"/>
                <a:gd name="T50" fmla="*/ 0 w 2017"/>
                <a:gd name="T51" fmla="*/ 1 h 2671"/>
                <a:gd name="T52" fmla="*/ 0 w 2017"/>
                <a:gd name="T53" fmla="*/ 1 h 2671"/>
                <a:gd name="T54" fmla="*/ 0 w 2017"/>
                <a:gd name="T55" fmla="*/ 1 h 2671"/>
                <a:gd name="T56" fmla="*/ 0 w 2017"/>
                <a:gd name="T57" fmla="*/ 1 h 2671"/>
                <a:gd name="T58" fmla="*/ 0 w 2017"/>
                <a:gd name="T59" fmla="*/ 1 h 2671"/>
                <a:gd name="T60" fmla="*/ 0 w 2017"/>
                <a:gd name="T61" fmla="*/ 1 h 2671"/>
                <a:gd name="T62" fmla="*/ 0 w 2017"/>
                <a:gd name="T63" fmla="*/ 1 h 2671"/>
                <a:gd name="T64" fmla="*/ 0 w 2017"/>
                <a:gd name="T65" fmla="*/ 1 h 2671"/>
                <a:gd name="T66" fmla="*/ 0 w 2017"/>
                <a:gd name="T67" fmla="*/ 1 h 2671"/>
                <a:gd name="T68" fmla="*/ 0 w 2017"/>
                <a:gd name="T69" fmla="*/ 1 h 2671"/>
                <a:gd name="T70" fmla="*/ 0 w 2017"/>
                <a:gd name="T71" fmla="*/ 1 h 2671"/>
                <a:gd name="T72" fmla="*/ 0 w 2017"/>
                <a:gd name="T73" fmla="*/ 1 h 2671"/>
                <a:gd name="T74" fmla="*/ 0 w 2017"/>
                <a:gd name="T75" fmla="*/ 1 h 2671"/>
                <a:gd name="T76" fmla="*/ 0 w 2017"/>
                <a:gd name="T77" fmla="*/ 1 h 2671"/>
                <a:gd name="T78" fmla="*/ 0 w 2017"/>
                <a:gd name="T79" fmla="*/ 1 h 2671"/>
                <a:gd name="T80" fmla="*/ 0 w 2017"/>
                <a:gd name="T81" fmla="*/ 1 h 2671"/>
                <a:gd name="T82" fmla="*/ 0 w 2017"/>
                <a:gd name="T83" fmla="*/ 1 h 2671"/>
                <a:gd name="T84" fmla="*/ 0 w 2017"/>
                <a:gd name="T85" fmla="*/ 1 h 2671"/>
                <a:gd name="T86" fmla="*/ 0 w 2017"/>
                <a:gd name="T87" fmla="*/ 1 h 2671"/>
                <a:gd name="T88" fmla="*/ 0 w 2017"/>
                <a:gd name="T89" fmla="*/ 1 h 2671"/>
                <a:gd name="T90" fmla="*/ 0 w 2017"/>
                <a:gd name="T91" fmla="*/ 1 h 2671"/>
                <a:gd name="T92" fmla="*/ 1 w 2017"/>
                <a:gd name="T93" fmla="*/ 1 h 2671"/>
                <a:gd name="T94" fmla="*/ 1 w 2017"/>
                <a:gd name="T95" fmla="*/ 1 h 2671"/>
                <a:gd name="T96" fmla="*/ 1 w 2017"/>
                <a:gd name="T97" fmla="*/ 1 h 2671"/>
                <a:gd name="T98" fmla="*/ 1 w 2017"/>
                <a:gd name="T99" fmla="*/ 0 h 2671"/>
                <a:gd name="T100" fmla="*/ 0 w 2017"/>
                <a:gd name="T101" fmla="*/ 0 h 267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17"/>
                <a:gd name="T154" fmla="*/ 0 h 2671"/>
                <a:gd name="T155" fmla="*/ 2017 w 2017"/>
                <a:gd name="T156" fmla="*/ 2671 h 267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17" h="2671">
                  <a:moveTo>
                    <a:pt x="162" y="314"/>
                  </a:moveTo>
                  <a:lnTo>
                    <a:pt x="164" y="316"/>
                  </a:lnTo>
                  <a:lnTo>
                    <a:pt x="166" y="323"/>
                  </a:lnTo>
                  <a:lnTo>
                    <a:pt x="166" y="332"/>
                  </a:lnTo>
                  <a:lnTo>
                    <a:pt x="163" y="345"/>
                  </a:lnTo>
                  <a:lnTo>
                    <a:pt x="160" y="361"/>
                  </a:lnTo>
                  <a:lnTo>
                    <a:pt x="157" y="380"/>
                  </a:lnTo>
                  <a:lnTo>
                    <a:pt x="152" y="401"/>
                  </a:lnTo>
                  <a:lnTo>
                    <a:pt x="147" y="424"/>
                  </a:lnTo>
                  <a:lnTo>
                    <a:pt x="141" y="450"/>
                  </a:lnTo>
                  <a:lnTo>
                    <a:pt x="133" y="477"/>
                  </a:lnTo>
                  <a:lnTo>
                    <a:pt x="126" y="506"/>
                  </a:lnTo>
                  <a:lnTo>
                    <a:pt x="118" y="536"/>
                  </a:lnTo>
                  <a:lnTo>
                    <a:pt x="101" y="598"/>
                  </a:lnTo>
                  <a:lnTo>
                    <a:pt x="83" y="662"/>
                  </a:lnTo>
                  <a:lnTo>
                    <a:pt x="65" y="726"/>
                  </a:lnTo>
                  <a:lnTo>
                    <a:pt x="48" y="790"/>
                  </a:lnTo>
                  <a:lnTo>
                    <a:pt x="40" y="820"/>
                  </a:lnTo>
                  <a:lnTo>
                    <a:pt x="33" y="847"/>
                  </a:lnTo>
                  <a:lnTo>
                    <a:pt x="26" y="875"/>
                  </a:lnTo>
                  <a:lnTo>
                    <a:pt x="19" y="901"/>
                  </a:lnTo>
                  <a:lnTo>
                    <a:pt x="13" y="924"/>
                  </a:lnTo>
                  <a:lnTo>
                    <a:pt x="9" y="946"/>
                  </a:lnTo>
                  <a:lnTo>
                    <a:pt x="5" y="964"/>
                  </a:lnTo>
                  <a:lnTo>
                    <a:pt x="2" y="980"/>
                  </a:lnTo>
                  <a:lnTo>
                    <a:pt x="1" y="994"/>
                  </a:lnTo>
                  <a:lnTo>
                    <a:pt x="0" y="1004"/>
                  </a:lnTo>
                  <a:lnTo>
                    <a:pt x="1" y="1010"/>
                  </a:lnTo>
                  <a:lnTo>
                    <a:pt x="3" y="1013"/>
                  </a:lnTo>
                  <a:lnTo>
                    <a:pt x="7" y="1014"/>
                  </a:lnTo>
                  <a:lnTo>
                    <a:pt x="12" y="1020"/>
                  </a:lnTo>
                  <a:lnTo>
                    <a:pt x="18" y="1026"/>
                  </a:lnTo>
                  <a:lnTo>
                    <a:pt x="25" y="1037"/>
                  </a:lnTo>
                  <a:lnTo>
                    <a:pt x="33" y="1049"/>
                  </a:lnTo>
                  <a:lnTo>
                    <a:pt x="42" y="1064"/>
                  </a:lnTo>
                  <a:lnTo>
                    <a:pt x="52" y="1081"/>
                  </a:lnTo>
                  <a:lnTo>
                    <a:pt x="61" y="1099"/>
                  </a:lnTo>
                  <a:lnTo>
                    <a:pt x="72" y="1119"/>
                  </a:lnTo>
                  <a:lnTo>
                    <a:pt x="84" y="1142"/>
                  </a:lnTo>
                  <a:lnTo>
                    <a:pt x="95" y="1164"/>
                  </a:lnTo>
                  <a:lnTo>
                    <a:pt x="106" y="1188"/>
                  </a:lnTo>
                  <a:lnTo>
                    <a:pt x="131" y="1238"/>
                  </a:lnTo>
                  <a:lnTo>
                    <a:pt x="157" y="1291"/>
                  </a:lnTo>
                  <a:lnTo>
                    <a:pt x="182" y="1342"/>
                  </a:lnTo>
                  <a:lnTo>
                    <a:pt x="207" y="1392"/>
                  </a:lnTo>
                  <a:lnTo>
                    <a:pt x="219" y="1416"/>
                  </a:lnTo>
                  <a:lnTo>
                    <a:pt x="231" y="1439"/>
                  </a:lnTo>
                  <a:lnTo>
                    <a:pt x="242" y="1461"/>
                  </a:lnTo>
                  <a:lnTo>
                    <a:pt x="253" y="1480"/>
                  </a:lnTo>
                  <a:lnTo>
                    <a:pt x="263" y="1500"/>
                  </a:lnTo>
                  <a:lnTo>
                    <a:pt x="272" y="1516"/>
                  </a:lnTo>
                  <a:lnTo>
                    <a:pt x="281" y="1531"/>
                  </a:lnTo>
                  <a:lnTo>
                    <a:pt x="289" y="1542"/>
                  </a:lnTo>
                  <a:lnTo>
                    <a:pt x="296" y="1552"/>
                  </a:lnTo>
                  <a:lnTo>
                    <a:pt x="301" y="1560"/>
                  </a:lnTo>
                  <a:lnTo>
                    <a:pt x="306" y="1564"/>
                  </a:lnTo>
                  <a:lnTo>
                    <a:pt x="311" y="1565"/>
                  </a:lnTo>
                  <a:lnTo>
                    <a:pt x="315" y="1588"/>
                  </a:lnTo>
                  <a:lnTo>
                    <a:pt x="318" y="1613"/>
                  </a:lnTo>
                  <a:lnTo>
                    <a:pt x="318" y="1638"/>
                  </a:lnTo>
                  <a:lnTo>
                    <a:pt x="317" y="1663"/>
                  </a:lnTo>
                  <a:lnTo>
                    <a:pt x="314" y="1689"/>
                  </a:lnTo>
                  <a:lnTo>
                    <a:pt x="310" y="1715"/>
                  </a:lnTo>
                  <a:lnTo>
                    <a:pt x="304" y="1741"/>
                  </a:lnTo>
                  <a:lnTo>
                    <a:pt x="297" y="1767"/>
                  </a:lnTo>
                  <a:lnTo>
                    <a:pt x="289" y="1793"/>
                  </a:lnTo>
                  <a:lnTo>
                    <a:pt x="281" y="1820"/>
                  </a:lnTo>
                  <a:lnTo>
                    <a:pt x="260" y="1872"/>
                  </a:lnTo>
                  <a:lnTo>
                    <a:pt x="237" y="1925"/>
                  </a:lnTo>
                  <a:lnTo>
                    <a:pt x="212" y="1977"/>
                  </a:lnTo>
                  <a:lnTo>
                    <a:pt x="186" y="2028"/>
                  </a:lnTo>
                  <a:lnTo>
                    <a:pt x="161" y="2077"/>
                  </a:lnTo>
                  <a:lnTo>
                    <a:pt x="139" y="2125"/>
                  </a:lnTo>
                  <a:lnTo>
                    <a:pt x="117" y="2170"/>
                  </a:lnTo>
                  <a:lnTo>
                    <a:pt x="107" y="2192"/>
                  </a:lnTo>
                  <a:lnTo>
                    <a:pt x="99" y="2213"/>
                  </a:lnTo>
                  <a:lnTo>
                    <a:pt x="91" y="2233"/>
                  </a:lnTo>
                  <a:lnTo>
                    <a:pt x="85" y="2252"/>
                  </a:lnTo>
                  <a:lnTo>
                    <a:pt x="81" y="2272"/>
                  </a:lnTo>
                  <a:lnTo>
                    <a:pt x="76" y="2289"/>
                  </a:lnTo>
                  <a:lnTo>
                    <a:pt x="74" y="2306"/>
                  </a:lnTo>
                  <a:lnTo>
                    <a:pt x="74" y="2322"/>
                  </a:lnTo>
                  <a:lnTo>
                    <a:pt x="69" y="2356"/>
                  </a:lnTo>
                  <a:lnTo>
                    <a:pt x="63" y="2392"/>
                  </a:lnTo>
                  <a:lnTo>
                    <a:pt x="46" y="2460"/>
                  </a:lnTo>
                  <a:lnTo>
                    <a:pt x="39" y="2493"/>
                  </a:lnTo>
                  <a:lnTo>
                    <a:pt x="33" y="2524"/>
                  </a:lnTo>
                  <a:lnTo>
                    <a:pt x="28" y="2554"/>
                  </a:lnTo>
                  <a:lnTo>
                    <a:pt x="26" y="2581"/>
                  </a:lnTo>
                  <a:lnTo>
                    <a:pt x="27" y="2606"/>
                  </a:lnTo>
                  <a:lnTo>
                    <a:pt x="29" y="2617"/>
                  </a:lnTo>
                  <a:lnTo>
                    <a:pt x="32" y="2627"/>
                  </a:lnTo>
                  <a:lnTo>
                    <a:pt x="35" y="2637"/>
                  </a:lnTo>
                  <a:lnTo>
                    <a:pt x="40" y="2644"/>
                  </a:lnTo>
                  <a:lnTo>
                    <a:pt x="47" y="2652"/>
                  </a:lnTo>
                  <a:lnTo>
                    <a:pt x="55" y="2658"/>
                  </a:lnTo>
                  <a:lnTo>
                    <a:pt x="65" y="2664"/>
                  </a:lnTo>
                  <a:lnTo>
                    <a:pt x="75" y="2667"/>
                  </a:lnTo>
                  <a:lnTo>
                    <a:pt x="88" y="2670"/>
                  </a:lnTo>
                  <a:lnTo>
                    <a:pt x="102" y="2671"/>
                  </a:lnTo>
                  <a:lnTo>
                    <a:pt x="119" y="2671"/>
                  </a:lnTo>
                  <a:lnTo>
                    <a:pt x="137" y="2670"/>
                  </a:lnTo>
                  <a:lnTo>
                    <a:pt x="157" y="2667"/>
                  </a:lnTo>
                  <a:lnTo>
                    <a:pt x="179" y="2663"/>
                  </a:lnTo>
                  <a:lnTo>
                    <a:pt x="180" y="2662"/>
                  </a:lnTo>
                  <a:lnTo>
                    <a:pt x="183" y="2659"/>
                  </a:lnTo>
                  <a:lnTo>
                    <a:pt x="188" y="2656"/>
                  </a:lnTo>
                  <a:lnTo>
                    <a:pt x="195" y="2652"/>
                  </a:lnTo>
                  <a:lnTo>
                    <a:pt x="202" y="2648"/>
                  </a:lnTo>
                  <a:lnTo>
                    <a:pt x="211" y="2643"/>
                  </a:lnTo>
                  <a:lnTo>
                    <a:pt x="222" y="2637"/>
                  </a:lnTo>
                  <a:lnTo>
                    <a:pt x="234" y="2632"/>
                  </a:lnTo>
                  <a:lnTo>
                    <a:pt x="247" y="2624"/>
                  </a:lnTo>
                  <a:lnTo>
                    <a:pt x="262" y="2617"/>
                  </a:lnTo>
                  <a:lnTo>
                    <a:pt x="277" y="2609"/>
                  </a:lnTo>
                  <a:lnTo>
                    <a:pt x="294" y="2601"/>
                  </a:lnTo>
                  <a:lnTo>
                    <a:pt x="313" y="2591"/>
                  </a:lnTo>
                  <a:lnTo>
                    <a:pt x="331" y="2582"/>
                  </a:lnTo>
                  <a:lnTo>
                    <a:pt x="373" y="2562"/>
                  </a:lnTo>
                  <a:lnTo>
                    <a:pt x="417" y="2539"/>
                  </a:lnTo>
                  <a:lnTo>
                    <a:pt x="466" y="2516"/>
                  </a:lnTo>
                  <a:lnTo>
                    <a:pt x="517" y="2491"/>
                  </a:lnTo>
                  <a:lnTo>
                    <a:pt x="571" y="2466"/>
                  </a:lnTo>
                  <a:lnTo>
                    <a:pt x="627" y="2439"/>
                  </a:lnTo>
                  <a:lnTo>
                    <a:pt x="684" y="2411"/>
                  </a:lnTo>
                  <a:lnTo>
                    <a:pt x="743" y="2383"/>
                  </a:lnTo>
                  <a:lnTo>
                    <a:pt x="803" y="2355"/>
                  </a:lnTo>
                  <a:lnTo>
                    <a:pt x="923" y="2297"/>
                  </a:lnTo>
                  <a:lnTo>
                    <a:pt x="983" y="2269"/>
                  </a:lnTo>
                  <a:lnTo>
                    <a:pt x="1042" y="2241"/>
                  </a:lnTo>
                  <a:lnTo>
                    <a:pt x="1101" y="2213"/>
                  </a:lnTo>
                  <a:lnTo>
                    <a:pt x="1158" y="2186"/>
                  </a:lnTo>
                  <a:lnTo>
                    <a:pt x="1213" y="2159"/>
                  </a:lnTo>
                  <a:lnTo>
                    <a:pt x="1266" y="2135"/>
                  </a:lnTo>
                  <a:lnTo>
                    <a:pt x="1316" y="2110"/>
                  </a:lnTo>
                  <a:lnTo>
                    <a:pt x="1364" y="2088"/>
                  </a:lnTo>
                  <a:lnTo>
                    <a:pt x="1407" y="2067"/>
                  </a:lnTo>
                  <a:lnTo>
                    <a:pt x="1428" y="2058"/>
                  </a:lnTo>
                  <a:lnTo>
                    <a:pt x="1447" y="2048"/>
                  </a:lnTo>
                  <a:lnTo>
                    <a:pt x="1465" y="2039"/>
                  </a:lnTo>
                  <a:lnTo>
                    <a:pt x="1483" y="2031"/>
                  </a:lnTo>
                  <a:lnTo>
                    <a:pt x="1498" y="2022"/>
                  </a:lnTo>
                  <a:lnTo>
                    <a:pt x="1514" y="2016"/>
                  </a:lnTo>
                  <a:lnTo>
                    <a:pt x="1527" y="2008"/>
                  </a:lnTo>
                  <a:lnTo>
                    <a:pt x="1540" y="2003"/>
                  </a:lnTo>
                  <a:lnTo>
                    <a:pt x="1551" y="1998"/>
                  </a:lnTo>
                  <a:lnTo>
                    <a:pt x="1561" y="1992"/>
                  </a:lnTo>
                  <a:lnTo>
                    <a:pt x="2017" y="1446"/>
                  </a:lnTo>
                  <a:lnTo>
                    <a:pt x="1903" y="187"/>
                  </a:lnTo>
                  <a:lnTo>
                    <a:pt x="1567" y="0"/>
                  </a:lnTo>
                  <a:lnTo>
                    <a:pt x="590" y="308"/>
                  </a:lnTo>
                  <a:lnTo>
                    <a:pt x="620" y="967"/>
                  </a:lnTo>
                  <a:lnTo>
                    <a:pt x="544" y="1165"/>
                  </a:lnTo>
                  <a:lnTo>
                    <a:pt x="162" y="314"/>
                  </a:lnTo>
                  <a:close/>
                </a:path>
              </a:pathLst>
            </a:custGeom>
            <a:solidFill>
              <a:srgbClr val="CC6600"/>
            </a:solidFill>
            <a:ln w="9525">
              <a:noFill/>
              <a:round/>
              <a:headEnd/>
              <a:tailEnd/>
            </a:ln>
          </p:spPr>
          <p:txBody>
            <a:bodyPr/>
            <a:lstStyle/>
            <a:p>
              <a:endParaRPr lang="cs-CZ"/>
            </a:p>
          </p:txBody>
        </p:sp>
        <p:grpSp>
          <p:nvGrpSpPr>
            <p:cNvPr id="1278" name="Group 341"/>
            <p:cNvGrpSpPr>
              <a:grpSpLocks/>
            </p:cNvGrpSpPr>
            <p:nvPr/>
          </p:nvGrpSpPr>
          <p:grpSpPr bwMode="auto">
            <a:xfrm>
              <a:off x="926" y="2874"/>
              <a:ext cx="396" cy="276"/>
              <a:chOff x="926" y="2874"/>
              <a:chExt cx="396" cy="276"/>
            </a:xfrm>
          </p:grpSpPr>
          <p:grpSp>
            <p:nvGrpSpPr>
              <p:cNvPr id="1279" name="Group 342"/>
              <p:cNvGrpSpPr>
                <a:grpSpLocks/>
              </p:cNvGrpSpPr>
              <p:nvPr/>
            </p:nvGrpSpPr>
            <p:grpSpPr bwMode="auto">
              <a:xfrm>
                <a:off x="926" y="2874"/>
                <a:ext cx="258" cy="276"/>
                <a:chOff x="926" y="2874"/>
                <a:chExt cx="258" cy="276"/>
              </a:xfrm>
            </p:grpSpPr>
            <p:sp>
              <p:nvSpPr>
                <p:cNvPr id="1045" name="Freeform 343"/>
                <p:cNvSpPr>
                  <a:spLocks/>
                </p:cNvSpPr>
                <p:nvPr/>
              </p:nvSpPr>
              <p:spPr bwMode="auto">
                <a:xfrm>
                  <a:off x="926" y="2874"/>
                  <a:ext cx="258" cy="276"/>
                </a:xfrm>
                <a:custGeom>
                  <a:avLst/>
                  <a:gdLst>
                    <a:gd name="T0" fmla="*/ 1 w 3608"/>
                    <a:gd name="T1" fmla="*/ 1 h 4127"/>
                    <a:gd name="T2" fmla="*/ 1 w 3608"/>
                    <a:gd name="T3" fmla="*/ 1 h 4127"/>
                    <a:gd name="T4" fmla="*/ 1 w 3608"/>
                    <a:gd name="T5" fmla="*/ 1 h 4127"/>
                    <a:gd name="T6" fmla="*/ 1 w 3608"/>
                    <a:gd name="T7" fmla="*/ 1 h 4127"/>
                    <a:gd name="T8" fmla="*/ 1 w 3608"/>
                    <a:gd name="T9" fmla="*/ 1 h 4127"/>
                    <a:gd name="T10" fmla="*/ 1 w 3608"/>
                    <a:gd name="T11" fmla="*/ 1 h 4127"/>
                    <a:gd name="T12" fmla="*/ 1 w 3608"/>
                    <a:gd name="T13" fmla="*/ 1 h 4127"/>
                    <a:gd name="T14" fmla="*/ 1 w 3608"/>
                    <a:gd name="T15" fmla="*/ 1 h 4127"/>
                    <a:gd name="T16" fmla="*/ 1 w 3608"/>
                    <a:gd name="T17" fmla="*/ 1 h 4127"/>
                    <a:gd name="T18" fmla="*/ 1 w 3608"/>
                    <a:gd name="T19" fmla="*/ 1 h 4127"/>
                    <a:gd name="T20" fmla="*/ 1 w 3608"/>
                    <a:gd name="T21" fmla="*/ 1 h 4127"/>
                    <a:gd name="T22" fmla="*/ 1 w 3608"/>
                    <a:gd name="T23" fmla="*/ 1 h 4127"/>
                    <a:gd name="T24" fmla="*/ 1 w 3608"/>
                    <a:gd name="T25" fmla="*/ 1 h 4127"/>
                    <a:gd name="T26" fmla="*/ 1 w 3608"/>
                    <a:gd name="T27" fmla="*/ 1 h 4127"/>
                    <a:gd name="T28" fmla="*/ 1 w 3608"/>
                    <a:gd name="T29" fmla="*/ 1 h 4127"/>
                    <a:gd name="T30" fmla="*/ 1 w 3608"/>
                    <a:gd name="T31" fmla="*/ 1 h 4127"/>
                    <a:gd name="T32" fmla="*/ 1 w 3608"/>
                    <a:gd name="T33" fmla="*/ 1 h 4127"/>
                    <a:gd name="T34" fmla="*/ 0 w 3608"/>
                    <a:gd name="T35" fmla="*/ 1 h 4127"/>
                    <a:gd name="T36" fmla="*/ 0 w 3608"/>
                    <a:gd name="T37" fmla="*/ 1 h 4127"/>
                    <a:gd name="T38" fmla="*/ 0 w 3608"/>
                    <a:gd name="T39" fmla="*/ 1 h 4127"/>
                    <a:gd name="T40" fmla="*/ 0 w 3608"/>
                    <a:gd name="T41" fmla="*/ 1 h 4127"/>
                    <a:gd name="T42" fmla="*/ 0 w 3608"/>
                    <a:gd name="T43" fmla="*/ 1 h 4127"/>
                    <a:gd name="T44" fmla="*/ 0 w 3608"/>
                    <a:gd name="T45" fmla="*/ 1 h 4127"/>
                    <a:gd name="T46" fmla="*/ 0 w 3608"/>
                    <a:gd name="T47" fmla="*/ 1 h 4127"/>
                    <a:gd name="T48" fmla="*/ 0 w 3608"/>
                    <a:gd name="T49" fmla="*/ 1 h 4127"/>
                    <a:gd name="T50" fmla="*/ 0 w 3608"/>
                    <a:gd name="T51" fmla="*/ 1 h 4127"/>
                    <a:gd name="T52" fmla="*/ 0 w 3608"/>
                    <a:gd name="T53" fmla="*/ 1 h 4127"/>
                    <a:gd name="T54" fmla="*/ 0 w 3608"/>
                    <a:gd name="T55" fmla="*/ 1 h 4127"/>
                    <a:gd name="T56" fmla="*/ 0 w 3608"/>
                    <a:gd name="T57" fmla="*/ 0 h 4127"/>
                    <a:gd name="T58" fmla="*/ 0 w 3608"/>
                    <a:gd name="T59" fmla="*/ 0 h 4127"/>
                    <a:gd name="T60" fmla="*/ 0 w 3608"/>
                    <a:gd name="T61" fmla="*/ 0 h 4127"/>
                    <a:gd name="T62" fmla="*/ 0 w 3608"/>
                    <a:gd name="T63" fmla="*/ 0 h 4127"/>
                    <a:gd name="T64" fmla="*/ 0 w 3608"/>
                    <a:gd name="T65" fmla="*/ 0 h 4127"/>
                    <a:gd name="T66" fmla="*/ 0 w 3608"/>
                    <a:gd name="T67" fmla="*/ 0 h 4127"/>
                    <a:gd name="T68" fmla="*/ 0 w 3608"/>
                    <a:gd name="T69" fmla="*/ 0 h 4127"/>
                    <a:gd name="T70" fmla="*/ 0 w 3608"/>
                    <a:gd name="T71" fmla="*/ 0 h 4127"/>
                    <a:gd name="T72" fmla="*/ 0 w 3608"/>
                    <a:gd name="T73" fmla="*/ 0 h 4127"/>
                    <a:gd name="T74" fmla="*/ 0 w 3608"/>
                    <a:gd name="T75" fmla="*/ 0 h 4127"/>
                    <a:gd name="T76" fmla="*/ 0 w 3608"/>
                    <a:gd name="T77" fmla="*/ 0 h 4127"/>
                    <a:gd name="T78" fmla="*/ 0 w 3608"/>
                    <a:gd name="T79" fmla="*/ 0 h 4127"/>
                    <a:gd name="T80" fmla="*/ 0 w 3608"/>
                    <a:gd name="T81" fmla="*/ 0 h 4127"/>
                    <a:gd name="T82" fmla="*/ 0 w 3608"/>
                    <a:gd name="T83" fmla="*/ 0 h 4127"/>
                    <a:gd name="T84" fmla="*/ 0 w 3608"/>
                    <a:gd name="T85" fmla="*/ 0 h 4127"/>
                    <a:gd name="T86" fmla="*/ 1 w 3608"/>
                    <a:gd name="T87" fmla="*/ 0 h 4127"/>
                    <a:gd name="T88" fmla="*/ 1 w 3608"/>
                    <a:gd name="T89" fmla="*/ 0 h 4127"/>
                    <a:gd name="T90" fmla="*/ 1 w 3608"/>
                    <a:gd name="T91" fmla="*/ 0 h 4127"/>
                    <a:gd name="T92" fmla="*/ 1 w 3608"/>
                    <a:gd name="T93" fmla="*/ 0 h 4127"/>
                    <a:gd name="T94" fmla="*/ 1 w 3608"/>
                    <a:gd name="T95" fmla="*/ 0 h 4127"/>
                    <a:gd name="T96" fmla="*/ 1 w 3608"/>
                    <a:gd name="T97" fmla="*/ 0 h 4127"/>
                    <a:gd name="T98" fmla="*/ 1 w 3608"/>
                    <a:gd name="T99" fmla="*/ 0 h 4127"/>
                    <a:gd name="T100" fmla="*/ 1 w 3608"/>
                    <a:gd name="T101" fmla="*/ 0 h 4127"/>
                    <a:gd name="T102" fmla="*/ 1 w 3608"/>
                    <a:gd name="T103" fmla="*/ 0 h 4127"/>
                    <a:gd name="T104" fmla="*/ 1 w 3608"/>
                    <a:gd name="T105" fmla="*/ 0 h 4127"/>
                    <a:gd name="T106" fmla="*/ 1 w 3608"/>
                    <a:gd name="T107" fmla="*/ 1 h 412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608"/>
                    <a:gd name="T163" fmla="*/ 0 h 4127"/>
                    <a:gd name="T164" fmla="*/ 3608 w 3608"/>
                    <a:gd name="T165" fmla="*/ 4127 h 412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608" h="4127">
                      <a:moveTo>
                        <a:pt x="2476" y="3341"/>
                      </a:moveTo>
                      <a:lnTo>
                        <a:pt x="2473" y="3349"/>
                      </a:lnTo>
                      <a:lnTo>
                        <a:pt x="2471" y="3358"/>
                      </a:lnTo>
                      <a:lnTo>
                        <a:pt x="2465" y="3379"/>
                      </a:lnTo>
                      <a:lnTo>
                        <a:pt x="2458" y="3405"/>
                      </a:lnTo>
                      <a:lnTo>
                        <a:pt x="2452" y="3433"/>
                      </a:lnTo>
                      <a:lnTo>
                        <a:pt x="2445" y="3464"/>
                      </a:lnTo>
                      <a:lnTo>
                        <a:pt x="2438" y="3496"/>
                      </a:lnTo>
                      <a:lnTo>
                        <a:pt x="2428" y="3530"/>
                      </a:lnTo>
                      <a:lnTo>
                        <a:pt x="2419" y="3565"/>
                      </a:lnTo>
                      <a:lnTo>
                        <a:pt x="2409" y="3602"/>
                      </a:lnTo>
                      <a:lnTo>
                        <a:pt x="2397" y="3637"/>
                      </a:lnTo>
                      <a:lnTo>
                        <a:pt x="2385" y="3673"/>
                      </a:lnTo>
                      <a:lnTo>
                        <a:pt x="2370" y="3708"/>
                      </a:lnTo>
                      <a:lnTo>
                        <a:pt x="2355" y="3741"/>
                      </a:lnTo>
                      <a:lnTo>
                        <a:pt x="2337" y="3772"/>
                      </a:lnTo>
                      <a:lnTo>
                        <a:pt x="2318" y="3801"/>
                      </a:lnTo>
                      <a:lnTo>
                        <a:pt x="2297" y="3827"/>
                      </a:lnTo>
                      <a:lnTo>
                        <a:pt x="2274" y="3852"/>
                      </a:lnTo>
                      <a:lnTo>
                        <a:pt x="2250" y="3879"/>
                      </a:lnTo>
                      <a:lnTo>
                        <a:pt x="2224" y="3907"/>
                      </a:lnTo>
                      <a:lnTo>
                        <a:pt x="2198" y="3936"/>
                      </a:lnTo>
                      <a:lnTo>
                        <a:pt x="2170" y="3965"/>
                      </a:lnTo>
                      <a:lnTo>
                        <a:pt x="2140" y="3993"/>
                      </a:lnTo>
                      <a:lnTo>
                        <a:pt x="2110" y="4020"/>
                      </a:lnTo>
                      <a:lnTo>
                        <a:pt x="2078" y="4044"/>
                      </a:lnTo>
                      <a:lnTo>
                        <a:pt x="2044" y="4067"/>
                      </a:lnTo>
                      <a:lnTo>
                        <a:pt x="2009" y="4087"/>
                      </a:lnTo>
                      <a:lnTo>
                        <a:pt x="1971" y="4103"/>
                      </a:lnTo>
                      <a:lnTo>
                        <a:pt x="1953" y="4111"/>
                      </a:lnTo>
                      <a:lnTo>
                        <a:pt x="1933" y="4116"/>
                      </a:lnTo>
                      <a:lnTo>
                        <a:pt x="1913" y="4120"/>
                      </a:lnTo>
                      <a:lnTo>
                        <a:pt x="1893" y="4124"/>
                      </a:lnTo>
                      <a:lnTo>
                        <a:pt x="1872" y="4127"/>
                      </a:lnTo>
                      <a:lnTo>
                        <a:pt x="1851" y="4127"/>
                      </a:lnTo>
                      <a:lnTo>
                        <a:pt x="1829" y="4127"/>
                      </a:lnTo>
                      <a:lnTo>
                        <a:pt x="1808" y="4124"/>
                      </a:lnTo>
                      <a:lnTo>
                        <a:pt x="1785" y="4120"/>
                      </a:lnTo>
                      <a:lnTo>
                        <a:pt x="1762" y="4115"/>
                      </a:lnTo>
                      <a:lnTo>
                        <a:pt x="1738" y="4107"/>
                      </a:lnTo>
                      <a:lnTo>
                        <a:pt x="1714" y="4100"/>
                      </a:lnTo>
                      <a:lnTo>
                        <a:pt x="1688" y="4089"/>
                      </a:lnTo>
                      <a:lnTo>
                        <a:pt x="1662" y="4078"/>
                      </a:lnTo>
                      <a:lnTo>
                        <a:pt x="1636" y="4067"/>
                      </a:lnTo>
                      <a:lnTo>
                        <a:pt x="1608" y="4053"/>
                      </a:lnTo>
                      <a:lnTo>
                        <a:pt x="1580" y="4038"/>
                      </a:lnTo>
                      <a:lnTo>
                        <a:pt x="1551" y="4022"/>
                      </a:lnTo>
                      <a:lnTo>
                        <a:pt x="1520" y="4005"/>
                      </a:lnTo>
                      <a:lnTo>
                        <a:pt x="1490" y="3987"/>
                      </a:lnTo>
                      <a:lnTo>
                        <a:pt x="1429" y="3948"/>
                      </a:lnTo>
                      <a:lnTo>
                        <a:pt x="1367" y="3906"/>
                      </a:lnTo>
                      <a:lnTo>
                        <a:pt x="1304" y="3860"/>
                      </a:lnTo>
                      <a:lnTo>
                        <a:pt x="1241" y="3812"/>
                      </a:lnTo>
                      <a:lnTo>
                        <a:pt x="1176" y="3761"/>
                      </a:lnTo>
                      <a:lnTo>
                        <a:pt x="1113" y="3709"/>
                      </a:lnTo>
                      <a:lnTo>
                        <a:pt x="1051" y="3654"/>
                      </a:lnTo>
                      <a:lnTo>
                        <a:pt x="991" y="3599"/>
                      </a:lnTo>
                      <a:lnTo>
                        <a:pt x="932" y="3543"/>
                      </a:lnTo>
                      <a:lnTo>
                        <a:pt x="875" y="3485"/>
                      </a:lnTo>
                      <a:lnTo>
                        <a:pt x="821" y="3428"/>
                      </a:lnTo>
                      <a:lnTo>
                        <a:pt x="768" y="3369"/>
                      </a:lnTo>
                      <a:lnTo>
                        <a:pt x="714" y="3308"/>
                      </a:lnTo>
                      <a:lnTo>
                        <a:pt x="659" y="3244"/>
                      </a:lnTo>
                      <a:lnTo>
                        <a:pt x="605" y="3179"/>
                      </a:lnTo>
                      <a:lnTo>
                        <a:pt x="550" y="3110"/>
                      </a:lnTo>
                      <a:lnTo>
                        <a:pt x="496" y="3041"/>
                      </a:lnTo>
                      <a:lnTo>
                        <a:pt x="445" y="2969"/>
                      </a:lnTo>
                      <a:lnTo>
                        <a:pt x="393" y="2896"/>
                      </a:lnTo>
                      <a:lnTo>
                        <a:pt x="344" y="2821"/>
                      </a:lnTo>
                      <a:lnTo>
                        <a:pt x="296" y="2746"/>
                      </a:lnTo>
                      <a:lnTo>
                        <a:pt x="253" y="2670"/>
                      </a:lnTo>
                      <a:lnTo>
                        <a:pt x="211" y="2594"/>
                      </a:lnTo>
                      <a:lnTo>
                        <a:pt x="173" y="2517"/>
                      </a:lnTo>
                      <a:lnTo>
                        <a:pt x="155" y="2478"/>
                      </a:lnTo>
                      <a:lnTo>
                        <a:pt x="139" y="2440"/>
                      </a:lnTo>
                      <a:lnTo>
                        <a:pt x="123" y="2401"/>
                      </a:lnTo>
                      <a:lnTo>
                        <a:pt x="109" y="2363"/>
                      </a:lnTo>
                      <a:lnTo>
                        <a:pt x="95" y="2325"/>
                      </a:lnTo>
                      <a:lnTo>
                        <a:pt x="83" y="2287"/>
                      </a:lnTo>
                      <a:lnTo>
                        <a:pt x="61" y="2210"/>
                      </a:lnTo>
                      <a:lnTo>
                        <a:pt x="43" y="2129"/>
                      </a:lnTo>
                      <a:lnTo>
                        <a:pt x="29" y="2047"/>
                      </a:lnTo>
                      <a:lnTo>
                        <a:pt x="18" y="1963"/>
                      </a:lnTo>
                      <a:lnTo>
                        <a:pt x="8" y="1879"/>
                      </a:lnTo>
                      <a:lnTo>
                        <a:pt x="3" y="1793"/>
                      </a:lnTo>
                      <a:lnTo>
                        <a:pt x="0" y="1706"/>
                      </a:lnTo>
                      <a:lnTo>
                        <a:pt x="0" y="1621"/>
                      </a:lnTo>
                      <a:lnTo>
                        <a:pt x="2" y="1535"/>
                      </a:lnTo>
                      <a:lnTo>
                        <a:pt x="6" y="1450"/>
                      </a:lnTo>
                      <a:lnTo>
                        <a:pt x="13" y="1367"/>
                      </a:lnTo>
                      <a:lnTo>
                        <a:pt x="23" y="1284"/>
                      </a:lnTo>
                      <a:lnTo>
                        <a:pt x="33" y="1204"/>
                      </a:lnTo>
                      <a:lnTo>
                        <a:pt x="47" y="1127"/>
                      </a:lnTo>
                      <a:lnTo>
                        <a:pt x="61" y="1053"/>
                      </a:lnTo>
                      <a:lnTo>
                        <a:pt x="78" y="981"/>
                      </a:lnTo>
                      <a:lnTo>
                        <a:pt x="112" y="841"/>
                      </a:lnTo>
                      <a:lnTo>
                        <a:pt x="129" y="771"/>
                      </a:lnTo>
                      <a:lnTo>
                        <a:pt x="147" y="702"/>
                      </a:lnTo>
                      <a:lnTo>
                        <a:pt x="167" y="632"/>
                      </a:lnTo>
                      <a:lnTo>
                        <a:pt x="189" y="566"/>
                      </a:lnTo>
                      <a:lnTo>
                        <a:pt x="213" y="499"/>
                      </a:lnTo>
                      <a:lnTo>
                        <a:pt x="240" y="436"/>
                      </a:lnTo>
                      <a:lnTo>
                        <a:pt x="256" y="406"/>
                      </a:lnTo>
                      <a:lnTo>
                        <a:pt x="271" y="376"/>
                      </a:lnTo>
                      <a:lnTo>
                        <a:pt x="289" y="346"/>
                      </a:lnTo>
                      <a:lnTo>
                        <a:pt x="307" y="318"/>
                      </a:lnTo>
                      <a:lnTo>
                        <a:pt x="326" y="291"/>
                      </a:lnTo>
                      <a:lnTo>
                        <a:pt x="347" y="264"/>
                      </a:lnTo>
                      <a:lnTo>
                        <a:pt x="369" y="238"/>
                      </a:lnTo>
                      <a:lnTo>
                        <a:pt x="393" y="213"/>
                      </a:lnTo>
                      <a:lnTo>
                        <a:pt x="418" y="190"/>
                      </a:lnTo>
                      <a:lnTo>
                        <a:pt x="444" y="168"/>
                      </a:lnTo>
                      <a:lnTo>
                        <a:pt x="472" y="147"/>
                      </a:lnTo>
                      <a:lnTo>
                        <a:pt x="501" y="127"/>
                      </a:lnTo>
                      <a:lnTo>
                        <a:pt x="532" y="108"/>
                      </a:lnTo>
                      <a:lnTo>
                        <a:pt x="565" y="90"/>
                      </a:lnTo>
                      <a:lnTo>
                        <a:pt x="600" y="75"/>
                      </a:lnTo>
                      <a:lnTo>
                        <a:pt x="636" y="60"/>
                      </a:lnTo>
                      <a:lnTo>
                        <a:pt x="676" y="47"/>
                      </a:lnTo>
                      <a:lnTo>
                        <a:pt x="718" y="37"/>
                      </a:lnTo>
                      <a:lnTo>
                        <a:pt x="764" y="27"/>
                      </a:lnTo>
                      <a:lnTo>
                        <a:pt x="812" y="20"/>
                      </a:lnTo>
                      <a:lnTo>
                        <a:pt x="862" y="13"/>
                      </a:lnTo>
                      <a:lnTo>
                        <a:pt x="915" y="8"/>
                      </a:lnTo>
                      <a:lnTo>
                        <a:pt x="970" y="5"/>
                      </a:lnTo>
                      <a:lnTo>
                        <a:pt x="1026" y="2"/>
                      </a:lnTo>
                      <a:lnTo>
                        <a:pt x="1085" y="0"/>
                      </a:lnTo>
                      <a:lnTo>
                        <a:pt x="1145" y="0"/>
                      </a:lnTo>
                      <a:lnTo>
                        <a:pt x="1206" y="1"/>
                      </a:lnTo>
                      <a:lnTo>
                        <a:pt x="1270" y="4"/>
                      </a:lnTo>
                      <a:lnTo>
                        <a:pt x="1398" y="9"/>
                      </a:lnTo>
                      <a:lnTo>
                        <a:pt x="1529" y="17"/>
                      </a:lnTo>
                      <a:lnTo>
                        <a:pt x="1660" y="28"/>
                      </a:lnTo>
                      <a:lnTo>
                        <a:pt x="1792" y="40"/>
                      </a:lnTo>
                      <a:lnTo>
                        <a:pt x="1922" y="53"/>
                      </a:lnTo>
                      <a:lnTo>
                        <a:pt x="1986" y="59"/>
                      </a:lnTo>
                      <a:lnTo>
                        <a:pt x="2048" y="66"/>
                      </a:lnTo>
                      <a:lnTo>
                        <a:pt x="2109" y="72"/>
                      </a:lnTo>
                      <a:lnTo>
                        <a:pt x="2169" y="77"/>
                      </a:lnTo>
                      <a:lnTo>
                        <a:pt x="2228" y="84"/>
                      </a:lnTo>
                      <a:lnTo>
                        <a:pt x="2284" y="89"/>
                      </a:lnTo>
                      <a:lnTo>
                        <a:pt x="2339" y="93"/>
                      </a:lnTo>
                      <a:lnTo>
                        <a:pt x="2392" y="98"/>
                      </a:lnTo>
                      <a:lnTo>
                        <a:pt x="2442" y="101"/>
                      </a:lnTo>
                      <a:lnTo>
                        <a:pt x="2490" y="104"/>
                      </a:lnTo>
                      <a:lnTo>
                        <a:pt x="2581" y="110"/>
                      </a:lnTo>
                      <a:lnTo>
                        <a:pt x="2670" y="117"/>
                      </a:lnTo>
                      <a:lnTo>
                        <a:pt x="2757" y="125"/>
                      </a:lnTo>
                      <a:lnTo>
                        <a:pt x="2841" y="132"/>
                      </a:lnTo>
                      <a:lnTo>
                        <a:pt x="2922" y="141"/>
                      </a:lnTo>
                      <a:lnTo>
                        <a:pt x="3000" y="149"/>
                      </a:lnTo>
                      <a:lnTo>
                        <a:pt x="3075" y="159"/>
                      </a:lnTo>
                      <a:lnTo>
                        <a:pt x="3147" y="168"/>
                      </a:lnTo>
                      <a:lnTo>
                        <a:pt x="3216" y="177"/>
                      </a:lnTo>
                      <a:lnTo>
                        <a:pt x="3283" y="187"/>
                      </a:lnTo>
                      <a:lnTo>
                        <a:pt x="3345" y="195"/>
                      </a:lnTo>
                      <a:lnTo>
                        <a:pt x="3405" y="204"/>
                      </a:lnTo>
                      <a:lnTo>
                        <a:pt x="3461" y="211"/>
                      </a:lnTo>
                      <a:lnTo>
                        <a:pt x="3514" y="218"/>
                      </a:lnTo>
                      <a:lnTo>
                        <a:pt x="3562" y="224"/>
                      </a:lnTo>
                      <a:lnTo>
                        <a:pt x="3608" y="229"/>
                      </a:lnTo>
                      <a:lnTo>
                        <a:pt x="2476" y="3341"/>
                      </a:lnTo>
                      <a:close/>
                    </a:path>
                  </a:pathLst>
                </a:custGeom>
                <a:solidFill>
                  <a:srgbClr val="CC6600"/>
                </a:solidFill>
                <a:ln w="9525">
                  <a:noFill/>
                  <a:round/>
                  <a:headEnd/>
                  <a:tailEnd/>
                </a:ln>
              </p:spPr>
              <p:txBody>
                <a:bodyPr/>
                <a:lstStyle/>
                <a:p>
                  <a:endParaRPr lang="cs-CZ"/>
                </a:p>
              </p:txBody>
            </p:sp>
            <p:sp>
              <p:nvSpPr>
                <p:cNvPr id="1046" name="Freeform 344"/>
                <p:cNvSpPr>
                  <a:spLocks/>
                </p:cNvSpPr>
                <p:nvPr/>
              </p:nvSpPr>
              <p:spPr bwMode="auto">
                <a:xfrm>
                  <a:off x="926" y="2874"/>
                  <a:ext cx="258" cy="276"/>
                </a:xfrm>
                <a:custGeom>
                  <a:avLst/>
                  <a:gdLst>
                    <a:gd name="T0" fmla="*/ 1 w 3608"/>
                    <a:gd name="T1" fmla="*/ 1 h 4127"/>
                    <a:gd name="T2" fmla="*/ 1 w 3608"/>
                    <a:gd name="T3" fmla="*/ 1 h 4127"/>
                    <a:gd name="T4" fmla="*/ 1 w 3608"/>
                    <a:gd name="T5" fmla="*/ 1 h 4127"/>
                    <a:gd name="T6" fmla="*/ 1 w 3608"/>
                    <a:gd name="T7" fmla="*/ 1 h 4127"/>
                    <a:gd name="T8" fmla="*/ 1 w 3608"/>
                    <a:gd name="T9" fmla="*/ 1 h 4127"/>
                    <a:gd name="T10" fmla="*/ 1 w 3608"/>
                    <a:gd name="T11" fmla="*/ 1 h 4127"/>
                    <a:gd name="T12" fmla="*/ 1 w 3608"/>
                    <a:gd name="T13" fmla="*/ 1 h 4127"/>
                    <a:gd name="T14" fmla="*/ 1 w 3608"/>
                    <a:gd name="T15" fmla="*/ 1 h 4127"/>
                    <a:gd name="T16" fmla="*/ 1 w 3608"/>
                    <a:gd name="T17" fmla="*/ 1 h 4127"/>
                    <a:gd name="T18" fmla="*/ 1 w 3608"/>
                    <a:gd name="T19" fmla="*/ 1 h 4127"/>
                    <a:gd name="T20" fmla="*/ 1 w 3608"/>
                    <a:gd name="T21" fmla="*/ 1 h 4127"/>
                    <a:gd name="T22" fmla="*/ 1 w 3608"/>
                    <a:gd name="T23" fmla="*/ 1 h 4127"/>
                    <a:gd name="T24" fmla="*/ 1 w 3608"/>
                    <a:gd name="T25" fmla="*/ 1 h 4127"/>
                    <a:gd name="T26" fmla="*/ 1 w 3608"/>
                    <a:gd name="T27" fmla="*/ 1 h 4127"/>
                    <a:gd name="T28" fmla="*/ 1 w 3608"/>
                    <a:gd name="T29" fmla="*/ 1 h 4127"/>
                    <a:gd name="T30" fmla="*/ 1 w 3608"/>
                    <a:gd name="T31" fmla="*/ 1 h 4127"/>
                    <a:gd name="T32" fmla="*/ 1 w 3608"/>
                    <a:gd name="T33" fmla="*/ 1 h 4127"/>
                    <a:gd name="T34" fmla="*/ 0 w 3608"/>
                    <a:gd name="T35" fmla="*/ 1 h 4127"/>
                    <a:gd name="T36" fmla="*/ 0 w 3608"/>
                    <a:gd name="T37" fmla="*/ 1 h 4127"/>
                    <a:gd name="T38" fmla="*/ 0 w 3608"/>
                    <a:gd name="T39" fmla="*/ 1 h 4127"/>
                    <a:gd name="T40" fmla="*/ 0 w 3608"/>
                    <a:gd name="T41" fmla="*/ 1 h 4127"/>
                    <a:gd name="T42" fmla="*/ 0 w 3608"/>
                    <a:gd name="T43" fmla="*/ 1 h 4127"/>
                    <a:gd name="T44" fmla="*/ 0 w 3608"/>
                    <a:gd name="T45" fmla="*/ 1 h 4127"/>
                    <a:gd name="T46" fmla="*/ 0 w 3608"/>
                    <a:gd name="T47" fmla="*/ 1 h 4127"/>
                    <a:gd name="T48" fmla="*/ 0 w 3608"/>
                    <a:gd name="T49" fmla="*/ 1 h 4127"/>
                    <a:gd name="T50" fmla="*/ 0 w 3608"/>
                    <a:gd name="T51" fmla="*/ 1 h 4127"/>
                    <a:gd name="T52" fmla="*/ 0 w 3608"/>
                    <a:gd name="T53" fmla="*/ 1 h 4127"/>
                    <a:gd name="T54" fmla="*/ 0 w 3608"/>
                    <a:gd name="T55" fmla="*/ 1 h 4127"/>
                    <a:gd name="T56" fmla="*/ 0 w 3608"/>
                    <a:gd name="T57" fmla="*/ 0 h 4127"/>
                    <a:gd name="T58" fmla="*/ 0 w 3608"/>
                    <a:gd name="T59" fmla="*/ 0 h 4127"/>
                    <a:gd name="T60" fmla="*/ 0 w 3608"/>
                    <a:gd name="T61" fmla="*/ 0 h 4127"/>
                    <a:gd name="T62" fmla="*/ 0 w 3608"/>
                    <a:gd name="T63" fmla="*/ 0 h 4127"/>
                    <a:gd name="T64" fmla="*/ 0 w 3608"/>
                    <a:gd name="T65" fmla="*/ 0 h 4127"/>
                    <a:gd name="T66" fmla="*/ 0 w 3608"/>
                    <a:gd name="T67" fmla="*/ 0 h 4127"/>
                    <a:gd name="T68" fmla="*/ 0 w 3608"/>
                    <a:gd name="T69" fmla="*/ 0 h 4127"/>
                    <a:gd name="T70" fmla="*/ 0 w 3608"/>
                    <a:gd name="T71" fmla="*/ 0 h 4127"/>
                    <a:gd name="T72" fmla="*/ 0 w 3608"/>
                    <a:gd name="T73" fmla="*/ 0 h 4127"/>
                    <a:gd name="T74" fmla="*/ 0 w 3608"/>
                    <a:gd name="T75" fmla="*/ 0 h 4127"/>
                    <a:gd name="T76" fmla="*/ 0 w 3608"/>
                    <a:gd name="T77" fmla="*/ 0 h 4127"/>
                    <a:gd name="T78" fmla="*/ 0 w 3608"/>
                    <a:gd name="T79" fmla="*/ 0 h 4127"/>
                    <a:gd name="T80" fmla="*/ 0 w 3608"/>
                    <a:gd name="T81" fmla="*/ 0 h 4127"/>
                    <a:gd name="T82" fmla="*/ 0 w 3608"/>
                    <a:gd name="T83" fmla="*/ 0 h 4127"/>
                    <a:gd name="T84" fmla="*/ 0 w 3608"/>
                    <a:gd name="T85" fmla="*/ 0 h 4127"/>
                    <a:gd name="T86" fmla="*/ 1 w 3608"/>
                    <a:gd name="T87" fmla="*/ 0 h 4127"/>
                    <a:gd name="T88" fmla="*/ 1 w 3608"/>
                    <a:gd name="T89" fmla="*/ 0 h 4127"/>
                    <a:gd name="T90" fmla="*/ 1 w 3608"/>
                    <a:gd name="T91" fmla="*/ 0 h 4127"/>
                    <a:gd name="T92" fmla="*/ 1 w 3608"/>
                    <a:gd name="T93" fmla="*/ 0 h 4127"/>
                    <a:gd name="T94" fmla="*/ 1 w 3608"/>
                    <a:gd name="T95" fmla="*/ 0 h 4127"/>
                    <a:gd name="T96" fmla="*/ 1 w 3608"/>
                    <a:gd name="T97" fmla="*/ 0 h 4127"/>
                    <a:gd name="T98" fmla="*/ 1 w 3608"/>
                    <a:gd name="T99" fmla="*/ 0 h 4127"/>
                    <a:gd name="T100" fmla="*/ 1 w 3608"/>
                    <a:gd name="T101" fmla="*/ 0 h 4127"/>
                    <a:gd name="T102" fmla="*/ 1 w 3608"/>
                    <a:gd name="T103" fmla="*/ 0 h 4127"/>
                    <a:gd name="T104" fmla="*/ 1 w 3608"/>
                    <a:gd name="T105" fmla="*/ 0 h 412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08"/>
                    <a:gd name="T160" fmla="*/ 0 h 4127"/>
                    <a:gd name="T161" fmla="*/ 3608 w 3608"/>
                    <a:gd name="T162" fmla="*/ 4127 h 412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08" h="4127">
                      <a:moveTo>
                        <a:pt x="2476" y="3341"/>
                      </a:moveTo>
                      <a:lnTo>
                        <a:pt x="2473" y="3349"/>
                      </a:lnTo>
                      <a:lnTo>
                        <a:pt x="2471" y="3358"/>
                      </a:lnTo>
                      <a:lnTo>
                        <a:pt x="2465" y="3379"/>
                      </a:lnTo>
                      <a:lnTo>
                        <a:pt x="2458" y="3405"/>
                      </a:lnTo>
                      <a:lnTo>
                        <a:pt x="2452" y="3433"/>
                      </a:lnTo>
                      <a:lnTo>
                        <a:pt x="2445" y="3464"/>
                      </a:lnTo>
                      <a:lnTo>
                        <a:pt x="2438" y="3496"/>
                      </a:lnTo>
                      <a:lnTo>
                        <a:pt x="2428" y="3530"/>
                      </a:lnTo>
                      <a:lnTo>
                        <a:pt x="2419" y="3565"/>
                      </a:lnTo>
                      <a:lnTo>
                        <a:pt x="2409" y="3602"/>
                      </a:lnTo>
                      <a:lnTo>
                        <a:pt x="2397" y="3637"/>
                      </a:lnTo>
                      <a:lnTo>
                        <a:pt x="2385" y="3673"/>
                      </a:lnTo>
                      <a:lnTo>
                        <a:pt x="2370" y="3708"/>
                      </a:lnTo>
                      <a:lnTo>
                        <a:pt x="2355" y="3741"/>
                      </a:lnTo>
                      <a:lnTo>
                        <a:pt x="2337" y="3772"/>
                      </a:lnTo>
                      <a:lnTo>
                        <a:pt x="2318" y="3801"/>
                      </a:lnTo>
                      <a:lnTo>
                        <a:pt x="2297" y="3827"/>
                      </a:lnTo>
                      <a:lnTo>
                        <a:pt x="2274" y="3852"/>
                      </a:lnTo>
                      <a:lnTo>
                        <a:pt x="2250" y="3879"/>
                      </a:lnTo>
                      <a:lnTo>
                        <a:pt x="2224" y="3907"/>
                      </a:lnTo>
                      <a:lnTo>
                        <a:pt x="2198" y="3936"/>
                      </a:lnTo>
                      <a:lnTo>
                        <a:pt x="2170" y="3965"/>
                      </a:lnTo>
                      <a:lnTo>
                        <a:pt x="2140" y="3993"/>
                      </a:lnTo>
                      <a:lnTo>
                        <a:pt x="2110" y="4020"/>
                      </a:lnTo>
                      <a:lnTo>
                        <a:pt x="2078" y="4044"/>
                      </a:lnTo>
                      <a:lnTo>
                        <a:pt x="2044" y="4067"/>
                      </a:lnTo>
                      <a:lnTo>
                        <a:pt x="2009" y="4087"/>
                      </a:lnTo>
                      <a:lnTo>
                        <a:pt x="1971" y="4103"/>
                      </a:lnTo>
                      <a:lnTo>
                        <a:pt x="1953" y="4111"/>
                      </a:lnTo>
                      <a:lnTo>
                        <a:pt x="1933" y="4116"/>
                      </a:lnTo>
                      <a:lnTo>
                        <a:pt x="1913" y="4120"/>
                      </a:lnTo>
                      <a:lnTo>
                        <a:pt x="1893" y="4124"/>
                      </a:lnTo>
                      <a:lnTo>
                        <a:pt x="1872" y="4127"/>
                      </a:lnTo>
                      <a:lnTo>
                        <a:pt x="1851" y="4127"/>
                      </a:lnTo>
                      <a:lnTo>
                        <a:pt x="1829" y="4127"/>
                      </a:lnTo>
                      <a:lnTo>
                        <a:pt x="1808" y="4124"/>
                      </a:lnTo>
                      <a:lnTo>
                        <a:pt x="1785" y="4120"/>
                      </a:lnTo>
                      <a:lnTo>
                        <a:pt x="1762" y="4115"/>
                      </a:lnTo>
                      <a:lnTo>
                        <a:pt x="1738" y="4107"/>
                      </a:lnTo>
                      <a:lnTo>
                        <a:pt x="1714" y="4100"/>
                      </a:lnTo>
                      <a:lnTo>
                        <a:pt x="1688" y="4089"/>
                      </a:lnTo>
                      <a:lnTo>
                        <a:pt x="1662" y="4078"/>
                      </a:lnTo>
                      <a:lnTo>
                        <a:pt x="1636" y="4067"/>
                      </a:lnTo>
                      <a:lnTo>
                        <a:pt x="1608" y="4053"/>
                      </a:lnTo>
                      <a:lnTo>
                        <a:pt x="1580" y="4038"/>
                      </a:lnTo>
                      <a:lnTo>
                        <a:pt x="1551" y="4022"/>
                      </a:lnTo>
                      <a:lnTo>
                        <a:pt x="1520" y="4005"/>
                      </a:lnTo>
                      <a:lnTo>
                        <a:pt x="1490" y="3987"/>
                      </a:lnTo>
                      <a:lnTo>
                        <a:pt x="1429" y="3948"/>
                      </a:lnTo>
                      <a:lnTo>
                        <a:pt x="1367" y="3906"/>
                      </a:lnTo>
                      <a:lnTo>
                        <a:pt x="1304" y="3860"/>
                      </a:lnTo>
                      <a:lnTo>
                        <a:pt x="1241" y="3812"/>
                      </a:lnTo>
                      <a:lnTo>
                        <a:pt x="1176" y="3761"/>
                      </a:lnTo>
                      <a:lnTo>
                        <a:pt x="1113" y="3709"/>
                      </a:lnTo>
                      <a:lnTo>
                        <a:pt x="1051" y="3654"/>
                      </a:lnTo>
                      <a:lnTo>
                        <a:pt x="991" y="3599"/>
                      </a:lnTo>
                      <a:lnTo>
                        <a:pt x="932" y="3543"/>
                      </a:lnTo>
                      <a:lnTo>
                        <a:pt x="875" y="3485"/>
                      </a:lnTo>
                      <a:lnTo>
                        <a:pt x="821" y="3428"/>
                      </a:lnTo>
                      <a:lnTo>
                        <a:pt x="768" y="3369"/>
                      </a:lnTo>
                      <a:lnTo>
                        <a:pt x="714" y="3308"/>
                      </a:lnTo>
                      <a:lnTo>
                        <a:pt x="659" y="3244"/>
                      </a:lnTo>
                      <a:lnTo>
                        <a:pt x="605" y="3179"/>
                      </a:lnTo>
                      <a:lnTo>
                        <a:pt x="550" y="3110"/>
                      </a:lnTo>
                      <a:lnTo>
                        <a:pt x="496" y="3041"/>
                      </a:lnTo>
                      <a:lnTo>
                        <a:pt x="445" y="2969"/>
                      </a:lnTo>
                      <a:lnTo>
                        <a:pt x="393" y="2896"/>
                      </a:lnTo>
                      <a:lnTo>
                        <a:pt x="344" y="2821"/>
                      </a:lnTo>
                      <a:lnTo>
                        <a:pt x="296" y="2746"/>
                      </a:lnTo>
                      <a:lnTo>
                        <a:pt x="253" y="2670"/>
                      </a:lnTo>
                      <a:lnTo>
                        <a:pt x="211" y="2594"/>
                      </a:lnTo>
                      <a:lnTo>
                        <a:pt x="173" y="2517"/>
                      </a:lnTo>
                      <a:lnTo>
                        <a:pt x="155" y="2478"/>
                      </a:lnTo>
                      <a:lnTo>
                        <a:pt x="139" y="2440"/>
                      </a:lnTo>
                      <a:lnTo>
                        <a:pt x="123" y="2401"/>
                      </a:lnTo>
                      <a:lnTo>
                        <a:pt x="109" y="2363"/>
                      </a:lnTo>
                      <a:lnTo>
                        <a:pt x="95" y="2325"/>
                      </a:lnTo>
                      <a:lnTo>
                        <a:pt x="83" y="2287"/>
                      </a:lnTo>
                      <a:lnTo>
                        <a:pt x="61" y="2210"/>
                      </a:lnTo>
                      <a:lnTo>
                        <a:pt x="43" y="2129"/>
                      </a:lnTo>
                      <a:lnTo>
                        <a:pt x="29" y="2047"/>
                      </a:lnTo>
                      <a:lnTo>
                        <a:pt x="18" y="1963"/>
                      </a:lnTo>
                      <a:lnTo>
                        <a:pt x="8" y="1879"/>
                      </a:lnTo>
                      <a:lnTo>
                        <a:pt x="3" y="1793"/>
                      </a:lnTo>
                      <a:lnTo>
                        <a:pt x="0" y="1706"/>
                      </a:lnTo>
                      <a:lnTo>
                        <a:pt x="0" y="1621"/>
                      </a:lnTo>
                      <a:lnTo>
                        <a:pt x="2" y="1535"/>
                      </a:lnTo>
                      <a:lnTo>
                        <a:pt x="6" y="1450"/>
                      </a:lnTo>
                      <a:lnTo>
                        <a:pt x="13" y="1367"/>
                      </a:lnTo>
                      <a:lnTo>
                        <a:pt x="23" y="1284"/>
                      </a:lnTo>
                      <a:lnTo>
                        <a:pt x="33" y="1204"/>
                      </a:lnTo>
                      <a:lnTo>
                        <a:pt x="47" y="1127"/>
                      </a:lnTo>
                      <a:lnTo>
                        <a:pt x="61" y="1053"/>
                      </a:lnTo>
                      <a:lnTo>
                        <a:pt x="78" y="981"/>
                      </a:lnTo>
                      <a:lnTo>
                        <a:pt x="112" y="841"/>
                      </a:lnTo>
                      <a:lnTo>
                        <a:pt x="129" y="771"/>
                      </a:lnTo>
                      <a:lnTo>
                        <a:pt x="147" y="702"/>
                      </a:lnTo>
                      <a:lnTo>
                        <a:pt x="167" y="632"/>
                      </a:lnTo>
                      <a:lnTo>
                        <a:pt x="189" y="566"/>
                      </a:lnTo>
                      <a:lnTo>
                        <a:pt x="213" y="499"/>
                      </a:lnTo>
                      <a:lnTo>
                        <a:pt x="240" y="436"/>
                      </a:lnTo>
                      <a:lnTo>
                        <a:pt x="256" y="406"/>
                      </a:lnTo>
                      <a:lnTo>
                        <a:pt x="271" y="376"/>
                      </a:lnTo>
                      <a:lnTo>
                        <a:pt x="289" y="346"/>
                      </a:lnTo>
                      <a:lnTo>
                        <a:pt x="307" y="318"/>
                      </a:lnTo>
                      <a:lnTo>
                        <a:pt x="326" y="291"/>
                      </a:lnTo>
                      <a:lnTo>
                        <a:pt x="347" y="264"/>
                      </a:lnTo>
                      <a:lnTo>
                        <a:pt x="369" y="238"/>
                      </a:lnTo>
                      <a:lnTo>
                        <a:pt x="393" y="213"/>
                      </a:lnTo>
                      <a:lnTo>
                        <a:pt x="418" y="190"/>
                      </a:lnTo>
                      <a:lnTo>
                        <a:pt x="444" y="168"/>
                      </a:lnTo>
                      <a:lnTo>
                        <a:pt x="472" y="147"/>
                      </a:lnTo>
                      <a:lnTo>
                        <a:pt x="501" y="127"/>
                      </a:lnTo>
                      <a:lnTo>
                        <a:pt x="532" y="108"/>
                      </a:lnTo>
                      <a:lnTo>
                        <a:pt x="565" y="90"/>
                      </a:lnTo>
                      <a:lnTo>
                        <a:pt x="600" y="75"/>
                      </a:lnTo>
                      <a:lnTo>
                        <a:pt x="636" y="60"/>
                      </a:lnTo>
                      <a:lnTo>
                        <a:pt x="676" y="47"/>
                      </a:lnTo>
                      <a:lnTo>
                        <a:pt x="718" y="37"/>
                      </a:lnTo>
                      <a:lnTo>
                        <a:pt x="764" y="27"/>
                      </a:lnTo>
                      <a:lnTo>
                        <a:pt x="812" y="20"/>
                      </a:lnTo>
                      <a:lnTo>
                        <a:pt x="862" y="13"/>
                      </a:lnTo>
                      <a:lnTo>
                        <a:pt x="915" y="8"/>
                      </a:lnTo>
                      <a:lnTo>
                        <a:pt x="970" y="5"/>
                      </a:lnTo>
                      <a:lnTo>
                        <a:pt x="1026" y="2"/>
                      </a:lnTo>
                      <a:lnTo>
                        <a:pt x="1085" y="0"/>
                      </a:lnTo>
                      <a:lnTo>
                        <a:pt x="1145" y="0"/>
                      </a:lnTo>
                      <a:lnTo>
                        <a:pt x="1206" y="1"/>
                      </a:lnTo>
                      <a:lnTo>
                        <a:pt x="1270" y="4"/>
                      </a:lnTo>
                      <a:lnTo>
                        <a:pt x="1398" y="9"/>
                      </a:lnTo>
                      <a:lnTo>
                        <a:pt x="1529" y="17"/>
                      </a:lnTo>
                      <a:lnTo>
                        <a:pt x="1660" y="28"/>
                      </a:lnTo>
                      <a:lnTo>
                        <a:pt x="1792" y="40"/>
                      </a:lnTo>
                      <a:lnTo>
                        <a:pt x="1922" y="53"/>
                      </a:lnTo>
                      <a:lnTo>
                        <a:pt x="1986" y="59"/>
                      </a:lnTo>
                      <a:lnTo>
                        <a:pt x="2048" y="66"/>
                      </a:lnTo>
                      <a:lnTo>
                        <a:pt x="2109" y="72"/>
                      </a:lnTo>
                      <a:lnTo>
                        <a:pt x="2169" y="77"/>
                      </a:lnTo>
                      <a:lnTo>
                        <a:pt x="2228" y="84"/>
                      </a:lnTo>
                      <a:lnTo>
                        <a:pt x="2284" y="89"/>
                      </a:lnTo>
                      <a:lnTo>
                        <a:pt x="2339" y="93"/>
                      </a:lnTo>
                      <a:lnTo>
                        <a:pt x="2392" y="98"/>
                      </a:lnTo>
                      <a:lnTo>
                        <a:pt x="2442" y="101"/>
                      </a:lnTo>
                      <a:lnTo>
                        <a:pt x="2490" y="104"/>
                      </a:lnTo>
                      <a:lnTo>
                        <a:pt x="2581" y="110"/>
                      </a:lnTo>
                      <a:lnTo>
                        <a:pt x="2670" y="117"/>
                      </a:lnTo>
                      <a:lnTo>
                        <a:pt x="2757" y="125"/>
                      </a:lnTo>
                      <a:lnTo>
                        <a:pt x="2841" y="132"/>
                      </a:lnTo>
                      <a:lnTo>
                        <a:pt x="2922" y="141"/>
                      </a:lnTo>
                      <a:lnTo>
                        <a:pt x="3000" y="149"/>
                      </a:lnTo>
                      <a:lnTo>
                        <a:pt x="3075" y="159"/>
                      </a:lnTo>
                      <a:lnTo>
                        <a:pt x="3147" y="168"/>
                      </a:lnTo>
                      <a:lnTo>
                        <a:pt x="3216" y="177"/>
                      </a:lnTo>
                      <a:lnTo>
                        <a:pt x="3283" y="187"/>
                      </a:lnTo>
                      <a:lnTo>
                        <a:pt x="3345" y="195"/>
                      </a:lnTo>
                      <a:lnTo>
                        <a:pt x="3405" y="204"/>
                      </a:lnTo>
                      <a:lnTo>
                        <a:pt x="3461" y="211"/>
                      </a:lnTo>
                      <a:lnTo>
                        <a:pt x="3514" y="218"/>
                      </a:lnTo>
                      <a:lnTo>
                        <a:pt x="3562" y="224"/>
                      </a:lnTo>
                      <a:lnTo>
                        <a:pt x="3608" y="229"/>
                      </a:lnTo>
                    </a:path>
                  </a:pathLst>
                </a:custGeom>
                <a:noFill/>
                <a:ln w="1588">
                  <a:solidFill>
                    <a:srgbClr val="000000"/>
                  </a:solidFill>
                  <a:round/>
                  <a:headEnd/>
                  <a:tailEnd/>
                </a:ln>
              </p:spPr>
              <p:txBody>
                <a:bodyPr/>
                <a:lstStyle/>
                <a:p>
                  <a:endParaRPr lang="cs-CZ"/>
                </a:p>
              </p:txBody>
            </p:sp>
          </p:grpSp>
          <p:grpSp>
            <p:nvGrpSpPr>
              <p:cNvPr id="12320" name="Group 345"/>
              <p:cNvGrpSpPr>
                <a:grpSpLocks/>
              </p:cNvGrpSpPr>
              <p:nvPr/>
            </p:nvGrpSpPr>
            <p:grpSpPr bwMode="auto">
              <a:xfrm>
                <a:off x="1084" y="3016"/>
                <a:ext cx="140" cy="84"/>
                <a:chOff x="1084" y="3016"/>
                <a:chExt cx="140" cy="84"/>
              </a:xfrm>
            </p:grpSpPr>
            <p:sp>
              <p:nvSpPr>
                <p:cNvPr id="1043" name="Freeform 346"/>
                <p:cNvSpPr>
                  <a:spLocks/>
                </p:cNvSpPr>
                <p:nvPr/>
              </p:nvSpPr>
              <p:spPr bwMode="auto">
                <a:xfrm>
                  <a:off x="1084" y="3016"/>
                  <a:ext cx="140" cy="84"/>
                </a:xfrm>
                <a:custGeom>
                  <a:avLst/>
                  <a:gdLst>
                    <a:gd name="T0" fmla="*/ 0 w 1955"/>
                    <a:gd name="T1" fmla="*/ 0 h 1269"/>
                    <a:gd name="T2" fmla="*/ 0 w 1955"/>
                    <a:gd name="T3" fmla="*/ 0 h 1269"/>
                    <a:gd name="T4" fmla="*/ 0 w 1955"/>
                    <a:gd name="T5" fmla="*/ 0 h 1269"/>
                    <a:gd name="T6" fmla="*/ 0 w 1955"/>
                    <a:gd name="T7" fmla="*/ 0 h 1269"/>
                    <a:gd name="T8" fmla="*/ 0 w 1955"/>
                    <a:gd name="T9" fmla="*/ 0 h 1269"/>
                    <a:gd name="T10" fmla="*/ 0 w 1955"/>
                    <a:gd name="T11" fmla="*/ 0 h 1269"/>
                    <a:gd name="T12" fmla="*/ 0 w 1955"/>
                    <a:gd name="T13" fmla="*/ 0 h 1269"/>
                    <a:gd name="T14" fmla="*/ 0 w 1955"/>
                    <a:gd name="T15" fmla="*/ 0 h 1269"/>
                    <a:gd name="T16" fmla="*/ 0 w 1955"/>
                    <a:gd name="T17" fmla="*/ 0 h 1269"/>
                    <a:gd name="T18" fmla="*/ 0 w 1955"/>
                    <a:gd name="T19" fmla="*/ 0 h 1269"/>
                    <a:gd name="T20" fmla="*/ 0 w 1955"/>
                    <a:gd name="T21" fmla="*/ 0 h 1269"/>
                    <a:gd name="T22" fmla="*/ 0 w 1955"/>
                    <a:gd name="T23" fmla="*/ 0 h 1269"/>
                    <a:gd name="T24" fmla="*/ 0 w 1955"/>
                    <a:gd name="T25" fmla="*/ 0 h 1269"/>
                    <a:gd name="T26" fmla="*/ 0 w 1955"/>
                    <a:gd name="T27" fmla="*/ 0 h 1269"/>
                    <a:gd name="T28" fmla="*/ 0 w 1955"/>
                    <a:gd name="T29" fmla="*/ 0 h 1269"/>
                    <a:gd name="T30" fmla="*/ 0 w 1955"/>
                    <a:gd name="T31" fmla="*/ 0 h 1269"/>
                    <a:gd name="T32" fmla="*/ 0 w 1955"/>
                    <a:gd name="T33" fmla="*/ 0 h 1269"/>
                    <a:gd name="T34" fmla="*/ 0 w 1955"/>
                    <a:gd name="T35" fmla="*/ 0 h 1269"/>
                    <a:gd name="T36" fmla="*/ 0 w 1955"/>
                    <a:gd name="T37" fmla="*/ 0 h 1269"/>
                    <a:gd name="T38" fmla="*/ 0 w 1955"/>
                    <a:gd name="T39" fmla="*/ 0 h 1269"/>
                    <a:gd name="T40" fmla="*/ 0 w 1955"/>
                    <a:gd name="T41" fmla="*/ 0 h 1269"/>
                    <a:gd name="T42" fmla="*/ 0 w 1955"/>
                    <a:gd name="T43" fmla="*/ 0 h 1269"/>
                    <a:gd name="T44" fmla="*/ 0 w 1955"/>
                    <a:gd name="T45" fmla="*/ 0 h 1269"/>
                    <a:gd name="T46" fmla="*/ 0 w 1955"/>
                    <a:gd name="T47" fmla="*/ 0 h 1269"/>
                    <a:gd name="T48" fmla="*/ 0 w 1955"/>
                    <a:gd name="T49" fmla="*/ 0 h 1269"/>
                    <a:gd name="T50" fmla="*/ 0 w 1955"/>
                    <a:gd name="T51" fmla="*/ 0 h 1269"/>
                    <a:gd name="T52" fmla="*/ 0 w 1955"/>
                    <a:gd name="T53" fmla="*/ 0 h 1269"/>
                    <a:gd name="T54" fmla="*/ 1 w 1955"/>
                    <a:gd name="T55" fmla="*/ 0 h 1269"/>
                    <a:gd name="T56" fmla="*/ 1 w 1955"/>
                    <a:gd name="T57" fmla="*/ 0 h 1269"/>
                    <a:gd name="T58" fmla="*/ 1 w 1955"/>
                    <a:gd name="T59" fmla="*/ 0 h 1269"/>
                    <a:gd name="T60" fmla="*/ 1 w 1955"/>
                    <a:gd name="T61" fmla="*/ 0 h 1269"/>
                    <a:gd name="T62" fmla="*/ 1 w 1955"/>
                    <a:gd name="T63" fmla="*/ 0 h 1269"/>
                    <a:gd name="T64" fmla="*/ 1 w 1955"/>
                    <a:gd name="T65" fmla="*/ 0 h 1269"/>
                    <a:gd name="T66" fmla="*/ 1 w 1955"/>
                    <a:gd name="T67" fmla="*/ 0 h 1269"/>
                    <a:gd name="T68" fmla="*/ 1 w 1955"/>
                    <a:gd name="T69" fmla="*/ 0 h 1269"/>
                    <a:gd name="T70" fmla="*/ 1 w 1955"/>
                    <a:gd name="T71" fmla="*/ 0 h 1269"/>
                    <a:gd name="T72" fmla="*/ 1 w 1955"/>
                    <a:gd name="T73" fmla="*/ 0 h 1269"/>
                    <a:gd name="T74" fmla="*/ 1 w 1955"/>
                    <a:gd name="T75" fmla="*/ 0 h 1269"/>
                    <a:gd name="T76" fmla="*/ 1 w 1955"/>
                    <a:gd name="T77" fmla="*/ 0 h 1269"/>
                    <a:gd name="T78" fmla="*/ 1 w 1955"/>
                    <a:gd name="T79" fmla="*/ 0 h 1269"/>
                    <a:gd name="T80" fmla="*/ 1 w 1955"/>
                    <a:gd name="T81" fmla="*/ 0 h 1269"/>
                    <a:gd name="T82" fmla="*/ 1 w 1955"/>
                    <a:gd name="T83" fmla="*/ 0 h 1269"/>
                    <a:gd name="T84" fmla="*/ 1 w 1955"/>
                    <a:gd name="T85" fmla="*/ 0 h 1269"/>
                    <a:gd name="T86" fmla="*/ 1 w 1955"/>
                    <a:gd name="T87" fmla="*/ 0 h 1269"/>
                    <a:gd name="T88" fmla="*/ 1 w 1955"/>
                    <a:gd name="T89" fmla="*/ 0 h 1269"/>
                    <a:gd name="T90" fmla="*/ 1 w 1955"/>
                    <a:gd name="T91" fmla="*/ 0 h 1269"/>
                    <a:gd name="T92" fmla="*/ 1 w 1955"/>
                    <a:gd name="T93" fmla="*/ 0 h 1269"/>
                    <a:gd name="T94" fmla="*/ 1 w 1955"/>
                    <a:gd name="T95" fmla="*/ 0 h 1269"/>
                    <a:gd name="T96" fmla="*/ 1 w 1955"/>
                    <a:gd name="T97" fmla="*/ 0 h 1269"/>
                    <a:gd name="T98" fmla="*/ 1 w 1955"/>
                    <a:gd name="T99" fmla="*/ 0 h 1269"/>
                    <a:gd name="T100" fmla="*/ 1 w 1955"/>
                    <a:gd name="T101" fmla="*/ 0 h 1269"/>
                    <a:gd name="T102" fmla="*/ 1 w 1955"/>
                    <a:gd name="T103" fmla="*/ 0 h 1269"/>
                    <a:gd name="T104" fmla="*/ 0 w 1955"/>
                    <a:gd name="T105" fmla="*/ 0 h 126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955"/>
                    <a:gd name="T160" fmla="*/ 0 h 1269"/>
                    <a:gd name="T161" fmla="*/ 1955 w 1955"/>
                    <a:gd name="T162" fmla="*/ 1269 h 126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955" h="1269">
                      <a:moveTo>
                        <a:pt x="0" y="1269"/>
                      </a:moveTo>
                      <a:lnTo>
                        <a:pt x="13" y="1265"/>
                      </a:lnTo>
                      <a:lnTo>
                        <a:pt x="28" y="1262"/>
                      </a:lnTo>
                      <a:lnTo>
                        <a:pt x="43" y="1258"/>
                      </a:lnTo>
                      <a:lnTo>
                        <a:pt x="61" y="1255"/>
                      </a:lnTo>
                      <a:lnTo>
                        <a:pt x="80" y="1250"/>
                      </a:lnTo>
                      <a:lnTo>
                        <a:pt x="100" y="1246"/>
                      </a:lnTo>
                      <a:lnTo>
                        <a:pt x="121" y="1242"/>
                      </a:lnTo>
                      <a:lnTo>
                        <a:pt x="143" y="1238"/>
                      </a:lnTo>
                      <a:lnTo>
                        <a:pt x="190" y="1228"/>
                      </a:lnTo>
                      <a:lnTo>
                        <a:pt x="241" y="1217"/>
                      </a:lnTo>
                      <a:lnTo>
                        <a:pt x="294" y="1205"/>
                      </a:lnTo>
                      <a:lnTo>
                        <a:pt x="349" y="1194"/>
                      </a:lnTo>
                      <a:lnTo>
                        <a:pt x="406" y="1181"/>
                      </a:lnTo>
                      <a:lnTo>
                        <a:pt x="463" y="1167"/>
                      </a:lnTo>
                      <a:lnTo>
                        <a:pt x="521" y="1153"/>
                      </a:lnTo>
                      <a:lnTo>
                        <a:pt x="577" y="1138"/>
                      </a:lnTo>
                      <a:lnTo>
                        <a:pt x="633" y="1122"/>
                      </a:lnTo>
                      <a:lnTo>
                        <a:pt x="687" y="1106"/>
                      </a:lnTo>
                      <a:lnTo>
                        <a:pt x="739" y="1089"/>
                      </a:lnTo>
                      <a:lnTo>
                        <a:pt x="788" y="1070"/>
                      </a:lnTo>
                      <a:lnTo>
                        <a:pt x="882" y="1033"/>
                      </a:lnTo>
                      <a:lnTo>
                        <a:pt x="977" y="993"/>
                      </a:lnTo>
                      <a:lnTo>
                        <a:pt x="1070" y="953"/>
                      </a:lnTo>
                      <a:lnTo>
                        <a:pt x="1163" y="908"/>
                      </a:lnTo>
                      <a:lnTo>
                        <a:pt x="1208" y="884"/>
                      </a:lnTo>
                      <a:lnTo>
                        <a:pt x="1253" y="859"/>
                      </a:lnTo>
                      <a:lnTo>
                        <a:pt x="1296" y="834"/>
                      </a:lnTo>
                      <a:lnTo>
                        <a:pt x="1339" y="806"/>
                      </a:lnTo>
                      <a:lnTo>
                        <a:pt x="1380" y="778"/>
                      </a:lnTo>
                      <a:lnTo>
                        <a:pt x="1421" y="748"/>
                      </a:lnTo>
                      <a:lnTo>
                        <a:pt x="1459" y="717"/>
                      </a:lnTo>
                      <a:lnTo>
                        <a:pt x="1496" y="684"/>
                      </a:lnTo>
                      <a:lnTo>
                        <a:pt x="1514" y="667"/>
                      </a:lnTo>
                      <a:lnTo>
                        <a:pt x="1533" y="649"/>
                      </a:lnTo>
                      <a:lnTo>
                        <a:pt x="1568" y="609"/>
                      </a:lnTo>
                      <a:lnTo>
                        <a:pt x="1602" y="566"/>
                      </a:lnTo>
                      <a:lnTo>
                        <a:pt x="1636" y="521"/>
                      </a:lnTo>
                      <a:lnTo>
                        <a:pt x="1670" y="475"/>
                      </a:lnTo>
                      <a:lnTo>
                        <a:pt x="1702" y="427"/>
                      </a:lnTo>
                      <a:lnTo>
                        <a:pt x="1733" y="378"/>
                      </a:lnTo>
                      <a:lnTo>
                        <a:pt x="1763" y="328"/>
                      </a:lnTo>
                      <a:lnTo>
                        <a:pt x="1791" y="279"/>
                      </a:lnTo>
                      <a:lnTo>
                        <a:pt x="1819" y="232"/>
                      </a:lnTo>
                      <a:lnTo>
                        <a:pt x="1845" y="186"/>
                      </a:lnTo>
                      <a:lnTo>
                        <a:pt x="1870" y="142"/>
                      </a:lnTo>
                      <a:lnTo>
                        <a:pt x="1893" y="100"/>
                      </a:lnTo>
                      <a:lnTo>
                        <a:pt x="1915" y="63"/>
                      </a:lnTo>
                      <a:lnTo>
                        <a:pt x="1926" y="46"/>
                      </a:lnTo>
                      <a:lnTo>
                        <a:pt x="1936" y="28"/>
                      </a:lnTo>
                      <a:lnTo>
                        <a:pt x="1945" y="13"/>
                      </a:lnTo>
                      <a:lnTo>
                        <a:pt x="1955" y="0"/>
                      </a:lnTo>
                      <a:lnTo>
                        <a:pt x="0" y="1269"/>
                      </a:lnTo>
                      <a:close/>
                    </a:path>
                  </a:pathLst>
                </a:custGeom>
                <a:solidFill>
                  <a:srgbClr val="CC6600"/>
                </a:solidFill>
                <a:ln w="9525">
                  <a:noFill/>
                  <a:round/>
                  <a:headEnd/>
                  <a:tailEnd/>
                </a:ln>
              </p:spPr>
              <p:txBody>
                <a:bodyPr/>
                <a:lstStyle/>
                <a:p>
                  <a:endParaRPr lang="cs-CZ"/>
                </a:p>
              </p:txBody>
            </p:sp>
            <p:sp>
              <p:nvSpPr>
                <p:cNvPr id="1044" name="Freeform 347"/>
                <p:cNvSpPr>
                  <a:spLocks/>
                </p:cNvSpPr>
                <p:nvPr/>
              </p:nvSpPr>
              <p:spPr bwMode="auto">
                <a:xfrm>
                  <a:off x="1084" y="3016"/>
                  <a:ext cx="140" cy="84"/>
                </a:xfrm>
                <a:custGeom>
                  <a:avLst/>
                  <a:gdLst>
                    <a:gd name="T0" fmla="*/ 0 w 1955"/>
                    <a:gd name="T1" fmla="*/ 0 h 1269"/>
                    <a:gd name="T2" fmla="*/ 0 w 1955"/>
                    <a:gd name="T3" fmla="*/ 0 h 1269"/>
                    <a:gd name="T4" fmla="*/ 0 w 1955"/>
                    <a:gd name="T5" fmla="*/ 0 h 1269"/>
                    <a:gd name="T6" fmla="*/ 0 w 1955"/>
                    <a:gd name="T7" fmla="*/ 0 h 1269"/>
                    <a:gd name="T8" fmla="*/ 0 w 1955"/>
                    <a:gd name="T9" fmla="*/ 0 h 1269"/>
                    <a:gd name="T10" fmla="*/ 0 w 1955"/>
                    <a:gd name="T11" fmla="*/ 0 h 1269"/>
                    <a:gd name="T12" fmla="*/ 0 w 1955"/>
                    <a:gd name="T13" fmla="*/ 0 h 1269"/>
                    <a:gd name="T14" fmla="*/ 0 w 1955"/>
                    <a:gd name="T15" fmla="*/ 0 h 1269"/>
                    <a:gd name="T16" fmla="*/ 0 w 1955"/>
                    <a:gd name="T17" fmla="*/ 0 h 1269"/>
                    <a:gd name="T18" fmla="*/ 0 w 1955"/>
                    <a:gd name="T19" fmla="*/ 0 h 1269"/>
                    <a:gd name="T20" fmla="*/ 0 w 1955"/>
                    <a:gd name="T21" fmla="*/ 0 h 1269"/>
                    <a:gd name="T22" fmla="*/ 0 w 1955"/>
                    <a:gd name="T23" fmla="*/ 0 h 1269"/>
                    <a:gd name="T24" fmla="*/ 0 w 1955"/>
                    <a:gd name="T25" fmla="*/ 0 h 1269"/>
                    <a:gd name="T26" fmla="*/ 0 w 1955"/>
                    <a:gd name="T27" fmla="*/ 0 h 1269"/>
                    <a:gd name="T28" fmla="*/ 0 w 1955"/>
                    <a:gd name="T29" fmla="*/ 0 h 1269"/>
                    <a:gd name="T30" fmla="*/ 0 w 1955"/>
                    <a:gd name="T31" fmla="*/ 0 h 1269"/>
                    <a:gd name="T32" fmla="*/ 0 w 1955"/>
                    <a:gd name="T33" fmla="*/ 0 h 1269"/>
                    <a:gd name="T34" fmla="*/ 0 w 1955"/>
                    <a:gd name="T35" fmla="*/ 0 h 1269"/>
                    <a:gd name="T36" fmla="*/ 0 w 1955"/>
                    <a:gd name="T37" fmla="*/ 0 h 1269"/>
                    <a:gd name="T38" fmla="*/ 0 w 1955"/>
                    <a:gd name="T39" fmla="*/ 0 h 1269"/>
                    <a:gd name="T40" fmla="*/ 0 w 1955"/>
                    <a:gd name="T41" fmla="*/ 0 h 1269"/>
                    <a:gd name="T42" fmla="*/ 0 w 1955"/>
                    <a:gd name="T43" fmla="*/ 0 h 1269"/>
                    <a:gd name="T44" fmla="*/ 0 w 1955"/>
                    <a:gd name="T45" fmla="*/ 0 h 1269"/>
                    <a:gd name="T46" fmla="*/ 0 w 1955"/>
                    <a:gd name="T47" fmla="*/ 0 h 1269"/>
                    <a:gd name="T48" fmla="*/ 0 w 1955"/>
                    <a:gd name="T49" fmla="*/ 0 h 1269"/>
                    <a:gd name="T50" fmla="*/ 0 w 1955"/>
                    <a:gd name="T51" fmla="*/ 0 h 1269"/>
                    <a:gd name="T52" fmla="*/ 0 w 1955"/>
                    <a:gd name="T53" fmla="*/ 0 h 1269"/>
                    <a:gd name="T54" fmla="*/ 1 w 1955"/>
                    <a:gd name="T55" fmla="*/ 0 h 1269"/>
                    <a:gd name="T56" fmla="*/ 1 w 1955"/>
                    <a:gd name="T57" fmla="*/ 0 h 1269"/>
                    <a:gd name="T58" fmla="*/ 1 w 1955"/>
                    <a:gd name="T59" fmla="*/ 0 h 1269"/>
                    <a:gd name="T60" fmla="*/ 1 w 1955"/>
                    <a:gd name="T61" fmla="*/ 0 h 1269"/>
                    <a:gd name="T62" fmla="*/ 1 w 1955"/>
                    <a:gd name="T63" fmla="*/ 0 h 1269"/>
                    <a:gd name="T64" fmla="*/ 1 w 1955"/>
                    <a:gd name="T65" fmla="*/ 0 h 1269"/>
                    <a:gd name="T66" fmla="*/ 1 w 1955"/>
                    <a:gd name="T67" fmla="*/ 0 h 1269"/>
                    <a:gd name="T68" fmla="*/ 1 w 1955"/>
                    <a:gd name="T69" fmla="*/ 0 h 1269"/>
                    <a:gd name="T70" fmla="*/ 1 w 1955"/>
                    <a:gd name="T71" fmla="*/ 0 h 1269"/>
                    <a:gd name="T72" fmla="*/ 1 w 1955"/>
                    <a:gd name="T73" fmla="*/ 0 h 1269"/>
                    <a:gd name="T74" fmla="*/ 1 w 1955"/>
                    <a:gd name="T75" fmla="*/ 0 h 1269"/>
                    <a:gd name="T76" fmla="*/ 1 w 1955"/>
                    <a:gd name="T77" fmla="*/ 0 h 1269"/>
                    <a:gd name="T78" fmla="*/ 1 w 1955"/>
                    <a:gd name="T79" fmla="*/ 0 h 1269"/>
                    <a:gd name="T80" fmla="*/ 1 w 1955"/>
                    <a:gd name="T81" fmla="*/ 0 h 1269"/>
                    <a:gd name="T82" fmla="*/ 1 w 1955"/>
                    <a:gd name="T83" fmla="*/ 0 h 1269"/>
                    <a:gd name="T84" fmla="*/ 1 w 1955"/>
                    <a:gd name="T85" fmla="*/ 0 h 1269"/>
                    <a:gd name="T86" fmla="*/ 1 w 1955"/>
                    <a:gd name="T87" fmla="*/ 0 h 1269"/>
                    <a:gd name="T88" fmla="*/ 1 w 1955"/>
                    <a:gd name="T89" fmla="*/ 0 h 1269"/>
                    <a:gd name="T90" fmla="*/ 1 w 1955"/>
                    <a:gd name="T91" fmla="*/ 0 h 1269"/>
                    <a:gd name="T92" fmla="*/ 1 w 1955"/>
                    <a:gd name="T93" fmla="*/ 0 h 1269"/>
                    <a:gd name="T94" fmla="*/ 1 w 1955"/>
                    <a:gd name="T95" fmla="*/ 0 h 1269"/>
                    <a:gd name="T96" fmla="*/ 1 w 1955"/>
                    <a:gd name="T97" fmla="*/ 0 h 1269"/>
                    <a:gd name="T98" fmla="*/ 1 w 1955"/>
                    <a:gd name="T99" fmla="*/ 0 h 1269"/>
                    <a:gd name="T100" fmla="*/ 1 w 1955"/>
                    <a:gd name="T101" fmla="*/ 0 h 1269"/>
                    <a:gd name="T102" fmla="*/ 1 w 1955"/>
                    <a:gd name="T103" fmla="*/ 0 h 12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955"/>
                    <a:gd name="T157" fmla="*/ 0 h 1269"/>
                    <a:gd name="T158" fmla="*/ 1955 w 1955"/>
                    <a:gd name="T159" fmla="*/ 1269 h 126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955" h="1269">
                      <a:moveTo>
                        <a:pt x="0" y="1269"/>
                      </a:moveTo>
                      <a:lnTo>
                        <a:pt x="13" y="1265"/>
                      </a:lnTo>
                      <a:lnTo>
                        <a:pt x="28" y="1262"/>
                      </a:lnTo>
                      <a:lnTo>
                        <a:pt x="43" y="1258"/>
                      </a:lnTo>
                      <a:lnTo>
                        <a:pt x="61" y="1255"/>
                      </a:lnTo>
                      <a:lnTo>
                        <a:pt x="80" y="1250"/>
                      </a:lnTo>
                      <a:lnTo>
                        <a:pt x="100" y="1246"/>
                      </a:lnTo>
                      <a:lnTo>
                        <a:pt x="121" y="1242"/>
                      </a:lnTo>
                      <a:lnTo>
                        <a:pt x="143" y="1238"/>
                      </a:lnTo>
                      <a:lnTo>
                        <a:pt x="190" y="1228"/>
                      </a:lnTo>
                      <a:lnTo>
                        <a:pt x="241" y="1217"/>
                      </a:lnTo>
                      <a:lnTo>
                        <a:pt x="294" y="1205"/>
                      </a:lnTo>
                      <a:lnTo>
                        <a:pt x="349" y="1194"/>
                      </a:lnTo>
                      <a:lnTo>
                        <a:pt x="406" y="1181"/>
                      </a:lnTo>
                      <a:lnTo>
                        <a:pt x="463" y="1167"/>
                      </a:lnTo>
                      <a:lnTo>
                        <a:pt x="521" y="1153"/>
                      </a:lnTo>
                      <a:lnTo>
                        <a:pt x="577" y="1138"/>
                      </a:lnTo>
                      <a:lnTo>
                        <a:pt x="633" y="1122"/>
                      </a:lnTo>
                      <a:lnTo>
                        <a:pt x="687" y="1106"/>
                      </a:lnTo>
                      <a:lnTo>
                        <a:pt x="739" y="1089"/>
                      </a:lnTo>
                      <a:lnTo>
                        <a:pt x="788" y="1070"/>
                      </a:lnTo>
                      <a:lnTo>
                        <a:pt x="882" y="1033"/>
                      </a:lnTo>
                      <a:lnTo>
                        <a:pt x="977" y="993"/>
                      </a:lnTo>
                      <a:lnTo>
                        <a:pt x="1070" y="953"/>
                      </a:lnTo>
                      <a:lnTo>
                        <a:pt x="1163" y="908"/>
                      </a:lnTo>
                      <a:lnTo>
                        <a:pt x="1208" y="884"/>
                      </a:lnTo>
                      <a:lnTo>
                        <a:pt x="1253" y="859"/>
                      </a:lnTo>
                      <a:lnTo>
                        <a:pt x="1296" y="834"/>
                      </a:lnTo>
                      <a:lnTo>
                        <a:pt x="1339" y="806"/>
                      </a:lnTo>
                      <a:lnTo>
                        <a:pt x="1380" y="778"/>
                      </a:lnTo>
                      <a:lnTo>
                        <a:pt x="1421" y="748"/>
                      </a:lnTo>
                      <a:lnTo>
                        <a:pt x="1459" y="717"/>
                      </a:lnTo>
                      <a:lnTo>
                        <a:pt x="1496" y="684"/>
                      </a:lnTo>
                      <a:lnTo>
                        <a:pt x="1514" y="667"/>
                      </a:lnTo>
                      <a:lnTo>
                        <a:pt x="1533" y="649"/>
                      </a:lnTo>
                      <a:lnTo>
                        <a:pt x="1568" y="609"/>
                      </a:lnTo>
                      <a:lnTo>
                        <a:pt x="1602" y="566"/>
                      </a:lnTo>
                      <a:lnTo>
                        <a:pt x="1636" y="521"/>
                      </a:lnTo>
                      <a:lnTo>
                        <a:pt x="1670" y="475"/>
                      </a:lnTo>
                      <a:lnTo>
                        <a:pt x="1702" y="427"/>
                      </a:lnTo>
                      <a:lnTo>
                        <a:pt x="1733" y="378"/>
                      </a:lnTo>
                      <a:lnTo>
                        <a:pt x="1763" y="328"/>
                      </a:lnTo>
                      <a:lnTo>
                        <a:pt x="1791" y="279"/>
                      </a:lnTo>
                      <a:lnTo>
                        <a:pt x="1819" y="232"/>
                      </a:lnTo>
                      <a:lnTo>
                        <a:pt x="1845" y="186"/>
                      </a:lnTo>
                      <a:lnTo>
                        <a:pt x="1870" y="142"/>
                      </a:lnTo>
                      <a:lnTo>
                        <a:pt x="1893" y="100"/>
                      </a:lnTo>
                      <a:lnTo>
                        <a:pt x="1915" y="63"/>
                      </a:lnTo>
                      <a:lnTo>
                        <a:pt x="1926" y="46"/>
                      </a:lnTo>
                      <a:lnTo>
                        <a:pt x="1936" y="28"/>
                      </a:lnTo>
                      <a:lnTo>
                        <a:pt x="1945" y="13"/>
                      </a:lnTo>
                      <a:lnTo>
                        <a:pt x="1955" y="0"/>
                      </a:lnTo>
                    </a:path>
                  </a:pathLst>
                </a:custGeom>
                <a:noFill/>
                <a:ln w="1588">
                  <a:solidFill>
                    <a:srgbClr val="000000"/>
                  </a:solidFill>
                  <a:round/>
                  <a:headEnd/>
                  <a:tailEnd/>
                </a:ln>
              </p:spPr>
              <p:txBody>
                <a:bodyPr/>
                <a:lstStyle/>
                <a:p>
                  <a:endParaRPr lang="cs-CZ"/>
                </a:p>
              </p:txBody>
            </p:sp>
          </p:grpSp>
          <p:grpSp>
            <p:nvGrpSpPr>
              <p:cNvPr id="12321" name="Group 348"/>
              <p:cNvGrpSpPr>
                <a:grpSpLocks/>
              </p:cNvGrpSpPr>
              <p:nvPr/>
            </p:nvGrpSpPr>
            <p:grpSpPr bwMode="auto">
              <a:xfrm>
                <a:off x="1153" y="2883"/>
                <a:ext cx="169" cy="138"/>
                <a:chOff x="1153" y="2883"/>
                <a:chExt cx="169" cy="138"/>
              </a:xfrm>
            </p:grpSpPr>
            <p:sp>
              <p:nvSpPr>
                <p:cNvPr id="1041" name="Freeform 349"/>
                <p:cNvSpPr>
                  <a:spLocks/>
                </p:cNvSpPr>
                <p:nvPr/>
              </p:nvSpPr>
              <p:spPr bwMode="auto">
                <a:xfrm>
                  <a:off x="1153" y="2883"/>
                  <a:ext cx="169" cy="138"/>
                </a:xfrm>
                <a:custGeom>
                  <a:avLst/>
                  <a:gdLst>
                    <a:gd name="T0" fmla="*/ 0 w 2373"/>
                    <a:gd name="T1" fmla="*/ 1 h 2063"/>
                    <a:gd name="T2" fmla="*/ 0 w 2373"/>
                    <a:gd name="T3" fmla="*/ 1 h 2063"/>
                    <a:gd name="T4" fmla="*/ 0 w 2373"/>
                    <a:gd name="T5" fmla="*/ 1 h 2063"/>
                    <a:gd name="T6" fmla="*/ 0 w 2373"/>
                    <a:gd name="T7" fmla="*/ 1 h 2063"/>
                    <a:gd name="T8" fmla="*/ 0 w 2373"/>
                    <a:gd name="T9" fmla="*/ 1 h 2063"/>
                    <a:gd name="T10" fmla="*/ 0 w 2373"/>
                    <a:gd name="T11" fmla="*/ 1 h 2063"/>
                    <a:gd name="T12" fmla="*/ 0 w 2373"/>
                    <a:gd name="T13" fmla="*/ 1 h 2063"/>
                    <a:gd name="T14" fmla="*/ 0 w 2373"/>
                    <a:gd name="T15" fmla="*/ 1 h 2063"/>
                    <a:gd name="T16" fmla="*/ 0 w 2373"/>
                    <a:gd name="T17" fmla="*/ 1 h 2063"/>
                    <a:gd name="T18" fmla="*/ 0 w 2373"/>
                    <a:gd name="T19" fmla="*/ 1 h 2063"/>
                    <a:gd name="T20" fmla="*/ 0 w 2373"/>
                    <a:gd name="T21" fmla="*/ 1 h 2063"/>
                    <a:gd name="T22" fmla="*/ 0 w 2373"/>
                    <a:gd name="T23" fmla="*/ 1 h 2063"/>
                    <a:gd name="T24" fmla="*/ 0 w 2373"/>
                    <a:gd name="T25" fmla="*/ 1 h 2063"/>
                    <a:gd name="T26" fmla="*/ 1 w 2373"/>
                    <a:gd name="T27" fmla="*/ 1 h 2063"/>
                    <a:gd name="T28" fmla="*/ 1 w 2373"/>
                    <a:gd name="T29" fmla="*/ 0 h 2063"/>
                    <a:gd name="T30" fmla="*/ 1 w 2373"/>
                    <a:gd name="T31" fmla="*/ 0 h 2063"/>
                    <a:gd name="T32" fmla="*/ 1 w 2373"/>
                    <a:gd name="T33" fmla="*/ 0 h 2063"/>
                    <a:gd name="T34" fmla="*/ 1 w 2373"/>
                    <a:gd name="T35" fmla="*/ 0 h 2063"/>
                    <a:gd name="T36" fmla="*/ 1 w 2373"/>
                    <a:gd name="T37" fmla="*/ 0 h 2063"/>
                    <a:gd name="T38" fmla="*/ 1 w 2373"/>
                    <a:gd name="T39" fmla="*/ 0 h 2063"/>
                    <a:gd name="T40" fmla="*/ 1 w 2373"/>
                    <a:gd name="T41" fmla="*/ 0 h 2063"/>
                    <a:gd name="T42" fmla="*/ 1 w 2373"/>
                    <a:gd name="T43" fmla="*/ 0 h 2063"/>
                    <a:gd name="T44" fmla="*/ 1 w 2373"/>
                    <a:gd name="T45" fmla="*/ 0 h 2063"/>
                    <a:gd name="T46" fmla="*/ 1 w 2373"/>
                    <a:gd name="T47" fmla="*/ 0 h 2063"/>
                    <a:gd name="T48" fmla="*/ 1 w 2373"/>
                    <a:gd name="T49" fmla="*/ 0 h 2063"/>
                    <a:gd name="T50" fmla="*/ 1 w 2373"/>
                    <a:gd name="T51" fmla="*/ 0 h 2063"/>
                    <a:gd name="T52" fmla="*/ 1 w 2373"/>
                    <a:gd name="T53" fmla="*/ 0 h 2063"/>
                    <a:gd name="T54" fmla="*/ 1 w 2373"/>
                    <a:gd name="T55" fmla="*/ 0 h 2063"/>
                    <a:gd name="T56" fmla="*/ 1 w 2373"/>
                    <a:gd name="T57" fmla="*/ 0 h 2063"/>
                    <a:gd name="T58" fmla="*/ 1 w 2373"/>
                    <a:gd name="T59" fmla="*/ 0 h 2063"/>
                    <a:gd name="T60" fmla="*/ 1 w 2373"/>
                    <a:gd name="T61" fmla="*/ 0 h 2063"/>
                    <a:gd name="T62" fmla="*/ 1 w 2373"/>
                    <a:gd name="T63" fmla="*/ 0 h 2063"/>
                    <a:gd name="T64" fmla="*/ 1 w 2373"/>
                    <a:gd name="T65" fmla="*/ 0 h 2063"/>
                    <a:gd name="T66" fmla="*/ 1 w 2373"/>
                    <a:gd name="T67" fmla="*/ 0 h 2063"/>
                    <a:gd name="T68" fmla="*/ 1 w 2373"/>
                    <a:gd name="T69" fmla="*/ 0 h 2063"/>
                    <a:gd name="T70" fmla="*/ 1 w 2373"/>
                    <a:gd name="T71" fmla="*/ 0 h 2063"/>
                    <a:gd name="T72" fmla="*/ 0 w 2373"/>
                    <a:gd name="T73" fmla="*/ 0 h 2063"/>
                    <a:gd name="T74" fmla="*/ 0 w 2373"/>
                    <a:gd name="T75" fmla="*/ 0 h 2063"/>
                    <a:gd name="T76" fmla="*/ 0 w 2373"/>
                    <a:gd name="T77" fmla="*/ 0 h 2063"/>
                    <a:gd name="T78" fmla="*/ 0 w 2373"/>
                    <a:gd name="T79" fmla="*/ 0 h 2063"/>
                    <a:gd name="T80" fmla="*/ 0 w 2373"/>
                    <a:gd name="T81" fmla="*/ 0 h 2063"/>
                    <a:gd name="T82" fmla="*/ 0 w 2373"/>
                    <a:gd name="T83" fmla="*/ 0 h 2063"/>
                    <a:gd name="T84" fmla="*/ 0 w 2373"/>
                    <a:gd name="T85" fmla="*/ 0 h 2063"/>
                    <a:gd name="T86" fmla="*/ 0 w 2373"/>
                    <a:gd name="T87" fmla="*/ 0 h 2063"/>
                    <a:gd name="T88" fmla="*/ 0 w 2373"/>
                    <a:gd name="T89" fmla="*/ 0 h 2063"/>
                    <a:gd name="T90" fmla="*/ 0 w 2373"/>
                    <a:gd name="T91" fmla="*/ 0 h 2063"/>
                    <a:gd name="T92" fmla="*/ 0 w 2373"/>
                    <a:gd name="T93" fmla="*/ 0 h 206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373"/>
                    <a:gd name="T142" fmla="*/ 0 h 2063"/>
                    <a:gd name="T143" fmla="*/ 2373 w 2373"/>
                    <a:gd name="T144" fmla="*/ 2063 h 206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373" h="2063">
                      <a:moveTo>
                        <a:pt x="682" y="2063"/>
                      </a:moveTo>
                      <a:lnTo>
                        <a:pt x="688" y="2062"/>
                      </a:lnTo>
                      <a:lnTo>
                        <a:pt x="694" y="2062"/>
                      </a:lnTo>
                      <a:lnTo>
                        <a:pt x="702" y="2061"/>
                      </a:lnTo>
                      <a:lnTo>
                        <a:pt x="712" y="2060"/>
                      </a:lnTo>
                      <a:lnTo>
                        <a:pt x="732" y="2059"/>
                      </a:lnTo>
                      <a:lnTo>
                        <a:pt x="755" y="2058"/>
                      </a:lnTo>
                      <a:lnTo>
                        <a:pt x="778" y="2056"/>
                      </a:lnTo>
                      <a:lnTo>
                        <a:pt x="801" y="2055"/>
                      </a:lnTo>
                      <a:lnTo>
                        <a:pt x="822" y="2053"/>
                      </a:lnTo>
                      <a:lnTo>
                        <a:pt x="832" y="2053"/>
                      </a:lnTo>
                      <a:lnTo>
                        <a:pt x="840" y="2052"/>
                      </a:lnTo>
                      <a:lnTo>
                        <a:pt x="847" y="2052"/>
                      </a:lnTo>
                      <a:lnTo>
                        <a:pt x="853" y="2052"/>
                      </a:lnTo>
                      <a:lnTo>
                        <a:pt x="857" y="2052"/>
                      </a:lnTo>
                      <a:lnTo>
                        <a:pt x="860" y="2053"/>
                      </a:lnTo>
                      <a:lnTo>
                        <a:pt x="865" y="2056"/>
                      </a:lnTo>
                      <a:lnTo>
                        <a:pt x="869" y="2058"/>
                      </a:lnTo>
                      <a:lnTo>
                        <a:pt x="872" y="2059"/>
                      </a:lnTo>
                      <a:lnTo>
                        <a:pt x="877" y="2059"/>
                      </a:lnTo>
                      <a:lnTo>
                        <a:pt x="882" y="2058"/>
                      </a:lnTo>
                      <a:lnTo>
                        <a:pt x="889" y="2057"/>
                      </a:lnTo>
                      <a:lnTo>
                        <a:pt x="898" y="2055"/>
                      </a:lnTo>
                      <a:lnTo>
                        <a:pt x="910" y="2052"/>
                      </a:lnTo>
                      <a:lnTo>
                        <a:pt x="923" y="2047"/>
                      </a:lnTo>
                      <a:lnTo>
                        <a:pt x="941" y="2041"/>
                      </a:lnTo>
                      <a:lnTo>
                        <a:pt x="962" y="2034"/>
                      </a:lnTo>
                      <a:lnTo>
                        <a:pt x="985" y="2026"/>
                      </a:lnTo>
                      <a:lnTo>
                        <a:pt x="1011" y="2016"/>
                      </a:lnTo>
                      <a:lnTo>
                        <a:pt x="1040" y="2007"/>
                      </a:lnTo>
                      <a:lnTo>
                        <a:pt x="1071" y="1996"/>
                      </a:lnTo>
                      <a:lnTo>
                        <a:pt x="1105" y="1984"/>
                      </a:lnTo>
                      <a:lnTo>
                        <a:pt x="1138" y="1971"/>
                      </a:lnTo>
                      <a:lnTo>
                        <a:pt x="1173" y="1959"/>
                      </a:lnTo>
                      <a:lnTo>
                        <a:pt x="1243" y="1932"/>
                      </a:lnTo>
                      <a:lnTo>
                        <a:pt x="1314" y="1903"/>
                      </a:lnTo>
                      <a:lnTo>
                        <a:pt x="1348" y="1887"/>
                      </a:lnTo>
                      <a:lnTo>
                        <a:pt x="1380" y="1872"/>
                      </a:lnTo>
                      <a:lnTo>
                        <a:pt x="1410" y="1857"/>
                      </a:lnTo>
                      <a:lnTo>
                        <a:pt x="1439" y="1841"/>
                      </a:lnTo>
                      <a:lnTo>
                        <a:pt x="1493" y="1809"/>
                      </a:lnTo>
                      <a:lnTo>
                        <a:pt x="1545" y="1773"/>
                      </a:lnTo>
                      <a:lnTo>
                        <a:pt x="1595" y="1737"/>
                      </a:lnTo>
                      <a:lnTo>
                        <a:pt x="1642" y="1699"/>
                      </a:lnTo>
                      <a:lnTo>
                        <a:pt x="1689" y="1661"/>
                      </a:lnTo>
                      <a:lnTo>
                        <a:pt x="1734" y="1621"/>
                      </a:lnTo>
                      <a:lnTo>
                        <a:pt x="1776" y="1582"/>
                      </a:lnTo>
                      <a:lnTo>
                        <a:pt x="1817" y="1542"/>
                      </a:lnTo>
                      <a:lnTo>
                        <a:pt x="1855" y="1504"/>
                      </a:lnTo>
                      <a:lnTo>
                        <a:pt x="1890" y="1468"/>
                      </a:lnTo>
                      <a:lnTo>
                        <a:pt x="1923" y="1432"/>
                      </a:lnTo>
                      <a:lnTo>
                        <a:pt x="1954" y="1395"/>
                      </a:lnTo>
                      <a:lnTo>
                        <a:pt x="1985" y="1357"/>
                      </a:lnTo>
                      <a:lnTo>
                        <a:pt x="2015" y="1316"/>
                      </a:lnTo>
                      <a:lnTo>
                        <a:pt x="2029" y="1293"/>
                      </a:lnTo>
                      <a:lnTo>
                        <a:pt x="2045" y="1271"/>
                      </a:lnTo>
                      <a:lnTo>
                        <a:pt x="2059" y="1246"/>
                      </a:lnTo>
                      <a:lnTo>
                        <a:pt x="2075" y="1221"/>
                      </a:lnTo>
                      <a:lnTo>
                        <a:pt x="2093" y="1196"/>
                      </a:lnTo>
                      <a:lnTo>
                        <a:pt x="2113" y="1170"/>
                      </a:lnTo>
                      <a:lnTo>
                        <a:pt x="2132" y="1141"/>
                      </a:lnTo>
                      <a:lnTo>
                        <a:pt x="2149" y="1113"/>
                      </a:lnTo>
                      <a:lnTo>
                        <a:pt x="2167" y="1081"/>
                      </a:lnTo>
                      <a:lnTo>
                        <a:pt x="2185" y="1049"/>
                      </a:lnTo>
                      <a:lnTo>
                        <a:pt x="2217" y="982"/>
                      </a:lnTo>
                      <a:lnTo>
                        <a:pt x="2247" y="912"/>
                      </a:lnTo>
                      <a:lnTo>
                        <a:pt x="2274" y="842"/>
                      </a:lnTo>
                      <a:lnTo>
                        <a:pt x="2286" y="806"/>
                      </a:lnTo>
                      <a:lnTo>
                        <a:pt x="2297" y="771"/>
                      </a:lnTo>
                      <a:lnTo>
                        <a:pt x="2307" y="736"/>
                      </a:lnTo>
                      <a:lnTo>
                        <a:pt x="2315" y="701"/>
                      </a:lnTo>
                      <a:lnTo>
                        <a:pt x="2323" y="666"/>
                      </a:lnTo>
                      <a:lnTo>
                        <a:pt x="2332" y="630"/>
                      </a:lnTo>
                      <a:lnTo>
                        <a:pt x="2339" y="591"/>
                      </a:lnTo>
                      <a:lnTo>
                        <a:pt x="2346" y="551"/>
                      </a:lnTo>
                      <a:lnTo>
                        <a:pt x="2360" y="471"/>
                      </a:lnTo>
                      <a:lnTo>
                        <a:pt x="2365" y="430"/>
                      </a:lnTo>
                      <a:lnTo>
                        <a:pt x="2369" y="390"/>
                      </a:lnTo>
                      <a:lnTo>
                        <a:pt x="2372" y="350"/>
                      </a:lnTo>
                      <a:lnTo>
                        <a:pt x="2373" y="311"/>
                      </a:lnTo>
                      <a:lnTo>
                        <a:pt x="2373" y="275"/>
                      </a:lnTo>
                      <a:lnTo>
                        <a:pt x="2371" y="240"/>
                      </a:lnTo>
                      <a:lnTo>
                        <a:pt x="2367" y="208"/>
                      </a:lnTo>
                      <a:lnTo>
                        <a:pt x="2361" y="177"/>
                      </a:lnTo>
                      <a:lnTo>
                        <a:pt x="2352" y="150"/>
                      </a:lnTo>
                      <a:lnTo>
                        <a:pt x="2341" y="126"/>
                      </a:lnTo>
                      <a:lnTo>
                        <a:pt x="2328" y="106"/>
                      </a:lnTo>
                      <a:lnTo>
                        <a:pt x="2311" y="88"/>
                      </a:lnTo>
                      <a:lnTo>
                        <a:pt x="2292" y="73"/>
                      </a:lnTo>
                      <a:lnTo>
                        <a:pt x="2273" y="59"/>
                      </a:lnTo>
                      <a:lnTo>
                        <a:pt x="2250" y="48"/>
                      </a:lnTo>
                      <a:lnTo>
                        <a:pt x="2226" y="39"/>
                      </a:lnTo>
                      <a:lnTo>
                        <a:pt x="2200" y="32"/>
                      </a:lnTo>
                      <a:lnTo>
                        <a:pt x="2173" y="26"/>
                      </a:lnTo>
                      <a:lnTo>
                        <a:pt x="2144" y="21"/>
                      </a:lnTo>
                      <a:lnTo>
                        <a:pt x="2114" y="17"/>
                      </a:lnTo>
                      <a:lnTo>
                        <a:pt x="2082" y="14"/>
                      </a:lnTo>
                      <a:lnTo>
                        <a:pt x="2049" y="12"/>
                      </a:lnTo>
                      <a:lnTo>
                        <a:pt x="2015" y="9"/>
                      </a:lnTo>
                      <a:lnTo>
                        <a:pt x="1979" y="7"/>
                      </a:lnTo>
                      <a:lnTo>
                        <a:pt x="1907" y="3"/>
                      </a:lnTo>
                      <a:lnTo>
                        <a:pt x="1867" y="1"/>
                      </a:lnTo>
                      <a:lnTo>
                        <a:pt x="1825" y="0"/>
                      </a:lnTo>
                      <a:lnTo>
                        <a:pt x="1780" y="0"/>
                      </a:lnTo>
                      <a:lnTo>
                        <a:pt x="1734" y="1"/>
                      </a:lnTo>
                      <a:lnTo>
                        <a:pt x="1684" y="2"/>
                      </a:lnTo>
                      <a:lnTo>
                        <a:pt x="1634" y="4"/>
                      </a:lnTo>
                      <a:lnTo>
                        <a:pt x="1531" y="11"/>
                      </a:lnTo>
                      <a:lnTo>
                        <a:pt x="1426" y="17"/>
                      </a:lnTo>
                      <a:lnTo>
                        <a:pt x="1374" y="21"/>
                      </a:lnTo>
                      <a:lnTo>
                        <a:pt x="1324" y="24"/>
                      </a:lnTo>
                      <a:lnTo>
                        <a:pt x="1275" y="28"/>
                      </a:lnTo>
                      <a:lnTo>
                        <a:pt x="1228" y="31"/>
                      </a:lnTo>
                      <a:lnTo>
                        <a:pt x="1183" y="34"/>
                      </a:lnTo>
                      <a:lnTo>
                        <a:pt x="1141" y="36"/>
                      </a:lnTo>
                      <a:lnTo>
                        <a:pt x="1101" y="38"/>
                      </a:lnTo>
                      <a:lnTo>
                        <a:pt x="1063" y="39"/>
                      </a:lnTo>
                      <a:lnTo>
                        <a:pt x="1027" y="41"/>
                      </a:lnTo>
                      <a:lnTo>
                        <a:pt x="993" y="43"/>
                      </a:lnTo>
                      <a:lnTo>
                        <a:pt x="959" y="44"/>
                      </a:lnTo>
                      <a:lnTo>
                        <a:pt x="927" y="45"/>
                      </a:lnTo>
                      <a:lnTo>
                        <a:pt x="864" y="47"/>
                      </a:lnTo>
                      <a:lnTo>
                        <a:pt x="803" y="50"/>
                      </a:lnTo>
                      <a:lnTo>
                        <a:pt x="741" y="54"/>
                      </a:lnTo>
                      <a:lnTo>
                        <a:pt x="709" y="58"/>
                      </a:lnTo>
                      <a:lnTo>
                        <a:pt x="676" y="61"/>
                      </a:lnTo>
                      <a:lnTo>
                        <a:pt x="642" y="65"/>
                      </a:lnTo>
                      <a:lnTo>
                        <a:pt x="607" y="69"/>
                      </a:lnTo>
                      <a:lnTo>
                        <a:pt x="570" y="75"/>
                      </a:lnTo>
                      <a:lnTo>
                        <a:pt x="531" y="82"/>
                      </a:lnTo>
                      <a:lnTo>
                        <a:pt x="491" y="90"/>
                      </a:lnTo>
                      <a:lnTo>
                        <a:pt x="449" y="97"/>
                      </a:lnTo>
                      <a:lnTo>
                        <a:pt x="364" y="117"/>
                      </a:lnTo>
                      <a:lnTo>
                        <a:pt x="279" y="136"/>
                      </a:lnTo>
                      <a:lnTo>
                        <a:pt x="238" y="145"/>
                      </a:lnTo>
                      <a:lnTo>
                        <a:pt x="198" y="156"/>
                      </a:lnTo>
                      <a:lnTo>
                        <a:pt x="158" y="166"/>
                      </a:lnTo>
                      <a:lnTo>
                        <a:pt x="121" y="174"/>
                      </a:lnTo>
                      <a:lnTo>
                        <a:pt x="87" y="183"/>
                      </a:lnTo>
                      <a:lnTo>
                        <a:pt x="55" y="190"/>
                      </a:lnTo>
                      <a:lnTo>
                        <a:pt x="26" y="198"/>
                      </a:lnTo>
                      <a:lnTo>
                        <a:pt x="0" y="203"/>
                      </a:lnTo>
                      <a:lnTo>
                        <a:pt x="682" y="2063"/>
                      </a:lnTo>
                      <a:close/>
                    </a:path>
                  </a:pathLst>
                </a:custGeom>
                <a:solidFill>
                  <a:srgbClr val="CC6600"/>
                </a:solidFill>
                <a:ln w="9525">
                  <a:noFill/>
                  <a:round/>
                  <a:headEnd/>
                  <a:tailEnd/>
                </a:ln>
              </p:spPr>
              <p:txBody>
                <a:bodyPr/>
                <a:lstStyle/>
                <a:p>
                  <a:endParaRPr lang="cs-CZ"/>
                </a:p>
              </p:txBody>
            </p:sp>
            <p:sp>
              <p:nvSpPr>
                <p:cNvPr id="1042" name="Freeform 350"/>
                <p:cNvSpPr>
                  <a:spLocks/>
                </p:cNvSpPr>
                <p:nvPr/>
              </p:nvSpPr>
              <p:spPr bwMode="auto">
                <a:xfrm>
                  <a:off x="1153" y="2883"/>
                  <a:ext cx="169" cy="138"/>
                </a:xfrm>
                <a:custGeom>
                  <a:avLst/>
                  <a:gdLst>
                    <a:gd name="T0" fmla="*/ 0 w 2373"/>
                    <a:gd name="T1" fmla="*/ 1 h 2063"/>
                    <a:gd name="T2" fmla="*/ 0 w 2373"/>
                    <a:gd name="T3" fmla="*/ 1 h 2063"/>
                    <a:gd name="T4" fmla="*/ 0 w 2373"/>
                    <a:gd name="T5" fmla="*/ 1 h 2063"/>
                    <a:gd name="T6" fmla="*/ 0 w 2373"/>
                    <a:gd name="T7" fmla="*/ 1 h 2063"/>
                    <a:gd name="T8" fmla="*/ 0 w 2373"/>
                    <a:gd name="T9" fmla="*/ 1 h 2063"/>
                    <a:gd name="T10" fmla="*/ 0 w 2373"/>
                    <a:gd name="T11" fmla="*/ 1 h 2063"/>
                    <a:gd name="T12" fmla="*/ 0 w 2373"/>
                    <a:gd name="T13" fmla="*/ 1 h 2063"/>
                    <a:gd name="T14" fmla="*/ 0 w 2373"/>
                    <a:gd name="T15" fmla="*/ 1 h 2063"/>
                    <a:gd name="T16" fmla="*/ 0 w 2373"/>
                    <a:gd name="T17" fmla="*/ 1 h 2063"/>
                    <a:gd name="T18" fmla="*/ 0 w 2373"/>
                    <a:gd name="T19" fmla="*/ 1 h 2063"/>
                    <a:gd name="T20" fmla="*/ 0 w 2373"/>
                    <a:gd name="T21" fmla="*/ 1 h 2063"/>
                    <a:gd name="T22" fmla="*/ 0 w 2373"/>
                    <a:gd name="T23" fmla="*/ 1 h 2063"/>
                    <a:gd name="T24" fmla="*/ 0 w 2373"/>
                    <a:gd name="T25" fmla="*/ 1 h 2063"/>
                    <a:gd name="T26" fmla="*/ 1 w 2373"/>
                    <a:gd name="T27" fmla="*/ 1 h 2063"/>
                    <a:gd name="T28" fmla="*/ 1 w 2373"/>
                    <a:gd name="T29" fmla="*/ 0 h 2063"/>
                    <a:gd name="T30" fmla="*/ 1 w 2373"/>
                    <a:gd name="T31" fmla="*/ 0 h 2063"/>
                    <a:gd name="T32" fmla="*/ 1 w 2373"/>
                    <a:gd name="T33" fmla="*/ 0 h 2063"/>
                    <a:gd name="T34" fmla="*/ 1 w 2373"/>
                    <a:gd name="T35" fmla="*/ 0 h 2063"/>
                    <a:gd name="T36" fmla="*/ 1 w 2373"/>
                    <a:gd name="T37" fmla="*/ 0 h 2063"/>
                    <a:gd name="T38" fmla="*/ 1 w 2373"/>
                    <a:gd name="T39" fmla="*/ 0 h 2063"/>
                    <a:gd name="T40" fmla="*/ 1 w 2373"/>
                    <a:gd name="T41" fmla="*/ 0 h 2063"/>
                    <a:gd name="T42" fmla="*/ 1 w 2373"/>
                    <a:gd name="T43" fmla="*/ 0 h 2063"/>
                    <a:gd name="T44" fmla="*/ 1 w 2373"/>
                    <a:gd name="T45" fmla="*/ 0 h 2063"/>
                    <a:gd name="T46" fmla="*/ 1 w 2373"/>
                    <a:gd name="T47" fmla="*/ 0 h 2063"/>
                    <a:gd name="T48" fmla="*/ 1 w 2373"/>
                    <a:gd name="T49" fmla="*/ 0 h 2063"/>
                    <a:gd name="T50" fmla="*/ 1 w 2373"/>
                    <a:gd name="T51" fmla="*/ 0 h 2063"/>
                    <a:gd name="T52" fmla="*/ 1 w 2373"/>
                    <a:gd name="T53" fmla="*/ 0 h 2063"/>
                    <a:gd name="T54" fmla="*/ 1 w 2373"/>
                    <a:gd name="T55" fmla="*/ 0 h 2063"/>
                    <a:gd name="T56" fmla="*/ 1 w 2373"/>
                    <a:gd name="T57" fmla="*/ 0 h 2063"/>
                    <a:gd name="T58" fmla="*/ 1 w 2373"/>
                    <a:gd name="T59" fmla="*/ 0 h 2063"/>
                    <a:gd name="T60" fmla="*/ 1 w 2373"/>
                    <a:gd name="T61" fmla="*/ 0 h 2063"/>
                    <a:gd name="T62" fmla="*/ 1 w 2373"/>
                    <a:gd name="T63" fmla="*/ 0 h 2063"/>
                    <a:gd name="T64" fmla="*/ 1 w 2373"/>
                    <a:gd name="T65" fmla="*/ 0 h 2063"/>
                    <a:gd name="T66" fmla="*/ 1 w 2373"/>
                    <a:gd name="T67" fmla="*/ 0 h 2063"/>
                    <a:gd name="T68" fmla="*/ 1 w 2373"/>
                    <a:gd name="T69" fmla="*/ 0 h 2063"/>
                    <a:gd name="T70" fmla="*/ 1 w 2373"/>
                    <a:gd name="T71" fmla="*/ 0 h 2063"/>
                    <a:gd name="T72" fmla="*/ 0 w 2373"/>
                    <a:gd name="T73" fmla="*/ 0 h 2063"/>
                    <a:gd name="T74" fmla="*/ 0 w 2373"/>
                    <a:gd name="T75" fmla="*/ 0 h 2063"/>
                    <a:gd name="T76" fmla="*/ 0 w 2373"/>
                    <a:gd name="T77" fmla="*/ 0 h 2063"/>
                    <a:gd name="T78" fmla="*/ 0 w 2373"/>
                    <a:gd name="T79" fmla="*/ 0 h 2063"/>
                    <a:gd name="T80" fmla="*/ 0 w 2373"/>
                    <a:gd name="T81" fmla="*/ 0 h 2063"/>
                    <a:gd name="T82" fmla="*/ 0 w 2373"/>
                    <a:gd name="T83" fmla="*/ 0 h 2063"/>
                    <a:gd name="T84" fmla="*/ 0 w 2373"/>
                    <a:gd name="T85" fmla="*/ 0 h 2063"/>
                    <a:gd name="T86" fmla="*/ 0 w 2373"/>
                    <a:gd name="T87" fmla="*/ 0 h 2063"/>
                    <a:gd name="T88" fmla="*/ 0 w 2373"/>
                    <a:gd name="T89" fmla="*/ 0 h 2063"/>
                    <a:gd name="T90" fmla="*/ 0 w 2373"/>
                    <a:gd name="T91" fmla="*/ 0 h 2063"/>
                    <a:gd name="T92" fmla="*/ 0 w 2373"/>
                    <a:gd name="T93" fmla="*/ 0 h 206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373"/>
                    <a:gd name="T142" fmla="*/ 0 h 2063"/>
                    <a:gd name="T143" fmla="*/ 2373 w 2373"/>
                    <a:gd name="T144" fmla="*/ 2063 h 206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373" h="2063">
                      <a:moveTo>
                        <a:pt x="682" y="2063"/>
                      </a:moveTo>
                      <a:lnTo>
                        <a:pt x="688" y="2062"/>
                      </a:lnTo>
                      <a:lnTo>
                        <a:pt x="694" y="2062"/>
                      </a:lnTo>
                      <a:lnTo>
                        <a:pt x="702" y="2061"/>
                      </a:lnTo>
                      <a:lnTo>
                        <a:pt x="712" y="2060"/>
                      </a:lnTo>
                      <a:lnTo>
                        <a:pt x="732" y="2059"/>
                      </a:lnTo>
                      <a:lnTo>
                        <a:pt x="755" y="2058"/>
                      </a:lnTo>
                      <a:lnTo>
                        <a:pt x="778" y="2056"/>
                      </a:lnTo>
                      <a:lnTo>
                        <a:pt x="801" y="2055"/>
                      </a:lnTo>
                      <a:lnTo>
                        <a:pt x="822" y="2053"/>
                      </a:lnTo>
                      <a:lnTo>
                        <a:pt x="832" y="2053"/>
                      </a:lnTo>
                      <a:lnTo>
                        <a:pt x="840" y="2052"/>
                      </a:lnTo>
                      <a:lnTo>
                        <a:pt x="847" y="2052"/>
                      </a:lnTo>
                      <a:lnTo>
                        <a:pt x="853" y="2052"/>
                      </a:lnTo>
                      <a:lnTo>
                        <a:pt x="857" y="2052"/>
                      </a:lnTo>
                      <a:lnTo>
                        <a:pt x="860" y="2053"/>
                      </a:lnTo>
                      <a:lnTo>
                        <a:pt x="865" y="2056"/>
                      </a:lnTo>
                      <a:lnTo>
                        <a:pt x="869" y="2058"/>
                      </a:lnTo>
                      <a:lnTo>
                        <a:pt x="872" y="2059"/>
                      </a:lnTo>
                      <a:lnTo>
                        <a:pt x="877" y="2059"/>
                      </a:lnTo>
                      <a:lnTo>
                        <a:pt x="882" y="2058"/>
                      </a:lnTo>
                      <a:lnTo>
                        <a:pt x="889" y="2057"/>
                      </a:lnTo>
                      <a:lnTo>
                        <a:pt x="898" y="2055"/>
                      </a:lnTo>
                      <a:lnTo>
                        <a:pt x="910" y="2052"/>
                      </a:lnTo>
                      <a:lnTo>
                        <a:pt x="923" y="2047"/>
                      </a:lnTo>
                      <a:lnTo>
                        <a:pt x="941" y="2041"/>
                      </a:lnTo>
                      <a:lnTo>
                        <a:pt x="962" y="2034"/>
                      </a:lnTo>
                      <a:lnTo>
                        <a:pt x="985" y="2026"/>
                      </a:lnTo>
                      <a:lnTo>
                        <a:pt x="1011" y="2016"/>
                      </a:lnTo>
                      <a:lnTo>
                        <a:pt x="1040" y="2007"/>
                      </a:lnTo>
                      <a:lnTo>
                        <a:pt x="1071" y="1996"/>
                      </a:lnTo>
                      <a:lnTo>
                        <a:pt x="1105" y="1984"/>
                      </a:lnTo>
                      <a:lnTo>
                        <a:pt x="1138" y="1971"/>
                      </a:lnTo>
                      <a:lnTo>
                        <a:pt x="1173" y="1959"/>
                      </a:lnTo>
                      <a:lnTo>
                        <a:pt x="1243" y="1932"/>
                      </a:lnTo>
                      <a:lnTo>
                        <a:pt x="1314" y="1903"/>
                      </a:lnTo>
                      <a:lnTo>
                        <a:pt x="1348" y="1887"/>
                      </a:lnTo>
                      <a:lnTo>
                        <a:pt x="1380" y="1872"/>
                      </a:lnTo>
                      <a:lnTo>
                        <a:pt x="1410" y="1857"/>
                      </a:lnTo>
                      <a:lnTo>
                        <a:pt x="1439" y="1841"/>
                      </a:lnTo>
                      <a:lnTo>
                        <a:pt x="1493" y="1809"/>
                      </a:lnTo>
                      <a:lnTo>
                        <a:pt x="1545" y="1773"/>
                      </a:lnTo>
                      <a:lnTo>
                        <a:pt x="1595" y="1737"/>
                      </a:lnTo>
                      <a:lnTo>
                        <a:pt x="1642" y="1699"/>
                      </a:lnTo>
                      <a:lnTo>
                        <a:pt x="1689" y="1661"/>
                      </a:lnTo>
                      <a:lnTo>
                        <a:pt x="1734" y="1621"/>
                      </a:lnTo>
                      <a:lnTo>
                        <a:pt x="1776" y="1582"/>
                      </a:lnTo>
                      <a:lnTo>
                        <a:pt x="1817" y="1542"/>
                      </a:lnTo>
                      <a:lnTo>
                        <a:pt x="1855" y="1504"/>
                      </a:lnTo>
                      <a:lnTo>
                        <a:pt x="1890" y="1468"/>
                      </a:lnTo>
                      <a:lnTo>
                        <a:pt x="1923" y="1432"/>
                      </a:lnTo>
                      <a:lnTo>
                        <a:pt x="1954" y="1395"/>
                      </a:lnTo>
                      <a:lnTo>
                        <a:pt x="1985" y="1357"/>
                      </a:lnTo>
                      <a:lnTo>
                        <a:pt x="2015" y="1316"/>
                      </a:lnTo>
                      <a:lnTo>
                        <a:pt x="2029" y="1293"/>
                      </a:lnTo>
                      <a:lnTo>
                        <a:pt x="2045" y="1271"/>
                      </a:lnTo>
                      <a:lnTo>
                        <a:pt x="2059" y="1246"/>
                      </a:lnTo>
                      <a:lnTo>
                        <a:pt x="2075" y="1221"/>
                      </a:lnTo>
                      <a:lnTo>
                        <a:pt x="2093" y="1196"/>
                      </a:lnTo>
                      <a:lnTo>
                        <a:pt x="2113" y="1170"/>
                      </a:lnTo>
                      <a:lnTo>
                        <a:pt x="2132" y="1141"/>
                      </a:lnTo>
                      <a:lnTo>
                        <a:pt x="2149" y="1113"/>
                      </a:lnTo>
                      <a:lnTo>
                        <a:pt x="2167" y="1081"/>
                      </a:lnTo>
                      <a:lnTo>
                        <a:pt x="2185" y="1049"/>
                      </a:lnTo>
                      <a:lnTo>
                        <a:pt x="2217" y="982"/>
                      </a:lnTo>
                      <a:lnTo>
                        <a:pt x="2247" y="912"/>
                      </a:lnTo>
                      <a:lnTo>
                        <a:pt x="2274" y="842"/>
                      </a:lnTo>
                      <a:lnTo>
                        <a:pt x="2286" y="806"/>
                      </a:lnTo>
                      <a:lnTo>
                        <a:pt x="2297" y="771"/>
                      </a:lnTo>
                      <a:lnTo>
                        <a:pt x="2307" y="736"/>
                      </a:lnTo>
                      <a:lnTo>
                        <a:pt x="2315" y="701"/>
                      </a:lnTo>
                      <a:lnTo>
                        <a:pt x="2323" y="666"/>
                      </a:lnTo>
                      <a:lnTo>
                        <a:pt x="2332" y="630"/>
                      </a:lnTo>
                      <a:lnTo>
                        <a:pt x="2339" y="591"/>
                      </a:lnTo>
                      <a:lnTo>
                        <a:pt x="2346" y="551"/>
                      </a:lnTo>
                      <a:lnTo>
                        <a:pt x="2360" y="471"/>
                      </a:lnTo>
                      <a:lnTo>
                        <a:pt x="2365" y="430"/>
                      </a:lnTo>
                      <a:lnTo>
                        <a:pt x="2369" y="390"/>
                      </a:lnTo>
                      <a:lnTo>
                        <a:pt x="2372" y="350"/>
                      </a:lnTo>
                      <a:lnTo>
                        <a:pt x="2373" y="311"/>
                      </a:lnTo>
                      <a:lnTo>
                        <a:pt x="2373" y="275"/>
                      </a:lnTo>
                      <a:lnTo>
                        <a:pt x="2371" y="240"/>
                      </a:lnTo>
                      <a:lnTo>
                        <a:pt x="2367" y="208"/>
                      </a:lnTo>
                      <a:lnTo>
                        <a:pt x="2361" y="177"/>
                      </a:lnTo>
                      <a:lnTo>
                        <a:pt x="2352" y="150"/>
                      </a:lnTo>
                      <a:lnTo>
                        <a:pt x="2341" y="126"/>
                      </a:lnTo>
                      <a:lnTo>
                        <a:pt x="2328" y="106"/>
                      </a:lnTo>
                      <a:lnTo>
                        <a:pt x="2311" y="88"/>
                      </a:lnTo>
                      <a:lnTo>
                        <a:pt x="2292" y="73"/>
                      </a:lnTo>
                      <a:lnTo>
                        <a:pt x="2273" y="59"/>
                      </a:lnTo>
                      <a:lnTo>
                        <a:pt x="2250" y="48"/>
                      </a:lnTo>
                      <a:lnTo>
                        <a:pt x="2226" y="39"/>
                      </a:lnTo>
                      <a:lnTo>
                        <a:pt x="2200" y="32"/>
                      </a:lnTo>
                      <a:lnTo>
                        <a:pt x="2173" y="26"/>
                      </a:lnTo>
                      <a:lnTo>
                        <a:pt x="2144" y="21"/>
                      </a:lnTo>
                      <a:lnTo>
                        <a:pt x="2114" y="17"/>
                      </a:lnTo>
                      <a:lnTo>
                        <a:pt x="2082" y="14"/>
                      </a:lnTo>
                      <a:lnTo>
                        <a:pt x="2049" y="12"/>
                      </a:lnTo>
                      <a:lnTo>
                        <a:pt x="2015" y="9"/>
                      </a:lnTo>
                      <a:lnTo>
                        <a:pt x="1979" y="7"/>
                      </a:lnTo>
                      <a:lnTo>
                        <a:pt x="1907" y="3"/>
                      </a:lnTo>
                      <a:lnTo>
                        <a:pt x="1867" y="1"/>
                      </a:lnTo>
                      <a:lnTo>
                        <a:pt x="1825" y="0"/>
                      </a:lnTo>
                      <a:lnTo>
                        <a:pt x="1780" y="0"/>
                      </a:lnTo>
                      <a:lnTo>
                        <a:pt x="1734" y="1"/>
                      </a:lnTo>
                      <a:lnTo>
                        <a:pt x="1684" y="2"/>
                      </a:lnTo>
                      <a:lnTo>
                        <a:pt x="1634" y="4"/>
                      </a:lnTo>
                      <a:lnTo>
                        <a:pt x="1531" y="11"/>
                      </a:lnTo>
                      <a:lnTo>
                        <a:pt x="1426" y="17"/>
                      </a:lnTo>
                      <a:lnTo>
                        <a:pt x="1374" y="21"/>
                      </a:lnTo>
                      <a:lnTo>
                        <a:pt x="1324" y="24"/>
                      </a:lnTo>
                      <a:lnTo>
                        <a:pt x="1275" y="28"/>
                      </a:lnTo>
                      <a:lnTo>
                        <a:pt x="1228" y="31"/>
                      </a:lnTo>
                      <a:lnTo>
                        <a:pt x="1183" y="34"/>
                      </a:lnTo>
                      <a:lnTo>
                        <a:pt x="1141" y="36"/>
                      </a:lnTo>
                      <a:lnTo>
                        <a:pt x="1101" y="38"/>
                      </a:lnTo>
                      <a:lnTo>
                        <a:pt x="1063" y="39"/>
                      </a:lnTo>
                      <a:lnTo>
                        <a:pt x="1027" y="41"/>
                      </a:lnTo>
                      <a:lnTo>
                        <a:pt x="993" y="43"/>
                      </a:lnTo>
                      <a:lnTo>
                        <a:pt x="959" y="44"/>
                      </a:lnTo>
                      <a:lnTo>
                        <a:pt x="927" y="45"/>
                      </a:lnTo>
                      <a:lnTo>
                        <a:pt x="864" y="47"/>
                      </a:lnTo>
                      <a:lnTo>
                        <a:pt x="803" y="50"/>
                      </a:lnTo>
                      <a:lnTo>
                        <a:pt x="741" y="54"/>
                      </a:lnTo>
                      <a:lnTo>
                        <a:pt x="709" y="58"/>
                      </a:lnTo>
                      <a:lnTo>
                        <a:pt x="676" y="61"/>
                      </a:lnTo>
                      <a:lnTo>
                        <a:pt x="642" y="65"/>
                      </a:lnTo>
                      <a:lnTo>
                        <a:pt x="607" y="69"/>
                      </a:lnTo>
                      <a:lnTo>
                        <a:pt x="570" y="75"/>
                      </a:lnTo>
                      <a:lnTo>
                        <a:pt x="531" y="82"/>
                      </a:lnTo>
                      <a:lnTo>
                        <a:pt x="491" y="90"/>
                      </a:lnTo>
                      <a:lnTo>
                        <a:pt x="449" y="97"/>
                      </a:lnTo>
                      <a:lnTo>
                        <a:pt x="364" y="117"/>
                      </a:lnTo>
                      <a:lnTo>
                        <a:pt x="279" y="136"/>
                      </a:lnTo>
                      <a:lnTo>
                        <a:pt x="238" y="145"/>
                      </a:lnTo>
                      <a:lnTo>
                        <a:pt x="198" y="156"/>
                      </a:lnTo>
                      <a:lnTo>
                        <a:pt x="158" y="166"/>
                      </a:lnTo>
                      <a:lnTo>
                        <a:pt x="121" y="174"/>
                      </a:lnTo>
                      <a:lnTo>
                        <a:pt x="87" y="183"/>
                      </a:lnTo>
                      <a:lnTo>
                        <a:pt x="55" y="190"/>
                      </a:lnTo>
                      <a:lnTo>
                        <a:pt x="26" y="198"/>
                      </a:lnTo>
                      <a:lnTo>
                        <a:pt x="0" y="203"/>
                      </a:lnTo>
                    </a:path>
                  </a:pathLst>
                </a:custGeom>
                <a:noFill/>
                <a:ln w="1588">
                  <a:solidFill>
                    <a:srgbClr val="000000"/>
                  </a:solidFill>
                  <a:round/>
                  <a:headEnd/>
                  <a:tailEnd/>
                </a:ln>
              </p:spPr>
              <p:txBody>
                <a:bodyPr/>
                <a:lstStyle/>
                <a:p>
                  <a:endParaRPr lang="cs-CZ"/>
                </a:p>
              </p:txBody>
            </p:sp>
          </p:grpSp>
        </p:grpSp>
      </p:grpSp>
      <p:sp>
        <p:nvSpPr>
          <p:cNvPr id="1034" name="Freeform 351"/>
          <p:cNvSpPr>
            <a:spLocks/>
          </p:cNvSpPr>
          <p:nvPr/>
        </p:nvSpPr>
        <p:spPr bwMode="auto">
          <a:xfrm>
            <a:off x="2247900" y="896763"/>
            <a:ext cx="3419475" cy="2667000"/>
          </a:xfrm>
          <a:custGeom>
            <a:avLst/>
            <a:gdLst>
              <a:gd name="T0" fmla="*/ 0 w 2154"/>
              <a:gd name="T1" fmla="*/ 0 h 1680"/>
              <a:gd name="T2" fmla="*/ 1580 w 2154"/>
              <a:gd name="T3" fmla="*/ 830 h 1680"/>
              <a:gd name="T4" fmla="*/ 2154 w 2154"/>
              <a:gd name="T5" fmla="*/ 1680 h 1680"/>
              <a:gd name="T6" fmla="*/ 0 60000 65536"/>
              <a:gd name="T7" fmla="*/ 0 60000 65536"/>
              <a:gd name="T8" fmla="*/ 0 60000 65536"/>
              <a:gd name="T9" fmla="*/ 0 w 2154"/>
              <a:gd name="T10" fmla="*/ 0 h 1680"/>
              <a:gd name="T11" fmla="*/ 2154 w 2154"/>
              <a:gd name="T12" fmla="*/ 1680 h 1680"/>
            </a:gdLst>
            <a:ahLst/>
            <a:cxnLst>
              <a:cxn ang="T6">
                <a:pos x="T0" y="T1"/>
              </a:cxn>
              <a:cxn ang="T7">
                <a:pos x="T2" y="T3"/>
              </a:cxn>
              <a:cxn ang="T8">
                <a:pos x="T4" y="T5"/>
              </a:cxn>
            </a:cxnLst>
            <a:rect l="T9" t="T10" r="T11" b="T12"/>
            <a:pathLst>
              <a:path w="2154" h="1680">
                <a:moveTo>
                  <a:pt x="0" y="0"/>
                </a:moveTo>
                <a:lnTo>
                  <a:pt x="1580" y="830"/>
                </a:lnTo>
                <a:lnTo>
                  <a:pt x="2154" y="1680"/>
                </a:lnTo>
              </a:path>
            </a:pathLst>
          </a:custGeom>
          <a:noFill/>
          <a:ln w="19050">
            <a:solidFill>
              <a:schemeClr val="tx1"/>
            </a:solidFill>
            <a:prstDash val="sysDot"/>
            <a:round/>
            <a:headEnd type="triangle" w="med" len="med"/>
            <a:tailEnd/>
          </a:ln>
        </p:spPr>
        <p:txBody>
          <a:bodyPr wrap="none" anchor="ctr"/>
          <a:lstStyle/>
          <a:p>
            <a:endParaRPr lang="cs-CZ"/>
          </a:p>
        </p:txBody>
      </p:sp>
      <p:sp>
        <p:nvSpPr>
          <p:cNvPr id="1035" name="Text Box 352"/>
          <p:cNvSpPr txBox="1">
            <a:spLocks noChangeArrowheads="1"/>
          </p:cNvSpPr>
          <p:nvPr/>
        </p:nvSpPr>
        <p:spPr bwMode="auto">
          <a:xfrm rot="1668246">
            <a:off x="2424019" y="1291843"/>
            <a:ext cx="2284600" cy="338554"/>
          </a:xfrm>
          <a:prstGeom prst="rect">
            <a:avLst/>
          </a:prstGeom>
          <a:noFill/>
          <a:ln w="9525">
            <a:noFill/>
            <a:miter lim="800000"/>
            <a:headEnd/>
            <a:tailEnd/>
          </a:ln>
        </p:spPr>
        <p:txBody>
          <a:bodyPr wrap="none">
            <a:spAutoFit/>
          </a:bodyPr>
          <a:lstStyle/>
          <a:p>
            <a:pPr algn="r"/>
            <a:r>
              <a:rPr lang="cs-CZ" sz="1600" dirty="0"/>
              <a:t>jaterní osmoreceptory?</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52"/>
                                        </p:tgtEl>
                                        <p:attrNameLst>
                                          <p:attrName>style.visibility</p:attrName>
                                        </p:attrNameLst>
                                      </p:cBhvr>
                                      <p:to>
                                        <p:strVal val="visible"/>
                                      </p:to>
                                    </p:set>
                                    <p:animEffect transition="in" filter="checkerboard(across)">
                                      <p:cBhvr>
                                        <p:cTn id="7" dur="500"/>
                                        <p:tgtEl>
                                          <p:spTgt spid="1052"/>
                                        </p:tgtEl>
                                      </p:cBhvr>
                                    </p:animEffect>
                                  </p:childTnLst>
                                </p:cTn>
                              </p:par>
                              <p:par>
                                <p:cTn id="8" presetID="5" presetClass="entr" presetSubtype="10" fill="hold" nodeType="withEffect">
                                  <p:stCondLst>
                                    <p:cond delay="0"/>
                                  </p:stCondLst>
                                  <p:childTnLst>
                                    <p:set>
                                      <p:cBhvr>
                                        <p:cTn id="9" dur="1" fill="hold">
                                          <p:stCondLst>
                                            <p:cond delay="0"/>
                                          </p:stCondLst>
                                        </p:cTn>
                                        <p:tgtEl>
                                          <p:spTgt spid="1213"/>
                                        </p:tgtEl>
                                        <p:attrNameLst>
                                          <p:attrName>style.visibility</p:attrName>
                                        </p:attrNameLst>
                                      </p:cBhvr>
                                      <p:to>
                                        <p:strVal val="visible"/>
                                      </p:to>
                                    </p:set>
                                    <p:animEffect transition="in" filter="checkerboard(across)">
                                      <p:cBhvr>
                                        <p:cTn id="10" dur="500"/>
                                        <p:tgtEl>
                                          <p:spTgt spid="1213"/>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053"/>
                                        </p:tgtEl>
                                        <p:attrNameLst>
                                          <p:attrName>style.visibility</p:attrName>
                                        </p:attrNameLst>
                                      </p:cBhvr>
                                      <p:to>
                                        <p:strVal val="visible"/>
                                      </p:to>
                                    </p:set>
                                    <p:animEffect transition="in" filter="checkerboard(across)">
                                      <p:cBhvr>
                                        <p:cTn id="13" dur="500"/>
                                        <p:tgtEl>
                                          <p:spTgt spid="1053"/>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051"/>
                                        </p:tgtEl>
                                        <p:attrNameLst>
                                          <p:attrName>style.visibility</p:attrName>
                                        </p:attrNameLst>
                                      </p:cBhvr>
                                      <p:to>
                                        <p:strVal val="visible"/>
                                      </p:to>
                                    </p:set>
                                    <p:animEffect transition="in" filter="checkerboard(across)">
                                      <p:cBhvr>
                                        <p:cTn id="16" dur="500"/>
                                        <p:tgtEl>
                                          <p:spTgt spid="1051"/>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1054"/>
                                        </p:tgtEl>
                                        <p:attrNameLst>
                                          <p:attrName>style.visibility</p:attrName>
                                        </p:attrNameLst>
                                      </p:cBhvr>
                                      <p:to>
                                        <p:strVal val="visible"/>
                                      </p:to>
                                    </p:set>
                                    <p:animEffect transition="in" filter="checkerboard(across)">
                                      <p:cBhvr>
                                        <p:cTn id="21" dur="500"/>
                                        <p:tgtEl>
                                          <p:spTgt spid="1054"/>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1057"/>
                                        </p:tgtEl>
                                        <p:attrNameLst>
                                          <p:attrName>style.visibility</p:attrName>
                                        </p:attrNameLst>
                                      </p:cBhvr>
                                      <p:to>
                                        <p:strVal val="visible"/>
                                      </p:to>
                                    </p:set>
                                    <p:animEffect transition="in" filter="checkerboard(across)">
                                      <p:cBhvr>
                                        <p:cTn id="24" dur="500"/>
                                        <p:tgtEl>
                                          <p:spTgt spid="1057"/>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1056"/>
                                        </p:tgtEl>
                                        <p:attrNameLst>
                                          <p:attrName>style.visibility</p:attrName>
                                        </p:attrNameLst>
                                      </p:cBhvr>
                                      <p:to>
                                        <p:strVal val="visible"/>
                                      </p:to>
                                    </p:set>
                                    <p:animEffect transition="in" filter="checkerboard(across)">
                                      <p:cBhvr>
                                        <p:cTn id="27" dur="500"/>
                                        <p:tgtEl>
                                          <p:spTgt spid="1056"/>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1059"/>
                                        </p:tgtEl>
                                        <p:attrNameLst>
                                          <p:attrName>style.visibility</p:attrName>
                                        </p:attrNameLst>
                                      </p:cBhvr>
                                      <p:to>
                                        <p:strVal val="visible"/>
                                      </p:to>
                                    </p:set>
                                    <p:animEffect transition="in" filter="checkerboard(across)">
                                      <p:cBhvr>
                                        <p:cTn id="30" dur="500"/>
                                        <p:tgtEl>
                                          <p:spTgt spid="1059"/>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1058"/>
                                        </p:tgtEl>
                                        <p:attrNameLst>
                                          <p:attrName>style.visibility</p:attrName>
                                        </p:attrNameLst>
                                      </p:cBhvr>
                                      <p:to>
                                        <p:strVal val="visible"/>
                                      </p:to>
                                    </p:set>
                                    <p:animEffect transition="in" filter="checkerboard(across)">
                                      <p:cBhvr>
                                        <p:cTn id="33" dur="500"/>
                                        <p:tgtEl>
                                          <p:spTgt spid="1058"/>
                                        </p:tgtEl>
                                      </p:cBhvr>
                                    </p:animEffect>
                                  </p:childTnLst>
                                </p:cTn>
                              </p:par>
                              <p:par>
                                <p:cTn id="34" presetID="5" presetClass="entr" presetSubtype="10" fill="hold" nodeType="withEffect">
                                  <p:stCondLst>
                                    <p:cond delay="0"/>
                                  </p:stCondLst>
                                  <p:childTnLst>
                                    <p:set>
                                      <p:cBhvr>
                                        <p:cTn id="35" dur="1" fill="hold">
                                          <p:stCondLst>
                                            <p:cond delay="0"/>
                                          </p:stCondLst>
                                        </p:cTn>
                                        <p:tgtEl>
                                          <p:spTgt spid="1225"/>
                                        </p:tgtEl>
                                        <p:attrNameLst>
                                          <p:attrName>style.visibility</p:attrName>
                                        </p:attrNameLst>
                                      </p:cBhvr>
                                      <p:to>
                                        <p:strVal val="visible"/>
                                      </p:to>
                                    </p:set>
                                    <p:animEffect transition="in" filter="checkerboard(across)">
                                      <p:cBhvr>
                                        <p:cTn id="36" dur="500"/>
                                        <p:tgtEl>
                                          <p:spTgt spid="1225"/>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1060"/>
                                        </p:tgtEl>
                                        <p:attrNameLst>
                                          <p:attrName>style.visibility</p:attrName>
                                        </p:attrNameLst>
                                      </p:cBhvr>
                                      <p:to>
                                        <p:strVal val="visible"/>
                                      </p:to>
                                    </p:set>
                                    <p:animEffect transition="in" filter="checkerboard(across)">
                                      <p:cBhvr>
                                        <p:cTn id="41" dur="500"/>
                                        <p:tgtEl>
                                          <p:spTgt spid="1060"/>
                                        </p:tgtEl>
                                      </p:cBhvr>
                                    </p:animEffect>
                                  </p:childTnLst>
                                </p:cTn>
                              </p:par>
                              <p:par>
                                <p:cTn id="42" presetID="5" presetClass="entr" presetSubtype="10" fill="hold" grpId="0" nodeType="withEffect">
                                  <p:stCondLst>
                                    <p:cond delay="0"/>
                                  </p:stCondLst>
                                  <p:childTnLst>
                                    <p:set>
                                      <p:cBhvr>
                                        <p:cTn id="43" dur="1" fill="hold">
                                          <p:stCondLst>
                                            <p:cond delay="0"/>
                                          </p:stCondLst>
                                        </p:cTn>
                                        <p:tgtEl>
                                          <p:spTgt spid="1061"/>
                                        </p:tgtEl>
                                        <p:attrNameLst>
                                          <p:attrName>style.visibility</p:attrName>
                                        </p:attrNameLst>
                                      </p:cBhvr>
                                      <p:to>
                                        <p:strVal val="visible"/>
                                      </p:to>
                                    </p:set>
                                    <p:animEffect transition="in" filter="checkerboard(across)">
                                      <p:cBhvr>
                                        <p:cTn id="44" dur="500"/>
                                        <p:tgtEl>
                                          <p:spTgt spid="1061"/>
                                        </p:tgtEl>
                                      </p:cBhvr>
                                    </p:animEffect>
                                  </p:childTnLst>
                                </p:cTn>
                              </p:par>
                              <p:par>
                                <p:cTn id="45" presetID="5" presetClass="entr" presetSubtype="10" fill="hold" grpId="0" nodeType="withEffect">
                                  <p:stCondLst>
                                    <p:cond delay="0"/>
                                  </p:stCondLst>
                                  <p:childTnLst>
                                    <p:set>
                                      <p:cBhvr>
                                        <p:cTn id="46" dur="1" fill="hold">
                                          <p:stCondLst>
                                            <p:cond delay="0"/>
                                          </p:stCondLst>
                                        </p:cTn>
                                        <p:tgtEl>
                                          <p:spTgt spid="12333"/>
                                        </p:tgtEl>
                                        <p:attrNameLst>
                                          <p:attrName>style.visibility</p:attrName>
                                        </p:attrNameLst>
                                      </p:cBhvr>
                                      <p:to>
                                        <p:strVal val="visible"/>
                                      </p:to>
                                    </p:set>
                                    <p:animEffect transition="in" filter="checkerboard(across)">
                                      <p:cBhvr>
                                        <p:cTn id="47" dur="500"/>
                                        <p:tgtEl>
                                          <p:spTgt spid="12333"/>
                                        </p:tgtEl>
                                      </p:cBhvr>
                                    </p:animEffect>
                                  </p:childTnLst>
                                </p:cTn>
                              </p:par>
                              <p:par>
                                <p:cTn id="48" presetID="5" presetClass="entr" presetSubtype="10" fill="hold" nodeType="withEffect">
                                  <p:stCondLst>
                                    <p:cond delay="0"/>
                                  </p:stCondLst>
                                  <p:childTnLst>
                                    <p:set>
                                      <p:cBhvr>
                                        <p:cTn id="49" dur="1" fill="hold">
                                          <p:stCondLst>
                                            <p:cond delay="0"/>
                                          </p:stCondLst>
                                        </p:cTn>
                                        <p:tgtEl>
                                          <p:spTgt spid="1028"/>
                                        </p:tgtEl>
                                        <p:attrNameLst>
                                          <p:attrName>style.visibility</p:attrName>
                                        </p:attrNameLst>
                                      </p:cBhvr>
                                      <p:to>
                                        <p:strVal val="visible"/>
                                      </p:to>
                                    </p:set>
                                    <p:animEffect transition="in" filter="checkerboard(across)">
                                      <p:cBhvr>
                                        <p:cTn id="50" dur="500"/>
                                        <p:tgtEl>
                                          <p:spTgt spid="1028"/>
                                        </p:tgtEl>
                                      </p:cBhvr>
                                    </p:animEffect>
                                  </p:childTnLst>
                                </p:cTn>
                              </p:par>
                            </p:childTnLst>
                          </p:cTn>
                        </p:par>
                      </p:childTnLst>
                    </p:cTn>
                  </p:par>
                  <p:par>
                    <p:cTn id="51" fill="hold">
                      <p:stCondLst>
                        <p:cond delay="indefinite"/>
                      </p:stCondLst>
                      <p:childTnLst>
                        <p:par>
                          <p:cTn id="52" fill="hold">
                            <p:stCondLst>
                              <p:cond delay="0"/>
                            </p:stCondLst>
                            <p:childTnLst>
                              <p:par>
                                <p:cTn id="53" presetID="5" presetClass="entr" presetSubtype="10" fill="hold" grpId="0" nodeType="clickEffect">
                                  <p:stCondLst>
                                    <p:cond delay="0"/>
                                  </p:stCondLst>
                                  <p:childTnLst>
                                    <p:set>
                                      <p:cBhvr>
                                        <p:cTn id="54" dur="1" fill="hold">
                                          <p:stCondLst>
                                            <p:cond delay="0"/>
                                          </p:stCondLst>
                                        </p:cTn>
                                        <p:tgtEl>
                                          <p:spTgt spid="1035"/>
                                        </p:tgtEl>
                                        <p:attrNameLst>
                                          <p:attrName>style.visibility</p:attrName>
                                        </p:attrNameLst>
                                      </p:cBhvr>
                                      <p:to>
                                        <p:strVal val="visible"/>
                                      </p:to>
                                    </p:set>
                                    <p:animEffect transition="in" filter="checkerboard(across)">
                                      <p:cBhvr>
                                        <p:cTn id="55" dur="500"/>
                                        <p:tgtEl>
                                          <p:spTgt spid="1035"/>
                                        </p:tgtEl>
                                      </p:cBhvr>
                                    </p:animEffect>
                                  </p:childTnLst>
                                </p:cTn>
                              </p:par>
                              <p:par>
                                <p:cTn id="56" presetID="5" presetClass="entr" presetSubtype="10" fill="hold" grpId="0" nodeType="withEffect">
                                  <p:stCondLst>
                                    <p:cond delay="0"/>
                                  </p:stCondLst>
                                  <p:childTnLst>
                                    <p:set>
                                      <p:cBhvr>
                                        <p:cTn id="57" dur="1" fill="hold">
                                          <p:stCondLst>
                                            <p:cond delay="0"/>
                                          </p:stCondLst>
                                        </p:cTn>
                                        <p:tgtEl>
                                          <p:spTgt spid="1034"/>
                                        </p:tgtEl>
                                        <p:attrNameLst>
                                          <p:attrName>style.visibility</p:attrName>
                                        </p:attrNameLst>
                                      </p:cBhvr>
                                      <p:to>
                                        <p:strVal val="visible"/>
                                      </p:to>
                                    </p:set>
                                    <p:animEffect transition="in" filter="checkerboard(across)">
                                      <p:cBhvr>
                                        <p:cTn id="58" dur="500"/>
                                        <p:tgtEl>
                                          <p:spTgt spid="1034"/>
                                        </p:tgtEl>
                                      </p:cBhvr>
                                    </p:animEffect>
                                  </p:childTnLst>
                                </p:cTn>
                              </p:par>
                              <p:par>
                                <p:cTn id="59" presetID="5" presetClass="entr" presetSubtype="10" fill="hold" grpId="0" nodeType="withEffect">
                                  <p:stCondLst>
                                    <p:cond delay="0"/>
                                  </p:stCondLst>
                                  <p:childTnLst>
                                    <p:set>
                                      <p:cBhvr>
                                        <p:cTn id="60" dur="1" fill="hold">
                                          <p:stCondLst>
                                            <p:cond delay="0"/>
                                          </p:stCondLst>
                                        </p:cTn>
                                        <p:tgtEl>
                                          <p:spTgt spid="1066"/>
                                        </p:tgtEl>
                                        <p:attrNameLst>
                                          <p:attrName>style.visibility</p:attrName>
                                        </p:attrNameLst>
                                      </p:cBhvr>
                                      <p:to>
                                        <p:strVal val="visible"/>
                                      </p:to>
                                    </p:set>
                                    <p:animEffect transition="in" filter="checkerboard(across)">
                                      <p:cBhvr>
                                        <p:cTn id="61" dur="500"/>
                                        <p:tgtEl>
                                          <p:spTgt spid="1066"/>
                                        </p:tgtEl>
                                      </p:cBhvr>
                                    </p:animEffect>
                                  </p:childTnLst>
                                </p:cTn>
                              </p:par>
                              <p:par>
                                <p:cTn id="62" presetID="5" presetClass="entr" presetSubtype="10" fill="hold" grpId="0" nodeType="withEffect">
                                  <p:stCondLst>
                                    <p:cond delay="0"/>
                                  </p:stCondLst>
                                  <p:childTnLst>
                                    <p:set>
                                      <p:cBhvr>
                                        <p:cTn id="63" dur="1" fill="hold">
                                          <p:stCondLst>
                                            <p:cond delay="0"/>
                                          </p:stCondLst>
                                        </p:cTn>
                                        <p:tgtEl>
                                          <p:spTgt spid="1067"/>
                                        </p:tgtEl>
                                        <p:attrNameLst>
                                          <p:attrName>style.visibility</p:attrName>
                                        </p:attrNameLst>
                                      </p:cBhvr>
                                      <p:to>
                                        <p:strVal val="visible"/>
                                      </p:to>
                                    </p:set>
                                    <p:animEffect transition="in" filter="checkerboard(across)">
                                      <p:cBhvr>
                                        <p:cTn id="64" dur="500"/>
                                        <p:tgtEl>
                                          <p:spTgt spid="1067"/>
                                        </p:tgtEl>
                                      </p:cBhvr>
                                    </p:animEffect>
                                  </p:childTnLst>
                                </p:cTn>
                              </p:par>
                              <p:par>
                                <p:cTn id="65" presetID="5" presetClass="entr" presetSubtype="10" fill="hold" grpId="0" nodeType="withEffect">
                                  <p:stCondLst>
                                    <p:cond delay="0"/>
                                  </p:stCondLst>
                                  <p:childTnLst>
                                    <p:set>
                                      <p:cBhvr>
                                        <p:cTn id="66" dur="1" fill="hold">
                                          <p:stCondLst>
                                            <p:cond delay="0"/>
                                          </p:stCondLst>
                                        </p:cTn>
                                        <p:tgtEl>
                                          <p:spTgt spid="1062"/>
                                        </p:tgtEl>
                                        <p:attrNameLst>
                                          <p:attrName>style.visibility</p:attrName>
                                        </p:attrNameLst>
                                      </p:cBhvr>
                                      <p:to>
                                        <p:strVal val="visible"/>
                                      </p:to>
                                    </p:set>
                                    <p:animEffect transition="in" filter="checkerboard(across)">
                                      <p:cBhvr>
                                        <p:cTn id="67" dur="500"/>
                                        <p:tgtEl>
                                          <p:spTgt spid="1062"/>
                                        </p:tgtEl>
                                      </p:cBhvr>
                                    </p:animEffect>
                                  </p:childTnLst>
                                </p:cTn>
                              </p:par>
                              <p:par>
                                <p:cTn id="68" presetID="5" presetClass="entr" presetSubtype="10" fill="hold" nodeType="withEffect">
                                  <p:stCondLst>
                                    <p:cond delay="0"/>
                                  </p:stCondLst>
                                  <p:childTnLst>
                                    <p:set>
                                      <p:cBhvr>
                                        <p:cTn id="69" dur="1" fill="hold">
                                          <p:stCondLst>
                                            <p:cond delay="0"/>
                                          </p:stCondLst>
                                        </p:cTn>
                                        <p:tgtEl>
                                          <p:spTgt spid="1228"/>
                                        </p:tgtEl>
                                        <p:attrNameLst>
                                          <p:attrName>style.visibility</p:attrName>
                                        </p:attrNameLst>
                                      </p:cBhvr>
                                      <p:to>
                                        <p:strVal val="visible"/>
                                      </p:to>
                                    </p:set>
                                    <p:animEffect transition="in" filter="checkerboard(across)">
                                      <p:cBhvr>
                                        <p:cTn id="70" dur="500"/>
                                        <p:tgtEl>
                                          <p:spTgt spid="1228"/>
                                        </p:tgtEl>
                                      </p:cBhvr>
                                    </p:animEffect>
                                  </p:childTnLst>
                                </p:cTn>
                              </p:par>
                            </p:childTnLst>
                          </p:cTn>
                        </p:par>
                      </p:childTnLst>
                    </p:cTn>
                  </p:par>
                  <p:par>
                    <p:cTn id="71" fill="hold">
                      <p:stCondLst>
                        <p:cond delay="indefinite"/>
                      </p:stCondLst>
                      <p:childTnLst>
                        <p:par>
                          <p:cTn id="72" fill="hold">
                            <p:stCondLst>
                              <p:cond delay="0"/>
                            </p:stCondLst>
                            <p:childTnLst>
                              <p:par>
                                <p:cTn id="73" presetID="5" presetClass="entr" presetSubtype="10" fill="hold" grpId="0" nodeType="clickEffect">
                                  <p:stCondLst>
                                    <p:cond delay="0"/>
                                  </p:stCondLst>
                                  <p:childTnLst>
                                    <p:set>
                                      <p:cBhvr>
                                        <p:cTn id="74" dur="1" fill="hold">
                                          <p:stCondLst>
                                            <p:cond delay="0"/>
                                          </p:stCondLst>
                                        </p:cTn>
                                        <p:tgtEl>
                                          <p:spTgt spid="1072"/>
                                        </p:tgtEl>
                                        <p:attrNameLst>
                                          <p:attrName>style.visibility</p:attrName>
                                        </p:attrNameLst>
                                      </p:cBhvr>
                                      <p:to>
                                        <p:strVal val="visible"/>
                                      </p:to>
                                    </p:set>
                                    <p:animEffect transition="in" filter="checkerboard(across)">
                                      <p:cBhvr>
                                        <p:cTn id="75" dur="500"/>
                                        <p:tgtEl>
                                          <p:spTgt spid="1072"/>
                                        </p:tgtEl>
                                      </p:cBhvr>
                                    </p:animEffect>
                                  </p:childTnLst>
                                </p:cTn>
                              </p:par>
                              <p:par>
                                <p:cTn id="76" presetID="5" presetClass="entr" presetSubtype="10" fill="hold" grpId="0" nodeType="withEffect">
                                  <p:stCondLst>
                                    <p:cond delay="0"/>
                                  </p:stCondLst>
                                  <p:childTnLst>
                                    <p:set>
                                      <p:cBhvr>
                                        <p:cTn id="77" dur="1" fill="hold">
                                          <p:stCondLst>
                                            <p:cond delay="0"/>
                                          </p:stCondLst>
                                        </p:cTn>
                                        <p:tgtEl>
                                          <p:spTgt spid="1071"/>
                                        </p:tgtEl>
                                        <p:attrNameLst>
                                          <p:attrName>style.visibility</p:attrName>
                                        </p:attrNameLst>
                                      </p:cBhvr>
                                      <p:to>
                                        <p:strVal val="visible"/>
                                      </p:to>
                                    </p:set>
                                    <p:animEffect transition="in" filter="checkerboard(across)">
                                      <p:cBhvr>
                                        <p:cTn id="78" dur="500"/>
                                        <p:tgtEl>
                                          <p:spTgt spid="1071"/>
                                        </p:tgtEl>
                                      </p:cBhvr>
                                    </p:animEffect>
                                  </p:childTnLst>
                                </p:cTn>
                              </p:par>
                            </p:childTnLst>
                          </p:cTn>
                        </p:par>
                      </p:childTnLst>
                    </p:cTn>
                  </p:par>
                  <p:par>
                    <p:cTn id="79" fill="hold">
                      <p:stCondLst>
                        <p:cond delay="indefinite"/>
                      </p:stCondLst>
                      <p:childTnLst>
                        <p:par>
                          <p:cTn id="80" fill="hold">
                            <p:stCondLst>
                              <p:cond delay="0"/>
                            </p:stCondLst>
                            <p:childTnLst>
                              <p:par>
                                <p:cTn id="81" presetID="5" presetClass="entr" presetSubtype="10" fill="hold" grpId="0" nodeType="clickEffect">
                                  <p:stCondLst>
                                    <p:cond delay="0"/>
                                  </p:stCondLst>
                                  <p:childTnLst>
                                    <p:set>
                                      <p:cBhvr>
                                        <p:cTn id="82" dur="1" fill="hold">
                                          <p:stCondLst>
                                            <p:cond delay="0"/>
                                          </p:stCondLst>
                                        </p:cTn>
                                        <p:tgtEl>
                                          <p:spTgt spid="1105"/>
                                        </p:tgtEl>
                                        <p:attrNameLst>
                                          <p:attrName>style.visibility</p:attrName>
                                        </p:attrNameLst>
                                      </p:cBhvr>
                                      <p:to>
                                        <p:strVal val="visible"/>
                                      </p:to>
                                    </p:set>
                                    <p:animEffect transition="in" filter="checkerboard(across)">
                                      <p:cBhvr>
                                        <p:cTn id="83" dur="500"/>
                                        <p:tgtEl>
                                          <p:spTgt spid="1105"/>
                                        </p:tgtEl>
                                      </p:cBhvr>
                                    </p:animEffect>
                                  </p:childTnLst>
                                </p:cTn>
                              </p:par>
                              <p:par>
                                <p:cTn id="84" presetID="5" presetClass="entr" presetSubtype="10" fill="hold" grpId="0" nodeType="withEffect">
                                  <p:stCondLst>
                                    <p:cond delay="0"/>
                                  </p:stCondLst>
                                  <p:childTnLst>
                                    <p:set>
                                      <p:cBhvr>
                                        <p:cTn id="85" dur="1" fill="hold">
                                          <p:stCondLst>
                                            <p:cond delay="0"/>
                                          </p:stCondLst>
                                        </p:cTn>
                                        <p:tgtEl>
                                          <p:spTgt spid="1104"/>
                                        </p:tgtEl>
                                        <p:attrNameLst>
                                          <p:attrName>style.visibility</p:attrName>
                                        </p:attrNameLst>
                                      </p:cBhvr>
                                      <p:to>
                                        <p:strVal val="visible"/>
                                      </p:to>
                                    </p:set>
                                    <p:animEffect transition="in" filter="checkerboard(across)">
                                      <p:cBhvr>
                                        <p:cTn id="86" dur="500"/>
                                        <p:tgtEl>
                                          <p:spTgt spid="1104"/>
                                        </p:tgtEl>
                                      </p:cBhvr>
                                    </p:animEffect>
                                  </p:childTnLst>
                                </p:cTn>
                              </p:par>
                            </p:childTnLst>
                          </p:cTn>
                        </p:par>
                      </p:childTnLst>
                    </p:cTn>
                  </p:par>
                  <p:par>
                    <p:cTn id="87" fill="hold">
                      <p:stCondLst>
                        <p:cond delay="indefinite"/>
                      </p:stCondLst>
                      <p:childTnLst>
                        <p:par>
                          <p:cTn id="88" fill="hold">
                            <p:stCondLst>
                              <p:cond delay="0"/>
                            </p:stCondLst>
                            <p:childTnLst>
                              <p:par>
                                <p:cTn id="89" presetID="5" presetClass="entr" presetSubtype="10" fill="hold" grpId="0" nodeType="clickEffect">
                                  <p:stCondLst>
                                    <p:cond delay="0"/>
                                  </p:stCondLst>
                                  <p:childTnLst>
                                    <p:set>
                                      <p:cBhvr>
                                        <p:cTn id="90" dur="1" fill="hold">
                                          <p:stCondLst>
                                            <p:cond delay="0"/>
                                          </p:stCondLst>
                                        </p:cTn>
                                        <p:tgtEl>
                                          <p:spTgt spid="1106"/>
                                        </p:tgtEl>
                                        <p:attrNameLst>
                                          <p:attrName>style.visibility</p:attrName>
                                        </p:attrNameLst>
                                      </p:cBhvr>
                                      <p:to>
                                        <p:strVal val="visible"/>
                                      </p:to>
                                    </p:set>
                                    <p:animEffect transition="in" filter="checkerboard(across)">
                                      <p:cBhvr>
                                        <p:cTn id="91" dur="500"/>
                                        <p:tgtEl>
                                          <p:spTgt spid="1106"/>
                                        </p:tgtEl>
                                      </p:cBhvr>
                                    </p:animEffect>
                                  </p:childTnLst>
                                </p:cTn>
                              </p:par>
                            </p:childTnLst>
                          </p:cTn>
                        </p:par>
                      </p:childTnLst>
                    </p:cTn>
                  </p:par>
                  <p:par>
                    <p:cTn id="92" fill="hold">
                      <p:stCondLst>
                        <p:cond delay="indefinite"/>
                      </p:stCondLst>
                      <p:childTnLst>
                        <p:par>
                          <p:cTn id="93" fill="hold">
                            <p:stCondLst>
                              <p:cond delay="0"/>
                            </p:stCondLst>
                            <p:childTnLst>
                              <p:par>
                                <p:cTn id="94" presetID="5" presetClass="entr" presetSubtype="10" fill="hold" grpId="0" nodeType="clickEffect">
                                  <p:stCondLst>
                                    <p:cond delay="0"/>
                                  </p:stCondLst>
                                  <p:childTnLst>
                                    <p:set>
                                      <p:cBhvr>
                                        <p:cTn id="95" dur="1" fill="hold">
                                          <p:stCondLst>
                                            <p:cond delay="0"/>
                                          </p:stCondLst>
                                        </p:cTn>
                                        <p:tgtEl>
                                          <p:spTgt spid="1064"/>
                                        </p:tgtEl>
                                        <p:attrNameLst>
                                          <p:attrName>style.visibility</p:attrName>
                                        </p:attrNameLst>
                                      </p:cBhvr>
                                      <p:to>
                                        <p:strVal val="visible"/>
                                      </p:to>
                                    </p:set>
                                    <p:animEffect transition="in" filter="checkerboard(across)">
                                      <p:cBhvr>
                                        <p:cTn id="96" dur="500"/>
                                        <p:tgtEl>
                                          <p:spTgt spid="1064"/>
                                        </p:tgtEl>
                                      </p:cBhvr>
                                    </p:animEffect>
                                  </p:childTnLst>
                                </p:cTn>
                              </p:par>
                              <p:par>
                                <p:cTn id="97" presetID="5" presetClass="entr" presetSubtype="10" fill="hold" grpId="0" nodeType="withEffect">
                                  <p:stCondLst>
                                    <p:cond delay="0"/>
                                  </p:stCondLst>
                                  <p:childTnLst>
                                    <p:set>
                                      <p:cBhvr>
                                        <p:cTn id="98" dur="1" fill="hold">
                                          <p:stCondLst>
                                            <p:cond delay="0"/>
                                          </p:stCondLst>
                                        </p:cTn>
                                        <p:tgtEl>
                                          <p:spTgt spid="1068"/>
                                        </p:tgtEl>
                                        <p:attrNameLst>
                                          <p:attrName>style.visibility</p:attrName>
                                        </p:attrNameLst>
                                      </p:cBhvr>
                                      <p:to>
                                        <p:strVal val="visible"/>
                                      </p:to>
                                    </p:set>
                                    <p:animEffect transition="in" filter="checkerboard(across)">
                                      <p:cBhvr>
                                        <p:cTn id="99" dur="500"/>
                                        <p:tgtEl>
                                          <p:spTgt spid="1068"/>
                                        </p:tgtEl>
                                      </p:cBhvr>
                                    </p:animEffect>
                                  </p:childTnLst>
                                </p:cTn>
                              </p:par>
                            </p:childTnLst>
                          </p:cTn>
                        </p:par>
                      </p:childTnLst>
                    </p:cTn>
                  </p:par>
                  <p:par>
                    <p:cTn id="100" fill="hold">
                      <p:stCondLst>
                        <p:cond delay="indefinite"/>
                      </p:stCondLst>
                      <p:childTnLst>
                        <p:par>
                          <p:cTn id="101" fill="hold">
                            <p:stCondLst>
                              <p:cond delay="0"/>
                            </p:stCondLst>
                            <p:childTnLst>
                              <p:par>
                                <p:cTn id="102" presetID="5" presetClass="entr" presetSubtype="10" fill="hold" grpId="0" nodeType="clickEffect">
                                  <p:stCondLst>
                                    <p:cond delay="0"/>
                                  </p:stCondLst>
                                  <p:childTnLst>
                                    <p:set>
                                      <p:cBhvr>
                                        <p:cTn id="103" dur="1" fill="hold">
                                          <p:stCondLst>
                                            <p:cond delay="0"/>
                                          </p:stCondLst>
                                        </p:cTn>
                                        <p:tgtEl>
                                          <p:spTgt spid="1070"/>
                                        </p:tgtEl>
                                        <p:attrNameLst>
                                          <p:attrName>style.visibility</p:attrName>
                                        </p:attrNameLst>
                                      </p:cBhvr>
                                      <p:to>
                                        <p:strVal val="visible"/>
                                      </p:to>
                                    </p:set>
                                    <p:animEffect transition="in" filter="checkerboard(across)">
                                      <p:cBhvr>
                                        <p:cTn id="104" dur="500"/>
                                        <p:tgtEl>
                                          <p:spTgt spid="1070"/>
                                        </p:tgtEl>
                                      </p:cBhvr>
                                    </p:animEffect>
                                  </p:childTnLst>
                                </p:cTn>
                              </p:par>
                            </p:childTnLst>
                          </p:cTn>
                        </p:par>
                      </p:childTnLst>
                    </p:cTn>
                  </p:par>
                  <p:par>
                    <p:cTn id="105" fill="hold">
                      <p:stCondLst>
                        <p:cond delay="indefinite"/>
                      </p:stCondLst>
                      <p:childTnLst>
                        <p:par>
                          <p:cTn id="106" fill="hold">
                            <p:stCondLst>
                              <p:cond delay="0"/>
                            </p:stCondLst>
                            <p:childTnLst>
                              <p:par>
                                <p:cTn id="107" presetID="5" presetClass="entr" presetSubtype="10" fill="hold" grpId="0" nodeType="clickEffect">
                                  <p:stCondLst>
                                    <p:cond delay="0"/>
                                  </p:stCondLst>
                                  <p:childTnLst>
                                    <p:set>
                                      <p:cBhvr>
                                        <p:cTn id="108" dur="1" fill="hold">
                                          <p:stCondLst>
                                            <p:cond delay="0"/>
                                          </p:stCondLst>
                                        </p:cTn>
                                        <p:tgtEl>
                                          <p:spTgt spid="1077"/>
                                        </p:tgtEl>
                                        <p:attrNameLst>
                                          <p:attrName>style.visibility</p:attrName>
                                        </p:attrNameLst>
                                      </p:cBhvr>
                                      <p:to>
                                        <p:strVal val="visible"/>
                                      </p:to>
                                    </p:set>
                                    <p:animEffect transition="in" filter="checkerboard(across)">
                                      <p:cBhvr>
                                        <p:cTn id="109" dur="500"/>
                                        <p:tgtEl>
                                          <p:spTgt spid="1077"/>
                                        </p:tgtEl>
                                      </p:cBhvr>
                                    </p:animEffect>
                                  </p:childTnLst>
                                </p:cTn>
                              </p:par>
                              <p:par>
                                <p:cTn id="110" presetID="5" presetClass="entr" presetSubtype="10" fill="hold" grpId="0" nodeType="withEffect">
                                  <p:stCondLst>
                                    <p:cond delay="0"/>
                                  </p:stCondLst>
                                  <p:childTnLst>
                                    <p:set>
                                      <p:cBhvr>
                                        <p:cTn id="111" dur="1" fill="hold">
                                          <p:stCondLst>
                                            <p:cond delay="0"/>
                                          </p:stCondLst>
                                        </p:cTn>
                                        <p:tgtEl>
                                          <p:spTgt spid="1055"/>
                                        </p:tgtEl>
                                        <p:attrNameLst>
                                          <p:attrName>style.visibility</p:attrName>
                                        </p:attrNameLst>
                                      </p:cBhvr>
                                      <p:to>
                                        <p:strVal val="visible"/>
                                      </p:to>
                                    </p:set>
                                    <p:animEffect transition="in" filter="checkerboard(across)">
                                      <p:cBhvr>
                                        <p:cTn id="112" dur="500"/>
                                        <p:tgtEl>
                                          <p:spTgt spid="1055"/>
                                        </p:tgtEl>
                                      </p:cBhvr>
                                    </p:animEffect>
                                  </p:childTnLst>
                                </p:cTn>
                              </p:par>
                              <p:par>
                                <p:cTn id="113" presetID="5" presetClass="entr" presetSubtype="10" fill="hold" grpId="0" nodeType="withEffect">
                                  <p:stCondLst>
                                    <p:cond delay="0"/>
                                  </p:stCondLst>
                                  <p:childTnLst>
                                    <p:set>
                                      <p:cBhvr>
                                        <p:cTn id="114" dur="1" fill="hold">
                                          <p:stCondLst>
                                            <p:cond delay="0"/>
                                          </p:stCondLst>
                                        </p:cTn>
                                        <p:tgtEl>
                                          <p:spTgt spid="1094"/>
                                        </p:tgtEl>
                                        <p:attrNameLst>
                                          <p:attrName>style.visibility</p:attrName>
                                        </p:attrNameLst>
                                      </p:cBhvr>
                                      <p:to>
                                        <p:strVal val="visible"/>
                                      </p:to>
                                    </p:set>
                                    <p:animEffect transition="in" filter="checkerboard(across)">
                                      <p:cBhvr>
                                        <p:cTn id="115" dur="500"/>
                                        <p:tgtEl>
                                          <p:spTgt spid="1094"/>
                                        </p:tgtEl>
                                      </p:cBhvr>
                                    </p:animEffect>
                                  </p:childTnLst>
                                </p:cTn>
                              </p:par>
                              <p:par>
                                <p:cTn id="116" presetID="5" presetClass="entr" presetSubtype="10" fill="hold" grpId="0" nodeType="withEffect">
                                  <p:stCondLst>
                                    <p:cond delay="0"/>
                                  </p:stCondLst>
                                  <p:childTnLst>
                                    <p:set>
                                      <p:cBhvr>
                                        <p:cTn id="117" dur="1" fill="hold">
                                          <p:stCondLst>
                                            <p:cond delay="0"/>
                                          </p:stCondLst>
                                        </p:cTn>
                                        <p:tgtEl>
                                          <p:spTgt spid="1103"/>
                                        </p:tgtEl>
                                        <p:attrNameLst>
                                          <p:attrName>style.visibility</p:attrName>
                                        </p:attrNameLst>
                                      </p:cBhvr>
                                      <p:to>
                                        <p:strVal val="visible"/>
                                      </p:to>
                                    </p:set>
                                    <p:animEffect transition="in" filter="checkerboard(across)">
                                      <p:cBhvr>
                                        <p:cTn id="118" dur="500"/>
                                        <p:tgtEl>
                                          <p:spTgt spid="1103"/>
                                        </p:tgtEl>
                                      </p:cBhvr>
                                    </p:animEffect>
                                  </p:childTnLst>
                                </p:cTn>
                              </p:par>
                              <p:par>
                                <p:cTn id="119" presetID="5" presetClass="entr" presetSubtype="10" fill="hold" grpId="0" nodeType="withEffect">
                                  <p:stCondLst>
                                    <p:cond delay="0"/>
                                  </p:stCondLst>
                                  <p:childTnLst>
                                    <p:set>
                                      <p:cBhvr>
                                        <p:cTn id="120" dur="1" fill="hold">
                                          <p:stCondLst>
                                            <p:cond delay="0"/>
                                          </p:stCondLst>
                                        </p:cTn>
                                        <p:tgtEl>
                                          <p:spTgt spid="1075"/>
                                        </p:tgtEl>
                                        <p:attrNameLst>
                                          <p:attrName>style.visibility</p:attrName>
                                        </p:attrNameLst>
                                      </p:cBhvr>
                                      <p:to>
                                        <p:strVal val="visible"/>
                                      </p:to>
                                    </p:set>
                                    <p:animEffect transition="in" filter="checkerboard(across)">
                                      <p:cBhvr>
                                        <p:cTn id="121" dur="500"/>
                                        <p:tgtEl>
                                          <p:spTgt spid="1075"/>
                                        </p:tgtEl>
                                      </p:cBhvr>
                                    </p:animEffect>
                                  </p:childTnLst>
                                </p:cTn>
                              </p:par>
                            </p:childTnLst>
                          </p:cTn>
                        </p:par>
                      </p:childTnLst>
                    </p:cTn>
                  </p:par>
                  <p:par>
                    <p:cTn id="122" fill="hold">
                      <p:stCondLst>
                        <p:cond delay="indefinite"/>
                      </p:stCondLst>
                      <p:childTnLst>
                        <p:par>
                          <p:cTn id="123" fill="hold">
                            <p:stCondLst>
                              <p:cond delay="0"/>
                            </p:stCondLst>
                            <p:childTnLst>
                              <p:par>
                                <p:cTn id="124" presetID="5" presetClass="entr" presetSubtype="10" fill="hold" grpId="0" nodeType="clickEffect">
                                  <p:stCondLst>
                                    <p:cond delay="0"/>
                                  </p:stCondLst>
                                  <p:childTnLst>
                                    <p:set>
                                      <p:cBhvr>
                                        <p:cTn id="125" dur="1" fill="hold">
                                          <p:stCondLst>
                                            <p:cond delay="0"/>
                                          </p:stCondLst>
                                        </p:cTn>
                                        <p:tgtEl>
                                          <p:spTgt spid="1093"/>
                                        </p:tgtEl>
                                        <p:attrNameLst>
                                          <p:attrName>style.visibility</p:attrName>
                                        </p:attrNameLst>
                                      </p:cBhvr>
                                      <p:to>
                                        <p:strVal val="visible"/>
                                      </p:to>
                                    </p:set>
                                    <p:animEffect transition="in" filter="checkerboard(across)">
                                      <p:cBhvr>
                                        <p:cTn id="126" dur="500"/>
                                        <p:tgtEl>
                                          <p:spTgt spid="1093"/>
                                        </p:tgtEl>
                                      </p:cBhvr>
                                    </p:animEffect>
                                  </p:childTnLst>
                                </p:cTn>
                              </p:par>
                              <p:par>
                                <p:cTn id="127" presetID="5" presetClass="entr" presetSubtype="10" fill="hold" nodeType="withEffect">
                                  <p:stCondLst>
                                    <p:cond delay="0"/>
                                  </p:stCondLst>
                                  <p:childTnLst>
                                    <p:set>
                                      <p:cBhvr>
                                        <p:cTn id="128" dur="1" fill="hold">
                                          <p:stCondLst>
                                            <p:cond delay="0"/>
                                          </p:stCondLst>
                                        </p:cTn>
                                        <p:tgtEl>
                                          <p:spTgt spid="1271"/>
                                        </p:tgtEl>
                                        <p:attrNameLst>
                                          <p:attrName>style.visibility</p:attrName>
                                        </p:attrNameLst>
                                      </p:cBhvr>
                                      <p:to>
                                        <p:strVal val="visible"/>
                                      </p:to>
                                    </p:set>
                                    <p:animEffect transition="in" filter="checkerboard(across)">
                                      <p:cBhvr>
                                        <p:cTn id="129" dur="500"/>
                                        <p:tgtEl>
                                          <p:spTgt spid="1271"/>
                                        </p:tgtEl>
                                      </p:cBhvr>
                                    </p:animEffect>
                                  </p:childTnLst>
                                </p:cTn>
                              </p:par>
                              <p:par>
                                <p:cTn id="130" presetID="5" presetClass="entr" presetSubtype="10" fill="hold" grpId="0" nodeType="withEffect">
                                  <p:stCondLst>
                                    <p:cond delay="0"/>
                                  </p:stCondLst>
                                  <p:childTnLst>
                                    <p:set>
                                      <p:cBhvr>
                                        <p:cTn id="131" dur="1" fill="hold">
                                          <p:stCondLst>
                                            <p:cond delay="0"/>
                                          </p:stCondLst>
                                        </p:cTn>
                                        <p:tgtEl>
                                          <p:spTgt spid="1095"/>
                                        </p:tgtEl>
                                        <p:attrNameLst>
                                          <p:attrName>style.visibility</p:attrName>
                                        </p:attrNameLst>
                                      </p:cBhvr>
                                      <p:to>
                                        <p:strVal val="visible"/>
                                      </p:to>
                                    </p:set>
                                    <p:animEffect transition="in" filter="checkerboard(across)">
                                      <p:cBhvr>
                                        <p:cTn id="132" dur="500"/>
                                        <p:tgtEl>
                                          <p:spTgt spid="1095"/>
                                        </p:tgtEl>
                                      </p:cBhvr>
                                    </p:animEffect>
                                  </p:childTnLst>
                                </p:cTn>
                              </p:par>
                            </p:childTnLst>
                          </p:cTn>
                        </p:par>
                      </p:childTnLst>
                    </p:cTn>
                  </p:par>
                  <p:par>
                    <p:cTn id="133" fill="hold">
                      <p:stCondLst>
                        <p:cond delay="indefinite"/>
                      </p:stCondLst>
                      <p:childTnLst>
                        <p:par>
                          <p:cTn id="134" fill="hold">
                            <p:stCondLst>
                              <p:cond delay="0"/>
                            </p:stCondLst>
                            <p:childTnLst>
                              <p:par>
                                <p:cTn id="135" presetID="5" presetClass="entr" presetSubtype="10" fill="hold" grpId="0" nodeType="clickEffect">
                                  <p:stCondLst>
                                    <p:cond delay="0"/>
                                  </p:stCondLst>
                                  <p:childTnLst>
                                    <p:set>
                                      <p:cBhvr>
                                        <p:cTn id="136" dur="1" fill="hold">
                                          <p:stCondLst>
                                            <p:cond delay="0"/>
                                          </p:stCondLst>
                                        </p:cTn>
                                        <p:tgtEl>
                                          <p:spTgt spid="1096"/>
                                        </p:tgtEl>
                                        <p:attrNameLst>
                                          <p:attrName>style.visibility</p:attrName>
                                        </p:attrNameLst>
                                      </p:cBhvr>
                                      <p:to>
                                        <p:strVal val="visible"/>
                                      </p:to>
                                    </p:set>
                                    <p:animEffect transition="in" filter="checkerboard(across)">
                                      <p:cBhvr>
                                        <p:cTn id="137" dur="500"/>
                                        <p:tgtEl>
                                          <p:spTgt spid="1096"/>
                                        </p:tgtEl>
                                      </p:cBhvr>
                                    </p:animEffect>
                                  </p:childTnLst>
                                </p:cTn>
                              </p:par>
                              <p:par>
                                <p:cTn id="138" presetID="5" presetClass="entr" presetSubtype="10" fill="hold" grpId="0" nodeType="withEffect">
                                  <p:stCondLst>
                                    <p:cond delay="0"/>
                                  </p:stCondLst>
                                  <p:childTnLst>
                                    <p:set>
                                      <p:cBhvr>
                                        <p:cTn id="139" dur="1" fill="hold">
                                          <p:stCondLst>
                                            <p:cond delay="0"/>
                                          </p:stCondLst>
                                        </p:cTn>
                                        <p:tgtEl>
                                          <p:spTgt spid="1097"/>
                                        </p:tgtEl>
                                        <p:attrNameLst>
                                          <p:attrName>style.visibility</p:attrName>
                                        </p:attrNameLst>
                                      </p:cBhvr>
                                      <p:to>
                                        <p:strVal val="visible"/>
                                      </p:to>
                                    </p:set>
                                    <p:animEffect transition="in" filter="checkerboard(across)">
                                      <p:cBhvr>
                                        <p:cTn id="140" dur="500"/>
                                        <p:tgtEl>
                                          <p:spTgt spid="1097"/>
                                        </p:tgtEl>
                                      </p:cBhvr>
                                    </p:animEffect>
                                  </p:childTnLst>
                                </p:cTn>
                              </p:par>
                            </p:childTnLst>
                          </p:cTn>
                        </p:par>
                      </p:childTnLst>
                    </p:cTn>
                  </p:par>
                  <p:par>
                    <p:cTn id="141" fill="hold">
                      <p:stCondLst>
                        <p:cond delay="indefinite"/>
                      </p:stCondLst>
                      <p:childTnLst>
                        <p:par>
                          <p:cTn id="142" fill="hold">
                            <p:stCondLst>
                              <p:cond delay="0"/>
                            </p:stCondLst>
                            <p:childTnLst>
                              <p:par>
                                <p:cTn id="143" presetID="5" presetClass="entr" presetSubtype="10" fill="hold" grpId="0" nodeType="clickEffect">
                                  <p:stCondLst>
                                    <p:cond delay="0"/>
                                  </p:stCondLst>
                                  <p:childTnLst>
                                    <p:set>
                                      <p:cBhvr>
                                        <p:cTn id="144" dur="1" fill="hold">
                                          <p:stCondLst>
                                            <p:cond delay="0"/>
                                          </p:stCondLst>
                                        </p:cTn>
                                        <p:tgtEl>
                                          <p:spTgt spid="1098"/>
                                        </p:tgtEl>
                                        <p:attrNameLst>
                                          <p:attrName>style.visibility</p:attrName>
                                        </p:attrNameLst>
                                      </p:cBhvr>
                                      <p:to>
                                        <p:strVal val="visible"/>
                                      </p:to>
                                    </p:set>
                                    <p:animEffect transition="in" filter="checkerboard(across)">
                                      <p:cBhvr>
                                        <p:cTn id="145" dur="500"/>
                                        <p:tgtEl>
                                          <p:spTgt spid="1098"/>
                                        </p:tgtEl>
                                      </p:cBhvr>
                                    </p:animEffect>
                                  </p:childTnLst>
                                </p:cTn>
                              </p:par>
                              <p:par>
                                <p:cTn id="146" presetID="5" presetClass="entr" presetSubtype="10" fill="hold" grpId="0" nodeType="withEffect">
                                  <p:stCondLst>
                                    <p:cond delay="0"/>
                                  </p:stCondLst>
                                  <p:childTnLst>
                                    <p:set>
                                      <p:cBhvr>
                                        <p:cTn id="147" dur="1" fill="hold">
                                          <p:stCondLst>
                                            <p:cond delay="0"/>
                                          </p:stCondLst>
                                        </p:cTn>
                                        <p:tgtEl>
                                          <p:spTgt spid="1078"/>
                                        </p:tgtEl>
                                        <p:attrNameLst>
                                          <p:attrName>style.visibility</p:attrName>
                                        </p:attrNameLst>
                                      </p:cBhvr>
                                      <p:to>
                                        <p:strVal val="visible"/>
                                      </p:to>
                                    </p:set>
                                    <p:animEffect transition="in" filter="checkerboard(across)">
                                      <p:cBhvr>
                                        <p:cTn id="148" dur="500"/>
                                        <p:tgtEl>
                                          <p:spTgt spid="1078"/>
                                        </p:tgtEl>
                                      </p:cBhvr>
                                    </p:animEffect>
                                  </p:childTnLst>
                                </p:cTn>
                              </p:par>
                              <p:par>
                                <p:cTn id="149" presetID="5" presetClass="entr" presetSubtype="10" fill="hold" grpId="0" nodeType="withEffect">
                                  <p:stCondLst>
                                    <p:cond delay="0"/>
                                  </p:stCondLst>
                                  <p:childTnLst>
                                    <p:set>
                                      <p:cBhvr>
                                        <p:cTn id="150" dur="1" fill="hold">
                                          <p:stCondLst>
                                            <p:cond delay="0"/>
                                          </p:stCondLst>
                                        </p:cTn>
                                        <p:tgtEl>
                                          <p:spTgt spid="1085"/>
                                        </p:tgtEl>
                                        <p:attrNameLst>
                                          <p:attrName>style.visibility</p:attrName>
                                        </p:attrNameLst>
                                      </p:cBhvr>
                                      <p:to>
                                        <p:strVal val="visible"/>
                                      </p:to>
                                    </p:set>
                                    <p:animEffect transition="in" filter="checkerboard(across)">
                                      <p:cBhvr>
                                        <p:cTn id="151" dur="500"/>
                                        <p:tgtEl>
                                          <p:spTgt spid="1085"/>
                                        </p:tgtEl>
                                      </p:cBhvr>
                                    </p:animEffect>
                                  </p:childTnLst>
                                </p:cTn>
                              </p:par>
                              <p:par>
                                <p:cTn id="152" presetID="5" presetClass="entr" presetSubtype="10" fill="hold" grpId="0" nodeType="withEffect">
                                  <p:stCondLst>
                                    <p:cond delay="0"/>
                                  </p:stCondLst>
                                  <p:childTnLst>
                                    <p:set>
                                      <p:cBhvr>
                                        <p:cTn id="153" dur="1" fill="hold">
                                          <p:stCondLst>
                                            <p:cond delay="0"/>
                                          </p:stCondLst>
                                        </p:cTn>
                                        <p:tgtEl>
                                          <p:spTgt spid="1079"/>
                                        </p:tgtEl>
                                        <p:attrNameLst>
                                          <p:attrName>style.visibility</p:attrName>
                                        </p:attrNameLst>
                                      </p:cBhvr>
                                      <p:to>
                                        <p:strVal val="visible"/>
                                      </p:to>
                                    </p:set>
                                    <p:animEffect transition="in" filter="checkerboard(across)">
                                      <p:cBhvr>
                                        <p:cTn id="154" dur="500"/>
                                        <p:tgtEl>
                                          <p:spTgt spid="1079"/>
                                        </p:tgtEl>
                                      </p:cBhvr>
                                    </p:animEffect>
                                  </p:childTnLst>
                                </p:cTn>
                              </p:par>
                            </p:childTnLst>
                          </p:cTn>
                        </p:par>
                      </p:childTnLst>
                    </p:cTn>
                  </p:par>
                  <p:par>
                    <p:cTn id="155" fill="hold">
                      <p:stCondLst>
                        <p:cond delay="indefinite"/>
                      </p:stCondLst>
                      <p:childTnLst>
                        <p:par>
                          <p:cTn id="156" fill="hold">
                            <p:stCondLst>
                              <p:cond delay="0"/>
                            </p:stCondLst>
                            <p:childTnLst>
                              <p:par>
                                <p:cTn id="157" presetID="5" presetClass="entr" presetSubtype="10" fill="hold" grpId="0" nodeType="clickEffect">
                                  <p:stCondLst>
                                    <p:cond delay="0"/>
                                  </p:stCondLst>
                                  <p:childTnLst>
                                    <p:set>
                                      <p:cBhvr>
                                        <p:cTn id="158" dur="1" fill="hold">
                                          <p:stCondLst>
                                            <p:cond delay="0"/>
                                          </p:stCondLst>
                                        </p:cTn>
                                        <p:tgtEl>
                                          <p:spTgt spid="1088"/>
                                        </p:tgtEl>
                                        <p:attrNameLst>
                                          <p:attrName>style.visibility</p:attrName>
                                        </p:attrNameLst>
                                      </p:cBhvr>
                                      <p:to>
                                        <p:strVal val="visible"/>
                                      </p:to>
                                    </p:set>
                                    <p:animEffect transition="in" filter="checkerboard(across)">
                                      <p:cBhvr>
                                        <p:cTn id="159" dur="500"/>
                                        <p:tgtEl>
                                          <p:spTgt spid="1088"/>
                                        </p:tgtEl>
                                      </p:cBhvr>
                                    </p:animEffect>
                                  </p:childTnLst>
                                </p:cTn>
                              </p:par>
                              <p:par>
                                <p:cTn id="160" presetID="5" presetClass="entr" presetSubtype="10" fill="hold" grpId="0" nodeType="withEffect">
                                  <p:stCondLst>
                                    <p:cond delay="0"/>
                                  </p:stCondLst>
                                  <p:childTnLst>
                                    <p:set>
                                      <p:cBhvr>
                                        <p:cTn id="161" dur="1" fill="hold">
                                          <p:stCondLst>
                                            <p:cond delay="0"/>
                                          </p:stCondLst>
                                        </p:cTn>
                                        <p:tgtEl>
                                          <p:spTgt spid="1086"/>
                                        </p:tgtEl>
                                        <p:attrNameLst>
                                          <p:attrName>style.visibility</p:attrName>
                                        </p:attrNameLst>
                                      </p:cBhvr>
                                      <p:to>
                                        <p:strVal val="visible"/>
                                      </p:to>
                                    </p:set>
                                    <p:animEffect transition="in" filter="checkerboard(across)">
                                      <p:cBhvr>
                                        <p:cTn id="162" dur="500"/>
                                        <p:tgtEl>
                                          <p:spTgt spid="1086"/>
                                        </p:tgtEl>
                                      </p:cBhvr>
                                    </p:animEffect>
                                  </p:childTnLst>
                                </p:cTn>
                              </p:par>
                              <p:par>
                                <p:cTn id="163" presetID="5" presetClass="entr" presetSubtype="10" fill="hold" grpId="0" nodeType="withEffect">
                                  <p:stCondLst>
                                    <p:cond delay="0"/>
                                  </p:stCondLst>
                                  <p:childTnLst>
                                    <p:set>
                                      <p:cBhvr>
                                        <p:cTn id="164" dur="1" fill="hold">
                                          <p:stCondLst>
                                            <p:cond delay="0"/>
                                          </p:stCondLst>
                                        </p:cTn>
                                        <p:tgtEl>
                                          <p:spTgt spid="1080"/>
                                        </p:tgtEl>
                                        <p:attrNameLst>
                                          <p:attrName>style.visibility</p:attrName>
                                        </p:attrNameLst>
                                      </p:cBhvr>
                                      <p:to>
                                        <p:strVal val="visible"/>
                                      </p:to>
                                    </p:set>
                                    <p:animEffect transition="in" filter="checkerboard(across)">
                                      <p:cBhvr>
                                        <p:cTn id="165" dur="500"/>
                                        <p:tgtEl>
                                          <p:spTgt spid="1080"/>
                                        </p:tgtEl>
                                      </p:cBhvr>
                                    </p:animEffect>
                                  </p:childTnLst>
                                </p:cTn>
                              </p:par>
                            </p:childTnLst>
                          </p:cTn>
                        </p:par>
                      </p:childTnLst>
                    </p:cTn>
                  </p:par>
                  <p:par>
                    <p:cTn id="166" fill="hold">
                      <p:stCondLst>
                        <p:cond delay="indefinite"/>
                      </p:stCondLst>
                      <p:childTnLst>
                        <p:par>
                          <p:cTn id="167" fill="hold">
                            <p:stCondLst>
                              <p:cond delay="0"/>
                            </p:stCondLst>
                            <p:childTnLst>
                              <p:par>
                                <p:cTn id="168" presetID="5" presetClass="entr" presetSubtype="10" fill="hold" grpId="0" nodeType="clickEffect">
                                  <p:stCondLst>
                                    <p:cond delay="0"/>
                                  </p:stCondLst>
                                  <p:childTnLst>
                                    <p:set>
                                      <p:cBhvr>
                                        <p:cTn id="169" dur="1" fill="hold">
                                          <p:stCondLst>
                                            <p:cond delay="0"/>
                                          </p:stCondLst>
                                        </p:cTn>
                                        <p:tgtEl>
                                          <p:spTgt spid="1090"/>
                                        </p:tgtEl>
                                        <p:attrNameLst>
                                          <p:attrName>style.visibility</p:attrName>
                                        </p:attrNameLst>
                                      </p:cBhvr>
                                      <p:to>
                                        <p:strVal val="visible"/>
                                      </p:to>
                                    </p:set>
                                    <p:animEffect transition="in" filter="checkerboard(across)">
                                      <p:cBhvr>
                                        <p:cTn id="170" dur="500"/>
                                        <p:tgtEl>
                                          <p:spTgt spid="1090"/>
                                        </p:tgtEl>
                                      </p:cBhvr>
                                    </p:animEffect>
                                  </p:childTnLst>
                                </p:cTn>
                              </p:par>
                              <p:par>
                                <p:cTn id="171" presetID="5" presetClass="entr" presetSubtype="10" fill="hold" grpId="0" nodeType="withEffect">
                                  <p:stCondLst>
                                    <p:cond delay="0"/>
                                  </p:stCondLst>
                                  <p:childTnLst>
                                    <p:set>
                                      <p:cBhvr>
                                        <p:cTn id="172" dur="1" fill="hold">
                                          <p:stCondLst>
                                            <p:cond delay="0"/>
                                          </p:stCondLst>
                                        </p:cTn>
                                        <p:tgtEl>
                                          <p:spTgt spid="1091"/>
                                        </p:tgtEl>
                                        <p:attrNameLst>
                                          <p:attrName>style.visibility</p:attrName>
                                        </p:attrNameLst>
                                      </p:cBhvr>
                                      <p:to>
                                        <p:strVal val="visible"/>
                                      </p:to>
                                    </p:set>
                                    <p:animEffect transition="in" filter="checkerboard(across)">
                                      <p:cBhvr>
                                        <p:cTn id="173" dur="500"/>
                                        <p:tgtEl>
                                          <p:spTgt spid="1091"/>
                                        </p:tgtEl>
                                      </p:cBhvr>
                                    </p:animEffect>
                                  </p:childTnLst>
                                </p:cTn>
                              </p:par>
                              <p:par>
                                <p:cTn id="174" presetID="5" presetClass="entr" presetSubtype="10" fill="hold" grpId="0" nodeType="withEffect">
                                  <p:stCondLst>
                                    <p:cond delay="0"/>
                                  </p:stCondLst>
                                  <p:childTnLst>
                                    <p:set>
                                      <p:cBhvr>
                                        <p:cTn id="175" dur="1" fill="hold">
                                          <p:stCondLst>
                                            <p:cond delay="0"/>
                                          </p:stCondLst>
                                        </p:cTn>
                                        <p:tgtEl>
                                          <p:spTgt spid="1089"/>
                                        </p:tgtEl>
                                        <p:attrNameLst>
                                          <p:attrName>style.visibility</p:attrName>
                                        </p:attrNameLst>
                                      </p:cBhvr>
                                      <p:to>
                                        <p:strVal val="visible"/>
                                      </p:to>
                                    </p:set>
                                    <p:animEffect transition="in" filter="checkerboard(across)">
                                      <p:cBhvr>
                                        <p:cTn id="176" dur="500"/>
                                        <p:tgtEl>
                                          <p:spTgt spid="1089"/>
                                        </p:tgtEl>
                                      </p:cBhvr>
                                    </p:animEffect>
                                  </p:childTnLst>
                                </p:cTn>
                              </p:par>
                              <p:par>
                                <p:cTn id="177" presetID="5" presetClass="entr" presetSubtype="10" fill="hold" grpId="0" nodeType="withEffect">
                                  <p:stCondLst>
                                    <p:cond delay="0"/>
                                  </p:stCondLst>
                                  <p:childTnLst>
                                    <p:set>
                                      <p:cBhvr>
                                        <p:cTn id="178" dur="1" fill="hold">
                                          <p:stCondLst>
                                            <p:cond delay="0"/>
                                          </p:stCondLst>
                                        </p:cTn>
                                        <p:tgtEl>
                                          <p:spTgt spid="1083"/>
                                        </p:tgtEl>
                                        <p:attrNameLst>
                                          <p:attrName>style.visibility</p:attrName>
                                        </p:attrNameLst>
                                      </p:cBhvr>
                                      <p:to>
                                        <p:strVal val="visible"/>
                                      </p:to>
                                    </p:set>
                                    <p:animEffect transition="in" filter="checkerboard(across)">
                                      <p:cBhvr>
                                        <p:cTn id="179" dur="500"/>
                                        <p:tgtEl>
                                          <p:spTgt spid="1083"/>
                                        </p:tgtEl>
                                      </p:cBhvr>
                                    </p:animEffect>
                                  </p:childTnLst>
                                </p:cTn>
                              </p:par>
                              <p:par>
                                <p:cTn id="180" presetID="5" presetClass="entr" presetSubtype="10" fill="hold" grpId="0" nodeType="withEffect">
                                  <p:stCondLst>
                                    <p:cond delay="0"/>
                                  </p:stCondLst>
                                  <p:childTnLst>
                                    <p:set>
                                      <p:cBhvr>
                                        <p:cTn id="181" dur="1" fill="hold">
                                          <p:stCondLst>
                                            <p:cond delay="0"/>
                                          </p:stCondLst>
                                        </p:cTn>
                                        <p:tgtEl>
                                          <p:spTgt spid="1084"/>
                                        </p:tgtEl>
                                        <p:attrNameLst>
                                          <p:attrName>style.visibility</p:attrName>
                                        </p:attrNameLst>
                                      </p:cBhvr>
                                      <p:to>
                                        <p:strVal val="visible"/>
                                      </p:to>
                                    </p:set>
                                    <p:animEffect transition="in" filter="checkerboard(across)">
                                      <p:cBhvr>
                                        <p:cTn id="182" dur="500"/>
                                        <p:tgtEl>
                                          <p:spTgt spid="1084"/>
                                        </p:tgtEl>
                                      </p:cBhvr>
                                    </p:animEffect>
                                  </p:childTnLst>
                                </p:cTn>
                              </p:par>
                            </p:childTnLst>
                          </p:cTn>
                        </p:par>
                      </p:childTnLst>
                    </p:cTn>
                  </p:par>
                  <p:par>
                    <p:cTn id="183" fill="hold">
                      <p:stCondLst>
                        <p:cond delay="indefinite"/>
                      </p:stCondLst>
                      <p:childTnLst>
                        <p:par>
                          <p:cTn id="184" fill="hold">
                            <p:stCondLst>
                              <p:cond delay="0"/>
                            </p:stCondLst>
                            <p:childTnLst>
                              <p:par>
                                <p:cTn id="185" presetID="5" presetClass="entr" presetSubtype="10" fill="hold" grpId="0" nodeType="clickEffect">
                                  <p:stCondLst>
                                    <p:cond delay="0"/>
                                  </p:stCondLst>
                                  <p:childTnLst>
                                    <p:set>
                                      <p:cBhvr>
                                        <p:cTn id="186" dur="1" fill="hold">
                                          <p:stCondLst>
                                            <p:cond delay="0"/>
                                          </p:stCondLst>
                                        </p:cTn>
                                        <p:tgtEl>
                                          <p:spTgt spid="1031"/>
                                        </p:tgtEl>
                                        <p:attrNameLst>
                                          <p:attrName>style.visibility</p:attrName>
                                        </p:attrNameLst>
                                      </p:cBhvr>
                                      <p:to>
                                        <p:strVal val="visible"/>
                                      </p:to>
                                    </p:set>
                                    <p:animEffect transition="in" filter="checkerboard(across)">
                                      <p:cBhvr>
                                        <p:cTn id="187" dur="500"/>
                                        <p:tgtEl>
                                          <p:spTgt spid="1031"/>
                                        </p:tgtEl>
                                      </p:cBhvr>
                                    </p:animEffect>
                                  </p:childTnLst>
                                </p:cTn>
                              </p:par>
                              <p:par>
                                <p:cTn id="188" presetID="5" presetClass="entr" presetSubtype="10" fill="hold" grpId="0" nodeType="withEffect">
                                  <p:stCondLst>
                                    <p:cond delay="0"/>
                                  </p:stCondLst>
                                  <p:childTnLst>
                                    <p:set>
                                      <p:cBhvr>
                                        <p:cTn id="189" dur="1" fill="hold">
                                          <p:stCondLst>
                                            <p:cond delay="0"/>
                                          </p:stCondLst>
                                        </p:cTn>
                                        <p:tgtEl>
                                          <p:spTgt spid="1032"/>
                                        </p:tgtEl>
                                        <p:attrNameLst>
                                          <p:attrName>style.visibility</p:attrName>
                                        </p:attrNameLst>
                                      </p:cBhvr>
                                      <p:to>
                                        <p:strVal val="visible"/>
                                      </p:to>
                                    </p:set>
                                    <p:animEffect transition="in" filter="checkerboard(across)">
                                      <p:cBhvr>
                                        <p:cTn id="190" dur="500"/>
                                        <p:tgtEl>
                                          <p:spTgt spid="1032"/>
                                        </p:tgtEl>
                                      </p:cBhvr>
                                    </p:animEffect>
                                  </p:childTnLst>
                                </p:cTn>
                              </p:par>
                            </p:childTnLst>
                          </p:cTn>
                        </p:par>
                      </p:childTnLst>
                    </p:cTn>
                  </p:par>
                  <p:par>
                    <p:cTn id="191" fill="hold">
                      <p:stCondLst>
                        <p:cond delay="indefinite"/>
                      </p:stCondLst>
                      <p:childTnLst>
                        <p:par>
                          <p:cTn id="192" fill="hold">
                            <p:stCondLst>
                              <p:cond delay="0"/>
                            </p:stCondLst>
                            <p:childTnLst>
                              <p:par>
                                <p:cTn id="193" presetID="5" presetClass="entr" presetSubtype="10" fill="hold" grpId="0" nodeType="clickEffect">
                                  <p:stCondLst>
                                    <p:cond delay="0"/>
                                  </p:stCondLst>
                                  <p:childTnLst>
                                    <p:set>
                                      <p:cBhvr>
                                        <p:cTn id="194" dur="1" fill="hold">
                                          <p:stCondLst>
                                            <p:cond delay="0"/>
                                          </p:stCondLst>
                                        </p:cTn>
                                        <p:tgtEl>
                                          <p:spTgt spid="1100"/>
                                        </p:tgtEl>
                                        <p:attrNameLst>
                                          <p:attrName>style.visibility</p:attrName>
                                        </p:attrNameLst>
                                      </p:cBhvr>
                                      <p:to>
                                        <p:strVal val="visible"/>
                                      </p:to>
                                    </p:set>
                                    <p:animEffect transition="in" filter="checkerboard(across)">
                                      <p:cBhvr>
                                        <p:cTn id="195" dur="500"/>
                                        <p:tgtEl>
                                          <p:spTgt spid="1100"/>
                                        </p:tgtEl>
                                      </p:cBhvr>
                                    </p:animEffect>
                                  </p:childTnLst>
                                </p:cTn>
                              </p:par>
                              <p:par>
                                <p:cTn id="196" presetID="5" presetClass="entr" presetSubtype="10" fill="hold" grpId="0" nodeType="withEffect">
                                  <p:stCondLst>
                                    <p:cond delay="0"/>
                                  </p:stCondLst>
                                  <p:childTnLst>
                                    <p:set>
                                      <p:cBhvr>
                                        <p:cTn id="197" dur="1" fill="hold">
                                          <p:stCondLst>
                                            <p:cond delay="0"/>
                                          </p:stCondLst>
                                        </p:cTn>
                                        <p:tgtEl>
                                          <p:spTgt spid="1076"/>
                                        </p:tgtEl>
                                        <p:attrNameLst>
                                          <p:attrName>style.visibility</p:attrName>
                                        </p:attrNameLst>
                                      </p:cBhvr>
                                      <p:to>
                                        <p:strVal val="visible"/>
                                      </p:to>
                                    </p:set>
                                    <p:animEffect transition="in" filter="checkerboard(across)">
                                      <p:cBhvr>
                                        <p:cTn id="198" dur="500"/>
                                        <p:tgtEl>
                                          <p:spTgt spid="1076"/>
                                        </p:tgtEl>
                                      </p:cBhvr>
                                    </p:animEffect>
                                  </p:childTnLst>
                                </p:cTn>
                              </p:par>
                              <p:par>
                                <p:cTn id="199" presetID="5" presetClass="entr" presetSubtype="10" fill="hold" grpId="0" nodeType="withEffect">
                                  <p:stCondLst>
                                    <p:cond delay="0"/>
                                  </p:stCondLst>
                                  <p:childTnLst>
                                    <p:set>
                                      <p:cBhvr>
                                        <p:cTn id="200" dur="1" fill="hold">
                                          <p:stCondLst>
                                            <p:cond delay="0"/>
                                          </p:stCondLst>
                                        </p:cTn>
                                        <p:tgtEl>
                                          <p:spTgt spid="1074"/>
                                        </p:tgtEl>
                                        <p:attrNameLst>
                                          <p:attrName>style.visibility</p:attrName>
                                        </p:attrNameLst>
                                      </p:cBhvr>
                                      <p:to>
                                        <p:strVal val="visible"/>
                                      </p:to>
                                    </p:set>
                                    <p:animEffect transition="in" filter="checkerboard(across)">
                                      <p:cBhvr>
                                        <p:cTn id="201" dur="500"/>
                                        <p:tgtEl>
                                          <p:spTgt spid="1074"/>
                                        </p:tgtEl>
                                      </p:cBhvr>
                                    </p:animEffect>
                                  </p:childTnLst>
                                </p:cTn>
                              </p:par>
                              <p:par>
                                <p:cTn id="202" presetID="5" presetClass="entr" presetSubtype="10" fill="hold" grpId="0" nodeType="withEffect">
                                  <p:stCondLst>
                                    <p:cond delay="0"/>
                                  </p:stCondLst>
                                  <p:childTnLst>
                                    <p:set>
                                      <p:cBhvr>
                                        <p:cTn id="203" dur="1" fill="hold">
                                          <p:stCondLst>
                                            <p:cond delay="0"/>
                                          </p:stCondLst>
                                        </p:cTn>
                                        <p:tgtEl>
                                          <p:spTgt spid="1099"/>
                                        </p:tgtEl>
                                        <p:attrNameLst>
                                          <p:attrName>style.visibility</p:attrName>
                                        </p:attrNameLst>
                                      </p:cBhvr>
                                      <p:to>
                                        <p:strVal val="visible"/>
                                      </p:to>
                                    </p:set>
                                    <p:animEffect transition="in" filter="checkerboard(across)">
                                      <p:cBhvr>
                                        <p:cTn id="204" dur="500"/>
                                        <p:tgtEl>
                                          <p:spTgt spid="1099"/>
                                        </p:tgtEl>
                                      </p:cBhvr>
                                    </p:animEffect>
                                  </p:childTnLst>
                                </p:cTn>
                              </p:par>
                              <p:par>
                                <p:cTn id="205" presetID="5" presetClass="entr" presetSubtype="10" fill="hold" grpId="0" nodeType="withEffect">
                                  <p:stCondLst>
                                    <p:cond delay="0"/>
                                  </p:stCondLst>
                                  <p:childTnLst>
                                    <p:set>
                                      <p:cBhvr>
                                        <p:cTn id="206" dur="1" fill="hold">
                                          <p:stCondLst>
                                            <p:cond delay="0"/>
                                          </p:stCondLst>
                                        </p:cTn>
                                        <p:tgtEl>
                                          <p:spTgt spid="1073"/>
                                        </p:tgtEl>
                                        <p:attrNameLst>
                                          <p:attrName>style.visibility</p:attrName>
                                        </p:attrNameLst>
                                      </p:cBhvr>
                                      <p:to>
                                        <p:strVal val="visible"/>
                                      </p:to>
                                    </p:set>
                                    <p:animEffect transition="in" filter="checkerboard(across)">
                                      <p:cBhvr>
                                        <p:cTn id="207" dur="500"/>
                                        <p:tgtEl>
                                          <p:spTgt spid="1073"/>
                                        </p:tgtEl>
                                      </p:cBhvr>
                                    </p:animEffect>
                                  </p:childTnLst>
                                </p:cTn>
                              </p:par>
                            </p:childTnLst>
                          </p:cTn>
                        </p:par>
                      </p:childTnLst>
                    </p:cTn>
                  </p:par>
                  <p:par>
                    <p:cTn id="208" fill="hold">
                      <p:stCondLst>
                        <p:cond delay="indefinite"/>
                      </p:stCondLst>
                      <p:childTnLst>
                        <p:par>
                          <p:cTn id="209" fill="hold">
                            <p:stCondLst>
                              <p:cond delay="0"/>
                            </p:stCondLst>
                            <p:childTnLst>
                              <p:par>
                                <p:cTn id="210" presetID="5" presetClass="entr" presetSubtype="10" fill="hold" grpId="0" nodeType="clickEffect">
                                  <p:stCondLst>
                                    <p:cond delay="0"/>
                                  </p:stCondLst>
                                  <p:childTnLst>
                                    <p:set>
                                      <p:cBhvr>
                                        <p:cTn id="211" dur="1" fill="hold">
                                          <p:stCondLst>
                                            <p:cond delay="0"/>
                                          </p:stCondLst>
                                        </p:cTn>
                                        <p:tgtEl>
                                          <p:spTgt spid="1102"/>
                                        </p:tgtEl>
                                        <p:attrNameLst>
                                          <p:attrName>style.visibility</p:attrName>
                                        </p:attrNameLst>
                                      </p:cBhvr>
                                      <p:to>
                                        <p:strVal val="visible"/>
                                      </p:to>
                                    </p:set>
                                    <p:animEffect transition="in" filter="checkerboard(across)">
                                      <p:cBhvr>
                                        <p:cTn id="212" dur="500"/>
                                        <p:tgtEl>
                                          <p:spTgt spid="1102"/>
                                        </p:tgtEl>
                                      </p:cBhvr>
                                    </p:animEffect>
                                  </p:childTnLst>
                                </p:cTn>
                              </p:par>
                              <p:par>
                                <p:cTn id="213" presetID="5" presetClass="entr" presetSubtype="10" fill="hold" grpId="0" nodeType="withEffect">
                                  <p:stCondLst>
                                    <p:cond delay="0"/>
                                  </p:stCondLst>
                                  <p:childTnLst>
                                    <p:set>
                                      <p:cBhvr>
                                        <p:cTn id="214" dur="1" fill="hold">
                                          <p:stCondLst>
                                            <p:cond delay="0"/>
                                          </p:stCondLst>
                                        </p:cTn>
                                        <p:tgtEl>
                                          <p:spTgt spid="1101"/>
                                        </p:tgtEl>
                                        <p:attrNameLst>
                                          <p:attrName>style.visibility</p:attrName>
                                        </p:attrNameLst>
                                      </p:cBhvr>
                                      <p:to>
                                        <p:strVal val="visible"/>
                                      </p:to>
                                    </p:set>
                                    <p:animEffect transition="in" filter="checkerboard(across)">
                                      <p:cBhvr>
                                        <p:cTn id="215" dur="500"/>
                                        <p:tgtEl>
                                          <p:spTgt spid="1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1" grpId="0"/>
      <p:bldP spid="1052" grpId="0"/>
      <p:bldP spid="1053" grpId="0" animBg="1"/>
      <p:bldP spid="1054" grpId="0"/>
      <p:bldP spid="1055" grpId="0"/>
      <p:bldP spid="1056" grpId="0" animBg="1"/>
      <p:bldP spid="1057" grpId="0" animBg="1"/>
      <p:bldP spid="1058" grpId="0"/>
      <p:bldP spid="1059" grpId="0"/>
      <p:bldP spid="1060" grpId="0" animBg="1"/>
      <p:bldP spid="1061" grpId="0" animBg="1"/>
      <p:bldP spid="1062" grpId="0"/>
      <p:bldP spid="1064" grpId="0" animBg="1"/>
      <p:bldP spid="1066" grpId="0" animBg="1"/>
      <p:bldP spid="1067" grpId="0"/>
      <p:bldP spid="1068" grpId="0" animBg="1"/>
      <p:bldP spid="12333" grpId="0" animBg="1"/>
      <p:bldP spid="1070" grpId="0" animBg="1"/>
      <p:bldP spid="1071" grpId="0" animBg="1"/>
      <p:bldP spid="1072" grpId="0" animBg="1"/>
      <p:bldP spid="1073" grpId="0" animBg="1"/>
      <p:bldP spid="1074" grpId="0" animBg="1"/>
      <p:bldP spid="1075" grpId="0" animBg="1"/>
      <p:bldP spid="1076" grpId="0"/>
      <p:bldP spid="1077" grpId="0" animBg="1"/>
      <p:bldP spid="1078" grpId="0" animBg="1"/>
      <p:bldP spid="1079" grpId="0" animBg="1"/>
      <p:bldP spid="1080" grpId="0" animBg="1"/>
      <p:bldP spid="1083" grpId="0" animBg="1"/>
      <p:bldP spid="1084" grpId="0"/>
      <p:bldP spid="1085" grpId="0" animBg="1"/>
      <p:bldP spid="1086" grpId="0" animBg="1"/>
      <p:bldP spid="1088" grpId="0"/>
      <p:bldP spid="1089" grpId="0" animBg="1"/>
      <p:bldP spid="1090" grpId="0" animBg="1"/>
      <p:bldP spid="1091" grpId="0" animBg="1"/>
      <p:bldP spid="1093" grpId="0"/>
      <p:bldP spid="1094" grpId="0"/>
      <p:bldP spid="1095" grpId="0" animBg="1"/>
      <p:bldP spid="1096" grpId="0" animBg="1"/>
      <p:bldP spid="1097" grpId="0"/>
      <p:bldP spid="1098" grpId="0" animBg="1"/>
      <p:bldP spid="1099" grpId="0" animBg="1"/>
      <p:bldP spid="1100" grpId="0"/>
      <p:bldP spid="1101" grpId="0"/>
      <p:bldP spid="1102" grpId="0" animBg="1"/>
      <p:bldP spid="1103" grpId="0" animBg="1"/>
      <p:bldP spid="1104" grpId="0" animBg="1"/>
      <p:bldP spid="1105" grpId="0" animBg="1"/>
      <p:bldP spid="1106" grpId="0" animBg="1"/>
      <p:bldP spid="1031" grpId="0" animBg="1"/>
      <p:bldP spid="1032" grpId="0"/>
      <p:bldP spid="1034" grpId="0" animBg="1"/>
      <p:bldP spid="103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6C3A6ED8-0215-4693-8B9E-5FF0C8CD725E}"/>
              </a:ext>
            </a:extLst>
          </p:cNvPr>
          <p:cNvPicPr>
            <a:picLocks noChangeAspect="1"/>
          </p:cNvPicPr>
          <p:nvPr/>
        </p:nvPicPr>
        <p:blipFill rotWithShape="1">
          <a:blip r:embed="rId4"/>
          <a:srcRect l="327" t="-527" r="54335" b="96617"/>
          <a:stretch/>
        </p:blipFill>
        <p:spPr>
          <a:xfrm>
            <a:off x="752842" y="-113531"/>
            <a:ext cx="10686315" cy="1080120"/>
          </a:xfrm>
          <a:prstGeom prst="rect">
            <a:avLst/>
          </a:prstGeom>
        </p:spPr>
      </p:pic>
      <p:grpSp>
        <p:nvGrpSpPr>
          <p:cNvPr id="30" name="Skupina 29">
            <a:extLst>
              <a:ext uri="{FF2B5EF4-FFF2-40B4-BE49-F238E27FC236}">
                <a16:creationId xmlns:a16="http://schemas.microsoft.com/office/drawing/2014/main" id="{1BC6FD56-3EFF-4211-A245-5C00967A747D}"/>
              </a:ext>
            </a:extLst>
          </p:cNvPr>
          <p:cNvGrpSpPr/>
          <p:nvPr/>
        </p:nvGrpSpPr>
        <p:grpSpPr>
          <a:xfrm>
            <a:off x="1343472" y="1360679"/>
            <a:ext cx="2772308" cy="1440160"/>
            <a:chOff x="3196959" y="2771297"/>
            <a:chExt cx="2772308" cy="1440160"/>
          </a:xfrm>
        </p:grpSpPr>
        <p:sp>
          <p:nvSpPr>
            <p:cNvPr id="9" name="Ovál 8">
              <a:extLst>
                <a:ext uri="{FF2B5EF4-FFF2-40B4-BE49-F238E27FC236}">
                  <a16:creationId xmlns:a16="http://schemas.microsoft.com/office/drawing/2014/main" id="{C19E2FC9-6C38-4EB6-B38D-7F32828D1F69}"/>
                </a:ext>
              </a:extLst>
            </p:cNvPr>
            <p:cNvSpPr/>
            <p:nvPr/>
          </p:nvSpPr>
          <p:spPr>
            <a:xfrm>
              <a:off x="3196959" y="2771297"/>
              <a:ext cx="2772308" cy="1440160"/>
            </a:xfrm>
            <a:prstGeom prst="ellipse">
              <a:avLst/>
            </a:prstGeom>
            <a:solidFill>
              <a:srgbClr val="FBF47B"/>
            </a:solidFill>
            <a:ln>
              <a:solidFill>
                <a:srgbClr val="DABA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14" name="TextovéPole 13">
              <a:extLst>
                <a:ext uri="{FF2B5EF4-FFF2-40B4-BE49-F238E27FC236}">
                  <a16:creationId xmlns:a16="http://schemas.microsoft.com/office/drawing/2014/main" id="{47C33E62-A2AD-4B5D-9BD0-AEA3ECB434CA}"/>
                </a:ext>
              </a:extLst>
            </p:cNvPr>
            <p:cNvSpPr txBox="1"/>
            <p:nvPr/>
          </p:nvSpPr>
          <p:spPr>
            <a:xfrm>
              <a:off x="3514151" y="3271703"/>
              <a:ext cx="2225289" cy="523220"/>
            </a:xfrm>
            <a:prstGeom prst="rect">
              <a:avLst/>
            </a:prstGeom>
            <a:noFill/>
          </p:spPr>
          <p:txBody>
            <a:bodyPr wrap="none" rtlCol="0">
              <a:spAutoFit/>
            </a:bodyPr>
            <a:lstStyle/>
            <a:p>
              <a:r>
                <a:rPr lang="cs-CZ" sz="2800" dirty="0"/>
                <a:t>Dehydratace</a:t>
              </a:r>
              <a:endParaRPr lang="en-US" sz="2800" dirty="0"/>
            </a:p>
          </p:txBody>
        </p:sp>
      </p:grpSp>
      <p:grpSp>
        <p:nvGrpSpPr>
          <p:cNvPr id="32" name="Skupina 31">
            <a:extLst>
              <a:ext uri="{FF2B5EF4-FFF2-40B4-BE49-F238E27FC236}">
                <a16:creationId xmlns:a16="http://schemas.microsoft.com/office/drawing/2014/main" id="{769CB829-8ED6-4125-8A94-1B21EDDC6501}"/>
              </a:ext>
            </a:extLst>
          </p:cNvPr>
          <p:cNvGrpSpPr/>
          <p:nvPr/>
        </p:nvGrpSpPr>
        <p:grpSpPr>
          <a:xfrm>
            <a:off x="1344281" y="3901376"/>
            <a:ext cx="2844316" cy="1521830"/>
            <a:chOff x="3035660" y="4679478"/>
            <a:chExt cx="2844316" cy="1521830"/>
          </a:xfrm>
        </p:grpSpPr>
        <p:sp>
          <p:nvSpPr>
            <p:cNvPr id="11" name="Ovál 10">
              <a:extLst>
                <a:ext uri="{FF2B5EF4-FFF2-40B4-BE49-F238E27FC236}">
                  <a16:creationId xmlns:a16="http://schemas.microsoft.com/office/drawing/2014/main" id="{75D34827-3F53-44F5-89DA-DBF338DC9A61}"/>
                </a:ext>
              </a:extLst>
            </p:cNvPr>
            <p:cNvSpPr/>
            <p:nvPr/>
          </p:nvSpPr>
          <p:spPr>
            <a:xfrm>
              <a:off x="3035660" y="4679478"/>
              <a:ext cx="2844316" cy="1521830"/>
            </a:xfrm>
            <a:prstGeom prst="ellipse">
              <a:avLst/>
            </a:prstGeom>
            <a:solidFill>
              <a:srgbClr val="FBF47B"/>
            </a:solidFill>
            <a:ln>
              <a:solidFill>
                <a:srgbClr val="DABA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12" name="TextovéPole 11">
              <a:extLst>
                <a:ext uri="{FF2B5EF4-FFF2-40B4-BE49-F238E27FC236}">
                  <a16:creationId xmlns:a16="http://schemas.microsoft.com/office/drawing/2014/main" id="{3D889823-0199-4445-961F-412DB26F0C36}"/>
                </a:ext>
              </a:extLst>
            </p:cNvPr>
            <p:cNvSpPr txBox="1"/>
            <p:nvPr/>
          </p:nvSpPr>
          <p:spPr>
            <a:xfrm>
              <a:off x="3646671" y="4886000"/>
              <a:ext cx="2023311" cy="523220"/>
            </a:xfrm>
            <a:prstGeom prst="rect">
              <a:avLst/>
            </a:prstGeom>
            <a:noFill/>
          </p:spPr>
          <p:txBody>
            <a:bodyPr wrap="none" rtlCol="0">
              <a:spAutoFit/>
            </a:bodyPr>
            <a:lstStyle/>
            <a:p>
              <a:r>
                <a:rPr lang="cs-CZ" sz="2800" dirty="0"/>
                <a:t>Objem krve</a:t>
              </a:r>
              <a:endParaRPr lang="en-US" sz="2800" dirty="0"/>
            </a:p>
          </p:txBody>
        </p:sp>
        <p:sp>
          <p:nvSpPr>
            <p:cNvPr id="13" name="TextovéPole 12">
              <a:extLst>
                <a:ext uri="{FF2B5EF4-FFF2-40B4-BE49-F238E27FC236}">
                  <a16:creationId xmlns:a16="http://schemas.microsoft.com/office/drawing/2014/main" id="{90DDE02E-B9D9-4025-A07D-FA44059E6A96}"/>
                </a:ext>
              </a:extLst>
            </p:cNvPr>
            <p:cNvSpPr txBox="1"/>
            <p:nvPr/>
          </p:nvSpPr>
          <p:spPr>
            <a:xfrm>
              <a:off x="3578219" y="5399558"/>
              <a:ext cx="1975221" cy="584775"/>
            </a:xfrm>
            <a:prstGeom prst="rect">
              <a:avLst/>
            </a:prstGeom>
            <a:noFill/>
          </p:spPr>
          <p:txBody>
            <a:bodyPr wrap="none" rtlCol="0">
              <a:spAutoFit/>
            </a:bodyPr>
            <a:lstStyle/>
            <a:p>
              <a:r>
                <a:rPr lang="cs-CZ" sz="2800" dirty="0"/>
                <a:t>Krevní</a:t>
              </a:r>
              <a:r>
                <a:rPr lang="cs-CZ" sz="3200" dirty="0"/>
                <a:t> tlak</a:t>
              </a:r>
              <a:endParaRPr lang="en-US" sz="3200" dirty="0"/>
            </a:p>
          </p:txBody>
        </p:sp>
        <p:cxnSp>
          <p:nvCxnSpPr>
            <p:cNvPr id="25" name="Přímá spojnice se šipkou 24">
              <a:extLst>
                <a:ext uri="{FF2B5EF4-FFF2-40B4-BE49-F238E27FC236}">
                  <a16:creationId xmlns:a16="http://schemas.microsoft.com/office/drawing/2014/main" id="{2094D807-CBD8-470A-95B9-102B59D9BB5E}"/>
                </a:ext>
              </a:extLst>
            </p:cNvPr>
            <p:cNvCxnSpPr/>
            <p:nvPr/>
          </p:nvCxnSpPr>
          <p:spPr>
            <a:xfrm>
              <a:off x="3584356" y="4898274"/>
              <a:ext cx="0" cy="463359"/>
            </a:xfrm>
            <a:prstGeom prst="straightConnector1">
              <a:avLst/>
            </a:prstGeom>
            <a:ln w="57150">
              <a:solidFill>
                <a:schemeClr val="tx1"/>
              </a:solidFill>
              <a:tailEnd type="triangle"/>
            </a:ln>
          </p:spPr>
          <p:style>
            <a:lnRef idx="1">
              <a:schemeClr val="accent4"/>
            </a:lnRef>
            <a:fillRef idx="0">
              <a:schemeClr val="accent4"/>
            </a:fillRef>
            <a:effectRef idx="0">
              <a:schemeClr val="accent4"/>
            </a:effectRef>
            <a:fontRef idx="minor">
              <a:schemeClr val="tx1"/>
            </a:fontRef>
          </p:style>
        </p:cxnSp>
        <p:cxnSp>
          <p:nvCxnSpPr>
            <p:cNvPr id="26" name="Přímá spojnice se šipkou 25">
              <a:extLst>
                <a:ext uri="{FF2B5EF4-FFF2-40B4-BE49-F238E27FC236}">
                  <a16:creationId xmlns:a16="http://schemas.microsoft.com/office/drawing/2014/main" id="{CB89AF6D-ADA2-44FD-8F40-6F7DFFB5C79E}"/>
                </a:ext>
              </a:extLst>
            </p:cNvPr>
            <p:cNvCxnSpPr/>
            <p:nvPr/>
          </p:nvCxnSpPr>
          <p:spPr>
            <a:xfrm>
              <a:off x="3578219" y="5440326"/>
              <a:ext cx="0" cy="463359"/>
            </a:xfrm>
            <a:prstGeom prst="straightConnector1">
              <a:avLst/>
            </a:prstGeom>
            <a:ln w="57150">
              <a:solidFill>
                <a:schemeClr val="tx1"/>
              </a:solidFill>
              <a:tailEnd type="triangle"/>
            </a:ln>
          </p:spPr>
          <p:style>
            <a:lnRef idx="1">
              <a:schemeClr val="accent4"/>
            </a:lnRef>
            <a:fillRef idx="0">
              <a:schemeClr val="accent4"/>
            </a:fillRef>
            <a:effectRef idx="0">
              <a:schemeClr val="accent4"/>
            </a:effectRef>
            <a:fontRef idx="minor">
              <a:schemeClr val="tx1"/>
            </a:fontRef>
          </p:style>
        </p:cxnSp>
      </p:grpSp>
      <p:grpSp>
        <p:nvGrpSpPr>
          <p:cNvPr id="31" name="Skupina 30">
            <a:extLst>
              <a:ext uri="{FF2B5EF4-FFF2-40B4-BE49-F238E27FC236}">
                <a16:creationId xmlns:a16="http://schemas.microsoft.com/office/drawing/2014/main" id="{FC01E122-2A7F-457A-9D6B-6F8104008DA5}"/>
              </a:ext>
            </a:extLst>
          </p:cNvPr>
          <p:cNvGrpSpPr/>
          <p:nvPr/>
        </p:nvGrpSpPr>
        <p:grpSpPr>
          <a:xfrm>
            <a:off x="8472264" y="3956706"/>
            <a:ext cx="2772308" cy="1440160"/>
            <a:chOff x="7752184" y="3054685"/>
            <a:chExt cx="2772308" cy="1440160"/>
          </a:xfrm>
        </p:grpSpPr>
        <p:sp>
          <p:nvSpPr>
            <p:cNvPr id="15" name="Ovál 14">
              <a:extLst>
                <a:ext uri="{FF2B5EF4-FFF2-40B4-BE49-F238E27FC236}">
                  <a16:creationId xmlns:a16="http://schemas.microsoft.com/office/drawing/2014/main" id="{0AFFF7E8-7C8C-4681-BB0C-534CCCBC8178}"/>
                </a:ext>
              </a:extLst>
            </p:cNvPr>
            <p:cNvSpPr/>
            <p:nvPr/>
          </p:nvSpPr>
          <p:spPr>
            <a:xfrm>
              <a:off x="7752184" y="3054685"/>
              <a:ext cx="2772308" cy="1440160"/>
            </a:xfrm>
            <a:prstGeom prst="ellipse">
              <a:avLst/>
            </a:prstGeom>
            <a:solidFill>
              <a:srgbClr val="FBF47B"/>
            </a:solidFill>
            <a:ln>
              <a:solidFill>
                <a:srgbClr val="DABA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17" name="TextovéPole 16">
              <a:extLst>
                <a:ext uri="{FF2B5EF4-FFF2-40B4-BE49-F238E27FC236}">
                  <a16:creationId xmlns:a16="http://schemas.microsoft.com/office/drawing/2014/main" id="{A47A7893-B8F5-4BED-8BE6-C25C84FCCFA0}"/>
                </a:ext>
              </a:extLst>
            </p:cNvPr>
            <p:cNvSpPr txBox="1"/>
            <p:nvPr/>
          </p:nvSpPr>
          <p:spPr>
            <a:xfrm>
              <a:off x="8292244" y="3553852"/>
              <a:ext cx="1923925" cy="523220"/>
            </a:xfrm>
            <a:prstGeom prst="rect">
              <a:avLst/>
            </a:prstGeom>
            <a:noFill/>
          </p:spPr>
          <p:txBody>
            <a:bodyPr wrap="none" rtlCol="0">
              <a:spAutoFit/>
            </a:bodyPr>
            <a:lstStyle/>
            <a:p>
              <a:r>
                <a:rPr lang="cs-CZ" sz="2800" dirty="0"/>
                <a:t>Osmolarita</a:t>
              </a:r>
              <a:endParaRPr lang="en-US" sz="2800" dirty="0"/>
            </a:p>
          </p:txBody>
        </p:sp>
        <p:cxnSp>
          <p:nvCxnSpPr>
            <p:cNvPr id="27" name="Přímá spojnice se šipkou 26">
              <a:extLst>
                <a:ext uri="{FF2B5EF4-FFF2-40B4-BE49-F238E27FC236}">
                  <a16:creationId xmlns:a16="http://schemas.microsoft.com/office/drawing/2014/main" id="{4CF1C24C-B15A-40DB-A353-B49CF9AC2B7B}"/>
                </a:ext>
              </a:extLst>
            </p:cNvPr>
            <p:cNvCxnSpPr/>
            <p:nvPr/>
          </p:nvCxnSpPr>
          <p:spPr>
            <a:xfrm>
              <a:off x="8184232" y="3573016"/>
              <a:ext cx="0" cy="463359"/>
            </a:xfrm>
            <a:prstGeom prst="straightConnector1">
              <a:avLst/>
            </a:prstGeom>
            <a:ln w="57150">
              <a:solidFill>
                <a:schemeClr val="tx1"/>
              </a:solidFill>
              <a:headEnd type="triangle" w="med" len="med"/>
              <a:tailEnd type="none" w="med" len="med"/>
            </a:ln>
          </p:spPr>
          <p:style>
            <a:lnRef idx="1">
              <a:schemeClr val="accent4"/>
            </a:lnRef>
            <a:fillRef idx="0">
              <a:schemeClr val="accent4"/>
            </a:fillRef>
            <a:effectRef idx="0">
              <a:schemeClr val="accent4"/>
            </a:effectRef>
            <a:fontRef idx="minor">
              <a:schemeClr val="tx1"/>
            </a:fontRef>
          </p:style>
        </p:cxnSp>
      </p:grpSp>
      <p:cxnSp>
        <p:nvCxnSpPr>
          <p:cNvPr id="34" name="Přímá spojnice se šipkou 33">
            <a:extLst>
              <a:ext uri="{FF2B5EF4-FFF2-40B4-BE49-F238E27FC236}">
                <a16:creationId xmlns:a16="http://schemas.microsoft.com/office/drawing/2014/main" id="{F16AA675-2433-4C1F-B917-E960B19FEA5C}"/>
              </a:ext>
            </a:extLst>
          </p:cNvPr>
          <p:cNvCxnSpPr>
            <a:stCxn id="11" idx="6"/>
            <a:endCxn id="15" idx="2"/>
          </p:cNvCxnSpPr>
          <p:nvPr/>
        </p:nvCxnSpPr>
        <p:spPr>
          <a:xfrm>
            <a:off x="4188597" y="4662291"/>
            <a:ext cx="4283667" cy="14495"/>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9" name="TextovéPole 18">
            <a:extLst>
              <a:ext uri="{FF2B5EF4-FFF2-40B4-BE49-F238E27FC236}">
                <a16:creationId xmlns:a16="http://schemas.microsoft.com/office/drawing/2014/main" id="{3D2C5DD8-02A4-456E-81C7-328FD5F759F4}"/>
              </a:ext>
            </a:extLst>
          </p:cNvPr>
          <p:cNvSpPr txBox="1"/>
          <p:nvPr/>
        </p:nvSpPr>
        <p:spPr>
          <a:xfrm>
            <a:off x="5339916" y="4339577"/>
            <a:ext cx="1845377" cy="523220"/>
          </a:xfrm>
          <a:prstGeom prst="rect">
            <a:avLst/>
          </a:prstGeom>
          <a:solidFill>
            <a:schemeClr val="bg1"/>
          </a:solidFill>
        </p:spPr>
        <p:txBody>
          <a:bodyPr wrap="none" rtlCol="0">
            <a:spAutoFit/>
          </a:bodyPr>
          <a:lstStyle/>
          <a:p>
            <a:r>
              <a:rPr lang="cs-CZ" sz="2800" i="1" dirty="0"/>
              <a:t>provázený</a:t>
            </a:r>
            <a:endParaRPr lang="en-US" sz="2800" i="1" dirty="0"/>
          </a:p>
        </p:txBody>
      </p:sp>
      <p:cxnSp>
        <p:nvCxnSpPr>
          <p:cNvPr id="35" name="Přímá spojnice se šipkou 34">
            <a:extLst>
              <a:ext uri="{FF2B5EF4-FFF2-40B4-BE49-F238E27FC236}">
                <a16:creationId xmlns:a16="http://schemas.microsoft.com/office/drawing/2014/main" id="{2B6ED2F5-1509-44EC-9F82-443FDE04D7BB}"/>
              </a:ext>
            </a:extLst>
          </p:cNvPr>
          <p:cNvCxnSpPr>
            <a:cxnSpLocks/>
          </p:cNvCxnSpPr>
          <p:nvPr/>
        </p:nvCxnSpPr>
        <p:spPr>
          <a:xfrm>
            <a:off x="2729626" y="2817381"/>
            <a:ext cx="0" cy="1083995"/>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9" name="TextovéPole 38">
            <a:extLst>
              <a:ext uri="{FF2B5EF4-FFF2-40B4-BE49-F238E27FC236}">
                <a16:creationId xmlns:a16="http://schemas.microsoft.com/office/drawing/2014/main" id="{A18E3A2C-D472-46A2-A226-33599B02447C}"/>
              </a:ext>
            </a:extLst>
          </p:cNvPr>
          <p:cNvSpPr txBox="1"/>
          <p:nvPr/>
        </p:nvSpPr>
        <p:spPr>
          <a:xfrm>
            <a:off x="4583113" y="1861085"/>
            <a:ext cx="4140877" cy="461665"/>
          </a:xfrm>
          <a:prstGeom prst="rect">
            <a:avLst/>
          </a:prstGeom>
          <a:noFill/>
        </p:spPr>
        <p:txBody>
          <a:bodyPr wrap="none" rtlCol="0">
            <a:spAutoFit/>
          </a:bodyPr>
          <a:lstStyle/>
          <a:p>
            <a:r>
              <a:rPr lang="cs-CZ" sz="2400" i="1" dirty="0" err="1"/>
              <a:t>Hyperosmolární</a:t>
            </a:r>
            <a:r>
              <a:rPr lang="cs-CZ" sz="2400" i="1" dirty="0"/>
              <a:t> dehydratace</a:t>
            </a:r>
            <a:endParaRPr lang="en-US" sz="2400" i="1" dirty="0"/>
          </a:p>
        </p:txBody>
      </p:sp>
      <p:sp>
        <p:nvSpPr>
          <p:cNvPr id="20" name="Obdélník 19">
            <a:extLst>
              <a:ext uri="{FF2B5EF4-FFF2-40B4-BE49-F238E27FC236}">
                <a16:creationId xmlns:a16="http://schemas.microsoft.com/office/drawing/2014/main" id="{02734A0E-0FF2-48B2-9489-95791C3E62E7}"/>
              </a:ext>
            </a:extLst>
          </p:cNvPr>
          <p:cNvSpPr/>
          <p:nvPr/>
        </p:nvSpPr>
        <p:spPr>
          <a:xfrm>
            <a:off x="69664" y="6608385"/>
            <a:ext cx="6674408" cy="276999"/>
          </a:xfrm>
          <a:prstGeom prst="rect">
            <a:avLst/>
          </a:prstGeom>
        </p:spPr>
        <p:txBody>
          <a:bodyPr wrap="square">
            <a:spAutoFit/>
          </a:bodyPr>
          <a:lstStyle/>
          <a:p>
            <a:r>
              <a:rPr lang="cs-CZ" sz="1200" i="1" dirty="0"/>
              <a:t>podle: </a:t>
            </a:r>
            <a:r>
              <a:rPr lang="cs-CZ" sz="1200" i="1" dirty="0" err="1"/>
              <a:t>Dee</a:t>
            </a:r>
            <a:r>
              <a:rPr lang="cs-CZ" sz="1200" i="1" dirty="0"/>
              <a:t> </a:t>
            </a:r>
            <a:r>
              <a:rPr lang="cs-CZ" sz="1200" i="1" dirty="0" err="1"/>
              <a:t>Silverthorn</a:t>
            </a:r>
            <a:r>
              <a:rPr lang="cs-CZ" sz="1200" i="1" dirty="0"/>
              <a:t>, </a:t>
            </a:r>
            <a:r>
              <a:rPr lang="cs-CZ" sz="1200" i="1" dirty="0" err="1"/>
              <a:t>Human</a:t>
            </a:r>
            <a:r>
              <a:rPr lang="cs-CZ" sz="1200" i="1" dirty="0"/>
              <a:t> </a:t>
            </a:r>
            <a:r>
              <a:rPr lang="cs-CZ" sz="1200" i="1" dirty="0" err="1"/>
              <a:t>physiology</a:t>
            </a:r>
            <a:r>
              <a:rPr lang="cs-CZ" sz="1200" i="1" dirty="0"/>
              <a:t>: </a:t>
            </a:r>
            <a:r>
              <a:rPr lang="cs-CZ" sz="1200" i="1" dirty="0" err="1"/>
              <a:t>an</a:t>
            </a:r>
            <a:r>
              <a:rPr lang="cs-CZ" sz="1200" i="1" dirty="0"/>
              <a:t> </a:t>
            </a:r>
            <a:r>
              <a:rPr lang="cs-CZ" sz="1200" i="1" dirty="0" err="1"/>
              <a:t>integrated</a:t>
            </a:r>
            <a:r>
              <a:rPr lang="cs-CZ" sz="1200" i="1" dirty="0"/>
              <a:t> </a:t>
            </a:r>
            <a:r>
              <a:rPr lang="cs-CZ" sz="1200" i="1" dirty="0" err="1"/>
              <a:t>approach</a:t>
            </a:r>
            <a:r>
              <a:rPr lang="cs-CZ" sz="1200" i="1" dirty="0"/>
              <a:t>, 8th </a:t>
            </a:r>
            <a:r>
              <a:rPr lang="cs-CZ" sz="1200" i="1" dirty="0" err="1"/>
              <a:t>edition</a:t>
            </a:r>
            <a:r>
              <a:rPr lang="cs-CZ" sz="1200" i="1" dirty="0"/>
              <a:t>, </a:t>
            </a:r>
            <a:r>
              <a:rPr lang="cs-CZ" sz="1200" i="1" dirty="0" err="1"/>
              <a:t>Pearson</a:t>
            </a:r>
            <a:r>
              <a:rPr lang="cs-CZ" sz="1200" i="1" dirty="0"/>
              <a:t> 2017 </a:t>
            </a:r>
            <a:endParaRPr lang="en-US" sz="1200" i="1" dirty="0"/>
          </a:p>
        </p:txBody>
      </p:sp>
    </p:spTree>
    <p:custDataLst>
      <p:tags r:id="rId1"/>
    </p:custDataLst>
    <p:extLst>
      <p:ext uri="{BB962C8B-B14F-4D97-AF65-F5344CB8AC3E}">
        <p14:creationId xmlns:p14="http://schemas.microsoft.com/office/powerpoint/2010/main" val="20927691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6C3A6ED8-0215-4693-8B9E-5FF0C8CD725E}"/>
              </a:ext>
            </a:extLst>
          </p:cNvPr>
          <p:cNvPicPr>
            <a:picLocks noChangeAspect="1"/>
          </p:cNvPicPr>
          <p:nvPr/>
        </p:nvPicPr>
        <p:blipFill rotWithShape="1">
          <a:blip r:embed="rId4"/>
          <a:srcRect l="-20305" t="12590" r="-12281" b="20"/>
          <a:stretch/>
        </p:blipFill>
        <p:spPr>
          <a:xfrm>
            <a:off x="465506" y="29737"/>
            <a:ext cx="8928992" cy="6897430"/>
          </a:xfrm>
          <a:prstGeom prst="rect">
            <a:avLst/>
          </a:prstGeom>
        </p:spPr>
      </p:pic>
      <p:sp>
        <p:nvSpPr>
          <p:cNvPr id="10" name="Vývojový diagram: postup 9">
            <a:extLst>
              <a:ext uri="{FF2B5EF4-FFF2-40B4-BE49-F238E27FC236}">
                <a16:creationId xmlns:a16="http://schemas.microsoft.com/office/drawing/2014/main" id="{F269E521-13CA-4716-87FB-153F0E3C62D6}"/>
              </a:ext>
            </a:extLst>
          </p:cNvPr>
          <p:cNvSpPr/>
          <p:nvPr/>
        </p:nvSpPr>
        <p:spPr>
          <a:xfrm>
            <a:off x="2207568" y="1124744"/>
            <a:ext cx="936104" cy="432048"/>
          </a:xfrm>
          <a:prstGeom prst="flowChartProcess">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Vývojový diagram: postup 11">
            <a:extLst>
              <a:ext uri="{FF2B5EF4-FFF2-40B4-BE49-F238E27FC236}">
                <a16:creationId xmlns:a16="http://schemas.microsoft.com/office/drawing/2014/main" id="{3F3733A8-6AFB-4CA7-9E25-1C5B51CC6FB1}"/>
              </a:ext>
            </a:extLst>
          </p:cNvPr>
          <p:cNvSpPr/>
          <p:nvPr/>
        </p:nvSpPr>
        <p:spPr>
          <a:xfrm>
            <a:off x="3071665" y="3428999"/>
            <a:ext cx="504056" cy="288033"/>
          </a:xfrm>
          <a:prstGeom prst="flowChartProcess">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Vývojový diagram: postup 12">
            <a:extLst>
              <a:ext uri="{FF2B5EF4-FFF2-40B4-BE49-F238E27FC236}">
                <a16:creationId xmlns:a16="http://schemas.microsoft.com/office/drawing/2014/main" id="{46C966F0-84C0-48AC-934C-886C2377FFB6}"/>
              </a:ext>
            </a:extLst>
          </p:cNvPr>
          <p:cNvSpPr/>
          <p:nvPr/>
        </p:nvSpPr>
        <p:spPr>
          <a:xfrm>
            <a:off x="2135560" y="3356992"/>
            <a:ext cx="576064" cy="360039"/>
          </a:xfrm>
          <a:prstGeom prst="flowChartProcess">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Vývojový diagram: postup 13">
            <a:extLst>
              <a:ext uri="{FF2B5EF4-FFF2-40B4-BE49-F238E27FC236}">
                <a16:creationId xmlns:a16="http://schemas.microsoft.com/office/drawing/2014/main" id="{713B7422-ED63-4E71-BEEB-EBCD118F517F}"/>
              </a:ext>
            </a:extLst>
          </p:cNvPr>
          <p:cNvSpPr/>
          <p:nvPr/>
        </p:nvSpPr>
        <p:spPr>
          <a:xfrm>
            <a:off x="2207568" y="5802650"/>
            <a:ext cx="576063" cy="288031"/>
          </a:xfrm>
          <a:prstGeom prst="flowChartProcess">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Vývojový diagram: postup 14">
            <a:extLst>
              <a:ext uri="{FF2B5EF4-FFF2-40B4-BE49-F238E27FC236}">
                <a16:creationId xmlns:a16="http://schemas.microsoft.com/office/drawing/2014/main" id="{2CC5454B-D8B1-463A-95DD-65E5457DFE33}"/>
              </a:ext>
            </a:extLst>
          </p:cNvPr>
          <p:cNvSpPr/>
          <p:nvPr/>
        </p:nvSpPr>
        <p:spPr>
          <a:xfrm>
            <a:off x="1998616" y="2780928"/>
            <a:ext cx="857024" cy="360039"/>
          </a:xfrm>
          <a:prstGeom prst="flowChartProcess">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Vývojový diagram: postup 15">
            <a:extLst>
              <a:ext uri="{FF2B5EF4-FFF2-40B4-BE49-F238E27FC236}">
                <a16:creationId xmlns:a16="http://schemas.microsoft.com/office/drawing/2014/main" id="{F57E2C19-75AB-45B5-81E8-B1E8009433B4}"/>
              </a:ext>
            </a:extLst>
          </p:cNvPr>
          <p:cNvSpPr/>
          <p:nvPr/>
        </p:nvSpPr>
        <p:spPr>
          <a:xfrm>
            <a:off x="2895181" y="2780927"/>
            <a:ext cx="752547" cy="360039"/>
          </a:xfrm>
          <a:prstGeom prst="flowChartProcess">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Vývojový diagram: postup 16">
            <a:extLst>
              <a:ext uri="{FF2B5EF4-FFF2-40B4-BE49-F238E27FC236}">
                <a16:creationId xmlns:a16="http://schemas.microsoft.com/office/drawing/2014/main" id="{D82C4AB5-B146-4479-983C-089BD0D9A471}"/>
              </a:ext>
            </a:extLst>
          </p:cNvPr>
          <p:cNvSpPr/>
          <p:nvPr/>
        </p:nvSpPr>
        <p:spPr>
          <a:xfrm>
            <a:off x="2895181" y="4005065"/>
            <a:ext cx="721664" cy="288030"/>
          </a:xfrm>
          <a:prstGeom prst="flowChartProcess">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Vývojový diagram: postup 17">
            <a:extLst>
              <a:ext uri="{FF2B5EF4-FFF2-40B4-BE49-F238E27FC236}">
                <a16:creationId xmlns:a16="http://schemas.microsoft.com/office/drawing/2014/main" id="{D2144E9F-6809-4B80-BE4A-BFC9F0538687}"/>
              </a:ext>
            </a:extLst>
          </p:cNvPr>
          <p:cNvSpPr/>
          <p:nvPr/>
        </p:nvSpPr>
        <p:spPr>
          <a:xfrm>
            <a:off x="2999656" y="4653136"/>
            <a:ext cx="576065" cy="288030"/>
          </a:xfrm>
          <a:prstGeom prst="flowChartProcess">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ál 18">
            <a:extLst>
              <a:ext uri="{FF2B5EF4-FFF2-40B4-BE49-F238E27FC236}">
                <a16:creationId xmlns:a16="http://schemas.microsoft.com/office/drawing/2014/main" id="{A83C2234-35A1-4078-AD78-A58DC54C7A82}"/>
              </a:ext>
            </a:extLst>
          </p:cNvPr>
          <p:cNvSpPr/>
          <p:nvPr/>
        </p:nvSpPr>
        <p:spPr>
          <a:xfrm>
            <a:off x="3071665" y="5733256"/>
            <a:ext cx="576063" cy="43204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Vývojový diagram: postup 19">
            <a:extLst>
              <a:ext uri="{FF2B5EF4-FFF2-40B4-BE49-F238E27FC236}">
                <a16:creationId xmlns:a16="http://schemas.microsoft.com/office/drawing/2014/main" id="{7C613AEA-19EA-4F67-8B6C-2D96D6D2CB5C}"/>
              </a:ext>
            </a:extLst>
          </p:cNvPr>
          <p:cNvSpPr/>
          <p:nvPr/>
        </p:nvSpPr>
        <p:spPr>
          <a:xfrm>
            <a:off x="1989805" y="4290483"/>
            <a:ext cx="1009851" cy="288030"/>
          </a:xfrm>
          <a:prstGeom prst="flowChartProcess">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Vývojový diagram: rozhodnutí 20">
            <a:extLst>
              <a:ext uri="{FF2B5EF4-FFF2-40B4-BE49-F238E27FC236}">
                <a16:creationId xmlns:a16="http://schemas.microsoft.com/office/drawing/2014/main" id="{767F4EF6-05F9-4BCD-9BEC-598688275D6A}"/>
              </a:ext>
            </a:extLst>
          </p:cNvPr>
          <p:cNvSpPr/>
          <p:nvPr/>
        </p:nvSpPr>
        <p:spPr>
          <a:xfrm>
            <a:off x="2066218" y="1641524"/>
            <a:ext cx="857024" cy="488720"/>
          </a:xfrm>
          <a:prstGeom prst="flowChartDecision">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Vývojový diagram: postup 21">
            <a:extLst>
              <a:ext uri="{FF2B5EF4-FFF2-40B4-BE49-F238E27FC236}">
                <a16:creationId xmlns:a16="http://schemas.microsoft.com/office/drawing/2014/main" id="{9C90C4C6-C595-4531-AB5E-072F3D4A4C3E}"/>
              </a:ext>
            </a:extLst>
          </p:cNvPr>
          <p:cNvSpPr/>
          <p:nvPr/>
        </p:nvSpPr>
        <p:spPr>
          <a:xfrm>
            <a:off x="1989804" y="620688"/>
            <a:ext cx="1513907" cy="194048"/>
          </a:xfrm>
          <a:prstGeom prst="flowChartProcess">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Vývojový diagram: postup 22">
            <a:extLst>
              <a:ext uri="{FF2B5EF4-FFF2-40B4-BE49-F238E27FC236}">
                <a16:creationId xmlns:a16="http://schemas.microsoft.com/office/drawing/2014/main" id="{23923482-8E42-4E25-AA14-DA1B87CDD2EA}"/>
              </a:ext>
            </a:extLst>
          </p:cNvPr>
          <p:cNvSpPr/>
          <p:nvPr/>
        </p:nvSpPr>
        <p:spPr>
          <a:xfrm>
            <a:off x="3670155" y="627238"/>
            <a:ext cx="769661" cy="281482"/>
          </a:xfrm>
          <a:prstGeom prst="flowChartProcess">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Vývojový diagram: rozhodnutí 23">
            <a:extLst>
              <a:ext uri="{FF2B5EF4-FFF2-40B4-BE49-F238E27FC236}">
                <a16:creationId xmlns:a16="http://schemas.microsoft.com/office/drawing/2014/main" id="{BF6BC641-1999-4B1B-9FC0-F9011271EE0C}"/>
              </a:ext>
            </a:extLst>
          </p:cNvPr>
          <p:cNvSpPr/>
          <p:nvPr/>
        </p:nvSpPr>
        <p:spPr>
          <a:xfrm>
            <a:off x="4239147" y="1312432"/>
            <a:ext cx="704726" cy="532392"/>
          </a:xfrm>
          <a:prstGeom prst="flowChartDecision">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Vývojový diagram: postup 24">
            <a:extLst>
              <a:ext uri="{FF2B5EF4-FFF2-40B4-BE49-F238E27FC236}">
                <a16:creationId xmlns:a16="http://schemas.microsoft.com/office/drawing/2014/main" id="{CD797D19-4D99-4AA9-97B7-3FB9FB76D3F9}"/>
              </a:ext>
            </a:extLst>
          </p:cNvPr>
          <p:cNvSpPr/>
          <p:nvPr/>
        </p:nvSpPr>
        <p:spPr>
          <a:xfrm>
            <a:off x="4799856" y="3428999"/>
            <a:ext cx="504056" cy="216025"/>
          </a:xfrm>
          <a:prstGeom prst="flowChartProcess">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ál 25">
            <a:extLst>
              <a:ext uri="{FF2B5EF4-FFF2-40B4-BE49-F238E27FC236}">
                <a16:creationId xmlns:a16="http://schemas.microsoft.com/office/drawing/2014/main" id="{C926BD57-9052-45A1-8330-2C3F26C9076A}"/>
              </a:ext>
            </a:extLst>
          </p:cNvPr>
          <p:cNvSpPr/>
          <p:nvPr/>
        </p:nvSpPr>
        <p:spPr>
          <a:xfrm>
            <a:off x="3708088" y="3348918"/>
            <a:ext cx="144016" cy="189154"/>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Vývojový diagram: postup 26">
            <a:extLst>
              <a:ext uri="{FF2B5EF4-FFF2-40B4-BE49-F238E27FC236}">
                <a16:creationId xmlns:a16="http://schemas.microsoft.com/office/drawing/2014/main" id="{7D370055-AD01-46DE-B1E9-B83D6BA381BF}"/>
              </a:ext>
            </a:extLst>
          </p:cNvPr>
          <p:cNvSpPr/>
          <p:nvPr/>
        </p:nvSpPr>
        <p:spPr>
          <a:xfrm>
            <a:off x="4691844" y="4509120"/>
            <a:ext cx="612068" cy="177405"/>
          </a:xfrm>
          <a:prstGeom prst="flowChartProcess">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Vývojový diagram: postup 27">
            <a:extLst>
              <a:ext uri="{FF2B5EF4-FFF2-40B4-BE49-F238E27FC236}">
                <a16:creationId xmlns:a16="http://schemas.microsoft.com/office/drawing/2014/main" id="{DEF728CF-032F-4CA4-A89B-C9FD528D9D61}"/>
              </a:ext>
            </a:extLst>
          </p:cNvPr>
          <p:cNvSpPr/>
          <p:nvPr/>
        </p:nvSpPr>
        <p:spPr>
          <a:xfrm>
            <a:off x="4775154" y="5229199"/>
            <a:ext cx="612068" cy="316369"/>
          </a:xfrm>
          <a:prstGeom prst="flowChartProcess">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Vývojový diagram: rozhodnutí 28">
            <a:extLst>
              <a:ext uri="{FF2B5EF4-FFF2-40B4-BE49-F238E27FC236}">
                <a16:creationId xmlns:a16="http://schemas.microsoft.com/office/drawing/2014/main" id="{4FB5DC7C-7970-467B-A46B-15178F53D08D}"/>
              </a:ext>
            </a:extLst>
          </p:cNvPr>
          <p:cNvSpPr/>
          <p:nvPr/>
        </p:nvSpPr>
        <p:spPr>
          <a:xfrm>
            <a:off x="4691844" y="3794220"/>
            <a:ext cx="721664" cy="570883"/>
          </a:xfrm>
          <a:prstGeom prst="flowChartDecision">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ál 29">
            <a:extLst>
              <a:ext uri="{FF2B5EF4-FFF2-40B4-BE49-F238E27FC236}">
                <a16:creationId xmlns:a16="http://schemas.microsoft.com/office/drawing/2014/main" id="{CFE34460-B47B-44D0-AF8E-038AFFF1282B}"/>
              </a:ext>
            </a:extLst>
          </p:cNvPr>
          <p:cNvSpPr/>
          <p:nvPr/>
        </p:nvSpPr>
        <p:spPr>
          <a:xfrm>
            <a:off x="5807968" y="6381330"/>
            <a:ext cx="720080" cy="47667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Vývojový diagram: postup 30">
            <a:extLst>
              <a:ext uri="{FF2B5EF4-FFF2-40B4-BE49-F238E27FC236}">
                <a16:creationId xmlns:a16="http://schemas.microsoft.com/office/drawing/2014/main" id="{5B4EA5FF-BADB-474B-A2EA-BF9961E00144}"/>
              </a:ext>
            </a:extLst>
          </p:cNvPr>
          <p:cNvSpPr/>
          <p:nvPr/>
        </p:nvSpPr>
        <p:spPr>
          <a:xfrm>
            <a:off x="5519936" y="620688"/>
            <a:ext cx="1008112" cy="194048"/>
          </a:xfrm>
          <a:prstGeom prst="flowChartProcess">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Vývojový diagram: postup 31">
            <a:extLst>
              <a:ext uri="{FF2B5EF4-FFF2-40B4-BE49-F238E27FC236}">
                <a16:creationId xmlns:a16="http://schemas.microsoft.com/office/drawing/2014/main" id="{624E425B-B0C6-47A9-B2E1-604CCE76C871}"/>
              </a:ext>
            </a:extLst>
          </p:cNvPr>
          <p:cNvSpPr/>
          <p:nvPr/>
        </p:nvSpPr>
        <p:spPr>
          <a:xfrm>
            <a:off x="6019393" y="1447476"/>
            <a:ext cx="436647" cy="253332"/>
          </a:xfrm>
          <a:prstGeom prst="flowChartProcess">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Volný tvar: obrazec 32">
            <a:extLst>
              <a:ext uri="{FF2B5EF4-FFF2-40B4-BE49-F238E27FC236}">
                <a16:creationId xmlns:a16="http://schemas.microsoft.com/office/drawing/2014/main" id="{66D84F6F-6CCC-4171-918D-22441278F7A0}"/>
              </a:ext>
            </a:extLst>
          </p:cNvPr>
          <p:cNvSpPr/>
          <p:nvPr/>
        </p:nvSpPr>
        <p:spPr>
          <a:xfrm>
            <a:off x="4799857" y="2348881"/>
            <a:ext cx="1794300" cy="3528392"/>
          </a:xfrm>
          <a:custGeom>
            <a:avLst/>
            <a:gdLst>
              <a:gd name="connsiteX0" fmla="*/ 1188444 w 1188444"/>
              <a:gd name="connsiteY0" fmla="*/ 147394 h 3819508"/>
              <a:gd name="connsiteX1" fmla="*/ 1106905 w 1188444"/>
              <a:gd name="connsiteY1" fmla="*/ 147394 h 3819508"/>
              <a:gd name="connsiteX2" fmla="*/ 1007894 w 1188444"/>
              <a:gd name="connsiteY2" fmla="*/ 1679160 h 3819508"/>
              <a:gd name="connsiteX3" fmla="*/ 978773 w 1188444"/>
              <a:gd name="connsiteY3" fmla="*/ 3577850 h 3819508"/>
              <a:gd name="connsiteX4" fmla="*/ 87669 w 1188444"/>
              <a:gd name="connsiteY4" fmla="*/ 3793346 h 3819508"/>
              <a:gd name="connsiteX5" fmla="*/ 81845 w 1188444"/>
              <a:gd name="connsiteY5" fmla="*/ 3793346 h 3819508"/>
              <a:gd name="connsiteX0" fmla="*/ 1188444 w 1188444"/>
              <a:gd name="connsiteY0" fmla="*/ 147394 h 3817187"/>
              <a:gd name="connsiteX1" fmla="*/ 1106905 w 1188444"/>
              <a:gd name="connsiteY1" fmla="*/ 147394 h 3817187"/>
              <a:gd name="connsiteX2" fmla="*/ 1007894 w 1188444"/>
              <a:gd name="connsiteY2" fmla="*/ 1679160 h 3817187"/>
              <a:gd name="connsiteX3" fmla="*/ 926355 w 1188444"/>
              <a:gd name="connsiteY3" fmla="*/ 3572026 h 3817187"/>
              <a:gd name="connsiteX4" fmla="*/ 87669 w 1188444"/>
              <a:gd name="connsiteY4" fmla="*/ 3793346 h 3817187"/>
              <a:gd name="connsiteX5" fmla="*/ 81845 w 1188444"/>
              <a:gd name="connsiteY5" fmla="*/ 3793346 h 3817187"/>
              <a:gd name="connsiteX0" fmla="*/ 1188444 w 1188444"/>
              <a:gd name="connsiteY0" fmla="*/ 20072 h 3689865"/>
              <a:gd name="connsiteX1" fmla="*/ 1077784 w 1188444"/>
              <a:gd name="connsiteY1" fmla="*/ 660734 h 3689865"/>
              <a:gd name="connsiteX2" fmla="*/ 1007894 w 1188444"/>
              <a:gd name="connsiteY2" fmla="*/ 1551838 h 3689865"/>
              <a:gd name="connsiteX3" fmla="*/ 926355 w 1188444"/>
              <a:gd name="connsiteY3" fmla="*/ 3444704 h 3689865"/>
              <a:gd name="connsiteX4" fmla="*/ 87669 w 1188444"/>
              <a:gd name="connsiteY4" fmla="*/ 3666024 h 3689865"/>
              <a:gd name="connsiteX5" fmla="*/ 81845 w 1188444"/>
              <a:gd name="connsiteY5" fmla="*/ 3666024 h 3689865"/>
              <a:gd name="connsiteX0" fmla="*/ 1269983 w 1269983"/>
              <a:gd name="connsiteY0" fmla="*/ 28583 h 3477057"/>
              <a:gd name="connsiteX1" fmla="*/ 1077784 w 1269983"/>
              <a:gd name="connsiteY1" fmla="*/ 447926 h 3477057"/>
              <a:gd name="connsiteX2" fmla="*/ 1007894 w 1269983"/>
              <a:gd name="connsiteY2" fmla="*/ 1339030 h 3477057"/>
              <a:gd name="connsiteX3" fmla="*/ 926355 w 1269983"/>
              <a:gd name="connsiteY3" fmla="*/ 3231896 h 3477057"/>
              <a:gd name="connsiteX4" fmla="*/ 87669 w 1269983"/>
              <a:gd name="connsiteY4" fmla="*/ 3453216 h 3477057"/>
              <a:gd name="connsiteX5" fmla="*/ 81845 w 1269983"/>
              <a:gd name="connsiteY5" fmla="*/ 3453216 h 3477057"/>
              <a:gd name="connsiteX0" fmla="*/ 1258334 w 1258334"/>
              <a:gd name="connsiteY0" fmla="*/ 26252 h 3521320"/>
              <a:gd name="connsiteX1" fmla="*/ 1077784 w 1258334"/>
              <a:gd name="connsiteY1" fmla="*/ 492189 h 3521320"/>
              <a:gd name="connsiteX2" fmla="*/ 1007894 w 1258334"/>
              <a:gd name="connsiteY2" fmla="*/ 1383293 h 3521320"/>
              <a:gd name="connsiteX3" fmla="*/ 926355 w 1258334"/>
              <a:gd name="connsiteY3" fmla="*/ 3276159 h 3521320"/>
              <a:gd name="connsiteX4" fmla="*/ 87669 w 1258334"/>
              <a:gd name="connsiteY4" fmla="*/ 3497479 h 3521320"/>
              <a:gd name="connsiteX5" fmla="*/ 81845 w 1258334"/>
              <a:gd name="connsiteY5" fmla="*/ 3497479 h 3521320"/>
              <a:gd name="connsiteX0" fmla="*/ 1258334 w 1258334"/>
              <a:gd name="connsiteY0" fmla="*/ 0 h 3495068"/>
              <a:gd name="connsiteX1" fmla="*/ 1077784 w 1258334"/>
              <a:gd name="connsiteY1" fmla="*/ 465937 h 3495068"/>
              <a:gd name="connsiteX2" fmla="*/ 1007894 w 1258334"/>
              <a:gd name="connsiteY2" fmla="*/ 1357041 h 3495068"/>
              <a:gd name="connsiteX3" fmla="*/ 926355 w 1258334"/>
              <a:gd name="connsiteY3" fmla="*/ 3249907 h 3495068"/>
              <a:gd name="connsiteX4" fmla="*/ 87669 w 1258334"/>
              <a:gd name="connsiteY4" fmla="*/ 3471227 h 3495068"/>
              <a:gd name="connsiteX5" fmla="*/ 81845 w 1258334"/>
              <a:gd name="connsiteY5" fmla="*/ 3471227 h 3495068"/>
              <a:gd name="connsiteX0" fmla="*/ 1258334 w 1883059"/>
              <a:gd name="connsiteY0" fmla="*/ 0 h 3495068"/>
              <a:gd name="connsiteX1" fmla="*/ 1881524 w 1883059"/>
              <a:gd name="connsiteY1" fmla="*/ 634839 h 3495068"/>
              <a:gd name="connsiteX2" fmla="*/ 1007894 w 1883059"/>
              <a:gd name="connsiteY2" fmla="*/ 1357041 h 3495068"/>
              <a:gd name="connsiteX3" fmla="*/ 926355 w 1883059"/>
              <a:gd name="connsiteY3" fmla="*/ 3249907 h 3495068"/>
              <a:gd name="connsiteX4" fmla="*/ 87669 w 1883059"/>
              <a:gd name="connsiteY4" fmla="*/ 3471227 h 3495068"/>
              <a:gd name="connsiteX5" fmla="*/ 81845 w 1883059"/>
              <a:gd name="connsiteY5" fmla="*/ 3471227 h 3495068"/>
              <a:gd name="connsiteX0" fmla="*/ 1689325 w 1899587"/>
              <a:gd name="connsiteY0" fmla="*/ 0 h 3506717"/>
              <a:gd name="connsiteX1" fmla="*/ 1881524 w 1899587"/>
              <a:gd name="connsiteY1" fmla="*/ 646488 h 3506717"/>
              <a:gd name="connsiteX2" fmla="*/ 1007894 w 1899587"/>
              <a:gd name="connsiteY2" fmla="*/ 1368690 h 3506717"/>
              <a:gd name="connsiteX3" fmla="*/ 926355 w 1899587"/>
              <a:gd name="connsiteY3" fmla="*/ 3261556 h 3506717"/>
              <a:gd name="connsiteX4" fmla="*/ 87669 w 1899587"/>
              <a:gd name="connsiteY4" fmla="*/ 3482876 h 3506717"/>
              <a:gd name="connsiteX5" fmla="*/ 81845 w 1899587"/>
              <a:gd name="connsiteY5" fmla="*/ 3482876 h 3506717"/>
              <a:gd name="connsiteX0" fmla="*/ 1689325 w 1912769"/>
              <a:gd name="connsiteY0" fmla="*/ 0 h 3506717"/>
              <a:gd name="connsiteX1" fmla="*/ 1881524 w 1912769"/>
              <a:gd name="connsiteY1" fmla="*/ 646488 h 3506717"/>
              <a:gd name="connsiteX2" fmla="*/ 1007894 w 1912769"/>
              <a:gd name="connsiteY2" fmla="*/ 1368690 h 3506717"/>
              <a:gd name="connsiteX3" fmla="*/ 926355 w 1912769"/>
              <a:gd name="connsiteY3" fmla="*/ 3261556 h 3506717"/>
              <a:gd name="connsiteX4" fmla="*/ 87669 w 1912769"/>
              <a:gd name="connsiteY4" fmla="*/ 3482876 h 3506717"/>
              <a:gd name="connsiteX5" fmla="*/ 81845 w 1912769"/>
              <a:gd name="connsiteY5" fmla="*/ 3482876 h 3506717"/>
              <a:gd name="connsiteX0" fmla="*/ 1689325 w 1822888"/>
              <a:gd name="connsiteY0" fmla="*/ 0 h 3506717"/>
              <a:gd name="connsiteX1" fmla="*/ 1776688 w 1822888"/>
              <a:gd name="connsiteY1" fmla="*/ 757148 h 3506717"/>
              <a:gd name="connsiteX2" fmla="*/ 1007894 w 1822888"/>
              <a:gd name="connsiteY2" fmla="*/ 1368690 h 3506717"/>
              <a:gd name="connsiteX3" fmla="*/ 926355 w 1822888"/>
              <a:gd name="connsiteY3" fmla="*/ 3261556 h 3506717"/>
              <a:gd name="connsiteX4" fmla="*/ 87669 w 1822888"/>
              <a:gd name="connsiteY4" fmla="*/ 3482876 h 3506717"/>
              <a:gd name="connsiteX5" fmla="*/ 81845 w 1822888"/>
              <a:gd name="connsiteY5" fmla="*/ 3482876 h 3506717"/>
              <a:gd name="connsiteX0" fmla="*/ 1689325 w 1830102"/>
              <a:gd name="connsiteY0" fmla="*/ 0 h 3503612"/>
              <a:gd name="connsiteX1" fmla="*/ 1776688 w 1830102"/>
              <a:gd name="connsiteY1" fmla="*/ 757148 h 3503612"/>
              <a:gd name="connsiteX2" fmla="*/ 1759217 w 1830102"/>
              <a:gd name="connsiteY2" fmla="*/ 1875396 h 3503612"/>
              <a:gd name="connsiteX3" fmla="*/ 926355 w 1830102"/>
              <a:gd name="connsiteY3" fmla="*/ 3261556 h 3503612"/>
              <a:gd name="connsiteX4" fmla="*/ 87669 w 1830102"/>
              <a:gd name="connsiteY4" fmla="*/ 3482876 h 3503612"/>
              <a:gd name="connsiteX5" fmla="*/ 81845 w 1830102"/>
              <a:gd name="connsiteY5" fmla="*/ 3482876 h 3503612"/>
              <a:gd name="connsiteX0" fmla="*/ 1689325 w 1854952"/>
              <a:gd name="connsiteY0" fmla="*/ 0 h 3503612"/>
              <a:gd name="connsiteX1" fmla="*/ 1829106 w 1854952"/>
              <a:gd name="connsiteY1" fmla="*/ 774621 h 3503612"/>
              <a:gd name="connsiteX2" fmla="*/ 1759217 w 1854952"/>
              <a:gd name="connsiteY2" fmla="*/ 1875396 h 3503612"/>
              <a:gd name="connsiteX3" fmla="*/ 926355 w 1854952"/>
              <a:gd name="connsiteY3" fmla="*/ 3261556 h 3503612"/>
              <a:gd name="connsiteX4" fmla="*/ 87669 w 1854952"/>
              <a:gd name="connsiteY4" fmla="*/ 3482876 h 3503612"/>
              <a:gd name="connsiteX5" fmla="*/ 81845 w 1854952"/>
              <a:gd name="connsiteY5" fmla="*/ 3482876 h 3503612"/>
              <a:gd name="connsiteX0" fmla="*/ 1689325 w 1854952"/>
              <a:gd name="connsiteY0" fmla="*/ 0 h 3503612"/>
              <a:gd name="connsiteX1" fmla="*/ 1829106 w 1854952"/>
              <a:gd name="connsiteY1" fmla="*/ 774621 h 3503612"/>
              <a:gd name="connsiteX2" fmla="*/ 1759217 w 1854952"/>
              <a:gd name="connsiteY2" fmla="*/ 1875396 h 3503612"/>
              <a:gd name="connsiteX3" fmla="*/ 926355 w 1854952"/>
              <a:gd name="connsiteY3" fmla="*/ 3261556 h 3503612"/>
              <a:gd name="connsiteX4" fmla="*/ 87669 w 1854952"/>
              <a:gd name="connsiteY4" fmla="*/ 3482876 h 3503612"/>
              <a:gd name="connsiteX5" fmla="*/ 81845 w 1854952"/>
              <a:gd name="connsiteY5" fmla="*/ 3482876 h 3503612"/>
              <a:gd name="connsiteX0" fmla="*/ 1689325 w 1872747"/>
              <a:gd name="connsiteY0" fmla="*/ 0 h 3503612"/>
              <a:gd name="connsiteX1" fmla="*/ 1829106 w 1872747"/>
              <a:gd name="connsiteY1" fmla="*/ 774621 h 3503612"/>
              <a:gd name="connsiteX2" fmla="*/ 1788338 w 1872747"/>
              <a:gd name="connsiteY2" fmla="*/ 1945286 h 3503612"/>
              <a:gd name="connsiteX3" fmla="*/ 926355 w 1872747"/>
              <a:gd name="connsiteY3" fmla="*/ 3261556 h 3503612"/>
              <a:gd name="connsiteX4" fmla="*/ 87669 w 1872747"/>
              <a:gd name="connsiteY4" fmla="*/ 3482876 h 3503612"/>
              <a:gd name="connsiteX5" fmla="*/ 81845 w 1872747"/>
              <a:gd name="connsiteY5" fmla="*/ 3482876 h 3503612"/>
              <a:gd name="connsiteX0" fmla="*/ 1689325 w 1830005"/>
              <a:gd name="connsiteY0" fmla="*/ 0 h 3503612"/>
              <a:gd name="connsiteX1" fmla="*/ 1829106 w 1830005"/>
              <a:gd name="connsiteY1" fmla="*/ 774621 h 3503612"/>
              <a:gd name="connsiteX2" fmla="*/ 1631084 w 1830005"/>
              <a:gd name="connsiteY2" fmla="*/ 2044298 h 3503612"/>
              <a:gd name="connsiteX3" fmla="*/ 926355 w 1830005"/>
              <a:gd name="connsiteY3" fmla="*/ 3261556 h 3503612"/>
              <a:gd name="connsiteX4" fmla="*/ 87669 w 1830005"/>
              <a:gd name="connsiteY4" fmla="*/ 3482876 h 3503612"/>
              <a:gd name="connsiteX5" fmla="*/ 81845 w 1830005"/>
              <a:gd name="connsiteY5" fmla="*/ 3482876 h 3503612"/>
              <a:gd name="connsiteX0" fmla="*/ 1689325 w 1801383"/>
              <a:gd name="connsiteY0" fmla="*/ 0 h 3503612"/>
              <a:gd name="connsiteX1" fmla="*/ 1799985 w 1801383"/>
              <a:gd name="connsiteY1" fmla="*/ 861984 h 3503612"/>
              <a:gd name="connsiteX2" fmla="*/ 1631084 w 1801383"/>
              <a:gd name="connsiteY2" fmla="*/ 2044298 h 3503612"/>
              <a:gd name="connsiteX3" fmla="*/ 926355 w 1801383"/>
              <a:gd name="connsiteY3" fmla="*/ 3261556 h 3503612"/>
              <a:gd name="connsiteX4" fmla="*/ 87669 w 1801383"/>
              <a:gd name="connsiteY4" fmla="*/ 3482876 h 3503612"/>
              <a:gd name="connsiteX5" fmla="*/ 81845 w 1801383"/>
              <a:gd name="connsiteY5" fmla="*/ 3482876 h 3503612"/>
              <a:gd name="connsiteX0" fmla="*/ 1770864 w 1823832"/>
              <a:gd name="connsiteY0" fmla="*/ 0 h 3579327"/>
              <a:gd name="connsiteX1" fmla="*/ 1799985 w 1823832"/>
              <a:gd name="connsiteY1" fmla="*/ 937699 h 3579327"/>
              <a:gd name="connsiteX2" fmla="*/ 1631084 w 1823832"/>
              <a:gd name="connsiteY2" fmla="*/ 2120013 h 3579327"/>
              <a:gd name="connsiteX3" fmla="*/ 926355 w 1823832"/>
              <a:gd name="connsiteY3" fmla="*/ 3337271 h 3579327"/>
              <a:gd name="connsiteX4" fmla="*/ 87669 w 1823832"/>
              <a:gd name="connsiteY4" fmla="*/ 3558591 h 3579327"/>
              <a:gd name="connsiteX5" fmla="*/ 81845 w 1823832"/>
              <a:gd name="connsiteY5" fmla="*/ 3558591 h 3579327"/>
              <a:gd name="connsiteX0" fmla="*/ 1747567 w 1812790"/>
              <a:gd name="connsiteY0" fmla="*/ 0 h 3497788"/>
              <a:gd name="connsiteX1" fmla="*/ 1799985 w 1812790"/>
              <a:gd name="connsiteY1" fmla="*/ 856160 h 3497788"/>
              <a:gd name="connsiteX2" fmla="*/ 1631084 w 1812790"/>
              <a:gd name="connsiteY2" fmla="*/ 2038474 h 3497788"/>
              <a:gd name="connsiteX3" fmla="*/ 926355 w 1812790"/>
              <a:gd name="connsiteY3" fmla="*/ 3255732 h 3497788"/>
              <a:gd name="connsiteX4" fmla="*/ 87669 w 1812790"/>
              <a:gd name="connsiteY4" fmla="*/ 3477052 h 3497788"/>
              <a:gd name="connsiteX5" fmla="*/ 81845 w 1812790"/>
              <a:gd name="connsiteY5" fmla="*/ 3477052 h 3497788"/>
              <a:gd name="connsiteX0" fmla="*/ 1747567 w 1812790"/>
              <a:gd name="connsiteY0" fmla="*/ 0 h 3497788"/>
              <a:gd name="connsiteX1" fmla="*/ 1799985 w 1812790"/>
              <a:gd name="connsiteY1" fmla="*/ 856160 h 3497788"/>
              <a:gd name="connsiteX2" fmla="*/ 1631084 w 1812790"/>
              <a:gd name="connsiteY2" fmla="*/ 2038474 h 3497788"/>
              <a:gd name="connsiteX3" fmla="*/ 926355 w 1812790"/>
              <a:gd name="connsiteY3" fmla="*/ 3255732 h 3497788"/>
              <a:gd name="connsiteX4" fmla="*/ 87669 w 1812790"/>
              <a:gd name="connsiteY4" fmla="*/ 3477052 h 3497788"/>
              <a:gd name="connsiteX5" fmla="*/ 81845 w 1812790"/>
              <a:gd name="connsiteY5" fmla="*/ 3477052 h 3497788"/>
              <a:gd name="connsiteX0" fmla="*/ 1794875 w 1860098"/>
              <a:gd name="connsiteY0" fmla="*/ 0 h 3480167"/>
              <a:gd name="connsiteX1" fmla="*/ 1847293 w 1860098"/>
              <a:gd name="connsiteY1" fmla="*/ 856160 h 3480167"/>
              <a:gd name="connsiteX2" fmla="*/ 1678392 w 1860098"/>
              <a:gd name="connsiteY2" fmla="*/ 2038474 h 3480167"/>
              <a:gd name="connsiteX3" fmla="*/ 973663 w 1860098"/>
              <a:gd name="connsiteY3" fmla="*/ 3255732 h 3480167"/>
              <a:gd name="connsiteX4" fmla="*/ 134977 w 1860098"/>
              <a:gd name="connsiteY4" fmla="*/ 3477052 h 3480167"/>
              <a:gd name="connsiteX5" fmla="*/ 129153 w 1860098"/>
              <a:gd name="connsiteY5" fmla="*/ 3477052 h 3480167"/>
              <a:gd name="connsiteX0" fmla="*/ 1659898 w 1725121"/>
              <a:gd name="connsiteY0" fmla="*/ 0 h 3477052"/>
              <a:gd name="connsiteX1" fmla="*/ 1712316 w 1725121"/>
              <a:gd name="connsiteY1" fmla="*/ 856160 h 3477052"/>
              <a:gd name="connsiteX2" fmla="*/ 1543415 w 1725121"/>
              <a:gd name="connsiteY2" fmla="*/ 2038474 h 3477052"/>
              <a:gd name="connsiteX3" fmla="*/ 838686 w 1725121"/>
              <a:gd name="connsiteY3" fmla="*/ 3255732 h 3477052"/>
              <a:gd name="connsiteX4" fmla="*/ 0 w 1725121"/>
              <a:gd name="connsiteY4" fmla="*/ 3477052 h 3477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5121" h="3477052">
                <a:moveTo>
                  <a:pt x="1659898" y="0"/>
                </a:moveTo>
                <a:cubicBezTo>
                  <a:pt x="1739009" y="332465"/>
                  <a:pt x="1731730" y="516414"/>
                  <a:pt x="1712316" y="856160"/>
                </a:cubicBezTo>
                <a:cubicBezTo>
                  <a:pt x="1692902" y="1195906"/>
                  <a:pt x="1689020" y="1638545"/>
                  <a:pt x="1543415" y="2038474"/>
                </a:cubicBezTo>
                <a:cubicBezTo>
                  <a:pt x="1397810" y="2438403"/>
                  <a:pt x="1171636" y="3045090"/>
                  <a:pt x="838686" y="3255732"/>
                </a:cubicBezTo>
                <a:cubicBezTo>
                  <a:pt x="505736" y="3466374"/>
                  <a:pt x="0" y="3477052"/>
                  <a:pt x="0" y="3477052"/>
                </a:cubicBezTo>
              </a:path>
            </a:pathLst>
          </a:custGeom>
          <a:noFill/>
          <a:ln w="63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Vývojový diagram: postup 33">
            <a:extLst>
              <a:ext uri="{FF2B5EF4-FFF2-40B4-BE49-F238E27FC236}">
                <a16:creationId xmlns:a16="http://schemas.microsoft.com/office/drawing/2014/main" id="{A8504713-3715-4E35-87EE-CEE0F4F9933A}"/>
              </a:ext>
            </a:extLst>
          </p:cNvPr>
          <p:cNvSpPr/>
          <p:nvPr/>
        </p:nvSpPr>
        <p:spPr>
          <a:xfrm>
            <a:off x="5877676" y="2707613"/>
            <a:ext cx="650372" cy="434050"/>
          </a:xfrm>
          <a:prstGeom prst="flowChartProcess">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Vývojový diagram: postup 34">
            <a:extLst>
              <a:ext uri="{FF2B5EF4-FFF2-40B4-BE49-F238E27FC236}">
                <a16:creationId xmlns:a16="http://schemas.microsoft.com/office/drawing/2014/main" id="{CCB58B7F-7E73-4258-B84E-EB0ED9E271FD}"/>
              </a:ext>
            </a:extLst>
          </p:cNvPr>
          <p:cNvSpPr/>
          <p:nvPr/>
        </p:nvSpPr>
        <p:spPr>
          <a:xfrm>
            <a:off x="5912530" y="2026523"/>
            <a:ext cx="650372" cy="434050"/>
          </a:xfrm>
          <a:prstGeom prst="flowChartProcess">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Vývojový diagram: postup 35">
            <a:extLst>
              <a:ext uri="{FF2B5EF4-FFF2-40B4-BE49-F238E27FC236}">
                <a16:creationId xmlns:a16="http://schemas.microsoft.com/office/drawing/2014/main" id="{D7DE583E-359E-4CC5-B5DD-273E2BDD5977}"/>
              </a:ext>
            </a:extLst>
          </p:cNvPr>
          <p:cNvSpPr/>
          <p:nvPr/>
        </p:nvSpPr>
        <p:spPr>
          <a:xfrm>
            <a:off x="4239147" y="5802650"/>
            <a:ext cx="560709" cy="314867"/>
          </a:xfrm>
          <a:prstGeom prst="flowChartProcess">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Vývojový diagram: postup 36">
            <a:extLst>
              <a:ext uri="{FF2B5EF4-FFF2-40B4-BE49-F238E27FC236}">
                <a16:creationId xmlns:a16="http://schemas.microsoft.com/office/drawing/2014/main" id="{A1ACE0B0-2F64-42AD-8EA1-15C9E64D0DA3}"/>
              </a:ext>
            </a:extLst>
          </p:cNvPr>
          <p:cNvSpPr/>
          <p:nvPr/>
        </p:nvSpPr>
        <p:spPr>
          <a:xfrm>
            <a:off x="6528047" y="627237"/>
            <a:ext cx="896923" cy="259507"/>
          </a:xfrm>
          <a:prstGeom prst="flowChartProcess">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Vývojový diagram: rozhodnutí 37">
            <a:extLst>
              <a:ext uri="{FF2B5EF4-FFF2-40B4-BE49-F238E27FC236}">
                <a16:creationId xmlns:a16="http://schemas.microsoft.com/office/drawing/2014/main" id="{87633796-1388-4AC9-97A4-DC60F227581C}"/>
              </a:ext>
            </a:extLst>
          </p:cNvPr>
          <p:cNvSpPr/>
          <p:nvPr/>
        </p:nvSpPr>
        <p:spPr>
          <a:xfrm>
            <a:off x="6672064" y="1772816"/>
            <a:ext cx="720080" cy="720080"/>
          </a:xfrm>
          <a:prstGeom prst="flowChartDecision">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Vývojový diagram: postup 38">
            <a:extLst>
              <a:ext uri="{FF2B5EF4-FFF2-40B4-BE49-F238E27FC236}">
                <a16:creationId xmlns:a16="http://schemas.microsoft.com/office/drawing/2014/main" id="{3F7CCBB1-FDA8-4F80-A03D-489474158B6D}"/>
              </a:ext>
            </a:extLst>
          </p:cNvPr>
          <p:cNvSpPr/>
          <p:nvPr/>
        </p:nvSpPr>
        <p:spPr>
          <a:xfrm>
            <a:off x="7320138" y="767979"/>
            <a:ext cx="864096" cy="281482"/>
          </a:xfrm>
          <a:prstGeom prst="flowChartProcess">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Vývojový diagram: postup 39">
            <a:extLst>
              <a:ext uri="{FF2B5EF4-FFF2-40B4-BE49-F238E27FC236}">
                <a16:creationId xmlns:a16="http://schemas.microsoft.com/office/drawing/2014/main" id="{B4688ADF-5056-4EEC-9136-B84B900DF0DD}"/>
              </a:ext>
            </a:extLst>
          </p:cNvPr>
          <p:cNvSpPr/>
          <p:nvPr/>
        </p:nvSpPr>
        <p:spPr>
          <a:xfrm>
            <a:off x="6628812" y="1171690"/>
            <a:ext cx="864096" cy="529117"/>
          </a:xfrm>
          <a:prstGeom prst="flowChartProcess">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Vývojový diagram: postup 40">
            <a:extLst>
              <a:ext uri="{FF2B5EF4-FFF2-40B4-BE49-F238E27FC236}">
                <a16:creationId xmlns:a16="http://schemas.microsoft.com/office/drawing/2014/main" id="{9BDB9860-D0DF-4A39-9E03-EA4877E9B6E6}"/>
              </a:ext>
            </a:extLst>
          </p:cNvPr>
          <p:cNvSpPr/>
          <p:nvPr/>
        </p:nvSpPr>
        <p:spPr>
          <a:xfrm>
            <a:off x="6647153" y="2771175"/>
            <a:ext cx="864096" cy="369792"/>
          </a:xfrm>
          <a:prstGeom prst="flowChartProcess">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Vývojový diagram: postup 41">
            <a:extLst>
              <a:ext uri="{FF2B5EF4-FFF2-40B4-BE49-F238E27FC236}">
                <a16:creationId xmlns:a16="http://schemas.microsoft.com/office/drawing/2014/main" id="{81FD54E1-9365-4847-A28E-CEB026F34843}"/>
              </a:ext>
            </a:extLst>
          </p:cNvPr>
          <p:cNvSpPr/>
          <p:nvPr/>
        </p:nvSpPr>
        <p:spPr>
          <a:xfrm>
            <a:off x="6744073" y="5747725"/>
            <a:ext cx="663426" cy="369792"/>
          </a:xfrm>
          <a:prstGeom prst="flowChartProcess">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Vývojový diagram: postup 42">
            <a:extLst>
              <a:ext uri="{FF2B5EF4-FFF2-40B4-BE49-F238E27FC236}">
                <a16:creationId xmlns:a16="http://schemas.microsoft.com/office/drawing/2014/main" id="{E4ECCEEB-B373-461D-985C-B97D9A25A138}"/>
              </a:ext>
            </a:extLst>
          </p:cNvPr>
          <p:cNvSpPr/>
          <p:nvPr/>
        </p:nvSpPr>
        <p:spPr>
          <a:xfrm>
            <a:off x="6816080" y="4841240"/>
            <a:ext cx="528241" cy="369792"/>
          </a:xfrm>
          <a:prstGeom prst="flowChartProcess">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Vývojový diagram: postup 43">
            <a:extLst>
              <a:ext uri="{FF2B5EF4-FFF2-40B4-BE49-F238E27FC236}">
                <a16:creationId xmlns:a16="http://schemas.microsoft.com/office/drawing/2014/main" id="{BFE504B1-AA4E-481A-8487-C0729097A0C9}"/>
              </a:ext>
            </a:extLst>
          </p:cNvPr>
          <p:cNvSpPr/>
          <p:nvPr/>
        </p:nvSpPr>
        <p:spPr>
          <a:xfrm>
            <a:off x="4787763" y="4749961"/>
            <a:ext cx="576065" cy="340402"/>
          </a:xfrm>
          <a:prstGeom prst="flowChartProcess">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ál 44">
            <a:extLst>
              <a:ext uri="{FF2B5EF4-FFF2-40B4-BE49-F238E27FC236}">
                <a16:creationId xmlns:a16="http://schemas.microsoft.com/office/drawing/2014/main" id="{3848ADF5-D29A-4E84-8B52-F12D3294782B}"/>
              </a:ext>
            </a:extLst>
          </p:cNvPr>
          <p:cNvSpPr/>
          <p:nvPr/>
        </p:nvSpPr>
        <p:spPr>
          <a:xfrm>
            <a:off x="7674278" y="3335931"/>
            <a:ext cx="581962" cy="3811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ál 45">
            <a:extLst>
              <a:ext uri="{FF2B5EF4-FFF2-40B4-BE49-F238E27FC236}">
                <a16:creationId xmlns:a16="http://schemas.microsoft.com/office/drawing/2014/main" id="{E4D43EDA-8BC5-4082-A7BB-F87803626C70}"/>
              </a:ext>
            </a:extLst>
          </p:cNvPr>
          <p:cNvSpPr/>
          <p:nvPr/>
        </p:nvSpPr>
        <p:spPr>
          <a:xfrm>
            <a:off x="7678143" y="5733256"/>
            <a:ext cx="578097" cy="43204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ál 46">
            <a:extLst>
              <a:ext uri="{FF2B5EF4-FFF2-40B4-BE49-F238E27FC236}">
                <a16:creationId xmlns:a16="http://schemas.microsoft.com/office/drawing/2014/main" id="{B8BD5BF7-5CB1-4056-906C-EE4DE007BAB0}"/>
              </a:ext>
            </a:extLst>
          </p:cNvPr>
          <p:cNvSpPr/>
          <p:nvPr/>
        </p:nvSpPr>
        <p:spPr>
          <a:xfrm>
            <a:off x="4151785" y="44624"/>
            <a:ext cx="864096" cy="4981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ál 47">
            <a:extLst>
              <a:ext uri="{FF2B5EF4-FFF2-40B4-BE49-F238E27FC236}">
                <a16:creationId xmlns:a16="http://schemas.microsoft.com/office/drawing/2014/main" id="{5B132B79-5A94-4B3A-82DD-0F1A3063A11B}"/>
              </a:ext>
            </a:extLst>
          </p:cNvPr>
          <p:cNvSpPr/>
          <p:nvPr/>
        </p:nvSpPr>
        <p:spPr>
          <a:xfrm>
            <a:off x="7424971" y="79922"/>
            <a:ext cx="632717" cy="41343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Vývojový diagram: postup 48">
            <a:extLst>
              <a:ext uri="{FF2B5EF4-FFF2-40B4-BE49-F238E27FC236}">
                <a16:creationId xmlns:a16="http://schemas.microsoft.com/office/drawing/2014/main" id="{852115E0-F5AE-4FBD-8E7A-533CCBA42A19}"/>
              </a:ext>
            </a:extLst>
          </p:cNvPr>
          <p:cNvSpPr/>
          <p:nvPr/>
        </p:nvSpPr>
        <p:spPr>
          <a:xfrm>
            <a:off x="5613555" y="3900734"/>
            <a:ext cx="842485" cy="248346"/>
          </a:xfrm>
          <a:prstGeom prst="flowChartProcess">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ovéPole 2">
            <a:extLst>
              <a:ext uri="{FF2B5EF4-FFF2-40B4-BE49-F238E27FC236}">
                <a16:creationId xmlns:a16="http://schemas.microsoft.com/office/drawing/2014/main" id="{E448A25A-3072-454E-A920-5CF1096BBAAF}"/>
              </a:ext>
            </a:extLst>
          </p:cNvPr>
          <p:cNvSpPr txBox="1"/>
          <p:nvPr/>
        </p:nvSpPr>
        <p:spPr>
          <a:xfrm>
            <a:off x="-10298" y="291724"/>
            <a:ext cx="1852323" cy="646331"/>
          </a:xfrm>
          <a:prstGeom prst="rect">
            <a:avLst/>
          </a:prstGeom>
          <a:solidFill>
            <a:srgbClr val="DABA6F"/>
          </a:solidFill>
        </p:spPr>
        <p:txBody>
          <a:bodyPr wrap="square" rtlCol="0">
            <a:spAutoFit/>
          </a:bodyPr>
          <a:lstStyle/>
          <a:p>
            <a:r>
              <a:rPr lang="cs-CZ" dirty="0"/>
              <a:t>Snížený objem</a:t>
            </a:r>
          </a:p>
          <a:p>
            <a:r>
              <a:rPr lang="cs-CZ" dirty="0"/>
              <a:t>Zvýšený TK</a:t>
            </a:r>
            <a:endParaRPr lang="en-US" dirty="0"/>
          </a:p>
        </p:txBody>
      </p:sp>
      <p:sp>
        <p:nvSpPr>
          <p:cNvPr id="4" name="Šipka: dolů 3">
            <a:extLst>
              <a:ext uri="{FF2B5EF4-FFF2-40B4-BE49-F238E27FC236}">
                <a16:creationId xmlns:a16="http://schemas.microsoft.com/office/drawing/2014/main" id="{4C2E74A4-CA9E-43EF-9774-F38FB013BC4B}"/>
              </a:ext>
            </a:extLst>
          </p:cNvPr>
          <p:cNvSpPr/>
          <p:nvPr/>
        </p:nvSpPr>
        <p:spPr>
          <a:xfrm>
            <a:off x="720535" y="621750"/>
            <a:ext cx="350857" cy="696608"/>
          </a:xfrm>
          <a:prstGeom prst="downArrow">
            <a:avLst/>
          </a:prstGeom>
          <a:solidFill>
            <a:srgbClr val="DABA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ovéPole 49">
            <a:extLst>
              <a:ext uri="{FF2B5EF4-FFF2-40B4-BE49-F238E27FC236}">
                <a16:creationId xmlns:a16="http://schemas.microsoft.com/office/drawing/2014/main" id="{430D43CA-56F4-40BF-87BA-FA2EA34F9732}"/>
              </a:ext>
            </a:extLst>
          </p:cNvPr>
          <p:cNvSpPr txBox="1"/>
          <p:nvPr/>
        </p:nvSpPr>
        <p:spPr>
          <a:xfrm>
            <a:off x="-36477" y="1318820"/>
            <a:ext cx="1852324" cy="923330"/>
          </a:xfrm>
          <a:prstGeom prst="rect">
            <a:avLst/>
          </a:prstGeom>
          <a:solidFill>
            <a:srgbClr val="DABA6F"/>
          </a:solidFill>
        </p:spPr>
        <p:txBody>
          <a:bodyPr wrap="square" rtlCol="0">
            <a:spAutoFit/>
          </a:bodyPr>
          <a:lstStyle/>
          <a:p>
            <a:pPr algn="ctr"/>
            <a:r>
              <a:rPr lang="cs-CZ" dirty="0"/>
              <a:t>Sympatikus</a:t>
            </a:r>
          </a:p>
          <a:p>
            <a:pPr algn="ctr"/>
            <a:r>
              <a:rPr lang="cs-CZ" dirty="0"/>
              <a:t>Renin-angiotenzin</a:t>
            </a:r>
            <a:endParaRPr lang="en-US" dirty="0"/>
          </a:p>
        </p:txBody>
      </p:sp>
      <p:sp>
        <p:nvSpPr>
          <p:cNvPr id="51" name="TextovéPole 50">
            <a:extLst>
              <a:ext uri="{FF2B5EF4-FFF2-40B4-BE49-F238E27FC236}">
                <a16:creationId xmlns:a16="http://schemas.microsoft.com/office/drawing/2014/main" id="{B5E75845-A02D-4374-B479-FAEC4292A5E2}"/>
              </a:ext>
            </a:extLst>
          </p:cNvPr>
          <p:cNvSpPr txBox="1"/>
          <p:nvPr/>
        </p:nvSpPr>
        <p:spPr>
          <a:xfrm>
            <a:off x="-36477" y="2955924"/>
            <a:ext cx="1916160" cy="1200329"/>
          </a:xfrm>
          <a:prstGeom prst="rect">
            <a:avLst/>
          </a:prstGeom>
          <a:solidFill>
            <a:srgbClr val="DABA6F"/>
          </a:solidFill>
        </p:spPr>
        <p:txBody>
          <a:bodyPr wrap="square" rtlCol="0">
            <a:spAutoFit/>
          </a:bodyPr>
          <a:lstStyle/>
          <a:p>
            <a:pPr algn="ctr"/>
            <a:r>
              <a:rPr lang="cs-CZ" dirty="0"/>
              <a:t>Ledviny </a:t>
            </a:r>
          </a:p>
          <a:p>
            <a:pPr algn="ctr"/>
            <a:r>
              <a:rPr lang="cs-CZ" dirty="0"/>
              <a:t>(hlavně proximální tubulus)</a:t>
            </a:r>
            <a:endParaRPr lang="en-US" dirty="0"/>
          </a:p>
        </p:txBody>
      </p:sp>
      <p:sp>
        <p:nvSpPr>
          <p:cNvPr id="52" name="Šipka: dolů 51">
            <a:extLst>
              <a:ext uri="{FF2B5EF4-FFF2-40B4-BE49-F238E27FC236}">
                <a16:creationId xmlns:a16="http://schemas.microsoft.com/office/drawing/2014/main" id="{253B84A1-ABE2-424D-8089-E081E9360471}"/>
              </a:ext>
            </a:extLst>
          </p:cNvPr>
          <p:cNvSpPr/>
          <p:nvPr/>
        </p:nvSpPr>
        <p:spPr>
          <a:xfrm>
            <a:off x="740434" y="2259316"/>
            <a:ext cx="350857" cy="696608"/>
          </a:xfrm>
          <a:prstGeom prst="downArrow">
            <a:avLst/>
          </a:prstGeom>
          <a:solidFill>
            <a:srgbClr val="DABA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ovéPole 52">
            <a:extLst>
              <a:ext uri="{FF2B5EF4-FFF2-40B4-BE49-F238E27FC236}">
                <a16:creationId xmlns:a16="http://schemas.microsoft.com/office/drawing/2014/main" id="{DA39A5F2-4EFF-41A4-B8C7-EEF46884C94E}"/>
              </a:ext>
            </a:extLst>
          </p:cNvPr>
          <p:cNvSpPr txBox="1"/>
          <p:nvPr/>
        </p:nvSpPr>
        <p:spPr>
          <a:xfrm>
            <a:off x="-4754" y="4866550"/>
            <a:ext cx="1888287" cy="646331"/>
          </a:xfrm>
          <a:prstGeom prst="rect">
            <a:avLst/>
          </a:prstGeom>
          <a:solidFill>
            <a:srgbClr val="DABA6F"/>
          </a:solidFill>
        </p:spPr>
        <p:txBody>
          <a:bodyPr wrap="square" rtlCol="0">
            <a:spAutoFit/>
          </a:bodyPr>
          <a:lstStyle/>
          <a:p>
            <a:pPr algn="ctr"/>
            <a:r>
              <a:rPr lang="cs-CZ" dirty="0"/>
              <a:t>Zvýšení objemu</a:t>
            </a:r>
          </a:p>
          <a:p>
            <a:pPr algn="ctr"/>
            <a:r>
              <a:rPr lang="cs-CZ" dirty="0"/>
              <a:t>Snížení TK</a:t>
            </a:r>
            <a:endParaRPr lang="en-US" dirty="0"/>
          </a:p>
        </p:txBody>
      </p:sp>
      <p:sp>
        <p:nvSpPr>
          <p:cNvPr id="54" name="Šipka: dolů 53">
            <a:extLst>
              <a:ext uri="{FF2B5EF4-FFF2-40B4-BE49-F238E27FC236}">
                <a16:creationId xmlns:a16="http://schemas.microsoft.com/office/drawing/2014/main" id="{31B97F6E-D217-489F-AFCC-E934AEBB3EAD}"/>
              </a:ext>
            </a:extLst>
          </p:cNvPr>
          <p:cNvSpPr/>
          <p:nvPr/>
        </p:nvSpPr>
        <p:spPr>
          <a:xfrm>
            <a:off x="715662" y="4160816"/>
            <a:ext cx="350857" cy="696608"/>
          </a:xfrm>
          <a:prstGeom prst="downArrow">
            <a:avLst/>
          </a:prstGeom>
          <a:solidFill>
            <a:srgbClr val="DABA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kupina 6">
            <a:extLst>
              <a:ext uri="{FF2B5EF4-FFF2-40B4-BE49-F238E27FC236}">
                <a16:creationId xmlns:a16="http://schemas.microsoft.com/office/drawing/2014/main" id="{4CC24A23-18E3-4B32-87E1-169DEDCBC0CB}"/>
              </a:ext>
            </a:extLst>
          </p:cNvPr>
          <p:cNvGrpSpPr/>
          <p:nvPr/>
        </p:nvGrpSpPr>
        <p:grpSpPr>
          <a:xfrm>
            <a:off x="8499602" y="262056"/>
            <a:ext cx="3703265" cy="6464560"/>
            <a:chOff x="8499602" y="262056"/>
            <a:chExt cx="3703265" cy="6464560"/>
          </a:xfrm>
        </p:grpSpPr>
        <p:sp>
          <p:nvSpPr>
            <p:cNvPr id="63" name="TextovéPole 62">
              <a:extLst>
                <a:ext uri="{FF2B5EF4-FFF2-40B4-BE49-F238E27FC236}">
                  <a16:creationId xmlns:a16="http://schemas.microsoft.com/office/drawing/2014/main" id="{58AD1980-4BFB-49E1-B768-F4C1609687D9}"/>
                </a:ext>
              </a:extLst>
            </p:cNvPr>
            <p:cNvSpPr txBox="1"/>
            <p:nvPr/>
          </p:nvSpPr>
          <p:spPr>
            <a:xfrm>
              <a:off x="9621599" y="262056"/>
              <a:ext cx="1852323" cy="646331"/>
            </a:xfrm>
            <a:prstGeom prst="rect">
              <a:avLst/>
            </a:prstGeom>
            <a:solidFill>
              <a:srgbClr val="DABA6F"/>
            </a:solidFill>
          </p:spPr>
          <p:txBody>
            <a:bodyPr wrap="square" rtlCol="0">
              <a:spAutoFit/>
            </a:bodyPr>
            <a:lstStyle/>
            <a:p>
              <a:pPr algn="ctr"/>
              <a:r>
                <a:rPr lang="cs-CZ" dirty="0"/>
                <a:t>Zvýšená osmolarita</a:t>
              </a:r>
              <a:endParaRPr lang="en-US" dirty="0"/>
            </a:p>
          </p:txBody>
        </p:sp>
        <p:sp>
          <p:nvSpPr>
            <p:cNvPr id="64" name="Šipka: dolů 63">
              <a:extLst>
                <a:ext uri="{FF2B5EF4-FFF2-40B4-BE49-F238E27FC236}">
                  <a16:creationId xmlns:a16="http://schemas.microsoft.com/office/drawing/2014/main" id="{CFDF7222-FC62-488A-8B0C-38CDBAE80E6F}"/>
                </a:ext>
              </a:extLst>
            </p:cNvPr>
            <p:cNvSpPr/>
            <p:nvPr/>
          </p:nvSpPr>
          <p:spPr>
            <a:xfrm>
              <a:off x="9647810" y="908387"/>
              <a:ext cx="350857" cy="1220402"/>
            </a:xfrm>
            <a:prstGeom prst="downArrow">
              <a:avLst>
                <a:gd name="adj1" fmla="val 46502"/>
                <a:gd name="adj2" fmla="val 50000"/>
              </a:avLst>
            </a:prstGeom>
            <a:solidFill>
              <a:srgbClr val="DABA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ovéPole 65">
              <a:extLst>
                <a:ext uri="{FF2B5EF4-FFF2-40B4-BE49-F238E27FC236}">
                  <a16:creationId xmlns:a16="http://schemas.microsoft.com/office/drawing/2014/main" id="{884880AD-90A9-4F02-BC5D-13C1E3E3123D}"/>
                </a:ext>
              </a:extLst>
            </p:cNvPr>
            <p:cNvSpPr txBox="1"/>
            <p:nvPr/>
          </p:nvSpPr>
          <p:spPr>
            <a:xfrm>
              <a:off x="9296819" y="3254876"/>
              <a:ext cx="2038542" cy="923330"/>
            </a:xfrm>
            <a:prstGeom prst="rect">
              <a:avLst/>
            </a:prstGeom>
            <a:solidFill>
              <a:srgbClr val="DABA6F"/>
            </a:solidFill>
          </p:spPr>
          <p:txBody>
            <a:bodyPr wrap="square" rtlCol="0">
              <a:spAutoFit/>
            </a:bodyPr>
            <a:lstStyle/>
            <a:p>
              <a:pPr algn="ctr"/>
              <a:r>
                <a:rPr lang="cs-CZ" dirty="0"/>
                <a:t>Ledviny </a:t>
              </a:r>
            </a:p>
            <a:p>
              <a:pPr algn="ctr"/>
              <a:r>
                <a:rPr lang="cs-CZ" dirty="0"/>
                <a:t>(hlavně sběrné kanálky)</a:t>
              </a:r>
              <a:endParaRPr lang="en-US" dirty="0"/>
            </a:p>
          </p:txBody>
        </p:sp>
        <p:sp>
          <p:nvSpPr>
            <p:cNvPr id="67" name="Šipka: dolů 66">
              <a:extLst>
                <a:ext uri="{FF2B5EF4-FFF2-40B4-BE49-F238E27FC236}">
                  <a16:creationId xmlns:a16="http://schemas.microsoft.com/office/drawing/2014/main" id="{807917FF-84DF-47CA-934E-EA6E985FE533}"/>
                </a:ext>
              </a:extLst>
            </p:cNvPr>
            <p:cNvSpPr/>
            <p:nvPr/>
          </p:nvSpPr>
          <p:spPr>
            <a:xfrm>
              <a:off x="11248514" y="3024026"/>
              <a:ext cx="350857" cy="1640879"/>
            </a:xfrm>
            <a:prstGeom prst="downArrow">
              <a:avLst/>
            </a:prstGeom>
            <a:solidFill>
              <a:srgbClr val="DABA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ovéPole 67">
              <a:extLst>
                <a:ext uri="{FF2B5EF4-FFF2-40B4-BE49-F238E27FC236}">
                  <a16:creationId xmlns:a16="http://schemas.microsoft.com/office/drawing/2014/main" id="{D9963B0D-A108-4B1B-8149-02A7876677FE}"/>
                </a:ext>
              </a:extLst>
            </p:cNvPr>
            <p:cNvSpPr txBox="1"/>
            <p:nvPr/>
          </p:nvSpPr>
          <p:spPr>
            <a:xfrm>
              <a:off x="8499602" y="4694038"/>
              <a:ext cx="1888287" cy="923330"/>
            </a:xfrm>
            <a:prstGeom prst="rect">
              <a:avLst/>
            </a:prstGeom>
            <a:solidFill>
              <a:srgbClr val="DABA6F"/>
            </a:solidFill>
          </p:spPr>
          <p:txBody>
            <a:bodyPr wrap="square" rtlCol="0">
              <a:spAutoFit/>
            </a:bodyPr>
            <a:lstStyle/>
            <a:p>
              <a:pPr algn="ctr"/>
              <a:r>
                <a:rPr lang="cs-CZ" dirty="0"/>
                <a:t>Zvýšené vstřebávání vody</a:t>
              </a:r>
              <a:endParaRPr lang="en-US" dirty="0"/>
            </a:p>
          </p:txBody>
        </p:sp>
        <p:sp>
          <p:nvSpPr>
            <p:cNvPr id="69" name="Šipka: dolů 68">
              <a:extLst>
                <a:ext uri="{FF2B5EF4-FFF2-40B4-BE49-F238E27FC236}">
                  <a16:creationId xmlns:a16="http://schemas.microsoft.com/office/drawing/2014/main" id="{87056BAB-8348-4DE7-97CB-28D9BAE6F0B3}"/>
                </a:ext>
              </a:extLst>
            </p:cNvPr>
            <p:cNvSpPr/>
            <p:nvPr/>
          </p:nvSpPr>
          <p:spPr>
            <a:xfrm>
              <a:off x="9032809" y="2955774"/>
              <a:ext cx="350857" cy="1777384"/>
            </a:xfrm>
            <a:prstGeom prst="downArrow">
              <a:avLst/>
            </a:prstGeom>
            <a:solidFill>
              <a:srgbClr val="DABA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ovéPole 69">
              <a:extLst>
                <a:ext uri="{FF2B5EF4-FFF2-40B4-BE49-F238E27FC236}">
                  <a16:creationId xmlns:a16="http://schemas.microsoft.com/office/drawing/2014/main" id="{EA96DD34-621A-4280-8A91-37A966B9ECCA}"/>
                </a:ext>
              </a:extLst>
            </p:cNvPr>
            <p:cNvSpPr txBox="1"/>
            <p:nvPr/>
          </p:nvSpPr>
          <p:spPr>
            <a:xfrm>
              <a:off x="8499602" y="2079118"/>
              <a:ext cx="1702200" cy="923330"/>
            </a:xfrm>
            <a:prstGeom prst="rect">
              <a:avLst/>
            </a:prstGeom>
            <a:solidFill>
              <a:srgbClr val="DABA6F"/>
            </a:solidFill>
          </p:spPr>
          <p:txBody>
            <a:bodyPr wrap="square" rtlCol="0">
              <a:spAutoFit/>
            </a:bodyPr>
            <a:lstStyle/>
            <a:p>
              <a:pPr algn="ctr"/>
              <a:r>
                <a:rPr lang="cs-CZ" dirty="0"/>
                <a:t>Hypothalamus</a:t>
              </a:r>
            </a:p>
            <a:p>
              <a:pPr algn="ctr"/>
              <a:r>
                <a:rPr lang="cs-CZ" dirty="0"/>
                <a:t>Vasopresin</a:t>
              </a:r>
            </a:p>
            <a:p>
              <a:pPr algn="ctr"/>
              <a:r>
                <a:rPr lang="cs-CZ" dirty="0"/>
                <a:t> (= ADH)</a:t>
              </a:r>
            </a:p>
          </p:txBody>
        </p:sp>
        <p:sp>
          <p:nvSpPr>
            <p:cNvPr id="71" name="TextovéPole 70">
              <a:extLst>
                <a:ext uri="{FF2B5EF4-FFF2-40B4-BE49-F238E27FC236}">
                  <a16:creationId xmlns:a16="http://schemas.microsoft.com/office/drawing/2014/main" id="{E74845BE-0FFE-4E56-82D5-9E62DEB774E9}"/>
                </a:ext>
              </a:extLst>
            </p:cNvPr>
            <p:cNvSpPr txBox="1"/>
            <p:nvPr/>
          </p:nvSpPr>
          <p:spPr>
            <a:xfrm>
              <a:off x="10303301" y="2073630"/>
              <a:ext cx="1866225" cy="923330"/>
            </a:xfrm>
            <a:prstGeom prst="rect">
              <a:avLst/>
            </a:prstGeom>
            <a:solidFill>
              <a:srgbClr val="DABA6F"/>
            </a:solidFill>
          </p:spPr>
          <p:txBody>
            <a:bodyPr wrap="square" rtlCol="0">
              <a:spAutoFit/>
            </a:bodyPr>
            <a:lstStyle/>
            <a:p>
              <a:pPr algn="ctr"/>
              <a:r>
                <a:rPr lang="cs-CZ" dirty="0"/>
                <a:t>Nadledviny  - snížení aldosteronu</a:t>
              </a:r>
              <a:endParaRPr lang="en-US" dirty="0"/>
            </a:p>
          </p:txBody>
        </p:sp>
        <p:sp>
          <p:nvSpPr>
            <p:cNvPr id="72" name="TextovéPole 71">
              <a:extLst>
                <a:ext uri="{FF2B5EF4-FFF2-40B4-BE49-F238E27FC236}">
                  <a16:creationId xmlns:a16="http://schemas.microsoft.com/office/drawing/2014/main" id="{38F8C60B-506D-4B74-A52D-29B56542BAC6}"/>
                </a:ext>
              </a:extLst>
            </p:cNvPr>
            <p:cNvSpPr txBox="1"/>
            <p:nvPr/>
          </p:nvSpPr>
          <p:spPr>
            <a:xfrm>
              <a:off x="10459244" y="4687612"/>
              <a:ext cx="1743623" cy="923330"/>
            </a:xfrm>
            <a:prstGeom prst="rect">
              <a:avLst/>
            </a:prstGeom>
            <a:solidFill>
              <a:srgbClr val="DABA6F"/>
            </a:solidFill>
          </p:spPr>
          <p:txBody>
            <a:bodyPr wrap="square" rtlCol="0">
              <a:spAutoFit/>
            </a:bodyPr>
            <a:lstStyle/>
            <a:p>
              <a:pPr algn="ctr"/>
              <a:r>
                <a:rPr lang="cs-CZ" dirty="0"/>
                <a:t>Snížená </a:t>
              </a:r>
              <a:r>
                <a:rPr lang="cs-CZ" dirty="0" err="1"/>
                <a:t>reabsorbce</a:t>
              </a:r>
              <a:r>
                <a:rPr lang="cs-CZ" dirty="0"/>
                <a:t> Na</a:t>
              </a:r>
              <a:r>
                <a:rPr lang="cs-CZ" baseline="30000" dirty="0"/>
                <a:t>+</a:t>
              </a:r>
              <a:endParaRPr lang="en-US" baseline="30000" dirty="0"/>
            </a:p>
          </p:txBody>
        </p:sp>
        <p:sp>
          <p:nvSpPr>
            <p:cNvPr id="73" name="TextovéPole 72">
              <a:extLst>
                <a:ext uri="{FF2B5EF4-FFF2-40B4-BE49-F238E27FC236}">
                  <a16:creationId xmlns:a16="http://schemas.microsoft.com/office/drawing/2014/main" id="{FE178C3D-CC0A-4795-90FA-7CC27FAF163F}"/>
                </a:ext>
              </a:extLst>
            </p:cNvPr>
            <p:cNvSpPr txBox="1"/>
            <p:nvPr/>
          </p:nvSpPr>
          <p:spPr>
            <a:xfrm>
              <a:off x="9369228" y="6080285"/>
              <a:ext cx="1852323" cy="646331"/>
            </a:xfrm>
            <a:prstGeom prst="rect">
              <a:avLst/>
            </a:prstGeom>
            <a:solidFill>
              <a:srgbClr val="DABA6F"/>
            </a:solidFill>
          </p:spPr>
          <p:txBody>
            <a:bodyPr wrap="square" rtlCol="0">
              <a:spAutoFit/>
            </a:bodyPr>
            <a:lstStyle/>
            <a:p>
              <a:pPr algn="ctr"/>
              <a:r>
                <a:rPr lang="cs-CZ" dirty="0"/>
                <a:t>Snížení osmolarity</a:t>
              </a:r>
              <a:endParaRPr lang="en-US" dirty="0"/>
            </a:p>
          </p:txBody>
        </p:sp>
        <p:sp>
          <p:nvSpPr>
            <p:cNvPr id="74" name="Šipka: dolů 73">
              <a:extLst>
                <a:ext uri="{FF2B5EF4-FFF2-40B4-BE49-F238E27FC236}">
                  <a16:creationId xmlns:a16="http://schemas.microsoft.com/office/drawing/2014/main" id="{1F797C35-41C8-4E54-9E3F-D7E4507DD717}"/>
                </a:ext>
              </a:extLst>
            </p:cNvPr>
            <p:cNvSpPr/>
            <p:nvPr/>
          </p:nvSpPr>
          <p:spPr>
            <a:xfrm>
              <a:off x="10918051" y="908387"/>
              <a:ext cx="350857" cy="1220402"/>
            </a:xfrm>
            <a:prstGeom prst="downArrow">
              <a:avLst>
                <a:gd name="adj1" fmla="val 46502"/>
                <a:gd name="adj2" fmla="val 50000"/>
              </a:avLst>
            </a:prstGeom>
            <a:solidFill>
              <a:srgbClr val="DABA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Šipka: dolů 74">
              <a:extLst>
                <a:ext uri="{FF2B5EF4-FFF2-40B4-BE49-F238E27FC236}">
                  <a16:creationId xmlns:a16="http://schemas.microsoft.com/office/drawing/2014/main" id="{C0C89069-EFAF-4553-92E2-DEC30AE16C66}"/>
                </a:ext>
              </a:extLst>
            </p:cNvPr>
            <p:cNvSpPr/>
            <p:nvPr/>
          </p:nvSpPr>
          <p:spPr>
            <a:xfrm>
              <a:off x="9944532" y="5617368"/>
              <a:ext cx="350857" cy="517866"/>
            </a:xfrm>
            <a:prstGeom prst="downArrow">
              <a:avLst/>
            </a:prstGeom>
            <a:solidFill>
              <a:srgbClr val="DABA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Šipka: dolů 75">
              <a:extLst>
                <a:ext uri="{FF2B5EF4-FFF2-40B4-BE49-F238E27FC236}">
                  <a16:creationId xmlns:a16="http://schemas.microsoft.com/office/drawing/2014/main" id="{EE7687EC-340D-4E4E-9F3A-85D3241D62D5}"/>
                </a:ext>
              </a:extLst>
            </p:cNvPr>
            <p:cNvSpPr/>
            <p:nvPr/>
          </p:nvSpPr>
          <p:spPr>
            <a:xfrm>
              <a:off x="10472001" y="5609925"/>
              <a:ext cx="350857" cy="517866"/>
            </a:xfrm>
            <a:prstGeom prst="downArrow">
              <a:avLst/>
            </a:prstGeom>
            <a:solidFill>
              <a:srgbClr val="DABA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5" name="Obdélník 64">
            <a:extLst>
              <a:ext uri="{FF2B5EF4-FFF2-40B4-BE49-F238E27FC236}">
                <a16:creationId xmlns:a16="http://schemas.microsoft.com/office/drawing/2014/main" id="{109C5670-0ADD-4273-A744-F20AB1A87F3A}"/>
              </a:ext>
            </a:extLst>
          </p:cNvPr>
          <p:cNvSpPr/>
          <p:nvPr/>
        </p:nvSpPr>
        <p:spPr>
          <a:xfrm>
            <a:off x="-62987" y="6088070"/>
            <a:ext cx="4829501" cy="461665"/>
          </a:xfrm>
          <a:prstGeom prst="rect">
            <a:avLst/>
          </a:prstGeom>
        </p:spPr>
        <p:txBody>
          <a:bodyPr wrap="square">
            <a:spAutoFit/>
          </a:bodyPr>
          <a:lstStyle/>
          <a:p>
            <a:r>
              <a:rPr lang="cs-CZ" sz="1200" i="1" dirty="0"/>
              <a:t>podle: </a:t>
            </a:r>
            <a:r>
              <a:rPr lang="cs-CZ" sz="1200" i="1" dirty="0" err="1"/>
              <a:t>Dee</a:t>
            </a:r>
            <a:r>
              <a:rPr lang="cs-CZ" sz="1200" i="1" dirty="0"/>
              <a:t> </a:t>
            </a:r>
            <a:r>
              <a:rPr lang="cs-CZ" sz="1200" i="1" dirty="0" err="1"/>
              <a:t>Silverthorn</a:t>
            </a:r>
            <a:r>
              <a:rPr lang="cs-CZ" sz="1200" i="1" dirty="0"/>
              <a:t>, </a:t>
            </a:r>
            <a:r>
              <a:rPr lang="cs-CZ" sz="1200" i="1" dirty="0" err="1"/>
              <a:t>Human</a:t>
            </a:r>
            <a:r>
              <a:rPr lang="cs-CZ" sz="1200" i="1" dirty="0"/>
              <a:t> </a:t>
            </a:r>
            <a:r>
              <a:rPr lang="cs-CZ" sz="1200" i="1" dirty="0" err="1"/>
              <a:t>physiology</a:t>
            </a:r>
            <a:r>
              <a:rPr lang="cs-CZ" sz="1200" i="1" dirty="0"/>
              <a:t>: </a:t>
            </a:r>
            <a:r>
              <a:rPr lang="cs-CZ" sz="1200" i="1" dirty="0" err="1"/>
              <a:t>an</a:t>
            </a:r>
            <a:r>
              <a:rPr lang="cs-CZ" sz="1200" i="1" dirty="0"/>
              <a:t> </a:t>
            </a:r>
            <a:r>
              <a:rPr lang="cs-CZ" sz="1200" i="1" dirty="0" err="1"/>
              <a:t>integrated</a:t>
            </a:r>
            <a:r>
              <a:rPr lang="cs-CZ" sz="1200" i="1" dirty="0"/>
              <a:t> </a:t>
            </a:r>
            <a:r>
              <a:rPr lang="cs-CZ" sz="1200" i="1" dirty="0" err="1"/>
              <a:t>approach</a:t>
            </a:r>
            <a:r>
              <a:rPr lang="cs-CZ" sz="1200" i="1" dirty="0"/>
              <a:t>, 8th </a:t>
            </a:r>
            <a:r>
              <a:rPr lang="cs-CZ" sz="1200" i="1" dirty="0" err="1"/>
              <a:t>edition</a:t>
            </a:r>
            <a:r>
              <a:rPr lang="cs-CZ" sz="1200" i="1" dirty="0"/>
              <a:t>, </a:t>
            </a:r>
            <a:r>
              <a:rPr lang="cs-CZ" sz="1200" i="1" dirty="0" err="1"/>
              <a:t>Pearson</a:t>
            </a:r>
            <a:r>
              <a:rPr lang="cs-CZ" sz="1200" i="1" dirty="0"/>
              <a:t> 2017 </a:t>
            </a:r>
            <a:endParaRPr lang="en-US" sz="1200" i="1" dirty="0"/>
          </a:p>
        </p:txBody>
      </p:sp>
      <p:sp>
        <p:nvSpPr>
          <p:cNvPr id="5" name="TextBox 4">
            <a:hlinkClick r:id="rId5" action="ppaction://hlinksldjump"/>
            <a:extLst>
              <a:ext uri="{FF2B5EF4-FFF2-40B4-BE49-F238E27FC236}">
                <a16:creationId xmlns:a16="http://schemas.microsoft.com/office/drawing/2014/main" id="{EACDA13D-EAC9-8A10-B315-DE69ECC3F482}"/>
              </a:ext>
            </a:extLst>
          </p:cNvPr>
          <p:cNvSpPr txBox="1"/>
          <p:nvPr/>
        </p:nvSpPr>
        <p:spPr>
          <a:xfrm>
            <a:off x="0" y="6506568"/>
            <a:ext cx="1659429" cy="369332"/>
          </a:xfrm>
          <a:prstGeom prst="rect">
            <a:avLst/>
          </a:prstGeom>
          <a:solidFill>
            <a:srgbClr val="92D050"/>
          </a:solidFill>
        </p:spPr>
        <p:txBody>
          <a:bodyPr wrap="none" rtlCol="0">
            <a:spAutoFit/>
          </a:bodyPr>
          <a:lstStyle/>
          <a:p>
            <a:r>
              <a:rPr lang="cs-CZ" dirty="0"/>
              <a:t>Zpět na obsah</a:t>
            </a:r>
            <a:endParaRPr lang="en-US" dirty="0"/>
          </a:p>
        </p:txBody>
      </p:sp>
    </p:spTree>
    <p:custDataLst>
      <p:tags r:id="rId1"/>
    </p:custDataLst>
    <p:extLst>
      <p:ext uri="{BB962C8B-B14F-4D97-AF65-F5344CB8AC3E}">
        <p14:creationId xmlns:p14="http://schemas.microsoft.com/office/powerpoint/2010/main" val="1381902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par>
                                <p:cTn id="18" presetID="10" presetClass="entr" presetSubtype="0"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15"/>
                                        </p:tgtEl>
                                      </p:cBhvr>
                                    </p:animEffect>
                                    <p:set>
                                      <p:cBhvr>
                                        <p:cTn id="36" dur="1" fill="hold">
                                          <p:stCondLst>
                                            <p:cond delay="499"/>
                                          </p:stCondLst>
                                        </p:cTn>
                                        <p:tgtEl>
                                          <p:spTgt spid="15"/>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16"/>
                                        </p:tgtEl>
                                      </p:cBhvr>
                                    </p:animEffect>
                                    <p:set>
                                      <p:cBhvr>
                                        <p:cTn id="39" dur="1" fill="hold">
                                          <p:stCondLst>
                                            <p:cond delay="499"/>
                                          </p:stCondLst>
                                        </p:cTn>
                                        <p:tgtEl>
                                          <p:spTgt spid="16"/>
                                        </p:tgtEl>
                                        <p:attrNameLst>
                                          <p:attrName>style.visibility</p:attrName>
                                        </p:attrNameLst>
                                      </p:cBhvr>
                                      <p:to>
                                        <p:strVal val="hidden"/>
                                      </p:to>
                                    </p:set>
                                  </p:childTnLst>
                                </p:cTn>
                              </p:par>
                              <p:par>
                                <p:cTn id="40" presetID="10"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1" nodeType="clickEffect">
                                  <p:stCondLst>
                                    <p:cond delay="0"/>
                                  </p:stCondLst>
                                  <p:childTnLst>
                                    <p:animEffect transition="out" filter="fade">
                                      <p:cBhvr>
                                        <p:cTn id="49" dur="500"/>
                                        <p:tgtEl>
                                          <p:spTgt spid="13"/>
                                        </p:tgtEl>
                                      </p:cBhvr>
                                    </p:animEffect>
                                    <p:set>
                                      <p:cBhvr>
                                        <p:cTn id="50" dur="1" fill="hold">
                                          <p:stCondLst>
                                            <p:cond delay="499"/>
                                          </p:stCondLst>
                                        </p:cTn>
                                        <p:tgtEl>
                                          <p:spTgt spid="13"/>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12"/>
                                        </p:tgtEl>
                                      </p:cBhvr>
                                    </p:animEffect>
                                    <p:set>
                                      <p:cBhvr>
                                        <p:cTn id="53" dur="1" fill="hold">
                                          <p:stCondLst>
                                            <p:cond delay="499"/>
                                          </p:stCondLst>
                                        </p:cTn>
                                        <p:tgtEl>
                                          <p:spTgt spid="12"/>
                                        </p:tgtEl>
                                        <p:attrNameLst>
                                          <p:attrName>style.visibility</p:attrName>
                                        </p:attrNameLst>
                                      </p:cBhvr>
                                      <p:to>
                                        <p:strVal val="hidden"/>
                                      </p:to>
                                    </p:set>
                                  </p:childTnLst>
                                </p:cTn>
                              </p:par>
                              <p:par>
                                <p:cTn id="54" presetID="10"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500"/>
                                        <p:tgtEl>
                                          <p:spTgt spid="1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1" nodeType="clickEffect">
                                  <p:stCondLst>
                                    <p:cond delay="0"/>
                                  </p:stCondLst>
                                  <p:childTnLst>
                                    <p:animEffect transition="out" filter="fade">
                                      <p:cBhvr>
                                        <p:cTn id="66" dur="500"/>
                                        <p:tgtEl>
                                          <p:spTgt spid="20"/>
                                        </p:tgtEl>
                                      </p:cBhvr>
                                    </p:animEffect>
                                    <p:set>
                                      <p:cBhvr>
                                        <p:cTn id="67" dur="1" fill="hold">
                                          <p:stCondLst>
                                            <p:cond delay="499"/>
                                          </p:stCondLst>
                                        </p:cTn>
                                        <p:tgtEl>
                                          <p:spTgt spid="20"/>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17"/>
                                        </p:tgtEl>
                                      </p:cBhvr>
                                    </p:animEffect>
                                    <p:set>
                                      <p:cBhvr>
                                        <p:cTn id="70" dur="1" fill="hold">
                                          <p:stCondLst>
                                            <p:cond delay="499"/>
                                          </p:stCondLst>
                                        </p:cTn>
                                        <p:tgtEl>
                                          <p:spTgt spid="17"/>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18"/>
                                        </p:tgtEl>
                                      </p:cBhvr>
                                    </p:animEffect>
                                    <p:set>
                                      <p:cBhvr>
                                        <p:cTn id="73" dur="1" fill="hold">
                                          <p:stCondLst>
                                            <p:cond delay="499"/>
                                          </p:stCondLst>
                                        </p:cTn>
                                        <p:tgtEl>
                                          <p:spTgt spid="18"/>
                                        </p:tgtEl>
                                        <p:attrNameLst>
                                          <p:attrName>style.visibility</p:attrName>
                                        </p:attrNameLst>
                                      </p:cBhvr>
                                      <p:to>
                                        <p:strVal val="hidden"/>
                                      </p:to>
                                    </p:set>
                                  </p:childTnLst>
                                </p:cTn>
                              </p:par>
                              <p:par>
                                <p:cTn id="74" presetID="10" presetClass="entr" presetSubtype="0" fill="hold" grpId="0" nodeType="with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fade">
                                      <p:cBhvr>
                                        <p:cTn id="76" dur="500"/>
                                        <p:tgtEl>
                                          <p:spTgt spid="14"/>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fade">
                                      <p:cBhvr>
                                        <p:cTn id="79" dur="500"/>
                                        <p:tgtEl>
                                          <p:spTgt spid="19"/>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fade">
                                      <p:cBhvr>
                                        <p:cTn id="84" dur="500"/>
                                        <p:tgtEl>
                                          <p:spTgt spid="23"/>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500"/>
                                        <p:tgtEl>
                                          <p:spTgt spid="24"/>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xit" presetSubtype="0" fill="hold" grpId="1" nodeType="clickEffect">
                                  <p:stCondLst>
                                    <p:cond delay="0"/>
                                  </p:stCondLst>
                                  <p:childTnLst>
                                    <p:animEffect transition="out" filter="fade">
                                      <p:cBhvr>
                                        <p:cTn id="93" dur="500"/>
                                        <p:tgtEl>
                                          <p:spTgt spid="24"/>
                                        </p:tgtEl>
                                      </p:cBhvr>
                                    </p:animEffect>
                                    <p:set>
                                      <p:cBhvr>
                                        <p:cTn id="94" dur="1" fill="hold">
                                          <p:stCondLst>
                                            <p:cond delay="499"/>
                                          </p:stCondLst>
                                        </p:cTn>
                                        <p:tgtEl>
                                          <p:spTgt spid="24"/>
                                        </p:tgtEl>
                                        <p:attrNameLst>
                                          <p:attrName>style.visibility</p:attrName>
                                        </p:attrNameLst>
                                      </p:cBhvr>
                                      <p:to>
                                        <p:strVal val="hidden"/>
                                      </p:to>
                                    </p:set>
                                  </p:childTnLst>
                                </p:cTn>
                              </p:par>
                              <p:par>
                                <p:cTn id="95" presetID="10" presetClass="entr" presetSubtype="0" fill="hold" grpId="0" nodeType="with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fade">
                                      <p:cBhvr>
                                        <p:cTn id="97" dur="500"/>
                                        <p:tgtEl>
                                          <p:spTgt spid="25"/>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500"/>
                                        <p:tgtEl>
                                          <p:spTgt spid="26"/>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29"/>
                                        </p:tgtEl>
                                        <p:attrNameLst>
                                          <p:attrName>style.visibility</p:attrName>
                                        </p:attrNameLst>
                                      </p:cBhvr>
                                      <p:to>
                                        <p:strVal val="visible"/>
                                      </p:to>
                                    </p:set>
                                    <p:animEffect transition="in" filter="fade">
                                      <p:cBhvr>
                                        <p:cTn id="105" dur="500"/>
                                        <p:tgtEl>
                                          <p:spTgt spid="29"/>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2" nodeType="clickEffect">
                                  <p:stCondLst>
                                    <p:cond delay="0"/>
                                  </p:stCondLst>
                                  <p:childTnLst>
                                    <p:set>
                                      <p:cBhvr>
                                        <p:cTn id="109" dur="1" fill="hold">
                                          <p:stCondLst>
                                            <p:cond delay="0"/>
                                          </p:stCondLst>
                                        </p:cTn>
                                        <p:tgtEl>
                                          <p:spTgt spid="49"/>
                                        </p:tgtEl>
                                        <p:attrNameLst>
                                          <p:attrName>style.visibility</p:attrName>
                                        </p:attrNameLst>
                                      </p:cBhvr>
                                      <p:to>
                                        <p:strVal val="visible"/>
                                      </p:to>
                                    </p:set>
                                    <p:animEffect transition="in" filter="fade">
                                      <p:cBhvr>
                                        <p:cTn id="110" dur="500"/>
                                        <p:tgtEl>
                                          <p:spTgt spid="49"/>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xit" presetSubtype="0" fill="hold" grpId="1" nodeType="clickEffect">
                                  <p:stCondLst>
                                    <p:cond delay="0"/>
                                  </p:stCondLst>
                                  <p:childTnLst>
                                    <p:animEffect transition="out" filter="fade">
                                      <p:cBhvr>
                                        <p:cTn id="114" dur="500"/>
                                        <p:tgtEl>
                                          <p:spTgt spid="25"/>
                                        </p:tgtEl>
                                      </p:cBhvr>
                                    </p:animEffect>
                                    <p:set>
                                      <p:cBhvr>
                                        <p:cTn id="115" dur="1" fill="hold">
                                          <p:stCondLst>
                                            <p:cond delay="499"/>
                                          </p:stCondLst>
                                        </p:cTn>
                                        <p:tgtEl>
                                          <p:spTgt spid="25"/>
                                        </p:tgtEl>
                                        <p:attrNameLst>
                                          <p:attrName>style.visibility</p:attrName>
                                        </p:attrNameLst>
                                      </p:cBhvr>
                                      <p:to>
                                        <p:strVal val="hidden"/>
                                      </p:to>
                                    </p:set>
                                  </p:childTnLst>
                                </p:cTn>
                              </p:par>
                              <p:par>
                                <p:cTn id="116" presetID="10" presetClass="exit" presetSubtype="0" fill="hold" grpId="1" nodeType="withEffect">
                                  <p:stCondLst>
                                    <p:cond delay="0"/>
                                  </p:stCondLst>
                                  <p:childTnLst>
                                    <p:animEffect transition="out" filter="fade">
                                      <p:cBhvr>
                                        <p:cTn id="117" dur="500"/>
                                        <p:tgtEl>
                                          <p:spTgt spid="29"/>
                                        </p:tgtEl>
                                      </p:cBhvr>
                                    </p:animEffect>
                                    <p:set>
                                      <p:cBhvr>
                                        <p:cTn id="118" dur="1" fill="hold">
                                          <p:stCondLst>
                                            <p:cond delay="499"/>
                                          </p:stCondLst>
                                        </p:cTn>
                                        <p:tgtEl>
                                          <p:spTgt spid="29"/>
                                        </p:tgtEl>
                                        <p:attrNameLst>
                                          <p:attrName>style.visibility</p:attrName>
                                        </p:attrNameLst>
                                      </p:cBhvr>
                                      <p:to>
                                        <p:strVal val="hidden"/>
                                      </p:to>
                                    </p:set>
                                  </p:childTnLst>
                                </p:cTn>
                              </p:par>
                              <p:par>
                                <p:cTn id="119" presetID="10" presetClass="exit" presetSubtype="0" fill="hold" grpId="1" nodeType="withEffect">
                                  <p:stCondLst>
                                    <p:cond delay="0"/>
                                  </p:stCondLst>
                                  <p:childTnLst>
                                    <p:animEffect transition="out" filter="fade">
                                      <p:cBhvr>
                                        <p:cTn id="120" dur="500"/>
                                        <p:tgtEl>
                                          <p:spTgt spid="26"/>
                                        </p:tgtEl>
                                      </p:cBhvr>
                                    </p:animEffect>
                                    <p:set>
                                      <p:cBhvr>
                                        <p:cTn id="121" dur="1" fill="hold">
                                          <p:stCondLst>
                                            <p:cond delay="499"/>
                                          </p:stCondLst>
                                        </p:cTn>
                                        <p:tgtEl>
                                          <p:spTgt spid="26"/>
                                        </p:tgtEl>
                                        <p:attrNameLst>
                                          <p:attrName>style.visibility</p:attrName>
                                        </p:attrNameLst>
                                      </p:cBhvr>
                                      <p:to>
                                        <p:strVal val="hidden"/>
                                      </p:to>
                                    </p:set>
                                  </p:childTnLst>
                                </p:cTn>
                              </p:par>
                              <p:par>
                                <p:cTn id="122" presetID="10" presetClass="exit" presetSubtype="0" fill="hold" grpId="3" nodeType="withEffect">
                                  <p:stCondLst>
                                    <p:cond delay="0"/>
                                  </p:stCondLst>
                                  <p:childTnLst>
                                    <p:animEffect transition="out" filter="fade">
                                      <p:cBhvr>
                                        <p:cTn id="123" dur="500"/>
                                        <p:tgtEl>
                                          <p:spTgt spid="49"/>
                                        </p:tgtEl>
                                      </p:cBhvr>
                                    </p:animEffect>
                                    <p:set>
                                      <p:cBhvr>
                                        <p:cTn id="124" dur="1" fill="hold">
                                          <p:stCondLst>
                                            <p:cond delay="499"/>
                                          </p:stCondLst>
                                        </p:cTn>
                                        <p:tgtEl>
                                          <p:spTgt spid="49"/>
                                        </p:tgtEl>
                                        <p:attrNameLst>
                                          <p:attrName>style.visibility</p:attrName>
                                        </p:attrNameLst>
                                      </p:cBhvr>
                                      <p:to>
                                        <p:strVal val="hidden"/>
                                      </p:to>
                                    </p:set>
                                  </p:childTnLst>
                                </p:cTn>
                              </p:par>
                              <p:par>
                                <p:cTn id="125" presetID="10" presetClass="entr" presetSubtype="0" fill="hold" grpId="0" nodeType="withEffect">
                                  <p:stCondLst>
                                    <p:cond delay="0"/>
                                  </p:stCondLst>
                                  <p:childTnLst>
                                    <p:set>
                                      <p:cBhvr>
                                        <p:cTn id="126" dur="1" fill="hold">
                                          <p:stCondLst>
                                            <p:cond delay="0"/>
                                          </p:stCondLst>
                                        </p:cTn>
                                        <p:tgtEl>
                                          <p:spTgt spid="27"/>
                                        </p:tgtEl>
                                        <p:attrNameLst>
                                          <p:attrName>style.visibility</p:attrName>
                                        </p:attrNameLst>
                                      </p:cBhvr>
                                      <p:to>
                                        <p:strVal val="visible"/>
                                      </p:to>
                                    </p:set>
                                    <p:animEffect transition="in" filter="fade">
                                      <p:cBhvr>
                                        <p:cTn id="127" dur="500"/>
                                        <p:tgtEl>
                                          <p:spTgt spid="27"/>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xit" presetSubtype="0" fill="hold" grpId="1" nodeType="clickEffect">
                                  <p:stCondLst>
                                    <p:cond delay="0"/>
                                  </p:stCondLst>
                                  <p:childTnLst>
                                    <p:animEffect transition="out" filter="fade">
                                      <p:cBhvr>
                                        <p:cTn id="131" dur="500"/>
                                        <p:tgtEl>
                                          <p:spTgt spid="27"/>
                                        </p:tgtEl>
                                      </p:cBhvr>
                                    </p:animEffect>
                                    <p:set>
                                      <p:cBhvr>
                                        <p:cTn id="132" dur="1" fill="hold">
                                          <p:stCondLst>
                                            <p:cond delay="499"/>
                                          </p:stCondLst>
                                        </p:cTn>
                                        <p:tgtEl>
                                          <p:spTgt spid="27"/>
                                        </p:tgtEl>
                                        <p:attrNameLst>
                                          <p:attrName>style.visibility</p:attrName>
                                        </p:attrNameLst>
                                      </p:cBhvr>
                                      <p:to>
                                        <p:strVal val="hidden"/>
                                      </p:to>
                                    </p:set>
                                  </p:childTnLst>
                                </p:cTn>
                              </p:par>
                              <p:par>
                                <p:cTn id="133" presetID="10" presetClass="entr" presetSubtype="0" fill="hold" grpId="0" nodeType="withEffect">
                                  <p:stCondLst>
                                    <p:cond delay="0"/>
                                  </p:stCondLst>
                                  <p:childTnLst>
                                    <p:set>
                                      <p:cBhvr>
                                        <p:cTn id="134" dur="1" fill="hold">
                                          <p:stCondLst>
                                            <p:cond delay="0"/>
                                          </p:stCondLst>
                                        </p:cTn>
                                        <p:tgtEl>
                                          <p:spTgt spid="44"/>
                                        </p:tgtEl>
                                        <p:attrNameLst>
                                          <p:attrName>style.visibility</p:attrName>
                                        </p:attrNameLst>
                                      </p:cBhvr>
                                      <p:to>
                                        <p:strVal val="visible"/>
                                      </p:to>
                                    </p:set>
                                    <p:animEffect transition="in" filter="fade">
                                      <p:cBhvr>
                                        <p:cTn id="135" dur="500"/>
                                        <p:tgtEl>
                                          <p:spTgt spid="44"/>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xit" presetSubtype="0" fill="hold" grpId="1" nodeType="clickEffect">
                                  <p:stCondLst>
                                    <p:cond delay="0"/>
                                  </p:stCondLst>
                                  <p:childTnLst>
                                    <p:animEffect transition="out" filter="fade">
                                      <p:cBhvr>
                                        <p:cTn id="139" dur="500"/>
                                        <p:tgtEl>
                                          <p:spTgt spid="44"/>
                                        </p:tgtEl>
                                      </p:cBhvr>
                                    </p:animEffect>
                                    <p:set>
                                      <p:cBhvr>
                                        <p:cTn id="140" dur="1" fill="hold">
                                          <p:stCondLst>
                                            <p:cond delay="499"/>
                                          </p:stCondLst>
                                        </p:cTn>
                                        <p:tgtEl>
                                          <p:spTgt spid="44"/>
                                        </p:tgtEl>
                                        <p:attrNameLst>
                                          <p:attrName>style.visibility</p:attrName>
                                        </p:attrNameLst>
                                      </p:cBhvr>
                                      <p:to>
                                        <p:strVal val="hidden"/>
                                      </p:to>
                                    </p:set>
                                  </p:childTnLst>
                                </p:cTn>
                              </p:par>
                              <p:par>
                                <p:cTn id="141" presetID="10" presetClass="entr" presetSubtype="0" fill="hold" grpId="0" nodeType="with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fade">
                                      <p:cBhvr>
                                        <p:cTn id="143" dur="500"/>
                                        <p:tgtEl>
                                          <p:spTgt spid="28"/>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xit" presetSubtype="0" fill="hold" grpId="1" nodeType="clickEffect">
                                  <p:stCondLst>
                                    <p:cond delay="0"/>
                                  </p:stCondLst>
                                  <p:childTnLst>
                                    <p:animEffect transition="out" filter="fade">
                                      <p:cBhvr>
                                        <p:cTn id="147" dur="500"/>
                                        <p:tgtEl>
                                          <p:spTgt spid="28"/>
                                        </p:tgtEl>
                                      </p:cBhvr>
                                    </p:animEffect>
                                    <p:set>
                                      <p:cBhvr>
                                        <p:cTn id="148" dur="1" fill="hold">
                                          <p:stCondLst>
                                            <p:cond delay="499"/>
                                          </p:stCondLst>
                                        </p:cTn>
                                        <p:tgtEl>
                                          <p:spTgt spid="28"/>
                                        </p:tgtEl>
                                        <p:attrNameLst>
                                          <p:attrName>style.visibility</p:attrName>
                                        </p:attrNameLst>
                                      </p:cBhvr>
                                      <p:to>
                                        <p:strVal val="hidden"/>
                                      </p:to>
                                    </p:set>
                                  </p:childTnLst>
                                </p:cTn>
                              </p:par>
                              <p:par>
                                <p:cTn id="149" presetID="10" presetClass="entr" presetSubtype="0" fill="hold" grpId="0" nodeType="withEffect">
                                  <p:stCondLst>
                                    <p:cond delay="0"/>
                                  </p:stCondLst>
                                  <p:childTnLst>
                                    <p:set>
                                      <p:cBhvr>
                                        <p:cTn id="150" dur="1" fill="hold">
                                          <p:stCondLst>
                                            <p:cond delay="0"/>
                                          </p:stCondLst>
                                        </p:cTn>
                                        <p:tgtEl>
                                          <p:spTgt spid="30"/>
                                        </p:tgtEl>
                                        <p:attrNameLst>
                                          <p:attrName>style.visibility</p:attrName>
                                        </p:attrNameLst>
                                      </p:cBhvr>
                                      <p:to>
                                        <p:strVal val="visible"/>
                                      </p:to>
                                    </p:set>
                                    <p:animEffect transition="in" filter="fade">
                                      <p:cBhvr>
                                        <p:cTn id="151" dur="500"/>
                                        <p:tgtEl>
                                          <p:spTgt spid="30"/>
                                        </p:tgtEl>
                                      </p:cBhvr>
                                    </p:animEffect>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grpId="0" nodeType="clickEffect">
                                  <p:stCondLst>
                                    <p:cond delay="0"/>
                                  </p:stCondLst>
                                  <p:childTnLst>
                                    <p:set>
                                      <p:cBhvr>
                                        <p:cTn id="155" dur="1" fill="hold">
                                          <p:stCondLst>
                                            <p:cond delay="0"/>
                                          </p:stCondLst>
                                        </p:cTn>
                                        <p:tgtEl>
                                          <p:spTgt spid="31"/>
                                        </p:tgtEl>
                                        <p:attrNameLst>
                                          <p:attrName>style.visibility</p:attrName>
                                        </p:attrNameLst>
                                      </p:cBhvr>
                                      <p:to>
                                        <p:strVal val="visible"/>
                                      </p:to>
                                    </p:set>
                                    <p:animEffect transition="in" filter="fade">
                                      <p:cBhvr>
                                        <p:cTn id="156" dur="500"/>
                                        <p:tgtEl>
                                          <p:spTgt spid="31"/>
                                        </p:tgtEl>
                                      </p:cBhvr>
                                    </p:animEffect>
                                  </p:child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grpId="0" nodeType="clickEffect">
                                  <p:stCondLst>
                                    <p:cond delay="0"/>
                                  </p:stCondLst>
                                  <p:childTnLst>
                                    <p:set>
                                      <p:cBhvr>
                                        <p:cTn id="160" dur="1" fill="hold">
                                          <p:stCondLst>
                                            <p:cond delay="0"/>
                                          </p:stCondLst>
                                        </p:cTn>
                                        <p:tgtEl>
                                          <p:spTgt spid="32"/>
                                        </p:tgtEl>
                                        <p:attrNameLst>
                                          <p:attrName>style.visibility</p:attrName>
                                        </p:attrNameLst>
                                      </p:cBhvr>
                                      <p:to>
                                        <p:strVal val="visible"/>
                                      </p:to>
                                    </p:set>
                                    <p:animEffect transition="in" filter="fade">
                                      <p:cBhvr>
                                        <p:cTn id="161" dur="500"/>
                                        <p:tgtEl>
                                          <p:spTgt spid="32"/>
                                        </p:tgtEl>
                                      </p:cBhvr>
                                    </p:animEffect>
                                  </p:childTnLst>
                                </p:cTn>
                              </p:par>
                            </p:childTnLst>
                          </p:cTn>
                        </p:par>
                      </p:childTnLst>
                    </p:cTn>
                  </p:par>
                  <p:par>
                    <p:cTn id="162" fill="hold">
                      <p:stCondLst>
                        <p:cond delay="indefinite"/>
                      </p:stCondLst>
                      <p:childTnLst>
                        <p:par>
                          <p:cTn id="163" fill="hold">
                            <p:stCondLst>
                              <p:cond delay="0"/>
                            </p:stCondLst>
                            <p:childTnLst>
                              <p:par>
                                <p:cTn id="164" presetID="10" presetClass="entr" presetSubtype="0" fill="hold" grpId="0" nodeType="clickEffect">
                                  <p:stCondLst>
                                    <p:cond delay="0"/>
                                  </p:stCondLst>
                                  <p:childTnLst>
                                    <p:set>
                                      <p:cBhvr>
                                        <p:cTn id="165" dur="1" fill="hold">
                                          <p:stCondLst>
                                            <p:cond delay="0"/>
                                          </p:stCondLst>
                                        </p:cTn>
                                        <p:tgtEl>
                                          <p:spTgt spid="34"/>
                                        </p:tgtEl>
                                        <p:attrNameLst>
                                          <p:attrName>style.visibility</p:attrName>
                                        </p:attrNameLst>
                                      </p:cBhvr>
                                      <p:to>
                                        <p:strVal val="visible"/>
                                      </p:to>
                                    </p:set>
                                    <p:animEffect transition="in" filter="fade">
                                      <p:cBhvr>
                                        <p:cTn id="166" dur="500"/>
                                        <p:tgtEl>
                                          <p:spTgt spid="34"/>
                                        </p:tgtEl>
                                      </p:cBhvr>
                                    </p:animEffect>
                                  </p:childTnLst>
                                </p:cTn>
                              </p:par>
                              <p:par>
                                <p:cTn id="167" presetID="10" presetClass="entr" presetSubtype="0" fill="hold" grpId="2" nodeType="withEffect">
                                  <p:stCondLst>
                                    <p:cond delay="0"/>
                                  </p:stCondLst>
                                  <p:childTnLst>
                                    <p:set>
                                      <p:cBhvr>
                                        <p:cTn id="168" dur="1" fill="hold">
                                          <p:stCondLst>
                                            <p:cond delay="0"/>
                                          </p:stCondLst>
                                        </p:cTn>
                                        <p:tgtEl>
                                          <p:spTgt spid="25"/>
                                        </p:tgtEl>
                                        <p:attrNameLst>
                                          <p:attrName>style.visibility</p:attrName>
                                        </p:attrNameLst>
                                      </p:cBhvr>
                                      <p:to>
                                        <p:strVal val="visible"/>
                                      </p:to>
                                    </p:set>
                                    <p:animEffect transition="in" filter="fade">
                                      <p:cBhvr>
                                        <p:cTn id="169" dur="500"/>
                                        <p:tgtEl>
                                          <p:spTgt spid="25"/>
                                        </p:tgtEl>
                                      </p:cBhvr>
                                    </p:animEffect>
                                  </p:childTnLst>
                                </p:cTn>
                              </p:par>
                            </p:childTnLst>
                          </p:cTn>
                        </p:par>
                      </p:childTnLst>
                    </p:cTn>
                  </p:par>
                  <p:par>
                    <p:cTn id="170" fill="hold">
                      <p:stCondLst>
                        <p:cond delay="indefinite"/>
                      </p:stCondLst>
                      <p:childTnLst>
                        <p:par>
                          <p:cTn id="171" fill="hold">
                            <p:stCondLst>
                              <p:cond delay="0"/>
                            </p:stCondLst>
                            <p:childTnLst>
                              <p:par>
                                <p:cTn id="172" presetID="10" presetClass="exit" presetSubtype="0" fill="hold" grpId="1" nodeType="clickEffect">
                                  <p:stCondLst>
                                    <p:cond delay="0"/>
                                  </p:stCondLst>
                                  <p:childTnLst>
                                    <p:animEffect transition="out" filter="fade">
                                      <p:cBhvr>
                                        <p:cTn id="173" dur="500"/>
                                        <p:tgtEl>
                                          <p:spTgt spid="32"/>
                                        </p:tgtEl>
                                      </p:cBhvr>
                                    </p:animEffect>
                                    <p:set>
                                      <p:cBhvr>
                                        <p:cTn id="174" dur="1" fill="hold">
                                          <p:stCondLst>
                                            <p:cond delay="499"/>
                                          </p:stCondLst>
                                        </p:cTn>
                                        <p:tgtEl>
                                          <p:spTgt spid="32"/>
                                        </p:tgtEl>
                                        <p:attrNameLst>
                                          <p:attrName>style.visibility</p:attrName>
                                        </p:attrNameLst>
                                      </p:cBhvr>
                                      <p:to>
                                        <p:strVal val="hidden"/>
                                      </p:to>
                                    </p:set>
                                  </p:childTnLst>
                                </p:cTn>
                              </p:par>
                              <p:par>
                                <p:cTn id="175" presetID="10" presetClass="exit" presetSubtype="0" fill="hold" grpId="1" nodeType="withEffect">
                                  <p:stCondLst>
                                    <p:cond delay="0"/>
                                  </p:stCondLst>
                                  <p:childTnLst>
                                    <p:animEffect transition="out" filter="fade">
                                      <p:cBhvr>
                                        <p:cTn id="176" dur="500"/>
                                        <p:tgtEl>
                                          <p:spTgt spid="34"/>
                                        </p:tgtEl>
                                      </p:cBhvr>
                                    </p:animEffect>
                                    <p:set>
                                      <p:cBhvr>
                                        <p:cTn id="177" dur="1" fill="hold">
                                          <p:stCondLst>
                                            <p:cond delay="499"/>
                                          </p:stCondLst>
                                        </p:cTn>
                                        <p:tgtEl>
                                          <p:spTgt spid="34"/>
                                        </p:tgtEl>
                                        <p:attrNameLst>
                                          <p:attrName>style.visibility</p:attrName>
                                        </p:attrNameLst>
                                      </p:cBhvr>
                                      <p:to>
                                        <p:strVal val="hidden"/>
                                      </p:to>
                                    </p:set>
                                  </p:childTnLst>
                                </p:cTn>
                              </p:par>
                              <p:par>
                                <p:cTn id="178" presetID="10" presetClass="exit" presetSubtype="0" fill="hold" grpId="3" nodeType="withEffect">
                                  <p:stCondLst>
                                    <p:cond delay="0"/>
                                  </p:stCondLst>
                                  <p:childTnLst>
                                    <p:animEffect transition="out" filter="fade">
                                      <p:cBhvr>
                                        <p:cTn id="179" dur="500"/>
                                        <p:tgtEl>
                                          <p:spTgt spid="25"/>
                                        </p:tgtEl>
                                      </p:cBhvr>
                                    </p:animEffect>
                                    <p:set>
                                      <p:cBhvr>
                                        <p:cTn id="180" dur="1" fill="hold">
                                          <p:stCondLst>
                                            <p:cond delay="499"/>
                                          </p:stCondLst>
                                        </p:cTn>
                                        <p:tgtEl>
                                          <p:spTgt spid="25"/>
                                        </p:tgtEl>
                                        <p:attrNameLst>
                                          <p:attrName>style.visibility</p:attrName>
                                        </p:attrNameLst>
                                      </p:cBhvr>
                                      <p:to>
                                        <p:strVal val="hidden"/>
                                      </p:to>
                                    </p:set>
                                  </p:childTnLst>
                                </p:cTn>
                              </p:par>
                              <p:par>
                                <p:cTn id="181" presetID="10" presetClass="entr" presetSubtype="0" fill="hold" grpId="0" nodeType="withEffect">
                                  <p:stCondLst>
                                    <p:cond delay="0"/>
                                  </p:stCondLst>
                                  <p:childTnLst>
                                    <p:set>
                                      <p:cBhvr>
                                        <p:cTn id="182" dur="1" fill="hold">
                                          <p:stCondLst>
                                            <p:cond delay="0"/>
                                          </p:stCondLst>
                                        </p:cTn>
                                        <p:tgtEl>
                                          <p:spTgt spid="35"/>
                                        </p:tgtEl>
                                        <p:attrNameLst>
                                          <p:attrName>style.visibility</p:attrName>
                                        </p:attrNameLst>
                                      </p:cBhvr>
                                      <p:to>
                                        <p:strVal val="visible"/>
                                      </p:to>
                                    </p:set>
                                    <p:animEffect transition="in" filter="fade">
                                      <p:cBhvr>
                                        <p:cTn id="183" dur="500"/>
                                        <p:tgtEl>
                                          <p:spTgt spid="35"/>
                                        </p:tgtEl>
                                      </p:cBhvr>
                                    </p:animEffect>
                                  </p:childTnLst>
                                </p:cTn>
                              </p:par>
                            </p:childTnLst>
                          </p:cTn>
                        </p:par>
                      </p:childTnLst>
                    </p:cTn>
                  </p:par>
                  <p:par>
                    <p:cTn id="184" fill="hold">
                      <p:stCondLst>
                        <p:cond delay="indefinite"/>
                      </p:stCondLst>
                      <p:childTnLst>
                        <p:par>
                          <p:cTn id="185" fill="hold">
                            <p:stCondLst>
                              <p:cond delay="0"/>
                            </p:stCondLst>
                            <p:childTnLst>
                              <p:par>
                                <p:cTn id="186" presetID="10" presetClass="exit" presetSubtype="0" fill="hold" grpId="1" nodeType="clickEffect">
                                  <p:stCondLst>
                                    <p:cond delay="0"/>
                                  </p:stCondLst>
                                  <p:childTnLst>
                                    <p:animEffect transition="out" filter="fade">
                                      <p:cBhvr>
                                        <p:cTn id="187" dur="500"/>
                                        <p:tgtEl>
                                          <p:spTgt spid="35"/>
                                        </p:tgtEl>
                                      </p:cBhvr>
                                    </p:animEffect>
                                    <p:set>
                                      <p:cBhvr>
                                        <p:cTn id="188" dur="1" fill="hold">
                                          <p:stCondLst>
                                            <p:cond delay="499"/>
                                          </p:stCondLst>
                                        </p:cTn>
                                        <p:tgtEl>
                                          <p:spTgt spid="35"/>
                                        </p:tgtEl>
                                        <p:attrNameLst>
                                          <p:attrName>style.visibility</p:attrName>
                                        </p:attrNameLst>
                                      </p:cBhvr>
                                      <p:to>
                                        <p:strVal val="hidden"/>
                                      </p:to>
                                    </p:set>
                                  </p:childTnLst>
                                </p:cTn>
                              </p:par>
                              <p:par>
                                <p:cTn id="189" presetID="10" presetClass="entr" presetSubtype="0" fill="hold" grpId="0" nodeType="withEffect">
                                  <p:stCondLst>
                                    <p:cond delay="0"/>
                                  </p:stCondLst>
                                  <p:childTnLst>
                                    <p:set>
                                      <p:cBhvr>
                                        <p:cTn id="190" dur="1" fill="hold">
                                          <p:stCondLst>
                                            <p:cond delay="0"/>
                                          </p:stCondLst>
                                        </p:cTn>
                                        <p:tgtEl>
                                          <p:spTgt spid="36"/>
                                        </p:tgtEl>
                                        <p:attrNameLst>
                                          <p:attrName>style.visibility</p:attrName>
                                        </p:attrNameLst>
                                      </p:cBhvr>
                                      <p:to>
                                        <p:strVal val="visible"/>
                                      </p:to>
                                    </p:set>
                                    <p:animEffect transition="in" filter="fade">
                                      <p:cBhvr>
                                        <p:cTn id="191" dur="500"/>
                                        <p:tgtEl>
                                          <p:spTgt spid="36"/>
                                        </p:tgtEl>
                                      </p:cBhvr>
                                    </p:animEffect>
                                  </p:childTnLst>
                                </p:cTn>
                              </p:par>
                            </p:childTnLst>
                          </p:cTn>
                        </p:par>
                      </p:childTnLst>
                    </p:cTn>
                  </p:par>
                  <p:par>
                    <p:cTn id="192" fill="hold">
                      <p:stCondLst>
                        <p:cond delay="indefinite"/>
                      </p:stCondLst>
                      <p:childTnLst>
                        <p:par>
                          <p:cTn id="193" fill="hold">
                            <p:stCondLst>
                              <p:cond delay="0"/>
                            </p:stCondLst>
                            <p:childTnLst>
                              <p:par>
                                <p:cTn id="194" presetID="26" presetClass="emph" presetSubtype="0" fill="hold" grpId="1" nodeType="clickEffect">
                                  <p:stCondLst>
                                    <p:cond delay="0"/>
                                  </p:stCondLst>
                                  <p:childTnLst>
                                    <p:animEffect transition="out" filter="fade">
                                      <p:cBhvr>
                                        <p:cTn id="195" dur="500" tmFilter="0, 0; .2, .5; .8, .5; 1, 0"/>
                                        <p:tgtEl>
                                          <p:spTgt spid="19"/>
                                        </p:tgtEl>
                                      </p:cBhvr>
                                    </p:animEffect>
                                    <p:animScale>
                                      <p:cBhvr>
                                        <p:cTn id="196" dur="250" autoRev="1" fill="hold"/>
                                        <p:tgtEl>
                                          <p:spTgt spid="19"/>
                                        </p:tgtEl>
                                      </p:cBhvr>
                                      <p:by x="105000" y="105000"/>
                                    </p:animScale>
                                  </p:childTnLst>
                                </p:cTn>
                              </p:par>
                            </p:childTnLst>
                          </p:cTn>
                        </p:par>
                      </p:childTnLst>
                    </p:cTn>
                  </p:par>
                  <p:par>
                    <p:cTn id="197" fill="hold">
                      <p:stCondLst>
                        <p:cond delay="indefinite"/>
                      </p:stCondLst>
                      <p:childTnLst>
                        <p:par>
                          <p:cTn id="198" fill="hold">
                            <p:stCondLst>
                              <p:cond delay="0"/>
                            </p:stCondLst>
                            <p:childTnLst>
                              <p:par>
                                <p:cTn id="199" presetID="10" presetClass="entr" presetSubtype="0" fill="hold" grpId="0" nodeType="clickEffect">
                                  <p:stCondLst>
                                    <p:cond delay="0"/>
                                  </p:stCondLst>
                                  <p:childTnLst>
                                    <p:set>
                                      <p:cBhvr>
                                        <p:cTn id="200" dur="1" fill="hold">
                                          <p:stCondLst>
                                            <p:cond delay="0"/>
                                          </p:stCondLst>
                                        </p:cTn>
                                        <p:tgtEl>
                                          <p:spTgt spid="48"/>
                                        </p:tgtEl>
                                        <p:attrNameLst>
                                          <p:attrName>style.visibility</p:attrName>
                                        </p:attrNameLst>
                                      </p:cBhvr>
                                      <p:to>
                                        <p:strVal val="visible"/>
                                      </p:to>
                                    </p:set>
                                    <p:animEffect transition="in" filter="fade">
                                      <p:cBhvr>
                                        <p:cTn id="201" dur="500"/>
                                        <p:tgtEl>
                                          <p:spTgt spid="48"/>
                                        </p:tgtEl>
                                      </p:cBhvr>
                                    </p:animEffect>
                                  </p:childTnLst>
                                </p:cTn>
                              </p:par>
                            </p:childTnLst>
                          </p:cTn>
                        </p:par>
                      </p:childTnLst>
                    </p:cTn>
                  </p:par>
                  <p:par>
                    <p:cTn id="202" fill="hold">
                      <p:stCondLst>
                        <p:cond delay="indefinite"/>
                      </p:stCondLst>
                      <p:childTnLst>
                        <p:par>
                          <p:cTn id="203" fill="hold">
                            <p:stCondLst>
                              <p:cond delay="0"/>
                            </p:stCondLst>
                            <p:childTnLst>
                              <p:par>
                                <p:cTn id="204" presetID="10" presetClass="entr" presetSubtype="0" fill="hold" grpId="0" nodeType="clickEffect">
                                  <p:stCondLst>
                                    <p:cond delay="0"/>
                                  </p:stCondLst>
                                  <p:childTnLst>
                                    <p:set>
                                      <p:cBhvr>
                                        <p:cTn id="205" dur="1" fill="hold">
                                          <p:stCondLst>
                                            <p:cond delay="0"/>
                                          </p:stCondLst>
                                        </p:cTn>
                                        <p:tgtEl>
                                          <p:spTgt spid="37"/>
                                        </p:tgtEl>
                                        <p:attrNameLst>
                                          <p:attrName>style.visibility</p:attrName>
                                        </p:attrNameLst>
                                      </p:cBhvr>
                                      <p:to>
                                        <p:strVal val="visible"/>
                                      </p:to>
                                    </p:set>
                                    <p:animEffect transition="in" filter="fade">
                                      <p:cBhvr>
                                        <p:cTn id="206" dur="500"/>
                                        <p:tgtEl>
                                          <p:spTgt spid="37"/>
                                        </p:tgtEl>
                                      </p:cBhvr>
                                    </p:animEffect>
                                  </p:childTnLst>
                                </p:cTn>
                              </p:par>
                            </p:childTnLst>
                          </p:cTn>
                        </p:par>
                      </p:childTnLst>
                    </p:cTn>
                  </p:par>
                  <p:par>
                    <p:cTn id="207" fill="hold">
                      <p:stCondLst>
                        <p:cond delay="indefinite"/>
                      </p:stCondLst>
                      <p:childTnLst>
                        <p:par>
                          <p:cTn id="208" fill="hold">
                            <p:stCondLst>
                              <p:cond delay="0"/>
                            </p:stCondLst>
                            <p:childTnLst>
                              <p:par>
                                <p:cTn id="209" presetID="10" presetClass="entr" presetSubtype="0" fill="hold" grpId="0" nodeType="click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fade">
                                      <p:cBhvr>
                                        <p:cTn id="211" dur="500"/>
                                        <p:tgtEl>
                                          <p:spTgt spid="39"/>
                                        </p:tgtEl>
                                      </p:cBhvr>
                                    </p:animEffect>
                                  </p:childTnLst>
                                </p:cTn>
                              </p:par>
                            </p:childTnLst>
                          </p:cTn>
                        </p:par>
                      </p:childTnLst>
                    </p:cTn>
                  </p:par>
                  <p:par>
                    <p:cTn id="212" fill="hold">
                      <p:stCondLst>
                        <p:cond delay="indefinite"/>
                      </p:stCondLst>
                      <p:childTnLst>
                        <p:par>
                          <p:cTn id="213" fill="hold">
                            <p:stCondLst>
                              <p:cond delay="0"/>
                            </p:stCondLst>
                            <p:childTnLst>
                              <p:par>
                                <p:cTn id="214" presetID="10" presetClass="entr" presetSubtype="0" fill="hold" grpId="0" nodeType="clickEffect">
                                  <p:stCondLst>
                                    <p:cond delay="0"/>
                                  </p:stCondLst>
                                  <p:childTnLst>
                                    <p:set>
                                      <p:cBhvr>
                                        <p:cTn id="215" dur="1" fill="hold">
                                          <p:stCondLst>
                                            <p:cond delay="0"/>
                                          </p:stCondLst>
                                        </p:cTn>
                                        <p:tgtEl>
                                          <p:spTgt spid="40"/>
                                        </p:tgtEl>
                                        <p:attrNameLst>
                                          <p:attrName>style.visibility</p:attrName>
                                        </p:attrNameLst>
                                      </p:cBhvr>
                                      <p:to>
                                        <p:strVal val="visible"/>
                                      </p:to>
                                    </p:set>
                                    <p:animEffect transition="in" filter="fade">
                                      <p:cBhvr>
                                        <p:cTn id="216" dur="500"/>
                                        <p:tgtEl>
                                          <p:spTgt spid="40"/>
                                        </p:tgtEl>
                                      </p:cBhvr>
                                    </p:animEffect>
                                  </p:childTnLst>
                                </p:cTn>
                              </p:par>
                            </p:childTnLst>
                          </p:cTn>
                        </p:par>
                      </p:childTnLst>
                    </p:cTn>
                  </p:par>
                  <p:par>
                    <p:cTn id="217" fill="hold">
                      <p:stCondLst>
                        <p:cond delay="indefinite"/>
                      </p:stCondLst>
                      <p:childTnLst>
                        <p:par>
                          <p:cTn id="218" fill="hold">
                            <p:stCondLst>
                              <p:cond delay="0"/>
                            </p:stCondLst>
                            <p:childTnLst>
                              <p:par>
                                <p:cTn id="219" presetID="10" presetClass="exit" presetSubtype="0" fill="hold" grpId="1" nodeType="clickEffect">
                                  <p:stCondLst>
                                    <p:cond delay="0"/>
                                  </p:stCondLst>
                                  <p:childTnLst>
                                    <p:animEffect transition="out" filter="fade">
                                      <p:cBhvr>
                                        <p:cTn id="220" dur="500"/>
                                        <p:tgtEl>
                                          <p:spTgt spid="39"/>
                                        </p:tgtEl>
                                      </p:cBhvr>
                                    </p:animEffect>
                                    <p:set>
                                      <p:cBhvr>
                                        <p:cTn id="221" dur="1" fill="hold">
                                          <p:stCondLst>
                                            <p:cond delay="499"/>
                                          </p:stCondLst>
                                        </p:cTn>
                                        <p:tgtEl>
                                          <p:spTgt spid="39"/>
                                        </p:tgtEl>
                                        <p:attrNameLst>
                                          <p:attrName>style.visibility</p:attrName>
                                        </p:attrNameLst>
                                      </p:cBhvr>
                                      <p:to>
                                        <p:strVal val="hidden"/>
                                      </p:to>
                                    </p:set>
                                  </p:childTnLst>
                                </p:cTn>
                              </p:par>
                              <p:par>
                                <p:cTn id="222" presetID="10" presetClass="exit" presetSubtype="0" fill="hold" grpId="1" nodeType="withEffect">
                                  <p:stCondLst>
                                    <p:cond delay="0"/>
                                  </p:stCondLst>
                                  <p:childTnLst>
                                    <p:animEffect transition="out" filter="fade">
                                      <p:cBhvr>
                                        <p:cTn id="223" dur="500"/>
                                        <p:tgtEl>
                                          <p:spTgt spid="40"/>
                                        </p:tgtEl>
                                      </p:cBhvr>
                                    </p:animEffect>
                                    <p:set>
                                      <p:cBhvr>
                                        <p:cTn id="224" dur="1" fill="hold">
                                          <p:stCondLst>
                                            <p:cond delay="499"/>
                                          </p:stCondLst>
                                        </p:cTn>
                                        <p:tgtEl>
                                          <p:spTgt spid="40"/>
                                        </p:tgtEl>
                                        <p:attrNameLst>
                                          <p:attrName>style.visibility</p:attrName>
                                        </p:attrNameLst>
                                      </p:cBhvr>
                                      <p:to>
                                        <p:strVal val="hidden"/>
                                      </p:to>
                                    </p:set>
                                  </p:childTnLst>
                                </p:cTn>
                              </p:par>
                              <p:par>
                                <p:cTn id="225" presetID="10" presetClass="entr" presetSubtype="0" fill="hold" grpId="0" nodeType="withEffect">
                                  <p:stCondLst>
                                    <p:cond delay="0"/>
                                  </p:stCondLst>
                                  <p:childTnLst>
                                    <p:set>
                                      <p:cBhvr>
                                        <p:cTn id="226" dur="1" fill="hold">
                                          <p:stCondLst>
                                            <p:cond delay="0"/>
                                          </p:stCondLst>
                                        </p:cTn>
                                        <p:tgtEl>
                                          <p:spTgt spid="38"/>
                                        </p:tgtEl>
                                        <p:attrNameLst>
                                          <p:attrName>style.visibility</p:attrName>
                                        </p:attrNameLst>
                                      </p:cBhvr>
                                      <p:to>
                                        <p:strVal val="visible"/>
                                      </p:to>
                                    </p:set>
                                    <p:animEffect transition="in" filter="fade">
                                      <p:cBhvr>
                                        <p:cTn id="227" dur="500"/>
                                        <p:tgtEl>
                                          <p:spTgt spid="38"/>
                                        </p:tgtEl>
                                      </p:cBhvr>
                                    </p:animEffect>
                                  </p:childTnLst>
                                </p:cTn>
                              </p:par>
                            </p:childTnLst>
                          </p:cTn>
                        </p:par>
                      </p:childTnLst>
                    </p:cTn>
                  </p:par>
                  <p:par>
                    <p:cTn id="228" fill="hold">
                      <p:stCondLst>
                        <p:cond delay="indefinite"/>
                      </p:stCondLst>
                      <p:childTnLst>
                        <p:par>
                          <p:cTn id="229" fill="hold">
                            <p:stCondLst>
                              <p:cond delay="0"/>
                            </p:stCondLst>
                            <p:childTnLst>
                              <p:par>
                                <p:cTn id="230" presetID="10" presetClass="exit" presetSubtype="0" fill="hold" grpId="1" nodeType="clickEffect">
                                  <p:stCondLst>
                                    <p:cond delay="0"/>
                                  </p:stCondLst>
                                  <p:childTnLst>
                                    <p:animEffect transition="out" filter="fade">
                                      <p:cBhvr>
                                        <p:cTn id="231" dur="500"/>
                                        <p:tgtEl>
                                          <p:spTgt spid="38"/>
                                        </p:tgtEl>
                                      </p:cBhvr>
                                    </p:animEffect>
                                    <p:set>
                                      <p:cBhvr>
                                        <p:cTn id="232" dur="1" fill="hold">
                                          <p:stCondLst>
                                            <p:cond delay="499"/>
                                          </p:stCondLst>
                                        </p:cTn>
                                        <p:tgtEl>
                                          <p:spTgt spid="38"/>
                                        </p:tgtEl>
                                        <p:attrNameLst>
                                          <p:attrName>style.visibility</p:attrName>
                                        </p:attrNameLst>
                                      </p:cBhvr>
                                      <p:to>
                                        <p:strVal val="hidden"/>
                                      </p:to>
                                    </p:set>
                                  </p:childTnLst>
                                </p:cTn>
                              </p:par>
                              <p:par>
                                <p:cTn id="233" presetID="10" presetClass="entr" presetSubtype="0" fill="hold" grpId="0" nodeType="withEffect">
                                  <p:stCondLst>
                                    <p:cond delay="0"/>
                                  </p:stCondLst>
                                  <p:childTnLst>
                                    <p:set>
                                      <p:cBhvr>
                                        <p:cTn id="234" dur="1" fill="hold">
                                          <p:stCondLst>
                                            <p:cond delay="0"/>
                                          </p:stCondLst>
                                        </p:cTn>
                                        <p:tgtEl>
                                          <p:spTgt spid="41"/>
                                        </p:tgtEl>
                                        <p:attrNameLst>
                                          <p:attrName>style.visibility</p:attrName>
                                        </p:attrNameLst>
                                      </p:cBhvr>
                                      <p:to>
                                        <p:strVal val="visible"/>
                                      </p:to>
                                    </p:set>
                                    <p:animEffect transition="in" filter="fade">
                                      <p:cBhvr>
                                        <p:cTn id="235" dur="500"/>
                                        <p:tgtEl>
                                          <p:spTgt spid="41"/>
                                        </p:tgtEl>
                                      </p:cBhvr>
                                    </p:animEffect>
                                  </p:childTnLst>
                                </p:cTn>
                              </p:par>
                              <p:par>
                                <p:cTn id="236" presetID="10" presetClass="entr" presetSubtype="0" fill="hold" grpId="0" nodeType="withEffect">
                                  <p:stCondLst>
                                    <p:cond delay="0"/>
                                  </p:stCondLst>
                                  <p:childTnLst>
                                    <p:set>
                                      <p:cBhvr>
                                        <p:cTn id="237" dur="1" fill="hold">
                                          <p:stCondLst>
                                            <p:cond delay="0"/>
                                          </p:stCondLst>
                                        </p:cTn>
                                        <p:tgtEl>
                                          <p:spTgt spid="45"/>
                                        </p:tgtEl>
                                        <p:attrNameLst>
                                          <p:attrName>style.visibility</p:attrName>
                                        </p:attrNameLst>
                                      </p:cBhvr>
                                      <p:to>
                                        <p:strVal val="visible"/>
                                      </p:to>
                                    </p:set>
                                    <p:animEffect transition="in" filter="fade">
                                      <p:cBhvr>
                                        <p:cTn id="238" dur="500"/>
                                        <p:tgtEl>
                                          <p:spTgt spid="45"/>
                                        </p:tgtEl>
                                      </p:cBhvr>
                                    </p:animEffect>
                                  </p:childTnLst>
                                </p:cTn>
                              </p:par>
                            </p:childTnLst>
                          </p:cTn>
                        </p:par>
                      </p:childTnLst>
                    </p:cTn>
                  </p:par>
                  <p:par>
                    <p:cTn id="239" fill="hold">
                      <p:stCondLst>
                        <p:cond delay="indefinite"/>
                      </p:stCondLst>
                      <p:childTnLst>
                        <p:par>
                          <p:cTn id="240" fill="hold">
                            <p:stCondLst>
                              <p:cond delay="0"/>
                            </p:stCondLst>
                            <p:childTnLst>
                              <p:par>
                                <p:cTn id="241" presetID="10" presetClass="exit" presetSubtype="0" fill="hold" grpId="1" nodeType="clickEffect">
                                  <p:stCondLst>
                                    <p:cond delay="0"/>
                                  </p:stCondLst>
                                  <p:childTnLst>
                                    <p:animEffect transition="out" filter="fade">
                                      <p:cBhvr>
                                        <p:cTn id="242" dur="500"/>
                                        <p:tgtEl>
                                          <p:spTgt spid="41"/>
                                        </p:tgtEl>
                                      </p:cBhvr>
                                    </p:animEffect>
                                    <p:set>
                                      <p:cBhvr>
                                        <p:cTn id="243" dur="1" fill="hold">
                                          <p:stCondLst>
                                            <p:cond delay="499"/>
                                          </p:stCondLst>
                                        </p:cTn>
                                        <p:tgtEl>
                                          <p:spTgt spid="41"/>
                                        </p:tgtEl>
                                        <p:attrNameLst>
                                          <p:attrName>style.visibility</p:attrName>
                                        </p:attrNameLst>
                                      </p:cBhvr>
                                      <p:to>
                                        <p:strVal val="hidden"/>
                                      </p:to>
                                    </p:set>
                                  </p:childTnLst>
                                </p:cTn>
                              </p:par>
                              <p:par>
                                <p:cTn id="244" presetID="10" presetClass="entr" presetSubtype="0" fill="hold" grpId="0" nodeType="withEffect">
                                  <p:stCondLst>
                                    <p:cond delay="0"/>
                                  </p:stCondLst>
                                  <p:childTnLst>
                                    <p:set>
                                      <p:cBhvr>
                                        <p:cTn id="245" dur="1" fill="hold">
                                          <p:stCondLst>
                                            <p:cond delay="0"/>
                                          </p:stCondLst>
                                        </p:cTn>
                                        <p:tgtEl>
                                          <p:spTgt spid="43"/>
                                        </p:tgtEl>
                                        <p:attrNameLst>
                                          <p:attrName>style.visibility</p:attrName>
                                        </p:attrNameLst>
                                      </p:cBhvr>
                                      <p:to>
                                        <p:strVal val="visible"/>
                                      </p:to>
                                    </p:set>
                                    <p:animEffect transition="in" filter="fade">
                                      <p:cBhvr>
                                        <p:cTn id="246" dur="500"/>
                                        <p:tgtEl>
                                          <p:spTgt spid="43"/>
                                        </p:tgtEl>
                                      </p:cBhvr>
                                    </p:animEffect>
                                  </p:childTnLst>
                                </p:cTn>
                              </p:par>
                            </p:childTnLst>
                          </p:cTn>
                        </p:par>
                      </p:childTnLst>
                    </p:cTn>
                  </p:par>
                  <p:par>
                    <p:cTn id="247" fill="hold">
                      <p:stCondLst>
                        <p:cond delay="indefinite"/>
                      </p:stCondLst>
                      <p:childTnLst>
                        <p:par>
                          <p:cTn id="248" fill="hold">
                            <p:stCondLst>
                              <p:cond delay="0"/>
                            </p:stCondLst>
                            <p:childTnLst>
                              <p:par>
                                <p:cTn id="249" presetID="10" presetClass="exit" presetSubtype="0" fill="hold" grpId="1" nodeType="clickEffect">
                                  <p:stCondLst>
                                    <p:cond delay="0"/>
                                  </p:stCondLst>
                                  <p:childTnLst>
                                    <p:animEffect transition="out" filter="fade">
                                      <p:cBhvr>
                                        <p:cTn id="250" dur="500"/>
                                        <p:tgtEl>
                                          <p:spTgt spid="43"/>
                                        </p:tgtEl>
                                      </p:cBhvr>
                                    </p:animEffect>
                                    <p:set>
                                      <p:cBhvr>
                                        <p:cTn id="251" dur="1" fill="hold">
                                          <p:stCondLst>
                                            <p:cond delay="499"/>
                                          </p:stCondLst>
                                        </p:cTn>
                                        <p:tgtEl>
                                          <p:spTgt spid="43"/>
                                        </p:tgtEl>
                                        <p:attrNameLst>
                                          <p:attrName>style.visibility</p:attrName>
                                        </p:attrNameLst>
                                      </p:cBhvr>
                                      <p:to>
                                        <p:strVal val="hidden"/>
                                      </p:to>
                                    </p:set>
                                  </p:childTnLst>
                                </p:cTn>
                              </p:par>
                              <p:par>
                                <p:cTn id="252" presetID="10" presetClass="entr" presetSubtype="0" fill="hold" grpId="0" nodeType="withEffect">
                                  <p:stCondLst>
                                    <p:cond delay="0"/>
                                  </p:stCondLst>
                                  <p:childTnLst>
                                    <p:set>
                                      <p:cBhvr>
                                        <p:cTn id="253" dur="1" fill="hold">
                                          <p:stCondLst>
                                            <p:cond delay="0"/>
                                          </p:stCondLst>
                                        </p:cTn>
                                        <p:tgtEl>
                                          <p:spTgt spid="42"/>
                                        </p:tgtEl>
                                        <p:attrNameLst>
                                          <p:attrName>style.visibility</p:attrName>
                                        </p:attrNameLst>
                                      </p:cBhvr>
                                      <p:to>
                                        <p:strVal val="visible"/>
                                      </p:to>
                                    </p:set>
                                    <p:animEffect transition="in" filter="fade">
                                      <p:cBhvr>
                                        <p:cTn id="254" dur="500"/>
                                        <p:tgtEl>
                                          <p:spTgt spid="42"/>
                                        </p:tgtEl>
                                      </p:cBhvr>
                                    </p:animEffect>
                                  </p:childTnLst>
                                </p:cTn>
                              </p:par>
                            </p:childTnLst>
                          </p:cTn>
                        </p:par>
                      </p:childTnLst>
                    </p:cTn>
                  </p:par>
                  <p:par>
                    <p:cTn id="255" fill="hold">
                      <p:stCondLst>
                        <p:cond delay="indefinite"/>
                      </p:stCondLst>
                      <p:childTnLst>
                        <p:par>
                          <p:cTn id="256" fill="hold">
                            <p:stCondLst>
                              <p:cond delay="0"/>
                            </p:stCondLst>
                            <p:childTnLst>
                              <p:par>
                                <p:cTn id="257" presetID="26" presetClass="emph" presetSubtype="0" fill="hold" grpId="3" nodeType="clickEffect">
                                  <p:stCondLst>
                                    <p:cond delay="0"/>
                                  </p:stCondLst>
                                  <p:childTnLst>
                                    <p:animEffect transition="out" filter="fade">
                                      <p:cBhvr>
                                        <p:cTn id="258" dur="500" tmFilter="0, 0; .2, .5; .8, .5; 1, 0"/>
                                        <p:tgtEl>
                                          <p:spTgt spid="30"/>
                                        </p:tgtEl>
                                      </p:cBhvr>
                                    </p:animEffect>
                                    <p:animScale>
                                      <p:cBhvr>
                                        <p:cTn id="259" dur="250" autoRev="1" fill="hold"/>
                                        <p:tgtEl>
                                          <p:spTgt spid="30"/>
                                        </p:tgtEl>
                                      </p:cBhvr>
                                      <p:by x="105000" y="105000"/>
                                    </p:animScale>
                                  </p:childTnLst>
                                </p:cTn>
                              </p:par>
                            </p:childTnLst>
                          </p:cTn>
                        </p:par>
                      </p:childTnLst>
                    </p:cTn>
                  </p:par>
                  <p:par>
                    <p:cTn id="260" fill="hold">
                      <p:stCondLst>
                        <p:cond delay="indefinite"/>
                      </p:stCondLst>
                      <p:childTnLst>
                        <p:par>
                          <p:cTn id="261" fill="hold">
                            <p:stCondLst>
                              <p:cond delay="0"/>
                            </p:stCondLst>
                            <p:childTnLst>
                              <p:par>
                                <p:cTn id="262" presetID="26" presetClass="emph" presetSubtype="0" fill="hold" grpId="3" nodeType="clickEffect">
                                  <p:stCondLst>
                                    <p:cond delay="0"/>
                                  </p:stCondLst>
                                  <p:childTnLst>
                                    <p:animEffect transition="out" filter="fade">
                                      <p:cBhvr>
                                        <p:cTn id="263" dur="500" tmFilter="0, 0; .2, .5; .8, .5; 1, 0"/>
                                        <p:tgtEl>
                                          <p:spTgt spid="36"/>
                                        </p:tgtEl>
                                      </p:cBhvr>
                                    </p:animEffect>
                                    <p:animScale>
                                      <p:cBhvr>
                                        <p:cTn id="264" dur="250" autoRev="1" fill="hold"/>
                                        <p:tgtEl>
                                          <p:spTgt spid="36"/>
                                        </p:tgtEl>
                                      </p:cBhvr>
                                      <p:by x="105000" y="105000"/>
                                    </p:animScale>
                                  </p:childTnLst>
                                </p:cTn>
                              </p:par>
                            </p:childTnLst>
                          </p:cTn>
                        </p:par>
                      </p:childTnLst>
                    </p:cTn>
                  </p:par>
                  <p:par>
                    <p:cTn id="265" fill="hold">
                      <p:stCondLst>
                        <p:cond delay="indefinite"/>
                      </p:stCondLst>
                      <p:childTnLst>
                        <p:par>
                          <p:cTn id="266" fill="hold">
                            <p:stCondLst>
                              <p:cond delay="0"/>
                            </p:stCondLst>
                            <p:childTnLst>
                              <p:par>
                                <p:cTn id="267" presetID="10" presetClass="exit" presetSubtype="0" fill="hold" grpId="1" nodeType="clickEffect">
                                  <p:stCondLst>
                                    <p:cond delay="0"/>
                                  </p:stCondLst>
                                  <p:childTnLst>
                                    <p:animEffect transition="out" filter="fade">
                                      <p:cBhvr>
                                        <p:cTn id="268" dur="500"/>
                                        <p:tgtEl>
                                          <p:spTgt spid="45"/>
                                        </p:tgtEl>
                                      </p:cBhvr>
                                    </p:animEffect>
                                    <p:set>
                                      <p:cBhvr>
                                        <p:cTn id="269" dur="1" fill="hold">
                                          <p:stCondLst>
                                            <p:cond delay="499"/>
                                          </p:stCondLst>
                                        </p:cTn>
                                        <p:tgtEl>
                                          <p:spTgt spid="45"/>
                                        </p:tgtEl>
                                        <p:attrNameLst>
                                          <p:attrName>style.visibility</p:attrName>
                                        </p:attrNameLst>
                                      </p:cBhvr>
                                      <p:to>
                                        <p:strVal val="hidden"/>
                                      </p:to>
                                    </p:set>
                                  </p:childTnLst>
                                </p:cTn>
                              </p:par>
                              <p:par>
                                <p:cTn id="270" presetID="10" presetClass="entr" presetSubtype="0" fill="hold" grpId="0" nodeType="withEffect">
                                  <p:stCondLst>
                                    <p:cond delay="0"/>
                                  </p:stCondLst>
                                  <p:childTnLst>
                                    <p:set>
                                      <p:cBhvr>
                                        <p:cTn id="271" dur="1" fill="hold">
                                          <p:stCondLst>
                                            <p:cond delay="0"/>
                                          </p:stCondLst>
                                        </p:cTn>
                                        <p:tgtEl>
                                          <p:spTgt spid="46"/>
                                        </p:tgtEl>
                                        <p:attrNameLst>
                                          <p:attrName>style.visibility</p:attrName>
                                        </p:attrNameLst>
                                      </p:cBhvr>
                                      <p:to>
                                        <p:strVal val="visible"/>
                                      </p:to>
                                    </p:set>
                                    <p:animEffect transition="in" filter="fade">
                                      <p:cBhvr>
                                        <p:cTn id="272" dur="500"/>
                                        <p:tgtEl>
                                          <p:spTgt spid="46"/>
                                        </p:tgtEl>
                                      </p:cBhvr>
                                    </p:animEffect>
                                  </p:childTnLst>
                                </p:cTn>
                              </p:par>
                            </p:childTnLst>
                          </p:cTn>
                        </p:par>
                      </p:childTnLst>
                    </p:cTn>
                  </p:par>
                  <p:par>
                    <p:cTn id="273" fill="hold">
                      <p:stCondLst>
                        <p:cond delay="indefinite"/>
                      </p:stCondLst>
                      <p:childTnLst>
                        <p:par>
                          <p:cTn id="274" fill="hold">
                            <p:stCondLst>
                              <p:cond delay="0"/>
                            </p:stCondLst>
                            <p:childTnLst>
                              <p:par>
                                <p:cTn id="275" presetID="26" presetClass="emph" presetSubtype="0" fill="hold" grpId="2" nodeType="clickEffect">
                                  <p:stCondLst>
                                    <p:cond delay="0"/>
                                  </p:stCondLst>
                                  <p:childTnLst>
                                    <p:animEffect transition="out" filter="fade">
                                      <p:cBhvr>
                                        <p:cTn id="276" dur="500" tmFilter="0, 0; .2, .5; .8, .5; 1, 0"/>
                                        <p:tgtEl>
                                          <p:spTgt spid="36"/>
                                        </p:tgtEl>
                                      </p:cBhvr>
                                    </p:animEffect>
                                    <p:animScale>
                                      <p:cBhvr>
                                        <p:cTn id="277" dur="250" autoRev="1" fill="hold"/>
                                        <p:tgtEl>
                                          <p:spTgt spid="36"/>
                                        </p:tgtEl>
                                      </p:cBhvr>
                                      <p:by x="105000" y="105000"/>
                                    </p:animScale>
                                  </p:childTnLst>
                                </p:cTn>
                              </p:par>
                            </p:childTnLst>
                          </p:cTn>
                        </p:par>
                      </p:childTnLst>
                    </p:cTn>
                  </p:par>
                  <p:par>
                    <p:cTn id="278" fill="hold">
                      <p:stCondLst>
                        <p:cond delay="indefinite"/>
                      </p:stCondLst>
                      <p:childTnLst>
                        <p:par>
                          <p:cTn id="279" fill="hold">
                            <p:stCondLst>
                              <p:cond delay="0"/>
                            </p:stCondLst>
                            <p:childTnLst>
                              <p:par>
                                <p:cTn id="280" presetID="26" presetClass="emph" presetSubtype="0" fill="hold" grpId="4" nodeType="clickEffect">
                                  <p:stCondLst>
                                    <p:cond delay="0"/>
                                  </p:stCondLst>
                                  <p:childTnLst>
                                    <p:animEffect transition="out" filter="fade">
                                      <p:cBhvr>
                                        <p:cTn id="281" dur="500" tmFilter="0, 0; .2, .5; .8, .5; 1, 0"/>
                                        <p:tgtEl>
                                          <p:spTgt spid="30"/>
                                        </p:tgtEl>
                                      </p:cBhvr>
                                    </p:animEffect>
                                    <p:animScale>
                                      <p:cBhvr>
                                        <p:cTn id="282" dur="250" autoRev="1" fill="hold"/>
                                        <p:tgtEl>
                                          <p:spTgt spid="30"/>
                                        </p:tgtEl>
                                      </p:cBhvr>
                                      <p:by x="105000" y="105000"/>
                                    </p:animScale>
                                  </p:childTnLst>
                                </p:cTn>
                              </p:par>
                            </p:childTnLst>
                          </p:cTn>
                        </p:par>
                      </p:childTnLst>
                    </p:cTn>
                  </p:par>
                  <p:par>
                    <p:cTn id="283" fill="hold">
                      <p:stCondLst>
                        <p:cond delay="indefinite"/>
                      </p:stCondLst>
                      <p:childTnLst>
                        <p:par>
                          <p:cTn id="284" fill="hold">
                            <p:stCondLst>
                              <p:cond delay="0"/>
                            </p:stCondLst>
                            <p:childTnLst>
                              <p:par>
                                <p:cTn id="285" presetID="10" presetClass="entr" presetSubtype="0" fill="hold" grpId="0" nodeType="clickEffect">
                                  <p:stCondLst>
                                    <p:cond delay="0"/>
                                  </p:stCondLst>
                                  <p:childTnLst>
                                    <p:set>
                                      <p:cBhvr>
                                        <p:cTn id="286" dur="1" fill="hold">
                                          <p:stCondLst>
                                            <p:cond delay="0"/>
                                          </p:stCondLst>
                                        </p:cTn>
                                        <p:tgtEl>
                                          <p:spTgt spid="49"/>
                                        </p:tgtEl>
                                        <p:attrNameLst>
                                          <p:attrName>style.visibility</p:attrName>
                                        </p:attrNameLst>
                                      </p:cBhvr>
                                      <p:to>
                                        <p:strVal val="visible"/>
                                      </p:to>
                                    </p:set>
                                    <p:animEffect transition="in" filter="fade">
                                      <p:cBhvr>
                                        <p:cTn id="287" dur="500"/>
                                        <p:tgtEl>
                                          <p:spTgt spid="49"/>
                                        </p:tgtEl>
                                      </p:cBhvr>
                                    </p:animEffect>
                                  </p:childTnLst>
                                </p:cTn>
                              </p:par>
                            </p:childTnLst>
                          </p:cTn>
                        </p:par>
                      </p:childTnLst>
                    </p:cTn>
                  </p:par>
                  <p:par>
                    <p:cTn id="288" fill="hold">
                      <p:stCondLst>
                        <p:cond delay="indefinite"/>
                      </p:stCondLst>
                      <p:childTnLst>
                        <p:par>
                          <p:cTn id="289" fill="hold">
                            <p:stCondLst>
                              <p:cond delay="0"/>
                            </p:stCondLst>
                            <p:childTnLst>
                              <p:par>
                                <p:cTn id="290" presetID="10" presetClass="exit" presetSubtype="0" fill="hold" grpId="1" nodeType="clickEffect">
                                  <p:stCondLst>
                                    <p:cond delay="0"/>
                                  </p:stCondLst>
                                  <p:childTnLst>
                                    <p:animEffect transition="out" filter="fade">
                                      <p:cBhvr>
                                        <p:cTn id="291" dur="500"/>
                                        <p:tgtEl>
                                          <p:spTgt spid="49"/>
                                        </p:tgtEl>
                                      </p:cBhvr>
                                    </p:animEffect>
                                    <p:set>
                                      <p:cBhvr>
                                        <p:cTn id="292" dur="1" fill="hold">
                                          <p:stCondLst>
                                            <p:cond delay="499"/>
                                          </p:stCondLst>
                                        </p:cTn>
                                        <p:tgtEl>
                                          <p:spTgt spid="49"/>
                                        </p:tgtEl>
                                        <p:attrNameLst>
                                          <p:attrName>style.visibility</p:attrName>
                                        </p:attrNameLst>
                                      </p:cBhvr>
                                      <p:to>
                                        <p:strVal val="hidden"/>
                                      </p:to>
                                    </p:set>
                                  </p:childTnLst>
                                </p:cTn>
                              </p:par>
                              <p:par>
                                <p:cTn id="293" presetID="10" presetClass="entr" presetSubtype="0" fill="hold" grpId="2" nodeType="withEffect">
                                  <p:stCondLst>
                                    <p:cond delay="0"/>
                                  </p:stCondLst>
                                  <p:childTnLst>
                                    <p:set>
                                      <p:cBhvr>
                                        <p:cTn id="294" dur="1" fill="hold">
                                          <p:stCondLst>
                                            <p:cond delay="0"/>
                                          </p:stCondLst>
                                        </p:cTn>
                                        <p:tgtEl>
                                          <p:spTgt spid="29"/>
                                        </p:tgtEl>
                                        <p:attrNameLst>
                                          <p:attrName>style.visibility</p:attrName>
                                        </p:attrNameLst>
                                      </p:cBhvr>
                                      <p:to>
                                        <p:strVal val="visible"/>
                                      </p:to>
                                    </p:set>
                                    <p:animEffect transition="in" filter="fade">
                                      <p:cBhvr>
                                        <p:cTn id="295" dur="500"/>
                                        <p:tgtEl>
                                          <p:spTgt spid="29"/>
                                        </p:tgtEl>
                                      </p:cBhvr>
                                    </p:animEffect>
                                  </p:childTnLst>
                                </p:cTn>
                              </p:par>
                            </p:childTnLst>
                          </p:cTn>
                        </p:par>
                      </p:childTnLst>
                    </p:cTn>
                  </p:par>
                  <p:par>
                    <p:cTn id="296" fill="hold">
                      <p:stCondLst>
                        <p:cond delay="indefinite"/>
                      </p:stCondLst>
                      <p:childTnLst>
                        <p:par>
                          <p:cTn id="297" fill="hold">
                            <p:stCondLst>
                              <p:cond delay="0"/>
                            </p:stCondLst>
                            <p:childTnLst>
                              <p:par>
                                <p:cTn id="298" presetID="10" presetClass="exit" presetSubtype="0" fill="hold" grpId="3" nodeType="clickEffect">
                                  <p:stCondLst>
                                    <p:cond delay="0"/>
                                  </p:stCondLst>
                                  <p:childTnLst>
                                    <p:animEffect transition="out" filter="fade">
                                      <p:cBhvr>
                                        <p:cTn id="299" dur="500"/>
                                        <p:tgtEl>
                                          <p:spTgt spid="29"/>
                                        </p:tgtEl>
                                      </p:cBhvr>
                                    </p:animEffect>
                                    <p:set>
                                      <p:cBhvr>
                                        <p:cTn id="300" dur="1" fill="hold">
                                          <p:stCondLst>
                                            <p:cond delay="499"/>
                                          </p:stCondLst>
                                        </p:cTn>
                                        <p:tgtEl>
                                          <p:spTgt spid="29"/>
                                        </p:tgtEl>
                                        <p:attrNameLst>
                                          <p:attrName>style.visibility</p:attrName>
                                        </p:attrNameLst>
                                      </p:cBhvr>
                                      <p:to>
                                        <p:strVal val="hidden"/>
                                      </p:to>
                                    </p:set>
                                  </p:childTnLst>
                                </p:cTn>
                              </p:par>
                              <p:par>
                                <p:cTn id="301" presetID="10" presetClass="entr" presetSubtype="0" fill="hold" grpId="2" nodeType="withEffect">
                                  <p:stCondLst>
                                    <p:cond delay="0"/>
                                  </p:stCondLst>
                                  <p:childTnLst>
                                    <p:set>
                                      <p:cBhvr>
                                        <p:cTn id="302" dur="1" fill="hold">
                                          <p:stCondLst>
                                            <p:cond delay="0"/>
                                          </p:stCondLst>
                                        </p:cTn>
                                        <p:tgtEl>
                                          <p:spTgt spid="27"/>
                                        </p:tgtEl>
                                        <p:attrNameLst>
                                          <p:attrName>style.visibility</p:attrName>
                                        </p:attrNameLst>
                                      </p:cBhvr>
                                      <p:to>
                                        <p:strVal val="visible"/>
                                      </p:to>
                                    </p:set>
                                    <p:animEffect transition="in" filter="fade">
                                      <p:cBhvr>
                                        <p:cTn id="303" dur="500"/>
                                        <p:tgtEl>
                                          <p:spTgt spid="27"/>
                                        </p:tgtEl>
                                      </p:cBhvr>
                                    </p:animEffect>
                                  </p:childTnLst>
                                </p:cTn>
                              </p:par>
                            </p:childTnLst>
                          </p:cTn>
                        </p:par>
                      </p:childTnLst>
                    </p:cTn>
                  </p:par>
                  <p:par>
                    <p:cTn id="304" fill="hold">
                      <p:stCondLst>
                        <p:cond delay="indefinite"/>
                      </p:stCondLst>
                      <p:childTnLst>
                        <p:par>
                          <p:cTn id="305" fill="hold">
                            <p:stCondLst>
                              <p:cond delay="0"/>
                            </p:stCondLst>
                            <p:childTnLst>
                              <p:par>
                                <p:cTn id="306" presetID="10" presetClass="exit" presetSubtype="0" fill="hold" grpId="3" nodeType="clickEffect">
                                  <p:stCondLst>
                                    <p:cond delay="0"/>
                                  </p:stCondLst>
                                  <p:childTnLst>
                                    <p:animEffect transition="out" filter="fade">
                                      <p:cBhvr>
                                        <p:cTn id="307" dur="500"/>
                                        <p:tgtEl>
                                          <p:spTgt spid="27"/>
                                        </p:tgtEl>
                                      </p:cBhvr>
                                    </p:animEffect>
                                    <p:set>
                                      <p:cBhvr>
                                        <p:cTn id="308" dur="1" fill="hold">
                                          <p:stCondLst>
                                            <p:cond delay="499"/>
                                          </p:stCondLst>
                                        </p:cTn>
                                        <p:tgtEl>
                                          <p:spTgt spid="27"/>
                                        </p:tgtEl>
                                        <p:attrNameLst>
                                          <p:attrName>style.visibility</p:attrName>
                                        </p:attrNameLst>
                                      </p:cBhvr>
                                      <p:to>
                                        <p:strVal val="hidden"/>
                                      </p:to>
                                    </p:set>
                                  </p:childTnLst>
                                </p:cTn>
                              </p:par>
                              <p:par>
                                <p:cTn id="309" presetID="10" presetClass="entr" presetSubtype="0" fill="hold" grpId="2" nodeType="withEffect">
                                  <p:stCondLst>
                                    <p:cond delay="0"/>
                                  </p:stCondLst>
                                  <p:childTnLst>
                                    <p:set>
                                      <p:cBhvr>
                                        <p:cTn id="310" dur="1" fill="hold">
                                          <p:stCondLst>
                                            <p:cond delay="0"/>
                                          </p:stCondLst>
                                        </p:cTn>
                                        <p:tgtEl>
                                          <p:spTgt spid="44"/>
                                        </p:tgtEl>
                                        <p:attrNameLst>
                                          <p:attrName>style.visibility</p:attrName>
                                        </p:attrNameLst>
                                      </p:cBhvr>
                                      <p:to>
                                        <p:strVal val="visible"/>
                                      </p:to>
                                    </p:set>
                                    <p:animEffect transition="in" filter="fade">
                                      <p:cBhvr>
                                        <p:cTn id="311" dur="500"/>
                                        <p:tgtEl>
                                          <p:spTgt spid="44"/>
                                        </p:tgtEl>
                                      </p:cBhvr>
                                    </p:animEffect>
                                  </p:childTnLst>
                                </p:cTn>
                              </p:par>
                            </p:childTnLst>
                          </p:cTn>
                        </p:par>
                      </p:childTnLst>
                    </p:cTn>
                  </p:par>
                  <p:par>
                    <p:cTn id="312" fill="hold">
                      <p:stCondLst>
                        <p:cond delay="indefinite"/>
                      </p:stCondLst>
                      <p:childTnLst>
                        <p:par>
                          <p:cTn id="313" fill="hold">
                            <p:stCondLst>
                              <p:cond delay="0"/>
                            </p:stCondLst>
                            <p:childTnLst>
                              <p:par>
                                <p:cTn id="314" presetID="10" presetClass="exit" presetSubtype="0" fill="hold" grpId="3" nodeType="clickEffect">
                                  <p:stCondLst>
                                    <p:cond delay="0"/>
                                  </p:stCondLst>
                                  <p:childTnLst>
                                    <p:animEffect transition="out" filter="fade">
                                      <p:cBhvr>
                                        <p:cTn id="315" dur="500"/>
                                        <p:tgtEl>
                                          <p:spTgt spid="44"/>
                                        </p:tgtEl>
                                      </p:cBhvr>
                                    </p:animEffect>
                                    <p:set>
                                      <p:cBhvr>
                                        <p:cTn id="316" dur="1" fill="hold">
                                          <p:stCondLst>
                                            <p:cond delay="499"/>
                                          </p:stCondLst>
                                        </p:cTn>
                                        <p:tgtEl>
                                          <p:spTgt spid="44"/>
                                        </p:tgtEl>
                                        <p:attrNameLst>
                                          <p:attrName>style.visibility</p:attrName>
                                        </p:attrNameLst>
                                      </p:cBhvr>
                                      <p:to>
                                        <p:strVal val="hidden"/>
                                      </p:to>
                                    </p:set>
                                  </p:childTnLst>
                                </p:cTn>
                              </p:par>
                              <p:par>
                                <p:cTn id="317" presetID="10" presetClass="entr" presetSubtype="0" fill="hold" grpId="2" nodeType="withEffect">
                                  <p:stCondLst>
                                    <p:cond delay="0"/>
                                  </p:stCondLst>
                                  <p:childTnLst>
                                    <p:set>
                                      <p:cBhvr>
                                        <p:cTn id="318" dur="1" fill="hold">
                                          <p:stCondLst>
                                            <p:cond delay="0"/>
                                          </p:stCondLst>
                                        </p:cTn>
                                        <p:tgtEl>
                                          <p:spTgt spid="28"/>
                                        </p:tgtEl>
                                        <p:attrNameLst>
                                          <p:attrName>style.visibility</p:attrName>
                                        </p:attrNameLst>
                                      </p:cBhvr>
                                      <p:to>
                                        <p:strVal val="visible"/>
                                      </p:to>
                                    </p:set>
                                    <p:animEffect transition="in" filter="fade">
                                      <p:cBhvr>
                                        <p:cTn id="319" dur="500"/>
                                        <p:tgtEl>
                                          <p:spTgt spid="28"/>
                                        </p:tgtEl>
                                      </p:cBhvr>
                                    </p:animEffect>
                                  </p:childTnLst>
                                </p:cTn>
                              </p:par>
                            </p:childTnLst>
                          </p:cTn>
                        </p:par>
                      </p:childTnLst>
                    </p:cTn>
                  </p:par>
                  <p:par>
                    <p:cTn id="320" fill="hold">
                      <p:stCondLst>
                        <p:cond delay="indefinite"/>
                      </p:stCondLst>
                      <p:childTnLst>
                        <p:par>
                          <p:cTn id="321" fill="hold">
                            <p:stCondLst>
                              <p:cond delay="0"/>
                            </p:stCondLst>
                            <p:childTnLst>
                              <p:par>
                                <p:cTn id="322" presetID="10" presetClass="exit" presetSubtype="0" fill="hold" grpId="3" nodeType="clickEffect">
                                  <p:stCondLst>
                                    <p:cond delay="0"/>
                                  </p:stCondLst>
                                  <p:childTnLst>
                                    <p:animEffect transition="out" filter="fade">
                                      <p:cBhvr>
                                        <p:cTn id="323" dur="500"/>
                                        <p:tgtEl>
                                          <p:spTgt spid="28"/>
                                        </p:tgtEl>
                                      </p:cBhvr>
                                    </p:animEffect>
                                    <p:set>
                                      <p:cBhvr>
                                        <p:cTn id="324" dur="1" fill="hold">
                                          <p:stCondLst>
                                            <p:cond delay="499"/>
                                          </p:stCondLst>
                                        </p:cTn>
                                        <p:tgtEl>
                                          <p:spTgt spid="28"/>
                                        </p:tgtEl>
                                        <p:attrNameLst>
                                          <p:attrName>style.visibility</p:attrName>
                                        </p:attrNameLst>
                                      </p:cBhvr>
                                      <p:to>
                                        <p:strVal val="hidden"/>
                                      </p:to>
                                    </p:set>
                                  </p:childTnLst>
                                </p:cTn>
                              </p:par>
                              <p:par>
                                <p:cTn id="325" presetID="26" presetClass="emph" presetSubtype="0" fill="hold" grpId="1" nodeType="withEffect">
                                  <p:stCondLst>
                                    <p:cond delay="0"/>
                                  </p:stCondLst>
                                  <p:childTnLst>
                                    <p:animEffect transition="out" filter="fade">
                                      <p:cBhvr>
                                        <p:cTn id="326" dur="500" tmFilter="0, 0; .2, .5; .8, .5; 1, 0"/>
                                        <p:tgtEl>
                                          <p:spTgt spid="30"/>
                                        </p:tgtEl>
                                      </p:cBhvr>
                                    </p:animEffect>
                                    <p:animScale>
                                      <p:cBhvr>
                                        <p:cTn id="327" dur="250" autoRev="1" fill="hold"/>
                                        <p:tgtEl>
                                          <p:spTgt spid="30"/>
                                        </p:tgtEl>
                                      </p:cBhvr>
                                      <p:by x="105000" y="105000"/>
                                    </p:animScale>
                                  </p:childTnLst>
                                </p:cTn>
                              </p:par>
                              <p:par>
                                <p:cTn id="328" presetID="26" presetClass="emph" presetSubtype="0" fill="hold" grpId="1" nodeType="withEffect">
                                  <p:stCondLst>
                                    <p:cond delay="0"/>
                                  </p:stCondLst>
                                  <p:childTnLst>
                                    <p:animEffect transition="out" filter="fade">
                                      <p:cBhvr>
                                        <p:cTn id="329" dur="500" tmFilter="0, 0; .2, .5; .8, .5; 1, 0"/>
                                        <p:tgtEl>
                                          <p:spTgt spid="36"/>
                                        </p:tgtEl>
                                      </p:cBhvr>
                                    </p:animEffect>
                                    <p:animScale>
                                      <p:cBhvr>
                                        <p:cTn id="330" dur="250" autoRev="1" fill="hold"/>
                                        <p:tgtEl>
                                          <p:spTgt spid="36"/>
                                        </p:tgtEl>
                                      </p:cBhvr>
                                      <p:by x="105000" y="105000"/>
                                    </p:animScale>
                                  </p:childTnLst>
                                </p:cTn>
                              </p:par>
                            </p:childTnLst>
                          </p:cTn>
                        </p:par>
                      </p:childTnLst>
                    </p:cTn>
                  </p:par>
                  <p:par>
                    <p:cTn id="331" fill="hold">
                      <p:stCondLst>
                        <p:cond delay="indefinite"/>
                      </p:stCondLst>
                      <p:childTnLst>
                        <p:par>
                          <p:cTn id="332" fill="hold">
                            <p:stCondLst>
                              <p:cond delay="0"/>
                            </p:stCondLst>
                            <p:childTnLst>
                              <p:par>
                                <p:cTn id="333" presetID="26" presetClass="emph" presetSubtype="0" fill="hold" grpId="2" nodeType="clickEffect">
                                  <p:stCondLst>
                                    <p:cond delay="0"/>
                                  </p:stCondLst>
                                  <p:childTnLst>
                                    <p:animEffect transition="out" filter="fade">
                                      <p:cBhvr>
                                        <p:cTn id="334" dur="500" tmFilter="0, 0; .2, .5; .8, .5; 1, 0"/>
                                        <p:tgtEl>
                                          <p:spTgt spid="30"/>
                                        </p:tgtEl>
                                      </p:cBhvr>
                                    </p:animEffect>
                                    <p:animScale>
                                      <p:cBhvr>
                                        <p:cTn id="335" dur="250" autoRev="1" fill="hold"/>
                                        <p:tgtEl>
                                          <p:spTgt spid="30"/>
                                        </p:tgtEl>
                                      </p:cBhvr>
                                      <p:by x="105000" y="105000"/>
                                    </p:animScale>
                                  </p:childTnLst>
                                </p:cTn>
                              </p:par>
                            </p:childTnLst>
                          </p:cTn>
                        </p:par>
                      </p:childTnLst>
                    </p:cTn>
                  </p:par>
                  <p:par>
                    <p:cTn id="336" fill="hold">
                      <p:stCondLst>
                        <p:cond delay="indefinite"/>
                      </p:stCondLst>
                      <p:childTnLst>
                        <p:par>
                          <p:cTn id="337" fill="hold">
                            <p:stCondLst>
                              <p:cond delay="0"/>
                            </p:stCondLst>
                            <p:childTnLst>
                              <p:par>
                                <p:cTn id="338" presetID="6" presetClass="emph" presetSubtype="0" fill="hold" grpId="0" nodeType="clickEffect">
                                  <p:stCondLst>
                                    <p:cond delay="0"/>
                                  </p:stCondLst>
                                  <p:childTnLst>
                                    <p:animScale>
                                      <p:cBhvr>
                                        <p:cTn id="339" dur="2000" fill="hold"/>
                                        <p:tgtEl>
                                          <p:spTgt spid="47"/>
                                        </p:tgtEl>
                                      </p:cBhvr>
                                      <p:by x="150000" y="150000"/>
                                    </p:animScale>
                                  </p:childTnLst>
                                </p:cTn>
                              </p:par>
                            </p:childTnLst>
                          </p:cTn>
                        </p:par>
                      </p:childTnLst>
                    </p:cTn>
                  </p:par>
                  <p:par>
                    <p:cTn id="340" fill="hold">
                      <p:stCondLst>
                        <p:cond delay="indefinite"/>
                      </p:stCondLst>
                      <p:childTnLst>
                        <p:par>
                          <p:cTn id="341" fill="hold">
                            <p:stCondLst>
                              <p:cond delay="0"/>
                            </p:stCondLst>
                            <p:childTnLst>
                              <p:par>
                                <p:cTn id="342" presetID="10" presetClass="entr" presetSubtype="0" fill="hold" grpId="0" nodeType="clickEffect">
                                  <p:stCondLst>
                                    <p:cond delay="0"/>
                                  </p:stCondLst>
                                  <p:childTnLst>
                                    <p:set>
                                      <p:cBhvr>
                                        <p:cTn id="343" dur="1" fill="hold">
                                          <p:stCondLst>
                                            <p:cond delay="0"/>
                                          </p:stCondLst>
                                        </p:cTn>
                                        <p:tgtEl>
                                          <p:spTgt spid="3"/>
                                        </p:tgtEl>
                                        <p:attrNameLst>
                                          <p:attrName>style.visibility</p:attrName>
                                        </p:attrNameLst>
                                      </p:cBhvr>
                                      <p:to>
                                        <p:strVal val="visible"/>
                                      </p:to>
                                    </p:set>
                                    <p:animEffect transition="in" filter="fade">
                                      <p:cBhvr>
                                        <p:cTn id="344" dur="500"/>
                                        <p:tgtEl>
                                          <p:spTgt spid="3"/>
                                        </p:tgtEl>
                                      </p:cBhvr>
                                    </p:animEffect>
                                  </p:childTnLst>
                                </p:cTn>
                              </p:par>
                              <p:par>
                                <p:cTn id="345" presetID="10" presetClass="entr" presetSubtype="0" fill="hold" grpId="0" nodeType="withEffect">
                                  <p:stCondLst>
                                    <p:cond delay="0"/>
                                  </p:stCondLst>
                                  <p:childTnLst>
                                    <p:set>
                                      <p:cBhvr>
                                        <p:cTn id="346" dur="1" fill="hold">
                                          <p:stCondLst>
                                            <p:cond delay="0"/>
                                          </p:stCondLst>
                                        </p:cTn>
                                        <p:tgtEl>
                                          <p:spTgt spid="4"/>
                                        </p:tgtEl>
                                        <p:attrNameLst>
                                          <p:attrName>style.visibility</p:attrName>
                                        </p:attrNameLst>
                                      </p:cBhvr>
                                      <p:to>
                                        <p:strVal val="visible"/>
                                      </p:to>
                                    </p:set>
                                    <p:animEffect transition="in" filter="fade">
                                      <p:cBhvr>
                                        <p:cTn id="347" dur="500"/>
                                        <p:tgtEl>
                                          <p:spTgt spid="4"/>
                                        </p:tgtEl>
                                      </p:cBhvr>
                                    </p:animEffect>
                                  </p:childTnLst>
                                </p:cTn>
                              </p:par>
                              <p:par>
                                <p:cTn id="348" presetID="10" presetClass="entr" presetSubtype="0" fill="hold" grpId="0" nodeType="withEffect">
                                  <p:stCondLst>
                                    <p:cond delay="0"/>
                                  </p:stCondLst>
                                  <p:childTnLst>
                                    <p:set>
                                      <p:cBhvr>
                                        <p:cTn id="349" dur="1" fill="hold">
                                          <p:stCondLst>
                                            <p:cond delay="0"/>
                                          </p:stCondLst>
                                        </p:cTn>
                                        <p:tgtEl>
                                          <p:spTgt spid="50"/>
                                        </p:tgtEl>
                                        <p:attrNameLst>
                                          <p:attrName>style.visibility</p:attrName>
                                        </p:attrNameLst>
                                      </p:cBhvr>
                                      <p:to>
                                        <p:strVal val="visible"/>
                                      </p:to>
                                    </p:set>
                                    <p:animEffect transition="in" filter="fade">
                                      <p:cBhvr>
                                        <p:cTn id="350" dur="500"/>
                                        <p:tgtEl>
                                          <p:spTgt spid="50"/>
                                        </p:tgtEl>
                                      </p:cBhvr>
                                    </p:animEffect>
                                  </p:childTnLst>
                                </p:cTn>
                              </p:par>
                              <p:par>
                                <p:cTn id="351" presetID="10" presetClass="entr" presetSubtype="0" fill="hold" grpId="0" nodeType="withEffect">
                                  <p:stCondLst>
                                    <p:cond delay="0"/>
                                  </p:stCondLst>
                                  <p:childTnLst>
                                    <p:set>
                                      <p:cBhvr>
                                        <p:cTn id="352" dur="1" fill="hold">
                                          <p:stCondLst>
                                            <p:cond delay="0"/>
                                          </p:stCondLst>
                                        </p:cTn>
                                        <p:tgtEl>
                                          <p:spTgt spid="52"/>
                                        </p:tgtEl>
                                        <p:attrNameLst>
                                          <p:attrName>style.visibility</p:attrName>
                                        </p:attrNameLst>
                                      </p:cBhvr>
                                      <p:to>
                                        <p:strVal val="visible"/>
                                      </p:to>
                                    </p:set>
                                    <p:animEffect transition="in" filter="fade">
                                      <p:cBhvr>
                                        <p:cTn id="353" dur="500"/>
                                        <p:tgtEl>
                                          <p:spTgt spid="52"/>
                                        </p:tgtEl>
                                      </p:cBhvr>
                                    </p:animEffect>
                                  </p:childTnLst>
                                </p:cTn>
                              </p:par>
                              <p:par>
                                <p:cTn id="354" presetID="10" presetClass="entr" presetSubtype="0" fill="hold" grpId="0" nodeType="withEffect">
                                  <p:stCondLst>
                                    <p:cond delay="0"/>
                                  </p:stCondLst>
                                  <p:childTnLst>
                                    <p:set>
                                      <p:cBhvr>
                                        <p:cTn id="355" dur="1" fill="hold">
                                          <p:stCondLst>
                                            <p:cond delay="0"/>
                                          </p:stCondLst>
                                        </p:cTn>
                                        <p:tgtEl>
                                          <p:spTgt spid="51"/>
                                        </p:tgtEl>
                                        <p:attrNameLst>
                                          <p:attrName>style.visibility</p:attrName>
                                        </p:attrNameLst>
                                      </p:cBhvr>
                                      <p:to>
                                        <p:strVal val="visible"/>
                                      </p:to>
                                    </p:set>
                                    <p:animEffect transition="in" filter="fade">
                                      <p:cBhvr>
                                        <p:cTn id="356" dur="500"/>
                                        <p:tgtEl>
                                          <p:spTgt spid="51"/>
                                        </p:tgtEl>
                                      </p:cBhvr>
                                    </p:animEffect>
                                  </p:childTnLst>
                                </p:cTn>
                              </p:par>
                              <p:par>
                                <p:cTn id="357" presetID="10" presetClass="entr" presetSubtype="0" fill="hold" grpId="0" nodeType="withEffect">
                                  <p:stCondLst>
                                    <p:cond delay="0"/>
                                  </p:stCondLst>
                                  <p:childTnLst>
                                    <p:set>
                                      <p:cBhvr>
                                        <p:cTn id="358" dur="1" fill="hold">
                                          <p:stCondLst>
                                            <p:cond delay="0"/>
                                          </p:stCondLst>
                                        </p:cTn>
                                        <p:tgtEl>
                                          <p:spTgt spid="54"/>
                                        </p:tgtEl>
                                        <p:attrNameLst>
                                          <p:attrName>style.visibility</p:attrName>
                                        </p:attrNameLst>
                                      </p:cBhvr>
                                      <p:to>
                                        <p:strVal val="visible"/>
                                      </p:to>
                                    </p:set>
                                    <p:animEffect transition="in" filter="fade">
                                      <p:cBhvr>
                                        <p:cTn id="359" dur="500"/>
                                        <p:tgtEl>
                                          <p:spTgt spid="54"/>
                                        </p:tgtEl>
                                      </p:cBhvr>
                                    </p:animEffect>
                                  </p:childTnLst>
                                </p:cTn>
                              </p:par>
                              <p:par>
                                <p:cTn id="360" presetID="10" presetClass="entr" presetSubtype="0" fill="hold" grpId="0" nodeType="withEffect">
                                  <p:stCondLst>
                                    <p:cond delay="0"/>
                                  </p:stCondLst>
                                  <p:childTnLst>
                                    <p:set>
                                      <p:cBhvr>
                                        <p:cTn id="361" dur="1" fill="hold">
                                          <p:stCondLst>
                                            <p:cond delay="0"/>
                                          </p:stCondLst>
                                        </p:cTn>
                                        <p:tgtEl>
                                          <p:spTgt spid="53"/>
                                        </p:tgtEl>
                                        <p:attrNameLst>
                                          <p:attrName>style.visibility</p:attrName>
                                        </p:attrNameLst>
                                      </p:cBhvr>
                                      <p:to>
                                        <p:strVal val="visible"/>
                                      </p:to>
                                    </p:set>
                                    <p:animEffect transition="in" filter="fade">
                                      <p:cBhvr>
                                        <p:cTn id="362" dur="500"/>
                                        <p:tgtEl>
                                          <p:spTgt spid="53"/>
                                        </p:tgtEl>
                                      </p:cBhvr>
                                    </p:animEffect>
                                  </p:childTnLst>
                                </p:cTn>
                              </p:par>
                            </p:childTnLst>
                          </p:cTn>
                        </p:par>
                      </p:childTnLst>
                    </p:cTn>
                  </p:par>
                  <p:par>
                    <p:cTn id="363" fill="hold">
                      <p:stCondLst>
                        <p:cond delay="indefinite"/>
                      </p:stCondLst>
                      <p:childTnLst>
                        <p:par>
                          <p:cTn id="364" fill="hold">
                            <p:stCondLst>
                              <p:cond delay="0"/>
                            </p:stCondLst>
                            <p:childTnLst>
                              <p:par>
                                <p:cTn id="365" presetID="6" presetClass="emph" presetSubtype="0" fill="hold" grpId="1" nodeType="clickEffect">
                                  <p:stCondLst>
                                    <p:cond delay="0"/>
                                  </p:stCondLst>
                                  <p:childTnLst>
                                    <p:animScale>
                                      <p:cBhvr>
                                        <p:cTn id="366" dur="2000" fill="hold"/>
                                        <p:tgtEl>
                                          <p:spTgt spid="48"/>
                                        </p:tgtEl>
                                      </p:cBhvr>
                                      <p:by x="150000" y="150000"/>
                                    </p:animScale>
                                  </p:childTnLst>
                                </p:cTn>
                              </p:par>
                            </p:childTnLst>
                          </p:cTn>
                        </p:par>
                      </p:childTnLst>
                    </p:cTn>
                  </p:par>
                  <p:par>
                    <p:cTn id="367" fill="hold">
                      <p:stCondLst>
                        <p:cond delay="indefinite"/>
                      </p:stCondLst>
                      <p:childTnLst>
                        <p:par>
                          <p:cTn id="368" fill="hold">
                            <p:stCondLst>
                              <p:cond delay="0"/>
                            </p:stCondLst>
                            <p:childTnLst>
                              <p:par>
                                <p:cTn id="369" presetID="10" presetClass="entr" presetSubtype="0" fill="hold" nodeType="clickEffect">
                                  <p:stCondLst>
                                    <p:cond delay="0"/>
                                  </p:stCondLst>
                                  <p:childTnLst>
                                    <p:set>
                                      <p:cBhvr>
                                        <p:cTn id="370" dur="1" fill="hold">
                                          <p:stCondLst>
                                            <p:cond delay="0"/>
                                          </p:stCondLst>
                                        </p:cTn>
                                        <p:tgtEl>
                                          <p:spTgt spid="7"/>
                                        </p:tgtEl>
                                        <p:attrNameLst>
                                          <p:attrName>style.visibility</p:attrName>
                                        </p:attrNameLst>
                                      </p:cBhvr>
                                      <p:to>
                                        <p:strVal val="visible"/>
                                      </p:to>
                                    </p:set>
                                    <p:animEffect transition="in" filter="fade">
                                      <p:cBhvr>
                                        <p:cTn id="37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2" grpId="0" animBg="1"/>
      <p:bldP spid="12" grpId="1" animBg="1"/>
      <p:bldP spid="13" grpId="0" animBg="1"/>
      <p:bldP spid="13" grpId="1" animBg="1"/>
      <p:bldP spid="14" grpId="0"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3" grpId="0" animBg="1"/>
      <p:bldP spid="24" grpId="0" animBg="1"/>
      <p:bldP spid="24" grpId="1" animBg="1"/>
      <p:bldP spid="25" grpId="0" animBg="1"/>
      <p:bldP spid="25" grpId="1" animBg="1"/>
      <p:bldP spid="25" grpId="2" animBg="1"/>
      <p:bldP spid="25" grpId="3" animBg="1"/>
      <p:bldP spid="26" grpId="0" animBg="1"/>
      <p:bldP spid="26" grpId="1" animBg="1"/>
      <p:bldP spid="27" grpId="0" animBg="1"/>
      <p:bldP spid="27" grpId="1" animBg="1"/>
      <p:bldP spid="27" grpId="2" animBg="1"/>
      <p:bldP spid="27" grpId="3" animBg="1"/>
      <p:bldP spid="28" grpId="0" animBg="1"/>
      <p:bldP spid="28" grpId="1" animBg="1"/>
      <p:bldP spid="28" grpId="2" animBg="1"/>
      <p:bldP spid="28" grpId="3" animBg="1"/>
      <p:bldP spid="29" grpId="0" animBg="1"/>
      <p:bldP spid="29" grpId="1" animBg="1"/>
      <p:bldP spid="29" grpId="2" animBg="1"/>
      <p:bldP spid="29" grpId="3" animBg="1"/>
      <p:bldP spid="30" grpId="0" animBg="1"/>
      <p:bldP spid="30" grpId="1" animBg="1"/>
      <p:bldP spid="30" grpId="2" animBg="1"/>
      <p:bldP spid="30" grpId="3" animBg="1"/>
      <p:bldP spid="30" grpId="4" animBg="1"/>
      <p:bldP spid="31" grpId="0" animBg="1"/>
      <p:bldP spid="32" grpId="0" animBg="1"/>
      <p:bldP spid="32" grpId="1" animBg="1"/>
      <p:bldP spid="34" grpId="0" animBg="1"/>
      <p:bldP spid="34" grpId="1" animBg="1"/>
      <p:bldP spid="35" grpId="0" animBg="1"/>
      <p:bldP spid="35" grpId="1" animBg="1"/>
      <p:bldP spid="36" grpId="0" animBg="1"/>
      <p:bldP spid="36" grpId="1" animBg="1"/>
      <p:bldP spid="36" grpId="2" animBg="1"/>
      <p:bldP spid="36" grpId="3" animBg="1"/>
      <p:bldP spid="37" grpId="0" animBg="1"/>
      <p:bldP spid="38" grpId="0" animBg="1"/>
      <p:bldP spid="38" grpId="1" animBg="1"/>
      <p:bldP spid="39" grpId="0" animBg="1"/>
      <p:bldP spid="39" grpId="1" animBg="1"/>
      <p:bldP spid="40" grpId="0" animBg="1"/>
      <p:bldP spid="40" grpId="1" animBg="1"/>
      <p:bldP spid="41" grpId="0" animBg="1"/>
      <p:bldP spid="41" grpId="1" animBg="1"/>
      <p:bldP spid="42" grpId="0" animBg="1"/>
      <p:bldP spid="43" grpId="0" animBg="1"/>
      <p:bldP spid="43" grpId="1" animBg="1"/>
      <p:bldP spid="44" grpId="0" animBg="1"/>
      <p:bldP spid="44" grpId="1" animBg="1"/>
      <p:bldP spid="44" grpId="2" animBg="1"/>
      <p:bldP spid="44" grpId="3" animBg="1"/>
      <p:bldP spid="45" grpId="0" animBg="1"/>
      <p:bldP spid="45" grpId="1" animBg="1"/>
      <p:bldP spid="46" grpId="0" animBg="1"/>
      <p:bldP spid="47" grpId="0" animBg="1"/>
      <p:bldP spid="48" grpId="0" animBg="1"/>
      <p:bldP spid="48" grpId="1" animBg="1"/>
      <p:bldP spid="49" grpId="0" animBg="1"/>
      <p:bldP spid="49" grpId="1" animBg="1"/>
      <p:bldP spid="49" grpId="2" animBg="1"/>
      <p:bldP spid="49" grpId="3" animBg="1"/>
      <p:bldP spid="3" grpId="0" animBg="1"/>
      <p:bldP spid="4" grpId="0" animBg="1"/>
      <p:bldP spid="50" grpId="0" animBg="1"/>
      <p:bldP spid="51" grpId="0" animBg="1"/>
      <p:bldP spid="52" grpId="0" animBg="1"/>
      <p:bldP spid="53"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306A3CB7-2C75-4182-A7EE-2B1407FE852C}"/>
              </a:ext>
            </a:extLst>
          </p:cNvPr>
          <p:cNvPicPr>
            <a:picLocks noChangeAspect="1"/>
          </p:cNvPicPr>
          <p:nvPr/>
        </p:nvPicPr>
        <p:blipFill rotWithShape="1">
          <a:blip r:embed="rId4"/>
          <a:srcRect l="1992" t="13784" r="56566" b="2270"/>
          <a:stretch/>
        </p:blipFill>
        <p:spPr>
          <a:xfrm>
            <a:off x="47328" y="0"/>
            <a:ext cx="4520634" cy="6912768"/>
          </a:xfrm>
          <a:prstGeom prst="rect">
            <a:avLst/>
          </a:prstGeom>
        </p:spPr>
      </p:pic>
      <p:pic>
        <p:nvPicPr>
          <p:cNvPr id="3" name="Obrázek 2">
            <a:extLst>
              <a:ext uri="{FF2B5EF4-FFF2-40B4-BE49-F238E27FC236}">
                <a16:creationId xmlns:a16="http://schemas.microsoft.com/office/drawing/2014/main" id="{A9A45148-673C-4468-9B9A-24090270298F}"/>
              </a:ext>
            </a:extLst>
          </p:cNvPr>
          <p:cNvPicPr>
            <a:picLocks noChangeAspect="1"/>
          </p:cNvPicPr>
          <p:nvPr/>
        </p:nvPicPr>
        <p:blipFill rotWithShape="1">
          <a:blip r:embed="rId4"/>
          <a:srcRect l="49507" t="13292" r="20197" b="946"/>
          <a:stretch/>
        </p:blipFill>
        <p:spPr>
          <a:xfrm>
            <a:off x="8616280" y="0"/>
            <a:ext cx="3240360" cy="6924864"/>
          </a:xfrm>
          <a:prstGeom prst="rect">
            <a:avLst/>
          </a:prstGeom>
        </p:spPr>
      </p:pic>
      <p:pic>
        <p:nvPicPr>
          <p:cNvPr id="4" name="Obrázek 3">
            <a:extLst>
              <a:ext uri="{FF2B5EF4-FFF2-40B4-BE49-F238E27FC236}">
                <a16:creationId xmlns:a16="http://schemas.microsoft.com/office/drawing/2014/main" id="{B0B5BF60-0415-4F54-94F0-D4945F623C19}"/>
              </a:ext>
            </a:extLst>
          </p:cNvPr>
          <p:cNvPicPr>
            <a:picLocks noChangeAspect="1"/>
          </p:cNvPicPr>
          <p:nvPr/>
        </p:nvPicPr>
        <p:blipFill rotWithShape="1">
          <a:blip r:embed="rId4"/>
          <a:srcRect l="78325" t="76151" r="985" b="945"/>
          <a:stretch/>
        </p:blipFill>
        <p:spPr>
          <a:xfrm>
            <a:off x="4511824" y="525440"/>
            <a:ext cx="3274210" cy="2736304"/>
          </a:xfrm>
          <a:prstGeom prst="rect">
            <a:avLst/>
          </a:prstGeom>
        </p:spPr>
      </p:pic>
      <p:grpSp>
        <p:nvGrpSpPr>
          <p:cNvPr id="12" name="Skupina 11">
            <a:extLst>
              <a:ext uri="{FF2B5EF4-FFF2-40B4-BE49-F238E27FC236}">
                <a16:creationId xmlns:a16="http://schemas.microsoft.com/office/drawing/2014/main" id="{E5F02BFD-DC6C-453D-A344-30A89BF22E45}"/>
              </a:ext>
            </a:extLst>
          </p:cNvPr>
          <p:cNvGrpSpPr/>
          <p:nvPr/>
        </p:nvGrpSpPr>
        <p:grpSpPr>
          <a:xfrm>
            <a:off x="7824192" y="3543209"/>
            <a:ext cx="4896544" cy="3356118"/>
            <a:chOff x="7824192" y="3543209"/>
            <a:chExt cx="4896544" cy="3356118"/>
          </a:xfrm>
        </p:grpSpPr>
        <p:sp>
          <p:nvSpPr>
            <p:cNvPr id="8" name="Vývojový diagram: postup 7">
              <a:extLst>
                <a:ext uri="{FF2B5EF4-FFF2-40B4-BE49-F238E27FC236}">
                  <a16:creationId xmlns:a16="http://schemas.microsoft.com/office/drawing/2014/main" id="{319579D7-86B6-40EC-9823-95B302A244EC}"/>
                </a:ext>
              </a:extLst>
            </p:cNvPr>
            <p:cNvSpPr/>
            <p:nvPr/>
          </p:nvSpPr>
          <p:spPr>
            <a:xfrm>
              <a:off x="7824192" y="3612201"/>
              <a:ext cx="4896544" cy="3287126"/>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Vývojový diagram: postup 8">
              <a:extLst>
                <a:ext uri="{FF2B5EF4-FFF2-40B4-BE49-F238E27FC236}">
                  <a16:creationId xmlns:a16="http://schemas.microsoft.com/office/drawing/2014/main" id="{535526CC-55DF-455B-B2D0-2B164CE8AF15}"/>
                </a:ext>
              </a:extLst>
            </p:cNvPr>
            <p:cNvSpPr/>
            <p:nvPr/>
          </p:nvSpPr>
          <p:spPr>
            <a:xfrm>
              <a:off x="10128448" y="3543209"/>
              <a:ext cx="1872208" cy="2694103"/>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Skupina 10">
            <a:extLst>
              <a:ext uri="{FF2B5EF4-FFF2-40B4-BE49-F238E27FC236}">
                <a16:creationId xmlns:a16="http://schemas.microsoft.com/office/drawing/2014/main" id="{4EA509DC-A61D-4238-A772-4224A9F85476}"/>
              </a:ext>
            </a:extLst>
          </p:cNvPr>
          <p:cNvGrpSpPr/>
          <p:nvPr/>
        </p:nvGrpSpPr>
        <p:grpSpPr>
          <a:xfrm>
            <a:off x="-24680" y="3566405"/>
            <a:ext cx="4896544" cy="3365745"/>
            <a:chOff x="-24680" y="3566405"/>
            <a:chExt cx="4896544" cy="3365745"/>
          </a:xfrm>
        </p:grpSpPr>
        <p:sp>
          <p:nvSpPr>
            <p:cNvPr id="7" name="Vývojový diagram: postup 6">
              <a:extLst>
                <a:ext uri="{FF2B5EF4-FFF2-40B4-BE49-F238E27FC236}">
                  <a16:creationId xmlns:a16="http://schemas.microsoft.com/office/drawing/2014/main" id="{27320729-E311-4AEE-9DBF-4E99404557BA}"/>
                </a:ext>
              </a:extLst>
            </p:cNvPr>
            <p:cNvSpPr/>
            <p:nvPr/>
          </p:nvSpPr>
          <p:spPr>
            <a:xfrm>
              <a:off x="-24680" y="3645024"/>
              <a:ext cx="4896544" cy="3287126"/>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Vývojový diagram: postup 9">
              <a:extLst>
                <a:ext uri="{FF2B5EF4-FFF2-40B4-BE49-F238E27FC236}">
                  <a16:creationId xmlns:a16="http://schemas.microsoft.com/office/drawing/2014/main" id="{A1A93545-95BB-44FB-9175-6F3691670956}"/>
                </a:ext>
              </a:extLst>
            </p:cNvPr>
            <p:cNvSpPr/>
            <p:nvPr/>
          </p:nvSpPr>
          <p:spPr>
            <a:xfrm>
              <a:off x="1847528" y="3566405"/>
              <a:ext cx="2376264" cy="2694103"/>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ovéPole 12">
            <a:extLst>
              <a:ext uri="{FF2B5EF4-FFF2-40B4-BE49-F238E27FC236}">
                <a16:creationId xmlns:a16="http://schemas.microsoft.com/office/drawing/2014/main" id="{9504658E-AC05-4362-9754-6FBB633601AB}"/>
              </a:ext>
            </a:extLst>
          </p:cNvPr>
          <p:cNvSpPr txBox="1"/>
          <p:nvPr/>
        </p:nvSpPr>
        <p:spPr>
          <a:xfrm>
            <a:off x="5149941" y="6415221"/>
            <a:ext cx="3882734" cy="461665"/>
          </a:xfrm>
          <a:prstGeom prst="rect">
            <a:avLst/>
          </a:prstGeom>
          <a:noFill/>
        </p:spPr>
        <p:txBody>
          <a:bodyPr wrap="square" rtlCol="0">
            <a:spAutoFit/>
          </a:bodyPr>
          <a:lstStyle/>
          <a:p>
            <a:r>
              <a:rPr lang="cs-CZ" sz="1200" i="1" dirty="0"/>
              <a:t>podle: </a:t>
            </a:r>
            <a:r>
              <a:rPr lang="cs-CZ" sz="1200" i="1" dirty="0" err="1"/>
              <a:t>Dee</a:t>
            </a:r>
            <a:r>
              <a:rPr lang="cs-CZ" sz="1200" i="1" dirty="0"/>
              <a:t> </a:t>
            </a:r>
            <a:r>
              <a:rPr lang="cs-CZ" sz="1200" i="1" dirty="0" err="1"/>
              <a:t>Silverthorn</a:t>
            </a:r>
            <a:r>
              <a:rPr lang="cs-CZ" sz="1200" i="1" dirty="0"/>
              <a:t>, </a:t>
            </a:r>
            <a:r>
              <a:rPr lang="cs-CZ" sz="1200" i="1" dirty="0" err="1"/>
              <a:t>Human</a:t>
            </a:r>
            <a:r>
              <a:rPr lang="cs-CZ" sz="1200" i="1" dirty="0"/>
              <a:t> </a:t>
            </a:r>
            <a:r>
              <a:rPr lang="cs-CZ" sz="1200" i="1" dirty="0" err="1"/>
              <a:t>physiology</a:t>
            </a:r>
            <a:r>
              <a:rPr lang="cs-CZ" sz="1200" i="1" dirty="0"/>
              <a:t>: </a:t>
            </a:r>
          </a:p>
          <a:p>
            <a:r>
              <a:rPr lang="cs-CZ" sz="1200" i="1" dirty="0" err="1"/>
              <a:t>an</a:t>
            </a:r>
            <a:r>
              <a:rPr lang="cs-CZ" sz="1200" i="1" dirty="0"/>
              <a:t> </a:t>
            </a:r>
            <a:r>
              <a:rPr lang="cs-CZ" sz="1200" i="1" dirty="0" err="1"/>
              <a:t>integrated</a:t>
            </a:r>
            <a:r>
              <a:rPr lang="cs-CZ" sz="1200" i="1" dirty="0"/>
              <a:t> </a:t>
            </a:r>
            <a:r>
              <a:rPr lang="cs-CZ" sz="1200" i="1" dirty="0" err="1"/>
              <a:t>approach</a:t>
            </a:r>
            <a:r>
              <a:rPr lang="cs-CZ" sz="1200" i="1" dirty="0"/>
              <a:t>, 8th </a:t>
            </a:r>
            <a:r>
              <a:rPr lang="cs-CZ" sz="1200" i="1" dirty="0" err="1"/>
              <a:t>edition</a:t>
            </a:r>
            <a:r>
              <a:rPr lang="cs-CZ" sz="1200" i="1" dirty="0"/>
              <a:t>, </a:t>
            </a:r>
            <a:r>
              <a:rPr lang="cs-CZ" sz="1200" i="1" dirty="0" err="1"/>
              <a:t>Pearson</a:t>
            </a:r>
            <a:r>
              <a:rPr lang="cs-CZ" sz="1200" i="1" dirty="0"/>
              <a:t> 2017 </a:t>
            </a:r>
            <a:endParaRPr lang="en-US" sz="1200" i="1" dirty="0"/>
          </a:p>
        </p:txBody>
      </p:sp>
      <p:grpSp>
        <p:nvGrpSpPr>
          <p:cNvPr id="14" name="Skupina 13">
            <a:extLst>
              <a:ext uri="{FF2B5EF4-FFF2-40B4-BE49-F238E27FC236}">
                <a16:creationId xmlns:a16="http://schemas.microsoft.com/office/drawing/2014/main" id="{CE8A7F73-B9E3-4134-A50A-58398235AE5F}"/>
              </a:ext>
            </a:extLst>
          </p:cNvPr>
          <p:cNvGrpSpPr/>
          <p:nvPr/>
        </p:nvGrpSpPr>
        <p:grpSpPr>
          <a:xfrm>
            <a:off x="8544272" y="0"/>
            <a:ext cx="3564396" cy="3819758"/>
            <a:chOff x="7824192" y="3543209"/>
            <a:chExt cx="4896544" cy="3356118"/>
          </a:xfrm>
        </p:grpSpPr>
        <p:sp>
          <p:nvSpPr>
            <p:cNvPr id="15" name="Vývojový diagram: postup 14">
              <a:extLst>
                <a:ext uri="{FF2B5EF4-FFF2-40B4-BE49-F238E27FC236}">
                  <a16:creationId xmlns:a16="http://schemas.microsoft.com/office/drawing/2014/main" id="{7074D393-F662-405F-ABB6-FF6D0CF1C51F}"/>
                </a:ext>
              </a:extLst>
            </p:cNvPr>
            <p:cNvSpPr/>
            <p:nvPr/>
          </p:nvSpPr>
          <p:spPr>
            <a:xfrm>
              <a:off x="7824192" y="3612201"/>
              <a:ext cx="4896544" cy="3287126"/>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Vývojový diagram: postup 15">
              <a:extLst>
                <a:ext uri="{FF2B5EF4-FFF2-40B4-BE49-F238E27FC236}">
                  <a16:creationId xmlns:a16="http://schemas.microsoft.com/office/drawing/2014/main" id="{808C0473-FEBC-42A4-8096-A4B1D3DFF99C}"/>
                </a:ext>
              </a:extLst>
            </p:cNvPr>
            <p:cNvSpPr/>
            <p:nvPr/>
          </p:nvSpPr>
          <p:spPr>
            <a:xfrm>
              <a:off x="10128448" y="3543209"/>
              <a:ext cx="1872208" cy="2694103"/>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Obrázek 4">
            <a:extLst>
              <a:ext uri="{FF2B5EF4-FFF2-40B4-BE49-F238E27FC236}">
                <a16:creationId xmlns:a16="http://schemas.microsoft.com/office/drawing/2014/main" id="{55695DB7-9127-4C55-B2EA-8CE60991E186}"/>
              </a:ext>
            </a:extLst>
          </p:cNvPr>
          <p:cNvPicPr>
            <a:picLocks noChangeAspect="1"/>
          </p:cNvPicPr>
          <p:nvPr/>
        </p:nvPicPr>
        <p:blipFill rotWithShape="1">
          <a:blip r:embed="rId4"/>
          <a:srcRect l="12269" t="2081" r="46830" b="95149"/>
          <a:stretch/>
        </p:blipFill>
        <p:spPr>
          <a:xfrm>
            <a:off x="3071664" y="101964"/>
            <a:ext cx="6192688" cy="316643"/>
          </a:xfrm>
          <a:prstGeom prst="rect">
            <a:avLst/>
          </a:prstGeom>
        </p:spPr>
      </p:pic>
    </p:spTree>
    <p:custDataLst>
      <p:tags r:id="rId1"/>
    </p:custDataLst>
    <p:extLst>
      <p:ext uri="{BB962C8B-B14F-4D97-AF65-F5344CB8AC3E}">
        <p14:creationId xmlns:p14="http://schemas.microsoft.com/office/powerpoint/2010/main" val="977244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490D2462-54BA-461A-8FE6-341D9F7D2D81}"/>
              </a:ext>
            </a:extLst>
          </p:cNvPr>
          <p:cNvPicPr>
            <a:picLocks noChangeAspect="1"/>
          </p:cNvPicPr>
          <p:nvPr/>
        </p:nvPicPr>
        <p:blipFill rotWithShape="1">
          <a:blip r:embed="rId4"/>
          <a:srcRect t="11550"/>
          <a:stretch/>
        </p:blipFill>
        <p:spPr>
          <a:xfrm>
            <a:off x="3575176" y="476672"/>
            <a:ext cx="6301244" cy="6382448"/>
          </a:xfrm>
          <a:prstGeom prst="rect">
            <a:avLst/>
          </a:prstGeom>
          <a:ln>
            <a:noFill/>
          </a:ln>
        </p:spPr>
      </p:pic>
      <p:sp>
        <p:nvSpPr>
          <p:cNvPr id="4" name="TextovéPole 3">
            <a:extLst>
              <a:ext uri="{FF2B5EF4-FFF2-40B4-BE49-F238E27FC236}">
                <a16:creationId xmlns:a16="http://schemas.microsoft.com/office/drawing/2014/main" id="{12883305-F935-4842-8E23-F29289A84B7D}"/>
              </a:ext>
            </a:extLst>
          </p:cNvPr>
          <p:cNvSpPr txBox="1"/>
          <p:nvPr/>
        </p:nvSpPr>
        <p:spPr>
          <a:xfrm>
            <a:off x="47328" y="44624"/>
            <a:ext cx="2976136" cy="369332"/>
          </a:xfrm>
          <a:prstGeom prst="rect">
            <a:avLst/>
          </a:prstGeom>
          <a:solidFill>
            <a:srgbClr val="EBE7DA"/>
          </a:solidFill>
        </p:spPr>
        <p:txBody>
          <a:bodyPr wrap="none" rtlCol="0">
            <a:spAutoFit/>
          </a:bodyPr>
          <a:lstStyle/>
          <a:p>
            <a:r>
              <a:rPr lang="cs-CZ" dirty="0"/>
              <a:t>LEDVINY CHRÁNÍ OBJEM</a:t>
            </a:r>
            <a:endParaRPr lang="en-US" dirty="0"/>
          </a:p>
        </p:txBody>
      </p:sp>
      <p:sp>
        <p:nvSpPr>
          <p:cNvPr id="5" name="TextovéPole 4">
            <a:extLst>
              <a:ext uri="{FF2B5EF4-FFF2-40B4-BE49-F238E27FC236}">
                <a16:creationId xmlns:a16="http://schemas.microsoft.com/office/drawing/2014/main" id="{54467BB7-F5EA-445B-877E-0C070BEAEEBC}"/>
              </a:ext>
            </a:extLst>
          </p:cNvPr>
          <p:cNvSpPr txBox="1"/>
          <p:nvPr/>
        </p:nvSpPr>
        <p:spPr>
          <a:xfrm>
            <a:off x="3359696" y="60242"/>
            <a:ext cx="8468985" cy="369332"/>
          </a:xfrm>
          <a:prstGeom prst="rect">
            <a:avLst/>
          </a:prstGeom>
          <a:solidFill>
            <a:srgbClr val="EBE7DA"/>
          </a:solidFill>
        </p:spPr>
        <p:txBody>
          <a:bodyPr wrap="none" rtlCol="0">
            <a:spAutoFit/>
          </a:bodyPr>
          <a:lstStyle/>
          <a:p>
            <a:r>
              <a:rPr lang="cs-CZ" dirty="0"/>
              <a:t>Ledviny nemohou obnovit </a:t>
            </a:r>
            <a:r>
              <a:rPr lang="cs-CZ" dirty="0" err="1"/>
              <a:t>ztacený</a:t>
            </a:r>
            <a:r>
              <a:rPr lang="cs-CZ" dirty="0"/>
              <a:t> objem. Snaží se pouze udržovat objem tekutin</a:t>
            </a:r>
            <a:endParaRPr lang="en-US" dirty="0"/>
          </a:p>
        </p:txBody>
      </p:sp>
      <p:sp>
        <p:nvSpPr>
          <p:cNvPr id="7" name="Vývojový diagram: postup 6">
            <a:extLst>
              <a:ext uri="{FF2B5EF4-FFF2-40B4-BE49-F238E27FC236}">
                <a16:creationId xmlns:a16="http://schemas.microsoft.com/office/drawing/2014/main" id="{637AF189-2327-4036-93E1-D1E70C0A7F41}"/>
              </a:ext>
            </a:extLst>
          </p:cNvPr>
          <p:cNvSpPr/>
          <p:nvPr/>
        </p:nvSpPr>
        <p:spPr>
          <a:xfrm>
            <a:off x="3719736" y="620688"/>
            <a:ext cx="1944216" cy="648072"/>
          </a:xfrm>
          <a:prstGeom prst="flowChartProcess">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Vývojový diagram: postup 7">
            <a:extLst>
              <a:ext uri="{FF2B5EF4-FFF2-40B4-BE49-F238E27FC236}">
                <a16:creationId xmlns:a16="http://schemas.microsoft.com/office/drawing/2014/main" id="{05E24896-C9A4-49BE-AA11-A89DFAFFF237}"/>
              </a:ext>
            </a:extLst>
          </p:cNvPr>
          <p:cNvSpPr/>
          <p:nvPr/>
        </p:nvSpPr>
        <p:spPr>
          <a:xfrm>
            <a:off x="5951984" y="692696"/>
            <a:ext cx="648072" cy="504056"/>
          </a:xfrm>
          <a:prstGeom prst="flowChartProcess">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Vývojový diagram: postup 8">
            <a:extLst>
              <a:ext uri="{FF2B5EF4-FFF2-40B4-BE49-F238E27FC236}">
                <a16:creationId xmlns:a16="http://schemas.microsoft.com/office/drawing/2014/main" id="{0B19E46A-04DB-434E-A5C8-DC0E7CA1B248}"/>
              </a:ext>
            </a:extLst>
          </p:cNvPr>
          <p:cNvSpPr/>
          <p:nvPr/>
        </p:nvSpPr>
        <p:spPr>
          <a:xfrm>
            <a:off x="8400256" y="5733256"/>
            <a:ext cx="720080" cy="648072"/>
          </a:xfrm>
          <a:prstGeom prst="flowChartProcess">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Vývojový diagram: postup 9">
            <a:extLst>
              <a:ext uri="{FF2B5EF4-FFF2-40B4-BE49-F238E27FC236}">
                <a16:creationId xmlns:a16="http://schemas.microsoft.com/office/drawing/2014/main" id="{1A7D5CBE-49EE-4B29-8040-61EC5EB66C5D}"/>
              </a:ext>
            </a:extLst>
          </p:cNvPr>
          <p:cNvSpPr/>
          <p:nvPr/>
        </p:nvSpPr>
        <p:spPr>
          <a:xfrm>
            <a:off x="5618570" y="4992747"/>
            <a:ext cx="972108" cy="792088"/>
          </a:xfrm>
          <a:prstGeom prst="flowChartProcess">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Vývojový diagram: postup 10">
            <a:extLst>
              <a:ext uri="{FF2B5EF4-FFF2-40B4-BE49-F238E27FC236}">
                <a16:creationId xmlns:a16="http://schemas.microsoft.com/office/drawing/2014/main" id="{5C9FA270-3336-4F96-A7D7-8BF9858ED274}"/>
              </a:ext>
            </a:extLst>
          </p:cNvPr>
          <p:cNvSpPr/>
          <p:nvPr/>
        </p:nvSpPr>
        <p:spPr>
          <a:xfrm>
            <a:off x="3719736" y="3645024"/>
            <a:ext cx="1080120" cy="648072"/>
          </a:xfrm>
          <a:prstGeom prst="flowChartProcess">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Vývojový diagram: postup 11">
            <a:extLst>
              <a:ext uri="{FF2B5EF4-FFF2-40B4-BE49-F238E27FC236}">
                <a16:creationId xmlns:a16="http://schemas.microsoft.com/office/drawing/2014/main" id="{802EDD9D-7737-4831-A9A2-9CAE60ADBDEC}"/>
              </a:ext>
            </a:extLst>
          </p:cNvPr>
          <p:cNvSpPr/>
          <p:nvPr/>
        </p:nvSpPr>
        <p:spPr>
          <a:xfrm>
            <a:off x="7536160" y="1412776"/>
            <a:ext cx="1368152" cy="648072"/>
          </a:xfrm>
          <a:prstGeom prst="flowChartProcess">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Vývojový diagram: postup 12">
            <a:extLst>
              <a:ext uri="{FF2B5EF4-FFF2-40B4-BE49-F238E27FC236}">
                <a16:creationId xmlns:a16="http://schemas.microsoft.com/office/drawing/2014/main" id="{EFB8753A-BA45-437B-935C-5F67E82088A5}"/>
              </a:ext>
            </a:extLst>
          </p:cNvPr>
          <p:cNvSpPr/>
          <p:nvPr/>
        </p:nvSpPr>
        <p:spPr>
          <a:xfrm>
            <a:off x="6852084" y="6209928"/>
            <a:ext cx="972108" cy="648072"/>
          </a:xfrm>
          <a:prstGeom prst="flowChartProcess">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bdélník 2">
            <a:extLst>
              <a:ext uri="{FF2B5EF4-FFF2-40B4-BE49-F238E27FC236}">
                <a16:creationId xmlns:a16="http://schemas.microsoft.com/office/drawing/2014/main" id="{250F8140-17A4-4507-BBEA-1E9F558911BA}"/>
              </a:ext>
            </a:extLst>
          </p:cNvPr>
          <p:cNvSpPr/>
          <p:nvPr/>
        </p:nvSpPr>
        <p:spPr>
          <a:xfrm>
            <a:off x="-48344" y="6581090"/>
            <a:ext cx="6648400" cy="276999"/>
          </a:xfrm>
          <a:prstGeom prst="rect">
            <a:avLst/>
          </a:prstGeom>
        </p:spPr>
        <p:txBody>
          <a:bodyPr wrap="square">
            <a:spAutoFit/>
          </a:bodyPr>
          <a:lstStyle/>
          <a:p>
            <a:r>
              <a:rPr lang="cs-CZ" sz="1200" i="1" dirty="0"/>
              <a:t>podle: </a:t>
            </a:r>
            <a:r>
              <a:rPr lang="cs-CZ" sz="1200" i="1" dirty="0" err="1"/>
              <a:t>Dee</a:t>
            </a:r>
            <a:r>
              <a:rPr lang="cs-CZ" sz="1200" i="1" dirty="0"/>
              <a:t> </a:t>
            </a:r>
            <a:r>
              <a:rPr lang="cs-CZ" sz="1200" i="1" dirty="0" err="1"/>
              <a:t>Silverthorn</a:t>
            </a:r>
            <a:r>
              <a:rPr lang="cs-CZ" sz="1200" i="1" dirty="0"/>
              <a:t>, </a:t>
            </a:r>
            <a:r>
              <a:rPr lang="cs-CZ" sz="1200" i="1" dirty="0" err="1"/>
              <a:t>Human</a:t>
            </a:r>
            <a:r>
              <a:rPr lang="cs-CZ" sz="1200" i="1" dirty="0"/>
              <a:t> </a:t>
            </a:r>
            <a:r>
              <a:rPr lang="cs-CZ" sz="1200" i="1" dirty="0" err="1"/>
              <a:t>physiology</a:t>
            </a:r>
            <a:r>
              <a:rPr lang="cs-CZ" sz="1200" i="1" dirty="0"/>
              <a:t>: </a:t>
            </a:r>
            <a:r>
              <a:rPr lang="cs-CZ" sz="1200" i="1" dirty="0" err="1"/>
              <a:t>an</a:t>
            </a:r>
            <a:r>
              <a:rPr lang="cs-CZ" sz="1200" i="1" dirty="0"/>
              <a:t> </a:t>
            </a:r>
            <a:r>
              <a:rPr lang="cs-CZ" sz="1200" i="1" dirty="0" err="1"/>
              <a:t>integrated</a:t>
            </a:r>
            <a:r>
              <a:rPr lang="cs-CZ" sz="1200" i="1" dirty="0"/>
              <a:t> </a:t>
            </a:r>
            <a:r>
              <a:rPr lang="cs-CZ" sz="1200" i="1" dirty="0" err="1"/>
              <a:t>approach</a:t>
            </a:r>
            <a:r>
              <a:rPr lang="cs-CZ" sz="1200" i="1" dirty="0"/>
              <a:t>, 8th </a:t>
            </a:r>
            <a:r>
              <a:rPr lang="cs-CZ" sz="1200" i="1" dirty="0" err="1"/>
              <a:t>edition</a:t>
            </a:r>
            <a:r>
              <a:rPr lang="cs-CZ" sz="1200" i="1" dirty="0"/>
              <a:t>, </a:t>
            </a:r>
            <a:r>
              <a:rPr lang="cs-CZ" sz="1200" i="1" dirty="0" err="1"/>
              <a:t>Pearson</a:t>
            </a:r>
            <a:r>
              <a:rPr lang="cs-CZ" sz="1200" i="1" dirty="0"/>
              <a:t> 2017 R</a:t>
            </a:r>
            <a:endParaRPr lang="en-US" sz="1200" i="1" dirty="0"/>
          </a:p>
        </p:txBody>
      </p:sp>
      <p:sp>
        <p:nvSpPr>
          <p:cNvPr id="14" name="Vývojový diagram: postup 13">
            <a:extLst>
              <a:ext uri="{FF2B5EF4-FFF2-40B4-BE49-F238E27FC236}">
                <a16:creationId xmlns:a16="http://schemas.microsoft.com/office/drawing/2014/main" id="{9EAA9423-AD99-4B69-88CB-F7C0349FF96F}"/>
              </a:ext>
            </a:extLst>
          </p:cNvPr>
          <p:cNvSpPr/>
          <p:nvPr/>
        </p:nvSpPr>
        <p:spPr>
          <a:xfrm>
            <a:off x="7050106" y="3424364"/>
            <a:ext cx="774086" cy="792088"/>
          </a:xfrm>
          <a:prstGeom prst="flowChartProcess">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890216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xit" presetSubtype="0" fill="hold" grpId="1" nodeType="withEffect">
                                  <p:stCondLst>
                                    <p:cond delay="0"/>
                                  </p:stCondLst>
                                  <p:childTnLst>
                                    <p:animEffect transition="out" filter="fade">
                                      <p:cBhvr>
                                        <p:cTn id="14" dur="500"/>
                                        <p:tgtEl>
                                          <p:spTgt spid="14"/>
                                        </p:tgtEl>
                                      </p:cBhvr>
                                    </p:animEffect>
                                    <p:set>
                                      <p:cBhvr>
                                        <p:cTn id="15" dur="1" fill="hold">
                                          <p:stCondLst>
                                            <p:cond delay="499"/>
                                          </p:stCondLst>
                                        </p:cTn>
                                        <p:tgtEl>
                                          <p:spTgt spid="1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8"/>
                                        </p:tgtEl>
                                      </p:cBhvr>
                                    </p:animEffect>
                                    <p:set>
                                      <p:cBhvr>
                                        <p:cTn id="28" dur="1" fill="hold">
                                          <p:stCondLst>
                                            <p:cond delay="499"/>
                                          </p:stCondLst>
                                        </p:cTn>
                                        <p:tgtEl>
                                          <p:spTgt spid="8"/>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9"/>
                                        </p:tgtEl>
                                      </p:cBhvr>
                                    </p:animEffect>
                                    <p:set>
                                      <p:cBhvr>
                                        <p:cTn id="36" dur="1" fill="hold">
                                          <p:stCondLst>
                                            <p:cond delay="499"/>
                                          </p:stCondLst>
                                        </p:cTn>
                                        <p:tgtEl>
                                          <p:spTgt spid="9"/>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childTnLst>
                                </p:cTn>
                              </p:par>
                              <p:par>
                                <p:cTn id="50" presetID="10" presetClass="exit" presetSubtype="0" fill="hold" grpId="1" nodeType="withEffect">
                                  <p:stCondLst>
                                    <p:cond delay="0"/>
                                  </p:stCondLst>
                                  <p:childTnLst>
                                    <p:animEffect transition="out" filter="fade">
                                      <p:cBhvr>
                                        <p:cTn id="51" dur="500"/>
                                        <p:tgtEl>
                                          <p:spTgt spid="11"/>
                                        </p:tgtEl>
                                      </p:cBhvr>
                                    </p:animEffect>
                                    <p:set>
                                      <p:cBhvr>
                                        <p:cTn id="52" dur="1" fill="hold">
                                          <p:stCondLst>
                                            <p:cond delay="499"/>
                                          </p:stCondLst>
                                        </p:cTn>
                                        <p:tgtEl>
                                          <p:spTgt spid="11"/>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1" grpId="0" animBg="1"/>
      <p:bldP spid="11" grpId="1" animBg="1"/>
      <p:bldP spid="12" grpId="0" animBg="1"/>
      <p:bldP spid="13" grpId="0" animBg="1"/>
      <p:bldP spid="14" grpId="0" animBg="1"/>
      <p:bldP spid="1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C8F5942F-D163-4D93-9F24-C8B3025F2157}"/>
              </a:ext>
            </a:extLst>
          </p:cNvPr>
          <p:cNvPicPr>
            <a:picLocks noChangeAspect="1"/>
          </p:cNvPicPr>
          <p:nvPr/>
        </p:nvPicPr>
        <p:blipFill>
          <a:blip r:embed="rId4"/>
          <a:stretch>
            <a:fillRect/>
          </a:stretch>
        </p:blipFill>
        <p:spPr>
          <a:xfrm>
            <a:off x="2106993" y="68263"/>
            <a:ext cx="7978013" cy="6721475"/>
          </a:xfrm>
          <a:prstGeom prst="rect">
            <a:avLst/>
          </a:prstGeom>
          <a:noFill/>
        </p:spPr>
      </p:pic>
    </p:spTree>
    <p:custDataLst>
      <p:tags r:id="rId1"/>
    </p:custDataLst>
    <p:extLst>
      <p:ext uri="{BB962C8B-B14F-4D97-AF65-F5344CB8AC3E}">
        <p14:creationId xmlns:p14="http://schemas.microsoft.com/office/powerpoint/2010/main" val="2694043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150890A3-3C8A-4F37-9FD5-0A402CD3C0CB}"/>
              </a:ext>
            </a:extLst>
          </p:cNvPr>
          <p:cNvPicPr>
            <a:picLocks noChangeAspect="1"/>
          </p:cNvPicPr>
          <p:nvPr/>
        </p:nvPicPr>
        <p:blipFill>
          <a:blip r:embed="rId4"/>
          <a:stretch>
            <a:fillRect/>
          </a:stretch>
        </p:blipFill>
        <p:spPr>
          <a:xfrm>
            <a:off x="911424" y="0"/>
            <a:ext cx="10391448" cy="6858000"/>
          </a:xfrm>
          <a:prstGeom prst="rect">
            <a:avLst/>
          </a:prstGeom>
          <a:solidFill>
            <a:srgbClr val="E5ABA6"/>
          </a:solidFill>
        </p:spPr>
      </p:pic>
      <p:sp>
        <p:nvSpPr>
          <p:cNvPr id="3" name="Šipka: dolů 2">
            <a:extLst>
              <a:ext uri="{FF2B5EF4-FFF2-40B4-BE49-F238E27FC236}">
                <a16:creationId xmlns:a16="http://schemas.microsoft.com/office/drawing/2014/main" id="{A5774B8E-B25A-4054-869F-9691E4471A02}"/>
              </a:ext>
            </a:extLst>
          </p:cNvPr>
          <p:cNvSpPr/>
          <p:nvPr/>
        </p:nvSpPr>
        <p:spPr>
          <a:xfrm flipV="1">
            <a:off x="2567608" y="765382"/>
            <a:ext cx="1008112" cy="6473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Šipka: dolů 3">
            <a:extLst>
              <a:ext uri="{FF2B5EF4-FFF2-40B4-BE49-F238E27FC236}">
                <a16:creationId xmlns:a16="http://schemas.microsoft.com/office/drawing/2014/main" id="{85329630-AB2A-43CC-BE8C-FCF2B4CF62AA}"/>
              </a:ext>
            </a:extLst>
          </p:cNvPr>
          <p:cNvSpPr/>
          <p:nvPr/>
        </p:nvSpPr>
        <p:spPr>
          <a:xfrm flipV="1">
            <a:off x="5303912" y="765382"/>
            <a:ext cx="576064" cy="9379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ovéPole 4">
            <a:extLst>
              <a:ext uri="{FF2B5EF4-FFF2-40B4-BE49-F238E27FC236}">
                <a16:creationId xmlns:a16="http://schemas.microsoft.com/office/drawing/2014/main" id="{1D754C58-6D89-494E-98E0-879D5847644F}"/>
              </a:ext>
            </a:extLst>
          </p:cNvPr>
          <p:cNvSpPr txBox="1"/>
          <p:nvPr/>
        </p:nvSpPr>
        <p:spPr>
          <a:xfrm>
            <a:off x="2423592" y="367026"/>
            <a:ext cx="3744416" cy="369332"/>
          </a:xfrm>
          <a:prstGeom prst="rect">
            <a:avLst/>
          </a:prstGeom>
          <a:solidFill>
            <a:srgbClr val="E7F4FB"/>
          </a:solidFill>
        </p:spPr>
        <p:txBody>
          <a:bodyPr wrap="square" rtlCol="0">
            <a:spAutoFit/>
          </a:bodyPr>
          <a:lstStyle/>
          <a:p>
            <a:pPr algn="ctr"/>
            <a:r>
              <a:rPr lang="cs-CZ" dirty="0" err="1"/>
              <a:t>Reabsorbce</a:t>
            </a:r>
            <a:r>
              <a:rPr lang="cs-CZ" dirty="0"/>
              <a:t> </a:t>
            </a:r>
            <a:r>
              <a:rPr lang="cs-CZ" dirty="0" err="1"/>
              <a:t>izoosmolární</a:t>
            </a:r>
            <a:r>
              <a:rPr lang="cs-CZ" dirty="0"/>
              <a:t> tekutiny</a:t>
            </a:r>
            <a:endParaRPr lang="en-US" dirty="0"/>
          </a:p>
        </p:txBody>
      </p:sp>
      <p:sp>
        <p:nvSpPr>
          <p:cNvPr id="6" name="TextovéPole 5">
            <a:extLst>
              <a:ext uri="{FF2B5EF4-FFF2-40B4-BE49-F238E27FC236}">
                <a16:creationId xmlns:a16="http://schemas.microsoft.com/office/drawing/2014/main" id="{9BC39A81-4938-4BC7-B288-7A4B611885D9}"/>
              </a:ext>
            </a:extLst>
          </p:cNvPr>
          <p:cNvSpPr txBox="1"/>
          <p:nvPr/>
        </p:nvSpPr>
        <p:spPr>
          <a:xfrm>
            <a:off x="3518482" y="1042273"/>
            <a:ext cx="1425390" cy="338554"/>
          </a:xfrm>
          <a:prstGeom prst="rect">
            <a:avLst/>
          </a:prstGeom>
          <a:noFill/>
        </p:spPr>
        <p:txBody>
          <a:bodyPr wrap="none" rtlCol="0">
            <a:spAutoFit/>
          </a:bodyPr>
          <a:lstStyle/>
          <a:p>
            <a:r>
              <a:rPr lang="cs-CZ" sz="1600" dirty="0"/>
              <a:t>Angiotenzin 2</a:t>
            </a:r>
            <a:endParaRPr lang="en-US" sz="1600" dirty="0"/>
          </a:p>
        </p:txBody>
      </p:sp>
      <p:sp>
        <p:nvSpPr>
          <p:cNvPr id="7" name="TextovéPole 6">
            <a:extLst>
              <a:ext uri="{FF2B5EF4-FFF2-40B4-BE49-F238E27FC236}">
                <a16:creationId xmlns:a16="http://schemas.microsoft.com/office/drawing/2014/main" id="{35D14BB9-DA2A-479A-A124-D133EB301E0C}"/>
              </a:ext>
            </a:extLst>
          </p:cNvPr>
          <p:cNvSpPr txBox="1"/>
          <p:nvPr/>
        </p:nvSpPr>
        <p:spPr>
          <a:xfrm>
            <a:off x="3351988" y="1287911"/>
            <a:ext cx="1244251" cy="338554"/>
          </a:xfrm>
          <a:prstGeom prst="rect">
            <a:avLst/>
          </a:prstGeom>
          <a:noFill/>
        </p:spPr>
        <p:txBody>
          <a:bodyPr wrap="none" rtlCol="0">
            <a:spAutoFit/>
          </a:bodyPr>
          <a:lstStyle/>
          <a:p>
            <a:r>
              <a:rPr lang="cs-CZ" sz="1600" dirty="0"/>
              <a:t>Sympatikus</a:t>
            </a:r>
            <a:endParaRPr lang="en-US" sz="1600" dirty="0"/>
          </a:p>
        </p:txBody>
      </p:sp>
      <p:sp>
        <p:nvSpPr>
          <p:cNvPr id="8" name="TextovéPole 7">
            <a:extLst>
              <a:ext uri="{FF2B5EF4-FFF2-40B4-BE49-F238E27FC236}">
                <a16:creationId xmlns:a16="http://schemas.microsoft.com/office/drawing/2014/main" id="{553AFE5F-426A-42B0-9DC2-C6C7F57E0922}"/>
              </a:ext>
            </a:extLst>
          </p:cNvPr>
          <p:cNvSpPr txBox="1"/>
          <p:nvPr/>
        </p:nvSpPr>
        <p:spPr>
          <a:xfrm>
            <a:off x="5910880" y="788353"/>
            <a:ext cx="1164101" cy="338554"/>
          </a:xfrm>
          <a:prstGeom prst="rect">
            <a:avLst/>
          </a:prstGeom>
          <a:noFill/>
        </p:spPr>
        <p:txBody>
          <a:bodyPr wrap="none" rtlCol="0">
            <a:spAutoFit/>
          </a:bodyPr>
          <a:lstStyle/>
          <a:p>
            <a:r>
              <a:rPr lang="cs-CZ" sz="1600" dirty="0"/>
              <a:t>Aldosteron</a:t>
            </a:r>
            <a:endParaRPr lang="en-US" sz="1600" dirty="0"/>
          </a:p>
        </p:txBody>
      </p:sp>
      <p:cxnSp>
        <p:nvCxnSpPr>
          <p:cNvPr id="10" name="Přímá spojnice se šipkou 9">
            <a:extLst>
              <a:ext uri="{FF2B5EF4-FFF2-40B4-BE49-F238E27FC236}">
                <a16:creationId xmlns:a16="http://schemas.microsoft.com/office/drawing/2014/main" id="{8028965B-0D1D-4D19-A481-CBA0631306FF}"/>
              </a:ext>
            </a:extLst>
          </p:cNvPr>
          <p:cNvCxnSpPr>
            <a:cxnSpLocks/>
          </p:cNvCxnSpPr>
          <p:nvPr/>
        </p:nvCxnSpPr>
        <p:spPr>
          <a:xfrm flipH="1">
            <a:off x="5591944" y="1089078"/>
            <a:ext cx="648073" cy="273406"/>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2" name="Přímá spojnice se šipkou 11">
            <a:extLst>
              <a:ext uri="{FF2B5EF4-FFF2-40B4-BE49-F238E27FC236}">
                <a16:creationId xmlns:a16="http://schemas.microsoft.com/office/drawing/2014/main" id="{CDFBDA06-C940-4B4D-A73E-7CA339146732}"/>
              </a:ext>
            </a:extLst>
          </p:cNvPr>
          <p:cNvCxnSpPr>
            <a:cxnSpLocks/>
          </p:cNvCxnSpPr>
          <p:nvPr/>
        </p:nvCxnSpPr>
        <p:spPr>
          <a:xfrm flipH="1" flipV="1">
            <a:off x="3210451" y="1161434"/>
            <a:ext cx="330652" cy="9355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5" name="Přímá spojnice se šipkou 14">
            <a:extLst>
              <a:ext uri="{FF2B5EF4-FFF2-40B4-BE49-F238E27FC236}">
                <a16:creationId xmlns:a16="http://schemas.microsoft.com/office/drawing/2014/main" id="{8A136262-989E-411F-8AE9-C3944821BD94}"/>
              </a:ext>
            </a:extLst>
          </p:cNvPr>
          <p:cNvCxnSpPr>
            <a:cxnSpLocks/>
          </p:cNvCxnSpPr>
          <p:nvPr/>
        </p:nvCxnSpPr>
        <p:spPr>
          <a:xfrm flipH="1" flipV="1">
            <a:off x="3143672" y="1340768"/>
            <a:ext cx="256022" cy="43433"/>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18" name="TextovéPole 17">
            <a:extLst>
              <a:ext uri="{FF2B5EF4-FFF2-40B4-BE49-F238E27FC236}">
                <a16:creationId xmlns:a16="http://schemas.microsoft.com/office/drawing/2014/main" id="{BD876584-6227-4E6C-8F8E-92F265907C1C}"/>
              </a:ext>
            </a:extLst>
          </p:cNvPr>
          <p:cNvSpPr txBox="1"/>
          <p:nvPr/>
        </p:nvSpPr>
        <p:spPr>
          <a:xfrm>
            <a:off x="6994124" y="5322694"/>
            <a:ext cx="615874" cy="338554"/>
          </a:xfrm>
          <a:prstGeom prst="rect">
            <a:avLst/>
          </a:prstGeom>
          <a:noFill/>
        </p:spPr>
        <p:txBody>
          <a:bodyPr wrap="none" rtlCol="0">
            <a:spAutoFit/>
          </a:bodyPr>
          <a:lstStyle/>
          <a:p>
            <a:r>
              <a:rPr lang="cs-CZ" sz="1600" dirty="0"/>
              <a:t>ADH</a:t>
            </a:r>
            <a:endParaRPr lang="en-US" sz="1600" dirty="0"/>
          </a:p>
        </p:txBody>
      </p:sp>
      <p:cxnSp>
        <p:nvCxnSpPr>
          <p:cNvPr id="22" name="Přímá spojnice se šipkou 21">
            <a:extLst>
              <a:ext uri="{FF2B5EF4-FFF2-40B4-BE49-F238E27FC236}">
                <a16:creationId xmlns:a16="http://schemas.microsoft.com/office/drawing/2014/main" id="{1B6B6781-01D9-4B10-BC58-8A26721D800B}"/>
              </a:ext>
            </a:extLst>
          </p:cNvPr>
          <p:cNvCxnSpPr>
            <a:cxnSpLocks/>
          </p:cNvCxnSpPr>
          <p:nvPr/>
        </p:nvCxnSpPr>
        <p:spPr>
          <a:xfrm flipH="1" flipV="1">
            <a:off x="6960096" y="5085184"/>
            <a:ext cx="288032" cy="266547"/>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25" name="Šipka: dolů 24">
            <a:extLst>
              <a:ext uri="{FF2B5EF4-FFF2-40B4-BE49-F238E27FC236}">
                <a16:creationId xmlns:a16="http://schemas.microsoft.com/office/drawing/2014/main" id="{9237E712-B595-4DEA-9AF3-F6789DC13D87}"/>
              </a:ext>
            </a:extLst>
          </p:cNvPr>
          <p:cNvSpPr/>
          <p:nvPr/>
        </p:nvSpPr>
        <p:spPr>
          <a:xfrm rot="5400000" flipV="1">
            <a:off x="6852999" y="4467886"/>
            <a:ext cx="576064" cy="9379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ovéPole 27">
            <a:extLst>
              <a:ext uri="{FF2B5EF4-FFF2-40B4-BE49-F238E27FC236}">
                <a16:creationId xmlns:a16="http://schemas.microsoft.com/office/drawing/2014/main" id="{4F8E8515-0091-4BE0-A501-DD1447EF4D6E}"/>
              </a:ext>
            </a:extLst>
          </p:cNvPr>
          <p:cNvSpPr txBox="1"/>
          <p:nvPr/>
        </p:nvSpPr>
        <p:spPr>
          <a:xfrm>
            <a:off x="6791089" y="4759061"/>
            <a:ext cx="567784" cy="338554"/>
          </a:xfrm>
          <a:prstGeom prst="rect">
            <a:avLst/>
          </a:prstGeom>
          <a:noFill/>
        </p:spPr>
        <p:txBody>
          <a:bodyPr wrap="none" rtlCol="0">
            <a:spAutoFit/>
          </a:bodyPr>
          <a:lstStyle/>
          <a:p>
            <a:r>
              <a:rPr lang="cs-CZ" sz="1600" dirty="0"/>
              <a:t>H</a:t>
            </a:r>
            <a:r>
              <a:rPr lang="cs-CZ" sz="1600" baseline="-25000" dirty="0"/>
              <a:t>2</a:t>
            </a:r>
            <a:r>
              <a:rPr lang="cs-CZ" sz="1600" dirty="0"/>
              <a:t>O</a:t>
            </a:r>
            <a:endParaRPr lang="en-US" sz="1600" dirty="0"/>
          </a:p>
        </p:txBody>
      </p:sp>
      <p:sp>
        <p:nvSpPr>
          <p:cNvPr id="29" name="Vývojový diagram: postup 28">
            <a:extLst>
              <a:ext uri="{FF2B5EF4-FFF2-40B4-BE49-F238E27FC236}">
                <a16:creationId xmlns:a16="http://schemas.microsoft.com/office/drawing/2014/main" id="{5A8CD8F4-3401-4951-ABF6-69AEA558435B}"/>
              </a:ext>
            </a:extLst>
          </p:cNvPr>
          <p:cNvSpPr/>
          <p:nvPr/>
        </p:nvSpPr>
        <p:spPr>
          <a:xfrm>
            <a:off x="1131907" y="3393692"/>
            <a:ext cx="1728192" cy="936104"/>
          </a:xfrm>
          <a:prstGeom prst="flowChartProcess">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Vývojový diagram: postup 29">
            <a:extLst>
              <a:ext uri="{FF2B5EF4-FFF2-40B4-BE49-F238E27FC236}">
                <a16:creationId xmlns:a16="http://schemas.microsoft.com/office/drawing/2014/main" id="{47E14FA7-8D0A-4F79-8E05-544F82617077}"/>
              </a:ext>
            </a:extLst>
          </p:cNvPr>
          <p:cNvSpPr/>
          <p:nvPr/>
        </p:nvSpPr>
        <p:spPr>
          <a:xfrm>
            <a:off x="4439815" y="3573015"/>
            <a:ext cx="1557681" cy="792089"/>
          </a:xfrm>
          <a:prstGeom prst="flowChartProcess">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Vývojový diagram: postup 30">
            <a:extLst>
              <a:ext uri="{FF2B5EF4-FFF2-40B4-BE49-F238E27FC236}">
                <a16:creationId xmlns:a16="http://schemas.microsoft.com/office/drawing/2014/main" id="{CB72AF08-A220-464A-9D20-BEAD3521280E}"/>
              </a:ext>
            </a:extLst>
          </p:cNvPr>
          <p:cNvSpPr/>
          <p:nvPr/>
        </p:nvSpPr>
        <p:spPr>
          <a:xfrm>
            <a:off x="6600055" y="3212976"/>
            <a:ext cx="1368153" cy="648768"/>
          </a:xfrm>
          <a:prstGeom prst="flowChartProcess">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Vývojový diagram: postup 31">
            <a:extLst>
              <a:ext uri="{FF2B5EF4-FFF2-40B4-BE49-F238E27FC236}">
                <a16:creationId xmlns:a16="http://schemas.microsoft.com/office/drawing/2014/main" id="{33C2670D-6028-4199-BA30-7D89246D23A8}"/>
              </a:ext>
            </a:extLst>
          </p:cNvPr>
          <p:cNvSpPr/>
          <p:nvPr/>
        </p:nvSpPr>
        <p:spPr>
          <a:xfrm>
            <a:off x="7141031" y="5759057"/>
            <a:ext cx="1368153" cy="694279"/>
          </a:xfrm>
          <a:prstGeom prst="flowChartProcess">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bdélník 19">
            <a:extLst>
              <a:ext uri="{FF2B5EF4-FFF2-40B4-BE49-F238E27FC236}">
                <a16:creationId xmlns:a16="http://schemas.microsoft.com/office/drawing/2014/main" id="{299DFFF8-503A-479E-9FC0-C379869DED90}"/>
              </a:ext>
            </a:extLst>
          </p:cNvPr>
          <p:cNvSpPr/>
          <p:nvPr/>
        </p:nvSpPr>
        <p:spPr>
          <a:xfrm>
            <a:off x="-60684" y="6462262"/>
            <a:ext cx="4740188" cy="461665"/>
          </a:xfrm>
          <a:prstGeom prst="rect">
            <a:avLst/>
          </a:prstGeom>
        </p:spPr>
        <p:txBody>
          <a:bodyPr wrap="square">
            <a:spAutoFit/>
          </a:bodyPr>
          <a:lstStyle/>
          <a:p>
            <a:r>
              <a:rPr lang="cs-CZ" sz="1200" i="1" dirty="0"/>
              <a:t>podle: </a:t>
            </a:r>
            <a:r>
              <a:rPr lang="cs-CZ" sz="1200" i="1" dirty="0" err="1"/>
              <a:t>Dee</a:t>
            </a:r>
            <a:r>
              <a:rPr lang="cs-CZ" sz="1200" i="1" dirty="0"/>
              <a:t> </a:t>
            </a:r>
            <a:r>
              <a:rPr lang="cs-CZ" sz="1200" i="1" dirty="0" err="1"/>
              <a:t>Silverthorn</a:t>
            </a:r>
            <a:r>
              <a:rPr lang="cs-CZ" sz="1200" i="1" dirty="0"/>
              <a:t>, </a:t>
            </a:r>
            <a:r>
              <a:rPr lang="cs-CZ" sz="1200" i="1" dirty="0" err="1"/>
              <a:t>Human</a:t>
            </a:r>
            <a:r>
              <a:rPr lang="cs-CZ" sz="1200" i="1" dirty="0"/>
              <a:t> </a:t>
            </a:r>
            <a:r>
              <a:rPr lang="cs-CZ" sz="1200" i="1" dirty="0" err="1"/>
              <a:t>physiology</a:t>
            </a:r>
            <a:r>
              <a:rPr lang="cs-CZ" sz="1200" i="1" dirty="0"/>
              <a:t>: </a:t>
            </a:r>
            <a:r>
              <a:rPr lang="cs-CZ" sz="1200" i="1" dirty="0" err="1"/>
              <a:t>an</a:t>
            </a:r>
            <a:r>
              <a:rPr lang="cs-CZ" sz="1200" i="1" dirty="0"/>
              <a:t> </a:t>
            </a:r>
            <a:r>
              <a:rPr lang="cs-CZ" sz="1200" i="1" dirty="0" err="1"/>
              <a:t>integrated</a:t>
            </a:r>
            <a:r>
              <a:rPr lang="cs-CZ" sz="1200" i="1" dirty="0"/>
              <a:t> </a:t>
            </a:r>
            <a:r>
              <a:rPr lang="cs-CZ" sz="1200" i="1" dirty="0" err="1"/>
              <a:t>approach</a:t>
            </a:r>
            <a:r>
              <a:rPr lang="cs-CZ" sz="1200" i="1" dirty="0"/>
              <a:t>, 8th </a:t>
            </a:r>
            <a:r>
              <a:rPr lang="cs-CZ" sz="1200" i="1" dirty="0" err="1"/>
              <a:t>edition</a:t>
            </a:r>
            <a:r>
              <a:rPr lang="cs-CZ" sz="1200" i="1" dirty="0"/>
              <a:t>, </a:t>
            </a:r>
            <a:r>
              <a:rPr lang="cs-CZ" sz="1200" i="1" dirty="0" err="1"/>
              <a:t>Pearson</a:t>
            </a:r>
            <a:r>
              <a:rPr lang="cs-CZ" sz="1200" i="1" dirty="0"/>
              <a:t> 2017 </a:t>
            </a:r>
            <a:endParaRPr lang="en-US" sz="1200" i="1" dirty="0"/>
          </a:p>
        </p:txBody>
      </p:sp>
    </p:spTree>
    <p:custDataLst>
      <p:tags r:id="rId1"/>
    </p:custDataLst>
    <p:extLst>
      <p:ext uri="{BB962C8B-B14F-4D97-AF65-F5344CB8AC3E}">
        <p14:creationId xmlns:p14="http://schemas.microsoft.com/office/powerpoint/2010/main" val="953490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par>
                                <p:cTn id="13" presetID="10" presetClass="exit" presetSubtype="0" fill="hold" grpId="1" nodeType="withEffect">
                                  <p:stCondLst>
                                    <p:cond delay="0"/>
                                  </p:stCondLst>
                                  <p:childTnLst>
                                    <p:animEffect transition="out" filter="fade">
                                      <p:cBhvr>
                                        <p:cTn id="14" dur="500"/>
                                        <p:tgtEl>
                                          <p:spTgt spid="29"/>
                                        </p:tgtEl>
                                      </p:cBhvr>
                                    </p:animEffect>
                                    <p:set>
                                      <p:cBhvr>
                                        <p:cTn id="15" dur="1" fill="hold">
                                          <p:stCondLst>
                                            <p:cond delay="499"/>
                                          </p:stCondLst>
                                        </p:cTn>
                                        <p:tgtEl>
                                          <p:spTgt spid="29"/>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childTnLst>
                                </p:cTn>
                              </p:par>
                              <p:par>
                                <p:cTn id="21" presetID="10" presetClass="exit" presetSubtype="0" fill="hold" grpId="1" nodeType="withEffect">
                                  <p:stCondLst>
                                    <p:cond delay="0"/>
                                  </p:stCondLst>
                                  <p:childTnLst>
                                    <p:animEffect transition="out" filter="fade">
                                      <p:cBhvr>
                                        <p:cTn id="22" dur="500"/>
                                        <p:tgtEl>
                                          <p:spTgt spid="30"/>
                                        </p:tgtEl>
                                      </p:cBhvr>
                                    </p:animEffect>
                                    <p:set>
                                      <p:cBhvr>
                                        <p:cTn id="23" dur="1" fill="hold">
                                          <p:stCondLst>
                                            <p:cond delay="499"/>
                                          </p:stCondLst>
                                        </p:cTn>
                                        <p:tgtEl>
                                          <p:spTgt spid="3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par>
                                <p:cTn id="29" presetID="10" presetClass="exit" presetSubtype="0" fill="hold" grpId="1" nodeType="withEffect">
                                  <p:stCondLst>
                                    <p:cond delay="0"/>
                                  </p:stCondLst>
                                  <p:childTnLst>
                                    <p:animEffect transition="out" filter="fade">
                                      <p:cBhvr>
                                        <p:cTn id="30" dur="500"/>
                                        <p:tgtEl>
                                          <p:spTgt spid="31"/>
                                        </p:tgtEl>
                                      </p:cBhvr>
                                    </p:animEffect>
                                    <p:set>
                                      <p:cBhvr>
                                        <p:cTn id="31" dur="1" fill="hold">
                                          <p:stCondLst>
                                            <p:cond delay="499"/>
                                          </p:stCondLst>
                                        </p:cTn>
                                        <p:tgtEl>
                                          <p:spTgt spid="31"/>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500"/>
                                        <p:tgtEl>
                                          <p:spTgt spid="3"/>
                                        </p:tgtEl>
                                      </p:cBhvr>
                                    </p:animEffect>
                                  </p:childTnLst>
                                </p:cTn>
                              </p:par>
                              <p:par>
                                <p:cTn id="37" presetID="10" presetClass="exit" presetSubtype="0" fill="hold" grpId="1" nodeType="withEffect">
                                  <p:stCondLst>
                                    <p:cond delay="0"/>
                                  </p:stCondLst>
                                  <p:childTnLst>
                                    <p:animEffect transition="out" filter="fade">
                                      <p:cBhvr>
                                        <p:cTn id="38" dur="500"/>
                                        <p:tgtEl>
                                          <p:spTgt spid="32"/>
                                        </p:tgtEl>
                                      </p:cBhvr>
                                    </p:animEffect>
                                    <p:set>
                                      <p:cBhvr>
                                        <p:cTn id="39" dur="1" fill="hold">
                                          <p:stCondLst>
                                            <p:cond delay="499"/>
                                          </p:stCondLst>
                                        </p:cTn>
                                        <p:tgtEl>
                                          <p:spTgt spid="32"/>
                                        </p:tgtEl>
                                        <p:attrNameLst>
                                          <p:attrName>style.visibility</p:attrName>
                                        </p:attrNameLst>
                                      </p:cBhvr>
                                      <p:to>
                                        <p:strVal val="hidden"/>
                                      </p:to>
                                    </p:set>
                                  </p:childTnLst>
                                </p:cTn>
                              </p:par>
                              <p:par>
                                <p:cTn id="40" presetID="10" presetClass="entr" presetSubtype="0"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5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500"/>
                                        <p:tgtEl>
                                          <p:spTgt spid="6"/>
                                        </p:tgtEl>
                                      </p:cBhvr>
                                    </p:animEffect>
                                  </p:childTnLst>
                                </p:cTn>
                              </p:par>
                              <p:par>
                                <p:cTn id="51" presetID="10" presetClass="entr" presetSubtype="0" fill="hold"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500"/>
                                        <p:tgtEl>
                                          <p:spTgt spid="12"/>
                                        </p:tgtEl>
                                      </p:cBhvr>
                                    </p:animEffect>
                                  </p:childTnLst>
                                </p:cTn>
                              </p:par>
                              <p:par>
                                <p:cTn id="54" presetID="10" presetClass="entr" presetSubtype="0" fill="hold"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500"/>
                                        <p:tgtEl>
                                          <p:spTgt spid="7"/>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fade">
                                      <p:cBhvr>
                                        <p:cTn id="64" dur="500"/>
                                        <p:tgtEl>
                                          <p:spTgt spid="10"/>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500"/>
                                        <p:tgtEl>
                                          <p:spTgt spid="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fade">
                                      <p:cBhvr>
                                        <p:cTn id="72" dur="500"/>
                                        <p:tgtEl>
                                          <p:spTgt spid="25"/>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fade">
                                      <p:cBhvr>
                                        <p:cTn id="75" dur="500"/>
                                        <p:tgtEl>
                                          <p:spTgt spid="28"/>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fade">
                                      <p:cBhvr>
                                        <p:cTn id="80" dur="500"/>
                                        <p:tgtEl>
                                          <p:spTgt spid="22"/>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fade">
                                      <p:cBhvr>
                                        <p:cTn id="8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P spid="7" grpId="0"/>
      <p:bldP spid="8" grpId="0"/>
      <p:bldP spid="18" grpId="0"/>
      <p:bldP spid="25" grpId="0" animBg="1"/>
      <p:bldP spid="28" grpId="0"/>
      <p:bldP spid="29" grpId="0" animBg="1"/>
      <p:bldP spid="29" grpId="1" animBg="1"/>
      <p:bldP spid="30" grpId="0" animBg="1"/>
      <p:bldP spid="30" grpId="1" animBg="1"/>
      <p:bldP spid="31" grpId="0" animBg="1"/>
      <p:bldP spid="31" grpId="1" animBg="1"/>
      <p:bldP spid="32" grpId="0" animBg="1"/>
      <p:bldP spid="32"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845BA279-F725-4FD5-ABFF-AAB07E96143E}"/>
              </a:ext>
            </a:extLst>
          </p:cNvPr>
          <p:cNvPicPr>
            <a:picLocks noChangeAspect="1"/>
          </p:cNvPicPr>
          <p:nvPr/>
        </p:nvPicPr>
        <p:blipFill rotWithShape="1">
          <a:blip r:embed="rId4"/>
          <a:srcRect l="1108" b="63650"/>
          <a:stretch/>
        </p:blipFill>
        <p:spPr>
          <a:xfrm>
            <a:off x="263352" y="260648"/>
            <a:ext cx="12016763" cy="5273824"/>
          </a:xfrm>
          <a:prstGeom prst="rect">
            <a:avLst/>
          </a:prstGeom>
        </p:spPr>
      </p:pic>
      <p:sp>
        <p:nvSpPr>
          <p:cNvPr id="3" name="Obdélník 2">
            <a:extLst>
              <a:ext uri="{FF2B5EF4-FFF2-40B4-BE49-F238E27FC236}">
                <a16:creationId xmlns:a16="http://schemas.microsoft.com/office/drawing/2014/main" id="{A02F1AAB-7264-446F-BF5A-B6FA0C6169D1}"/>
              </a:ext>
            </a:extLst>
          </p:cNvPr>
          <p:cNvSpPr/>
          <p:nvPr/>
        </p:nvSpPr>
        <p:spPr>
          <a:xfrm>
            <a:off x="-48344" y="6581090"/>
            <a:ext cx="6648400" cy="276999"/>
          </a:xfrm>
          <a:prstGeom prst="rect">
            <a:avLst/>
          </a:prstGeom>
        </p:spPr>
        <p:txBody>
          <a:bodyPr wrap="square">
            <a:spAutoFit/>
          </a:bodyPr>
          <a:lstStyle/>
          <a:p>
            <a:r>
              <a:rPr lang="cs-CZ" sz="1200" i="1" dirty="0"/>
              <a:t>podle: </a:t>
            </a:r>
            <a:r>
              <a:rPr lang="cs-CZ" sz="1200" i="1" dirty="0" err="1"/>
              <a:t>Dee</a:t>
            </a:r>
            <a:r>
              <a:rPr lang="cs-CZ" sz="1200" i="1" dirty="0"/>
              <a:t> </a:t>
            </a:r>
            <a:r>
              <a:rPr lang="cs-CZ" sz="1200" i="1" dirty="0" err="1"/>
              <a:t>Silverthorn</a:t>
            </a:r>
            <a:r>
              <a:rPr lang="cs-CZ" sz="1200" i="1" dirty="0"/>
              <a:t>, </a:t>
            </a:r>
            <a:r>
              <a:rPr lang="cs-CZ" sz="1200" i="1" dirty="0" err="1"/>
              <a:t>Human</a:t>
            </a:r>
            <a:r>
              <a:rPr lang="cs-CZ" sz="1200" i="1" dirty="0"/>
              <a:t> </a:t>
            </a:r>
            <a:r>
              <a:rPr lang="cs-CZ" sz="1200" i="1" dirty="0" err="1"/>
              <a:t>physiology</a:t>
            </a:r>
            <a:r>
              <a:rPr lang="cs-CZ" sz="1200" i="1" dirty="0"/>
              <a:t>: </a:t>
            </a:r>
            <a:r>
              <a:rPr lang="cs-CZ" sz="1200" i="1" dirty="0" err="1"/>
              <a:t>an</a:t>
            </a:r>
            <a:r>
              <a:rPr lang="cs-CZ" sz="1200" i="1" dirty="0"/>
              <a:t> </a:t>
            </a:r>
            <a:r>
              <a:rPr lang="cs-CZ" sz="1200" i="1" dirty="0" err="1"/>
              <a:t>integrated</a:t>
            </a:r>
            <a:r>
              <a:rPr lang="cs-CZ" sz="1200" i="1" dirty="0"/>
              <a:t> </a:t>
            </a:r>
            <a:r>
              <a:rPr lang="cs-CZ" sz="1200" i="1" dirty="0" err="1"/>
              <a:t>approach</a:t>
            </a:r>
            <a:r>
              <a:rPr lang="cs-CZ" sz="1200" i="1" dirty="0"/>
              <a:t>, 8th </a:t>
            </a:r>
            <a:r>
              <a:rPr lang="cs-CZ" sz="1200" i="1" dirty="0" err="1"/>
              <a:t>edition</a:t>
            </a:r>
            <a:r>
              <a:rPr lang="cs-CZ" sz="1200" i="1" dirty="0"/>
              <a:t>, </a:t>
            </a:r>
            <a:r>
              <a:rPr lang="cs-CZ" sz="1200" i="1" dirty="0" err="1"/>
              <a:t>Pearson</a:t>
            </a:r>
            <a:r>
              <a:rPr lang="cs-CZ" sz="1200" i="1" dirty="0"/>
              <a:t> 2017 </a:t>
            </a:r>
            <a:endParaRPr lang="en-US" sz="1200" i="1" dirty="0"/>
          </a:p>
        </p:txBody>
      </p:sp>
      <p:grpSp>
        <p:nvGrpSpPr>
          <p:cNvPr id="90" name="Skupina 89">
            <a:extLst>
              <a:ext uri="{FF2B5EF4-FFF2-40B4-BE49-F238E27FC236}">
                <a16:creationId xmlns:a16="http://schemas.microsoft.com/office/drawing/2014/main" id="{315B8FB6-5A0F-4395-B5B0-834D1602E8B7}"/>
              </a:ext>
            </a:extLst>
          </p:cNvPr>
          <p:cNvGrpSpPr/>
          <p:nvPr/>
        </p:nvGrpSpPr>
        <p:grpSpPr>
          <a:xfrm>
            <a:off x="263352" y="704901"/>
            <a:ext cx="11928648" cy="5868666"/>
            <a:chOff x="263352" y="704901"/>
            <a:chExt cx="11928648" cy="5868666"/>
          </a:xfrm>
        </p:grpSpPr>
        <p:sp>
          <p:nvSpPr>
            <p:cNvPr id="71" name="Obdélník 70">
              <a:extLst>
                <a:ext uri="{FF2B5EF4-FFF2-40B4-BE49-F238E27FC236}">
                  <a16:creationId xmlns:a16="http://schemas.microsoft.com/office/drawing/2014/main" id="{DD620ECD-DD99-4893-8762-603B62703C53}"/>
                </a:ext>
              </a:extLst>
            </p:cNvPr>
            <p:cNvSpPr/>
            <p:nvPr/>
          </p:nvSpPr>
          <p:spPr>
            <a:xfrm>
              <a:off x="263352" y="704901"/>
              <a:ext cx="11928648" cy="5868666"/>
            </a:xfrm>
            <a:prstGeom prst="rect">
              <a:avLst/>
            </a:prstGeom>
            <a:solidFill>
              <a:srgbClr val="F4F3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a:p>
              <a:pPr algn="ctr"/>
              <a:endParaRPr lang="en-US" dirty="0"/>
            </a:p>
          </p:txBody>
        </p:sp>
        <p:pic>
          <p:nvPicPr>
            <p:cNvPr id="72" name="Obrázek 71">
              <a:extLst>
                <a:ext uri="{FF2B5EF4-FFF2-40B4-BE49-F238E27FC236}">
                  <a16:creationId xmlns:a16="http://schemas.microsoft.com/office/drawing/2014/main" id="{CEA852FF-8ED5-40B3-8258-8DAB6662E5D0}"/>
                </a:ext>
              </a:extLst>
            </p:cNvPr>
            <p:cNvPicPr>
              <a:picLocks noChangeAspect="1"/>
            </p:cNvPicPr>
            <p:nvPr/>
          </p:nvPicPr>
          <p:blipFill rotWithShape="1">
            <a:blip r:embed="rId5"/>
            <a:srcRect t="2498"/>
            <a:stretch/>
          </p:blipFill>
          <p:spPr>
            <a:xfrm>
              <a:off x="6789970" y="813715"/>
              <a:ext cx="3052573" cy="5663649"/>
            </a:xfrm>
            <a:prstGeom prst="rect">
              <a:avLst/>
            </a:prstGeom>
          </p:spPr>
        </p:pic>
      </p:grpSp>
      <p:pic>
        <p:nvPicPr>
          <p:cNvPr id="508930" name="Picture 2" descr="STORK ON THE MEADOW - Play Jigsaw Puzzle for free at Puzzle Factory">
            <a:extLst>
              <a:ext uri="{FF2B5EF4-FFF2-40B4-BE49-F238E27FC236}">
                <a16:creationId xmlns:a16="http://schemas.microsoft.com/office/drawing/2014/main" id="{66B41F1B-0B68-4BA3-9171-E96CD635895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3352" y="738962"/>
            <a:ext cx="5508671" cy="5629587"/>
          </a:xfrm>
          <a:prstGeom prst="rect">
            <a:avLst/>
          </a:prstGeom>
          <a:noFill/>
          <a:extLst>
            <a:ext uri="{909E8E84-426E-40DD-AFC4-6F175D3DCCD1}">
              <a14:hiddenFill xmlns:a14="http://schemas.microsoft.com/office/drawing/2010/main">
                <a:solidFill>
                  <a:srgbClr val="FFFFFF"/>
                </a:solidFill>
              </a14:hiddenFill>
            </a:ext>
          </a:extLst>
        </p:spPr>
      </p:pic>
      <p:grpSp>
        <p:nvGrpSpPr>
          <p:cNvPr id="89" name="Skupina 88">
            <a:extLst>
              <a:ext uri="{FF2B5EF4-FFF2-40B4-BE49-F238E27FC236}">
                <a16:creationId xmlns:a16="http://schemas.microsoft.com/office/drawing/2014/main" id="{A2A880B1-154D-4F88-BB53-3B7F9AED1A91}"/>
              </a:ext>
            </a:extLst>
          </p:cNvPr>
          <p:cNvGrpSpPr/>
          <p:nvPr/>
        </p:nvGrpSpPr>
        <p:grpSpPr>
          <a:xfrm>
            <a:off x="263352" y="725715"/>
            <a:ext cx="8562306" cy="5663648"/>
            <a:chOff x="263352" y="704901"/>
            <a:chExt cx="8562306" cy="5663648"/>
          </a:xfrm>
        </p:grpSpPr>
        <p:grpSp>
          <p:nvGrpSpPr>
            <p:cNvPr id="73" name="Skupina 72">
              <a:extLst>
                <a:ext uri="{FF2B5EF4-FFF2-40B4-BE49-F238E27FC236}">
                  <a16:creationId xmlns:a16="http://schemas.microsoft.com/office/drawing/2014/main" id="{C9B26394-F209-4445-ADD1-0F98C4091F69}"/>
                </a:ext>
              </a:extLst>
            </p:cNvPr>
            <p:cNvGrpSpPr/>
            <p:nvPr/>
          </p:nvGrpSpPr>
          <p:grpSpPr>
            <a:xfrm>
              <a:off x="8311022" y="3147338"/>
              <a:ext cx="514636" cy="2794432"/>
              <a:chOff x="8311022" y="3147338"/>
              <a:chExt cx="514636" cy="2794432"/>
            </a:xfrm>
          </p:grpSpPr>
          <p:sp>
            <p:nvSpPr>
              <p:cNvPr id="74" name="Šipka: dolů 73">
                <a:extLst>
                  <a:ext uri="{FF2B5EF4-FFF2-40B4-BE49-F238E27FC236}">
                    <a16:creationId xmlns:a16="http://schemas.microsoft.com/office/drawing/2014/main" id="{375D4438-2B7B-43A1-AC4A-9F97DDA24F47}"/>
                  </a:ext>
                </a:extLst>
              </p:cNvPr>
              <p:cNvSpPr/>
              <p:nvPr/>
            </p:nvSpPr>
            <p:spPr>
              <a:xfrm rot="10800000">
                <a:off x="8421979" y="3923265"/>
                <a:ext cx="58863" cy="288032"/>
              </a:xfrm>
              <a:prstGeom prst="downArrow">
                <a:avLst/>
              </a:prstGeom>
              <a:solidFill>
                <a:srgbClr val="EDC99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Šipka: dolů 74">
                <a:extLst>
                  <a:ext uri="{FF2B5EF4-FFF2-40B4-BE49-F238E27FC236}">
                    <a16:creationId xmlns:a16="http://schemas.microsoft.com/office/drawing/2014/main" id="{3087B36C-888D-4D4A-8434-C371A219029B}"/>
                  </a:ext>
                </a:extLst>
              </p:cNvPr>
              <p:cNvSpPr/>
              <p:nvPr/>
            </p:nvSpPr>
            <p:spPr>
              <a:xfrm rot="10800000">
                <a:off x="8766795" y="3932010"/>
                <a:ext cx="58863" cy="288032"/>
              </a:xfrm>
              <a:prstGeom prst="downArrow">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Šipka: dolů 75">
                <a:extLst>
                  <a:ext uri="{FF2B5EF4-FFF2-40B4-BE49-F238E27FC236}">
                    <a16:creationId xmlns:a16="http://schemas.microsoft.com/office/drawing/2014/main" id="{4734F76D-AAE2-47F8-A70D-F6BACA6641CB}"/>
                  </a:ext>
                </a:extLst>
              </p:cNvPr>
              <p:cNvSpPr/>
              <p:nvPr/>
            </p:nvSpPr>
            <p:spPr>
              <a:xfrm rot="10972770">
                <a:off x="8628186" y="3970350"/>
                <a:ext cx="58863" cy="288032"/>
              </a:xfrm>
              <a:prstGeom prst="downArrow">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Šipka: dolů 76">
                <a:extLst>
                  <a:ext uri="{FF2B5EF4-FFF2-40B4-BE49-F238E27FC236}">
                    <a16:creationId xmlns:a16="http://schemas.microsoft.com/office/drawing/2014/main" id="{EBBA457E-DD80-4A93-A50E-E810E9DEB711}"/>
                  </a:ext>
                </a:extLst>
              </p:cNvPr>
              <p:cNvSpPr/>
              <p:nvPr/>
            </p:nvSpPr>
            <p:spPr>
              <a:xfrm>
                <a:off x="8311022" y="3925752"/>
                <a:ext cx="58863" cy="288032"/>
              </a:xfrm>
              <a:prstGeom prst="downArrow">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Šipka: dolů 77">
                <a:extLst>
                  <a:ext uri="{FF2B5EF4-FFF2-40B4-BE49-F238E27FC236}">
                    <a16:creationId xmlns:a16="http://schemas.microsoft.com/office/drawing/2014/main" id="{7E61562C-FE63-47A1-BC04-8AD8F78C6C3D}"/>
                  </a:ext>
                </a:extLst>
              </p:cNvPr>
              <p:cNvSpPr/>
              <p:nvPr/>
            </p:nvSpPr>
            <p:spPr>
              <a:xfrm>
                <a:off x="8311022" y="3155674"/>
                <a:ext cx="58863" cy="288032"/>
              </a:xfrm>
              <a:prstGeom prst="downArrow">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Šipka: dolů 78">
                <a:extLst>
                  <a:ext uri="{FF2B5EF4-FFF2-40B4-BE49-F238E27FC236}">
                    <a16:creationId xmlns:a16="http://schemas.microsoft.com/office/drawing/2014/main" id="{0A748F7F-8730-47A8-82D5-A18FF2C4F643}"/>
                  </a:ext>
                </a:extLst>
              </p:cNvPr>
              <p:cNvSpPr/>
              <p:nvPr/>
            </p:nvSpPr>
            <p:spPr>
              <a:xfrm>
                <a:off x="8520421" y="3147338"/>
                <a:ext cx="58863" cy="288032"/>
              </a:xfrm>
              <a:prstGeom prst="downArrow">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Šipka: dolů 79">
                <a:extLst>
                  <a:ext uri="{FF2B5EF4-FFF2-40B4-BE49-F238E27FC236}">
                    <a16:creationId xmlns:a16="http://schemas.microsoft.com/office/drawing/2014/main" id="{C6DDFAAC-8119-4503-A406-E495C5D65B37}"/>
                  </a:ext>
                </a:extLst>
              </p:cNvPr>
              <p:cNvSpPr/>
              <p:nvPr/>
            </p:nvSpPr>
            <p:spPr>
              <a:xfrm>
                <a:off x="8520380" y="3963003"/>
                <a:ext cx="58863" cy="288032"/>
              </a:xfrm>
              <a:prstGeom prst="downArrow">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Šipka: dolů 80">
                <a:extLst>
                  <a:ext uri="{FF2B5EF4-FFF2-40B4-BE49-F238E27FC236}">
                    <a16:creationId xmlns:a16="http://schemas.microsoft.com/office/drawing/2014/main" id="{95394709-712E-40EE-9BD1-33501EF2516F}"/>
                  </a:ext>
                </a:extLst>
              </p:cNvPr>
              <p:cNvSpPr/>
              <p:nvPr/>
            </p:nvSpPr>
            <p:spPr>
              <a:xfrm>
                <a:off x="8523458" y="4373244"/>
                <a:ext cx="58863" cy="288032"/>
              </a:xfrm>
              <a:prstGeom prst="downArrow">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Šipka: dolů 81">
                <a:extLst>
                  <a:ext uri="{FF2B5EF4-FFF2-40B4-BE49-F238E27FC236}">
                    <a16:creationId xmlns:a16="http://schemas.microsoft.com/office/drawing/2014/main" id="{6EEE7E88-A32B-43E6-A52B-8C8C9DD71D16}"/>
                  </a:ext>
                </a:extLst>
              </p:cNvPr>
              <p:cNvSpPr/>
              <p:nvPr/>
            </p:nvSpPr>
            <p:spPr>
              <a:xfrm>
                <a:off x="8629716" y="5653738"/>
                <a:ext cx="58863" cy="288032"/>
              </a:xfrm>
              <a:prstGeom prst="downArrow">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Šipka: dolů 82">
                <a:extLst>
                  <a:ext uri="{FF2B5EF4-FFF2-40B4-BE49-F238E27FC236}">
                    <a16:creationId xmlns:a16="http://schemas.microsoft.com/office/drawing/2014/main" id="{FB60C3CE-8FDB-4B12-A8F3-6231BD500C61}"/>
                  </a:ext>
                </a:extLst>
              </p:cNvPr>
              <p:cNvSpPr/>
              <p:nvPr/>
            </p:nvSpPr>
            <p:spPr>
              <a:xfrm rot="10800000">
                <a:off x="8765732" y="3573016"/>
                <a:ext cx="58863" cy="288032"/>
              </a:xfrm>
              <a:prstGeom prst="downArrow">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Šipka: dolů 83">
                <a:extLst>
                  <a:ext uri="{FF2B5EF4-FFF2-40B4-BE49-F238E27FC236}">
                    <a16:creationId xmlns:a16="http://schemas.microsoft.com/office/drawing/2014/main" id="{BDBB08A0-4C05-4FD1-8168-D6D19A66369E}"/>
                  </a:ext>
                </a:extLst>
              </p:cNvPr>
              <p:cNvSpPr/>
              <p:nvPr/>
            </p:nvSpPr>
            <p:spPr>
              <a:xfrm>
                <a:off x="8691062" y="4291758"/>
                <a:ext cx="58863" cy="229124"/>
              </a:xfrm>
              <a:prstGeom prst="downArrow">
                <a:avLst/>
              </a:prstGeom>
              <a:solidFill>
                <a:srgbClr val="EDC99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Šipka: dolů 84">
                <a:extLst>
                  <a:ext uri="{FF2B5EF4-FFF2-40B4-BE49-F238E27FC236}">
                    <a16:creationId xmlns:a16="http://schemas.microsoft.com/office/drawing/2014/main" id="{B4DBF47E-610D-4FB1-B6FB-52C44218F35C}"/>
                  </a:ext>
                </a:extLst>
              </p:cNvPr>
              <p:cNvSpPr/>
              <p:nvPr/>
            </p:nvSpPr>
            <p:spPr>
              <a:xfrm rot="10800000">
                <a:off x="8613512" y="4291758"/>
                <a:ext cx="58863" cy="221783"/>
              </a:xfrm>
              <a:prstGeom prst="downArrow">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Šipka: dolů 85">
                <a:extLst>
                  <a:ext uri="{FF2B5EF4-FFF2-40B4-BE49-F238E27FC236}">
                    <a16:creationId xmlns:a16="http://schemas.microsoft.com/office/drawing/2014/main" id="{A98BFA9C-6EEE-4E6D-B8CE-626CB42E23F2}"/>
                  </a:ext>
                </a:extLst>
              </p:cNvPr>
              <p:cNvSpPr/>
              <p:nvPr/>
            </p:nvSpPr>
            <p:spPr>
              <a:xfrm rot="10800000">
                <a:off x="8406688" y="3156618"/>
                <a:ext cx="58863" cy="288032"/>
              </a:xfrm>
              <a:prstGeom prst="downArrow">
                <a:avLst/>
              </a:prstGeom>
              <a:solidFill>
                <a:srgbClr val="EDC99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Šipka: dolů 86">
                <a:extLst>
                  <a:ext uri="{FF2B5EF4-FFF2-40B4-BE49-F238E27FC236}">
                    <a16:creationId xmlns:a16="http://schemas.microsoft.com/office/drawing/2014/main" id="{8C9C14F3-2C7D-4E46-83A6-A9913B4AF789}"/>
                  </a:ext>
                </a:extLst>
              </p:cNvPr>
              <p:cNvSpPr/>
              <p:nvPr/>
            </p:nvSpPr>
            <p:spPr>
              <a:xfrm>
                <a:off x="8691062" y="5651387"/>
                <a:ext cx="58863" cy="288033"/>
              </a:xfrm>
              <a:prstGeom prst="downArrow">
                <a:avLst/>
              </a:prstGeom>
              <a:solidFill>
                <a:srgbClr val="EDC99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8" name="Obrázek 87">
              <a:extLst>
                <a:ext uri="{FF2B5EF4-FFF2-40B4-BE49-F238E27FC236}">
                  <a16:creationId xmlns:a16="http://schemas.microsoft.com/office/drawing/2014/main" id="{C0F5B0F3-E72A-484A-9DB3-67B411E37464}"/>
                </a:ext>
              </a:extLst>
            </p:cNvPr>
            <p:cNvPicPr>
              <a:picLocks noChangeAspect="1"/>
            </p:cNvPicPr>
            <p:nvPr/>
          </p:nvPicPr>
          <p:blipFill rotWithShape="1">
            <a:blip r:embed="rId5"/>
            <a:srcRect l="7535" t="41322" r="6746" b="17149"/>
            <a:stretch/>
          </p:blipFill>
          <p:spPr>
            <a:xfrm>
              <a:off x="263352" y="704901"/>
              <a:ext cx="6143367" cy="5663648"/>
            </a:xfrm>
            <a:prstGeom prst="rect">
              <a:avLst/>
            </a:prstGeom>
          </p:spPr>
        </p:pic>
        <p:grpSp>
          <p:nvGrpSpPr>
            <p:cNvPr id="66" name="Skupina 65">
              <a:extLst>
                <a:ext uri="{FF2B5EF4-FFF2-40B4-BE49-F238E27FC236}">
                  <a16:creationId xmlns:a16="http://schemas.microsoft.com/office/drawing/2014/main" id="{6D552932-47BC-4769-B827-0859AF5C3287}"/>
                </a:ext>
              </a:extLst>
            </p:cNvPr>
            <p:cNvGrpSpPr/>
            <p:nvPr/>
          </p:nvGrpSpPr>
          <p:grpSpPr>
            <a:xfrm>
              <a:off x="3282991" y="726149"/>
              <a:ext cx="1284972" cy="5547167"/>
              <a:chOff x="3282991" y="777830"/>
              <a:chExt cx="1284972" cy="5547167"/>
            </a:xfrm>
          </p:grpSpPr>
          <p:sp>
            <p:nvSpPr>
              <p:cNvPr id="38" name="Šipka: dolů 37">
                <a:extLst>
                  <a:ext uri="{FF2B5EF4-FFF2-40B4-BE49-F238E27FC236}">
                    <a16:creationId xmlns:a16="http://schemas.microsoft.com/office/drawing/2014/main" id="{F2D7B465-65D0-4B5B-A1B7-B9F639BCD543}"/>
                  </a:ext>
                </a:extLst>
              </p:cNvPr>
              <p:cNvSpPr/>
              <p:nvPr/>
            </p:nvSpPr>
            <p:spPr>
              <a:xfrm rot="10800000">
                <a:off x="3611723" y="5534471"/>
                <a:ext cx="150537" cy="774848"/>
              </a:xfrm>
              <a:prstGeom prst="downArrow">
                <a:avLst/>
              </a:prstGeom>
              <a:solidFill>
                <a:srgbClr val="EDC99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Šipka: dolů 46">
                <a:extLst>
                  <a:ext uri="{FF2B5EF4-FFF2-40B4-BE49-F238E27FC236}">
                    <a16:creationId xmlns:a16="http://schemas.microsoft.com/office/drawing/2014/main" id="{A6692B35-96C3-4C3C-A95D-AE1AE804639C}"/>
                  </a:ext>
                </a:extLst>
              </p:cNvPr>
              <p:cNvSpPr/>
              <p:nvPr/>
            </p:nvSpPr>
            <p:spPr>
              <a:xfrm>
                <a:off x="3395699" y="5550149"/>
                <a:ext cx="150537" cy="774848"/>
              </a:xfrm>
              <a:prstGeom prst="downArrow">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Šipka: dolů 47">
                <a:extLst>
                  <a:ext uri="{FF2B5EF4-FFF2-40B4-BE49-F238E27FC236}">
                    <a16:creationId xmlns:a16="http://schemas.microsoft.com/office/drawing/2014/main" id="{DF04F0B9-DE09-4914-A9BB-88D02FC9A398}"/>
                  </a:ext>
                </a:extLst>
              </p:cNvPr>
              <p:cNvSpPr/>
              <p:nvPr/>
            </p:nvSpPr>
            <p:spPr>
              <a:xfrm>
                <a:off x="3322369" y="3869668"/>
                <a:ext cx="150537" cy="774848"/>
              </a:xfrm>
              <a:prstGeom prst="downArrow">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Šipka: dolů 48">
                <a:extLst>
                  <a:ext uri="{FF2B5EF4-FFF2-40B4-BE49-F238E27FC236}">
                    <a16:creationId xmlns:a16="http://schemas.microsoft.com/office/drawing/2014/main" id="{6FF8E4CF-D9E2-49ED-957E-BB6591E90048}"/>
                  </a:ext>
                </a:extLst>
              </p:cNvPr>
              <p:cNvSpPr/>
              <p:nvPr/>
            </p:nvSpPr>
            <p:spPr>
              <a:xfrm rot="10800000">
                <a:off x="3564028" y="3771276"/>
                <a:ext cx="150537" cy="774848"/>
              </a:xfrm>
              <a:prstGeom prst="downArrow">
                <a:avLst/>
              </a:prstGeom>
              <a:solidFill>
                <a:srgbClr val="EDC99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Šipka: dolů 49">
                <a:extLst>
                  <a:ext uri="{FF2B5EF4-FFF2-40B4-BE49-F238E27FC236}">
                    <a16:creationId xmlns:a16="http://schemas.microsoft.com/office/drawing/2014/main" id="{2ABD5F95-1C58-4603-8DBC-8C6681556268}"/>
                  </a:ext>
                </a:extLst>
              </p:cNvPr>
              <p:cNvSpPr/>
              <p:nvPr/>
            </p:nvSpPr>
            <p:spPr>
              <a:xfrm>
                <a:off x="3834866" y="3839119"/>
                <a:ext cx="150537" cy="774848"/>
              </a:xfrm>
              <a:prstGeom prst="downArrow">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Šipka: dolů 50">
                <a:extLst>
                  <a:ext uri="{FF2B5EF4-FFF2-40B4-BE49-F238E27FC236}">
                    <a16:creationId xmlns:a16="http://schemas.microsoft.com/office/drawing/2014/main" id="{64D54071-F523-4390-B96E-AC3E1F443603}"/>
                  </a:ext>
                </a:extLst>
              </p:cNvPr>
              <p:cNvSpPr/>
              <p:nvPr/>
            </p:nvSpPr>
            <p:spPr>
              <a:xfrm>
                <a:off x="4209055" y="4841503"/>
                <a:ext cx="150537" cy="774848"/>
              </a:xfrm>
              <a:prstGeom prst="downArrow">
                <a:avLst/>
              </a:prstGeom>
              <a:solidFill>
                <a:srgbClr val="EDC99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Šipka: dolů 51">
                <a:extLst>
                  <a:ext uri="{FF2B5EF4-FFF2-40B4-BE49-F238E27FC236}">
                    <a16:creationId xmlns:a16="http://schemas.microsoft.com/office/drawing/2014/main" id="{C89C0706-780F-44D6-89BE-D9B18EBD9FE9}"/>
                  </a:ext>
                </a:extLst>
              </p:cNvPr>
              <p:cNvSpPr/>
              <p:nvPr/>
            </p:nvSpPr>
            <p:spPr>
              <a:xfrm rot="11098303">
                <a:off x="4417426" y="4813630"/>
                <a:ext cx="150537" cy="774848"/>
              </a:xfrm>
              <a:prstGeom prst="downArrow">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Šipka: dolů 52">
                <a:extLst>
                  <a:ext uri="{FF2B5EF4-FFF2-40B4-BE49-F238E27FC236}">
                    <a16:creationId xmlns:a16="http://schemas.microsoft.com/office/drawing/2014/main" id="{E36EE85A-604D-4883-B8E4-3415D26BE4C1}"/>
                  </a:ext>
                </a:extLst>
              </p:cNvPr>
              <p:cNvSpPr/>
              <p:nvPr/>
            </p:nvSpPr>
            <p:spPr>
              <a:xfrm rot="10800000">
                <a:off x="4378008" y="2763443"/>
                <a:ext cx="150537" cy="774848"/>
              </a:xfrm>
              <a:prstGeom prst="downArrow">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Šipka: dolů 53">
                <a:extLst>
                  <a:ext uri="{FF2B5EF4-FFF2-40B4-BE49-F238E27FC236}">
                    <a16:creationId xmlns:a16="http://schemas.microsoft.com/office/drawing/2014/main" id="{19C980F2-BA59-4241-B739-5E56E2C5F50C}"/>
                  </a:ext>
                </a:extLst>
              </p:cNvPr>
              <p:cNvSpPr/>
              <p:nvPr/>
            </p:nvSpPr>
            <p:spPr>
              <a:xfrm>
                <a:off x="4204150" y="2811595"/>
                <a:ext cx="150537" cy="774848"/>
              </a:xfrm>
              <a:prstGeom prst="downArrow">
                <a:avLst/>
              </a:prstGeom>
              <a:solidFill>
                <a:srgbClr val="EDC99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Šipka: dolů 54">
                <a:extLst>
                  <a:ext uri="{FF2B5EF4-FFF2-40B4-BE49-F238E27FC236}">
                    <a16:creationId xmlns:a16="http://schemas.microsoft.com/office/drawing/2014/main" id="{E2C10FFD-CBFB-447F-81F3-A13821A033E7}"/>
                  </a:ext>
                </a:extLst>
              </p:cNvPr>
              <p:cNvSpPr/>
              <p:nvPr/>
            </p:nvSpPr>
            <p:spPr>
              <a:xfrm rot="10800000">
                <a:off x="3543074" y="2706796"/>
                <a:ext cx="150537" cy="774848"/>
              </a:xfrm>
              <a:prstGeom prst="downArrow">
                <a:avLst/>
              </a:prstGeom>
              <a:solidFill>
                <a:srgbClr val="EDC99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Šipka: dolů 55">
                <a:extLst>
                  <a:ext uri="{FF2B5EF4-FFF2-40B4-BE49-F238E27FC236}">
                    <a16:creationId xmlns:a16="http://schemas.microsoft.com/office/drawing/2014/main" id="{1C29B73A-0E4E-4FA5-9A3B-DC3EB6770DA6}"/>
                  </a:ext>
                </a:extLst>
              </p:cNvPr>
              <p:cNvSpPr/>
              <p:nvPr/>
            </p:nvSpPr>
            <p:spPr>
              <a:xfrm>
                <a:off x="3282991" y="2736059"/>
                <a:ext cx="150537" cy="774848"/>
              </a:xfrm>
              <a:prstGeom prst="downArrow">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Šipka: dolů 56">
                <a:extLst>
                  <a:ext uri="{FF2B5EF4-FFF2-40B4-BE49-F238E27FC236}">
                    <a16:creationId xmlns:a16="http://schemas.microsoft.com/office/drawing/2014/main" id="{8FD42911-E7E8-4721-A5CA-798B62593FD3}"/>
                  </a:ext>
                </a:extLst>
              </p:cNvPr>
              <p:cNvSpPr/>
              <p:nvPr/>
            </p:nvSpPr>
            <p:spPr>
              <a:xfrm>
                <a:off x="3801952" y="2763444"/>
                <a:ext cx="150537" cy="774848"/>
              </a:xfrm>
              <a:prstGeom prst="downArrow">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Šipka: dolů 57">
                <a:extLst>
                  <a:ext uri="{FF2B5EF4-FFF2-40B4-BE49-F238E27FC236}">
                    <a16:creationId xmlns:a16="http://schemas.microsoft.com/office/drawing/2014/main" id="{C3184D7F-EF34-4B69-B2AB-7F0583068AF8}"/>
                  </a:ext>
                </a:extLst>
              </p:cNvPr>
              <p:cNvSpPr/>
              <p:nvPr/>
            </p:nvSpPr>
            <p:spPr>
              <a:xfrm rot="10800000">
                <a:off x="4045313" y="2798168"/>
                <a:ext cx="150537" cy="774848"/>
              </a:xfrm>
              <a:prstGeom prst="downArrow">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Šipka: dolů 58">
                <a:extLst>
                  <a:ext uri="{FF2B5EF4-FFF2-40B4-BE49-F238E27FC236}">
                    <a16:creationId xmlns:a16="http://schemas.microsoft.com/office/drawing/2014/main" id="{37D44918-95DA-4F52-8C7F-354124B89411}"/>
                  </a:ext>
                </a:extLst>
              </p:cNvPr>
              <p:cNvSpPr/>
              <p:nvPr/>
            </p:nvSpPr>
            <p:spPr>
              <a:xfrm rot="10978121">
                <a:off x="4398841" y="1827096"/>
                <a:ext cx="150537" cy="774848"/>
              </a:xfrm>
              <a:prstGeom prst="downArrow">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Šipka: dolů 59">
                <a:extLst>
                  <a:ext uri="{FF2B5EF4-FFF2-40B4-BE49-F238E27FC236}">
                    <a16:creationId xmlns:a16="http://schemas.microsoft.com/office/drawing/2014/main" id="{170021CF-464F-4EC0-9B48-E5256663CA42}"/>
                  </a:ext>
                </a:extLst>
              </p:cNvPr>
              <p:cNvSpPr/>
              <p:nvPr/>
            </p:nvSpPr>
            <p:spPr>
              <a:xfrm>
                <a:off x="4204149" y="1827096"/>
                <a:ext cx="150537" cy="774848"/>
              </a:xfrm>
              <a:prstGeom prst="downArrow">
                <a:avLst/>
              </a:prstGeom>
              <a:solidFill>
                <a:srgbClr val="EDC99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Šipka: dolů 60">
                <a:extLst>
                  <a:ext uri="{FF2B5EF4-FFF2-40B4-BE49-F238E27FC236}">
                    <a16:creationId xmlns:a16="http://schemas.microsoft.com/office/drawing/2014/main" id="{6C6B4382-6BDB-41AD-BC35-5BC6560BB219}"/>
                  </a:ext>
                </a:extLst>
              </p:cNvPr>
              <p:cNvSpPr/>
              <p:nvPr/>
            </p:nvSpPr>
            <p:spPr>
              <a:xfrm rot="10614081">
                <a:off x="4034127" y="1827219"/>
                <a:ext cx="150537" cy="774848"/>
              </a:xfrm>
              <a:prstGeom prst="downArrow">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Šipka: dolů 61">
                <a:extLst>
                  <a:ext uri="{FF2B5EF4-FFF2-40B4-BE49-F238E27FC236}">
                    <a16:creationId xmlns:a16="http://schemas.microsoft.com/office/drawing/2014/main" id="{4911698D-9DC0-4811-9AB6-938EDFB257AC}"/>
                  </a:ext>
                </a:extLst>
              </p:cNvPr>
              <p:cNvSpPr/>
              <p:nvPr/>
            </p:nvSpPr>
            <p:spPr>
              <a:xfrm rot="10800000">
                <a:off x="3564028" y="777830"/>
                <a:ext cx="150537" cy="774848"/>
              </a:xfrm>
              <a:prstGeom prst="downArrow">
                <a:avLst/>
              </a:prstGeom>
              <a:solidFill>
                <a:srgbClr val="EDC99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Šipka: dolů 62">
                <a:extLst>
                  <a:ext uri="{FF2B5EF4-FFF2-40B4-BE49-F238E27FC236}">
                    <a16:creationId xmlns:a16="http://schemas.microsoft.com/office/drawing/2014/main" id="{BF5238DA-7F24-49F2-B56F-2B4832AD8189}"/>
                  </a:ext>
                </a:extLst>
              </p:cNvPr>
              <p:cNvSpPr/>
              <p:nvPr/>
            </p:nvSpPr>
            <p:spPr>
              <a:xfrm>
                <a:off x="3789888" y="777830"/>
                <a:ext cx="170256" cy="774848"/>
              </a:xfrm>
              <a:prstGeom prst="downArrow">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Šipka: dolů 63">
                <a:extLst>
                  <a:ext uri="{FF2B5EF4-FFF2-40B4-BE49-F238E27FC236}">
                    <a16:creationId xmlns:a16="http://schemas.microsoft.com/office/drawing/2014/main" id="{61A16646-186D-4B80-998D-4A8CEF53B9BD}"/>
                  </a:ext>
                </a:extLst>
              </p:cNvPr>
              <p:cNvSpPr/>
              <p:nvPr/>
            </p:nvSpPr>
            <p:spPr>
              <a:xfrm>
                <a:off x="3312909" y="790643"/>
                <a:ext cx="150537" cy="774848"/>
              </a:xfrm>
              <a:prstGeom prst="downArrow">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ustDataLst>
      <p:tags r:id="rId1"/>
    </p:custDataLst>
    <p:extLst>
      <p:ext uri="{BB962C8B-B14F-4D97-AF65-F5344CB8AC3E}">
        <p14:creationId xmlns:p14="http://schemas.microsoft.com/office/powerpoint/2010/main" val="33978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500"/>
                                        <p:tgtEl>
                                          <p:spTgt spid="8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90"/>
                                        </p:tgtEl>
                                      </p:cBhvr>
                                    </p:animEffect>
                                    <p:set>
                                      <p:cBhvr>
                                        <p:cTn id="12" dur="1" fill="hold">
                                          <p:stCondLst>
                                            <p:cond delay="499"/>
                                          </p:stCondLst>
                                        </p:cTn>
                                        <p:tgtEl>
                                          <p:spTgt spid="90"/>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89"/>
                                        </p:tgtEl>
                                      </p:cBhvr>
                                    </p:animEffect>
                                    <p:set>
                                      <p:cBhvr>
                                        <p:cTn id="15" dur="1" fill="hold">
                                          <p:stCondLst>
                                            <p:cond delay="499"/>
                                          </p:stCondLst>
                                        </p:cTn>
                                        <p:tgtEl>
                                          <p:spTgt spid="89"/>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08930"/>
                                        </p:tgtEl>
                                        <p:attrNameLst>
                                          <p:attrName>style.visibility</p:attrName>
                                        </p:attrNameLst>
                                      </p:cBhvr>
                                      <p:to>
                                        <p:strVal val="visible"/>
                                      </p:to>
                                    </p:set>
                                    <p:animEffect transition="in" filter="fade">
                                      <p:cBhvr>
                                        <p:cTn id="20" dur="500"/>
                                        <p:tgtEl>
                                          <p:spTgt spid="5089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845BA279-F725-4FD5-ABFF-AAB07E96143E}"/>
              </a:ext>
            </a:extLst>
          </p:cNvPr>
          <p:cNvPicPr>
            <a:picLocks noChangeAspect="1"/>
          </p:cNvPicPr>
          <p:nvPr/>
        </p:nvPicPr>
        <p:blipFill rotWithShape="1">
          <a:blip r:embed="rId4"/>
          <a:srcRect l="853" t="36350" r="800"/>
          <a:stretch/>
        </p:blipFill>
        <p:spPr>
          <a:xfrm>
            <a:off x="911424" y="-12721"/>
            <a:ext cx="8856984" cy="6844092"/>
          </a:xfrm>
          <a:prstGeom prst="rect">
            <a:avLst/>
          </a:prstGeom>
        </p:spPr>
      </p:pic>
      <p:sp>
        <p:nvSpPr>
          <p:cNvPr id="6" name="Vývojový diagram: postup 5">
            <a:extLst>
              <a:ext uri="{FF2B5EF4-FFF2-40B4-BE49-F238E27FC236}">
                <a16:creationId xmlns:a16="http://schemas.microsoft.com/office/drawing/2014/main" id="{2B8CCA17-A741-491B-827C-F1F8317FE44B}"/>
              </a:ext>
            </a:extLst>
          </p:cNvPr>
          <p:cNvSpPr/>
          <p:nvPr/>
        </p:nvSpPr>
        <p:spPr>
          <a:xfrm>
            <a:off x="911424" y="548680"/>
            <a:ext cx="1440160" cy="792088"/>
          </a:xfrm>
          <a:prstGeom prst="flowChartProcess">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Vývojový diagram: postup 6">
            <a:extLst>
              <a:ext uri="{FF2B5EF4-FFF2-40B4-BE49-F238E27FC236}">
                <a16:creationId xmlns:a16="http://schemas.microsoft.com/office/drawing/2014/main" id="{426CBB87-EF77-48C1-926B-BCBE04271815}"/>
              </a:ext>
            </a:extLst>
          </p:cNvPr>
          <p:cNvSpPr/>
          <p:nvPr/>
        </p:nvSpPr>
        <p:spPr>
          <a:xfrm>
            <a:off x="2351584" y="548679"/>
            <a:ext cx="1368152" cy="713609"/>
          </a:xfrm>
          <a:prstGeom prst="flowChartProcess">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Vývojový diagram: postup 7">
            <a:extLst>
              <a:ext uri="{FF2B5EF4-FFF2-40B4-BE49-F238E27FC236}">
                <a16:creationId xmlns:a16="http://schemas.microsoft.com/office/drawing/2014/main" id="{60C27B05-5442-4E51-80F1-EB51B83E4752}"/>
              </a:ext>
            </a:extLst>
          </p:cNvPr>
          <p:cNvSpPr/>
          <p:nvPr/>
        </p:nvSpPr>
        <p:spPr>
          <a:xfrm>
            <a:off x="3719736" y="548678"/>
            <a:ext cx="1512168" cy="681935"/>
          </a:xfrm>
          <a:prstGeom prst="flowChartProcess">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ál 10">
            <a:extLst>
              <a:ext uri="{FF2B5EF4-FFF2-40B4-BE49-F238E27FC236}">
                <a16:creationId xmlns:a16="http://schemas.microsoft.com/office/drawing/2014/main" id="{EA33CC46-619B-47F6-AFAC-0A216A10E3A0}"/>
              </a:ext>
            </a:extLst>
          </p:cNvPr>
          <p:cNvSpPr/>
          <p:nvPr/>
        </p:nvSpPr>
        <p:spPr>
          <a:xfrm>
            <a:off x="5663952" y="5445224"/>
            <a:ext cx="216024" cy="216024"/>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ál 11">
            <a:extLst>
              <a:ext uri="{FF2B5EF4-FFF2-40B4-BE49-F238E27FC236}">
                <a16:creationId xmlns:a16="http://schemas.microsoft.com/office/drawing/2014/main" id="{78AD8F98-A44C-4016-B6BC-844CE42F84E4}"/>
              </a:ext>
            </a:extLst>
          </p:cNvPr>
          <p:cNvSpPr/>
          <p:nvPr/>
        </p:nvSpPr>
        <p:spPr>
          <a:xfrm>
            <a:off x="7191946" y="3356992"/>
            <a:ext cx="216024" cy="216024"/>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ál 12">
            <a:extLst>
              <a:ext uri="{FF2B5EF4-FFF2-40B4-BE49-F238E27FC236}">
                <a16:creationId xmlns:a16="http://schemas.microsoft.com/office/drawing/2014/main" id="{EB7A3778-1AB0-48EB-B045-8CDC6376D1A1}"/>
              </a:ext>
            </a:extLst>
          </p:cNvPr>
          <p:cNvSpPr/>
          <p:nvPr/>
        </p:nvSpPr>
        <p:spPr>
          <a:xfrm>
            <a:off x="5663952" y="2636912"/>
            <a:ext cx="216024" cy="216024"/>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ál 13">
            <a:extLst>
              <a:ext uri="{FF2B5EF4-FFF2-40B4-BE49-F238E27FC236}">
                <a16:creationId xmlns:a16="http://schemas.microsoft.com/office/drawing/2014/main" id="{92A003DB-AE6E-4758-B2B4-487023BABDFD}"/>
              </a:ext>
            </a:extLst>
          </p:cNvPr>
          <p:cNvSpPr/>
          <p:nvPr/>
        </p:nvSpPr>
        <p:spPr>
          <a:xfrm>
            <a:off x="5735960" y="980728"/>
            <a:ext cx="216024" cy="216024"/>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délník 8">
            <a:extLst>
              <a:ext uri="{FF2B5EF4-FFF2-40B4-BE49-F238E27FC236}">
                <a16:creationId xmlns:a16="http://schemas.microsoft.com/office/drawing/2014/main" id="{3FE2A51B-DD4D-4111-B941-E4770DD96785}"/>
              </a:ext>
            </a:extLst>
          </p:cNvPr>
          <p:cNvSpPr/>
          <p:nvPr/>
        </p:nvSpPr>
        <p:spPr>
          <a:xfrm>
            <a:off x="911424" y="188640"/>
            <a:ext cx="252028" cy="311885"/>
          </a:xfrm>
          <a:prstGeom prst="rect">
            <a:avLst/>
          </a:prstGeom>
          <a:solidFill>
            <a:srgbClr val="EFEB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bdélník 15">
            <a:extLst>
              <a:ext uri="{FF2B5EF4-FFF2-40B4-BE49-F238E27FC236}">
                <a16:creationId xmlns:a16="http://schemas.microsoft.com/office/drawing/2014/main" id="{8577C6A5-D456-4ECB-8BEF-26EDDA6364EC}"/>
              </a:ext>
            </a:extLst>
          </p:cNvPr>
          <p:cNvSpPr/>
          <p:nvPr/>
        </p:nvSpPr>
        <p:spPr>
          <a:xfrm>
            <a:off x="5591944" y="172118"/>
            <a:ext cx="252028" cy="311885"/>
          </a:xfrm>
          <a:prstGeom prst="rect">
            <a:avLst/>
          </a:prstGeom>
          <a:solidFill>
            <a:srgbClr val="EFEB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Skupina 4">
            <a:extLst>
              <a:ext uri="{FF2B5EF4-FFF2-40B4-BE49-F238E27FC236}">
                <a16:creationId xmlns:a16="http://schemas.microsoft.com/office/drawing/2014/main" id="{5027CF26-8E81-43D7-AFFC-B5D0EFC62AF4}"/>
              </a:ext>
            </a:extLst>
          </p:cNvPr>
          <p:cNvGrpSpPr/>
          <p:nvPr/>
        </p:nvGrpSpPr>
        <p:grpSpPr>
          <a:xfrm>
            <a:off x="4871864" y="55872"/>
            <a:ext cx="5256584" cy="6844092"/>
            <a:chOff x="4871864" y="116632"/>
            <a:chExt cx="5256584" cy="6768752"/>
          </a:xfrm>
        </p:grpSpPr>
        <p:sp>
          <p:nvSpPr>
            <p:cNvPr id="3" name="Vývojový diagram: postup 2">
              <a:extLst>
                <a:ext uri="{FF2B5EF4-FFF2-40B4-BE49-F238E27FC236}">
                  <a16:creationId xmlns:a16="http://schemas.microsoft.com/office/drawing/2014/main" id="{FC03BBDB-A5D7-4473-BCCB-4C450F4935C8}"/>
                </a:ext>
              </a:extLst>
            </p:cNvPr>
            <p:cNvSpPr/>
            <p:nvPr/>
          </p:nvSpPr>
          <p:spPr>
            <a:xfrm>
              <a:off x="5447928" y="116632"/>
              <a:ext cx="4680520" cy="6768752"/>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4" name="Vývojový diagram: postup 3">
              <a:extLst>
                <a:ext uri="{FF2B5EF4-FFF2-40B4-BE49-F238E27FC236}">
                  <a16:creationId xmlns:a16="http://schemas.microsoft.com/office/drawing/2014/main" id="{F57C245E-4931-4699-A747-E641A16C7DFD}"/>
                </a:ext>
              </a:extLst>
            </p:cNvPr>
            <p:cNvSpPr/>
            <p:nvPr/>
          </p:nvSpPr>
          <p:spPr>
            <a:xfrm>
              <a:off x="4871864" y="1340768"/>
              <a:ext cx="4680520" cy="4536504"/>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grpSp>
      <p:sp>
        <p:nvSpPr>
          <p:cNvPr id="15" name="Obdélník 14">
            <a:extLst>
              <a:ext uri="{FF2B5EF4-FFF2-40B4-BE49-F238E27FC236}">
                <a16:creationId xmlns:a16="http://schemas.microsoft.com/office/drawing/2014/main" id="{516AFEB6-2516-4644-987D-814C1F2024EC}"/>
              </a:ext>
            </a:extLst>
          </p:cNvPr>
          <p:cNvSpPr/>
          <p:nvPr/>
        </p:nvSpPr>
        <p:spPr>
          <a:xfrm>
            <a:off x="5735960" y="6563500"/>
            <a:ext cx="6648400" cy="276999"/>
          </a:xfrm>
          <a:prstGeom prst="rect">
            <a:avLst/>
          </a:prstGeom>
        </p:spPr>
        <p:txBody>
          <a:bodyPr wrap="square">
            <a:spAutoFit/>
          </a:bodyPr>
          <a:lstStyle/>
          <a:p>
            <a:r>
              <a:rPr lang="cs-CZ" sz="1200" i="1" dirty="0"/>
              <a:t>podle: </a:t>
            </a:r>
            <a:r>
              <a:rPr lang="cs-CZ" sz="1200" i="1" dirty="0" err="1"/>
              <a:t>Dee</a:t>
            </a:r>
            <a:r>
              <a:rPr lang="cs-CZ" sz="1200" i="1" dirty="0"/>
              <a:t> </a:t>
            </a:r>
            <a:r>
              <a:rPr lang="cs-CZ" sz="1200" i="1" dirty="0" err="1"/>
              <a:t>Silverthorn</a:t>
            </a:r>
            <a:r>
              <a:rPr lang="cs-CZ" sz="1200" i="1" dirty="0"/>
              <a:t>, </a:t>
            </a:r>
            <a:r>
              <a:rPr lang="cs-CZ" sz="1200" i="1" dirty="0" err="1"/>
              <a:t>Human</a:t>
            </a:r>
            <a:r>
              <a:rPr lang="cs-CZ" sz="1200" i="1" dirty="0"/>
              <a:t> </a:t>
            </a:r>
            <a:r>
              <a:rPr lang="cs-CZ" sz="1200" i="1" dirty="0" err="1"/>
              <a:t>physiology</a:t>
            </a:r>
            <a:r>
              <a:rPr lang="cs-CZ" sz="1200" i="1" dirty="0"/>
              <a:t>: </a:t>
            </a:r>
            <a:r>
              <a:rPr lang="cs-CZ" sz="1200" i="1" dirty="0" err="1"/>
              <a:t>an</a:t>
            </a:r>
            <a:r>
              <a:rPr lang="cs-CZ" sz="1200" i="1" dirty="0"/>
              <a:t> </a:t>
            </a:r>
            <a:r>
              <a:rPr lang="cs-CZ" sz="1200" i="1" dirty="0" err="1"/>
              <a:t>integrated</a:t>
            </a:r>
            <a:r>
              <a:rPr lang="cs-CZ" sz="1200" i="1" dirty="0"/>
              <a:t> </a:t>
            </a:r>
            <a:r>
              <a:rPr lang="cs-CZ" sz="1200" i="1" dirty="0" err="1"/>
              <a:t>approach</a:t>
            </a:r>
            <a:r>
              <a:rPr lang="cs-CZ" sz="1200" i="1" dirty="0"/>
              <a:t>, 8th </a:t>
            </a:r>
            <a:r>
              <a:rPr lang="cs-CZ" sz="1200" i="1" dirty="0" err="1"/>
              <a:t>edition</a:t>
            </a:r>
            <a:r>
              <a:rPr lang="cs-CZ" sz="1200" i="1" dirty="0"/>
              <a:t>, </a:t>
            </a:r>
            <a:r>
              <a:rPr lang="cs-CZ" sz="1200" i="1" dirty="0" err="1"/>
              <a:t>Pearson</a:t>
            </a:r>
            <a:r>
              <a:rPr lang="cs-CZ" sz="1200" i="1" dirty="0"/>
              <a:t> 2017 </a:t>
            </a:r>
            <a:endParaRPr lang="en-US" sz="1200" i="1" dirty="0"/>
          </a:p>
        </p:txBody>
      </p:sp>
      <p:sp>
        <p:nvSpPr>
          <p:cNvPr id="17" name="Vývojový diagram: postup 16">
            <a:extLst>
              <a:ext uri="{FF2B5EF4-FFF2-40B4-BE49-F238E27FC236}">
                <a16:creationId xmlns:a16="http://schemas.microsoft.com/office/drawing/2014/main" id="{89D08F53-BC38-4491-848C-85CC27B2DF12}"/>
              </a:ext>
            </a:extLst>
          </p:cNvPr>
          <p:cNvSpPr/>
          <p:nvPr/>
        </p:nvSpPr>
        <p:spPr>
          <a:xfrm>
            <a:off x="2111388" y="1310443"/>
            <a:ext cx="1824372" cy="3666729"/>
          </a:xfrm>
          <a:prstGeom prst="flowChartProcess">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Vývojový diagram: postup 17">
            <a:extLst>
              <a:ext uri="{FF2B5EF4-FFF2-40B4-BE49-F238E27FC236}">
                <a16:creationId xmlns:a16="http://schemas.microsoft.com/office/drawing/2014/main" id="{FF8CF452-AF77-49E5-AC58-B23F30F416B0}"/>
              </a:ext>
            </a:extLst>
          </p:cNvPr>
          <p:cNvSpPr/>
          <p:nvPr/>
        </p:nvSpPr>
        <p:spPr>
          <a:xfrm>
            <a:off x="1215153" y="1628007"/>
            <a:ext cx="1440160" cy="3919550"/>
          </a:xfrm>
          <a:prstGeom prst="flowChartProcess">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Vývojový diagram: postup 18">
            <a:extLst>
              <a:ext uri="{FF2B5EF4-FFF2-40B4-BE49-F238E27FC236}">
                <a16:creationId xmlns:a16="http://schemas.microsoft.com/office/drawing/2014/main" id="{7A30E13F-4D31-4870-BF53-BC6141C55E5A}"/>
              </a:ext>
            </a:extLst>
          </p:cNvPr>
          <p:cNvSpPr/>
          <p:nvPr/>
        </p:nvSpPr>
        <p:spPr>
          <a:xfrm>
            <a:off x="2959042" y="1651408"/>
            <a:ext cx="1872953" cy="4229223"/>
          </a:xfrm>
          <a:prstGeom prst="flowChartProcess">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Vývojový diagram: postup 19">
            <a:extLst>
              <a:ext uri="{FF2B5EF4-FFF2-40B4-BE49-F238E27FC236}">
                <a16:creationId xmlns:a16="http://schemas.microsoft.com/office/drawing/2014/main" id="{BE2EF5DA-FC0C-4D70-AC8A-E42D2288493F}"/>
              </a:ext>
            </a:extLst>
          </p:cNvPr>
          <p:cNvSpPr/>
          <p:nvPr/>
        </p:nvSpPr>
        <p:spPr>
          <a:xfrm>
            <a:off x="2099556" y="1340769"/>
            <a:ext cx="1440160" cy="683282"/>
          </a:xfrm>
          <a:prstGeom prst="flowChartProcess">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38745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18"/>
                                        </p:tgtEl>
                                      </p:cBhvr>
                                    </p:animEffect>
                                    <p:set>
                                      <p:cBhvr>
                                        <p:cTn id="23" dur="1" fill="hold">
                                          <p:stCondLst>
                                            <p:cond delay="499"/>
                                          </p:stCondLst>
                                        </p:cTn>
                                        <p:tgtEl>
                                          <p:spTgt spid="18"/>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6"/>
                                        </p:tgtEl>
                                      </p:cBhvr>
                                    </p:animEffect>
                                    <p:set>
                                      <p:cBhvr>
                                        <p:cTn id="26" dur="1" fill="hold">
                                          <p:stCondLst>
                                            <p:cond delay="499"/>
                                          </p:stCondLst>
                                        </p:cTn>
                                        <p:tgtEl>
                                          <p:spTgt spid="6"/>
                                        </p:tgtEl>
                                        <p:attrNameLst>
                                          <p:attrName>style.visibility</p:attrName>
                                        </p:attrNameLst>
                                      </p:cBhvr>
                                      <p:to>
                                        <p:strVal val="hidden"/>
                                      </p:to>
                                    </p:set>
                                  </p:childTnLst>
                                </p:cTn>
                              </p:par>
                              <p:par>
                                <p:cTn id="27" presetID="10"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20"/>
                                        </p:tgtEl>
                                      </p:cBhvr>
                                    </p:animEffect>
                                    <p:set>
                                      <p:cBhvr>
                                        <p:cTn id="37" dur="1" fill="hold">
                                          <p:stCondLst>
                                            <p:cond delay="499"/>
                                          </p:stCondLst>
                                        </p:cTn>
                                        <p:tgtEl>
                                          <p:spTgt spid="20"/>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7"/>
                                        </p:tgtEl>
                                      </p:cBhvr>
                                    </p:animEffect>
                                    <p:set>
                                      <p:cBhvr>
                                        <p:cTn id="40" dur="1" fill="hold">
                                          <p:stCondLst>
                                            <p:cond delay="499"/>
                                          </p:stCondLst>
                                        </p:cTn>
                                        <p:tgtEl>
                                          <p:spTgt spid="7"/>
                                        </p:tgtEl>
                                        <p:attrNameLst>
                                          <p:attrName>style.visibility</p:attrName>
                                        </p:attrNameLst>
                                      </p:cBhvr>
                                      <p:to>
                                        <p:strVal val="hidden"/>
                                      </p:to>
                                    </p:set>
                                  </p:childTnLst>
                                </p:cTn>
                              </p:par>
                              <p:par>
                                <p:cTn id="41" presetID="10"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500"/>
                                        <p:tgtEl>
                                          <p:spTgt spid="8"/>
                                        </p:tgtEl>
                                      </p:cBhvr>
                                    </p:animEffect>
                                    <p:set>
                                      <p:cBhvr>
                                        <p:cTn id="51" dur="1" fill="hold">
                                          <p:stCondLst>
                                            <p:cond delay="499"/>
                                          </p:stCondLst>
                                        </p:cTn>
                                        <p:tgtEl>
                                          <p:spTgt spid="8"/>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19"/>
                                        </p:tgtEl>
                                      </p:cBhvr>
                                    </p:animEffect>
                                    <p:set>
                                      <p:cBhvr>
                                        <p:cTn id="54" dur="1" fill="hold">
                                          <p:stCondLst>
                                            <p:cond delay="499"/>
                                          </p:stCondLst>
                                        </p:cTn>
                                        <p:tgtEl>
                                          <p:spTgt spid="19"/>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5"/>
                                        </p:tgtEl>
                                      </p:cBhvr>
                                    </p:animEffect>
                                    <p:set>
                                      <p:cBhvr>
                                        <p:cTn id="57" dur="1" fill="hold">
                                          <p:stCondLst>
                                            <p:cond delay="499"/>
                                          </p:stCondLst>
                                        </p:cTn>
                                        <p:tgtEl>
                                          <p:spTgt spid="5"/>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5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500"/>
                                        <p:tgtEl>
                                          <p:spTgt spid="1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500"/>
                                        <p:tgtEl>
                                          <p:spTgt spid="1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fade">
                                      <p:cBhvr>
                                        <p:cTn id="7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11" grpId="0" animBg="1"/>
      <p:bldP spid="12" grpId="0" animBg="1"/>
      <p:bldP spid="13" grpId="0" animBg="1"/>
      <p:bldP spid="14" grpId="0" animBg="1"/>
      <p:bldP spid="17" grpId="0" animBg="1"/>
      <p:bldP spid="17" grpId="1" animBg="1"/>
      <p:bldP spid="18" grpId="0" animBg="1"/>
      <p:bldP spid="18" grpId="1" animBg="1"/>
      <p:bldP spid="19" grpId="0" animBg="1"/>
      <p:bldP spid="19" grpId="1" animBg="1"/>
      <p:bldP spid="20" grpId="0" animBg="1"/>
      <p:bldP spid="20"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75.830"/>
  <p:tag name="TIMING" val="|3.426|8.3|0.167|6.154|2.563|8.61|15.147|17.649"/>
  <p:tag name="ISPRING_SLIDE_ID_2" val="{5372F2FC-2E1C-471B-BA81-8F5F6FB12462}"/>
</p:tagLst>
</file>

<file path=ppt/tags/tag10.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74.667"/>
  <p:tag name="TIMING" val="|9.419|6.012|3.407|0.076|10.964|10.413|34.375"/>
  <p:tag name="ISPRING_SLIDE_ID_2" val="{A5AEE669-13AB-43C6-8FD7-81D7D4FF8CCA}"/>
</p:tagLst>
</file>

<file path=ppt/tags/tag11.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74.519"/>
  <p:tag name="TIMING" val="|9.205|3.199|3.014|3.798|8.855|8.522|14.985|12.121|2.537|1.246|2.871|0.825|1.81"/>
  <p:tag name="ISPRING_SLIDE_ID_2" val="{3B039747-D427-4E66-BE82-6A08C51EA0AB}"/>
</p:tagLst>
</file>

<file path=ppt/tags/tag12.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44.507"/>
  <p:tag name="TIMING" val="|16.422|8.747|2.299|1.39"/>
  <p:tag name="ISPRING_SLIDE_ID_2" val="{9E925344-7750-49FD-9684-0A9FE9886135}"/>
</p:tagLst>
</file>

<file path=ppt/tags/tag13.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6.639"/>
  <p:tag name="ISPRING_SLIDE_ID_2" val="{5AA8A079-CAD7-46BA-839E-C3A601EFFF0E}"/>
</p:tagLst>
</file>

<file path=ppt/tags/tag14.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42.012"/>
  <p:tag name="TIMING" val="|34.304"/>
  <p:tag name="ISPRING_SLIDE_ID_2" val="{9E85020F-D80D-4587-9743-B918D5B80C4C}"/>
</p:tagLst>
</file>

<file path=ppt/tags/tag15.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38.522"/>
  <p:tag name="TIMING" val="|8.429|8.936|6.132|4.621"/>
  <p:tag name="ISPRING_SLIDE_ID_2" val="{61B58E19-C5B1-49E4-A1E6-DC7475E63E3F}"/>
</p:tagLst>
</file>

<file path=ppt/tags/tag16.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77.807"/>
  <p:tag name="TIMING" val="|13.742|5.87|4.26|5.624|18.335|5.539|0.151|13.528|3.392"/>
  <p:tag name="ISPRING_SLIDE_ID_2" val="{09EFDBCB-50D3-417D-9D49-DCD80E3A6FC9}"/>
</p:tagLst>
</file>

<file path=ppt/tags/tag17.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40.356"/>
  <p:tag name="TIMING" val="|9.165|19.688"/>
  <p:tag name="ISPRING_SLIDE_ID_2" val="{591FE8BC-F028-49CD-8714-54C0A272302F}"/>
</p:tagLst>
</file>

<file path=ppt/tags/tag18.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73.881"/>
  <p:tag name="TIMING" val="|2.897|1.089|2.381|3.673|2.623|6.991|1.948|3.673|2.941|4.236|1.888|2.983|10.932|3.683|17.493"/>
  <p:tag name="ISPRING_SLIDE_ID_2" val="{D2A436EC-8B81-425E-B0A9-FD388B5D5033}"/>
</p:tagLst>
</file>

<file path=ppt/tags/tag19.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8.737"/>
  <p:tag name="ISPRING_SLIDE_ID_2" val="{F0753EF6-597E-4C5E-8BA8-843FBFE1D750}"/>
</p:tagLst>
</file>

<file path=ppt/tags/tag2.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28.521"/>
  <p:tag name="TIMING" val="|14.87|8.318|9.307|5.95|17.752|22.909|17.05|23.792|9.852|21.837|5.716|34.909|14.365|13.783"/>
  <p:tag name="ISPRING_SLIDE_ID_2" val="{2B1B2414-5DA4-468C-ABFF-9766F3BBAEE4}"/>
</p:tagLst>
</file>

<file path=ppt/tags/tag20.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08.285"/>
  <p:tag name="TIMING" val="|4.985|9.35|36.092|4.851|0.704|21.667|20.107"/>
  <p:tag name="ISPRING_SLIDE_ID_2" val="{36B911C1-4689-4117-8B15-0B75D342138A}"/>
</p:tagLst>
</file>

<file path=ppt/tags/tag21.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65.177"/>
  <p:tag name="TIMING" val="|42.271|18.568"/>
  <p:tag name="ISPRING_SLIDE_ID_2" val="{C3B0495B-7BA0-45DB-AD50-CDEC90857B7D}"/>
</p:tagLst>
</file>

<file path=ppt/tags/tag22.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05.824"/>
  <p:tag name="TIMING" val="|2.437|4.296|9.001|7.494|23.805"/>
  <p:tag name="ISPRING_SLIDE_ID_2" val="{DA6ABC64-4007-4609-AA8E-6BB6E96A5644}"/>
</p:tagLst>
</file>

<file path=ppt/tags/tag23.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51.154"/>
  <p:tag name="TIMING" val="|3.933|6.956|7.799|7.941|22.424|37.341|96.298|20.848"/>
  <p:tag name="ISPRING_SLIDE_ID_2" val="{8D03A8FF-32B8-4443-9F3C-0CC65355B126}"/>
</p:tagLst>
</file>

<file path=ppt/tags/tag24.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38.051"/>
  <p:tag name="ISPRING_SLIDE_ID_2" val="{5D00C5F6-88EB-4AA0-8958-72C78B397A9F}"/>
</p:tagLst>
</file>

<file path=ppt/tags/tag25.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51.014"/>
  <p:tag name="TIMING" val="|10.919|14.61|10.427|5.75"/>
  <p:tag name="ISPRING_SLIDE_ID_2" val="{E590A333-4EF0-4D03-BC53-55BD628C68BA}"/>
</p:tagLst>
</file>

<file path=ppt/tags/tag26.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09.452"/>
  <p:tag name="TIMING" val="|15.252|3.924|5.479|5.626|5.42|8.021|3.76|1.893|2.671|14.329|4.264|9.141"/>
  <p:tag name="ISPRING_SLIDE_ID_2" val="{8C3A21B8-9AD2-4473-8D53-08A670B8064D}"/>
</p:tagLst>
</file>

<file path=ppt/tags/tag27.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50.628"/>
  <p:tag name="TIMING" val="|19.261|15.365|1.986|0.074|13.441|6.741|11.321|2.035|4.48|14.316|2.675|5.425|4.222|6.42|9.897|24.457|5.363"/>
  <p:tag name="ISPRING_SLIDE_ID_2" val="{922DA86C-697E-488A-B396-B2CE9CD4DAAF}"/>
</p:tagLst>
</file>

<file path=ppt/tags/tag28.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83.966"/>
  <p:tag name="TIMING" val="|11.516|31.356|3.857|1.604|7.906|7.334|13.848|4.626|4.545|9.275|14.591|0.001|12.341|6.351|8.093|27.438|6.2|6.084"/>
  <p:tag name="ISPRING_SLIDE_ID_2" val="{4405685B-55DB-4CB5-9366-1C79E42CA803}"/>
</p:tagLst>
</file>

<file path=ppt/tags/tag29.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73.734"/>
  <p:tag name="TIMING" val="|29.816|5.45|6.085|26.96|12.282|0.116"/>
  <p:tag name="ISPRING_SLIDE_ID_2" val="{2074AF8E-0CC7-46A0-9C8E-4D553BF9EDD7}"/>
</p:tagLst>
</file>

<file path=ppt/tags/tag3.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15.815"/>
  <p:tag name="TIMING" val="|4.056|2.154|5.232|5.588|12.327|0.122|7.79|7.822|2.707|8.704|4.667|7.208|10.326|3.248|7.843|12.506|7.387|6.127"/>
  <p:tag name="ISPRING_SLIDE_ID_2" val="{5F57101E-9C1D-43D8-8BCD-D2142F8EE513}"/>
</p:tagLst>
</file>

<file path=ppt/tags/tag30.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32.310"/>
  <p:tag name="ISPRING_SLIDE_ID_2" val="{F6861F30-D677-4949-8F32-E2F298CCDFC1}"/>
</p:tagLst>
</file>

<file path=ppt/tags/tag31.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358.862"/>
  <p:tag name="TIMING" val="|19.299|1.788|2.959|8.08|6.654|3.323|17.087|0.057|11.154|6.076|21.902|8.079|20.85|3.876|0.001|14.249|4.401|0.187|13.436|31.871|5.13|6.912|2.889|2.483|2.096|1.838|13.115|5.097|11.07|1.917|3.477|5.793|2.927|4.658|10.008|2.852|2.472|2.838|3.069|1.144|1.373|17.117|2.722|3.541|10.627|4.128"/>
  <p:tag name="ISPRING_SLIDE_ID_2" val="{E02B55B0-7AB0-487D-8743-F44E32D98BA4}"/>
</p:tagLst>
</file>

<file path=ppt/tags/tag4.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06.789"/>
  <p:tag name="TIMING" val="|39.147|27.525|10.323"/>
  <p:tag name="ISPRING_SLIDE_ID_2" val="{C277E3D7-0481-48DE-B249-F15318F359B7}"/>
</p:tagLst>
</file>

<file path=ppt/tags/tag5.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65.420"/>
  <p:tag name="TIMING" val="|26.928|15.466|4.539|6.616|1.715|3.536|0.001"/>
  <p:tag name="ISPRING_SLIDE_ID_2" val="{2AD61086-87EE-46CC-90DF-D641BB658BFE}"/>
</p:tagLst>
</file>

<file path=ppt/tags/tag6.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55.961"/>
  <p:tag name="ISPRING_SLIDE_ID_2" val="{CC38A400-7037-43D5-842C-D2232C05066B}"/>
</p:tagLst>
</file>

<file path=ppt/tags/tag7.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72.914"/>
  <p:tag name="TIMING" val="|10.175|53.135|30.062|7.047|23.19|6.259|7.886|10.031|2.625"/>
  <p:tag name="ISPRING_SLIDE_ID_2" val="{17E25CC4-2EE7-459A-B572-333C9E2218C4}"/>
</p:tagLst>
</file>

<file path=ppt/tags/tag8.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76.895"/>
  <p:tag name="TIMING" val="|11.778|34.43|25.615"/>
  <p:tag name="ISPRING_SLIDE_ID_2" val="{B41D91F2-D288-4910-A6AA-25F236D16826}"/>
</p:tagLst>
</file>

<file path=ppt/tags/tag9.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54.648"/>
  <p:tag name="TIMING" val="|10.118|26.838|23.673|21.879|23.668|3.799|5.772|9.772|8.942"/>
  <p:tag name="ISPRING_SLIDE_ID_2" val="{C99CFB7F-825C-4B4E-96AC-2FB3CAEDFF1F}"/>
</p:tagLst>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6054</Words>
  <Application>Microsoft Office PowerPoint</Application>
  <PresentationFormat>Širokoúhlá obrazovka</PresentationFormat>
  <Paragraphs>639</Paragraphs>
  <Slides>31</Slides>
  <Notes>31</Notes>
  <HiddenSlides>0</HiddenSlides>
  <MMClips>0</MMClips>
  <ScaleCrop>false</ScaleCrop>
  <HeadingPairs>
    <vt:vector size="8" baseType="variant">
      <vt:variant>
        <vt:lpstr>Použitá písma</vt:lpstr>
      </vt:variant>
      <vt:variant>
        <vt:i4>5</vt:i4>
      </vt:variant>
      <vt:variant>
        <vt:lpstr>Motiv</vt:lpstr>
      </vt:variant>
      <vt:variant>
        <vt:i4>1</vt:i4>
      </vt:variant>
      <vt:variant>
        <vt:lpstr>Vložené servery OLE</vt:lpstr>
      </vt:variant>
      <vt:variant>
        <vt:i4>2</vt:i4>
      </vt:variant>
      <vt:variant>
        <vt:lpstr>Nadpisy snímků</vt:lpstr>
      </vt:variant>
      <vt:variant>
        <vt:i4>31</vt:i4>
      </vt:variant>
    </vt:vector>
  </HeadingPairs>
  <TitlesOfParts>
    <vt:vector size="39" baseType="lpstr">
      <vt:lpstr>Arial</vt:lpstr>
      <vt:lpstr>Calibri</vt:lpstr>
      <vt:lpstr>Calibri Light</vt:lpstr>
      <vt:lpstr>Symbol</vt:lpstr>
      <vt:lpstr>Times New Roman</vt:lpstr>
      <vt:lpstr>Motiv Office</vt:lpstr>
      <vt:lpstr>rastrový obrázek</vt:lpstr>
      <vt:lpstr>Clip</vt:lpstr>
      <vt:lpstr>Řízení objemu a osmolarity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Jiří Kofránek</dc:creator>
  <cp:lastModifiedBy>Jiří Kofránek</cp:lastModifiedBy>
  <cp:revision>1</cp:revision>
  <dcterms:created xsi:type="dcterms:W3CDTF">2025-10-26T23:32:04Z</dcterms:created>
  <dcterms:modified xsi:type="dcterms:W3CDTF">2025-10-26T23:32:37Z</dcterms:modified>
</cp:coreProperties>
</file>